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4" r:id="rId4"/>
    <p:sldMasterId id="2147483752" r:id="rId5"/>
    <p:sldMasterId id="2147483766" r:id="rId6"/>
    <p:sldMasterId id="2147483769" r:id="rId7"/>
  </p:sldMasterIdLst>
  <p:notesMasterIdLst>
    <p:notesMasterId r:id="rId41"/>
  </p:notesMasterIdLst>
  <p:sldIdLst>
    <p:sldId id="257" r:id="rId8"/>
    <p:sldId id="694" r:id="rId9"/>
    <p:sldId id="386" r:id="rId10"/>
    <p:sldId id="380" r:id="rId11"/>
    <p:sldId id="404" r:id="rId12"/>
    <p:sldId id="710" r:id="rId13"/>
    <p:sldId id="415" r:id="rId14"/>
    <p:sldId id="440" r:id="rId15"/>
    <p:sldId id="433" r:id="rId16"/>
    <p:sldId id="711" r:id="rId17"/>
    <p:sldId id="451" r:id="rId18"/>
    <p:sldId id="712" r:id="rId19"/>
    <p:sldId id="452" r:id="rId20"/>
    <p:sldId id="713" r:id="rId21"/>
    <p:sldId id="393" r:id="rId22"/>
    <p:sldId id="455" r:id="rId23"/>
    <p:sldId id="443" r:id="rId24"/>
    <p:sldId id="453" r:id="rId25"/>
    <p:sldId id="454" r:id="rId26"/>
    <p:sldId id="448" r:id="rId27"/>
    <p:sldId id="432" r:id="rId28"/>
    <p:sldId id="438" r:id="rId29"/>
    <p:sldId id="445" r:id="rId30"/>
    <p:sldId id="456" r:id="rId31"/>
    <p:sldId id="420" r:id="rId32"/>
    <p:sldId id="705" r:id="rId33"/>
    <p:sldId id="706" r:id="rId34"/>
    <p:sldId id="707" r:id="rId35"/>
    <p:sldId id="708" r:id="rId36"/>
    <p:sldId id="704" r:id="rId37"/>
    <p:sldId id="429" r:id="rId38"/>
    <p:sldId id="446" r:id="rId39"/>
    <p:sldId id="419"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EF2F51-374D-3F88-53A1-B59CB3E62D1A}" name="Meriam Zegeye" initials="MZ" userId="S::mzegeye@fhi360.org::0dce6870-70ec-4387-a123-a86e01665bca" providerId="AD"/>
  <p188:author id="{4EC767A6-A022-1DD2-2830-AC83C9B84DFE}" name="Aarin Palomares" initials="AP" userId="S::APalomares@fhi360.org::f15343ce-6a27-44dd-a8b3-70e26f54de3f" providerId="AD"/>
  <p188:author id="{DFC682C4-DF22-6669-B1D1-5139AD69BB57}" name="Ron Clemmer" initials="RC" userId="S::RClemmer@fhi360.org::eb30d073-73dd-4c17-9914-6c0123155f5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n Clemmer" initials="RC" lastIdx="18" clrIdx="0">
    <p:extLst>
      <p:ext uri="{19B8F6BF-5375-455C-9EA6-DF929625EA0E}">
        <p15:presenceInfo xmlns:p15="http://schemas.microsoft.com/office/powerpoint/2012/main" userId="S::RClemmer@fhi360.org::eb30d073-73dd-4c17-9914-6c0123155f58" providerId="AD"/>
      </p:ext>
    </p:extLst>
  </p:cmAuthor>
  <p:cmAuthor id="2" name="Aarin Palomares" initials="AP" lastIdx="7" clrIdx="1">
    <p:extLst>
      <p:ext uri="{19B8F6BF-5375-455C-9EA6-DF929625EA0E}">
        <p15:presenceInfo xmlns:p15="http://schemas.microsoft.com/office/powerpoint/2012/main" userId="S::APalomares@fhi360.org::f15343ce-6a27-44dd-a8b3-70e26f54de3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CBFF"/>
    <a:srgbClr val="ABE9FF"/>
    <a:srgbClr val="3C58A2"/>
    <a:srgbClr val="002A7E"/>
    <a:srgbClr val="8BE1FF"/>
    <a:srgbClr val="253746"/>
    <a:srgbClr val="F2EAE2"/>
    <a:srgbClr val="B9EDFF"/>
    <a:srgbClr val="0039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7499D6-1D04-4E7A-B3F2-0E12EE4EAE01}" v="2" dt="2025-03-01T02:15:42.2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77" autoAdjust="0"/>
  </p:normalViewPr>
  <p:slideViewPr>
    <p:cSldViewPr snapToGrid="0">
      <p:cViewPr varScale="1">
        <p:scale>
          <a:sx n="59" d="100"/>
          <a:sy n="59" d="100"/>
        </p:scale>
        <p:origin x="150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FA4EDC-C61F-4303-8276-85598B9F5EB8}" type="datetimeFigureOut">
              <a:rPr lang="en-US" smtClean="0"/>
              <a:t>3/19/2025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18F0A7-A84E-4A3A-B92C-2323EBDDF0C6}" type="slidenum">
              <a:rPr lang="en-US" smtClean="0"/>
              <a:t>‹#›</a:t>
            </a:fld>
            <a:endParaRPr lang="en-US"/>
          </a:p>
        </p:txBody>
      </p:sp>
    </p:spTree>
    <p:extLst>
      <p:ext uri="{BB962C8B-B14F-4D97-AF65-F5344CB8AC3E}">
        <p14:creationId xmlns:p14="http://schemas.microsoft.com/office/powerpoint/2010/main" val="2200794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xfrm>
            <a:off x="1588" y="4343400"/>
            <a:ext cx="685482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4EF03B2-CCA3-4398-9B9E-63862EBFEAC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1144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45F5A-683D-DC81-2C7C-6FE83FB1D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6D710-3DAF-7B84-7ECA-F1FBA092F4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5EE44-F2F5-D393-71FA-B889A1CC1595}"/>
              </a:ext>
            </a:extLst>
          </p:cNvPr>
          <p:cNvSpPr>
            <a:spLocks noGrp="1"/>
          </p:cNvSpPr>
          <p:nvPr>
            <p:ph type="body" idx="1"/>
          </p:nvPr>
        </p:nvSpPr>
        <p:spPr/>
        <p:txBody>
          <a:bodyPr/>
          <a:lstStyle/>
          <a:p>
            <a:pPr marL="0" indent="0">
              <a:buFontTx/>
              <a:buNone/>
            </a:pPr>
            <a:endParaRPr lang="en-US"/>
          </a:p>
        </p:txBody>
      </p:sp>
      <p:sp>
        <p:nvSpPr>
          <p:cNvPr id="4" name="Slide Number Placeholder 3">
            <a:extLst>
              <a:ext uri="{FF2B5EF4-FFF2-40B4-BE49-F238E27FC236}">
                <a16:creationId xmlns:a16="http://schemas.microsoft.com/office/drawing/2014/main" id="{08BB76D3-1656-01D8-6602-7977691F19E6}"/>
              </a:ext>
            </a:extLst>
          </p:cNvPr>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5567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5391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E3B3C-09B8-0ADE-0952-167FCE323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69169-D0C1-8283-1F5D-9BAB9BB39F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FF537F-E957-B0AD-E9E1-B23F202203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63A7C0-395A-F25C-1181-7CF0881A6149}"/>
              </a:ext>
            </a:extLst>
          </p:cNvPr>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36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messages and events</a:t>
            </a:r>
          </a:p>
          <a:p>
            <a:pPr marL="171450" indent="-171450">
              <a:buFontTx/>
              <a:buChar char="-"/>
            </a:pPr>
            <a:r>
              <a:rPr lang="en-US" dirty="0"/>
              <a:t>Tork roundtable </a:t>
            </a:r>
          </a:p>
          <a:p>
            <a:pPr marL="171450" indent="-171450">
              <a:buFontTx/>
              <a:buChar char="-"/>
            </a:pPr>
            <a:r>
              <a:rPr lang="en-US" dirty="0"/>
              <a:t>UNC Water and health Conferences</a:t>
            </a:r>
          </a:p>
          <a:p>
            <a:pPr marL="171450" indent="-171450">
              <a:buFontTx/>
              <a:buChar char="-"/>
            </a:pPr>
            <a:r>
              <a:rPr lang="en-US" dirty="0"/>
              <a:t>Stockholm World Water Week/UNGA</a:t>
            </a:r>
          </a:p>
          <a:p>
            <a:pPr marL="171450" indent="-171450">
              <a:buFontTx/>
              <a:buChar char="-"/>
            </a:pPr>
            <a:r>
              <a:rPr lang="en-US" dirty="0"/>
              <a:t>Developing key messages</a:t>
            </a:r>
          </a:p>
          <a:p>
            <a:pPr marL="171450" indent="-171450">
              <a:buFontTx/>
              <a:buChar char="-"/>
            </a:pPr>
            <a:r>
              <a:rPr lang="en-US" dirty="0"/>
              <a:t>HPE Webinar</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7764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B367C-40D9-41E8-1072-2B7A41F35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07AB5-21D2-AE1A-D866-7C354EDC14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BDFA77-9396-4820-C403-3C37AE5C5D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AFE83C-2322-C158-1123-6CD48B8D9ADF}"/>
              </a:ext>
            </a:extLst>
          </p:cNvPr>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256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3848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708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7070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023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5388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918F0A7-A84E-4A3A-B92C-2323EBDDF0C6}" type="slidenum">
              <a:rPr lang="en-US" smtClean="0"/>
              <a:t>2</a:t>
            </a:fld>
            <a:endParaRPr lang="en-US"/>
          </a:p>
        </p:txBody>
      </p:sp>
    </p:spTree>
    <p:extLst>
      <p:ext uri="{BB962C8B-B14F-4D97-AF65-F5344CB8AC3E}">
        <p14:creationId xmlns:p14="http://schemas.microsoft.com/office/powerpoint/2010/main" val="2239472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4097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1016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4112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4825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1242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2415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008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4542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693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8481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6202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8F0A7-A84E-4A3A-B92C-2323EBDDF0C6}" type="slidenum">
              <a:rPr lang="en-US" smtClean="0"/>
              <a:t>30</a:t>
            </a:fld>
            <a:endParaRPr lang="en-US"/>
          </a:p>
        </p:txBody>
      </p:sp>
    </p:spTree>
    <p:extLst>
      <p:ext uri="{BB962C8B-B14F-4D97-AF65-F5344CB8AC3E}">
        <p14:creationId xmlns:p14="http://schemas.microsoft.com/office/powerpoint/2010/main" val="3309243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3029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A4E71-7E8C-4A3D-92FF-0FAC60660A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270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xfrm>
            <a:off x="1588" y="4343400"/>
            <a:ext cx="685482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4EF03B2-CCA3-4398-9B9E-63862EBFEAC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1723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2498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1706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160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5315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1743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0792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8447090" y="6646863"/>
            <a:ext cx="4778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fld id="{EEC855B7-2DD7-49F1-982D-EE9E3A688679}" type="slidenum">
              <a:rPr lang="en-US" altLang="en-US" sz="900" smtClean="0">
                <a:solidFill>
                  <a:schemeClr val="bg1"/>
                </a:solidFill>
                <a:latin typeface="Calibri" panose="020F0502020204030204" pitchFamily="34" charset="0"/>
              </a:rPr>
              <a:pPr>
                <a:defRPr/>
              </a:pPr>
              <a:t>‹#›</a:t>
            </a:fld>
            <a:endParaRPr lang="en-US" altLang="en-US" sz="900">
              <a:solidFill>
                <a:schemeClr val="bg1"/>
              </a:solidFill>
              <a:latin typeface="Calibri" panose="020F0502020204030204" pitchFamily="34" charset="0"/>
            </a:endParaRPr>
          </a:p>
        </p:txBody>
      </p:sp>
    </p:spTree>
    <p:extLst>
      <p:ext uri="{BB962C8B-B14F-4D97-AF65-F5344CB8AC3E}">
        <p14:creationId xmlns:p14="http://schemas.microsoft.com/office/powerpoint/2010/main" val="116934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43240-0B97-4083-B859-4B09A96FD4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6ECBCA-73DB-4E51-994D-F21ABCC7C99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F69474-3930-480E-AAA7-145D962CD9F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83634A-4647-4FF4-A969-40BCB8CCAF72}"/>
              </a:ext>
            </a:extLst>
          </p:cNvPr>
          <p:cNvSpPr>
            <a:spLocks noGrp="1"/>
          </p:cNvSpPr>
          <p:nvPr>
            <p:ph type="dt" sz="half" idx="10"/>
          </p:nvPr>
        </p:nvSpPr>
        <p:spPr/>
        <p:txBody>
          <a:bodyPr/>
          <a:lstStyle/>
          <a:p>
            <a:fld id="{D017610F-8637-4257-97BF-6C5464E9FB9A}" type="datetimeFigureOut">
              <a:rPr lang="en-US" smtClean="0"/>
              <a:t>3/19/2025</a:t>
            </a:fld>
            <a:endParaRPr lang="en-US"/>
          </a:p>
        </p:txBody>
      </p:sp>
      <p:sp>
        <p:nvSpPr>
          <p:cNvPr id="6" name="Footer Placeholder 5">
            <a:extLst>
              <a:ext uri="{FF2B5EF4-FFF2-40B4-BE49-F238E27FC236}">
                <a16:creationId xmlns:a16="http://schemas.microsoft.com/office/drawing/2014/main" id="{498947FD-FD1F-4026-A3C4-FA28FA398C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C3A91-D7A9-47DB-B0FA-898E4EAA02F9}"/>
              </a:ext>
            </a:extLst>
          </p:cNvPr>
          <p:cNvSpPr>
            <a:spLocks noGrp="1"/>
          </p:cNvSpPr>
          <p:nvPr>
            <p:ph type="sldNum" sz="quarter" idx="12"/>
          </p:nvPr>
        </p:nvSpPr>
        <p:spPr/>
        <p:txBody>
          <a:bodyPr/>
          <a:lstStyle/>
          <a:p>
            <a:pPr>
              <a:defRPr/>
            </a:pPr>
            <a:fld id="{91E40723-709F-4EA6-A582-CD5310569A36}" type="slidenum">
              <a:rPr lang="en-US" altLang="en-US" smtClean="0"/>
              <a:pPr>
                <a:defRPr/>
              </a:pPr>
              <a:t>‹#›</a:t>
            </a:fld>
            <a:endParaRPr lang="en-US" altLang="en-US"/>
          </a:p>
        </p:txBody>
      </p:sp>
    </p:spTree>
    <p:extLst>
      <p:ext uri="{BB962C8B-B14F-4D97-AF65-F5344CB8AC3E}">
        <p14:creationId xmlns:p14="http://schemas.microsoft.com/office/powerpoint/2010/main" val="105291567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CE646-6388-4E63-919F-0ED9CCD54D9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1FB29C-08A5-47A9-9ACC-4B374E09182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5CA49CE-C518-43B5-B1AA-C6DD283C5E0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A8F30C-762A-4378-A875-724FF0FB399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E607849-7C5B-4427-A085-2CE0C580AF7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6E2B38-75A0-4D98-B696-7944C9957C62}"/>
              </a:ext>
            </a:extLst>
          </p:cNvPr>
          <p:cNvSpPr>
            <a:spLocks noGrp="1"/>
          </p:cNvSpPr>
          <p:nvPr>
            <p:ph type="dt" sz="half" idx="10"/>
          </p:nvPr>
        </p:nvSpPr>
        <p:spPr/>
        <p:txBody>
          <a:bodyPr/>
          <a:lstStyle/>
          <a:p>
            <a:fld id="{D017610F-8637-4257-97BF-6C5464E9FB9A}" type="datetimeFigureOut">
              <a:rPr lang="en-US" smtClean="0"/>
              <a:t>3/19/2025</a:t>
            </a:fld>
            <a:endParaRPr lang="en-US"/>
          </a:p>
        </p:txBody>
      </p:sp>
      <p:sp>
        <p:nvSpPr>
          <p:cNvPr id="8" name="Footer Placeholder 7">
            <a:extLst>
              <a:ext uri="{FF2B5EF4-FFF2-40B4-BE49-F238E27FC236}">
                <a16:creationId xmlns:a16="http://schemas.microsoft.com/office/drawing/2014/main" id="{C040FC3D-2AC9-4233-9ACA-AAC5C8C217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8C8FD1-50E4-45A4-B4B5-A85469EA57E3}"/>
              </a:ext>
            </a:extLst>
          </p:cNvPr>
          <p:cNvSpPr>
            <a:spLocks noGrp="1"/>
          </p:cNvSpPr>
          <p:nvPr>
            <p:ph type="sldNum" sz="quarter" idx="12"/>
          </p:nvPr>
        </p:nvSpPr>
        <p:spPr/>
        <p:txBody>
          <a:bodyPr/>
          <a:lstStyle/>
          <a:p>
            <a:pPr>
              <a:defRPr/>
            </a:pPr>
            <a:fld id="{91E40723-709F-4EA6-A582-CD5310569A36}" type="slidenum">
              <a:rPr lang="en-US" altLang="en-US" smtClean="0"/>
              <a:pPr>
                <a:defRPr/>
              </a:pPr>
              <a:t>‹#›</a:t>
            </a:fld>
            <a:endParaRPr lang="en-US" altLang="en-US"/>
          </a:p>
        </p:txBody>
      </p:sp>
    </p:spTree>
    <p:extLst>
      <p:ext uri="{BB962C8B-B14F-4D97-AF65-F5344CB8AC3E}">
        <p14:creationId xmlns:p14="http://schemas.microsoft.com/office/powerpoint/2010/main" val="18543620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2567-B3DA-40D3-909A-476AED609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7FD232-9DB4-4AD2-972F-F22FFBB10985}"/>
              </a:ext>
            </a:extLst>
          </p:cNvPr>
          <p:cNvSpPr>
            <a:spLocks noGrp="1"/>
          </p:cNvSpPr>
          <p:nvPr>
            <p:ph type="dt" sz="half" idx="10"/>
          </p:nvPr>
        </p:nvSpPr>
        <p:spPr/>
        <p:txBody>
          <a:bodyPr/>
          <a:lstStyle/>
          <a:p>
            <a:fld id="{D017610F-8637-4257-97BF-6C5464E9FB9A}" type="datetimeFigureOut">
              <a:rPr lang="en-US" smtClean="0"/>
              <a:t>3/19/2025</a:t>
            </a:fld>
            <a:endParaRPr lang="en-US"/>
          </a:p>
        </p:txBody>
      </p:sp>
      <p:sp>
        <p:nvSpPr>
          <p:cNvPr id="4" name="Footer Placeholder 3">
            <a:extLst>
              <a:ext uri="{FF2B5EF4-FFF2-40B4-BE49-F238E27FC236}">
                <a16:creationId xmlns:a16="http://schemas.microsoft.com/office/drawing/2014/main" id="{A5E215FB-CD28-488A-BDFE-B86801DD89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234EB4-B671-4BFB-B251-AFE5A4026134}"/>
              </a:ext>
            </a:extLst>
          </p:cNvPr>
          <p:cNvSpPr>
            <a:spLocks noGrp="1"/>
          </p:cNvSpPr>
          <p:nvPr>
            <p:ph type="sldNum" sz="quarter" idx="12"/>
          </p:nvPr>
        </p:nvSpPr>
        <p:spPr/>
        <p:txBody>
          <a:bodyPr/>
          <a:lstStyle/>
          <a:p>
            <a:pPr>
              <a:defRPr/>
            </a:pPr>
            <a:fld id="{91E40723-709F-4EA6-A582-CD5310569A36}" type="slidenum">
              <a:rPr lang="en-US" altLang="en-US" smtClean="0"/>
              <a:pPr>
                <a:defRPr/>
              </a:pPr>
              <a:t>‹#›</a:t>
            </a:fld>
            <a:endParaRPr lang="en-US" altLang="en-US"/>
          </a:p>
        </p:txBody>
      </p:sp>
    </p:spTree>
    <p:extLst>
      <p:ext uri="{BB962C8B-B14F-4D97-AF65-F5344CB8AC3E}">
        <p14:creationId xmlns:p14="http://schemas.microsoft.com/office/powerpoint/2010/main" val="357179693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D6713F-81CA-4DB3-891B-5AAB5276C0D5}"/>
              </a:ext>
            </a:extLst>
          </p:cNvPr>
          <p:cNvSpPr>
            <a:spLocks noGrp="1"/>
          </p:cNvSpPr>
          <p:nvPr>
            <p:ph type="dt" sz="half" idx="10"/>
          </p:nvPr>
        </p:nvSpPr>
        <p:spPr/>
        <p:txBody>
          <a:bodyPr/>
          <a:lstStyle/>
          <a:p>
            <a:fld id="{D017610F-8637-4257-97BF-6C5464E9FB9A}" type="datetimeFigureOut">
              <a:rPr lang="en-US" smtClean="0"/>
              <a:t>3/19/2025</a:t>
            </a:fld>
            <a:endParaRPr lang="en-US"/>
          </a:p>
        </p:txBody>
      </p:sp>
      <p:sp>
        <p:nvSpPr>
          <p:cNvPr id="3" name="Footer Placeholder 2">
            <a:extLst>
              <a:ext uri="{FF2B5EF4-FFF2-40B4-BE49-F238E27FC236}">
                <a16:creationId xmlns:a16="http://schemas.microsoft.com/office/drawing/2014/main" id="{8839A379-4AD5-4892-8C92-C8D1119F6D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5EB89D-7FB7-4FFE-9511-AA96C2E19ABB}"/>
              </a:ext>
            </a:extLst>
          </p:cNvPr>
          <p:cNvSpPr>
            <a:spLocks noGrp="1"/>
          </p:cNvSpPr>
          <p:nvPr>
            <p:ph type="sldNum" sz="quarter" idx="12"/>
          </p:nvPr>
        </p:nvSpPr>
        <p:spPr/>
        <p:txBody>
          <a:bodyPr/>
          <a:lstStyle/>
          <a:p>
            <a:pPr>
              <a:defRPr/>
            </a:pPr>
            <a:fld id="{91E40723-709F-4EA6-A582-CD5310569A36}" type="slidenum">
              <a:rPr lang="en-US" altLang="en-US" smtClean="0"/>
              <a:pPr>
                <a:defRPr/>
              </a:pPr>
              <a:t>‹#›</a:t>
            </a:fld>
            <a:endParaRPr lang="en-US" altLang="en-US"/>
          </a:p>
        </p:txBody>
      </p:sp>
    </p:spTree>
    <p:extLst>
      <p:ext uri="{BB962C8B-B14F-4D97-AF65-F5344CB8AC3E}">
        <p14:creationId xmlns:p14="http://schemas.microsoft.com/office/powerpoint/2010/main" val="91272678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0C1D0-762F-4EC4-AFF0-05FEFE1468D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2841F64-7660-4FCA-BB3D-E1497681928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3D98AD-42E5-4C0C-9D7E-1CDB205052C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2476854-2734-4178-B09F-B429D3E007AF}"/>
              </a:ext>
            </a:extLst>
          </p:cNvPr>
          <p:cNvSpPr>
            <a:spLocks noGrp="1"/>
          </p:cNvSpPr>
          <p:nvPr>
            <p:ph type="dt" sz="half" idx="10"/>
          </p:nvPr>
        </p:nvSpPr>
        <p:spPr/>
        <p:txBody>
          <a:bodyPr/>
          <a:lstStyle/>
          <a:p>
            <a:fld id="{D017610F-8637-4257-97BF-6C5464E9FB9A}" type="datetimeFigureOut">
              <a:rPr lang="en-US" smtClean="0"/>
              <a:t>3/19/2025</a:t>
            </a:fld>
            <a:endParaRPr lang="en-US"/>
          </a:p>
        </p:txBody>
      </p:sp>
      <p:sp>
        <p:nvSpPr>
          <p:cNvPr id="6" name="Footer Placeholder 5">
            <a:extLst>
              <a:ext uri="{FF2B5EF4-FFF2-40B4-BE49-F238E27FC236}">
                <a16:creationId xmlns:a16="http://schemas.microsoft.com/office/drawing/2014/main" id="{F476F3C6-4F61-4F37-84FE-48922FB577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06268D-61B4-47C9-968C-C17542928181}"/>
              </a:ext>
            </a:extLst>
          </p:cNvPr>
          <p:cNvSpPr>
            <a:spLocks noGrp="1"/>
          </p:cNvSpPr>
          <p:nvPr>
            <p:ph type="sldNum" sz="quarter" idx="12"/>
          </p:nvPr>
        </p:nvSpPr>
        <p:spPr/>
        <p:txBody>
          <a:bodyPr/>
          <a:lstStyle/>
          <a:p>
            <a:pPr>
              <a:defRPr/>
            </a:pPr>
            <a:fld id="{91E40723-709F-4EA6-A582-CD5310569A36}" type="slidenum">
              <a:rPr lang="en-US" altLang="en-US" smtClean="0"/>
              <a:pPr>
                <a:defRPr/>
              </a:pPr>
              <a:t>‹#›</a:t>
            </a:fld>
            <a:endParaRPr lang="en-US" altLang="en-US"/>
          </a:p>
        </p:txBody>
      </p:sp>
    </p:spTree>
    <p:extLst>
      <p:ext uri="{BB962C8B-B14F-4D97-AF65-F5344CB8AC3E}">
        <p14:creationId xmlns:p14="http://schemas.microsoft.com/office/powerpoint/2010/main" val="387090785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4156-FA4F-4E0A-A456-6F233D50D04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AC8444-5639-4755-9746-FA54952F58B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6063934-5CBD-4916-AE0C-C542F0896E9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1EEB68F-0C8B-4F4C-AB8C-9E667EE32528}"/>
              </a:ext>
            </a:extLst>
          </p:cNvPr>
          <p:cNvSpPr>
            <a:spLocks noGrp="1"/>
          </p:cNvSpPr>
          <p:nvPr>
            <p:ph type="dt" sz="half" idx="10"/>
          </p:nvPr>
        </p:nvSpPr>
        <p:spPr/>
        <p:txBody>
          <a:bodyPr/>
          <a:lstStyle/>
          <a:p>
            <a:fld id="{D017610F-8637-4257-97BF-6C5464E9FB9A}" type="datetimeFigureOut">
              <a:rPr lang="en-US" smtClean="0"/>
              <a:t>3/19/2025</a:t>
            </a:fld>
            <a:endParaRPr lang="en-US"/>
          </a:p>
        </p:txBody>
      </p:sp>
      <p:sp>
        <p:nvSpPr>
          <p:cNvPr id="6" name="Footer Placeholder 5">
            <a:extLst>
              <a:ext uri="{FF2B5EF4-FFF2-40B4-BE49-F238E27FC236}">
                <a16:creationId xmlns:a16="http://schemas.microsoft.com/office/drawing/2014/main" id="{FC2F11A0-55B7-4276-A8B4-D9667A7EB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A4BEE5-5F2B-4CCB-9DA3-0ABB5C8E2135}"/>
              </a:ext>
            </a:extLst>
          </p:cNvPr>
          <p:cNvSpPr>
            <a:spLocks noGrp="1"/>
          </p:cNvSpPr>
          <p:nvPr>
            <p:ph type="sldNum" sz="quarter" idx="12"/>
          </p:nvPr>
        </p:nvSpPr>
        <p:spPr/>
        <p:txBody>
          <a:bodyPr/>
          <a:lstStyle/>
          <a:p>
            <a:pPr>
              <a:defRPr/>
            </a:pPr>
            <a:fld id="{91E40723-709F-4EA6-A582-CD5310569A36}" type="slidenum">
              <a:rPr lang="en-US" altLang="en-US" smtClean="0"/>
              <a:pPr>
                <a:defRPr/>
              </a:pPr>
              <a:t>‹#›</a:t>
            </a:fld>
            <a:endParaRPr lang="en-US" altLang="en-US"/>
          </a:p>
        </p:txBody>
      </p:sp>
    </p:spTree>
    <p:extLst>
      <p:ext uri="{BB962C8B-B14F-4D97-AF65-F5344CB8AC3E}">
        <p14:creationId xmlns:p14="http://schemas.microsoft.com/office/powerpoint/2010/main" val="352560624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08650-17DC-4AB8-96CA-F7CF2C7DC8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03264E-4899-465A-B6DD-8513E04EC8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B7253-9384-4DD1-9685-93F74D4FC77F}"/>
              </a:ext>
            </a:extLst>
          </p:cNvPr>
          <p:cNvSpPr>
            <a:spLocks noGrp="1"/>
          </p:cNvSpPr>
          <p:nvPr>
            <p:ph type="dt" sz="half" idx="10"/>
          </p:nvPr>
        </p:nvSpPr>
        <p:spPr/>
        <p:txBody>
          <a:bodyPr/>
          <a:lstStyle/>
          <a:p>
            <a:fld id="{D017610F-8637-4257-97BF-6C5464E9FB9A}" type="datetimeFigureOut">
              <a:rPr lang="en-US" smtClean="0"/>
              <a:t>3/19/2025</a:t>
            </a:fld>
            <a:endParaRPr lang="en-US"/>
          </a:p>
        </p:txBody>
      </p:sp>
      <p:sp>
        <p:nvSpPr>
          <p:cNvPr id="5" name="Footer Placeholder 4">
            <a:extLst>
              <a:ext uri="{FF2B5EF4-FFF2-40B4-BE49-F238E27FC236}">
                <a16:creationId xmlns:a16="http://schemas.microsoft.com/office/drawing/2014/main" id="{7909D530-D9DD-43B5-AFA3-D7427192C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1D7948-4313-48BF-9615-BBAFDB56EB1B}"/>
              </a:ext>
            </a:extLst>
          </p:cNvPr>
          <p:cNvSpPr>
            <a:spLocks noGrp="1"/>
          </p:cNvSpPr>
          <p:nvPr>
            <p:ph type="sldNum" sz="quarter" idx="12"/>
          </p:nvPr>
        </p:nvSpPr>
        <p:spPr/>
        <p:txBody>
          <a:bodyPr/>
          <a:lstStyle/>
          <a:p>
            <a:pPr>
              <a:defRPr/>
            </a:pPr>
            <a:fld id="{91E40723-709F-4EA6-A582-CD5310569A36}" type="slidenum">
              <a:rPr lang="en-US" altLang="en-US" smtClean="0"/>
              <a:pPr>
                <a:defRPr/>
              </a:pPr>
              <a:t>‹#›</a:t>
            </a:fld>
            <a:endParaRPr lang="en-US" altLang="en-US"/>
          </a:p>
        </p:txBody>
      </p:sp>
    </p:spTree>
    <p:extLst>
      <p:ext uri="{BB962C8B-B14F-4D97-AF65-F5344CB8AC3E}">
        <p14:creationId xmlns:p14="http://schemas.microsoft.com/office/powerpoint/2010/main" val="87783182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379424-DE8E-4EA2-8096-A9D3CA5CFB3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68CBCE-B6D9-4CCE-8B28-DBF98909AF5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DB7316-F9C9-4A80-BF68-A8EE4893854C}"/>
              </a:ext>
            </a:extLst>
          </p:cNvPr>
          <p:cNvSpPr>
            <a:spLocks noGrp="1"/>
          </p:cNvSpPr>
          <p:nvPr>
            <p:ph type="dt" sz="half" idx="10"/>
          </p:nvPr>
        </p:nvSpPr>
        <p:spPr/>
        <p:txBody>
          <a:bodyPr/>
          <a:lstStyle/>
          <a:p>
            <a:fld id="{D017610F-8637-4257-97BF-6C5464E9FB9A}" type="datetimeFigureOut">
              <a:rPr lang="en-US" smtClean="0"/>
              <a:t>3/19/2025</a:t>
            </a:fld>
            <a:endParaRPr lang="en-US"/>
          </a:p>
        </p:txBody>
      </p:sp>
      <p:sp>
        <p:nvSpPr>
          <p:cNvPr id="5" name="Footer Placeholder 4">
            <a:extLst>
              <a:ext uri="{FF2B5EF4-FFF2-40B4-BE49-F238E27FC236}">
                <a16:creationId xmlns:a16="http://schemas.microsoft.com/office/drawing/2014/main" id="{A86D6DAD-8834-4491-95B3-2F55A87CD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7AEA9-E850-4A85-B197-B5F051F582B3}"/>
              </a:ext>
            </a:extLst>
          </p:cNvPr>
          <p:cNvSpPr>
            <a:spLocks noGrp="1"/>
          </p:cNvSpPr>
          <p:nvPr>
            <p:ph type="sldNum" sz="quarter" idx="12"/>
          </p:nvPr>
        </p:nvSpPr>
        <p:spPr/>
        <p:txBody>
          <a:bodyPr/>
          <a:lstStyle/>
          <a:p>
            <a:pPr>
              <a:defRPr/>
            </a:pPr>
            <a:fld id="{91E40723-709F-4EA6-A582-CD5310569A36}" type="slidenum">
              <a:rPr lang="en-US" altLang="en-US" smtClean="0"/>
              <a:pPr>
                <a:defRPr/>
              </a:pPr>
              <a:t>‹#›</a:t>
            </a:fld>
            <a:endParaRPr lang="en-US" altLang="en-US"/>
          </a:p>
        </p:txBody>
      </p:sp>
    </p:spTree>
    <p:extLst>
      <p:ext uri="{BB962C8B-B14F-4D97-AF65-F5344CB8AC3E}">
        <p14:creationId xmlns:p14="http://schemas.microsoft.com/office/powerpoint/2010/main" val="311630459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4"/>
          <p:cNvSpPr/>
          <p:nvPr userDrawn="1"/>
        </p:nvSpPr>
        <p:spPr>
          <a:xfrm>
            <a:off x="0" y="1"/>
            <a:ext cx="9144000" cy="592531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endParaRPr>
          </a:p>
        </p:txBody>
      </p:sp>
      <p:pic>
        <p:nvPicPr>
          <p:cNvPr id="8" name="Picture 7" descr="A close up of a logo&#10;&#10;Description automatically generated">
            <a:extLst>
              <a:ext uri="{FF2B5EF4-FFF2-40B4-BE49-F238E27FC236}">
                <a16:creationId xmlns:a16="http://schemas.microsoft.com/office/drawing/2014/main" id="{5597A675-E637-4963-BD8A-7F226B0F5F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5200" y="5938015"/>
            <a:ext cx="1323975" cy="849190"/>
          </a:xfrm>
          <a:prstGeom prst="rect">
            <a:avLst/>
          </a:prstGeom>
        </p:spPr>
      </p:pic>
    </p:spTree>
    <p:extLst>
      <p:ext uri="{BB962C8B-B14F-4D97-AF65-F5344CB8AC3E}">
        <p14:creationId xmlns:p14="http://schemas.microsoft.com/office/powerpoint/2010/main" val="1375376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Bod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200" y="1101725"/>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Slide Number Placeholder 2"/>
          <p:cNvSpPr>
            <a:spLocks noGrp="1"/>
          </p:cNvSpPr>
          <p:nvPr>
            <p:ph type="sldNum" sz="quarter" idx="10"/>
          </p:nvPr>
        </p:nvSpPr>
        <p:spPr/>
        <p:txBody>
          <a:bodyPr/>
          <a:lstStyle>
            <a:lvl1pPr>
              <a:defRPr/>
            </a:lvl1pPr>
          </a:lstStyle>
          <a:p>
            <a:pPr>
              <a:defRPr/>
            </a:pPr>
            <a:fld id="{4C0A3798-3E55-40AD-888C-464D28038119}" type="slidenum">
              <a:rPr lang="en-US"/>
              <a:pPr>
                <a:defRPr/>
              </a:pPr>
              <a:t>‹#›</a:t>
            </a:fld>
            <a:endParaRPr lang="en-US"/>
          </a:p>
        </p:txBody>
      </p:sp>
    </p:spTree>
    <p:extLst>
      <p:ext uri="{BB962C8B-B14F-4D97-AF65-F5344CB8AC3E}">
        <p14:creationId xmlns:p14="http://schemas.microsoft.com/office/powerpoint/2010/main" val="3597043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17F1F82B-EACD-44DD-B37E-7A7D49CC393D}" type="slidenum">
              <a:rPr lang="en-US"/>
              <a:pPr>
                <a:defRPr/>
              </a:pPr>
              <a:t>‹#›</a:t>
            </a:fld>
            <a:endParaRPr lang="en-US"/>
          </a:p>
        </p:txBody>
      </p:sp>
    </p:spTree>
    <p:extLst>
      <p:ext uri="{BB962C8B-B14F-4D97-AF65-F5344CB8AC3E}">
        <p14:creationId xmlns:p14="http://schemas.microsoft.com/office/powerpoint/2010/main" val="2641441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0"/>
            <a:ext cx="4991100" cy="6857999"/>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301522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4991100" cy="6857999"/>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675544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Bod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200" y="1101725"/>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Slide Number Placeholder 2"/>
          <p:cNvSpPr>
            <a:spLocks noGrp="1"/>
          </p:cNvSpPr>
          <p:nvPr>
            <p:ph type="sldNum" sz="quarter" idx="10"/>
          </p:nvPr>
        </p:nvSpPr>
        <p:spPr/>
        <p:txBody>
          <a:bodyPr/>
          <a:lstStyle>
            <a:lvl1pPr>
              <a:defRPr/>
            </a:lvl1pPr>
          </a:lstStyle>
          <a:p>
            <a:pPr>
              <a:defRPr/>
            </a:pPr>
            <a:fld id="{4C0A3798-3E55-40AD-888C-464D28038119}" type="slidenum">
              <a:rPr lang="en-US"/>
              <a:pPr>
                <a:defRPr/>
              </a:pPr>
              <a:t>‹#›</a:t>
            </a:fld>
            <a:endParaRPr lang="en-US"/>
          </a:p>
        </p:txBody>
      </p:sp>
    </p:spTree>
    <p:extLst>
      <p:ext uri="{BB962C8B-B14F-4D97-AF65-F5344CB8AC3E}">
        <p14:creationId xmlns:p14="http://schemas.microsoft.com/office/powerpoint/2010/main" val="2806442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AB650-6573-413E-ABEB-75E7782FE1C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2F0A0F7-CDA6-4BEC-919E-56113FA581E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87B1121-1BFB-4B28-AC05-0A6A7F3F2A74}"/>
              </a:ext>
            </a:extLst>
          </p:cNvPr>
          <p:cNvSpPr>
            <a:spLocks noGrp="1"/>
          </p:cNvSpPr>
          <p:nvPr>
            <p:ph type="dt" sz="half" idx="10"/>
          </p:nvPr>
        </p:nvSpPr>
        <p:spPr/>
        <p:txBody>
          <a:bodyPr/>
          <a:lstStyle/>
          <a:p>
            <a:fld id="{CA498FDB-4C37-43A6-9757-A21063F9004F}" type="datetimeFigureOut">
              <a:rPr lang="en-US" smtClean="0"/>
              <a:t>3/19/2025</a:t>
            </a:fld>
            <a:endParaRPr lang="en-US"/>
          </a:p>
        </p:txBody>
      </p:sp>
      <p:sp>
        <p:nvSpPr>
          <p:cNvPr id="5" name="Footer Placeholder 4">
            <a:extLst>
              <a:ext uri="{FF2B5EF4-FFF2-40B4-BE49-F238E27FC236}">
                <a16:creationId xmlns:a16="http://schemas.microsoft.com/office/drawing/2014/main" id="{5323A65A-38D7-457E-B9CE-EDFDDDC8F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33FF0-1FF2-4415-8918-0448019B0E3C}"/>
              </a:ext>
            </a:extLst>
          </p:cNvPr>
          <p:cNvSpPr>
            <a:spLocks noGrp="1"/>
          </p:cNvSpPr>
          <p:nvPr>
            <p:ph type="sldNum" sz="quarter" idx="12"/>
          </p:nvPr>
        </p:nvSpPr>
        <p:spPr/>
        <p:txBody>
          <a:bodyPr/>
          <a:lstStyle/>
          <a:p>
            <a:fld id="{49538A4A-FBB0-491F-B8F1-5A22F5AFA8E9}" type="slidenum">
              <a:rPr lang="en-US" smtClean="0"/>
              <a:t>‹#›</a:t>
            </a:fld>
            <a:endParaRPr lang="en-US"/>
          </a:p>
        </p:txBody>
      </p:sp>
    </p:spTree>
    <p:extLst>
      <p:ext uri="{BB962C8B-B14F-4D97-AF65-F5344CB8AC3E}">
        <p14:creationId xmlns:p14="http://schemas.microsoft.com/office/powerpoint/2010/main" val="3122972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EBA3-AC72-4C98-94B7-F68633A5FF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A12921-6FEC-4BED-B898-E0E2025BAD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0C96BC-B04D-49BD-BA04-C00E419E71BA}"/>
              </a:ext>
            </a:extLst>
          </p:cNvPr>
          <p:cNvSpPr>
            <a:spLocks noGrp="1"/>
          </p:cNvSpPr>
          <p:nvPr>
            <p:ph type="dt" sz="half" idx="10"/>
          </p:nvPr>
        </p:nvSpPr>
        <p:spPr/>
        <p:txBody>
          <a:bodyPr/>
          <a:lstStyle/>
          <a:p>
            <a:fld id="{CA498FDB-4C37-43A6-9757-A21063F9004F}" type="datetimeFigureOut">
              <a:rPr lang="en-US" smtClean="0"/>
              <a:t>3/19/2025</a:t>
            </a:fld>
            <a:endParaRPr lang="en-US"/>
          </a:p>
        </p:txBody>
      </p:sp>
      <p:sp>
        <p:nvSpPr>
          <p:cNvPr id="5" name="Footer Placeholder 4">
            <a:extLst>
              <a:ext uri="{FF2B5EF4-FFF2-40B4-BE49-F238E27FC236}">
                <a16:creationId xmlns:a16="http://schemas.microsoft.com/office/drawing/2014/main" id="{DFCFD0B6-E3E5-4F5C-8D1B-00B8C14F1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333EFC-D7D8-4E30-AA6F-B4998BDED8F8}"/>
              </a:ext>
            </a:extLst>
          </p:cNvPr>
          <p:cNvSpPr>
            <a:spLocks noGrp="1"/>
          </p:cNvSpPr>
          <p:nvPr>
            <p:ph type="sldNum" sz="quarter" idx="12"/>
          </p:nvPr>
        </p:nvSpPr>
        <p:spPr/>
        <p:txBody>
          <a:bodyPr/>
          <a:lstStyle/>
          <a:p>
            <a:fld id="{49538A4A-FBB0-491F-B8F1-5A22F5AFA8E9}" type="slidenum">
              <a:rPr lang="en-US" smtClean="0"/>
              <a:t>‹#›</a:t>
            </a:fld>
            <a:endParaRPr lang="en-US"/>
          </a:p>
        </p:txBody>
      </p:sp>
    </p:spTree>
    <p:extLst>
      <p:ext uri="{BB962C8B-B14F-4D97-AF65-F5344CB8AC3E}">
        <p14:creationId xmlns:p14="http://schemas.microsoft.com/office/powerpoint/2010/main" val="3491675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D1ECC-6B35-465C-98C7-A4319BFFD2DB}"/>
              </a:ext>
            </a:extLst>
          </p:cNvPr>
          <p:cNvSpPr>
            <a:spLocks noGrp="1"/>
          </p:cNvSpPr>
          <p:nvPr>
            <p:ph type="title"/>
          </p:nvPr>
        </p:nvSpPr>
        <p:spPr>
          <a:xfrm>
            <a:off x="623888" y="1709743"/>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470C16A-0DA5-40BA-9A21-29DF3E4EB6D9}"/>
              </a:ext>
            </a:extLst>
          </p:cNvPr>
          <p:cNvSpPr>
            <a:spLocks noGrp="1"/>
          </p:cNvSpPr>
          <p:nvPr>
            <p:ph type="body" idx="1"/>
          </p:nvPr>
        </p:nvSpPr>
        <p:spPr>
          <a:xfrm>
            <a:off x="623888" y="4589468"/>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97A02D-9923-4F39-B2EA-9DDD78D8CBB5}"/>
              </a:ext>
            </a:extLst>
          </p:cNvPr>
          <p:cNvSpPr>
            <a:spLocks noGrp="1"/>
          </p:cNvSpPr>
          <p:nvPr>
            <p:ph type="dt" sz="half" idx="10"/>
          </p:nvPr>
        </p:nvSpPr>
        <p:spPr/>
        <p:txBody>
          <a:bodyPr/>
          <a:lstStyle/>
          <a:p>
            <a:fld id="{CA498FDB-4C37-43A6-9757-A21063F9004F}" type="datetimeFigureOut">
              <a:rPr lang="en-US" smtClean="0"/>
              <a:t>3/19/2025</a:t>
            </a:fld>
            <a:endParaRPr lang="en-US"/>
          </a:p>
        </p:txBody>
      </p:sp>
      <p:sp>
        <p:nvSpPr>
          <p:cNvPr id="5" name="Footer Placeholder 4">
            <a:extLst>
              <a:ext uri="{FF2B5EF4-FFF2-40B4-BE49-F238E27FC236}">
                <a16:creationId xmlns:a16="http://schemas.microsoft.com/office/drawing/2014/main" id="{6CCEEAEC-BFA8-45CE-A434-6F6FBDBB6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2D766-2546-4789-B584-A89E2CE9074B}"/>
              </a:ext>
            </a:extLst>
          </p:cNvPr>
          <p:cNvSpPr>
            <a:spLocks noGrp="1"/>
          </p:cNvSpPr>
          <p:nvPr>
            <p:ph type="sldNum" sz="quarter" idx="12"/>
          </p:nvPr>
        </p:nvSpPr>
        <p:spPr/>
        <p:txBody>
          <a:bodyPr/>
          <a:lstStyle/>
          <a:p>
            <a:fld id="{49538A4A-FBB0-491F-B8F1-5A22F5AFA8E9}" type="slidenum">
              <a:rPr lang="en-US" smtClean="0"/>
              <a:t>‹#›</a:t>
            </a:fld>
            <a:endParaRPr lang="en-US"/>
          </a:p>
        </p:txBody>
      </p:sp>
    </p:spTree>
    <p:extLst>
      <p:ext uri="{BB962C8B-B14F-4D97-AF65-F5344CB8AC3E}">
        <p14:creationId xmlns:p14="http://schemas.microsoft.com/office/powerpoint/2010/main" val="921658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42841-D01D-4D08-BF86-5BEF747101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7E0C00-B8F1-49AA-97E0-DC942EEC8BE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AE5D40-4A7F-40F7-A61D-4C5A5C4520D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4D1783-89A6-4882-90A4-111E874C7989}"/>
              </a:ext>
            </a:extLst>
          </p:cNvPr>
          <p:cNvSpPr>
            <a:spLocks noGrp="1"/>
          </p:cNvSpPr>
          <p:nvPr>
            <p:ph type="dt" sz="half" idx="10"/>
          </p:nvPr>
        </p:nvSpPr>
        <p:spPr/>
        <p:txBody>
          <a:bodyPr/>
          <a:lstStyle/>
          <a:p>
            <a:fld id="{CA498FDB-4C37-43A6-9757-A21063F9004F}" type="datetimeFigureOut">
              <a:rPr lang="en-US" smtClean="0"/>
              <a:t>3/19/2025</a:t>
            </a:fld>
            <a:endParaRPr lang="en-US"/>
          </a:p>
        </p:txBody>
      </p:sp>
      <p:sp>
        <p:nvSpPr>
          <p:cNvPr id="6" name="Footer Placeholder 5">
            <a:extLst>
              <a:ext uri="{FF2B5EF4-FFF2-40B4-BE49-F238E27FC236}">
                <a16:creationId xmlns:a16="http://schemas.microsoft.com/office/drawing/2014/main" id="{5628E4D7-05EA-4588-96D2-B619424560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3DB443-C03A-49B9-9126-6B3AE3A2B722}"/>
              </a:ext>
            </a:extLst>
          </p:cNvPr>
          <p:cNvSpPr>
            <a:spLocks noGrp="1"/>
          </p:cNvSpPr>
          <p:nvPr>
            <p:ph type="sldNum" sz="quarter" idx="12"/>
          </p:nvPr>
        </p:nvSpPr>
        <p:spPr/>
        <p:txBody>
          <a:bodyPr/>
          <a:lstStyle/>
          <a:p>
            <a:fld id="{49538A4A-FBB0-491F-B8F1-5A22F5AFA8E9}" type="slidenum">
              <a:rPr lang="en-US" smtClean="0"/>
              <a:t>‹#›</a:t>
            </a:fld>
            <a:endParaRPr lang="en-US"/>
          </a:p>
        </p:txBody>
      </p:sp>
    </p:spTree>
    <p:extLst>
      <p:ext uri="{BB962C8B-B14F-4D97-AF65-F5344CB8AC3E}">
        <p14:creationId xmlns:p14="http://schemas.microsoft.com/office/powerpoint/2010/main" val="757842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349E-58A0-4A47-B4D6-62B2E0AF3312}"/>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B87ACB-C229-48AC-98C7-DDFD78D668E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EA29BBE-4586-470D-926F-24CC9969594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93F714-C6CE-42AD-8FF9-92AD8A71E4ED}"/>
              </a:ext>
            </a:extLst>
          </p:cNvPr>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E18023A-329C-427B-A50D-FF01877E080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31B9E-C0B5-44E3-B051-6A418D56D2FF}"/>
              </a:ext>
            </a:extLst>
          </p:cNvPr>
          <p:cNvSpPr>
            <a:spLocks noGrp="1"/>
          </p:cNvSpPr>
          <p:nvPr>
            <p:ph type="dt" sz="half" idx="10"/>
          </p:nvPr>
        </p:nvSpPr>
        <p:spPr/>
        <p:txBody>
          <a:bodyPr/>
          <a:lstStyle/>
          <a:p>
            <a:fld id="{CA498FDB-4C37-43A6-9757-A21063F9004F}" type="datetimeFigureOut">
              <a:rPr lang="en-US" smtClean="0"/>
              <a:t>3/19/2025</a:t>
            </a:fld>
            <a:endParaRPr lang="en-US"/>
          </a:p>
        </p:txBody>
      </p:sp>
      <p:sp>
        <p:nvSpPr>
          <p:cNvPr id="8" name="Footer Placeholder 7">
            <a:extLst>
              <a:ext uri="{FF2B5EF4-FFF2-40B4-BE49-F238E27FC236}">
                <a16:creationId xmlns:a16="http://schemas.microsoft.com/office/drawing/2014/main" id="{58F7683F-5121-4C0F-A459-E037AD5532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A8E28B-3DA8-41E7-8F41-E99862CD9A99}"/>
              </a:ext>
            </a:extLst>
          </p:cNvPr>
          <p:cNvSpPr>
            <a:spLocks noGrp="1"/>
          </p:cNvSpPr>
          <p:nvPr>
            <p:ph type="sldNum" sz="quarter" idx="12"/>
          </p:nvPr>
        </p:nvSpPr>
        <p:spPr/>
        <p:txBody>
          <a:bodyPr/>
          <a:lstStyle/>
          <a:p>
            <a:fld id="{49538A4A-FBB0-491F-B8F1-5A22F5AFA8E9}" type="slidenum">
              <a:rPr lang="en-US" smtClean="0"/>
              <a:t>‹#›</a:t>
            </a:fld>
            <a:endParaRPr lang="en-US"/>
          </a:p>
        </p:txBody>
      </p:sp>
    </p:spTree>
    <p:extLst>
      <p:ext uri="{BB962C8B-B14F-4D97-AF65-F5344CB8AC3E}">
        <p14:creationId xmlns:p14="http://schemas.microsoft.com/office/powerpoint/2010/main" val="2079823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89E0E-9B31-4D64-AA1C-F47AD851D5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8DC38F-8A77-42BB-8BF9-6EE294B36476}"/>
              </a:ext>
            </a:extLst>
          </p:cNvPr>
          <p:cNvSpPr>
            <a:spLocks noGrp="1"/>
          </p:cNvSpPr>
          <p:nvPr>
            <p:ph type="dt" sz="half" idx="10"/>
          </p:nvPr>
        </p:nvSpPr>
        <p:spPr/>
        <p:txBody>
          <a:bodyPr/>
          <a:lstStyle/>
          <a:p>
            <a:fld id="{CA498FDB-4C37-43A6-9757-A21063F9004F}" type="datetimeFigureOut">
              <a:rPr lang="en-US" smtClean="0"/>
              <a:t>3/19/2025</a:t>
            </a:fld>
            <a:endParaRPr lang="en-US"/>
          </a:p>
        </p:txBody>
      </p:sp>
      <p:sp>
        <p:nvSpPr>
          <p:cNvPr id="4" name="Footer Placeholder 3">
            <a:extLst>
              <a:ext uri="{FF2B5EF4-FFF2-40B4-BE49-F238E27FC236}">
                <a16:creationId xmlns:a16="http://schemas.microsoft.com/office/drawing/2014/main" id="{5A669DF2-2303-4D1B-BF29-E4F0DC1E1E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F29506-030F-49B2-957F-0D9794C31173}"/>
              </a:ext>
            </a:extLst>
          </p:cNvPr>
          <p:cNvSpPr>
            <a:spLocks noGrp="1"/>
          </p:cNvSpPr>
          <p:nvPr>
            <p:ph type="sldNum" sz="quarter" idx="12"/>
          </p:nvPr>
        </p:nvSpPr>
        <p:spPr/>
        <p:txBody>
          <a:bodyPr/>
          <a:lstStyle/>
          <a:p>
            <a:fld id="{49538A4A-FBB0-491F-B8F1-5A22F5AFA8E9}" type="slidenum">
              <a:rPr lang="en-US" smtClean="0"/>
              <a:t>‹#›</a:t>
            </a:fld>
            <a:endParaRPr lang="en-US"/>
          </a:p>
        </p:txBody>
      </p:sp>
    </p:spTree>
    <p:extLst>
      <p:ext uri="{BB962C8B-B14F-4D97-AF65-F5344CB8AC3E}">
        <p14:creationId xmlns:p14="http://schemas.microsoft.com/office/powerpoint/2010/main" val="2810665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F8A60C-AF31-47B4-852E-DB9832A521CD}"/>
              </a:ext>
            </a:extLst>
          </p:cNvPr>
          <p:cNvSpPr>
            <a:spLocks noGrp="1"/>
          </p:cNvSpPr>
          <p:nvPr>
            <p:ph type="dt" sz="half" idx="10"/>
          </p:nvPr>
        </p:nvSpPr>
        <p:spPr/>
        <p:txBody>
          <a:bodyPr/>
          <a:lstStyle/>
          <a:p>
            <a:fld id="{CA498FDB-4C37-43A6-9757-A21063F9004F}" type="datetimeFigureOut">
              <a:rPr lang="en-US" smtClean="0"/>
              <a:t>3/19/2025</a:t>
            </a:fld>
            <a:endParaRPr lang="en-US"/>
          </a:p>
        </p:txBody>
      </p:sp>
      <p:sp>
        <p:nvSpPr>
          <p:cNvPr id="3" name="Footer Placeholder 2">
            <a:extLst>
              <a:ext uri="{FF2B5EF4-FFF2-40B4-BE49-F238E27FC236}">
                <a16:creationId xmlns:a16="http://schemas.microsoft.com/office/drawing/2014/main" id="{F4A52C50-B632-4C45-BF4A-9D6EE369FB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CA1DC9-865A-486C-88A2-F64D5DFFA071}"/>
              </a:ext>
            </a:extLst>
          </p:cNvPr>
          <p:cNvSpPr>
            <a:spLocks noGrp="1"/>
          </p:cNvSpPr>
          <p:nvPr>
            <p:ph type="sldNum" sz="quarter" idx="12"/>
          </p:nvPr>
        </p:nvSpPr>
        <p:spPr/>
        <p:txBody>
          <a:bodyPr/>
          <a:lstStyle/>
          <a:p>
            <a:fld id="{49538A4A-FBB0-491F-B8F1-5A22F5AFA8E9}" type="slidenum">
              <a:rPr lang="en-US" smtClean="0"/>
              <a:t>‹#›</a:t>
            </a:fld>
            <a:endParaRPr lang="en-US"/>
          </a:p>
        </p:txBody>
      </p:sp>
    </p:spTree>
    <p:extLst>
      <p:ext uri="{BB962C8B-B14F-4D97-AF65-F5344CB8AC3E}">
        <p14:creationId xmlns:p14="http://schemas.microsoft.com/office/powerpoint/2010/main" val="3844135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Bod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200" y="1101725"/>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Slide Number Placeholder 2"/>
          <p:cNvSpPr>
            <a:spLocks noGrp="1"/>
          </p:cNvSpPr>
          <p:nvPr>
            <p:ph type="sldNum" sz="quarter" idx="10"/>
          </p:nvPr>
        </p:nvSpPr>
        <p:spPr/>
        <p:txBody>
          <a:bodyPr/>
          <a:lstStyle>
            <a:lvl1pPr>
              <a:defRPr/>
            </a:lvl1pPr>
          </a:lstStyle>
          <a:p>
            <a:pPr>
              <a:defRPr/>
            </a:pPr>
            <a:fld id="{4C0A3798-3E55-40AD-888C-464D28038119}" type="slidenum">
              <a:rPr lang="en-US"/>
              <a:pPr>
                <a:defRPr/>
              </a:pPr>
              <a:t>‹#›</a:t>
            </a:fld>
            <a:endParaRPr lang="en-US"/>
          </a:p>
        </p:txBody>
      </p:sp>
    </p:spTree>
    <p:extLst>
      <p:ext uri="{BB962C8B-B14F-4D97-AF65-F5344CB8AC3E}">
        <p14:creationId xmlns:p14="http://schemas.microsoft.com/office/powerpoint/2010/main" val="4045853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E9434-813D-4DBB-B9AB-0C429C6AF96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88A3498-948B-4B34-93D3-B91BA839D751}"/>
              </a:ext>
            </a:extLst>
          </p:cNvPr>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DD9C75-DF5D-4A21-BDB9-2234E184015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8404DB-8664-4DA6-9F7B-739D94E5E122}"/>
              </a:ext>
            </a:extLst>
          </p:cNvPr>
          <p:cNvSpPr>
            <a:spLocks noGrp="1"/>
          </p:cNvSpPr>
          <p:nvPr>
            <p:ph type="dt" sz="half" idx="10"/>
          </p:nvPr>
        </p:nvSpPr>
        <p:spPr/>
        <p:txBody>
          <a:bodyPr/>
          <a:lstStyle/>
          <a:p>
            <a:fld id="{CA498FDB-4C37-43A6-9757-A21063F9004F}" type="datetimeFigureOut">
              <a:rPr lang="en-US" smtClean="0"/>
              <a:t>3/19/2025</a:t>
            </a:fld>
            <a:endParaRPr lang="en-US"/>
          </a:p>
        </p:txBody>
      </p:sp>
      <p:sp>
        <p:nvSpPr>
          <p:cNvPr id="6" name="Footer Placeholder 5">
            <a:extLst>
              <a:ext uri="{FF2B5EF4-FFF2-40B4-BE49-F238E27FC236}">
                <a16:creationId xmlns:a16="http://schemas.microsoft.com/office/drawing/2014/main" id="{4F435632-2842-4184-8182-C8E1CA9C0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CABAC4-04E3-4DC4-93B9-30E31BDC5D4F}"/>
              </a:ext>
            </a:extLst>
          </p:cNvPr>
          <p:cNvSpPr>
            <a:spLocks noGrp="1"/>
          </p:cNvSpPr>
          <p:nvPr>
            <p:ph type="sldNum" sz="quarter" idx="12"/>
          </p:nvPr>
        </p:nvSpPr>
        <p:spPr/>
        <p:txBody>
          <a:bodyPr/>
          <a:lstStyle/>
          <a:p>
            <a:fld id="{49538A4A-FBB0-491F-B8F1-5A22F5AFA8E9}" type="slidenum">
              <a:rPr lang="en-US" smtClean="0"/>
              <a:t>‹#›</a:t>
            </a:fld>
            <a:endParaRPr lang="en-US"/>
          </a:p>
        </p:txBody>
      </p:sp>
    </p:spTree>
    <p:extLst>
      <p:ext uri="{BB962C8B-B14F-4D97-AF65-F5344CB8AC3E}">
        <p14:creationId xmlns:p14="http://schemas.microsoft.com/office/powerpoint/2010/main" val="1187235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FE8FA-AB99-4597-81E7-12659463829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22CCBCB-F1F1-4573-90C9-024E999A9E01}"/>
              </a:ext>
            </a:extLst>
          </p:cNvPr>
          <p:cNvSpPr>
            <a:spLocks noGrp="1"/>
          </p:cNvSpPr>
          <p:nvPr>
            <p:ph type="pic" idx="1"/>
          </p:nvPr>
        </p:nvSpPr>
        <p:spPr>
          <a:xfrm>
            <a:off x="3887391" y="987430"/>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BD76536-8452-4C0C-A67E-D4B6E699E1B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BE15AFA-4C48-40F0-AF7B-4B2D739513B8}"/>
              </a:ext>
            </a:extLst>
          </p:cNvPr>
          <p:cNvSpPr>
            <a:spLocks noGrp="1"/>
          </p:cNvSpPr>
          <p:nvPr>
            <p:ph type="dt" sz="half" idx="10"/>
          </p:nvPr>
        </p:nvSpPr>
        <p:spPr/>
        <p:txBody>
          <a:bodyPr/>
          <a:lstStyle/>
          <a:p>
            <a:fld id="{CA498FDB-4C37-43A6-9757-A21063F9004F}" type="datetimeFigureOut">
              <a:rPr lang="en-US" smtClean="0"/>
              <a:t>3/19/2025</a:t>
            </a:fld>
            <a:endParaRPr lang="en-US"/>
          </a:p>
        </p:txBody>
      </p:sp>
      <p:sp>
        <p:nvSpPr>
          <p:cNvPr id="6" name="Footer Placeholder 5">
            <a:extLst>
              <a:ext uri="{FF2B5EF4-FFF2-40B4-BE49-F238E27FC236}">
                <a16:creationId xmlns:a16="http://schemas.microsoft.com/office/drawing/2014/main" id="{FC997C78-1A47-4411-9BE8-DB6F2C1E43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7CE51A-7CA3-4BF9-A5A6-E9948DE2CAE4}"/>
              </a:ext>
            </a:extLst>
          </p:cNvPr>
          <p:cNvSpPr>
            <a:spLocks noGrp="1"/>
          </p:cNvSpPr>
          <p:nvPr>
            <p:ph type="sldNum" sz="quarter" idx="12"/>
          </p:nvPr>
        </p:nvSpPr>
        <p:spPr/>
        <p:txBody>
          <a:bodyPr/>
          <a:lstStyle/>
          <a:p>
            <a:fld id="{49538A4A-FBB0-491F-B8F1-5A22F5AFA8E9}" type="slidenum">
              <a:rPr lang="en-US" smtClean="0"/>
              <a:t>‹#›</a:t>
            </a:fld>
            <a:endParaRPr lang="en-US"/>
          </a:p>
        </p:txBody>
      </p:sp>
    </p:spTree>
    <p:extLst>
      <p:ext uri="{BB962C8B-B14F-4D97-AF65-F5344CB8AC3E}">
        <p14:creationId xmlns:p14="http://schemas.microsoft.com/office/powerpoint/2010/main" val="3549040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FC7D-32CB-471F-94D6-04F47202E4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F8FCE5-E34C-4345-8576-ECF010D88C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313B1F-5093-4BB5-9CC1-B57B4E4F9CFB}"/>
              </a:ext>
            </a:extLst>
          </p:cNvPr>
          <p:cNvSpPr>
            <a:spLocks noGrp="1"/>
          </p:cNvSpPr>
          <p:nvPr>
            <p:ph type="dt" sz="half" idx="10"/>
          </p:nvPr>
        </p:nvSpPr>
        <p:spPr/>
        <p:txBody>
          <a:bodyPr/>
          <a:lstStyle/>
          <a:p>
            <a:fld id="{CA498FDB-4C37-43A6-9757-A21063F9004F}" type="datetimeFigureOut">
              <a:rPr lang="en-US" smtClean="0"/>
              <a:t>3/19/2025</a:t>
            </a:fld>
            <a:endParaRPr lang="en-US"/>
          </a:p>
        </p:txBody>
      </p:sp>
      <p:sp>
        <p:nvSpPr>
          <p:cNvPr id="5" name="Footer Placeholder 4">
            <a:extLst>
              <a:ext uri="{FF2B5EF4-FFF2-40B4-BE49-F238E27FC236}">
                <a16:creationId xmlns:a16="http://schemas.microsoft.com/office/drawing/2014/main" id="{F49FC080-1E54-484A-8DD3-576A182979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0F516-3DB6-44AF-AC78-B21C9FF5E698}"/>
              </a:ext>
            </a:extLst>
          </p:cNvPr>
          <p:cNvSpPr>
            <a:spLocks noGrp="1"/>
          </p:cNvSpPr>
          <p:nvPr>
            <p:ph type="sldNum" sz="quarter" idx="12"/>
          </p:nvPr>
        </p:nvSpPr>
        <p:spPr/>
        <p:txBody>
          <a:bodyPr/>
          <a:lstStyle/>
          <a:p>
            <a:fld id="{49538A4A-FBB0-491F-B8F1-5A22F5AFA8E9}" type="slidenum">
              <a:rPr lang="en-US" smtClean="0"/>
              <a:t>‹#›</a:t>
            </a:fld>
            <a:endParaRPr lang="en-US"/>
          </a:p>
        </p:txBody>
      </p:sp>
    </p:spTree>
    <p:extLst>
      <p:ext uri="{BB962C8B-B14F-4D97-AF65-F5344CB8AC3E}">
        <p14:creationId xmlns:p14="http://schemas.microsoft.com/office/powerpoint/2010/main" val="37120528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BA57C0-0058-4BBE-A115-EFE4CB0C759D}"/>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E22F53-D0BC-4D03-8DB5-E726CF4F5667}"/>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F9878-CE91-4A60-A047-DEE6E3FB0927}"/>
              </a:ext>
            </a:extLst>
          </p:cNvPr>
          <p:cNvSpPr>
            <a:spLocks noGrp="1"/>
          </p:cNvSpPr>
          <p:nvPr>
            <p:ph type="dt" sz="half" idx="10"/>
          </p:nvPr>
        </p:nvSpPr>
        <p:spPr/>
        <p:txBody>
          <a:bodyPr/>
          <a:lstStyle/>
          <a:p>
            <a:fld id="{CA498FDB-4C37-43A6-9757-A21063F9004F}" type="datetimeFigureOut">
              <a:rPr lang="en-US" smtClean="0"/>
              <a:t>3/19/2025</a:t>
            </a:fld>
            <a:endParaRPr lang="en-US"/>
          </a:p>
        </p:txBody>
      </p:sp>
      <p:sp>
        <p:nvSpPr>
          <p:cNvPr id="5" name="Footer Placeholder 4">
            <a:extLst>
              <a:ext uri="{FF2B5EF4-FFF2-40B4-BE49-F238E27FC236}">
                <a16:creationId xmlns:a16="http://schemas.microsoft.com/office/drawing/2014/main" id="{B2ECB59F-5EE8-4945-8C5F-578EC08112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2CF20-B578-4882-A347-3B5BC5C5F12E}"/>
              </a:ext>
            </a:extLst>
          </p:cNvPr>
          <p:cNvSpPr>
            <a:spLocks noGrp="1"/>
          </p:cNvSpPr>
          <p:nvPr>
            <p:ph type="sldNum" sz="quarter" idx="12"/>
          </p:nvPr>
        </p:nvSpPr>
        <p:spPr/>
        <p:txBody>
          <a:bodyPr/>
          <a:lstStyle/>
          <a:p>
            <a:fld id="{49538A4A-FBB0-491F-B8F1-5A22F5AFA8E9}" type="slidenum">
              <a:rPr lang="en-US" smtClean="0"/>
              <a:t>‹#›</a:t>
            </a:fld>
            <a:endParaRPr lang="en-US"/>
          </a:p>
        </p:txBody>
      </p:sp>
    </p:spTree>
    <p:extLst>
      <p:ext uri="{BB962C8B-B14F-4D97-AF65-F5344CB8AC3E}">
        <p14:creationId xmlns:p14="http://schemas.microsoft.com/office/powerpoint/2010/main" val="2551642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buClr>
                <a:srgbClr val="F79646"/>
              </a:buClr>
              <a:defRPr sz="2100"/>
            </a:lvl1pPr>
            <a:lvl2pPr>
              <a:buClr>
                <a:srgbClr val="F79646"/>
              </a:buClr>
              <a:defRPr sz="1800"/>
            </a:lvl2pPr>
            <a:lvl3pPr>
              <a:buClr>
                <a:srgbClr val="F79646"/>
              </a:buClr>
              <a:defRPr sz="1500"/>
            </a:lvl3pPr>
            <a:lvl4pPr>
              <a:buClr>
                <a:srgbClr val="F79646"/>
              </a:buClr>
              <a:defRPr sz="1350"/>
            </a:lvl4pPr>
            <a:lvl5pPr>
              <a:buClr>
                <a:srgbClr val="F79646"/>
              </a:buCl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buClr>
                <a:srgbClr val="F8981D"/>
              </a:buClr>
              <a:defRPr sz="2100"/>
            </a:lvl1pPr>
            <a:lvl2pPr>
              <a:buClr>
                <a:srgbClr val="F8981D"/>
              </a:buClr>
              <a:defRPr sz="1800"/>
            </a:lvl2pPr>
            <a:lvl3pPr>
              <a:buClr>
                <a:srgbClr val="F8981D"/>
              </a:buClr>
              <a:defRPr sz="1500"/>
            </a:lvl3pPr>
            <a:lvl4pPr>
              <a:buClr>
                <a:srgbClr val="F8981D"/>
              </a:buClr>
              <a:defRPr sz="1350"/>
            </a:lvl4pPr>
            <a:lvl5pPr>
              <a:buClr>
                <a:srgbClr val="F8981D"/>
              </a:buCl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
          <p:cNvSpPr>
            <a:spLocks noGrp="1"/>
          </p:cNvSpPr>
          <p:nvPr>
            <p:ph type="sldNum" sz="quarter" idx="10"/>
          </p:nvPr>
        </p:nvSpPr>
        <p:spPr/>
        <p:txBody>
          <a:bodyPr/>
          <a:lstStyle>
            <a:lvl1pPr>
              <a:defRPr/>
            </a:lvl1pPr>
          </a:lstStyle>
          <a:p>
            <a:pPr>
              <a:defRPr/>
            </a:pPr>
            <a:fld id="{FEF22BF4-E4CF-45A2-8CAB-2CEA7D4850F7}" type="slidenum">
              <a:rPr lang="en-US"/>
              <a:pPr>
                <a:defRPr/>
              </a:pPr>
              <a:t>‹#›</a:t>
            </a:fld>
            <a:endParaRPr lang="en-US"/>
          </a:p>
        </p:txBody>
      </p:sp>
    </p:spTree>
    <p:extLst>
      <p:ext uri="{BB962C8B-B14F-4D97-AF65-F5344CB8AC3E}">
        <p14:creationId xmlns:p14="http://schemas.microsoft.com/office/powerpoint/2010/main" val="2676035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1171699"/>
            <a:ext cx="5486400" cy="355587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Slide Number Placeholder 2"/>
          <p:cNvSpPr>
            <a:spLocks noGrp="1"/>
          </p:cNvSpPr>
          <p:nvPr>
            <p:ph type="sldNum" sz="quarter" idx="10"/>
          </p:nvPr>
        </p:nvSpPr>
        <p:spPr/>
        <p:txBody>
          <a:bodyPr/>
          <a:lstStyle>
            <a:lvl1pPr>
              <a:defRPr/>
            </a:lvl1pPr>
          </a:lstStyle>
          <a:p>
            <a:pPr>
              <a:defRPr/>
            </a:pPr>
            <a:fld id="{498FE2AC-756B-4028-B152-B8873C9E91D4}" type="slidenum">
              <a:rPr lang="en-US"/>
              <a:pPr>
                <a:defRPr/>
              </a:pPr>
              <a:t>‹#›</a:t>
            </a:fld>
            <a:endParaRPr lang="en-US"/>
          </a:p>
        </p:txBody>
      </p:sp>
    </p:spTree>
    <p:extLst>
      <p:ext uri="{BB962C8B-B14F-4D97-AF65-F5344CB8AC3E}">
        <p14:creationId xmlns:p14="http://schemas.microsoft.com/office/powerpoint/2010/main" val="377045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EA5E3-6C01-4201-9FC7-0323332C4818}"/>
              </a:ext>
            </a:extLst>
          </p:cNvPr>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5C9990E6-2C65-4975-BE08-5B91CC417480}"/>
              </a:ext>
            </a:extLst>
          </p:cNvPr>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015E5418-8327-4BCC-838F-3F304911A280}"/>
              </a:ext>
            </a:extLst>
          </p:cNvPr>
          <p:cNvSpPr>
            <a:spLocks noGrp="1"/>
          </p:cNvSpPr>
          <p:nvPr>
            <p:ph type="dt" sz="half" idx="10"/>
          </p:nvPr>
        </p:nvSpPr>
        <p:spPr/>
        <p:txBody>
          <a:bodyPr/>
          <a:lstStyle/>
          <a:p>
            <a:pPr eaLnBrk="0" fontAlgn="base" hangingPunct="0">
              <a:spcBef>
                <a:spcPct val="0"/>
              </a:spcBef>
              <a:spcAft>
                <a:spcPct val="0"/>
              </a:spcAft>
              <a:defRPr/>
            </a:pPr>
            <a:fld id="{D5C2C568-8208-427B-9460-49E77497F8AA}" type="datetimeFigureOut">
              <a:rPr lang="en-US" smtClean="0">
                <a:solidFill>
                  <a:srgbClr val="000000"/>
                </a:solidFill>
                <a:latin typeface="Arial" panose="020B0604020202020204" pitchFamily="34" charset="0"/>
              </a:rPr>
              <a:pPr eaLnBrk="0" fontAlgn="base" hangingPunct="0">
                <a:spcBef>
                  <a:spcPct val="0"/>
                </a:spcBef>
                <a:spcAft>
                  <a:spcPct val="0"/>
                </a:spcAft>
                <a:defRPr/>
              </a:pPr>
              <a:t>3/19/2025</a:t>
            </a:fld>
            <a:endParaRPr lang="en-US">
              <a:solidFill>
                <a:srgbClr val="000000"/>
              </a:solidFill>
              <a:latin typeface="Arial" panose="020B0604020202020204" pitchFamily="34" charset="0"/>
            </a:endParaRPr>
          </a:p>
        </p:txBody>
      </p:sp>
      <p:sp>
        <p:nvSpPr>
          <p:cNvPr id="5" name="Footer Placeholder 4">
            <a:extLst>
              <a:ext uri="{FF2B5EF4-FFF2-40B4-BE49-F238E27FC236}">
                <a16:creationId xmlns:a16="http://schemas.microsoft.com/office/drawing/2014/main" id="{59D8E5CB-C002-4129-90A5-BE403BCFDF3E}"/>
              </a:ext>
            </a:extLst>
          </p:cNvPr>
          <p:cNvSpPr>
            <a:spLocks noGrp="1"/>
          </p:cNvSpPr>
          <p:nvPr>
            <p:ph type="ftr" sz="quarter" idx="11"/>
          </p:nvPr>
        </p:nvSpPr>
        <p:spPr/>
        <p:txBody>
          <a:bodyPr/>
          <a:lstStyle/>
          <a:p>
            <a:pPr eaLnBrk="0" fontAlgn="base" hangingPunct="0">
              <a:spcBef>
                <a:spcPct val="0"/>
              </a:spcBef>
              <a:spcAft>
                <a:spcPct val="0"/>
              </a:spcAft>
              <a:defRPr/>
            </a:pPr>
            <a:endParaRPr lang="en-US">
              <a:solidFill>
                <a:srgbClr val="000000"/>
              </a:solidFill>
              <a:latin typeface="Arial" panose="020B0604020202020204" pitchFamily="34" charset="0"/>
            </a:endParaRPr>
          </a:p>
        </p:txBody>
      </p:sp>
      <p:sp>
        <p:nvSpPr>
          <p:cNvPr id="6" name="Slide Number Placeholder 5">
            <a:extLst>
              <a:ext uri="{FF2B5EF4-FFF2-40B4-BE49-F238E27FC236}">
                <a16:creationId xmlns:a16="http://schemas.microsoft.com/office/drawing/2014/main" id="{DE67E7D3-D8B2-43FC-BC8C-F0C5A17558F2}"/>
              </a:ext>
            </a:extLst>
          </p:cNvPr>
          <p:cNvSpPr>
            <a:spLocks noGrp="1"/>
          </p:cNvSpPr>
          <p:nvPr>
            <p:ph type="sldNum" sz="quarter" idx="12"/>
          </p:nvPr>
        </p:nvSpPr>
        <p:spPr/>
        <p:txBody>
          <a:bodyPr/>
          <a:lstStyle/>
          <a:p>
            <a:pPr eaLnBrk="0" fontAlgn="base" hangingPunct="0">
              <a:spcBef>
                <a:spcPct val="0"/>
              </a:spcBef>
              <a:spcAft>
                <a:spcPct val="0"/>
              </a:spcAft>
              <a:defRPr/>
            </a:pPr>
            <a:fld id="{2A5A28C0-FC61-43F1-B9F1-DEE4DF2631B6}" type="slidenum">
              <a:rPr lang="en-US" smtClean="0">
                <a:solidFill>
                  <a:srgbClr val="FFFFFF"/>
                </a:solidFill>
              </a:rPr>
              <a:pPr eaLnBrk="0" fontAlgn="base" hangingPunct="0">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934000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4FA7A-255D-47BC-AB85-4E19F5DB38E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D4C6620-B280-45A4-B51B-CCA59431524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E9DB4DD-A322-4356-83A7-BBC859CF7732}"/>
              </a:ext>
            </a:extLst>
          </p:cNvPr>
          <p:cNvSpPr>
            <a:spLocks noGrp="1"/>
          </p:cNvSpPr>
          <p:nvPr>
            <p:ph type="dt" sz="half" idx="10"/>
          </p:nvPr>
        </p:nvSpPr>
        <p:spPr/>
        <p:txBody>
          <a:bodyPr/>
          <a:lstStyle/>
          <a:p>
            <a:fld id="{D017610F-8637-4257-97BF-6C5464E9FB9A}" type="datetimeFigureOut">
              <a:rPr lang="en-US" smtClean="0"/>
              <a:t>3/19/2025</a:t>
            </a:fld>
            <a:endParaRPr lang="en-US"/>
          </a:p>
        </p:txBody>
      </p:sp>
      <p:sp>
        <p:nvSpPr>
          <p:cNvPr id="5" name="Footer Placeholder 4">
            <a:extLst>
              <a:ext uri="{FF2B5EF4-FFF2-40B4-BE49-F238E27FC236}">
                <a16:creationId xmlns:a16="http://schemas.microsoft.com/office/drawing/2014/main" id="{84DEE459-9FEC-4636-BC5C-10FF1886B6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B0750-AD82-4EFE-B012-BA3B7BC9E2FD}"/>
              </a:ext>
            </a:extLst>
          </p:cNvPr>
          <p:cNvSpPr>
            <a:spLocks noGrp="1"/>
          </p:cNvSpPr>
          <p:nvPr>
            <p:ph type="sldNum" sz="quarter" idx="12"/>
          </p:nvPr>
        </p:nvSpPr>
        <p:spPr/>
        <p:txBody>
          <a:bodyPr/>
          <a:lstStyle/>
          <a:p>
            <a:pPr>
              <a:defRPr/>
            </a:pPr>
            <a:fld id="{91E40723-709F-4EA6-A582-CD5310569A36}" type="slidenum">
              <a:rPr lang="en-US" altLang="en-US" smtClean="0"/>
              <a:pPr>
                <a:defRPr/>
              </a:pPr>
              <a:t>‹#›</a:t>
            </a:fld>
            <a:endParaRPr lang="en-US" altLang="en-US"/>
          </a:p>
        </p:txBody>
      </p:sp>
    </p:spTree>
    <p:extLst>
      <p:ext uri="{BB962C8B-B14F-4D97-AF65-F5344CB8AC3E}">
        <p14:creationId xmlns:p14="http://schemas.microsoft.com/office/powerpoint/2010/main" val="137614704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C551F-23C0-44CE-912F-5A93DC43DB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9ABE24-0B7E-4B7F-BAFF-0F2CB985CB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7A59A-7048-4DB3-83DF-E849CFDDC762}"/>
              </a:ext>
            </a:extLst>
          </p:cNvPr>
          <p:cNvSpPr>
            <a:spLocks noGrp="1"/>
          </p:cNvSpPr>
          <p:nvPr>
            <p:ph type="dt" sz="half" idx="10"/>
          </p:nvPr>
        </p:nvSpPr>
        <p:spPr/>
        <p:txBody>
          <a:bodyPr/>
          <a:lstStyle/>
          <a:p>
            <a:fld id="{D017610F-8637-4257-97BF-6C5464E9FB9A}" type="datetimeFigureOut">
              <a:rPr lang="en-US" smtClean="0"/>
              <a:t>3/19/2025</a:t>
            </a:fld>
            <a:endParaRPr lang="en-US"/>
          </a:p>
        </p:txBody>
      </p:sp>
      <p:sp>
        <p:nvSpPr>
          <p:cNvPr id="5" name="Footer Placeholder 4">
            <a:extLst>
              <a:ext uri="{FF2B5EF4-FFF2-40B4-BE49-F238E27FC236}">
                <a16:creationId xmlns:a16="http://schemas.microsoft.com/office/drawing/2014/main" id="{8BD32976-634F-442B-8F36-A014131EC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805EF-D73B-4C93-AB4C-F6530CA97BCA}"/>
              </a:ext>
            </a:extLst>
          </p:cNvPr>
          <p:cNvSpPr>
            <a:spLocks noGrp="1"/>
          </p:cNvSpPr>
          <p:nvPr>
            <p:ph type="sldNum" sz="quarter" idx="12"/>
          </p:nvPr>
        </p:nvSpPr>
        <p:spPr/>
        <p:txBody>
          <a:bodyPr/>
          <a:lstStyle/>
          <a:p>
            <a:pPr>
              <a:defRPr/>
            </a:pPr>
            <a:fld id="{91E40723-709F-4EA6-A582-CD5310569A36}" type="slidenum">
              <a:rPr lang="en-US" altLang="en-US" smtClean="0"/>
              <a:pPr>
                <a:defRPr/>
              </a:pPr>
              <a:t>‹#›</a:t>
            </a:fld>
            <a:endParaRPr lang="en-US" altLang="en-US"/>
          </a:p>
        </p:txBody>
      </p:sp>
    </p:spTree>
    <p:extLst>
      <p:ext uri="{BB962C8B-B14F-4D97-AF65-F5344CB8AC3E}">
        <p14:creationId xmlns:p14="http://schemas.microsoft.com/office/powerpoint/2010/main" val="267275676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9476-E87F-4625-BCD4-4CB7C7AC77A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AEFA224-9D84-4881-A7B5-B0AC524D4F1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82A573-1A0A-49F3-8A0C-3CA2FDEEF8D7}"/>
              </a:ext>
            </a:extLst>
          </p:cNvPr>
          <p:cNvSpPr>
            <a:spLocks noGrp="1"/>
          </p:cNvSpPr>
          <p:nvPr>
            <p:ph type="dt" sz="half" idx="10"/>
          </p:nvPr>
        </p:nvSpPr>
        <p:spPr/>
        <p:txBody>
          <a:bodyPr/>
          <a:lstStyle/>
          <a:p>
            <a:fld id="{D017610F-8637-4257-97BF-6C5464E9FB9A}" type="datetimeFigureOut">
              <a:rPr lang="en-US" smtClean="0"/>
              <a:t>3/19/2025</a:t>
            </a:fld>
            <a:endParaRPr lang="en-US"/>
          </a:p>
        </p:txBody>
      </p:sp>
      <p:sp>
        <p:nvSpPr>
          <p:cNvPr id="5" name="Footer Placeholder 4">
            <a:extLst>
              <a:ext uri="{FF2B5EF4-FFF2-40B4-BE49-F238E27FC236}">
                <a16:creationId xmlns:a16="http://schemas.microsoft.com/office/drawing/2014/main" id="{28D4E0E7-3B0B-4952-8122-7D4B860245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90C0C-0572-4FD3-A56C-EA48BB0C9B38}"/>
              </a:ext>
            </a:extLst>
          </p:cNvPr>
          <p:cNvSpPr>
            <a:spLocks noGrp="1"/>
          </p:cNvSpPr>
          <p:nvPr>
            <p:ph type="sldNum" sz="quarter" idx="12"/>
          </p:nvPr>
        </p:nvSpPr>
        <p:spPr/>
        <p:txBody>
          <a:bodyPr/>
          <a:lstStyle/>
          <a:p>
            <a:pPr>
              <a:defRPr/>
            </a:pPr>
            <a:fld id="{91E40723-709F-4EA6-A582-CD5310569A36}" type="slidenum">
              <a:rPr lang="en-US" altLang="en-US" smtClean="0"/>
              <a:pPr>
                <a:defRPr/>
              </a:pPr>
              <a:t>‹#›</a:t>
            </a:fld>
            <a:endParaRPr lang="en-US" altLang="en-US"/>
          </a:p>
        </p:txBody>
      </p:sp>
    </p:spTree>
    <p:extLst>
      <p:ext uri="{BB962C8B-B14F-4D97-AF65-F5344CB8AC3E}">
        <p14:creationId xmlns:p14="http://schemas.microsoft.com/office/powerpoint/2010/main" val="2537628945"/>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5678488"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101725"/>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flipV="1">
            <a:off x="0" y="6691313"/>
            <a:ext cx="9190038" cy="19526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chemeClr val="bg1"/>
              </a:solidFill>
            </a:endParaRPr>
          </a:p>
        </p:txBody>
      </p:sp>
      <p:sp>
        <p:nvSpPr>
          <p:cNvPr id="3" name="Slide Number Placeholder 2"/>
          <p:cNvSpPr>
            <a:spLocks noGrp="1"/>
          </p:cNvSpPr>
          <p:nvPr>
            <p:ph type="sldNum" sz="quarter" idx="4"/>
          </p:nvPr>
        </p:nvSpPr>
        <p:spPr>
          <a:xfrm>
            <a:off x="8308977" y="6689725"/>
            <a:ext cx="492125" cy="179388"/>
          </a:xfrm>
          <a:prstGeom prst="rect">
            <a:avLst/>
          </a:prstGeom>
        </p:spPr>
        <p:txBody>
          <a:bodyPr vert="horz" lIns="91440" tIns="0" rIns="91440" bIns="0" rtlCol="0" anchor="t" anchorCtr="0"/>
          <a:lstStyle>
            <a:lvl1pPr algn="r">
              <a:defRPr sz="900" b="1">
                <a:solidFill>
                  <a:schemeClr val="bg1"/>
                </a:solidFill>
                <a:latin typeface="Calibri" panose="020F0502020204030204" pitchFamily="34" charset="0"/>
              </a:defRPr>
            </a:lvl1pPr>
          </a:lstStyle>
          <a:p>
            <a:pPr>
              <a:defRPr/>
            </a:pPr>
            <a:fld id="{3EE23A90-A035-47CE-A24B-D9E0E97B7F74}" type="slidenum">
              <a:rPr lang="en-US"/>
              <a:pPr>
                <a:defRPr/>
              </a:pPr>
              <a:t>‹#›</a:t>
            </a:fld>
            <a:endParaRPr lang="en-US"/>
          </a:p>
        </p:txBody>
      </p:sp>
    </p:spTree>
    <p:extLst>
      <p:ext uri="{BB962C8B-B14F-4D97-AF65-F5344CB8AC3E}">
        <p14:creationId xmlns:p14="http://schemas.microsoft.com/office/powerpoint/2010/main" val="44530697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80" r:id="rId5"/>
    <p:sldLayoutId id="2147483682" r:id="rId6"/>
  </p:sldLayoutIdLst>
  <p:hf hdr="0" ftr="0" dt="0"/>
  <p:txStyles>
    <p:titleStyle>
      <a:lvl1pPr algn="l" defTabSz="342900" rtl="0" eaLnBrk="0" fontAlgn="base" hangingPunct="0">
        <a:spcBef>
          <a:spcPct val="0"/>
        </a:spcBef>
        <a:spcAft>
          <a:spcPct val="0"/>
        </a:spcAft>
        <a:defRPr sz="2100" b="1" kern="1200">
          <a:solidFill>
            <a:srgbClr val="717074"/>
          </a:solidFill>
          <a:latin typeface="+mj-lt"/>
          <a:ea typeface="+mj-ea"/>
          <a:cs typeface="+mj-cs"/>
        </a:defRPr>
      </a:lvl1pPr>
      <a:lvl2pPr algn="l" defTabSz="342900" rtl="0" eaLnBrk="0" fontAlgn="base" hangingPunct="0">
        <a:spcBef>
          <a:spcPct val="0"/>
        </a:spcBef>
        <a:spcAft>
          <a:spcPct val="0"/>
        </a:spcAft>
        <a:defRPr sz="2100" b="1">
          <a:solidFill>
            <a:srgbClr val="717074"/>
          </a:solidFill>
          <a:latin typeface="Calibri" pitchFamily="34" charset="0"/>
        </a:defRPr>
      </a:lvl2pPr>
      <a:lvl3pPr algn="l" defTabSz="342900" rtl="0" eaLnBrk="0" fontAlgn="base" hangingPunct="0">
        <a:spcBef>
          <a:spcPct val="0"/>
        </a:spcBef>
        <a:spcAft>
          <a:spcPct val="0"/>
        </a:spcAft>
        <a:defRPr sz="2100" b="1">
          <a:solidFill>
            <a:srgbClr val="717074"/>
          </a:solidFill>
          <a:latin typeface="Calibri" pitchFamily="34" charset="0"/>
        </a:defRPr>
      </a:lvl3pPr>
      <a:lvl4pPr algn="l" defTabSz="342900" rtl="0" eaLnBrk="0" fontAlgn="base" hangingPunct="0">
        <a:spcBef>
          <a:spcPct val="0"/>
        </a:spcBef>
        <a:spcAft>
          <a:spcPct val="0"/>
        </a:spcAft>
        <a:defRPr sz="2100" b="1">
          <a:solidFill>
            <a:srgbClr val="717074"/>
          </a:solidFill>
          <a:latin typeface="Calibri" pitchFamily="34" charset="0"/>
        </a:defRPr>
      </a:lvl4pPr>
      <a:lvl5pPr algn="l" defTabSz="342900" rtl="0" eaLnBrk="0" fontAlgn="base" hangingPunct="0">
        <a:spcBef>
          <a:spcPct val="0"/>
        </a:spcBef>
        <a:spcAft>
          <a:spcPct val="0"/>
        </a:spcAft>
        <a:defRPr sz="2100" b="1">
          <a:solidFill>
            <a:srgbClr val="717074"/>
          </a:solidFill>
          <a:latin typeface="Calibri" pitchFamily="34" charset="0"/>
        </a:defRPr>
      </a:lvl5pPr>
      <a:lvl6pPr marL="342900" algn="l" defTabSz="342900" rtl="0" fontAlgn="base">
        <a:spcBef>
          <a:spcPct val="0"/>
        </a:spcBef>
        <a:spcAft>
          <a:spcPct val="0"/>
        </a:spcAft>
        <a:defRPr sz="2100" b="1">
          <a:solidFill>
            <a:srgbClr val="5C6F7A"/>
          </a:solidFill>
          <a:latin typeface="Calibri" pitchFamily="34" charset="0"/>
        </a:defRPr>
      </a:lvl6pPr>
      <a:lvl7pPr marL="685800" algn="l" defTabSz="342900" rtl="0" fontAlgn="base">
        <a:spcBef>
          <a:spcPct val="0"/>
        </a:spcBef>
        <a:spcAft>
          <a:spcPct val="0"/>
        </a:spcAft>
        <a:defRPr sz="2100" b="1">
          <a:solidFill>
            <a:srgbClr val="5C6F7A"/>
          </a:solidFill>
          <a:latin typeface="Calibri" pitchFamily="34" charset="0"/>
        </a:defRPr>
      </a:lvl7pPr>
      <a:lvl8pPr marL="1028700" algn="l" defTabSz="342900" rtl="0" fontAlgn="base">
        <a:spcBef>
          <a:spcPct val="0"/>
        </a:spcBef>
        <a:spcAft>
          <a:spcPct val="0"/>
        </a:spcAft>
        <a:defRPr sz="2100" b="1">
          <a:solidFill>
            <a:srgbClr val="5C6F7A"/>
          </a:solidFill>
          <a:latin typeface="Calibri" pitchFamily="34" charset="0"/>
        </a:defRPr>
      </a:lvl8pPr>
      <a:lvl9pPr marL="1371600" algn="l" defTabSz="342900" rtl="0" fontAlgn="base">
        <a:spcBef>
          <a:spcPct val="0"/>
        </a:spcBef>
        <a:spcAft>
          <a:spcPct val="0"/>
        </a:spcAft>
        <a:defRPr sz="2100" b="1">
          <a:solidFill>
            <a:srgbClr val="5C6F7A"/>
          </a:solidFill>
          <a:latin typeface="Calibri" pitchFamily="34" charset="0"/>
        </a:defRPr>
      </a:lvl9pPr>
    </p:titleStyle>
    <p:bodyStyle>
      <a:lvl1pPr marL="257175" indent="-257175" algn="l" defTabSz="342900" rtl="0" eaLnBrk="0" fontAlgn="base" hangingPunct="0">
        <a:spcBef>
          <a:spcPct val="20000"/>
        </a:spcBef>
        <a:spcAft>
          <a:spcPct val="0"/>
        </a:spcAft>
        <a:buClr>
          <a:srgbClr val="F79646"/>
        </a:buClr>
        <a:buFont typeface="Arial" panose="020B0604020202020204" pitchFamily="34" charset="0"/>
        <a:buChar char="•"/>
        <a:defRPr sz="2100" kern="1200">
          <a:solidFill>
            <a:schemeClr val="tx1"/>
          </a:solidFill>
          <a:latin typeface="+mn-lt"/>
          <a:ea typeface="+mn-ea"/>
          <a:cs typeface="+mn-cs"/>
        </a:defRPr>
      </a:lvl1pPr>
      <a:lvl2pPr marL="557213" indent="-214313" algn="l" defTabSz="342900" rtl="0" eaLnBrk="0" fontAlgn="base" hangingPunct="0">
        <a:spcBef>
          <a:spcPct val="20000"/>
        </a:spcBef>
        <a:spcAft>
          <a:spcPct val="0"/>
        </a:spcAft>
        <a:buClr>
          <a:srgbClr val="F79646"/>
        </a:buClr>
        <a:buFont typeface="Arial" panose="020B0604020202020204" pitchFamily="34" charset="0"/>
        <a:buChar char="–"/>
        <a:defRPr sz="1950" kern="1200">
          <a:solidFill>
            <a:schemeClr val="tx1"/>
          </a:solidFill>
          <a:latin typeface="+mn-lt"/>
          <a:ea typeface="+mn-ea"/>
          <a:cs typeface="+mn-cs"/>
        </a:defRPr>
      </a:lvl2pPr>
      <a:lvl3pPr marL="857250" indent="-171450" algn="l" defTabSz="342900" rtl="0" eaLnBrk="0" fontAlgn="base" hangingPunct="0">
        <a:spcBef>
          <a:spcPct val="20000"/>
        </a:spcBef>
        <a:spcAft>
          <a:spcPct val="0"/>
        </a:spcAft>
        <a:buClr>
          <a:srgbClr val="F79646"/>
        </a:buClr>
        <a:buFont typeface="Arial" panose="020B0604020202020204" pitchFamily="34" charset="0"/>
        <a:buChar char="•"/>
        <a:defRPr sz="1800" kern="1200">
          <a:solidFill>
            <a:schemeClr val="tx1"/>
          </a:solidFill>
          <a:latin typeface="+mn-lt"/>
          <a:ea typeface="+mn-ea"/>
          <a:cs typeface="+mn-cs"/>
        </a:defRPr>
      </a:lvl3pPr>
      <a:lvl4pPr marL="1200150" indent="-171450" algn="l" defTabSz="342900" rtl="0" eaLnBrk="0" fontAlgn="base" hangingPunct="0">
        <a:spcBef>
          <a:spcPct val="20000"/>
        </a:spcBef>
        <a:spcAft>
          <a:spcPct val="0"/>
        </a:spcAft>
        <a:buClr>
          <a:srgbClr val="F79646"/>
        </a:buClr>
        <a:buFont typeface="Arial" panose="020B0604020202020204" pitchFamily="34" charset="0"/>
        <a:buChar char="–"/>
        <a:defRPr sz="1650" kern="1200">
          <a:solidFill>
            <a:schemeClr val="tx1"/>
          </a:solidFill>
          <a:latin typeface="+mn-lt"/>
          <a:ea typeface="+mn-ea"/>
          <a:cs typeface="+mn-cs"/>
        </a:defRPr>
      </a:lvl4pPr>
      <a:lvl5pPr marL="1543050" indent="-171450" algn="l" defTabSz="342900" rtl="0" eaLnBrk="0" fontAlgn="base" hangingPunct="0">
        <a:spcBef>
          <a:spcPct val="20000"/>
        </a:spcBef>
        <a:spcAft>
          <a:spcPct val="0"/>
        </a:spcAft>
        <a:buClr>
          <a:srgbClr val="F79646"/>
        </a:buClr>
        <a:buFont typeface="Arial" panose="020B0604020202020204" pitchFamily="34" charset="0"/>
        <a:buChar char="•"/>
        <a:defRPr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0B5C52-F573-49B0-9EDE-9011DD415AB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9BD5FD-4DD5-4799-996D-938EABC4167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E2F62-C306-4C5F-B84C-930B530BE05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017610F-8637-4257-97BF-6C5464E9FB9A}" type="datetimeFigureOut">
              <a:rPr lang="en-US" smtClean="0"/>
              <a:t>3/19/2025</a:t>
            </a:fld>
            <a:endParaRPr lang="en-US"/>
          </a:p>
        </p:txBody>
      </p:sp>
      <p:sp>
        <p:nvSpPr>
          <p:cNvPr id="5" name="Footer Placeholder 4">
            <a:extLst>
              <a:ext uri="{FF2B5EF4-FFF2-40B4-BE49-F238E27FC236}">
                <a16:creationId xmlns:a16="http://schemas.microsoft.com/office/drawing/2014/main" id="{10EE0521-0840-4B78-8236-08AFC839F79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544DB4-EBF9-4E77-B970-5606DD23149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91E40723-709F-4EA6-A582-CD5310569A36}" type="slidenum">
              <a:rPr lang="en-US" altLang="en-US" smtClean="0"/>
              <a:pPr>
                <a:defRPr/>
              </a:pPr>
              <a:t>‹#›</a:t>
            </a:fld>
            <a:endParaRPr lang="en-US" altLang="en-US"/>
          </a:p>
        </p:txBody>
      </p:sp>
    </p:spTree>
    <p:extLst>
      <p:ext uri="{BB962C8B-B14F-4D97-AF65-F5344CB8AC3E}">
        <p14:creationId xmlns:p14="http://schemas.microsoft.com/office/powerpoint/2010/main" val="23933721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691" r:id="rId1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566102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090613"/>
            <a:ext cx="822960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8686800" y="6356350"/>
            <a:ext cx="457200" cy="50165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latin typeface="Calibri" panose="020F0502020204030204" pitchFamily="34" charset="0"/>
              </a:defRPr>
            </a:lvl1pPr>
          </a:lstStyle>
          <a:p>
            <a:pPr>
              <a:defRPr/>
            </a:pPr>
            <a:fld id="{91E40723-709F-4EA6-A582-CD5310569A36}" type="slidenum">
              <a:rPr lang="en-US" altLang="en-US"/>
              <a:pPr>
                <a:defRPr/>
              </a:pPr>
              <a:t>‹#›</a:t>
            </a:fld>
            <a:endParaRPr lang="en-US" altLang="en-US"/>
          </a:p>
        </p:txBody>
      </p:sp>
    </p:spTree>
    <p:extLst>
      <p:ext uri="{BB962C8B-B14F-4D97-AF65-F5344CB8AC3E}">
        <p14:creationId xmlns:p14="http://schemas.microsoft.com/office/powerpoint/2010/main" val="1856164012"/>
      </p:ext>
    </p:extLst>
  </p:cSld>
  <p:clrMap bg1="lt1" tx1="dk1" bg2="lt2" tx2="dk2" accent1="accent1" accent2="accent2" accent3="accent3" accent4="accent4" accent5="accent5" accent6="accent6" hlink="hlink" folHlink="folHlink"/>
  <p:sldLayoutIdLst>
    <p:sldLayoutId id="2147483767" r:id="rId1"/>
    <p:sldLayoutId id="2147483768" r:id="rId2"/>
  </p:sldLayoutIdLst>
  <p:hf hdr="0" ftr="0" dt="0"/>
  <p:txStyles>
    <p:titleStyle>
      <a:lvl1pPr algn="l" defTabSz="457200" rtl="0" eaLnBrk="0" fontAlgn="base" hangingPunct="0">
        <a:spcBef>
          <a:spcPct val="0"/>
        </a:spcBef>
        <a:spcAft>
          <a:spcPct val="0"/>
        </a:spcAft>
        <a:defRPr sz="2800" b="1" kern="1200">
          <a:solidFill>
            <a:schemeClr val="bg1"/>
          </a:solidFill>
          <a:latin typeface="+mj-lt"/>
          <a:ea typeface="+mj-ea"/>
          <a:cs typeface="+mj-cs"/>
        </a:defRPr>
      </a:lvl1pPr>
      <a:lvl2pPr algn="l" defTabSz="457200" rtl="0" eaLnBrk="0" fontAlgn="base" hangingPunct="0">
        <a:spcBef>
          <a:spcPct val="0"/>
        </a:spcBef>
        <a:spcAft>
          <a:spcPct val="0"/>
        </a:spcAft>
        <a:defRPr sz="2800" b="1">
          <a:solidFill>
            <a:schemeClr val="bg1"/>
          </a:solidFill>
          <a:latin typeface="Calibri" pitchFamily="34" charset="0"/>
        </a:defRPr>
      </a:lvl2pPr>
      <a:lvl3pPr algn="l" defTabSz="457200" rtl="0" eaLnBrk="0" fontAlgn="base" hangingPunct="0">
        <a:spcBef>
          <a:spcPct val="0"/>
        </a:spcBef>
        <a:spcAft>
          <a:spcPct val="0"/>
        </a:spcAft>
        <a:defRPr sz="2800" b="1">
          <a:solidFill>
            <a:schemeClr val="bg1"/>
          </a:solidFill>
          <a:latin typeface="Calibri" pitchFamily="34" charset="0"/>
        </a:defRPr>
      </a:lvl3pPr>
      <a:lvl4pPr algn="l" defTabSz="457200" rtl="0" eaLnBrk="0" fontAlgn="base" hangingPunct="0">
        <a:spcBef>
          <a:spcPct val="0"/>
        </a:spcBef>
        <a:spcAft>
          <a:spcPct val="0"/>
        </a:spcAft>
        <a:defRPr sz="2800" b="1">
          <a:solidFill>
            <a:schemeClr val="bg1"/>
          </a:solidFill>
          <a:latin typeface="Calibri" pitchFamily="34" charset="0"/>
        </a:defRPr>
      </a:lvl4pPr>
      <a:lvl5pPr algn="l" defTabSz="457200" rtl="0" eaLnBrk="0" fontAlgn="base" hangingPunct="0">
        <a:spcBef>
          <a:spcPct val="0"/>
        </a:spcBef>
        <a:spcAft>
          <a:spcPct val="0"/>
        </a:spcAft>
        <a:defRPr sz="2800" b="1">
          <a:solidFill>
            <a:schemeClr val="bg1"/>
          </a:solidFill>
          <a:latin typeface="Calibri" pitchFamily="34" charset="0"/>
        </a:defRPr>
      </a:lvl5pPr>
      <a:lvl6pPr marL="457200" algn="l" defTabSz="457200" rtl="0" fontAlgn="base">
        <a:spcBef>
          <a:spcPct val="0"/>
        </a:spcBef>
        <a:spcAft>
          <a:spcPct val="0"/>
        </a:spcAft>
        <a:defRPr sz="2800" b="1">
          <a:solidFill>
            <a:schemeClr val="bg1"/>
          </a:solidFill>
          <a:latin typeface="Calibri" pitchFamily="34" charset="0"/>
        </a:defRPr>
      </a:lvl6pPr>
      <a:lvl7pPr marL="914400" algn="l" defTabSz="457200" rtl="0" fontAlgn="base">
        <a:spcBef>
          <a:spcPct val="0"/>
        </a:spcBef>
        <a:spcAft>
          <a:spcPct val="0"/>
        </a:spcAft>
        <a:defRPr sz="2800" b="1">
          <a:solidFill>
            <a:schemeClr val="bg1"/>
          </a:solidFill>
          <a:latin typeface="Calibri" pitchFamily="34" charset="0"/>
        </a:defRPr>
      </a:lvl7pPr>
      <a:lvl8pPr marL="1371600" algn="l" defTabSz="457200" rtl="0" fontAlgn="base">
        <a:spcBef>
          <a:spcPct val="0"/>
        </a:spcBef>
        <a:spcAft>
          <a:spcPct val="0"/>
        </a:spcAft>
        <a:defRPr sz="2800" b="1">
          <a:solidFill>
            <a:schemeClr val="bg1"/>
          </a:solidFill>
          <a:latin typeface="Calibri" pitchFamily="34" charset="0"/>
        </a:defRPr>
      </a:lvl8pPr>
      <a:lvl9pPr marL="1828800" algn="l" defTabSz="457200" rtl="0" fontAlgn="base">
        <a:spcBef>
          <a:spcPct val="0"/>
        </a:spcBef>
        <a:spcAft>
          <a:spcPct val="0"/>
        </a:spcAft>
        <a:defRPr sz="2800" b="1">
          <a:solidFill>
            <a:schemeClr val="bg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chemeClr val="bg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200" kern="1200">
          <a:solidFill>
            <a:schemeClr val="bg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1B056E-5EDC-4F39-BB8C-CA6E743BC9A9}"/>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B6510E-3EFF-4B8D-9472-623E1340C7E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95C8BF-7F8A-4F4D-8874-4F7E8F48B17C}"/>
              </a:ext>
            </a:extLst>
          </p:cNvPr>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A498FDB-4C37-43A6-9757-A21063F9004F}" type="datetimeFigureOut">
              <a:rPr lang="en-US" smtClean="0"/>
              <a:t>3/19/2025</a:t>
            </a:fld>
            <a:endParaRPr lang="en-US"/>
          </a:p>
        </p:txBody>
      </p:sp>
      <p:sp>
        <p:nvSpPr>
          <p:cNvPr id="5" name="Footer Placeholder 4">
            <a:extLst>
              <a:ext uri="{FF2B5EF4-FFF2-40B4-BE49-F238E27FC236}">
                <a16:creationId xmlns:a16="http://schemas.microsoft.com/office/drawing/2014/main" id="{756BA3F8-D7B4-4DF0-BD4C-139F19D4FA4B}"/>
              </a:ext>
            </a:extLst>
          </p:cNvPr>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62868A-0E29-48A1-833E-AC805374F7BD}"/>
              </a:ext>
            </a:extLst>
          </p:cNvPr>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538A4A-FBB0-491F-B8F1-5A22F5AFA8E9}" type="slidenum">
              <a:rPr lang="en-US" smtClean="0"/>
              <a:t>‹#›</a:t>
            </a:fld>
            <a:endParaRPr lang="en-US"/>
          </a:p>
        </p:txBody>
      </p:sp>
    </p:spTree>
    <p:extLst>
      <p:ext uri="{BB962C8B-B14F-4D97-AF65-F5344CB8AC3E}">
        <p14:creationId xmlns:p14="http://schemas.microsoft.com/office/powerpoint/2010/main" val="73132738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v66sD4bsYGU&amp;t=238s"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hyperlink" Target="https://www.washroadmap.org/" TargetMode="External"/><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hyperlink" Target="https://tork-images.essity.com/images-c5/80/528080/original/roundtable-summary.pdf"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hyperlink" Target="https://www.who.int/news-room/events/detail/2024/09/26/default-calendar/un-general-assembly-high-level-meeting-on-antimicrobial-resistance-2024"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globalhandwashing.org/resources/technical-guide-for-handwashing-facilities-in-public-places-and-institutions/"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https://globalhandwashing.org/resources-main/"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hyperlink" Target="https://globalhandwashing.org/resources/2023-hand-hygiene-research-summar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hyperlink" Target="https://handhygieneforall.org/" TargetMode="External"/><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hyperlink" Target="https://handhygieneforall.org/"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hyperlink" Target="https://www.torkusa.com/about-us/paper-towel-plea" TargetMode="External"/><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v66sD4bsYGU&amp;t=238s" TargetMode="External"/><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hyperlink" Target="https://www.youtube.com/watch?v=yms2PI2jGgU&amp;list=PL5Ak8XR3VoE6xmVlp3trTuCnWAPysb76T&amp;index=13"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hyperlink" Target="https://washmatters.wateraid.org/sites/g/files/jkxoof256/files/technical-guide-for-handwashing-facilities-in-public-places-and-buildings.pdf" TargetMode="External"/><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hyperlink" Target="https://washmatters.wateraid.org/sites/g/files/jkxoof256/files/2024-10/Technical-guide-handwashing-facilities-public-places-2024.pd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hyperlink" Target="http://www.globalhandwashing.org/"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notesSlide" Target="../notesSlides/notesSlide32.xml"/><Relationship Id="rId16" Type="http://schemas.openxmlformats.org/officeDocument/2006/relationships/image" Target="../media/image33.png"/><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30.png"/><Relationship Id="rId5" Type="http://schemas.openxmlformats.org/officeDocument/2006/relationships/image" Target="../media/image8.png"/><Relationship Id="rId15" Type="http://schemas.openxmlformats.org/officeDocument/2006/relationships/image" Target="../media/image10.png"/><Relationship Id="rId10" Type="http://schemas.openxmlformats.org/officeDocument/2006/relationships/image" Target="../media/image29.jpeg"/><Relationship Id="rId4" Type="http://schemas.openxmlformats.org/officeDocument/2006/relationships/image" Target="../media/image7.png"/><Relationship Id="rId9" Type="http://schemas.openxmlformats.org/officeDocument/2006/relationships/image" Target="../media/image28.png"/><Relationship Id="rId1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s://globalhandwashing.org/global-handwashing-day/creating-clean-hands-contest-guidelines/"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hands with white powder&#10;&#10;Description automatically generated">
            <a:extLst>
              <a:ext uri="{FF2B5EF4-FFF2-40B4-BE49-F238E27FC236}">
                <a16:creationId xmlns:a16="http://schemas.microsoft.com/office/drawing/2014/main" id="{4B39F0FA-CEF8-39FA-29F8-45689BC69B72}"/>
              </a:ext>
            </a:extLst>
          </p:cNvPr>
          <p:cNvPicPr>
            <a:picLocks noChangeAspect="1"/>
          </p:cNvPicPr>
          <p:nvPr/>
        </p:nvPicPr>
        <p:blipFill>
          <a:blip r:embed="rId3">
            <a:extLst>
              <a:ext uri="{28A0092B-C50C-407E-A947-70E740481C1C}">
                <a14:useLocalDpi xmlns:a14="http://schemas.microsoft.com/office/drawing/2010/main" val="0"/>
              </a:ext>
            </a:extLst>
          </a:blip>
          <a:srcRect l="11111"/>
          <a:stretch/>
        </p:blipFill>
        <p:spPr>
          <a:xfrm>
            <a:off x="0" y="0"/>
            <a:ext cx="9144000" cy="6858000"/>
          </a:xfrm>
          <a:prstGeom prst="rect">
            <a:avLst/>
          </a:prstGeom>
        </p:spPr>
      </p:pic>
      <p:sp>
        <p:nvSpPr>
          <p:cNvPr id="3" name="Rectangle: Rounded Corners 2">
            <a:extLst>
              <a:ext uri="{FF2B5EF4-FFF2-40B4-BE49-F238E27FC236}">
                <a16:creationId xmlns:a16="http://schemas.microsoft.com/office/drawing/2014/main" id="{0DE6AEFD-04D1-E74E-3C1A-D1E306A4F414}"/>
              </a:ext>
            </a:extLst>
          </p:cNvPr>
          <p:cNvSpPr/>
          <p:nvPr/>
        </p:nvSpPr>
        <p:spPr>
          <a:xfrm>
            <a:off x="460648" y="3346251"/>
            <a:ext cx="3657601" cy="2973474"/>
          </a:xfrm>
          <a:prstGeom prst="roundRect">
            <a:avLst/>
          </a:prstGeom>
          <a:solidFill>
            <a:schemeClr val="tx1">
              <a:alpha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highlight>
                <a:srgbClr val="F2EAE2"/>
              </a:highlight>
              <a:cs typeface="Calibri"/>
            </a:endParaRPr>
          </a:p>
        </p:txBody>
      </p:sp>
      <p:sp>
        <p:nvSpPr>
          <p:cNvPr id="8" name="Title 1"/>
          <p:cNvSpPr>
            <a:spLocks noGrp="1"/>
          </p:cNvSpPr>
          <p:nvPr/>
        </p:nvSpPr>
        <p:spPr>
          <a:xfrm>
            <a:off x="2055019" y="2795587"/>
            <a:ext cx="5735241" cy="1101329"/>
          </a:xfrm>
          <a:prstGeom prst="rect">
            <a:avLst/>
          </a:prstGeom>
        </p:spPr>
        <p:txBody>
          <a:bodyPr anchor="b"/>
          <a:lstStyle>
            <a:lvl1pPr algn="l" defTabSz="457200" rtl="0" eaLnBrk="1" latinLnBrk="0" hangingPunct="1">
              <a:spcBef>
                <a:spcPct val="0"/>
              </a:spcBef>
              <a:buNone/>
              <a:defRPr sz="3200" b="1" kern="1200" cap="none">
                <a:solidFill>
                  <a:schemeClr val="accent2"/>
                </a:solidFill>
                <a:latin typeface="+mj-lt"/>
                <a:ea typeface="+mj-ea"/>
                <a:cs typeface="+mj-cs"/>
              </a:defRPr>
            </a:lvl1pPr>
          </a:lstStyle>
          <a:p>
            <a:pPr>
              <a:defRPr/>
            </a:pPr>
            <a:endParaRPr lang="en-US" sz="2175" cap="all">
              <a:solidFill>
                <a:srgbClr val="FFFFFF"/>
              </a:solidFill>
              <a:latin typeface="Calibri"/>
              <a:cs typeface="Calibri"/>
            </a:endParaRPr>
          </a:p>
        </p:txBody>
      </p:sp>
      <p:sp>
        <p:nvSpPr>
          <p:cNvPr id="15" name="TextBox 14">
            <a:extLst>
              <a:ext uri="{FF2B5EF4-FFF2-40B4-BE49-F238E27FC236}">
                <a16:creationId xmlns:a16="http://schemas.microsoft.com/office/drawing/2014/main" id="{E4B26192-92E4-147D-8DEE-F9D624644806}"/>
              </a:ext>
            </a:extLst>
          </p:cNvPr>
          <p:cNvSpPr txBox="1"/>
          <p:nvPr/>
        </p:nvSpPr>
        <p:spPr>
          <a:xfrm>
            <a:off x="701279" y="4769343"/>
            <a:ext cx="2879236" cy="1384995"/>
          </a:xfrm>
          <a:prstGeom prst="rect">
            <a:avLst/>
          </a:prstGeom>
          <a:noFill/>
        </p:spPr>
        <p:txBody>
          <a:bodyPr wrap="square" rtlCol="0">
            <a:spAutoFit/>
          </a:bodyPr>
          <a:lstStyle/>
          <a:p>
            <a:r>
              <a:rPr lang="en-US" sz="2100" dirty="0">
                <a:solidFill>
                  <a:schemeClr val="bg1"/>
                </a:solidFill>
                <a:latin typeface="Arial Black" panose="020B0A04020102020204" pitchFamily="34" charset="0"/>
              </a:rPr>
              <a:t>Global Handwashing </a:t>
            </a:r>
          </a:p>
          <a:p>
            <a:r>
              <a:rPr lang="en-US" sz="2100" dirty="0">
                <a:solidFill>
                  <a:schemeClr val="bg1"/>
                </a:solidFill>
                <a:latin typeface="Arial Black" panose="020B0A04020102020204" pitchFamily="34" charset="0"/>
              </a:rPr>
              <a:t>Partnership</a:t>
            </a:r>
            <a:r>
              <a:rPr lang="en-US" sz="2100" dirty="0">
                <a:solidFill>
                  <a:srgbClr val="8BE1FF"/>
                </a:solidFill>
                <a:latin typeface="Arial Black" panose="020B0A04020102020204" pitchFamily="34" charset="0"/>
              </a:rPr>
              <a:t> </a:t>
            </a:r>
            <a:r>
              <a:rPr lang="en-US" sz="2100" dirty="0">
                <a:solidFill>
                  <a:schemeClr val="bg1"/>
                </a:solidFill>
                <a:latin typeface="Arial Black" panose="020B0A04020102020204" pitchFamily="34" charset="0"/>
              </a:rPr>
              <a:t>Annual Report</a:t>
            </a:r>
          </a:p>
        </p:txBody>
      </p:sp>
      <p:sp>
        <p:nvSpPr>
          <p:cNvPr id="18" name="TextBox 17">
            <a:extLst>
              <a:ext uri="{FF2B5EF4-FFF2-40B4-BE49-F238E27FC236}">
                <a16:creationId xmlns:a16="http://schemas.microsoft.com/office/drawing/2014/main" id="{4374F007-3451-CB9E-7DAB-AC6128DA9DA8}"/>
              </a:ext>
            </a:extLst>
          </p:cNvPr>
          <p:cNvSpPr txBox="1"/>
          <p:nvPr/>
        </p:nvSpPr>
        <p:spPr>
          <a:xfrm>
            <a:off x="7677526" y="6569392"/>
            <a:ext cx="1910993" cy="246221"/>
          </a:xfrm>
          <a:prstGeom prst="rect">
            <a:avLst/>
          </a:prstGeom>
          <a:noFill/>
        </p:spPr>
        <p:txBody>
          <a:bodyPr wrap="square" rtlCol="0">
            <a:spAutoFit/>
          </a:bodyPr>
          <a:lstStyle/>
          <a:p>
            <a:r>
              <a:rPr lang="en-US" sz="1000" dirty="0"/>
              <a:t>Photo Credit: WaterAid</a:t>
            </a:r>
          </a:p>
        </p:txBody>
      </p:sp>
      <p:sp>
        <p:nvSpPr>
          <p:cNvPr id="14" name="TextBox 13">
            <a:extLst>
              <a:ext uri="{FF2B5EF4-FFF2-40B4-BE49-F238E27FC236}">
                <a16:creationId xmlns:a16="http://schemas.microsoft.com/office/drawing/2014/main" id="{0A10E5A8-FA73-BD95-EE85-F658C44A8D95}"/>
              </a:ext>
            </a:extLst>
          </p:cNvPr>
          <p:cNvSpPr txBox="1"/>
          <p:nvPr/>
        </p:nvSpPr>
        <p:spPr>
          <a:xfrm>
            <a:off x="701279" y="3331316"/>
            <a:ext cx="4941869" cy="1631216"/>
          </a:xfrm>
          <a:prstGeom prst="rect">
            <a:avLst/>
          </a:prstGeom>
          <a:noFill/>
        </p:spPr>
        <p:txBody>
          <a:bodyPr wrap="square" rtlCol="0">
            <a:spAutoFit/>
          </a:bodyPr>
          <a:lstStyle/>
          <a:p>
            <a:r>
              <a:rPr lang="en-US" sz="10000" b="1" dirty="0">
                <a:solidFill>
                  <a:schemeClr val="accent1">
                    <a:lumMod val="75000"/>
                  </a:schemeClr>
                </a:solidFill>
                <a:latin typeface="Trade Gothic Next Heavy" panose="020B0604020202020204" pitchFamily="34" charset="0"/>
                <a:ea typeface="Gadugi" panose="020B0502040204020203" pitchFamily="34" charset="0"/>
              </a:rPr>
              <a:t>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AC8D2-6B26-37C6-B717-E60369DC0E97}"/>
            </a:ext>
          </a:extLst>
        </p:cNvPr>
        <p:cNvGrpSpPr/>
        <p:nvPr/>
      </p:nvGrpSpPr>
      <p:grpSpPr>
        <a:xfrm>
          <a:off x="0" y="0"/>
          <a:ext cx="0" cy="0"/>
          <a:chOff x="0" y="0"/>
          <a:chExt cx="0" cy="0"/>
        </a:xfrm>
      </p:grpSpPr>
      <p:sp>
        <p:nvSpPr>
          <p:cNvPr id="10244" name="Slide Number Placeholder 2">
            <a:extLst>
              <a:ext uri="{FF2B5EF4-FFF2-40B4-BE49-F238E27FC236}">
                <a16:creationId xmlns:a16="http://schemas.microsoft.com/office/drawing/2014/main" id="{90D20829-8267-7B91-EDB4-BBF09800C672}"/>
              </a:ext>
            </a:extLst>
          </p:cNvPr>
          <p:cNvSpPr>
            <a:spLocks noGrp="1"/>
          </p:cNvSpPr>
          <p:nvPr>
            <p:ph type="sldNum" sz="quarter" idx="10"/>
          </p:nvPr>
        </p:nvSpPr>
        <p:spPr bwMode="auto">
          <a:xfrm>
            <a:off x="8644270" y="6409513"/>
            <a:ext cx="4572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2967BAEC-CB90-45B9-8EB0-8D90EAE7AFCF}" type="slidenum">
              <a:rPr kumimoji="0" lang="en-US" altLang="en-US" sz="1200" b="1"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10</a:t>
            </a:fld>
            <a:endParaRPr kumimoji="0" lang="en-US" alt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5" name="Title 1">
            <a:extLst>
              <a:ext uri="{FF2B5EF4-FFF2-40B4-BE49-F238E27FC236}">
                <a16:creationId xmlns:a16="http://schemas.microsoft.com/office/drawing/2014/main" id="{659577E6-ECCB-087C-ACA1-0191E37992FA}"/>
              </a:ext>
            </a:extLst>
          </p:cNvPr>
          <p:cNvSpPr txBox="1">
            <a:spLocks/>
          </p:cNvSpPr>
          <p:nvPr/>
        </p:nvSpPr>
        <p:spPr bwMode="auto">
          <a:xfrm>
            <a:off x="524704" y="471099"/>
            <a:ext cx="7569691"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000000">
                  <a:lumMod val="50000"/>
                  <a:lumOff val="50000"/>
                </a:srgbClr>
              </a:solidFill>
              <a:effectLst/>
              <a:uLnTx/>
              <a:uFillTx/>
              <a:latin typeface="Calibri"/>
              <a:ea typeface="+mj-ea"/>
              <a:cs typeface="+mj-cs"/>
            </a:endParaRPr>
          </a:p>
        </p:txBody>
      </p:sp>
      <p:sp>
        <p:nvSpPr>
          <p:cNvPr id="12" name="Title 1">
            <a:extLst>
              <a:ext uri="{FF2B5EF4-FFF2-40B4-BE49-F238E27FC236}">
                <a16:creationId xmlns:a16="http://schemas.microsoft.com/office/drawing/2014/main" id="{1792F46A-5B1A-281B-6214-8B7B11E37BFD}"/>
              </a:ext>
            </a:extLst>
          </p:cNvPr>
          <p:cNvSpPr txBox="1">
            <a:spLocks/>
          </p:cNvSpPr>
          <p:nvPr/>
        </p:nvSpPr>
        <p:spPr bwMode="auto">
          <a:xfrm>
            <a:off x="524703" y="657357"/>
            <a:ext cx="4090771"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lumMod val="50000"/>
                    <a:lumOff val="50000"/>
                  </a:srgbClr>
                </a:solidFill>
                <a:effectLst/>
                <a:uLnTx/>
                <a:uFillTx/>
                <a:latin typeface="Calibri"/>
                <a:ea typeface="+mj-ea"/>
                <a:cs typeface="+mj-cs"/>
              </a:rPr>
              <a:t>Annual Event</a:t>
            </a:r>
          </a:p>
        </p:txBody>
      </p:sp>
      <p:sp>
        <p:nvSpPr>
          <p:cNvPr id="14" name="TextBox 13">
            <a:extLst>
              <a:ext uri="{FF2B5EF4-FFF2-40B4-BE49-F238E27FC236}">
                <a16:creationId xmlns:a16="http://schemas.microsoft.com/office/drawing/2014/main" id="{58D4288D-4AD2-DF20-487B-525C75E41967}"/>
              </a:ext>
            </a:extLst>
          </p:cNvPr>
          <p:cNvSpPr txBox="1"/>
          <p:nvPr/>
        </p:nvSpPr>
        <p:spPr>
          <a:xfrm>
            <a:off x="524702" y="1523220"/>
            <a:ext cx="3818697" cy="48320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Gadugi" panose="020B0502040204020203" pitchFamily="34" charset="0"/>
                <a:ea typeface="Gadugi" panose="020B0502040204020203" pitchFamily="34" charset="0"/>
              </a:rPr>
              <a:t>On top of planning Global Handwashing Day each year, the Global Handwashing Partnership has also hosted an annual event to celebrate Global Handwashing Day since 2020.  This year, the event was held at the UNC Water &amp; Health Conference to spotlight hand hygiene and Global Handwashing Day on a larger stage. This event sought to elevate the discourse around hygiene, highlight ongoing opportunities, and foster collaboration among stakeholders.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Gadugi" panose="020B0502040204020203" pitchFamily="34" charset="0"/>
              <a:ea typeface="Gadugi" panose="020B0502040204020203" pitchFamily="34" charset="0"/>
            </a:endParaRPr>
          </a:p>
          <a:p>
            <a:pPr>
              <a:defRPr/>
            </a:pPr>
            <a:r>
              <a:rPr lang="en-US" sz="1400" dirty="0">
                <a:latin typeface="Gadugi" panose="020B0502040204020203" pitchFamily="34" charset="0"/>
                <a:ea typeface="Gadugi" panose="020B0502040204020203" pitchFamily="34" charset="0"/>
              </a:rPr>
              <a:t>The event was chaired by Ron Clemmer, Global Handwashing Partnership Secretariat Director. Opening remarks and panel moderation was conducted by Nga Nguyen, Senior Advisor at USAID, with a framing presentation focused on forthcoming hand hygiene guidelines by Joanna Esteves-Mills, Technical Officer at WHO. The event also included several expert panelists, with speakers from Johns Hopkins University, </a:t>
            </a:r>
          </a:p>
        </p:txBody>
      </p:sp>
      <p:sp>
        <p:nvSpPr>
          <p:cNvPr id="2" name="TextBox 1">
            <a:extLst>
              <a:ext uri="{FF2B5EF4-FFF2-40B4-BE49-F238E27FC236}">
                <a16:creationId xmlns:a16="http://schemas.microsoft.com/office/drawing/2014/main" id="{C23F8542-FF2D-1675-50FE-A8B4AF4A67F3}"/>
              </a:ext>
            </a:extLst>
          </p:cNvPr>
          <p:cNvSpPr txBox="1"/>
          <p:nvPr/>
        </p:nvSpPr>
        <p:spPr>
          <a:xfrm>
            <a:off x="4615474" y="1463286"/>
            <a:ext cx="3818697" cy="31085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Gadugi" panose="020B0502040204020203" pitchFamily="34" charset="0"/>
                <a:ea typeface="Gadugi" panose="020B0502040204020203" pitchFamily="34" charset="0"/>
              </a:rPr>
              <a:t>Infectious Diseases Institute – Uganda, SC Johnson, and UNICEF Zambia, who discussed challenges, successes, and opportunities, and their role in elevating hand hygiene.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Gadugi" panose="020B0502040204020203" pitchFamily="34" charset="0"/>
                <a:ea typeface="Gadugi" panose="020B0502040204020203" pitchFamily="34" charset="0"/>
              </a:rPr>
              <a:t>Overall, the event emphasized that the simple, cost-effective intervention of hand hygiene can have profound impacts on communities across different contexts. The event recording is available </a:t>
            </a:r>
            <a:r>
              <a:rPr lang="en-US" sz="1400" b="1" dirty="0">
                <a:solidFill>
                  <a:srgbClr val="37CBFF"/>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here</a:t>
            </a:r>
            <a:r>
              <a:rPr lang="en-US" sz="1400" dirty="0">
                <a:latin typeface="Gadugi" panose="020B0502040204020203" pitchFamily="34" charset="0"/>
                <a:ea typeface="Gadugi" panose="020B0502040204020203"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Gadugi" panose="020B0502040204020203" pitchFamily="34" charset="0"/>
              <a:ea typeface="Gadugi" panose="020B0502040204020203" pitchFamily="34" charset="0"/>
            </a:endParaRPr>
          </a:p>
        </p:txBody>
      </p:sp>
      <p:pic>
        <p:nvPicPr>
          <p:cNvPr id="3" name="Picture 2" descr="A picture containing icon&#10;&#10;Description automatically generated">
            <a:extLst>
              <a:ext uri="{FF2B5EF4-FFF2-40B4-BE49-F238E27FC236}">
                <a16:creationId xmlns:a16="http://schemas.microsoft.com/office/drawing/2014/main" id="{C1634FDB-1FDD-1443-5FB0-7260878F0B8A}"/>
              </a:ext>
            </a:extLst>
          </p:cNvPr>
          <p:cNvPicPr>
            <a:picLocks noChangeAspect="1"/>
          </p:cNvPicPr>
          <p:nvPr/>
        </p:nvPicPr>
        <p:blipFill rotWithShape="1">
          <a:blip r:embed="rId4">
            <a:extLst>
              <a:ext uri="{28A0092B-C50C-407E-A947-70E740481C1C}">
                <a14:useLocalDpi xmlns:a14="http://schemas.microsoft.com/office/drawing/2010/main" val="0"/>
              </a:ext>
            </a:extLst>
          </a:blip>
          <a:srcRect l="7032" t="18133" r="7601" b="17553"/>
          <a:stretch/>
        </p:blipFill>
        <p:spPr>
          <a:xfrm>
            <a:off x="4577183" y="4405179"/>
            <a:ext cx="3895277" cy="1734689"/>
          </a:xfrm>
          <a:prstGeom prst="rect">
            <a:avLst/>
          </a:prstGeom>
        </p:spPr>
      </p:pic>
    </p:spTree>
    <p:extLst>
      <p:ext uri="{BB962C8B-B14F-4D97-AF65-F5344CB8AC3E}">
        <p14:creationId xmlns:p14="http://schemas.microsoft.com/office/powerpoint/2010/main" val="2378081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 3"/>
          <p:cNvSpPr>
            <a:spLocks noGrp="1"/>
          </p:cNvSpPr>
          <p:nvPr/>
        </p:nvSpPr>
        <p:spPr bwMode="auto">
          <a:xfrm>
            <a:off x="495119" y="1085613"/>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3434BAB1-6EAC-4E5D-8BD1-DE3AC252B2D0}"/>
              </a:ext>
            </a:extLst>
          </p:cNvPr>
          <p:cNvSpPr txBox="1">
            <a:spLocks/>
          </p:cNvSpPr>
          <p:nvPr/>
        </p:nvSpPr>
        <p:spPr bwMode="auto">
          <a:xfrm>
            <a:off x="342359" y="490364"/>
            <a:ext cx="8229599"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589A"/>
                </a:solidFill>
                <a:effectLst/>
                <a:uLnTx/>
                <a:uFillTx/>
                <a:latin typeface="Calibri"/>
                <a:ea typeface="+mj-ea"/>
                <a:cs typeface="+mj-cs"/>
              </a:rPr>
              <a:t>Integrated Advocacy</a:t>
            </a:r>
          </a:p>
        </p:txBody>
      </p:sp>
      <p:sp>
        <p:nvSpPr>
          <p:cNvPr id="11" name="Slide Number Placeholder 2">
            <a:extLst>
              <a:ext uri="{FF2B5EF4-FFF2-40B4-BE49-F238E27FC236}">
                <a16:creationId xmlns:a16="http://schemas.microsoft.com/office/drawing/2014/main" id="{BACE1B95-1E52-40D0-AB75-D7BCE6097B12}"/>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eaLnBrk="0" fontAlgn="base" hangingPunct="0">
              <a:spcBef>
                <a:spcPct val="0"/>
              </a:spcBef>
              <a:spcAft>
                <a:spcPct val="0"/>
              </a:spcAft>
              <a:buClrTx/>
              <a:buFontTx/>
              <a:buNone/>
              <a:defRPr/>
            </a:pPr>
            <a:fld id="{2967BAEC-CB90-45B9-8EB0-8D90EAE7AFCF}" type="slidenum">
              <a:rPr lang="en-US" altLang="en-US" sz="1200" b="1" dirty="0" smtClean="0">
                <a:solidFill>
                  <a:srgbClr val="000000"/>
                </a:solidFill>
              </a:rPr>
              <a:pPr eaLnBrk="0" fontAlgn="base" hangingPunct="0">
                <a:spcBef>
                  <a:spcPct val="0"/>
                </a:spcBef>
                <a:spcAft>
                  <a:spcPct val="0"/>
                </a:spcAft>
                <a:buClrTx/>
                <a:buFontTx/>
                <a:buNone/>
                <a:defRPr/>
              </a:pPr>
              <a:t>11</a:t>
            </a:fld>
            <a:endParaRPr lang="en-US" altLang="en-US" sz="1200" b="1">
              <a:solidFill>
                <a:srgbClr val="000000"/>
              </a:solidFill>
            </a:endParaRPr>
          </a:p>
        </p:txBody>
      </p:sp>
      <p:sp>
        <p:nvSpPr>
          <p:cNvPr id="3" name="TextBox 2">
            <a:extLst>
              <a:ext uri="{FF2B5EF4-FFF2-40B4-BE49-F238E27FC236}">
                <a16:creationId xmlns:a16="http://schemas.microsoft.com/office/drawing/2014/main" id="{DC472571-FD40-6772-4EBA-FF7BB09865A5}"/>
              </a:ext>
            </a:extLst>
          </p:cNvPr>
          <p:cNvSpPr txBox="1"/>
          <p:nvPr/>
        </p:nvSpPr>
        <p:spPr>
          <a:xfrm>
            <a:off x="378744" y="1775083"/>
            <a:ext cx="4193256" cy="59093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Hand hygiene has cross-cutting benefits across multiple sectors. Beyond its tie to the water, sanitation and hygiene sector, hand hygiene is a factor across health, nutrition, education, and early childhood development.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panose="020B0502040204020203" pitchFamily="34" charset="0"/>
                <a:ea typeface="Gadugi" panose="020B0502040204020203" pitchFamily="34" charset="0"/>
              </a:rPr>
              <a:t>T</a:t>
            </a: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he Global Handwashing Partnership focuses on participating in broader sector alliances and partnerships to prioritize hand hygiene </a:t>
            </a:r>
            <a:r>
              <a:rPr lang="en-US" sz="1400" dirty="0">
                <a:solidFill>
                  <a:srgbClr val="000000"/>
                </a:solidFill>
                <a:latin typeface="Gadugi" panose="020B0502040204020203" pitchFamily="34" charset="0"/>
                <a:ea typeface="Gadugi" panose="020B0502040204020203" pitchFamily="34" charset="0"/>
              </a:rPr>
              <a:t>within these forums. These forums include: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latin typeface="Gadugi" panose="020B0502040204020203" pitchFamily="34" charset="0"/>
                <a:ea typeface="Gadugi" panose="020B0502040204020203" pitchFamily="34" charset="0"/>
              </a:rPr>
              <a:t>CORE Group</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latin typeface="Gadugi" panose="020B0502040204020203" pitchFamily="34" charset="0"/>
                <a:ea typeface="Gadugi" panose="020B0502040204020203" pitchFamily="34" charset="0"/>
              </a:rPr>
              <a:t>Frontline Health Workers Coalition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latin typeface="Gadugi" panose="020B0502040204020203" pitchFamily="34" charset="0"/>
                <a:ea typeface="Gadugi" panose="020B0502040204020203" pitchFamily="34" charset="0"/>
              </a:rPr>
              <a:t>Global WASH Cluster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latin typeface="Gadugi" panose="020B0502040204020203" pitchFamily="34" charset="0"/>
                <a:ea typeface="Gadugi" panose="020B0502040204020203" pitchFamily="34" charset="0"/>
              </a:rPr>
              <a:t>NTD NGO Network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latin typeface="Gadugi" panose="020B0502040204020203" pitchFamily="34" charset="0"/>
                <a:ea typeface="Gadugi" panose="020B0502040204020203" pitchFamily="34" charset="0"/>
              </a:rPr>
              <a:t>Sanitation and Water for All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err="1">
                <a:solidFill>
                  <a:srgbClr val="000000"/>
                </a:solidFill>
                <a:latin typeface="Gadugi" panose="020B0502040204020203" pitchFamily="34" charset="0"/>
                <a:ea typeface="Gadugi" panose="020B0502040204020203" pitchFamily="34" charset="0"/>
              </a:rPr>
              <a:t>SuSanA</a:t>
            </a:r>
            <a:endParaRPr lang="en-US" sz="1400" dirty="0">
              <a:solidFill>
                <a:srgbClr val="000000"/>
              </a:solidFill>
              <a:latin typeface="Gadugi" panose="020B0502040204020203" pitchFamily="34" charset="0"/>
              <a:ea typeface="Gadugi" panose="020B0502040204020203"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latin typeface="Gadugi" panose="020B0502040204020203" pitchFamily="34" charset="0"/>
                <a:ea typeface="Gadugi" panose="020B0502040204020203" pitchFamily="34" charset="0"/>
              </a:rPr>
              <a:t>WASH in Health Care Facilities Community of Practice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latin typeface="Gadugi" panose="020B0502040204020203" pitchFamily="34" charset="0"/>
                <a:ea typeface="Gadugi" panose="020B0502040204020203" pitchFamily="34" charset="0"/>
              </a:rPr>
              <a:t>WASH in Schools Network</a:t>
            </a: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p:txBody>
      </p:sp>
      <p:sp>
        <p:nvSpPr>
          <p:cNvPr id="9" name="Title 1">
            <a:extLst>
              <a:ext uri="{FF2B5EF4-FFF2-40B4-BE49-F238E27FC236}">
                <a16:creationId xmlns:a16="http://schemas.microsoft.com/office/drawing/2014/main" id="{4638663C-1B1B-38E4-64B4-2D9EED6857EE}"/>
              </a:ext>
            </a:extLst>
          </p:cNvPr>
          <p:cNvSpPr txBox="1">
            <a:spLocks/>
          </p:cNvSpPr>
          <p:nvPr/>
        </p:nvSpPr>
        <p:spPr bwMode="auto">
          <a:xfrm>
            <a:off x="4750323" y="1581706"/>
            <a:ext cx="4090771"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sz="2400" dirty="0">
                <a:solidFill>
                  <a:srgbClr val="000000">
                    <a:lumMod val="50000"/>
                    <a:lumOff val="50000"/>
                  </a:srgbClr>
                </a:solidFill>
                <a:latin typeface="Calibri"/>
              </a:rPr>
              <a:t>Integrated Advocacy Outcomes</a:t>
            </a:r>
            <a:endParaRPr kumimoji="0" lang="en-US" altLang="en-US" sz="2400" b="1" i="0" u="none" strike="noStrike" kern="1200" cap="none" spc="0" normalizeH="0" baseline="0" noProof="0" dirty="0">
              <a:ln>
                <a:noFill/>
              </a:ln>
              <a:solidFill>
                <a:srgbClr val="000000">
                  <a:lumMod val="50000"/>
                  <a:lumOff val="50000"/>
                </a:srgbClr>
              </a:solidFill>
              <a:effectLst/>
              <a:uLnTx/>
              <a:uFillTx/>
              <a:latin typeface="Calibri"/>
              <a:ea typeface="+mj-ea"/>
              <a:cs typeface="+mj-cs"/>
            </a:endParaRPr>
          </a:p>
        </p:txBody>
      </p:sp>
      <p:sp>
        <p:nvSpPr>
          <p:cNvPr id="10" name="TextBox 9">
            <a:extLst>
              <a:ext uri="{FF2B5EF4-FFF2-40B4-BE49-F238E27FC236}">
                <a16:creationId xmlns:a16="http://schemas.microsoft.com/office/drawing/2014/main" id="{502E6795-71EE-6B50-188F-4FA78711F605}"/>
              </a:ext>
            </a:extLst>
          </p:cNvPr>
          <p:cNvSpPr txBox="1"/>
          <p:nvPr/>
        </p:nvSpPr>
        <p:spPr>
          <a:xfrm>
            <a:off x="4717763" y="2573893"/>
            <a:ext cx="3892657"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This year, the Global Handwashing Partnership stepped up its engagement in the Global WASH Cluster to streamline </a:t>
            </a:r>
            <a:r>
              <a:rPr lang="en-US" sz="1400" dirty="0">
                <a:solidFill>
                  <a:srgbClr val="000000"/>
                </a:solidFill>
                <a:latin typeface="Gadugi" panose="020B0502040204020203" pitchFamily="34" charset="0"/>
                <a:ea typeface="Gadugi" panose="020B0502040204020203" pitchFamily="34" charset="0"/>
              </a:rPr>
              <a:t>our</a:t>
            </a: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 advocacy efforts for hand hygiene in humanitarian settings. By taking on a leading role in the Hygiene Promotion Working Group of the Global WASH Cluster, the Global Handwashing Partnership connected with new stakeholders across the humanitarian space to amplify the importance of hand hygiene and contributed to the </a:t>
            </a:r>
            <a:r>
              <a:rPr kumimoji="0" lang="en-US" sz="1400" b="1" i="0" u="none" strike="noStrike" kern="1200" cap="none" spc="0" normalizeH="0" baseline="0" noProof="0" dirty="0">
                <a:ln>
                  <a:noFill/>
                </a:ln>
                <a:solidFill>
                  <a:srgbClr val="37CBFF"/>
                </a:solidFill>
                <a:effectLst/>
                <a:uLnTx/>
                <a:uFillTx/>
                <a:latin typeface="Gadugi" panose="020B0502040204020203" pitchFamily="34" charset="0"/>
                <a:ea typeface="Gadugi" panose="020B0502040204020203" pitchFamily="34" charset="0"/>
                <a:cs typeface="+mn-cs"/>
                <a:hlinkClick r:id="rId3">
                  <a:extLst>
                    <a:ext uri="{A12FA001-AC4F-418D-AE19-62706E023703}">
                      <ahyp:hlinkClr xmlns:ahyp="http://schemas.microsoft.com/office/drawing/2018/hyperlinkcolor" val="tx"/>
                    </a:ext>
                  </a:extLst>
                </a:hlinkClick>
              </a:rPr>
              <a:t>WASH Roadmap</a:t>
            </a:r>
            <a:r>
              <a:rPr kumimoji="0" lang="en-US" sz="1400" i="0" u="none" strike="noStrike" kern="1200" cap="none" spc="0" normalizeH="0" baseline="0" noProof="0" dirty="0">
                <a:ln>
                  <a:noFill/>
                </a:ln>
                <a:effectLst/>
                <a:uLnTx/>
                <a:uFillTx/>
                <a:latin typeface="Gadugi" panose="020B0502040204020203" pitchFamily="34" charset="0"/>
                <a:ea typeface="Gadugi" panose="020B0502040204020203" pitchFamily="34" charset="0"/>
                <a:cs typeface="+mn-cs"/>
              </a:rPr>
              <a:t>. These efforts</a:t>
            </a:r>
            <a:r>
              <a:rPr lang="en-US" sz="1400" dirty="0">
                <a:latin typeface="Gadugi" panose="020B0502040204020203" pitchFamily="34" charset="0"/>
                <a:ea typeface="Gadugi" panose="020B0502040204020203" pitchFamily="34" charset="0"/>
              </a:rPr>
              <a:t> resulted in the nomination of a UN Special Envoy for Water in 2024, a key milestone in support of our collective efforts to ensure progress toward hand hygiene targets and the achievement of Sustainable Development  Goal 6 – Water and Sanitation for All. </a:t>
            </a: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2865398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E2B3E-101B-74F0-2981-9C76A2F0CAE1}"/>
            </a:ext>
          </a:extLst>
        </p:cNvPr>
        <p:cNvGrpSpPr/>
        <p:nvPr/>
      </p:nvGrpSpPr>
      <p:grpSpPr>
        <a:xfrm>
          <a:off x="0" y="0"/>
          <a:ext cx="0" cy="0"/>
          <a:chOff x="0" y="0"/>
          <a:chExt cx="0" cy="0"/>
        </a:xfrm>
      </p:grpSpPr>
      <p:sp>
        <p:nvSpPr>
          <p:cNvPr id="10245" name=" 3">
            <a:extLst>
              <a:ext uri="{FF2B5EF4-FFF2-40B4-BE49-F238E27FC236}">
                <a16:creationId xmlns:a16="http://schemas.microsoft.com/office/drawing/2014/main" id="{14FCE861-6011-BF0C-AF71-30C78D8CFA36}"/>
              </a:ext>
            </a:extLst>
          </p:cNvPr>
          <p:cNvSpPr>
            <a:spLocks noGrp="1"/>
          </p:cNvSpPr>
          <p:nvPr/>
        </p:nvSpPr>
        <p:spPr bwMode="auto">
          <a:xfrm>
            <a:off x="495119" y="1085613"/>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Slide Number Placeholder 2">
            <a:extLst>
              <a:ext uri="{FF2B5EF4-FFF2-40B4-BE49-F238E27FC236}">
                <a16:creationId xmlns:a16="http://schemas.microsoft.com/office/drawing/2014/main" id="{1AE6BF1D-3C63-E9C0-5537-A21AF6A519B9}"/>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eaLnBrk="0" fontAlgn="base" hangingPunct="0">
              <a:spcBef>
                <a:spcPct val="0"/>
              </a:spcBef>
              <a:spcAft>
                <a:spcPct val="0"/>
              </a:spcAft>
              <a:buClrTx/>
              <a:buFontTx/>
              <a:buNone/>
              <a:defRPr/>
            </a:pPr>
            <a:fld id="{2967BAEC-CB90-45B9-8EB0-8D90EAE7AFCF}" type="slidenum">
              <a:rPr lang="en-US" altLang="en-US" sz="1200" b="1" dirty="0" smtClean="0">
                <a:solidFill>
                  <a:srgbClr val="000000"/>
                </a:solidFill>
              </a:rPr>
              <a:pPr eaLnBrk="0" fontAlgn="base" hangingPunct="0">
                <a:spcBef>
                  <a:spcPct val="0"/>
                </a:spcBef>
                <a:spcAft>
                  <a:spcPct val="0"/>
                </a:spcAft>
                <a:buClrTx/>
                <a:buFontTx/>
                <a:buNone/>
                <a:defRPr/>
              </a:pPr>
              <a:t>12</a:t>
            </a:fld>
            <a:endParaRPr lang="en-US" altLang="en-US" sz="1200" b="1">
              <a:solidFill>
                <a:srgbClr val="000000"/>
              </a:solidFill>
            </a:endParaRPr>
          </a:p>
        </p:txBody>
      </p:sp>
      <p:sp>
        <p:nvSpPr>
          <p:cNvPr id="3" name="TextBox 2">
            <a:extLst>
              <a:ext uri="{FF2B5EF4-FFF2-40B4-BE49-F238E27FC236}">
                <a16:creationId xmlns:a16="http://schemas.microsoft.com/office/drawing/2014/main" id="{4064D8C4-6319-7241-0DB7-46210691BD74}"/>
              </a:ext>
            </a:extLst>
          </p:cNvPr>
          <p:cNvSpPr txBox="1"/>
          <p:nvPr/>
        </p:nvSpPr>
        <p:spPr>
          <a:xfrm>
            <a:off x="4484659" y="839314"/>
            <a:ext cx="428164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p:txBody>
      </p:sp>
      <p:pic>
        <p:nvPicPr>
          <p:cNvPr id="4" name="Picture 3" descr="A person washing her hands&#10;&#10;Description automatically generated">
            <a:extLst>
              <a:ext uri="{FF2B5EF4-FFF2-40B4-BE49-F238E27FC236}">
                <a16:creationId xmlns:a16="http://schemas.microsoft.com/office/drawing/2014/main" id="{B78E49B8-39A8-9125-0A31-5ECAD4505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397" y="839314"/>
            <a:ext cx="4016484" cy="2677656"/>
          </a:xfrm>
          <a:prstGeom prst="rect">
            <a:avLst/>
          </a:prstGeom>
        </p:spPr>
      </p:pic>
      <p:sp>
        <p:nvSpPr>
          <p:cNvPr id="5" name="TextBox 4">
            <a:extLst>
              <a:ext uri="{FF2B5EF4-FFF2-40B4-BE49-F238E27FC236}">
                <a16:creationId xmlns:a16="http://schemas.microsoft.com/office/drawing/2014/main" id="{CC7AC441-2715-F3E3-EC5E-9628E8EA14CF}"/>
              </a:ext>
            </a:extLst>
          </p:cNvPr>
          <p:cNvSpPr txBox="1"/>
          <p:nvPr/>
        </p:nvSpPr>
        <p:spPr>
          <a:xfrm>
            <a:off x="4572000" y="3517048"/>
            <a:ext cx="2661440" cy="246221"/>
          </a:xfrm>
          <a:prstGeom prst="rect">
            <a:avLst/>
          </a:prstGeom>
          <a:noFill/>
        </p:spPr>
        <p:txBody>
          <a:bodyPr wrap="square" rtlCol="0">
            <a:spAutoFit/>
          </a:bodyPr>
          <a:lstStyle/>
          <a:p>
            <a:r>
              <a:rPr lang="en-US" sz="1000" dirty="0">
                <a:latin typeface="Gadugi" panose="020B0502040204020203" pitchFamily="34" charset="0"/>
                <a:ea typeface="Gadugi" panose="020B0502040204020203" pitchFamily="34" charset="0"/>
              </a:rPr>
              <a:t>Photo Credit: WaterAid</a:t>
            </a:r>
          </a:p>
        </p:txBody>
      </p:sp>
      <p:sp>
        <p:nvSpPr>
          <p:cNvPr id="6" name="TextBox 5">
            <a:extLst>
              <a:ext uri="{FF2B5EF4-FFF2-40B4-BE49-F238E27FC236}">
                <a16:creationId xmlns:a16="http://schemas.microsoft.com/office/drawing/2014/main" id="{4A7BF58E-BF80-C840-0993-A3BD42CFFEA0}"/>
              </a:ext>
            </a:extLst>
          </p:cNvPr>
          <p:cNvSpPr txBox="1"/>
          <p:nvPr/>
        </p:nvSpPr>
        <p:spPr>
          <a:xfrm>
            <a:off x="342464" y="839314"/>
            <a:ext cx="3892657" cy="5355312"/>
          </a:xfrm>
          <a:prstGeom prst="rect">
            <a:avLst/>
          </a:prstGeom>
          <a:noFill/>
        </p:spPr>
        <p:txBody>
          <a:bodyPr wrap="square" rtlCol="0">
            <a:spAutoFit/>
          </a:bodyPr>
          <a:lstStyle/>
          <a:p>
            <a:pPr eaLnBrk="0" fontAlgn="base" hangingPunct="0">
              <a:spcBef>
                <a:spcPct val="0"/>
              </a:spcBef>
              <a:spcAft>
                <a:spcPct val="0"/>
              </a:spcAft>
              <a:defRPr/>
            </a:pPr>
            <a:r>
              <a:rPr lang="en-US" altLang="en-US" sz="2400" b="1" dirty="0">
                <a:solidFill>
                  <a:srgbClr val="000000">
                    <a:lumMod val="50000"/>
                    <a:lumOff val="50000"/>
                  </a:srgbClr>
                </a:solidFill>
                <a:latin typeface="Calibri"/>
                <a:ea typeface="+mj-ea"/>
                <a:cs typeface="+mj-cs"/>
              </a:rPr>
              <a:t>Prevention of anti-microbial resistance (AMR)</a:t>
            </a:r>
          </a:p>
          <a:p>
            <a:pPr>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a:defRPr/>
            </a:pP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The Global Handwashing Partnership also used this </a:t>
            </a:r>
            <a:r>
              <a:rPr lang="en-US" sz="1400" dirty="0">
                <a:solidFill>
                  <a:srgbClr val="000000"/>
                </a:solidFill>
                <a:latin typeface="Gadugi" panose="020B0502040204020203" pitchFamily="34" charset="0"/>
                <a:ea typeface="Gadugi" panose="020B0502040204020203" pitchFamily="34" charset="0"/>
              </a:rPr>
              <a:t>year to </a:t>
            </a: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build a targeted campaign to link hand hygiene and the prevention of antimicrobial resistance (AMR). With the </a:t>
            </a:r>
            <a:r>
              <a:rPr lang="en-US" sz="1400" dirty="0">
                <a:solidFill>
                  <a:srgbClr val="000000"/>
                </a:solidFill>
                <a:latin typeface="Gadugi" panose="020B0502040204020203" pitchFamily="34" charset="0"/>
                <a:ea typeface="Gadugi" panose="020B0502040204020203" pitchFamily="34" charset="0"/>
              </a:rPr>
              <a:t>high-level meeting on AMR held at the 2024 UN General Assembly, the Global Handwashing Partnership engaged partners to bring attention to the critical role of good hand hygiene in the prevention of AMR. Discussions were began to support future learning events and roundtables focused on this topic, and connections were made beyond the WASH sector to expand our audience. More work on this campaign will be continued in 2025, as the Global Handwashing Partnership identifies key opportunities for advocacy. </a:t>
            </a:r>
          </a:p>
          <a:p>
            <a:pPr>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127004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 3"/>
          <p:cNvSpPr>
            <a:spLocks noGrp="1"/>
          </p:cNvSpPr>
          <p:nvPr/>
        </p:nvSpPr>
        <p:spPr bwMode="auto">
          <a:xfrm>
            <a:off x="495119" y="1085613"/>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3434BAB1-6EAC-4E5D-8BD1-DE3AC252B2D0}"/>
              </a:ext>
            </a:extLst>
          </p:cNvPr>
          <p:cNvSpPr txBox="1">
            <a:spLocks/>
          </p:cNvSpPr>
          <p:nvPr/>
        </p:nvSpPr>
        <p:spPr bwMode="auto">
          <a:xfrm>
            <a:off x="342359" y="490364"/>
            <a:ext cx="8229599"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589A"/>
                </a:solidFill>
                <a:effectLst/>
                <a:uLnTx/>
                <a:uFillTx/>
                <a:latin typeface="Calibri"/>
                <a:ea typeface="+mj-ea"/>
                <a:cs typeface="+mj-cs"/>
              </a:rPr>
              <a:t>Key Messages and Events</a:t>
            </a:r>
          </a:p>
        </p:txBody>
      </p:sp>
      <p:sp>
        <p:nvSpPr>
          <p:cNvPr id="11" name="Slide Number Placeholder 2">
            <a:extLst>
              <a:ext uri="{FF2B5EF4-FFF2-40B4-BE49-F238E27FC236}">
                <a16:creationId xmlns:a16="http://schemas.microsoft.com/office/drawing/2014/main" id="{BACE1B95-1E52-40D0-AB75-D7BCE6097B12}"/>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eaLnBrk="0" fontAlgn="base" hangingPunct="0">
              <a:spcBef>
                <a:spcPct val="0"/>
              </a:spcBef>
              <a:spcAft>
                <a:spcPct val="0"/>
              </a:spcAft>
              <a:buClrTx/>
              <a:buFontTx/>
              <a:buNone/>
              <a:defRPr/>
            </a:pPr>
            <a:fld id="{2967BAEC-CB90-45B9-8EB0-8D90EAE7AFCF}" type="slidenum">
              <a:rPr lang="en-US" altLang="en-US" sz="1200" b="1" dirty="0" smtClean="0">
                <a:solidFill>
                  <a:srgbClr val="000000"/>
                </a:solidFill>
              </a:rPr>
              <a:pPr eaLnBrk="0" fontAlgn="base" hangingPunct="0">
                <a:spcBef>
                  <a:spcPct val="0"/>
                </a:spcBef>
                <a:spcAft>
                  <a:spcPct val="0"/>
                </a:spcAft>
                <a:buClrTx/>
                <a:buFontTx/>
                <a:buNone/>
                <a:defRPr/>
              </a:pPr>
              <a:t>13</a:t>
            </a:fld>
            <a:endParaRPr lang="en-US" altLang="en-US" sz="1200" b="1">
              <a:solidFill>
                <a:srgbClr val="000000"/>
              </a:solidFill>
            </a:endParaRPr>
          </a:p>
        </p:txBody>
      </p:sp>
      <p:sp>
        <p:nvSpPr>
          <p:cNvPr id="3" name="TextBox 2">
            <a:extLst>
              <a:ext uri="{FF2B5EF4-FFF2-40B4-BE49-F238E27FC236}">
                <a16:creationId xmlns:a16="http://schemas.microsoft.com/office/drawing/2014/main" id="{DC472571-FD40-6772-4EBA-FF7BB09865A5}"/>
              </a:ext>
            </a:extLst>
          </p:cNvPr>
          <p:cNvSpPr txBox="1"/>
          <p:nvPr/>
        </p:nvSpPr>
        <p:spPr>
          <a:xfrm>
            <a:off x="416663" y="1657645"/>
            <a:ext cx="4193256" cy="24622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A key part of the Global Handwashing Partnership’s advocacy is developing key messages and identifying important moments throughout the year to disseminate those messages.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In 2024, </a:t>
            </a:r>
            <a:r>
              <a:rPr kumimoji="0" lang="en-US" sz="1400" b="0" i="0" u="none" strike="noStrike" kern="1200" cap="none" spc="0" normalizeH="0" baseline="0" noProof="0" dirty="0" err="1">
                <a:ln>
                  <a:noFill/>
                </a:ln>
                <a:solidFill>
                  <a:srgbClr val="000000"/>
                </a:solidFill>
                <a:effectLst/>
                <a:uLnTx/>
                <a:uFillTx/>
                <a:latin typeface="Gadugi" panose="020B0502040204020203" pitchFamily="34" charset="0"/>
                <a:ea typeface="Gadugi" panose="020B0502040204020203" pitchFamily="34" charset="0"/>
                <a:cs typeface="+mn-cs"/>
              </a:rPr>
              <a:t>th</a:t>
            </a:r>
            <a:r>
              <a:rPr lang="en-US" sz="1400" dirty="0">
                <a:solidFill>
                  <a:srgbClr val="000000"/>
                </a:solidFill>
                <a:latin typeface="Gadugi" panose="020B0502040204020203" pitchFamily="34" charset="0"/>
                <a:ea typeface="Gadugi" panose="020B0502040204020203" pitchFamily="34" charset="0"/>
              </a:rPr>
              <a:t>e Global Handwashing Partnership shared key messages across various global advocacy events – including World Water Day, World Hand Hygiene Day, and World Antimicrobial Awareness Week – as well as key conferences and convenings.</a:t>
            </a: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p:txBody>
      </p:sp>
      <p:sp>
        <p:nvSpPr>
          <p:cNvPr id="4" name="TextBox 3">
            <a:extLst>
              <a:ext uri="{FF2B5EF4-FFF2-40B4-BE49-F238E27FC236}">
                <a16:creationId xmlns:a16="http://schemas.microsoft.com/office/drawing/2014/main" id="{D2953271-36BA-0FBC-F271-C971FE56E77B}"/>
              </a:ext>
            </a:extLst>
          </p:cNvPr>
          <p:cNvSpPr txBox="1"/>
          <p:nvPr/>
        </p:nvSpPr>
        <p:spPr>
          <a:xfrm>
            <a:off x="4563792" y="1605806"/>
            <a:ext cx="4037686" cy="24622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panose="020B0502040204020203" pitchFamily="34" charset="0"/>
                <a:ea typeface="Gadugi" panose="020B0502040204020203" pitchFamily="34" charset="0"/>
              </a:rPr>
              <a:t>hygiene in public restrooms. The event focused on the questions, “Why is advancing inclusive hygiene in public restrooms important? What barriers – invisible and visible – need to be eliminated so that all, regardless of conditions or abilities, concerns or stages of life, can pursue proper hygiene in the public restroom? And what change can we collectively enact?” The full event summary is available </a:t>
            </a:r>
            <a:r>
              <a:rPr lang="en-US" sz="1400" b="1" dirty="0">
                <a:solidFill>
                  <a:srgbClr val="37CBFF"/>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here</a:t>
            </a:r>
            <a:r>
              <a:rPr lang="en-US" sz="1400" dirty="0">
                <a:solidFill>
                  <a:srgbClr val="000000"/>
                </a:solidFill>
                <a:latin typeface="Gadugi" panose="020B0502040204020203" pitchFamily="34" charset="0"/>
                <a:ea typeface="Gadugi" panose="020B0502040204020203"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p:txBody>
      </p:sp>
      <p:sp>
        <p:nvSpPr>
          <p:cNvPr id="2" name="Title 1">
            <a:extLst>
              <a:ext uri="{FF2B5EF4-FFF2-40B4-BE49-F238E27FC236}">
                <a16:creationId xmlns:a16="http://schemas.microsoft.com/office/drawing/2014/main" id="{8E4B1AA2-7AAF-2400-2E72-01383910656E}"/>
              </a:ext>
            </a:extLst>
          </p:cNvPr>
          <p:cNvSpPr txBox="1">
            <a:spLocks/>
          </p:cNvSpPr>
          <p:nvPr/>
        </p:nvSpPr>
        <p:spPr bwMode="auto">
          <a:xfrm>
            <a:off x="378744" y="4181486"/>
            <a:ext cx="4106592"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sz="2400" dirty="0">
                <a:solidFill>
                  <a:srgbClr val="000000">
                    <a:lumMod val="50000"/>
                    <a:lumOff val="50000"/>
                  </a:srgbClr>
                </a:solidFill>
                <a:latin typeface="Calibri"/>
              </a:rPr>
              <a:t>Roundtable: Inclusive Hygiene in Public Restrooms</a:t>
            </a:r>
            <a:endParaRPr kumimoji="0" lang="en-US" altLang="en-US" sz="2400" b="1" i="0" u="none" strike="noStrike" kern="1200" cap="none" spc="0" normalizeH="0" baseline="0" noProof="0" dirty="0">
              <a:ln>
                <a:noFill/>
              </a:ln>
              <a:solidFill>
                <a:srgbClr val="000000">
                  <a:lumMod val="50000"/>
                  <a:lumOff val="50000"/>
                </a:srgbClr>
              </a:solidFill>
              <a:effectLst/>
              <a:uLnTx/>
              <a:uFillTx/>
              <a:latin typeface="Calibri"/>
              <a:ea typeface="+mj-ea"/>
              <a:cs typeface="+mj-cs"/>
            </a:endParaRPr>
          </a:p>
        </p:txBody>
      </p:sp>
      <p:sp>
        <p:nvSpPr>
          <p:cNvPr id="5" name="TextBox 4">
            <a:extLst>
              <a:ext uri="{FF2B5EF4-FFF2-40B4-BE49-F238E27FC236}">
                <a16:creationId xmlns:a16="http://schemas.microsoft.com/office/drawing/2014/main" id="{55D76D61-3E8E-6C8A-BADC-DE7D540EEA46}"/>
              </a:ext>
            </a:extLst>
          </p:cNvPr>
          <p:cNvSpPr txBox="1"/>
          <p:nvPr/>
        </p:nvSpPr>
        <p:spPr>
          <a:xfrm>
            <a:off x="416663" y="5252194"/>
            <a:ext cx="4193256"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panose="020B0502040204020203" pitchFamily="34" charset="0"/>
                <a:ea typeface="Gadugi" panose="020B0502040204020203" pitchFamily="34" charset="0"/>
              </a:rPr>
              <a:t>On June 25, 2024 in Washington, D.C., the Global Handwashing Partnership – alongside the Tork brand of Essity – brought together public and private sector voices for a thought-provoking roundtable discussion about inclusive</a:t>
            </a:r>
          </a:p>
        </p:txBody>
      </p:sp>
      <p:sp>
        <p:nvSpPr>
          <p:cNvPr id="6" name="Title 1">
            <a:extLst>
              <a:ext uri="{FF2B5EF4-FFF2-40B4-BE49-F238E27FC236}">
                <a16:creationId xmlns:a16="http://schemas.microsoft.com/office/drawing/2014/main" id="{18FF3E5B-5FBC-EA84-DBFD-E6838D3194FB}"/>
              </a:ext>
            </a:extLst>
          </p:cNvPr>
          <p:cNvSpPr txBox="1">
            <a:spLocks/>
          </p:cNvSpPr>
          <p:nvPr/>
        </p:nvSpPr>
        <p:spPr bwMode="auto">
          <a:xfrm>
            <a:off x="4542289" y="3794201"/>
            <a:ext cx="4106592"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sz="2400" dirty="0">
                <a:solidFill>
                  <a:srgbClr val="000000">
                    <a:lumMod val="50000"/>
                    <a:lumOff val="50000"/>
                  </a:srgbClr>
                </a:solidFill>
                <a:latin typeface="Calibri"/>
              </a:rPr>
              <a:t>UN General Assembly and High-Level Meeting on AMR</a:t>
            </a:r>
            <a:endParaRPr kumimoji="0" lang="en-US" altLang="en-US" sz="2400" b="1" i="0" u="none" strike="noStrike" kern="1200" cap="none" spc="0" normalizeH="0" baseline="0" noProof="0" dirty="0">
              <a:ln>
                <a:noFill/>
              </a:ln>
              <a:solidFill>
                <a:srgbClr val="000000">
                  <a:lumMod val="50000"/>
                  <a:lumOff val="50000"/>
                </a:srgbClr>
              </a:solidFill>
              <a:effectLst/>
              <a:uLnTx/>
              <a:uFillTx/>
              <a:latin typeface="Calibri"/>
              <a:ea typeface="+mj-ea"/>
              <a:cs typeface="+mj-cs"/>
            </a:endParaRPr>
          </a:p>
        </p:txBody>
      </p:sp>
      <p:sp>
        <p:nvSpPr>
          <p:cNvPr id="7" name="TextBox 6">
            <a:extLst>
              <a:ext uri="{FF2B5EF4-FFF2-40B4-BE49-F238E27FC236}">
                <a16:creationId xmlns:a16="http://schemas.microsoft.com/office/drawing/2014/main" id="{9674FAA3-EAF0-16D7-3162-FD6230AFBB80}"/>
              </a:ext>
            </a:extLst>
          </p:cNvPr>
          <p:cNvSpPr txBox="1"/>
          <p:nvPr/>
        </p:nvSpPr>
        <p:spPr>
          <a:xfrm>
            <a:off x="4523893" y="4786388"/>
            <a:ext cx="4037686"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panose="020B0502040204020203" pitchFamily="34" charset="0"/>
                <a:ea typeface="Gadugi" panose="020B0502040204020203" pitchFamily="34" charset="0"/>
              </a:rPr>
              <a:t>Held on September 26, 2024, the second-ever </a:t>
            </a:r>
            <a:r>
              <a:rPr lang="en-US" sz="1400" b="1" dirty="0">
                <a:solidFill>
                  <a:srgbClr val="37CBFF"/>
                </a:solidFill>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high-level meeting on AMR </a:t>
            </a:r>
            <a:r>
              <a:rPr lang="en-US" sz="1400" dirty="0">
                <a:solidFill>
                  <a:srgbClr val="000000"/>
                </a:solidFill>
                <a:latin typeface="Gadugi" panose="020B0502040204020203" pitchFamily="34" charset="0"/>
                <a:ea typeface="Gadugi" panose="020B0502040204020203" pitchFamily="34" charset="0"/>
              </a:rPr>
              <a:t>served as the principal health-focused event during the 2024 UN General Assembly high-level week. This meeting was an important opportunity for world leaders to collectively address the looming threat AMR poses to global health, food security, </a:t>
            </a:r>
          </a:p>
        </p:txBody>
      </p:sp>
    </p:spTree>
    <p:extLst>
      <p:ext uri="{BB962C8B-B14F-4D97-AF65-F5344CB8AC3E}">
        <p14:creationId xmlns:p14="http://schemas.microsoft.com/office/powerpoint/2010/main" val="3825734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FF0DA-8772-1A93-A5E3-7EB667DA8CCF}"/>
            </a:ext>
          </a:extLst>
        </p:cNvPr>
        <p:cNvGrpSpPr/>
        <p:nvPr/>
      </p:nvGrpSpPr>
      <p:grpSpPr>
        <a:xfrm>
          <a:off x="0" y="0"/>
          <a:ext cx="0" cy="0"/>
          <a:chOff x="0" y="0"/>
          <a:chExt cx="0" cy="0"/>
        </a:xfrm>
      </p:grpSpPr>
      <p:sp>
        <p:nvSpPr>
          <p:cNvPr id="10245" name=" 3">
            <a:extLst>
              <a:ext uri="{FF2B5EF4-FFF2-40B4-BE49-F238E27FC236}">
                <a16:creationId xmlns:a16="http://schemas.microsoft.com/office/drawing/2014/main" id="{63F3CED6-7111-6FEC-63C1-A6032CC4E72B}"/>
              </a:ext>
            </a:extLst>
          </p:cNvPr>
          <p:cNvSpPr>
            <a:spLocks noGrp="1"/>
          </p:cNvSpPr>
          <p:nvPr/>
        </p:nvSpPr>
        <p:spPr bwMode="auto">
          <a:xfrm>
            <a:off x="495119" y="1085613"/>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Slide Number Placeholder 2">
            <a:extLst>
              <a:ext uri="{FF2B5EF4-FFF2-40B4-BE49-F238E27FC236}">
                <a16:creationId xmlns:a16="http://schemas.microsoft.com/office/drawing/2014/main" id="{F59A6CE4-5E8B-5D85-FAF4-38A9DECBA838}"/>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eaLnBrk="0" fontAlgn="base" hangingPunct="0">
              <a:spcBef>
                <a:spcPct val="0"/>
              </a:spcBef>
              <a:spcAft>
                <a:spcPct val="0"/>
              </a:spcAft>
              <a:buClrTx/>
              <a:buFontTx/>
              <a:buNone/>
              <a:defRPr/>
            </a:pPr>
            <a:fld id="{2967BAEC-CB90-45B9-8EB0-8D90EAE7AFCF}" type="slidenum">
              <a:rPr lang="en-US" altLang="en-US" sz="1200" b="1" dirty="0" smtClean="0">
                <a:solidFill>
                  <a:srgbClr val="000000"/>
                </a:solidFill>
              </a:rPr>
              <a:pPr eaLnBrk="0" fontAlgn="base" hangingPunct="0">
                <a:spcBef>
                  <a:spcPct val="0"/>
                </a:spcBef>
                <a:spcAft>
                  <a:spcPct val="0"/>
                </a:spcAft>
                <a:buClrTx/>
                <a:buFontTx/>
                <a:buNone/>
                <a:defRPr/>
              </a:pPr>
              <a:t>14</a:t>
            </a:fld>
            <a:endParaRPr lang="en-US" altLang="en-US" sz="1200" b="1">
              <a:solidFill>
                <a:srgbClr val="000000"/>
              </a:solidFill>
            </a:endParaRPr>
          </a:p>
        </p:txBody>
      </p:sp>
      <p:sp>
        <p:nvSpPr>
          <p:cNvPr id="3" name="TextBox 2">
            <a:extLst>
              <a:ext uri="{FF2B5EF4-FFF2-40B4-BE49-F238E27FC236}">
                <a16:creationId xmlns:a16="http://schemas.microsoft.com/office/drawing/2014/main" id="{583B0CE8-2FC4-5FA0-970E-DD9BA05E4236}"/>
              </a:ext>
            </a:extLst>
          </p:cNvPr>
          <p:cNvSpPr txBox="1"/>
          <p:nvPr/>
        </p:nvSpPr>
        <p:spPr>
          <a:xfrm>
            <a:off x="378744" y="929598"/>
            <a:ext cx="4193256"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and achieving the 2030 Sustainable Development Goals. The Global Handwashing Partnership used </a:t>
            </a:r>
            <a:r>
              <a:rPr kumimoji="0" lang="en-US" sz="1400" b="0" i="0" u="none" strike="noStrike" kern="1200" cap="none" spc="0" normalizeH="0" baseline="0" noProof="0" dirty="0" err="1">
                <a:ln>
                  <a:noFill/>
                </a:ln>
                <a:solidFill>
                  <a:srgbClr val="000000"/>
                </a:solidFill>
                <a:effectLst/>
                <a:uLnTx/>
                <a:uFillTx/>
                <a:latin typeface="Gadugi" panose="020B0502040204020203" pitchFamily="34" charset="0"/>
                <a:ea typeface="Gadugi" panose="020B0502040204020203" pitchFamily="34" charset="0"/>
                <a:cs typeface="+mn-cs"/>
              </a:rPr>
              <a:t>thi</a:t>
            </a:r>
            <a:r>
              <a:rPr lang="en-US" sz="1400" dirty="0">
                <a:solidFill>
                  <a:srgbClr val="000000"/>
                </a:solidFill>
                <a:latin typeface="Gadugi" panose="020B0502040204020203" pitchFamily="34" charset="0"/>
                <a:ea typeface="Gadugi" panose="020B0502040204020203" pitchFamily="34" charset="0"/>
              </a:rPr>
              <a:t>s event as a key moment to build interest on the prevention of AMR, consolidating key messages and facilitating discussions in the lead up to the event. </a:t>
            </a:r>
          </a:p>
        </p:txBody>
      </p:sp>
      <p:sp>
        <p:nvSpPr>
          <p:cNvPr id="4" name="TextBox 3">
            <a:extLst>
              <a:ext uri="{FF2B5EF4-FFF2-40B4-BE49-F238E27FC236}">
                <a16:creationId xmlns:a16="http://schemas.microsoft.com/office/drawing/2014/main" id="{9F0F6361-BD1D-680E-2591-D582C987C3DC}"/>
              </a:ext>
            </a:extLst>
          </p:cNvPr>
          <p:cNvSpPr txBox="1"/>
          <p:nvPr/>
        </p:nvSpPr>
        <p:spPr>
          <a:xfrm>
            <a:off x="4563792" y="1605806"/>
            <a:ext cx="40376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p:txBody>
      </p:sp>
      <p:sp>
        <p:nvSpPr>
          <p:cNvPr id="2" name="Title 1">
            <a:extLst>
              <a:ext uri="{FF2B5EF4-FFF2-40B4-BE49-F238E27FC236}">
                <a16:creationId xmlns:a16="http://schemas.microsoft.com/office/drawing/2014/main" id="{68824E9E-641C-908B-762A-E6CB50DE19C4}"/>
              </a:ext>
            </a:extLst>
          </p:cNvPr>
          <p:cNvSpPr txBox="1">
            <a:spLocks/>
          </p:cNvSpPr>
          <p:nvPr/>
        </p:nvSpPr>
        <p:spPr bwMode="auto">
          <a:xfrm>
            <a:off x="359859" y="2314593"/>
            <a:ext cx="4106592"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sz="2400" dirty="0">
                <a:solidFill>
                  <a:srgbClr val="000000">
                    <a:lumMod val="50000"/>
                    <a:lumOff val="50000"/>
                  </a:srgbClr>
                </a:solidFill>
                <a:latin typeface="Calibri"/>
              </a:rPr>
              <a:t>UNC Water &amp; Health Conference</a:t>
            </a:r>
            <a:endParaRPr kumimoji="0" lang="en-US" altLang="en-US" sz="2400" b="1" i="0" u="none" strike="noStrike" kern="1200" cap="none" spc="0" normalizeH="0" baseline="0" noProof="0" dirty="0">
              <a:ln>
                <a:noFill/>
              </a:ln>
              <a:solidFill>
                <a:srgbClr val="000000">
                  <a:lumMod val="50000"/>
                  <a:lumOff val="50000"/>
                </a:srgbClr>
              </a:solidFill>
              <a:effectLst/>
              <a:uLnTx/>
              <a:uFillTx/>
              <a:latin typeface="Calibri"/>
              <a:ea typeface="+mj-ea"/>
              <a:cs typeface="+mj-cs"/>
            </a:endParaRPr>
          </a:p>
        </p:txBody>
      </p:sp>
      <p:sp>
        <p:nvSpPr>
          <p:cNvPr id="5" name="TextBox 4">
            <a:extLst>
              <a:ext uri="{FF2B5EF4-FFF2-40B4-BE49-F238E27FC236}">
                <a16:creationId xmlns:a16="http://schemas.microsoft.com/office/drawing/2014/main" id="{B415B740-8036-4C8E-9C1B-75AC40DC2B02}"/>
              </a:ext>
            </a:extLst>
          </p:cNvPr>
          <p:cNvSpPr txBox="1"/>
          <p:nvPr/>
        </p:nvSpPr>
        <p:spPr>
          <a:xfrm>
            <a:off x="370536" y="3306780"/>
            <a:ext cx="4193256"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panose="020B0502040204020203" pitchFamily="34" charset="0"/>
                <a:ea typeface="Gadugi" panose="020B0502040204020203" pitchFamily="34" charset="0"/>
              </a:rPr>
              <a:t>The UNC Water &amp; Health Conference was held from October 14 – 18, 2024. With Global Handwashing Day aligned with the conference dates, the Global Handwashing Partnership used this conference as an opportunity to spotlight hand hygiene. The Global Handwashing Partnership convened three sessions at this year’s conference. In the first session, we supported the launch of a new </a:t>
            </a:r>
            <a:r>
              <a:rPr lang="en-US" sz="1400" b="1" dirty="0">
                <a:solidFill>
                  <a:srgbClr val="37CBFF"/>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technical guide for handwashing facilities in public spaces and institutions</a:t>
            </a:r>
            <a:r>
              <a:rPr lang="en-US" sz="1400" dirty="0">
                <a:solidFill>
                  <a:srgbClr val="000000"/>
                </a:solidFill>
                <a:latin typeface="Gadugi" panose="020B0502040204020203" pitchFamily="34" charset="0"/>
                <a:ea typeface="Gadugi" panose="020B0502040204020203" pitchFamily="34" charset="0"/>
              </a:rPr>
              <a:t>. In the second session, we supported new research on food hygiene and handwashing.</a:t>
            </a:r>
          </a:p>
        </p:txBody>
      </p:sp>
      <p:sp>
        <p:nvSpPr>
          <p:cNvPr id="7" name="TextBox 6">
            <a:extLst>
              <a:ext uri="{FF2B5EF4-FFF2-40B4-BE49-F238E27FC236}">
                <a16:creationId xmlns:a16="http://schemas.microsoft.com/office/drawing/2014/main" id="{4C046589-C12B-4E2F-6878-0DD891434A17}"/>
              </a:ext>
            </a:extLst>
          </p:cNvPr>
          <p:cNvSpPr txBox="1"/>
          <p:nvPr/>
        </p:nvSpPr>
        <p:spPr>
          <a:xfrm>
            <a:off x="4590885" y="885731"/>
            <a:ext cx="4037686"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panose="020B0502040204020203" pitchFamily="34" charset="0"/>
                <a:ea typeface="Gadugi" panose="020B0502040204020203" pitchFamily="34" charset="0"/>
              </a:rPr>
              <a:t>On Global Handwashing Day, we hosted a spotlight session in the main auditorium, sharing updates from WHO on forthcoming guidelines for hand hygiene in community settings and elevating the issue of hand hygiene on a larger stage, engaging our partners to bring different perspectives for a thought-provoking discussion.  </a:t>
            </a:r>
          </a:p>
        </p:txBody>
      </p:sp>
      <p:pic>
        <p:nvPicPr>
          <p:cNvPr id="9" name="Picture 8" descr="A group of people sitting in chairs&#10;&#10;Description automatically generated">
            <a:extLst>
              <a:ext uri="{FF2B5EF4-FFF2-40B4-BE49-F238E27FC236}">
                <a16:creationId xmlns:a16="http://schemas.microsoft.com/office/drawing/2014/main" id="{73E194DC-DCDE-0CAA-76B2-2CA1251EB355}"/>
              </a:ext>
            </a:extLst>
          </p:cNvPr>
          <p:cNvPicPr>
            <a:picLocks noChangeAspect="1"/>
          </p:cNvPicPr>
          <p:nvPr/>
        </p:nvPicPr>
        <p:blipFill>
          <a:blip r:embed="rId4">
            <a:extLst>
              <a:ext uri="{28A0092B-C50C-407E-A947-70E740481C1C}">
                <a14:useLocalDpi xmlns:a14="http://schemas.microsoft.com/office/drawing/2010/main" val="0"/>
              </a:ext>
            </a:extLst>
          </a:blip>
          <a:srcRect t="16555"/>
          <a:stretch/>
        </p:blipFill>
        <p:spPr>
          <a:xfrm>
            <a:off x="4688375" y="2820968"/>
            <a:ext cx="3891791" cy="2597141"/>
          </a:xfrm>
          <a:prstGeom prst="rect">
            <a:avLst/>
          </a:prstGeom>
        </p:spPr>
      </p:pic>
      <p:sp>
        <p:nvSpPr>
          <p:cNvPr id="10" name="TextBox 9">
            <a:extLst>
              <a:ext uri="{FF2B5EF4-FFF2-40B4-BE49-F238E27FC236}">
                <a16:creationId xmlns:a16="http://schemas.microsoft.com/office/drawing/2014/main" id="{E677E190-F737-3E60-F0C0-495E6294AE5F}"/>
              </a:ext>
            </a:extLst>
          </p:cNvPr>
          <p:cNvSpPr txBox="1"/>
          <p:nvPr/>
        </p:nvSpPr>
        <p:spPr>
          <a:xfrm>
            <a:off x="4572000" y="5418109"/>
            <a:ext cx="3005906" cy="246221"/>
          </a:xfrm>
          <a:prstGeom prst="rect">
            <a:avLst/>
          </a:prstGeom>
          <a:noFill/>
        </p:spPr>
        <p:txBody>
          <a:bodyPr wrap="square" rtlCol="0">
            <a:spAutoFit/>
          </a:bodyPr>
          <a:lstStyle/>
          <a:p>
            <a:r>
              <a:rPr lang="en-US" sz="1000" dirty="0">
                <a:latin typeface="Gadugi" panose="020B0502040204020203" pitchFamily="34" charset="0"/>
                <a:ea typeface="Gadugi" panose="020B0502040204020203" pitchFamily="34" charset="0"/>
              </a:rPr>
              <a:t>Photo Credit: Global Handwashing Partnership</a:t>
            </a:r>
          </a:p>
        </p:txBody>
      </p:sp>
    </p:spTree>
    <p:extLst>
      <p:ext uri="{BB962C8B-B14F-4D97-AF65-F5344CB8AC3E}">
        <p14:creationId xmlns:p14="http://schemas.microsoft.com/office/powerpoint/2010/main" val="1987594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 3"/>
          <p:cNvSpPr>
            <a:spLocks noGrp="1"/>
          </p:cNvSpPr>
          <p:nvPr/>
        </p:nvSpPr>
        <p:spPr bwMode="auto">
          <a:xfrm>
            <a:off x="495119" y="1085613"/>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3434BAB1-6EAC-4E5D-8BD1-DE3AC252B2D0}"/>
              </a:ext>
            </a:extLst>
          </p:cNvPr>
          <p:cNvSpPr txBox="1">
            <a:spLocks/>
          </p:cNvSpPr>
          <p:nvPr/>
        </p:nvSpPr>
        <p:spPr bwMode="auto">
          <a:xfrm>
            <a:off x="342359" y="490364"/>
            <a:ext cx="8229599"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589A"/>
                </a:solidFill>
                <a:effectLst/>
                <a:uLnTx/>
                <a:uFillTx/>
                <a:latin typeface="Calibri"/>
                <a:ea typeface="+mj-ea"/>
                <a:cs typeface="+mj-cs"/>
              </a:rPr>
              <a:t>Knowledge Management Highlights</a:t>
            </a:r>
          </a:p>
        </p:txBody>
      </p:sp>
      <p:sp>
        <p:nvSpPr>
          <p:cNvPr id="13" name="Rectangle 12">
            <a:extLst>
              <a:ext uri="{FF2B5EF4-FFF2-40B4-BE49-F238E27FC236}">
                <a16:creationId xmlns:a16="http://schemas.microsoft.com/office/drawing/2014/main" id="{04822D48-29A5-4992-9CF7-5B400FD9AEF4}"/>
              </a:ext>
            </a:extLst>
          </p:cNvPr>
          <p:cNvSpPr/>
          <p:nvPr/>
        </p:nvSpPr>
        <p:spPr>
          <a:xfrm>
            <a:off x="419279" y="1851396"/>
            <a:ext cx="2132533" cy="1303175"/>
          </a:xfrm>
          <a:prstGeom prst="rect">
            <a:avLst/>
          </a:prstGeom>
          <a:solidFill>
            <a:srgbClr val="4EB4DC"/>
          </a:solidFill>
          <a:ln>
            <a:solidFill>
              <a:srgbClr val="4EB4DC"/>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a:buClrTx/>
            </a:pPr>
            <a:r>
              <a:rPr lang="en-US" sz="1800" b="1" kern="1200" dirty="0">
                <a:solidFill>
                  <a:schemeClr val="tx1"/>
                </a:solidFill>
                <a:latin typeface="Calibri"/>
              </a:rPr>
              <a:t>“Just Ask the Global Handwashing Partnership”</a:t>
            </a:r>
          </a:p>
        </p:txBody>
      </p:sp>
      <p:sp>
        <p:nvSpPr>
          <p:cNvPr id="16" name="Rectangle 15">
            <a:extLst>
              <a:ext uri="{FF2B5EF4-FFF2-40B4-BE49-F238E27FC236}">
                <a16:creationId xmlns:a16="http://schemas.microsoft.com/office/drawing/2014/main" id="{B05D8F12-0353-4503-9912-2B7733B0A9FC}"/>
              </a:ext>
            </a:extLst>
          </p:cNvPr>
          <p:cNvSpPr/>
          <p:nvPr/>
        </p:nvSpPr>
        <p:spPr>
          <a:xfrm>
            <a:off x="419279" y="3404757"/>
            <a:ext cx="2132533" cy="1303175"/>
          </a:xfrm>
          <a:prstGeom prst="rect">
            <a:avLst/>
          </a:prstGeom>
          <a:solidFill>
            <a:srgbClr val="4EB4DC"/>
          </a:solidFill>
          <a:ln>
            <a:solidFill>
              <a:srgbClr val="4EB4DC"/>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a:buClrTx/>
            </a:pPr>
            <a:r>
              <a:rPr lang="en-US" sz="1800" b="1" kern="1200" dirty="0">
                <a:solidFill>
                  <a:schemeClr val="tx1"/>
                </a:solidFill>
                <a:latin typeface="Calibri"/>
              </a:rPr>
              <a:t>Resource Hub</a:t>
            </a:r>
          </a:p>
        </p:txBody>
      </p:sp>
      <p:sp>
        <p:nvSpPr>
          <p:cNvPr id="17" name="Rectangle 16">
            <a:extLst>
              <a:ext uri="{FF2B5EF4-FFF2-40B4-BE49-F238E27FC236}">
                <a16:creationId xmlns:a16="http://schemas.microsoft.com/office/drawing/2014/main" id="{1EFB46AD-42EA-4F7A-A3E6-E565CABC3AB2}"/>
              </a:ext>
            </a:extLst>
          </p:cNvPr>
          <p:cNvSpPr/>
          <p:nvPr/>
        </p:nvSpPr>
        <p:spPr>
          <a:xfrm>
            <a:off x="419280" y="4930024"/>
            <a:ext cx="2132533" cy="1303175"/>
          </a:xfrm>
          <a:prstGeom prst="rect">
            <a:avLst/>
          </a:prstGeom>
          <a:solidFill>
            <a:srgbClr val="4EB4DC"/>
          </a:solidFill>
          <a:ln>
            <a:solidFill>
              <a:srgbClr val="4EB4DC"/>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ea typeface="Gadugi" panose="020B0502040204020203" pitchFamily="34" charset="0"/>
                <a:cs typeface="+mn-cs"/>
              </a:rPr>
              <a:t>New Resources and Learning Events</a:t>
            </a:r>
          </a:p>
        </p:txBody>
      </p:sp>
      <p:sp>
        <p:nvSpPr>
          <p:cNvPr id="18" name="Rectangle 17">
            <a:extLst>
              <a:ext uri="{FF2B5EF4-FFF2-40B4-BE49-F238E27FC236}">
                <a16:creationId xmlns:a16="http://schemas.microsoft.com/office/drawing/2014/main" id="{F07D7AD9-8DCB-4BD7-8118-DB44905B263C}"/>
              </a:ext>
            </a:extLst>
          </p:cNvPr>
          <p:cNvSpPr/>
          <p:nvPr/>
        </p:nvSpPr>
        <p:spPr>
          <a:xfrm>
            <a:off x="2785730" y="1851396"/>
            <a:ext cx="5938989" cy="1303175"/>
          </a:xfrm>
          <a:prstGeom prst="rect">
            <a:avLst/>
          </a:prstGeom>
          <a:solidFill>
            <a:srgbClr val="AFE1EF"/>
          </a:solidFill>
          <a:ln>
            <a:solidFill>
              <a:srgbClr val="AFE1E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a:ea typeface="Gadugi"/>
              </a:rPr>
              <a:t>“Just Ask the Global Handwashing Partnership,” is a microlearning initiative aimed at providing a centralized, short-form platform to increase hand hygiene capacity among hand hygiene professionals and practitioners. </a:t>
            </a:r>
          </a:p>
        </p:txBody>
      </p:sp>
      <p:sp>
        <p:nvSpPr>
          <p:cNvPr id="19" name="Rectangle 18">
            <a:extLst>
              <a:ext uri="{FF2B5EF4-FFF2-40B4-BE49-F238E27FC236}">
                <a16:creationId xmlns:a16="http://schemas.microsoft.com/office/drawing/2014/main" id="{449DD951-2F9A-49F1-9837-232D8A3C9346}"/>
              </a:ext>
            </a:extLst>
          </p:cNvPr>
          <p:cNvSpPr/>
          <p:nvPr/>
        </p:nvSpPr>
        <p:spPr>
          <a:xfrm>
            <a:off x="2756974" y="3404757"/>
            <a:ext cx="5938989" cy="1303175"/>
          </a:xfrm>
          <a:prstGeom prst="rect">
            <a:avLst/>
          </a:prstGeom>
          <a:solidFill>
            <a:srgbClr val="AFE1EF"/>
          </a:solidFill>
          <a:ln>
            <a:solidFill>
              <a:srgbClr val="AFE1E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a:ea typeface="Gadugi"/>
                <a:cs typeface="+mn-cs"/>
              </a:rPr>
              <a:t>The Global Handwashing Partnership serves as a knowledge hub, maintaining a searchable resource hub on our website with the latest research and success stories for handwashing.</a:t>
            </a:r>
          </a:p>
        </p:txBody>
      </p:sp>
      <p:sp>
        <p:nvSpPr>
          <p:cNvPr id="20" name="Rectangle 19">
            <a:extLst>
              <a:ext uri="{FF2B5EF4-FFF2-40B4-BE49-F238E27FC236}">
                <a16:creationId xmlns:a16="http://schemas.microsoft.com/office/drawing/2014/main" id="{EF61CEF7-22B0-465A-A6A2-D582726A968E}"/>
              </a:ext>
            </a:extLst>
          </p:cNvPr>
          <p:cNvSpPr/>
          <p:nvPr/>
        </p:nvSpPr>
        <p:spPr>
          <a:xfrm>
            <a:off x="2762489" y="4930025"/>
            <a:ext cx="5938989" cy="1303175"/>
          </a:xfrm>
          <a:prstGeom prst="rect">
            <a:avLst/>
          </a:prstGeom>
          <a:solidFill>
            <a:srgbClr val="AFE1EF"/>
          </a:solidFill>
          <a:ln>
            <a:solidFill>
              <a:srgbClr val="AFE1EF"/>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As part of its commitment, the Global Handwashing Partnership not only amplifies existing resources through its resource hub but also creates new resources and facilitates learning events that fill knowledge gaps.</a:t>
            </a:r>
          </a:p>
        </p:txBody>
      </p:sp>
      <p:sp>
        <p:nvSpPr>
          <p:cNvPr id="11" name="Slide Number Placeholder 2">
            <a:extLst>
              <a:ext uri="{FF2B5EF4-FFF2-40B4-BE49-F238E27FC236}">
                <a16:creationId xmlns:a16="http://schemas.microsoft.com/office/drawing/2014/main" id="{BACE1B95-1E52-40D0-AB75-D7BCE6097B12}"/>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2967BAEC-CB90-45B9-8EB0-8D90EAE7AFCF}" type="slidenum">
              <a:rPr kumimoji="0" lang="en-US" altLang="en-US" sz="1200" b="1"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15</a:t>
            </a:fld>
            <a:endParaRPr kumimoji="0" lang="en-US" alt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20788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 3"/>
          <p:cNvSpPr>
            <a:spLocks noGrp="1"/>
          </p:cNvSpPr>
          <p:nvPr/>
        </p:nvSpPr>
        <p:spPr bwMode="auto">
          <a:xfrm>
            <a:off x="495119" y="1085613"/>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3434BAB1-6EAC-4E5D-8BD1-DE3AC252B2D0}"/>
              </a:ext>
            </a:extLst>
          </p:cNvPr>
          <p:cNvSpPr txBox="1">
            <a:spLocks/>
          </p:cNvSpPr>
          <p:nvPr/>
        </p:nvSpPr>
        <p:spPr bwMode="auto">
          <a:xfrm>
            <a:off x="375312" y="747949"/>
            <a:ext cx="8229599"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589A"/>
                </a:solidFill>
                <a:effectLst/>
                <a:uLnTx/>
                <a:uFillTx/>
                <a:latin typeface="Calibri"/>
                <a:ea typeface="+mj-ea"/>
                <a:cs typeface="+mj-cs"/>
              </a:rPr>
              <a:t>Just Ask </a:t>
            </a:r>
            <a:r>
              <a:rPr kumimoji="0" lang="en-US" altLang="en-US" sz="4000" b="1" i="0" u="none" strike="noStrike" kern="1200" cap="none" spc="0" normalizeH="0" baseline="0" noProof="0" dirty="0" err="1">
                <a:ln>
                  <a:noFill/>
                </a:ln>
                <a:solidFill>
                  <a:srgbClr val="00589A"/>
                </a:solidFill>
                <a:effectLst/>
                <a:uLnTx/>
                <a:uFillTx/>
                <a:latin typeface="Calibri"/>
                <a:ea typeface="+mj-ea"/>
                <a:cs typeface="+mj-cs"/>
              </a:rPr>
              <a:t>th</a:t>
            </a:r>
            <a:r>
              <a:rPr lang="en-US" altLang="en-US" sz="4000" dirty="0">
                <a:solidFill>
                  <a:srgbClr val="00589A"/>
                </a:solidFill>
                <a:latin typeface="Calibri"/>
              </a:rPr>
              <a:t>e Global Handwashing Partnership</a:t>
            </a:r>
            <a:endParaRPr kumimoji="0" lang="en-US" altLang="en-US" sz="4000" b="1" i="0" u="none" strike="noStrike" kern="1200" cap="none" spc="0" normalizeH="0" baseline="0" noProof="0" dirty="0">
              <a:ln>
                <a:noFill/>
              </a:ln>
              <a:solidFill>
                <a:srgbClr val="00589A"/>
              </a:solidFill>
              <a:effectLst/>
              <a:uLnTx/>
              <a:uFillTx/>
              <a:latin typeface="Calibri"/>
              <a:ea typeface="+mj-ea"/>
              <a:cs typeface="+mj-cs"/>
            </a:endParaRPr>
          </a:p>
        </p:txBody>
      </p:sp>
      <p:sp>
        <p:nvSpPr>
          <p:cNvPr id="11" name="Slide Number Placeholder 2">
            <a:extLst>
              <a:ext uri="{FF2B5EF4-FFF2-40B4-BE49-F238E27FC236}">
                <a16:creationId xmlns:a16="http://schemas.microsoft.com/office/drawing/2014/main" id="{BACE1B95-1E52-40D0-AB75-D7BCE6097B12}"/>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eaLnBrk="0" fontAlgn="base" hangingPunct="0">
              <a:spcBef>
                <a:spcPct val="0"/>
              </a:spcBef>
              <a:spcAft>
                <a:spcPct val="0"/>
              </a:spcAft>
              <a:buClrTx/>
              <a:buFontTx/>
              <a:buNone/>
              <a:defRPr/>
            </a:pPr>
            <a:fld id="{2967BAEC-CB90-45B9-8EB0-8D90EAE7AFCF}" type="slidenum">
              <a:rPr lang="en-US" altLang="en-US" sz="1200" b="1" dirty="0" smtClean="0">
                <a:solidFill>
                  <a:srgbClr val="000000"/>
                </a:solidFill>
              </a:rPr>
              <a:pPr eaLnBrk="0" fontAlgn="base" hangingPunct="0">
                <a:spcBef>
                  <a:spcPct val="0"/>
                </a:spcBef>
                <a:spcAft>
                  <a:spcPct val="0"/>
                </a:spcAft>
                <a:buClrTx/>
                <a:buFontTx/>
                <a:buNone/>
                <a:defRPr/>
              </a:pPr>
              <a:t>16</a:t>
            </a:fld>
            <a:endParaRPr lang="en-US" altLang="en-US" sz="1200" b="1">
              <a:solidFill>
                <a:srgbClr val="000000"/>
              </a:solidFill>
            </a:endParaRPr>
          </a:p>
        </p:txBody>
      </p:sp>
      <p:sp>
        <p:nvSpPr>
          <p:cNvPr id="3" name="TextBox 2">
            <a:extLst>
              <a:ext uri="{FF2B5EF4-FFF2-40B4-BE49-F238E27FC236}">
                <a16:creationId xmlns:a16="http://schemas.microsoft.com/office/drawing/2014/main" id="{DC472571-FD40-6772-4EBA-FF7BB09865A5}"/>
              </a:ext>
            </a:extLst>
          </p:cNvPr>
          <p:cNvSpPr txBox="1"/>
          <p:nvPr/>
        </p:nvSpPr>
        <p:spPr>
          <a:xfrm>
            <a:off x="378744" y="2223623"/>
            <a:ext cx="4193256" cy="4401205"/>
          </a:xfrm>
          <a:prstGeom prst="rect">
            <a:avLst/>
          </a:prstGeom>
          <a:noFill/>
        </p:spPr>
        <p:txBody>
          <a:bodyPr wrap="square" lIns="91440" tIns="45720" rIns="91440" bIns="45720" rtlCol="0" anchor="t">
            <a:spAutoFit/>
          </a:bodyPr>
          <a:lstStyle/>
          <a:p>
            <a:pPr>
              <a:defRPr/>
            </a:pPr>
            <a:r>
              <a:rPr lang="en-US" sz="1400" dirty="0">
                <a:solidFill>
                  <a:srgbClr val="000000"/>
                </a:solidFill>
                <a:latin typeface="Gadugi"/>
                <a:ea typeface="Gadugi"/>
              </a:rPr>
              <a:t>Recent global assessments indicate a clear gap in the knowledge, skills, and expertise needed to promote and implement hand hygiene interventions and initiatives. Evaluations have found a preference for resources that are short and more visual in nature to extend hand hygiene knowledge and understanding. The development of standardized materials, such as briefs and videos on key hand hygiene topics and best practices should be available to fill these gaps.</a:t>
            </a:r>
          </a:p>
          <a:p>
            <a:pPr>
              <a:defRPr/>
            </a:pPr>
            <a:endParaRPr lang="en-US" sz="1400" dirty="0">
              <a:solidFill>
                <a:srgbClr val="000000"/>
              </a:solidFill>
              <a:latin typeface="Gadugi"/>
              <a:ea typeface="Gadugi"/>
            </a:endParaRPr>
          </a:p>
          <a:p>
            <a:pPr>
              <a:defRPr/>
            </a:pPr>
            <a:r>
              <a:rPr lang="en-US" sz="1400" b="1" dirty="0">
                <a:solidFill>
                  <a:srgbClr val="000000"/>
                </a:solidFill>
                <a:latin typeface="Gadugi"/>
                <a:ea typeface="Gadugi"/>
              </a:rPr>
              <a:t>“Just Ask the Global Handwashing Partnership” </a:t>
            </a:r>
            <a:r>
              <a:rPr lang="en-US" sz="1400" dirty="0">
                <a:solidFill>
                  <a:srgbClr val="000000"/>
                </a:solidFill>
                <a:latin typeface="Gadugi"/>
                <a:ea typeface="Gadugi"/>
              </a:rPr>
              <a:t>is an upcoming initiative focused on using microlearning principles to build hand hygiene capacity. In 2024, the Global Handwashing Partnership Secretariat did initial preparation and planning for the initiative.</a:t>
            </a:r>
          </a:p>
          <a:p>
            <a:pPr>
              <a:defRPr/>
            </a:pPr>
            <a:endParaRPr lang="en-US" sz="1400" dirty="0">
              <a:solidFill>
                <a:srgbClr val="000000"/>
              </a:solidFill>
              <a:latin typeface="Gadugi"/>
              <a:ea typeface="Gadugi"/>
            </a:endParaRPr>
          </a:p>
          <a:p>
            <a:pPr>
              <a:defRPr/>
            </a:pPr>
            <a:endParaRPr lang="en-US" sz="1400" dirty="0">
              <a:solidFill>
                <a:srgbClr val="000000"/>
              </a:solidFill>
              <a:latin typeface="Gadugi"/>
              <a:ea typeface="Gadugi"/>
            </a:endParaRPr>
          </a:p>
          <a:p>
            <a:pPr>
              <a:defRPr/>
            </a:pPr>
            <a:endParaRPr lang="en-US" sz="1400" dirty="0">
              <a:solidFill>
                <a:srgbClr val="000000"/>
              </a:solidFill>
              <a:latin typeface="Gadugi" panose="020B0502040204020203" pitchFamily="34" charset="0"/>
              <a:ea typeface="Gadugi" panose="020B0502040204020203" pitchFamily="34" charset="0"/>
            </a:endParaRPr>
          </a:p>
        </p:txBody>
      </p:sp>
      <p:sp>
        <p:nvSpPr>
          <p:cNvPr id="5" name="TextBox 4">
            <a:extLst>
              <a:ext uri="{FF2B5EF4-FFF2-40B4-BE49-F238E27FC236}">
                <a16:creationId xmlns:a16="http://schemas.microsoft.com/office/drawing/2014/main" id="{6387EAF1-6A94-6108-00D7-C077B70532EE}"/>
              </a:ext>
            </a:extLst>
          </p:cNvPr>
          <p:cNvSpPr txBox="1"/>
          <p:nvPr/>
        </p:nvSpPr>
        <p:spPr>
          <a:xfrm>
            <a:off x="4572000" y="2223623"/>
            <a:ext cx="4076881" cy="3754874"/>
          </a:xfrm>
          <a:prstGeom prst="rect">
            <a:avLst/>
          </a:prstGeom>
          <a:noFill/>
        </p:spPr>
        <p:txBody>
          <a:bodyPr wrap="square">
            <a:spAutoFit/>
          </a:bodyPr>
          <a:lstStyle/>
          <a:p>
            <a:pPr>
              <a:defRPr/>
            </a:pPr>
            <a:r>
              <a:rPr lang="en-US" sz="1400" dirty="0">
                <a:solidFill>
                  <a:srgbClr val="000000"/>
                </a:solidFill>
                <a:latin typeface="Gadugi"/>
                <a:ea typeface="Gadugi"/>
              </a:rPr>
              <a:t>As part of their efforts, a series of end-user consultations with a range of global, regional and field representatives were conducted; a design charette to discuss platform navigation was completed; and initiated resources were drafted. </a:t>
            </a:r>
          </a:p>
          <a:p>
            <a:pPr>
              <a:defRPr/>
            </a:pPr>
            <a:endParaRPr lang="en-US" sz="1400" dirty="0">
              <a:solidFill>
                <a:srgbClr val="000000"/>
              </a:solidFill>
              <a:latin typeface="Gadugi"/>
              <a:ea typeface="Gadugi"/>
            </a:endParaRPr>
          </a:p>
          <a:p>
            <a:pPr>
              <a:defRPr/>
            </a:pPr>
            <a:r>
              <a:rPr lang="en-US" sz="1400" dirty="0">
                <a:solidFill>
                  <a:srgbClr val="000000"/>
                </a:solidFill>
                <a:latin typeface="Gadugi"/>
                <a:ea typeface="Gadugi"/>
              </a:rPr>
              <a:t>Once launched, this initiative will serve as a centralized platform for the Global Handwashing Partnership to provide condensed, actionable resources for numerous technical hand hygiene topics. Furthermore, this initiative will provide an opportunity for the Global Handwashing Partnership to voice its support for specific approaches, methods, and key messages for hand hygiene efforts and advocacy. </a:t>
            </a:r>
          </a:p>
          <a:p>
            <a:pPr>
              <a:defRPr/>
            </a:pPr>
            <a:endParaRPr lang="en-US" sz="1400" dirty="0">
              <a:solidFill>
                <a:srgbClr val="000000"/>
              </a:solidFill>
              <a:latin typeface="Gadugi"/>
              <a:ea typeface="Gadugi"/>
            </a:endParaRPr>
          </a:p>
          <a:p>
            <a:pPr>
              <a:defRPr/>
            </a:pPr>
            <a:r>
              <a:rPr lang="en-US" sz="1400" b="1" dirty="0">
                <a:solidFill>
                  <a:srgbClr val="000000"/>
                </a:solidFill>
                <a:latin typeface="Gadugi"/>
                <a:ea typeface="Gadugi"/>
              </a:rPr>
              <a:t>The initiative is set to launch in 2025. </a:t>
            </a:r>
          </a:p>
        </p:txBody>
      </p:sp>
    </p:spTree>
    <p:extLst>
      <p:ext uri="{BB962C8B-B14F-4D97-AF65-F5344CB8AC3E}">
        <p14:creationId xmlns:p14="http://schemas.microsoft.com/office/powerpoint/2010/main" val="2235257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 3"/>
          <p:cNvSpPr>
            <a:spLocks noGrp="1"/>
          </p:cNvSpPr>
          <p:nvPr/>
        </p:nvSpPr>
        <p:spPr bwMode="auto">
          <a:xfrm>
            <a:off x="495119" y="1085613"/>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3434BAB1-6EAC-4E5D-8BD1-DE3AC252B2D0}"/>
              </a:ext>
            </a:extLst>
          </p:cNvPr>
          <p:cNvSpPr txBox="1">
            <a:spLocks/>
          </p:cNvSpPr>
          <p:nvPr/>
        </p:nvSpPr>
        <p:spPr bwMode="auto">
          <a:xfrm>
            <a:off x="342359" y="490364"/>
            <a:ext cx="8229599"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589A"/>
                </a:solidFill>
                <a:effectLst/>
                <a:uLnTx/>
                <a:uFillTx/>
                <a:latin typeface="Calibri"/>
                <a:ea typeface="+mj-ea"/>
                <a:cs typeface="+mj-cs"/>
              </a:rPr>
              <a:t>Resource Hub</a:t>
            </a:r>
          </a:p>
        </p:txBody>
      </p:sp>
      <p:sp>
        <p:nvSpPr>
          <p:cNvPr id="11" name="Slide Number Placeholder 2">
            <a:extLst>
              <a:ext uri="{FF2B5EF4-FFF2-40B4-BE49-F238E27FC236}">
                <a16:creationId xmlns:a16="http://schemas.microsoft.com/office/drawing/2014/main" id="{BACE1B95-1E52-40D0-AB75-D7BCE6097B12}"/>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eaLnBrk="0" fontAlgn="base" hangingPunct="0">
              <a:spcBef>
                <a:spcPct val="0"/>
              </a:spcBef>
              <a:spcAft>
                <a:spcPct val="0"/>
              </a:spcAft>
              <a:buClrTx/>
              <a:buFontTx/>
              <a:buNone/>
              <a:defRPr/>
            </a:pPr>
            <a:fld id="{2967BAEC-CB90-45B9-8EB0-8D90EAE7AFCF}" type="slidenum">
              <a:rPr lang="en-US" altLang="en-US" sz="1200" b="1" dirty="0" smtClean="0">
                <a:solidFill>
                  <a:srgbClr val="000000"/>
                </a:solidFill>
              </a:rPr>
              <a:pPr eaLnBrk="0" fontAlgn="base" hangingPunct="0">
                <a:spcBef>
                  <a:spcPct val="0"/>
                </a:spcBef>
                <a:spcAft>
                  <a:spcPct val="0"/>
                </a:spcAft>
                <a:buClrTx/>
                <a:buFontTx/>
                <a:buNone/>
                <a:defRPr/>
              </a:pPr>
              <a:t>17</a:t>
            </a:fld>
            <a:endParaRPr lang="en-US" altLang="en-US" sz="1200" b="1">
              <a:solidFill>
                <a:srgbClr val="000000"/>
              </a:solidFill>
            </a:endParaRPr>
          </a:p>
        </p:txBody>
      </p:sp>
      <p:sp>
        <p:nvSpPr>
          <p:cNvPr id="3" name="TextBox 2">
            <a:extLst>
              <a:ext uri="{FF2B5EF4-FFF2-40B4-BE49-F238E27FC236}">
                <a16:creationId xmlns:a16="http://schemas.microsoft.com/office/drawing/2014/main" id="{DC472571-FD40-6772-4EBA-FF7BB09865A5}"/>
              </a:ext>
            </a:extLst>
          </p:cNvPr>
          <p:cNvSpPr txBox="1"/>
          <p:nvPr/>
        </p:nvSpPr>
        <p:spPr>
          <a:xfrm>
            <a:off x="375312" y="1745146"/>
            <a:ext cx="3154469"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panose="020B0502040204020203" pitchFamily="34" charset="0"/>
                <a:ea typeface="Gadugi" panose="020B0502040204020203" pitchFamily="34" charset="0"/>
              </a:rPr>
              <a:t>The Global Handwashing Partnership maintains a resource hub on its website. This resource hub serves as a central repository of hand hygiene-related resources and is updated on a regular basis. Resources are tagged by content and topic.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panose="020B0502040204020203" pitchFamily="34" charset="0"/>
                <a:ea typeface="Gadugi" panose="020B0502040204020203" pitchFamily="34" charset="0"/>
              </a:rPr>
              <a:t>In 2024, the Global Handwashing Partnership published 30 new resources to the resource hub, including the annual hand hygiene research summary, a technical guide for hand hygiene facilities, and several case studies and blogs on key hand hygiene topics. In total, the Global Handwashing Partnership website garnered more than 350,000 page views in 2024. Explore the Resource Hub </a:t>
            </a:r>
            <a:r>
              <a:rPr lang="en-US" sz="1400" b="1" dirty="0">
                <a:solidFill>
                  <a:srgbClr val="37CBFF"/>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here</a:t>
            </a:r>
            <a:r>
              <a:rPr lang="en-US" sz="1400" dirty="0">
                <a:solidFill>
                  <a:srgbClr val="000000"/>
                </a:solidFill>
                <a:latin typeface="Gadugi" panose="020B0502040204020203" pitchFamily="34" charset="0"/>
                <a:ea typeface="Gadugi" panose="020B0502040204020203" pitchFamily="34" charset="0"/>
              </a:rPr>
              <a:t>. </a:t>
            </a:r>
          </a:p>
        </p:txBody>
      </p:sp>
      <p:pic>
        <p:nvPicPr>
          <p:cNvPr id="7" name="Picture 6">
            <a:extLst>
              <a:ext uri="{FF2B5EF4-FFF2-40B4-BE49-F238E27FC236}">
                <a16:creationId xmlns:a16="http://schemas.microsoft.com/office/drawing/2014/main" id="{5DCBF5C3-C397-5CDB-60C9-35346B44EB43}"/>
              </a:ext>
            </a:extLst>
          </p:cNvPr>
          <p:cNvPicPr>
            <a:picLocks noChangeAspect="1"/>
          </p:cNvPicPr>
          <p:nvPr/>
        </p:nvPicPr>
        <p:blipFill rotWithShape="1">
          <a:blip r:embed="rId4"/>
          <a:srcRect l="16344" t="10670" r="21505" b="8853"/>
          <a:stretch/>
        </p:blipFill>
        <p:spPr>
          <a:xfrm>
            <a:off x="3723260" y="1941790"/>
            <a:ext cx="5001459" cy="3642931"/>
          </a:xfrm>
          <a:prstGeom prst="rect">
            <a:avLst/>
          </a:prstGeom>
        </p:spPr>
      </p:pic>
    </p:spTree>
    <p:extLst>
      <p:ext uri="{BB962C8B-B14F-4D97-AF65-F5344CB8AC3E}">
        <p14:creationId xmlns:p14="http://schemas.microsoft.com/office/powerpoint/2010/main" val="2113459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 3"/>
          <p:cNvSpPr>
            <a:spLocks noGrp="1"/>
          </p:cNvSpPr>
          <p:nvPr/>
        </p:nvSpPr>
        <p:spPr bwMode="auto">
          <a:xfrm>
            <a:off x="495119" y="1085613"/>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3434BAB1-6EAC-4E5D-8BD1-DE3AC252B2D0}"/>
              </a:ext>
            </a:extLst>
          </p:cNvPr>
          <p:cNvSpPr txBox="1">
            <a:spLocks/>
          </p:cNvSpPr>
          <p:nvPr/>
        </p:nvSpPr>
        <p:spPr bwMode="auto">
          <a:xfrm>
            <a:off x="342359" y="490364"/>
            <a:ext cx="8229599"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589A"/>
                </a:solidFill>
                <a:effectLst/>
                <a:uLnTx/>
                <a:uFillTx/>
                <a:latin typeface="Calibri"/>
                <a:ea typeface="+mj-ea"/>
                <a:cs typeface="+mj-cs"/>
              </a:rPr>
              <a:t>New Resources and Learning</a:t>
            </a:r>
            <a:r>
              <a:rPr lang="en-US" altLang="en-US" sz="4000" dirty="0">
                <a:solidFill>
                  <a:srgbClr val="00589A"/>
                </a:solidFill>
                <a:latin typeface="Calibri"/>
              </a:rPr>
              <a:t> Events</a:t>
            </a:r>
            <a:endParaRPr kumimoji="0" lang="en-US" altLang="en-US" sz="4000" b="1" i="0" u="none" strike="noStrike" kern="1200" cap="none" spc="0" normalizeH="0" baseline="0" noProof="0" dirty="0">
              <a:ln>
                <a:noFill/>
              </a:ln>
              <a:solidFill>
                <a:srgbClr val="00589A"/>
              </a:solidFill>
              <a:effectLst/>
              <a:uLnTx/>
              <a:uFillTx/>
              <a:latin typeface="Calibri"/>
              <a:ea typeface="+mj-ea"/>
              <a:cs typeface="+mj-cs"/>
            </a:endParaRPr>
          </a:p>
        </p:txBody>
      </p:sp>
      <p:sp>
        <p:nvSpPr>
          <p:cNvPr id="11" name="Slide Number Placeholder 2">
            <a:extLst>
              <a:ext uri="{FF2B5EF4-FFF2-40B4-BE49-F238E27FC236}">
                <a16:creationId xmlns:a16="http://schemas.microsoft.com/office/drawing/2014/main" id="{BACE1B95-1E52-40D0-AB75-D7BCE6097B12}"/>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2967BAEC-CB90-45B9-8EB0-8D90EAE7AFCF}" type="slidenum">
              <a:rPr kumimoji="0" lang="en-US" altLang="en-US" sz="1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18</a:t>
            </a:fld>
            <a:endParaRPr kumimoji="0" lang="en-US" alt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TextBox 2">
            <a:extLst>
              <a:ext uri="{FF2B5EF4-FFF2-40B4-BE49-F238E27FC236}">
                <a16:creationId xmlns:a16="http://schemas.microsoft.com/office/drawing/2014/main" id="{DC472571-FD40-6772-4EBA-FF7BB09865A5}"/>
              </a:ext>
            </a:extLst>
          </p:cNvPr>
          <p:cNvSpPr txBox="1"/>
          <p:nvPr/>
        </p:nvSpPr>
        <p:spPr>
          <a:xfrm>
            <a:off x="375312" y="1745146"/>
            <a:ext cx="4193256" cy="1169551"/>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a:ea typeface="Gadugi"/>
                <a:cs typeface="+mn-cs"/>
              </a:rPr>
              <a:t>As part of </a:t>
            </a:r>
            <a:r>
              <a:rPr lang="en-US" sz="1400" dirty="0">
                <a:solidFill>
                  <a:srgbClr val="000000"/>
                </a:solidFill>
                <a:latin typeface="Gadugi"/>
                <a:ea typeface="Gadugi"/>
              </a:rPr>
              <a:t>our</a:t>
            </a:r>
            <a:r>
              <a:rPr kumimoji="0" lang="en-US" sz="1400" b="0" i="0" u="none" strike="noStrike" kern="1200" cap="none" spc="0" normalizeH="0" baseline="0" noProof="0" dirty="0">
                <a:ln>
                  <a:noFill/>
                </a:ln>
                <a:solidFill>
                  <a:srgbClr val="000000"/>
                </a:solidFill>
                <a:effectLst/>
                <a:uLnTx/>
                <a:uFillTx/>
                <a:latin typeface="Gadugi"/>
                <a:ea typeface="Gadugi"/>
                <a:cs typeface="+mn-cs"/>
              </a:rPr>
              <a:t> knowledge management activities, the Global Handwashing Partnership not only amplifies partner resources but also develops new resources and facilitates learning events throughout </a:t>
            </a:r>
            <a:r>
              <a:rPr kumimoji="0" lang="en-US" sz="1400" b="0" i="0" u="none" strike="noStrike" kern="1200" cap="none" spc="0" normalizeH="0" baseline="0" noProof="0" dirty="0" err="1">
                <a:ln>
                  <a:noFill/>
                </a:ln>
                <a:solidFill>
                  <a:srgbClr val="000000"/>
                </a:solidFill>
                <a:effectLst/>
                <a:uLnTx/>
                <a:uFillTx/>
                <a:latin typeface="Gadugi"/>
                <a:ea typeface="Gadugi"/>
                <a:cs typeface="+mn-cs"/>
              </a:rPr>
              <a:t>th</a:t>
            </a:r>
            <a:r>
              <a:rPr lang="en-US" sz="1400" dirty="0">
                <a:solidFill>
                  <a:srgbClr val="000000"/>
                </a:solidFill>
                <a:latin typeface="Gadugi"/>
                <a:ea typeface="Gadugi"/>
              </a:rPr>
              <a:t>e year</a:t>
            </a:r>
            <a:r>
              <a:rPr kumimoji="0" lang="en-US" sz="1400" b="0" i="0" u="none" strike="noStrike" kern="1200" cap="none" spc="0" normalizeH="0" baseline="0" noProof="0" dirty="0">
                <a:ln>
                  <a:noFill/>
                </a:ln>
                <a:solidFill>
                  <a:srgbClr val="000000"/>
                </a:solidFill>
                <a:effectLst/>
                <a:uLnTx/>
                <a:uFillTx/>
                <a:latin typeface="Gadugi"/>
                <a:ea typeface="Gadugi"/>
                <a:cs typeface="+mn-cs"/>
              </a:rPr>
              <a:t>. </a:t>
            </a: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p:txBody>
      </p:sp>
      <p:sp>
        <p:nvSpPr>
          <p:cNvPr id="4" name="TextBox 3">
            <a:extLst>
              <a:ext uri="{FF2B5EF4-FFF2-40B4-BE49-F238E27FC236}">
                <a16:creationId xmlns:a16="http://schemas.microsoft.com/office/drawing/2014/main" id="{D2953271-36BA-0FBC-F271-C971FE56E77B}"/>
              </a:ext>
            </a:extLst>
          </p:cNvPr>
          <p:cNvSpPr txBox="1"/>
          <p:nvPr/>
        </p:nvSpPr>
        <p:spPr>
          <a:xfrm>
            <a:off x="4683869" y="1688159"/>
            <a:ext cx="4029478"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hosted by the Global WASH Cluster. In </a:t>
            </a:r>
            <a:r>
              <a:rPr kumimoji="0" lang="en-US" sz="1400" b="0" i="0" u="none" strike="noStrike" kern="1200" cap="none" spc="0" normalizeH="0" baseline="0" noProof="0" dirty="0" err="1">
                <a:ln>
                  <a:noFill/>
                </a:ln>
                <a:solidFill>
                  <a:srgbClr val="000000"/>
                </a:solidFill>
                <a:effectLst/>
                <a:uLnTx/>
                <a:uFillTx/>
                <a:latin typeface="Gadugi" panose="020B0502040204020203" pitchFamily="34" charset="0"/>
                <a:ea typeface="Gadugi" panose="020B0502040204020203" pitchFamily="34" charset="0"/>
                <a:cs typeface="+mn-cs"/>
              </a:rPr>
              <a:t>thi</a:t>
            </a:r>
            <a:r>
              <a:rPr lang="en-US" sz="1400" dirty="0">
                <a:solidFill>
                  <a:srgbClr val="000000"/>
                </a:solidFill>
                <a:latin typeface="Gadugi" panose="020B0502040204020203" pitchFamily="34" charset="0"/>
                <a:ea typeface="Gadugi" panose="020B0502040204020203" pitchFamily="34" charset="0"/>
              </a:rPr>
              <a:t>s </a:t>
            </a: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event, speakers shared examples of successful partnerships for hygiene behavior change, discussed innovatively designed behavior change interventions and their implementation at scale, and showcased practical experiences and results from country representatives.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p:txBody>
      </p:sp>
      <p:sp>
        <p:nvSpPr>
          <p:cNvPr id="2" name="Title 1">
            <a:extLst>
              <a:ext uri="{FF2B5EF4-FFF2-40B4-BE49-F238E27FC236}">
                <a16:creationId xmlns:a16="http://schemas.microsoft.com/office/drawing/2014/main" id="{68566202-4900-9D80-7317-A5DE8CE788CF}"/>
              </a:ext>
            </a:extLst>
          </p:cNvPr>
          <p:cNvSpPr txBox="1">
            <a:spLocks/>
          </p:cNvSpPr>
          <p:nvPr/>
        </p:nvSpPr>
        <p:spPr bwMode="auto">
          <a:xfrm>
            <a:off x="392460" y="2932906"/>
            <a:ext cx="4106592"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lumMod val="50000"/>
                    <a:lumOff val="50000"/>
                  </a:srgbClr>
                </a:solidFill>
                <a:effectLst/>
                <a:uLnTx/>
                <a:uFillTx/>
                <a:latin typeface="Calibri"/>
                <a:ea typeface="+mj-ea"/>
                <a:cs typeface="+mj-cs"/>
              </a:rPr>
              <a:t>Learning Event: Handwashing After the Pandemic</a:t>
            </a:r>
          </a:p>
        </p:txBody>
      </p:sp>
      <p:sp>
        <p:nvSpPr>
          <p:cNvPr id="5" name="TextBox 4">
            <a:extLst>
              <a:ext uri="{FF2B5EF4-FFF2-40B4-BE49-F238E27FC236}">
                <a16:creationId xmlns:a16="http://schemas.microsoft.com/office/drawing/2014/main" id="{1E64788D-326B-F99B-9382-0397A159A14E}"/>
              </a:ext>
            </a:extLst>
          </p:cNvPr>
          <p:cNvSpPr txBox="1"/>
          <p:nvPr/>
        </p:nvSpPr>
        <p:spPr>
          <a:xfrm>
            <a:off x="374179" y="3925093"/>
            <a:ext cx="4193256" cy="24622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COVID-19 shined a light on the protective power of handwashing with soap. In times of crisis, people wash their hands more frequently and more thoroughly due to the increased perception of risk; however, handwashing rates have already begun to fall in this post-pandemic era. There is a need to identify and implement systemic actions that can continue to support and sustain behavior change at scale now at post-pandemic. The Global Handwashing Partnership convened this learning event in partnership with a broader speaker series</a:t>
            </a:r>
          </a:p>
        </p:txBody>
      </p:sp>
      <p:sp>
        <p:nvSpPr>
          <p:cNvPr id="10" name="Title 1">
            <a:extLst>
              <a:ext uri="{FF2B5EF4-FFF2-40B4-BE49-F238E27FC236}">
                <a16:creationId xmlns:a16="http://schemas.microsoft.com/office/drawing/2014/main" id="{DEEA5CB1-F996-B196-C870-98641D2076A8}"/>
              </a:ext>
            </a:extLst>
          </p:cNvPr>
          <p:cNvSpPr txBox="1">
            <a:spLocks/>
          </p:cNvSpPr>
          <p:nvPr/>
        </p:nvSpPr>
        <p:spPr bwMode="auto">
          <a:xfrm>
            <a:off x="4682736" y="3476155"/>
            <a:ext cx="4106592"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sz="2400" dirty="0">
                <a:solidFill>
                  <a:srgbClr val="000000">
                    <a:lumMod val="50000"/>
                    <a:lumOff val="50000"/>
                  </a:srgbClr>
                </a:solidFill>
                <a:latin typeface="Calibri"/>
              </a:rPr>
              <a:t>Resource: </a:t>
            </a:r>
            <a:r>
              <a:rPr kumimoji="0" lang="en-US" altLang="en-US" sz="2400" b="1" i="0" u="none" strike="noStrike" kern="1200" cap="none" spc="0" normalizeH="0" baseline="0" noProof="0" dirty="0">
                <a:ln>
                  <a:noFill/>
                </a:ln>
                <a:solidFill>
                  <a:srgbClr val="000000">
                    <a:lumMod val="50000"/>
                    <a:lumOff val="50000"/>
                  </a:srgbClr>
                </a:solidFill>
                <a:effectLst/>
                <a:uLnTx/>
                <a:uFillTx/>
                <a:latin typeface="Calibri"/>
                <a:ea typeface="+mj-ea"/>
                <a:cs typeface="+mj-cs"/>
              </a:rPr>
              <a:t>Hand Hygiene Research Summary</a:t>
            </a:r>
          </a:p>
        </p:txBody>
      </p:sp>
      <p:sp>
        <p:nvSpPr>
          <p:cNvPr id="13" name="TextBox 12">
            <a:extLst>
              <a:ext uri="{FF2B5EF4-FFF2-40B4-BE49-F238E27FC236}">
                <a16:creationId xmlns:a16="http://schemas.microsoft.com/office/drawing/2014/main" id="{22832A98-4841-AD33-DA03-749C340AAF89}"/>
              </a:ext>
            </a:extLst>
          </p:cNvPr>
          <p:cNvSpPr txBox="1"/>
          <p:nvPr/>
        </p:nvSpPr>
        <p:spPr>
          <a:xfrm>
            <a:off x="4720195" y="4571424"/>
            <a:ext cx="3851763" cy="1600438"/>
          </a:xfrm>
          <a:prstGeom prst="rect">
            <a:avLst/>
          </a:prstGeom>
          <a:noFill/>
        </p:spPr>
        <p:txBody>
          <a:bodyPr wrap="square">
            <a:spAutoFit/>
          </a:bodyPr>
          <a:lstStyle/>
          <a:p>
            <a:pPr>
              <a:defRPr/>
            </a:pPr>
            <a:r>
              <a:rPr lang="en-US" sz="1400" dirty="0">
                <a:solidFill>
                  <a:prstClr val="black"/>
                </a:solidFill>
                <a:latin typeface="Gadugi" panose="020B0502040204020203" pitchFamily="34" charset="0"/>
                <a:ea typeface="Gadugi" panose="020B0502040204020203" pitchFamily="34" charset="0"/>
              </a:rPr>
              <a:t>T</a:t>
            </a: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he Global Handwashing Partnership compile</a:t>
            </a:r>
            <a:r>
              <a:rPr lang="en-US" sz="1400" dirty="0">
                <a:solidFill>
                  <a:prstClr val="black"/>
                </a:solidFill>
                <a:latin typeface="Gadugi" panose="020B0502040204020203" pitchFamily="34" charset="0"/>
                <a:ea typeface="Gadugi" panose="020B0502040204020203" pitchFamily="34" charset="0"/>
              </a:rPr>
              <a:t>s</a:t>
            </a: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 and synthesize</a:t>
            </a:r>
            <a:r>
              <a:rPr lang="en-US" sz="1400" dirty="0">
                <a:solidFill>
                  <a:prstClr val="black"/>
                </a:solidFill>
                <a:latin typeface="Gadugi" panose="020B0502040204020203" pitchFamily="34" charset="0"/>
                <a:ea typeface="Gadugi" panose="020B0502040204020203" pitchFamily="34" charset="0"/>
              </a:rPr>
              <a:t>s</a:t>
            </a: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 peer-reviewed research from the previous year to create its annual hand hygiene research summary. The aim of this summary is to highlight key themes in hand hygiene research and identify potential needs for further research. </a:t>
            </a:r>
          </a:p>
        </p:txBody>
      </p:sp>
    </p:spTree>
    <p:extLst>
      <p:ext uri="{BB962C8B-B14F-4D97-AF65-F5344CB8AC3E}">
        <p14:creationId xmlns:p14="http://schemas.microsoft.com/office/powerpoint/2010/main" val="4178635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B386D2-2038-A7B6-1390-76D339DD7927}"/>
              </a:ext>
            </a:extLst>
          </p:cNvPr>
          <p:cNvPicPr>
            <a:picLocks noChangeAspect="1"/>
          </p:cNvPicPr>
          <p:nvPr/>
        </p:nvPicPr>
        <p:blipFill>
          <a:blip r:embed="rId3"/>
          <a:srcRect l="34286" t="18042" r="35357" b="9789"/>
          <a:stretch/>
        </p:blipFill>
        <p:spPr>
          <a:xfrm rot="916097">
            <a:off x="5689999" y="1225819"/>
            <a:ext cx="2463248" cy="32939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7A99B96-4BAD-E8F1-07E7-03904C0D1C35}"/>
              </a:ext>
            </a:extLst>
          </p:cNvPr>
          <p:cNvPicPr>
            <a:picLocks noChangeAspect="1"/>
          </p:cNvPicPr>
          <p:nvPr/>
        </p:nvPicPr>
        <p:blipFill>
          <a:blip r:embed="rId3"/>
          <a:srcRect l="34286" t="18042" r="35357" b="9789"/>
          <a:stretch/>
        </p:blipFill>
        <p:spPr>
          <a:xfrm rot="539970">
            <a:off x="5239013" y="1011698"/>
            <a:ext cx="2463248" cy="32939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 3"/>
          <p:cNvSpPr>
            <a:spLocks noGrp="1"/>
          </p:cNvSpPr>
          <p:nvPr/>
        </p:nvSpPr>
        <p:spPr bwMode="auto">
          <a:xfrm>
            <a:off x="495119" y="1085613"/>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Slide Number Placeholder 2">
            <a:extLst>
              <a:ext uri="{FF2B5EF4-FFF2-40B4-BE49-F238E27FC236}">
                <a16:creationId xmlns:a16="http://schemas.microsoft.com/office/drawing/2014/main" id="{BACE1B95-1E52-40D0-AB75-D7BCE6097B12}"/>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2967BAEC-CB90-45B9-8EB0-8D90EAE7AFCF}" type="slidenum">
              <a:rPr kumimoji="0" lang="en-US" altLang="en-US" sz="1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19</a:t>
            </a:fld>
            <a:endParaRPr kumimoji="0" lang="en-US" alt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TextBox 2">
            <a:extLst>
              <a:ext uri="{FF2B5EF4-FFF2-40B4-BE49-F238E27FC236}">
                <a16:creationId xmlns:a16="http://schemas.microsoft.com/office/drawing/2014/main" id="{DC472571-FD40-6772-4EBA-FF7BB09865A5}"/>
              </a:ext>
            </a:extLst>
          </p:cNvPr>
          <p:cNvSpPr txBox="1"/>
          <p:nvPr/>
        </p:nvSpPr>
        <p:spPr>
          <a:xfrm>
            <a:off x="495119" y="747949"/>
            <a:ext cx="4193256" cy="3108543"/>
          </a:xfrm>
          <a:prstGeom prst="rect">
            <a:avLst/>
          </a:prstGeom>
          <a:noFill/>
        </p:spPr>
        <p:txBody>
          <a:bodyPr wrap="square" lIns="91440" tIns="45720" rIns="91440" bIns="45720" rtlCol="0" anchor="t">
            <a:spAutoFit/>
          </a:bodyPr>
          <a:lstStyle/>
          <a:p>
            <a:pPr>
              <a:defRPr/>
            </a:pPr>
            <a:r>
              <a:rPr kumimoji="0" lang="en-US" sz="1400" b="0" i="0" u="none" strike="noStrike" kern="1200" cap="none" spc="0" normalizeH="0" baseline="0" noProof="0" dirty="0">
                <a:ln>
                  <a:noFill/>
                </a:ln>
                <a:solidFill>
                  <a:srgbClr val="000000"/>
                </a:solidFill>
                <a:effectLst/>
                <a:uLnTx/>
                <a:uFillTx/>
                <a:latin typeface="Gadugi"/>
                <a:ea typeface="Gadugi"/>
                <a:cs typeface="+mn-cs"/>
              </a:rPr>
              <a:t>The 202</a:t>
            </a:r>
            <a:r>
              <a:rPr lang="en-US" sz="1400" dirty="0">
                <a:solidFill>
                  <a:srgbClr val="000000"/>
                </a:solidFill>
                <a:latin typeface="Gadugi"/>
                <a:ea typeface="Gadugi"/>
              </a:rPr>
              <a:t>3</a:t>
            </a:r>
            <a:r>
              <a:rPr kumimoji="0" lang="en-US" sz="1400" b="0" i="0" u="none" strike="noStrike" kern="1200" cap="none" spc="0" normalizeH="0" baseline="0" noProof="0" dirty="0">
                <a:ln>
                  <a:noFill/>
                </a:ln>
                <a:solidFill>
                  <a:srgbClr val="000000"/>
                </a:solidFill>
                <a:effectLst/>
                <a:uLnTx/>
                <a:uFillTx/>
                <a:latin typeface="Gadugi"/>
                <a:ea typeface="Gadugi"/>
                <a:cs typeface="+mn-cs"/>
              </a:rPr>
              <a:t> Hand Hygiene Research Summary included the following sections:</a:t>
            </a:r>
          </a:p>
          <a:p>
            <a:pPr marR="0" lvl="0" algn="l" defTabSz="4572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000000"/>
              </a:solidFill>
              <a:effectLst/>
              <a:uLnTx/>
              <a:uFillTx/>
              <a:latin typeface="Gadugi"/>
              <a:ea typeface="Gadugi"/>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Gadugi"/>
                <a:ea typeface="Gadugi"/>
                <a:cs typeface="+mn-cs"/>
              </a:rPr>
              <a:t>Impact of Hand Hygiene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Gadugi"/>
                <a:ea typeface="Gadugi"/>
                <a:cs typeface="+mn-cs"/>
              </a:rPr>
              <a:t>Handwashing Access and Supplies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Gadugi"/>
                <a:ea typeface="Gadugi"/>
                <a:cs typeface="+mn-cs"/>
              </a:rPr>
              <a:t>Determinants of Hand Hygiene Behavior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Gadugi"/>
                <a:ea typeface="Gadugi"/>
                <a:cs typeface="+mn-cs"/>
              </a:rPr>
              <a:t>Interventions for Hand Hygiene Behavior Change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Gadugi"/>
                <a:ea typeface="Gadugi"/>
                <a:cs typeface="+mn-cs"/>
              </a:rPr>
              <a:t>Monitoring Hand Hygiene Behavior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a:ea typeface="Gadugi"/>
                <a:cs typeface="+mn-cs"/>
              </a:rPr>
              <a:t>The 2023 Hand Hygiene Research Summary was developed in collaboration with the London School of Hygiene and Tropical Medicine. View the full research summary </a:t>
            </a:r>
            <a:r>
              <a:rPr kumimoji="0" lang="en-US" sz="1400" b="1" i="0" u="none" strike="noStrike" kern="1200" cap="none" spc="0" normalizeH="0" baseline="0" noProof="0" dirty="0">
                <a:ln>
                  <a:noFill/>
                </a:ln>
                <a:solidFill>
                  <a:srgbClr val="37CBFF"/>
                </a:solidFill>
                <a:effectLst/>
                <a:uLnTx/>
                <a:uFillTx/>
                <a:latin typeface="Gadugi"/>
                <a:ea typeface="Gadugi"/>
                <a:cs typeface="+mn-cs"/>
                <a:hlinkClick r:id="rId4">
                  <a:extLst>
                    <a:ext uri="{A12FA001-AC4F-418D-AE19-62706E023703}">
                      <ahyp:hlinkClr xmlns:ahyp="http://schemas.microsoft.com/office/drawing/2018/hyperlinkcolor" val="tx"/>
                    </a:ext>
                  </a:extLst>
                </a:hlinkClick>
              </a:rPr>
              <a:t>here</a:t>
            </a:r>
            <a:r>
              <a:rPr kumimoji="0" lang="en-US" sz="1400" b="0" i="0" u="none" strike="noStrike" kern="1200" cap="none" spc="0" normalizeH="0" baseline="0" noProof="0" dirty="0">
                <a:ln>
                  <a:noFill/>
                </a:ln>
                <a:solidFill>
                  <a:srgbClr val="000000"/>
                </a:solidFill>
                <a:effectLst/>
                <a:uLnTx/>
                <a:uFillTx/>
                <a:latin typeface="Gadugi"/>
                <a:ea typeface="Gadugi"/>
                <a:cs typeface="+mn-cs"/>
              </a:rPr>
              <a:t>. </a:t>
            </a:r>
          </a:p>
        </p:txBody>
      </p:sp>
      <p:pic>
        <p:nvPicPr>
          <p:cNvPr id="4" name="Picture 3">
            <a:extLst>
              <a:ext uri="{FF2B5EF4-FFF2-40B4-BE49-F238E27FC236}">
                <a16:creationId xmlns:a16="http://schemas.microsoft.com/office/drawing/2014/main" id="{A16E9549-0ADA-0103-230D-99000E0AF2F8}"/>
              </a:ext>
            </a:extLst>
          </p:cNvPr>
          <p:cNvPicPr>
            <a:picLocks noChangeAspect="1"/>
          </p:cNvPicPr>
          <p:nvPr/>
        </p:nvPicPr>
        <p:blipFill>
          <a:blip r:embed="rId5"/>
          <a:srcRect l="33810" t="17196" r="35595" b="7883"/>
          <a:stretch/>
        </p:blipFill>
        <p:spPr>
          <a:xfrm>
            <a:off x="4996542" y="839314"/>
            <a:ext cx="2340430" cy="3223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3694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0A893F23-D2E0-43AD-AEF6-539EB26DA030}"/>
              </a:ext>
            </a:extLst>
          </p:cNvPr>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4C0A3798-3E55-40AD-888C-464D28038119}" type="slidenum">
              <a:rPr kumimoji="0" lang="en-US" sz="12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2</a:t>
            </a:fld>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9" name="TextBox 8">
            <a:extLst>
              <a:ext uri="{FF2B5EF4-FFF2-40B4-BE49-F238E27FC236}">
                <a16:creationId xmlns:a16="http://schemas.microsoft.com/office/drawing/2014/main" id="{57D05337-246C-4A82-8D1C-9A5ED18E0788}"/>
              </a:ext>
            </a:extLst>
          </p:cNvPr>
          <p:cNvSpPr txBox="1"/>
          <p:nvPr/>
        </p:nvSpPr>
        <p:spPr>
          <a:xfrm>
            <a:off x="4523078" y="1067802"/>
            <a:ext cx="5429250"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589A"/>
                </a:solidFill>
                <a:effectLst/>
                <a:uLnTx/>
                <a:uFillTx/>
                <a:latin typeface="Calibri"/>
                <a:ea typeface="+mn-ea"/>
                <a:cs typeface="+mn-cs"/>
              </a:rPr>
              <a:t>Table of Contents</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6DA53DB-B64C-4321-A5FC-3F7C0216FCCA}"/>
              </a:ext>
            </a:extLst>
          </p:cNvPr>
          <p:cNvSpPr txBox="1"/>
          <p:nvPr/>
        </p:nvSpPr>
        <p:spPr>
          <a:xfrm>
            <a:off x="4523078" y="2265594"/>
            <a:ext cx="4176079" cy="24622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About the Global Handwashing Partnership</a:t>
            </a:r>
            <a:r>
              <a:rPr lang="en-US" sz="1400" b="1" dirty="0">
                <a:solidFill>
                  <a:srgbClr val="000000"/>
                </a:solidFill>
                <a:latin typeface="Gadugi" panose="020B0502040204020203" pitchFamily="34" charset="0"/>
                <a:ea typeface="Gadugi" panose="020B0502040204020203" pitchFamily="34" charset="0"/>
              </a:rPr>
              <a:t>…3</a:t>
            </a:r>
            <a:endParaRPr kumimoji="0" lang="en-US" sz="14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Why Hand Hygiene……………………….……………….……4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Activity Highlights……………………..…………….5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panose="020B0502040204020203" pitchFamily="34" charset="0"/>
                <a:ea typeface="Gadugi" panose="020B0502040204020203" pitchFamily="34" charset="0"/>
              </a:rPr>
              <a:t>Advocacy Highlights……………………………………………7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Knowledge Management Highlights..……….…….…15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panose="020B0502040204020203" pitchFamily="34" charset="0"/>
                <a:ea typeface="Gadugi" panose="020B0502040204020203" pitchFamily="34" charset="0"/>
              </a:rPr>
              <a:t>Coordination Highlights…...…………..………………..…..20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Gadugi" panose="020B0502040204020203" pitchFamily="34" charset="0"/>
                <a:ea typeface="Gadugi" panose="020B0502040204020203" pitchFamily="34" charset="0"/>
              </a:rPr>
              <a:t>Partner Spotlights…………………...…………..….25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Gadugi" panose="020B0502040204020203" pitchFamily="34" charset="0"/>
                <a:ea typeface="Gadugi" panose="020B0502040204020203" pitchFamily="34" charset="0"/>
              </a:rPr>
              <a:t>Way Forward………………………………………….30</a:t>
            </a:r>
            <a:endParaRPr kumimoji="0" lang="en-US" sz="14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p:txBody>
      </p:sp>
      <p:pic>
        <p:nvPicPr>
          <p:cNvPr id="6" name="Picture 5">
            <a:extLst>
              <a:ext uri="{FF2B5EF4-FFF2-40B4-BE49-F238E27FC236}">
                <a16:creationId xmlns:a16="http://schemas.microsoft.com/office/drawing/2014/main" id="{C87D3E07-021B-46EC-98D8-DC061899FCB7}"/>
              </a:ext>
            </a:extLst>
          </p:cNvPr>
          <p:cNvPicPr>
            <a:picLocks noChangeAspect="1"/>
          </p:cNvPicPr>
          <p:nvPr/>
        </p:nvPicPr>
        <p:blipFill rotWithShape="1">
          <a:blip r:embed="rId3">
            <a:extLst>
              <a:ext uri="{28A0092B-C50C-407E-A947-70E740481C1C}">
                <a14:useLocalDpi xmlns:a14="http://schemas.microsoft.com/office/drawing/2010/main" val="0"/>
              </a:ext>
            </a:extLst>
          </a:blip>
          <a:srcRect l="10065" r="2626"/>
          <a:stretch/>
        </p:blipFill>
        <p:spPr>
          <a:xfrm>
            <a:off x="0" y="0"/>
            <a:ext cx="4099389" cy="6886427"/>
          </a:xfrm>
          <a:prstGeom prst="rect">
            <a:avLst/>
          </a:prstGeom>
        </p:spPr>
      </p:pic>
      <p:sp>
        <p:nvSpPr>
          <p:cNvPr id="7" name="TextBox 6">
            <a:extLst>
              <a:ext uri="{FF2B5EF4-FFF2-40B4-BE49-F238E27FC236}">
                <a16:creationId xmlns:a16="http://schemas.microsoft.com/office/drawing/2014/main" id="{65C40425-B587-400A-8CCF-A55E778FEBFD}"/>
              </a:ext>
            </a:extLst>
          </p:cNvPr>
          <p:cNvSpPr txBox="1"/>
          <p:nvPr/>
        </p:nvSpPr>
        <p:spPr>
          <a:xfrm>
            <a:off x="2755922" y="6611779"/>
            <a:ext cx="1910993" cy="246221"/>
          </a:xfrm>
          <a:prstGeom prst="rect">
            <a:avLst/>
          </a:prstGeom>
          <a:noFill/>
        </p:spPr>
        <p:txBody>
          <a:bodyPr wrap="square" rtlCol="0">
            <a:spAutoFit/>
          </a:bodyPr>
          <a:lstStyle/>
          <a:p>
            <a:r>
              <a:rPr lang="en-US" sz="1000"/>
              <a:t>Photo Credit: FHI 360</a:t>
            </a:r>
          </a:p>
        </p:txBody>
      </p:sp>
    </p:spTree>
    <p:extLst>
      <p:ext uri="{BB962C8B-B14F-4D97-AF65-F5344CB8AC3E}">
        <p14:creationId xmlns:p14="http://schemas.microsoft.com/office/powerpoint/2010/main" val="2680122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 3"/>
          <p:cNvSpPr>
            <a:spLocks noGrp="1"/>
          </p:cNvSpPr>
          <p:nvPr/>
        </p:nvSpPr>
        <p:spPr bwMode="auto">
          <a:xfrm>
            <a:off x="495119" y="1085613"/>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3434BAB1-6EAC-4E5D-8BD1-DE3AC252B2D0}"/>
              </a:ext>
            </a:extLst>
          </p:cNvPr>
          <p:cNvSpPr txBox="1">
            <a:spLocks/>
          </p:cNvSpPr>
          <p:nvPr/>
        </p:nvSpPr>
        <p:spPr bwMode="auto">
          <a:xfrm>
            <a:off x="342359" y="490364"/>
            <a:ext cx="8229599"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589A"/>
                </a:solidFill>
                <a:effectLst/>
                <a:uLnTx/>
                <a:uFillTx/>
                <a:latin typeface="Calibri"/>
                <a:ea typeface="+mj-ea"/>
                <a:cs typeface="+mj-cs"/>
              </a:rPr>
              <a:t>Coordination Highlights</a:t>
            </a:r>
          </a:p>
        </p:txBody>
      </p:sp>
      <p:sp>
        <p:nvSpPr>
          <p:cNvPr id="13" name="Rectangle 12">
            <a:extLst>
              <a:ext uri="{FF2B5EF4-FFF2-40B4-BE49-F238E27FC236}">
                <a16:creationId xmlns:a16="http://schemas.microsoft.com/office/drawing/2014/main" id="{04822D48-29A5-4992-9CF7-5B400FD9AEF4}"/>
              </a:ext>
            </a:extLst>
          </p:cNvPr>
          <p:cNvSpPr/>
          <p:nvPr/>
        </p:nvSpPr>
        <p:spPr>
          <a:xfrm>
            <a:off x="419279" y="1851396"/>
            <a:ext cx="2132533" cy="1303175"/>
          </a:xfrm>
          <a:prstGeom prst="rect">
            <a:avLst/>
          </a:prstGeom>
          <a:solidFill>
            <a:srgbClr val="4EB4DC"/>
          </a:solidFill>
          <a:ln>
            <a:solidFill>
              <a:srgbClr val="4EB4DC"/>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Hand Hygiene for All Initiative</a:t>
            </a:r>
          </a:p>
        </p:txBody>
      </p:sp>
      <p:sp>
        <p:nvSpPr>
          <p:cNvPr id="16" name="Rectangle 15">
            <a:extLst>
              <a:ext uri="{FF2B5EF4-FFF2-40B4-BE49-F238E27FC236}">
                <a16:creationId xmlns:a16="http://schemas.microsoft.com/office/drawing/2014/main" id="{B05D8F12-0353-4503-9912-2B7733B0A9FC}"/>
              </a:ext>
            </a:extLst>
          </p:cNvPr>
          <p:cNvSpPr/>
          <p:nvPr/>
        </p:nvSpPr>
        <p:spPr>
          <a:xfrm>
            <a:off x="419279" y="3404757"/>
            <a:ext cx="2132533" cy="1303175"/>
          </a:xfrm>
          <a:prstGeom prst="rect">
            <a:avLst/>
          </a:prstGeom>
          <a:solidFill>
            <a:srgbClr val="4EB4DC"/>
          </a:solidFill>
          <a:ln>
            <a:solidFill>
              <a:srgbClr val="4EB4DC"/>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Partner Meetings</a:t>
            </a:r>
          </a:p>
        </p:txBody>
      </p:sp>
      <p:sp>
        <p:nvSpPr>
          <p:cNvPr id="17" name="Rectangle 16">
            <a:extLst>
              <a:ext uri="{FF2B5EF4-FFF2-40B4-BE49-F238E27FC236}">
                <a16:creationId xmlns:a16="http://schemas.microsoft.com/office/drawing/2014/main" id="{1EFB46AD-42EA-4F7A-A3E6-E565CABC3AB2}"/>
              </a:ext>
            </a:extLst>
          </p:cNvPr>
          <p:cNvSpPr/>
          <p:nvPr/>
        </p:nvSpPr>
        <p:spPr>
          <a:xfrm>
            <a:off x="419280" y="4930024"/>
            <a:ext cx="2132533" cy="1303175"/>
          </a:xfrm>
          <a:prstGeom prst="rect">
            <a:avLst/>
          </a:prstGeom>
          <a:solidFill>
            <a:srgbClr val="4EB4DC"/>
          </a:solidFill>
          <a:ln>
            <a:solidFill>
              <a:srgbClr val="4EB4DC"/>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Gadugi" panose="020B0502040204020203" pitchFamily="34" charset="0"/>
                <a:ea typeface="Gadugi" panose="020B0502040204020203" pitchFamily="34" charset="0"/>
              </a:rPr>
              <a:t>2025 – 2030 Strategy Development</a:t>
            </a:r>
            <a:endParaRPr kumimoji="0" lang="en-US" sz="18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p:txBody>
      </p:sp>
      <p:sp>
        <p:nvSpPr>
          <p:cNvPr id="18" name="Rectangle 17">
            <a:extLst>
              <a:ext uri="{FF2B5EF4-FFF2-40B4-BE49-F238E27FC236}">
                <a16:creationId xmlns:a16="http://schemas.microsoft.com/office/drawing/2014/main" id="{F07D7AD9-8DCB-4BD7-8118-DB44905B263C}"/>
              </a:ext>
            </a:extLst>
          </p:cNvPr>
          <p:cNvSpPr/>
          <p:nvPr/>
        </p:nvSpPr>
        <p:spPr>
          <a:xfrm>
            <a:off x="2785730" y="1851396"/>
            <a:ext cx="5938989" cy="1303175"/>
          </a:xfrm>
          <a:prstGeom prst="rect">
            <a:avLst/>
          </a:prstGeom>
          <a:solidFill>
            <a:srgbClr val="AFE1EF"/>
          </a:solidFill>
          <a:ln>
            <a:solidFill>
              <a:srgbClr val="AFE1E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Gadugi" panose="020B0502040204020203" pitchFamily="34" charset="0"/>
                <a:ea typeface="Gadugi" panose="020B0502040204020203" pitchFamily="34" charset="0"/>
                <a:cs typeface="+mn-cs"/>
              </a:rPr>
              <a:t>The Global Handwashing Partnership serves as a liaison between </a:t>
            </a:r>
            <a:r>
              <a:rPr lang="en-US" sz="1400">
                <a:solidFill>
                  <a:srgbClr val="000000"/>
                </a:solidFill>
                <a:latin typeface="Gadugi" panose="020B0502040204020203" pitchFamily="34" charset="0"/>
                <a:ea typeface="Gadugi" panose="020B0502040204020203" pitchFamily="34" charset="0"/>
              </a:rPr>
              <a:t>its</a:t>
            </a:r>
            <a:r>
              <a:rPr kumimoji="0" lang="en-US" sz="1400" b="0" i="0" u="none" strike="noStrike" kern="1200" cap="none" spc="0" normalizeH="0" baseline="0" noProof="0">
                <a:ln>
                  <a:noFill/>
                </a:ln>
                <a:solidFill>
                  <a:srgbClr val="000000"/>
                </a:solidFill>
                <a:effectLst/>
                <a:uLnTx/>
                <a:uFillTx/>
                <a:latin typeface="Gadugi" panose="020B0502040204020203" pitchFamily="34" charset="0"/>
                <a:ea typeface="Gadugi" panose="020B0502040204020203" pitchFamily="34" charset="0"/>
                <a:cs typeface="+mn-cs"/>
              </a:rPr>
              <a:t> partners and the </a:t>
            </a:r>
            <a:r>
              <a:rPr kumimoji="0" lang="en-US" sz="1400" b="1" i="0" u="none" strike="noStrike" kern="1200" cap="none" spc="0" normalizeH="0" baseline="0" noProof="0">
                <a:ln>
                  <a:noFill/>
                </a:ln>
                <a:solidFill>
                  <a:srgbClr val="37CBFF"/>
                </a:solidFill>
                <a:effectLst/>
                <a:uLnTx/>
                <a:uFillTx/>
                <a:latin typeface="Gadugi" panose="020B0502040204020203" pitchFamily="34" charset="0"/>
                <a:ea typeface="Gadugi" panose="020B0502040204020203" pitchFamily="34" charset="0"/>
                <a:cs typeface="+mn-cs"/>
                <a:hlinkClick r:id="rId3">
                  <a:extLst>
                    <a:ext uri="{A12FA001-AC4F-418D-AE19-62706E023703}">
                      <ahyp:hlinkClr xmlns:ahyp="http://schemas.microsoft.com/office/drawing/2018/hyperlinkcolor" val="tx"/>
                    </a:ext>
                  </a:extLst>
                </a:hlinkClick>
              </a:rPr>
              <a:t>Hand Hygiene for All Initiative</a:t>
            </a:r>
            <a:r>
              <a:rPr kumimoji="0" lang="en-US" sz="1400" b="0" i="0" u="none" strike="noStrike" kern="1200" cap="none" spc="0" normalizeH="0" baseline="0" noProof="0">
                <a:ln>
                  <a:noFill/>
                </a:ln>
                <a:solidFill>
                  <a:srgbClr val="000000"/>
                </a:solidFill>
                <a:effectLst/>
                <a:uLnTx/>
                <a:uFillTx/>
                <a:latin typeface="Gadugi" panose="020B0502040204020203" pitchFamily="34" charset="0"/>
                <a:ea typeface="Gadugi" panose="020B0502040204020203" pitchFamily="34" charset="0"/>
                <a:cs typeface="+mn-cs"/>
              </a:rPr>
              <a:t>. Led by WHO and UNICEF, the initiative seeks to mainstream hand hygiene as a public health intervention and works with national governments to develop national roadmaps for hand hygiene progress.</a:t>
            </a:r>
          </a:p>
        </p:txBody>
      </p:sp>
      <p:sp>
        <p:nvSpPr>
          <p:cNvPr id="19" name="Rectangle 18">
            <a:extLst>
              <a:ext uri="{FF2B5EF4-FFF2-40B4-BE49-F238E27FC236}">
                <a16:creationId xmlns:a16="http://schemas.microsoft.com/office/drawing/2014/main" id="{449DD951-2F9A-49F1-9837-232D8A3C9346}"/>
              </a:ext>
            </a:extLst>
          </p:cNvPr>
          <p:cNvSpPr/>
          <p:nvPr/>
        </p:nvSpPr>
        <p:spPr>
          <a:xfrm>
            <a:off x="2756974" y="3404757"/>
            <a:ext cx="5938989" cy="1303175"/>
          </a:xfrm>
          <a:prstGeom prst="rect">
            <a:avLst/>
          </a:prstGeom>
          <a:solidFill>
            <a:srgbClr val="AFE1EF"/>
          </a:solidFill>
          <a:ln>
            <a:solidFill>
              <a:srgbClr val="AFE1EF"/>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a:ea typeface="Gadugi"/>
              </a:rPr>
              <a:t>The Global Handwashing Partnership hosts quarterly partner meetings. These meetings serve not only as a space for networking but also as a space to dive into technical discussions among the partnership.</a:t>
            </a:r>
            <a:endParaRPr kumimoji="0" lang="en-US" sz="1400" b="0" i="0" u="none" strike="noStrike" kern="1200" cap="none" spc="0" normalizeH="0" baseline="0" noProof="0" dirty="0">
              <a:ln>
                <a:noFill/>
              </a:ln>
              <a:solidFill>
                <a:srgbClr val="000000"/>
              </a:solidFill>
              <a:effectLst/>
              <a:uLnTx/>
              <a:uFillTx/>
              <a:latin typeface="Gadugi"/>
              <a:ea typeface="Gadugi"/>
              <a:cs typeface="+mn-cs"/>
            </a:endParaRPr>
          </a:p>
        </p:txBody>
      </p:sp>
      <p:sp>
        <p:nvSpPr>
          <p:cNvPr id="20" name="Rectangle 19">
            <a:extLst>
              <a:ext uri="{FF2B5EF4-FFF2-40B4-BE49-F238E27FC236}">
                <a16:creationId xmlns:a16="http://schemas.microsoft.com/office/drawing/2014/main" id="{EF61CEF7-22B0-465A-A6A2-D582726A968E}"/>
              </a:ext>
            </a:extLst>
          </p:cNvPr>
          <p:cNvSpPr/>
          <p:nvPr/>
        </p:nvSpPr>
        <p:spPr>
          <a:xfrm>
            <a:off x="2762489" y="4930025"/>
            <a:ext cx="5938989" cy="1303175"/>
          </a:xfrm>
          <a:prstGeom prst="rect">
            <a:avLst/>
          </a:prstGeom>
          <a:solidFill>
            <a:srgbClr val="AFE1EF"/>
          </a:solidFill>
          <a:ln>
            <a:solidFill>
              <a:srgbClr val="AFE1E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The Global Handwashing Partnership updated its strategy for 2025 – 2030, reinvigorating its vision, mission, and overall impact.</a:t>
            </a:r>
          </a:p>
        </p:txBody>
      </p:sp>
      <p:sp>
        <p:nvSpPr>
          <p:cNvPr id="11" name="Slide Number Placeholder 2">
            <a:extLst>
              <a:ext uri="{FF2B5EF4-FFF2-40B4-BE49-F238E27FC236}">
                <a16:creationId xmlns:a16="http://schemas.microsoft.com/office/drawing/2014/main" id="{BACE1B95-1E52-40D0-AB75-D7BCE6097B12}"/>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2967BAEC-CB90-45B9-8EB0-8D90EAE7AFCF}" type="slidenum">
              <a:rPr kumimoji="0" lang="en-US" altLang="en-US" sz="1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20</a:t>
            </a:fld>
            <a:endParaRPr kumimoji="0" lang="en-US" alt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9237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 3"/>
          <p:cNvSpPr>
            <a:spLocks noGrp="1"/>
          </p:cNvSpPr>
          <p:nvPr/>
        </p:nvSpPr>
        <p:spPr bwMode="auto">
          <a:xfrm>
            <a:off x="464083" y="1124943"/>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3434BAB1-6EAC-4E5D-8BD1-DE3AC252B2D0}"/>
              </a:ext>
            </a:extLst>
          </p:cNvPr>
          <p:cNvSpPr txBox="1">
            <a:spLocks/>
          </p:cNvSpPr>
          <p:nvPr/>
        </p:nvSpPr>
        <p:spPr bwMode="auto">
          <a:xfrm>
            <a:off x="342359" y="438993"/>
            <a:ext cx="8229599"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589A"/>
                </a:solidFill>
                <a:effectLst/>
                <a:uLnTx/>
                <a:uFillTx/>
                <a:latin typeface="Calibri"/>
                <a:ea typeface="+mj-ea"/>
                <a:cs typeface="+mj-cs"/>
              </a:rPr>
              <a:t>Hand Hygiene for All Initiative</a:t>
            </a:r>
          </a:p>
        </p:txBody>
      </p:sp>
      <p:sp>
        <p:nvSpPr>
          <p:cNvPr id="11" name="Slide Number Placeholder 2">
            <a:extLst>
              <a:ext uri="{FF2B5EF4-FFF2-40B4-BE49-F238E27FC236}">
                <a16:creationId xmlns:a16="http://schemas.microsoft.com/office/drawing/2014/main" id="{BACE1B95-1E52-40D0-AB75-D7BCE6097B12}"/>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2967BAEC-CB90-45B9-8EB0-8D90EAE7AFCF}" type="slidenum">
              <a:rPr kumimoji="0" lang="en-US" altLang="en-US" sz="1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21</a:t>
            </a:fld>
            <a:endParaRPr kumimoji="0" lang="en-US" alt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638C53C5-02CE-9963-051E-3D134A803897}"/>
              </a:ext>
            </a:extLst>
          </p:cNvPr>
          <p:cNvSpPr txBox="1"/>
          <p:nvPr/>
        </p:nvSpPr>
        <p:spPr>
          <a:xfrm>
            <a:off x="342359" y="1663647"/>
            <a:ext cx="3986192" cy="46166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Since 2020, the Global Handwashing Partnership has served as a core partner of the </a:t>
            </a:r>
            <a:r>
              <a:rPr kumimoji="0" lang="en-US" sz="1400" b="1" i="0" u="none" strike="noStrike" kern="1200" cap="none" spc="0" normalizeH="0" baseline="0" noProof="0" dirty="0">
                <a:ln>
                  <a:noFill/>
                </a:ln>
                <a:solidFill>
                  <a:srgbClr val="37CBFF"/>
                </a:solidFill>
                <a:effectLst/>
                <a:uLnTx/>
                <a:uFillTx/>
                <a:latin typeface="Gadugi" panose="020B0502040204020203" pitchFamily="34" charset="0"/>
                <a:ea typeface="Gadugi" panose="020B0502040204020203" pitchFamily="34" charset="0"/>
                <a:cs typeface="+mn-cs"/>
                <a:hlinkClick r:id="rId3">
                  <a:extLst>
                    <a:ext uri="{A12FA001-AC4F-418D-AE19-62706E023703}">
                      <ahyp:hlinkClr xmlns:ahyp="http://schemas.microsoft.com/office/drawing/2018/hyperlinkcolor" val="tx"/>
                    </a:ext>
                  </a:extLst>
                </a:hlinkClick>
              </a:rPr>
              <a:t>Hand Hygiene for All Initiative (HH4A)</a:t>
            </a: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a:t>
            </a:r>
            <a:r>
              <a:rPr kumimoji="0" lang="en-US" sz="1400" b="1"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 </a:t>
            </a: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which is led by UNICEF and WHO.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Created in response to COVID-19, the initiative serves as a catalyst for a coordinated push to improve national and global hand hygiene action. The initiative has made strong progress toward its vision </a:t>
            </a:r>
            <a:r>
              <a:rPr lang="en-US" sz="1400" dirty="0">
                <a:solidFill>
                  <a:prstClr val="black"/>
                </a:solidFill>
                <a:latin typeface="Gadugi" panose="020B0502040204020203" pitchFamily="34" charset="0"/>
                <a:ea typeface="Gadugi" panose="020B0502040204020203" pitchFamily="34" charset="0"/>
              </a:rPr>
              <a:t>catalyzing</a:t>
            </a: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 improved hand hygiene policies in  60+ countries, global research priorities identified, and coordination structures strengthening.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In 2024, the Global Handwashing Partnership supported key activities for the initiative, including continuing its leadership role for the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the initiative’s advocacy and communications working group and </a:t>
            </a:r>
            <a:r>
              <a:rPr lang="en-US" sz="1400" dirty="0">
                <a:solidFill>
                  <a:prstClr val="black"/>
                </a:solidFill>
                <a:latin typeface="Gadugi" panose="020B0502040204020203" pitchFamily="34" charset="0"/>
                <a:ea typeface="Gadugi" panose="020B0502040204020203" pitchFamily="34" charset="0"/>
              </a:rPr>
              <a:t>supporting the ongoing process for forthcoming guidelines on hand hygiene in community settings.</a:t>
            </a:r>
            <a:endPar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endParaRPr>
          </a:p>
        </p:txBody>
      </p:sp>
      <p:sp>
        <p:nvSpPr>
          <p:cNvPr id="7" name="Title 1">
            <a:extLst>
              <a:ext uri="{FF2B5EF4-FFF2-40B4-BE49-F238E27FC236}">
                <a16:creationId xmlns:a16="http://schemas.microsoft.com/office/drawing/2014/main" id="{3D558A3E-F659-3CFA-CBF3-19F43ED15AD3}"/>
              </a:ext>
            </a:extLst>
          </p:cNvPr>
          <p:cNvSpPr txBox="1">
            <a:spLocks/>
          </p:cNvSpPr>
          <p:nvPr/>
        </p:nvSpPr>
        <p:spPr bwMode="auto">
          <a:xfrm>
            <a:off x="4450275" y="1690773"/>
            <a:ext cx="4106592"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lumMod val="50000"/>
                    <a:lumOff val="50000"/>
                  </a:srgbClr>
                </a:solidFill>
                <a:effectLst/>
                <a:uLnTx/>
                <a:uFillTx/>
                <a:latin typeface="Calibri"/>
                <a:ea typeface="+mj-ea"/>
                <a:cs typeface="+mj-cs"/>
              </a:rPr>
              <a:t>Hand Hygiene Advocacy and Communications Working Group</a:t>
            </a:r>
          </a:p>
        </p:txBody>
      </p:sp>
      <p:sp>
        <p:nvSpPr>
          <p:cNvPr id="8" name="TextBox 7">
            <a:extLst>
              <a:ext uri="{FF2B5EF4-FFF2-40B4-BE49-F238E27FC236}">
                <a16:creationId xmlns:a16="http://schemas.microsoft.com/office/drawing/2014/main" id="{EB67C7A6-2D48-A0FC-50A5-F675EE2E786A}"/>
              </a:ext>
            </a:extLst>
          </p:cNvPr>
          <p:cNvSpPr txBox="1"/>
          <p:nvPr/>
        </p:nvSpPr>
        <p:spPr>
          <a:xfrm>
            <a:off x="4450275" y="2852520"/>
            <a:ext cx="3986192"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The Hand Hygiene Advocacy and Communications Working Group plays a critical role in advancing the hand hygiene agenda by galvanizing commitments and action across governments, private sector, and civil society. As the group lead, the Global Handwashing Partnership coordinates with HH4A core partners to share consistent hand hygiene messages throughout the year and deliver key outputs </a:t>
            </a:r>
            <a:r>
              <a:rPr lang="en-US" sz="1400" dirty="0">
                <a:solidFill>
                  <a:prstClr val="black"/>
                </a:solidFill>
                <a:latin typeface="Gadugi" panose="020B0502040204020203" pitchFamily="34" charset="0"/>
                <a:ea typeface="Gadugi" panose="020B0502040204020203" pitchFamily="34" charset="0"/>
              </a:rPr>
              <a:t>aligned with the initiative’s work plan. </a:t>
            </a:r>
            <a:endPar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endParaRPr>
          </a:p>
        </p:txBody>
      </p:sp>
      <p:sp>
        <p:nvSpPr>
          <p:cNvPr id="3" name="TextBox 2">
            <a:extLst>
              <a:ext uri="{FF2B5EF4-FFF2-40B4-BE49-F238E27FC236}">
                <a16:creationId xmlns:a16="http://schemas.microsoft.com/office/drawing/2014/main" id="{CCCBBBB4-A58F-7251-3816-FAEB98120E9D}"/>
              </a:ext>
            </a:extLst>
          </p:cNvPr>
          <p:cNvSpPr txBox="1"/>
          <p:nvPr/>
        </p:nvSpPr>
        <p:spPr>
          <a:xfrm>
            <a:off x="4457158" y="1663647"/>
            <a:ext cx="398619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endParaRPr>
          </a:p>
        </p:txBody>
      </p:sp>
    </p:spTree>
    <p:extLst>
      <p:ext uri="{BB962C8B-B14F-4D97-AF65-F5344CB8AC3E}">
        <p14:creationId xmlns:p14="http://schemas.microsoft.com/office/powerpoint/2010/main" val="1554264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 3"/>
          <p:cNvSpPr>
            <a:spLocks noGrp="1"/>
          </p:cNvSpPr>
          <p:nvPr/>
        </p:nvSpPr>
        <p:spPr bwMode="auto">
          <a:xfrm>
            <a:off x="495119" y="1085613"/>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Slide Number Placeholder 2">
            <a:extLst>
              <a:ext uri="{FF2B5EF4-FFF2-40B4-BE49-F238E27FC236}">
                <a16:creationId xmlns:a16="http://schemas.microsoft.com/office/drawing/2014/main" id="{BACE1B95-1E52-40D0-AB75-D7BCE6097B12}"/>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2967BAEC-CB90-45B9-8EB0-8D90EAE7AFCF}" type="slidenum">
              <a:rPr kumimoji="0" lang="en-US" altLang="en-US" sz="1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22</a:t>
            </a:fld>
            <a:endParaRPr kumimoji="0" lang="en-US" alt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A99E4E4D-A8D1-8A0D-8BC1-F7F3B6919B90}"/>
              </a:ext>
            </a:extLst>
          </p:cNvPr>
          <p:cNvSpPr txBox="1"/>
          <p:nvPr/>
        </p:nvSpPr>
        <p:spPr>
          <a:xfrm>
            <a:off x="4525873" y="772866"/>
            <a:ext cx="3986192" cy="1384995"/>
          </a:xfrm>
          <a:prstGeom prst="rect">
            <a:avLst/>
          </a:prstGeom>
          <a:noFill/>
        </p:spPr>
        <p:txBody>
          <a:bodyPr wrap="square" rtlCol="0">
            <a:spAutoFit/>
          </a:bodyPr>
          <a:lstStyle/>
          <a:p>
            <a:pPr>
              <a:defRPr/>
            </a:pPr>
            <a:r>
              <a:rPr kumimoji="0" lang="en-US" sz="1400" b="0" i="0" u="none" strike="noStrike" kern="1200" cap="none" spc="0" normalizeH="0" baseline="0" noProof="0" dirty="0">
                <a:ln>
                  <a:noFill/>
                </a:ln>
                <a:solidFill>
                  <a:prstClr val="black"/>
                </a:solidFill>
                <a:effectLst/>
                <a:uLnTx/>
                <a:uFillTx/>
                <a:latin typeface="Gadugi"/>
                <a:ea typeface="Gadugi"/>
              </a:rPr>
              <a:t>in Kathmandu, Nepal. These workshops produced over 3,000 datapoints that were analyzed to develop a refined systems framework (see below) and implementation strategy that will be published along with the guidelines in</a:t>
            </a:r>
            <a:r>
              <a:rPr lang="en-US" sz="1400" dirty="0">
                <a:solidFill>
                  <a:prstClr val="black"/>
                </a:solidFill>
                <a:latin typeface="Gadugi"/>
                <a:ea typeface="Gadugi"/>
              </a:rPr>
              <a:t> 2025.</a:t>
            </a:r>
            <a:endParaRPr kumimoji="0" lang="en-US" sz="1400" b="0" i="0" u="none" strike="noStrike" kern="1200" cap="none" spc="0" normalizeH="0" baseline="0" noProof="0" dirty="0">
              <a:ln>
                <a:noFill/>
              </a:ln>
              <a:solidFill>
                <a:prstClr val="black"/>
              </a:solidFill>
              <a:effectLst/>
              <a:uLnTx/>
              <a:uFillTx/>
              <a:latin typeface="Gadugi"/>
              <a:ea typeface="Gadugi"/>
            </a:endParaRPr>
          </a:p>
        </p:txBody>
      </p:sp>
      <p:sp>
        <p:nvSpPr>
          <p:cNvPr id="7" name="Title 1">
            <a:extLst>
              <a:ext uri="{FF2B5EF4-FFF2-40B4-BE49-F238E27FC236}">
                <a16:creationId xmlns:a16="http://schemas.microsoft.com/office/drawing/2014/main" id="{3D558A3E-F659-3CFA-CBF3-19F43ED15AD3}"/>
              </a:ext>
            </a:extLst>
          </p:cNvPr>
          <p:cNvSpPr txBox="1">
            <a:spLocks/>
          </p:cNvSpPr>
          <p:nvPr/>
        </p:nvSpPr>
        <p:spPr bwMode="auto">
          <a:xfrm>
            <a:off x="419281" y="850222"/>
            <a:ext cx="4106592"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lumMod val="50000"/>
                    <a:lumOff val="50000"/>
                  </a:srgbClr>
                </a:solidFill>
                <a:effectLst/>
                <a:uLnTx/>
                <a:uFillTx/>
                <a:latin typeface="Calibri"/>
                <a:ea typeface="+mj-ea"/>
                <a:cs typeface="+mj-cs"/>
              </a:rPr>
              <a:t>Global Guidelines on Hand Hygiene in Community Settings</a:t>
            </a:r>
          </a:p>
        </p:txBody>
      </p:sp>
      <p:sp>
        <p:nvSpPr>
          <p:cNvPr id="8" name="TextBox 7">
            <a:extLst>
              <a:ext uri="{FF2B5EF4-FFF2-40B4-BE49-F238E27FC236}">
                <a16:creationId xmlns:a16="http://schemas.microsoft.com/office/drawing/2014/main" id="{EB67C7A6-2D48-A0FC-50A5-F675EE2E786A}"/>
              </a:ext>
            </a:extLst>
          </p:cNvPr>
          <p:cNvSpPr txBox="1"/>
          <p:nvPr/>
        </p:nvSpPr>
        <p:spPr>
          <a:xfrm>
            <a:off x="419281" y="2043560"/>
            <a:ext cx="3986192" cy="4401205"/>
          </a:xfrm>
          <a:prstGeom prst="rect">
            <a:avLst/>
          </a:prstGeom>
          <a:noFill/>
        </p:spPr>
        <p:txBody>
          <a:bodyPr wrap="square" lIns="91440" tIns="45720" rIns="91440" bIns="45720" rtlCol="0" anchor="t">
            <a:spAutoFit/>
          </a:bodyPr>
          <a:lstStyle/>
          <a:p>
            <a:pPr>
              <a:defRPr/>
            </a:pPr>
            <a:r>
              <a:rPr kumimoji="0" lang="en-US" sz="1400" b="0" i="0" u="none" strike="noStrike" kern="1200" cap="none" spc="0" normalizeH="0" baseline="0" noProof="0" dirty="0">
                <a:ln>
                  <a:noFill/>
                </a:ln>
                <a:solidFill>
                  <a:prstClr val="black"/>
                </a:solidFill>
                <a:effectLst/>
                <a:uLnTx/>
                <a:uFillTx/>
                <a:latin typeface="Gadugi"/>
                <a:ea typeface="Gadugi"/>
              </a:rPr>
              <a:t>Historic neglect coupled with the recent surge in hand hygiene interest identified a need to develop normative guidelines for hand hygiene in community settings. Under its mandate to address demand for guidance on areas of public health, the WHO is leading the development of global guidelines in collaboration with UNICEF. These guidelines will provide evidence-based recommendations to governments on how to improve hand hygiene in community settings, focusing on rapid measures that can be implemented to address hand hygiene.</a:t>
            </a:r>
          </a:p>
          <a:p>
            <a:pPr>
              <a:defRPr/>
            </a:pPr>
            <a:endParaRPr lang="en-US" sz="1400" dirty="0">
              <a:solidFill>
                <a:prstClr val="black"/>
              </a:solidFill>
              <a:latin typeface="Gadugi" panose="020B0502040204020203" pitchFamily="34" charset="0"/>
              <a:ea typeface="Gadugi" panose="020B0502040204020203" pitchFamily="34" charset="0"/>
            </a:endParaRPr>
          </a:p>
          <a:p>
            <a:pPr>
              <a:defRPr/>
            </a:pPr>
            <a:r>
              <a:rPr kumimoji="0" lang="en-US" sz="1400" b="0" i="0" u="none" strike="noStrike" kern="1200" cap="none" spc="0" normalizeH="0" baseline="0" noProof="0" dirty="0">
                <a:ln>
                  <a:noFill/>
                </a:ln>
                <a:solidFill>
                  <a:prstClr val="black"/>
                </a:solidFill>
                <a:effectLst/>
                <a:uLnTx/>
                <a:uFillTx/>
                <a:latin typeface="Gadugi"/>
                <a:ea typeface="Gadugi"/>
              </a:rPr>
              <a:t>To support this process, the Global Handwashing Partnership supported the facilitation of several end-user consultations for the WHO/UNICEF global guidelines on hand hygiene in community settings, including national workshops among 10 champion countries and a global workshop hosted</a:t>
            </a:r>
            <a:endParaRPr lang="en-US" sz="1400" b="0" i="0" u="none" strike="noStrike" kern="1200" cap="none" spc="0" normalizeH="0" baseline="0" noProof="0" dirty="0">
              <a:ln>
                <a:noFill/>
              </a:ln>
              <a:solidFill>
                <a:prstClr val="black"/>
              </a:solidFill>
              <a:effectLst/>
              <a:uLnTx/>
              <a:uFillTx/>
              <a:latin typeface="Gadugi"/>
              <a:ea typeface="Gadugi"/>
            </a:endParaRPr>
          </a:p>
        </p:txBody>
      </p:sp>
      <p:sp>
        <p:nvSpPr>
          <p:cNvPr id="2" name="TextBox 1">
            <a:extLst>
              <a:ext uri="{FF2B5EF4-FFF2-40B4-BE49-F238E27FC236}">
                <a16:creationId xmlns:a16="http://schemas.microsoft.com/office/drawing/2014/main" id="{833D2484-23F9-86C8-6408-FC07813785D7}"/>
              </a:ext>
            </a:extLst>
          </p:cNvPr>
          <p:cNvSpPr txBox="1"/>
          <p:nvPr/>
        </p:nvSpPr>
        <p:spPr>
          <a:xfrm>
            <a:off x="4525873" y="6445516"/>
            <a:ext cx="2745767" cy="246221"/>
          </a:xfrm>
          <a:prstGeom prst="rect">
            <a:avLst/>
          </a:prstGeom>
          <a:noFill/>
        </p:spPr>
        <p:txBody>
          <a:bodyPr wrap="square" rtlCol="0">
            <a:spAutoFit/>
          </a:bodyPr>
          <a:lstStyle/>
          <a:p>
            <a:r>
              <a:rPr lang="en-US" sz="1000" dirty="0"/>
              <a:t>Photo Credit: World Health Organization</a:t>
            </a:r>
          </a:p>
        </p:txBody>
      </p:sp>
      <p:pic>
        <p:nvPicPr>
          <p:cNvPr id="3" name="Picture 2">
            <a:extLst>
              <a:ext uri="{FF2B5EF4-FFF2-40B4-BE49-F238E27FC236}">
                <a16:creationId xmlns:a16="http://schemas.microsoft.com/office/drawing/2014/main" id="{DE482C6C-9092-FE10-5C99-F509D67ECF16}"/>
              </a:ext>
            </a:extLst>
          </p:cNvPr>
          <p:cNvPicPr>
            <a:picLocks noChangeAspect="1"/>
          </p:cNvPicPr>
          <p:nvPr/>
        </p:nvPicPr>
        <p:blipFill>
          <a:blip r:embed="rId3"/>
          <a:srcRect b="3664"/>
          <a:stretch/>
        </p:blipFill>
        <p:spPr>
          <a:xfrm>
            <a:off x="4325111" y="2334528"/>
            <a:ext cx="4822313" cy="3914900"/>
          </a:xfrm>
          <a:prstGeom prst="rect">
            <a:avLst/>
          </a:prstGeom>
        </p:spPr>
      </p:pic>
    </p:spTree>
    <p:extLst>
      <p:ext uri="{BB962C8B-B14F-4D97-AF65-F5344CB8AC3E}">
        <p14:creationId xmlns:p14="http://schemas.microsoft.com/office/powerpoint/2010/main" val="3933579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ild washing hands in a faucet&#10;&#10;Description automatically generated">
            <a:extLst>
              <a:ext uri="{FF2B5EF4-FFF2-40B4-BE49-F238E27FC236}">
                <a16:creationId xmlns:a16="http://schemas.microsoft.com/office/drawing/2014/main" id="{4FDDD8A4-B1AA-F468-8DE3-A585F9143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499" y="0"/>
            <a:ext cx="4167501" cy="6858000"/>
          </a:xfrm>
          <a:prstGeom prst="rect">
            <a:avLst/>
          </a:prstGeom>
        </p:spPr>
      </p:pic>
      <p:sp>
        <p:nvSpPr>
          <p:cNvPr id="10245" name=" 3"/>
          <p:cNvSpPr>
            <a:spLocks noGrp="1"/>
          </p:cNvSpPr>
          <p:nvPr/>
        </p:nvSpPr>
        <p:spPr bwMode="auto">
          <a:xfrm>
            <a:off x="495119" y="1085613"/>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3434BAB1-6EAC-4E5D-8BD1-DE3AC252B2D0}"/>
              </a:ext>
            </a:extLst>
          </p:cNvPr>
          <p:cNvSpPr txBox="1">
            <a:spLocks/>
          </p:cNvSpPr>
          <p:nvPr/>
        </p:nvSpPr>
        <p:spPr bwMode="auto">
          <a:xfrm>
            <a:off x="342359" y="490364"/>
            <a:ext cx="8229599"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589A"/>
                </a:solidFill>
                <a:effectLst/>
                <a:uLnTx/>
                <a:uFillTx/>
                <a:latin typeface="Calibri"/>
                <a:ea typeface="+mj-ea"/>
                <a:cs typeface="+mj-cs"/>
              </a:rPr>
              <a:t>Partner Meetings</a:t>
            </a:r>
          </a:p>
        </p:txBody>
      </p:sp>
      <p:sp>
        <p:nvSpPr>
          <p:cNvPr id="11" name="Slide Number Placeholder 2">
            <a:extLst>
              <a:ext uri="{FF2B5EF4-FFF2-40B4-BE49-F238E27FC236}">
                <a16:creationId xmlns:a16="http://schemas.microsoft.com/office/drawing/2014/main" id="{BACE1B95-1E52-40D0-AB75-D7BCE6097B12}"/>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eaLnBrk="0" fontAlgn="base" hangingPunct="0">
              <a:spcBef>
                <a:spcPct val="0"/>
              </a:spcBef>
              <a:spcAft>
                <a:spcPct val="0"/>
              </a:spcAft>
              <a:buClrTx/>
              <a:buFontTx/>
              <a:buNone/>
              <a:defRPr/>
            </a:pPr>
            <a:fld id="{2967BAEC-CB90-45B9-8EB0-8D90EAE7AFCF}" type="slidenum">
              <a:rPr lang="en-US" altLang="en-US" sz="1200" b="1" dirty="0" smtClean="0">
                <a:solidFill>
                  <a:srgbClr val="000000"/>
                </a:solidFill>
              </a:rPr>
              <a:pPr eaLnBrk="0" fontAlgn="base" hangingPunct="0">
                <a:spcBef>
                  <a:spcPct val="0"/>
                </a:spcBef>
                <a:spcAft>
                  <a:spcPct val="0"/>
                </a:spcAft>
                <a:buClrTx/>
                <a:buFontTx/>
                <a:buNone/>
                <a:defRPr/>
              </a:pPr>
              <a:t>23</a:t>
            </a:fld>
            <a:endParaRPr lang="en-US" altLang="en-US" sz="1200" b="1">
              <a:solidFill>
                <a:srgbClr val="000000"/>
              </a:solidFill>
            </a:endParaRPr>
          </a:p>
        </p:txBody>
      </p:sp>
      <p:sp>
        <p:nvSpPr>
          <p:cNvPr id="3" name="TextBox 2">
            <a:extLst>
              <a:ext uri="{FF2B5EF4-FFF2-40B4-BE49-F238E27FC236}">
                <a16:creationId xmlns:a16="http://schemas.microsoft.com/office/drawing/2014/main" id="{DC472571-FD40-6772-4EBA-FF7BB09865A5}"/>
              </a:ext>
            </a:extLst>
          </p:cNvPr>
          <p:cNvSpPr txBox="1"/>
          <p:nvPr/>
        </p:nvSpPr>
        <p:spPr>
          <a:xfrm>
            <a:off x="454635" y="1730524"/>
            <a:ext cx="4193256" cy="4185761"/>
          </a:xfrm>
          <a:prstGeom prst="rect">
            <a:avLst/>
          </a:prstGeom>
          <a:noFill/>
        </p:spPr>
        <p:txBody>
          <a:bodyPr wrap="square" lIns="91440" tIns="45720" rIns="91440" bIns="45720" rtlCol="0" anchor="t">
            <a:spAutoFit/>
          </a:bodyPr>
          <a:lstStyle/>
          <a:p>
            <a:pPr>
              <a:defRPr/>
            </a:pPr>
            <a:r>
              <a:rPr lang="en-US" sz="1400" dirty="0">
                <a:solidFill>
                  <a:srgbClr val="000000"/>
                </a:solidFill>
                <a:latin typeface="Gadugi"/>
                <a:ea typeface="Gadugi"/>
              </a:rPr>
              <a:t>Partner meetings serve as a key component for overall partnership coordination. These meetings are designed to not only provide a space for partner networking but also to gather partner insights on key priorities. </a:t>
            </a: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a:ea typeface="Gadugi"/>
              </a:rPr>
              <a:t>In 2024, the Global Handwashing Partnership hosted quarterly partner meetings, each with a different thematic priority. Partner meeting topics were as follows: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rgbClr val="000000"/>
                </a:solidFill>
                <a:latin typeface="Gadugi"/>
                <a:ea typeface="Gadugi"/>
              </a:rPr>
              <a:t>April 2023: </a:t>
            </a:r>
            <a:r>
              <a:rPr lang="en-US" sz="1400" dirty="0">
                <a:solidFill>
                  <a:srgbClr val="000000"/>
                </a:solidFill>
                <a:latin typeface="Gadugi"/>
                <a:ea typeface="Gadugi"/>
              </a:rPr>
              <a:t>Input into the Just Ask the Global Handwashing Partnership</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rgbClr val="000000"/>
                </a:solidFill>
                <a:latin typeface="Gadugi"/>
                <a:ea typeface="Gadugi"/>
              </a:rPr>
              <a:t>June 2023: </a:t>
            </a:r>
            <a:r>
              <a:rPr lang="en-US" sz="1400" dirty="0">
                <a:solidFill>
                  <a:srgbClr val="000000"/>
                </a:solidFill>
                <a:latin typeface="Gadugi"/>
                <a:ea typeface="Gadugi"/>
              </a:rPr>
              <a:t>Hand Hygiene and AMR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rgbClr val="000000"/>
                </a:solidFill>
                <a:latin typeface="Gadugi"/>
                <a:ea typeface="Gadugi"/>
              </a:rPr>
              <a:t>September 2023: </a:t>
            </a:r>
            <a:r>
              <a:rPr lang="en-US" sz="1400" dirty="0">
                <a:solidFill>
                  <a:srgbClr val="000000"/>
                </a:solidFill>
                <a:latin typeface="Gadugi"/>
                <a:ea typeface="Gadugi"/>
              </a:rPr>
              <a:t>Preparation for Global Handwashing Day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rgbClr val="000000"/>
                </a:solidFill>
                <a:latin typeface="Gadugi"/>
                <a:ea typeface="Gadugi"/>
              </a:rPr>
              <a:t>December 2023: </a:t>
            </a:r>
            <a:r>
              <a:rPr lang="en-US" sz="1400" dirty="0">
                <a:solidFill>
                  <a:srgbClr val="000000"/>
                </a:solidFill>
                <a:latin typeface="Gadugi"/>
                <a:ea typeface="Gadugi"/>
              </a:rPr>
              <a:t>Summary of Partnership activities in 2024 and discussion of 2025 priorities</a:t>
            </a:r>
          </a:p>
        </p:txBody>
      </p:sp>
      <p:sp>
        <p:nvSpPr>
          <p:cNvPr id="4" name="TextBox 3">
            <a:extLst>
              <a:ext uri="{FF2B5EF4-FFF2-40B4-BE49-F238E27FC236}">
                <a16:creationId xmlns:a16="http://schemas.microsoft.com/office/drawing/2014/main" id="{CEE580C7-EBDA-A651-43CC-811AAE49C273}"/>
              </a:ext>
            </a:extLst>
          </p:cNvPr>
          <p:cNvSpPr txBox="1"/>
          <p:nvPr/>
        </p:nvSpPr>
        <p:spPr>
          <a:xfrm>
            <a:off x="4996847" y="6582189"/>
            <a:ext cx="2745767" cy="246221"/>
          </a:xfrm>
          <a:prstGeom prst="rect">
            <a:avLst/>
          </a:prstGeom>
          <a:noFill/>
        </p:spPr>
        <p:txBody>
          <a:bodyPr wrap="square" rtlCol="0">
            <a:spAutoFit/>
          </a:bodyPr>
          <a:lstStyle/>
          <a:p>
            <a:r>
              <a:rPr lang="en-US" sz="1000" dirty="0"/>
              <a:t>Photo Credit: World Vision</a:t>
            </a:r>
          </a:p>
        </p:txBody>
      </p:sp>
    </p:spTree>
    <p:extLst>
      <p:ext uri="{BB962C8B-B14F-4D97-AF65-F5344CB8AC3E}">
        <p14:creationId xmlns:p14="http://schemas.microsoft.com/office/powerpoint/2010/main" val="2139572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B5A693-A0AE-6A02-3C58-356D686BD55A}"/>
              </a:ext>
            </a:extLst>
          </p:cNvPr>
          <p:cNvSpPr/>
          <p:nvPr/>
        </p:nvSpPr>
        <p:spPr>
          <a:xfrm>
            <a:off x="4800651" y="1972619"/>
            <a:ext cx="4022612" cy="3703121"/>
          </a:xfrm>
          <a:prstGeom prst="rect">
            <a:avLst/>
          </a:prstGeom>
          <a:solidFill>
            <a:srgbClr val="ABE9FF"/>
          </a:solidFill>
          <a:ln>
            <a:solidFill>
              <a:srgbClr val="ABE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5" name=" 3"/>
          <p:cNvSpPr>
            <a:spLocks noGrp="1"/>
          </p:cNvSpPr>
          <p:nvPr/>
        </p:nvSpPr>
        <p:spPr bwMode="auto">
          <a:xfrm>
            <a:off x="495119" y="1182260"/>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3434BAB1-6EAC-4E5D-8BD1-DE3AC252B2D0}"/>
              </a:ext>
            </a:extLst>
          </p:cNvPr>
          <p:cNvSpPr txBox="1">
            <a:spLocks/>
          </p:cNvSpPr>
          <p:nvPr/>
        </p:nvSpPr>
        <p:spPr bwMode="auto">
          <a:xfrm>
            <a:off x="342359" y="490364"/>
            <a:ext cx="8229599"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589A"/>
                </a:solidFill>
                <a:effectLst/>
                <a:uLnTx/>
                <a:uFillTx/>
                <a:latin typeface="Calibri"/>
                <a:ea typeface="+mj-ea"/>
                <a:cs typeface="+mj-cs"/>
              </a:rPr>
              <a:t>2025 – 2030 Strategy Development</a:t>
            </a:r>
          </a:p>
        </p:txBody>
      </p:sp>
      <p:sp>
        <p:nvSpPr>
          <p:cNvPr id="11" name="Slide Number Placeholder 2">
            <a:extLst>
              <a:ext uri="{FF2B5EF4-FFF2-40B4-BE49-F238E27FC236}">
                <a16:creationId xmlns:a16="http://schemas.microsoft.com/office/drawing/2014/main" id="{BACE1B95-1E52-40D0-AB75-D7BCE6097B12}"/>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eaLnBrk="0" fontAlgn="base" hangingPunct="0">
              <a:spcBef>
                <a:spcPct val="0"/>
              </a:spcBef>
              <a:spcAft>
                <a:spcPct val="0"/>
              </a:spcAft>
              <a:buClrTx/>
              <a:buFontTx/>
              <a:buNone/>
              <a:defRPr/>
            </a:pPr>
            <a:fld id="{2967BAEC-CB90-45B9-8EB0-8D90EAE7AFCF}" type="slidenum">
              <a:rPr lang="en-US" altLang="en-US" sz="1200" b="1" dirty="0" smtClean="0">
                <a:solidFill>
                  <a:srgbClr val="000000"/>
                </a:solidFill>
              </a:rPr>
              <a:pPr eaLnBrk="0" fontAlgn="base" hangingPunct="0">
                <a:spcBef>
                  <a:spcPct val="0"/>
                </a:spcBef>
                <a:spcAft>
                  <a:spcPct val="0"/>
                </a:spcAft>
                <a:buClrTx/>
                <a:buFontTx/>
                <a:buNone/>
                <a:defRPr/>
              </a:pPr>
              <a:t>24</a:t>
            </a:fld>
            <a:endParaRPr lang="en-US" altLang="en-US" sz="1200" b="1">
              <a:solidFill>
                <a:srgbClr val="000000"/>
              </a:solidFill>
            </a:endParaRPr>
          </a:p>
        </p:txBody>
      </p:sp>
      <p:sp>
        <p:nvSpPr>
          <p:cNvPr id="3" name="TextBox 2">
            <a:extLst>
              <a:ext uri="{FF2B5EF4-FFF2-40B4-BE49-F238E27FC236}">
                <a16:creationId xmlns:a16="http://schemas.microsoft.com/office/drawing/2014/main" id="{DC472571-FD40-6772-4EBA-FF7BB09865A5}"/>
              </a:ext>
            </a:extLst>
          </p:cNvPr>
          <p:cNvSpPr txBox="1"/>
          <p:nvPr/>
        </p:nvSpPr>
        <p:spPr>
          <a:xfrm>
            <a:off x="454635" y="1730524"/>
            <a:ext cx="4193256" cy="4401205"/>
          </a:xfrm>
          <a:prstGeom prst="rect">
            <a:avLst/>
          </a:prstGeom>
          <a:noFill/>
        </p:spPr>
        <p:txBody>
          <a:bodyPr wrap="square" lIns="91440" tIns="45720" rIns="91440" bIns="45720" rtlCol="0" anchor="t">
            <a:spAutoFit/>
          </a:bodyPr>
          <a:lstStyle/>
          <a:p>
            <a:pPr>
              <a:defRPr/>
            </a:pPr>
            <a:r>
              <a:rPr lang="en-US" sz="1400" dirty="0">
                <a:solidFill>
                  <a:srgbClr val="000000"/>
                </a:solidFill>
                <a:latin typeface="Gadugi"/>
                <a:ea typeface="Gadugi"/>
              </a:rPr>
              <a:t>An important part of any initiative is reflecting and refining its strategic ambition to maximize its impact. This year, the Global Handwashing Partnership initiated an update to our strategy for 2025 – 2030, which will serve as an important guiding document as we prioritize our activities and fulfill our role in the lead up to 2030.</a:t>
            </a:r>
          </a:p>
          <a:p>
            <a:pPr>
              <a:defRPr/>
            </a:pPr>
            <a:endParaRPr lang="en-US" sz="1400" dirty="0">
              <a:solidFill>
                <a:srgbClr val="000000"/>
              </a:solidFill>
              <a:latin typeface="Gadugi"/>
              <a:ea typeface="Gadugi"/>
            </a:endParaRPr>
          </a:p>
          <a:p>
            <a:pPr>
              <a:defRPr/>
            </a:pPr>
            <a:r>
              <a:rPr lang="en-US" sz="1400" dirty="0">
                <a:solidFill>
                  <a:srgbClr val="000000"/>
                </a:solidFill>
                <a:latin typeface="Gadugi"/>
                <a:ea typeface="Gadugi"/>
              </a:rPr>
              <a:t>Through a consultant, the Global Handwashing Partnership conducted 17 key stakeholder interviews and 23 surveys to gather input, resulting in in nearly 700 datapoints to inform our updated strategy.  Additional feedback sessions were hosted to get further feedback on the vision, mission and goals, with a draft strategy disseminated to core partners in December 2024. The updated vision and mission are available to the right. The final strategy is set to be approved by the Global Handwashing Partnership Steering Committee in 2025. </a:t>
            </a:r>
          </a:p>
        </p:txBody>
      </p:sp>
      <p:sp>
        <p:nvSpPr>
          <p:cNvPr id="4" name="TextBox 3">
            <a:extLst>
              <a:ext uri="{FF2B5EF4-FFF2-40B4-BE49-F238E27FC236}">
                <a16:creationId xmlns:a16="http://schemas.microsoft.com/office/drawing/2014/main" id="{2C4737E8-0836-629D-4EEA-F3658753F5C7}"/>
              </a:ext>
            </a:extLst>
          </p:cNvPr>
          <p:cNvSpPr txBox="1"/>
          <p:nvPr/>
        </p:nvSpPr>
        <p:spPr>
          <a:xfrm>
            <a:off x="4977740" y="2469962"/>
            <a:ext cx="3668434" cy="2708434"/>
          </a:xfrm>
          <a:prstGeom prst="rect">
            <a:avLst/>
          </a:prstGeom>
          <a:noFill/>
        </p:spPr>
        <p:txBody>
          <a:bodyPr wrap="square" rtlCol="0">
            <a:spAutoFit/>
          </a:bodyPr>
          <a:lstStyle/>
          <a:p>
            <a:pPr algn="ctr" defTabSz="914400">
              <a:buClr>
                <a:srgbClr val="000000"/>
              </a:buClr>
              <a:buFont typeface="Arial"/>
              <a:buNone/>
            </a:pPr>
            <a:r>
              <a:rPr lang="en-US" sz="2400" b="1" kern="0" dirty="0">
                <a:solidFill>
                  <a:srgbClr val="000000"/>
                </a:solidFill>
                <a:latin typeface="Gadugi" panose="020B0502040204020203" pitchFamily="34" charset="0"/>
                <a:ea typeface="Gadugi" panose="020B0502040204020203" pitchFamily="34" charset="0"/>
                <a:cs typeface="Arial"/>
                <a:sym typeface="Arial"/>
              </a:rPr>
              <a:t>OUR  VISION</a:t>
            </a:r>
            <a:endParaRPr lang="en-US" sz="2400" kern="0" dirty="0">
              <a:solidFill>
                <a:srgbClr val="000000"/>
              </a:solidFill>
              <a:latin typeface="Gadugi" panose="020B0502040204020203" pitchFamily="34" charset="0"/>
              <a:ea typeface="Gadugi" panose="020B0502040204020203" pitchFamily="34" charset="0"/>
              <a:cs typeface="Arial"/>
              <a:sym typeface="Arial"/>
            </a:endParaRPr>
          </a:p>
          <a:p>
            <a:pPr algn="ctr" defTabSz="914400">
              <a:buClr>
                <a:srgbClr val="000000"/>
              </a:buClr>
              <a:buFont typeface="Arial"/>
              <a:buNone/>
            </a:pPr>
            <a:r>
              <a:rPr lang="en-US" sz="2000" kern="0" dirty="0">
                <a:solidFill>
                  <a:srgbClr val="000000"/>
                </a:solidFill>
                <a:latin typeface="Gadugi" panose="020B0502040204020203" pitchFamily="34" charset="0"/>
                <a:ea typeface="Gadugi" panose="020B0502040204020203" pitchFamily="34" charset="0"/>
                <a:cs typeface="Arial"/>
                <a:sym typeface="Arial"/>
              </a:rPr>
              <a:t>All people benefit from clean hands</a:t>
            </a:r>
          </a:p>
          <a:p>
            <a:pPr algn="ctr" defTabSz="914400">
              <a:buClr>
                <a:srgbClr val="000000"/>
              </a:buClr>
              <a:buFont typeface="Arial"/>
              <a:buNone/>
            </a:pPr>
            <a:endParaRPr lang="en-US" sz="2200" kern="0" dirty="0">
              <a:solidFill>
                <a:srgbClr val="000000"/>
              </a:solidFill>
              <a:latin typeface="Gadugi" panose="020B0502040204020203" pitchFamily="34" charset="0"/>
              <a:ea typeface="Gadugi" panose="020B0502040204020203" pitchFamily="34" charset="0"/>
              <a:cs typeface="Arial"/>
              <a:sym typeface="Arial"/>
            </a:endParaRPr>
          </a:p>
          <a:p>
            <a:pPr algn="ctr" defTabSz="914400">
              <a:buClr>
                <a:srgbClr val="000000"/>
              </a:buClr>
              <a:buFont typeface="Arial"/>
              <a:buNone/>
            </a:pPr>
            <a:endParaRPr lang="en-US" sz="2200" kern="0" dirty="0">
              <a:solidFill>
                <a:srgbClr val="000000"/>
              </a:solidFill>
              <a:latin typeface="Gadugi" panose="020B0502040204020203" pitchFamily="34" charset="0"/>
              <a:ea typeface="Gadugi" panose="020B0502040204020203" pitchFamily="34" charset="0"/>
              <a:cs typeface="Arial"/>
              <a:sym typeface="Arial"/>
            </a:endParaRPr>
          </a:p>
          <a:p>
            <a:pPr algn="ctr" defTabSz="914400">
              <a:buClr>
                <a:srgbClr val="000000"/>
              </a:buClr>
              <a:buFont typeface="Arial"/>
              <a:buNone/>
            </a:pPr>
            <a:r>
              <a:rPr lang="en-US" sz="2200" b="1" kern="0" dirty="0">
                <a:solidFill>
                  <a:srgbClr val="000000"/>
                </a:solidFill>
                <a:latin typeface="Gadugi" panose="020B0502040204020203" pitchFamily="34" charset="0"/>
                <a:ea typeface="Gadugi" panose="020B0502040204020203" pitchFamily="34" charset="0"/>
                <a:cs typeface="Arial"/>
                <a:sym typeface="Arial"/>
              </a:rPr>
              <a:t>OUR MISSION</a:t>
            </a:r>
            <a:endParaRPr lang="en-US" sz="2200" kern="0" dirty="0">
              <a:solidFill>
                <a:srgbClr val="000000"/>
              </a:solidFill>
              <a:latin typeface="Gadugi" panose="020B0502040204020203" pitchFamily="34" charset="0"/>
              <a:ea typeface="Gadugi" panose="020B0502040204020203" pitchFamily="34" charset="0"/>
              <a:cs typeface="Arial"/>
              <a:sym typeface="Arial"/>
            </a:endParaRPr>
          </a:p>
          <a:p>
            <a:pPr algn="ctr" defTabSz="914400">
              <a:buClr>
                <a:srgbClr val="000000"/>
              </a:buClr>
              <a:buFont typeface="Arial"/>
              <a:buNone/>
            </a:pPr>
            <a:r>
              <a:rPr lang="en-US" sz="2000" kern="0" dirty="0">
                <a:solidFill>
                  <a:srgbClr val="000000"/>
                </a:solidFill>
                <a:latin typeface="Gadugi" panose="020B0502040204020203" pitchFamily="34" charset="0"/>
                <a:ea typeface="Gadugi" panose="020B0502040204020203" pitchFamily="34" charset="0"/>
                <a:cs typeface="Arial"/>
                <a:sym typeface="Arial"/>
              </a:rPr>
              <a:t>We drive change for clean hands and all its benefits.</a:t>
            </a:r>
          </a:p>
        </p:txBody>
      </p:sp>
      <p:cxnSp>
        <p:nvCxnSpPr>
          <p:cNvPr id="7" name="Straight Connector 6">
            <a:extLst>
              <a:ext uri="{FF2B5EF4-FFF2-40B4-BE49-F238E27FC236}">
                <a16:creationId xmlns:a16="http://schemas.microsoft.com/office/drawing/2014/main" id="{A986B87C-4CE6-AFD1-B7E6-7A684AFE276C}"/>
              </a:ext>
            </a:extLst>
          </p:cNvPr>
          <p:cNvCxnSpPr>
            <a:cxnSpLocks/>
          </p:cNvCxnSpPr>
          <p:nvPr/>
        </p:nvCxnSpPr>
        <p:spPr>
          <a:xfrm flipV="1">
            <a:off x="5429497" y="3824178"/>
            <a:ext cx="2764920" cy="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270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l="-7000" r="-7000"/>
          </a:stretch>
        </a:blipFill>
        <a:effectLst/>
      </p:bgPr>
    </p:bg>
    <p:spTree>
      <p:nvGrpSpPr>
        <p:cNvPr id="1" name=""/>
        <p:cNvGrpSpPr/>
        <p:nvPr/>
      </p:nvGrpSpPr>
      <p:grpSpPr>
        <a:xfrm>
          <a:off x="0" y="0"/>
          <a:ext cx="0" cy="0"/>
          <a:chOff x="0" y="0"/>
          <a:chExt cx="0" cy="0"/>
        </a:xfrm>
      </p:grpSpPr>
      <p:pic>
        <p:nvPicPr>
          <p:cNvPr id="11" name="Picture 10" descr="A group of people raising their hands&#10;&#10;Description automatically generated">
            <a:extLst>
              <a:ext uri="{FF2B5EF4-FFF2-40B4-BE49-F238E27FC236}">
                <a16:creationId xmlns:a16="http://schemas.microsoft.com/office/drawing/2014/main" id="{2D49DF8A-DF53-16EA-732D-A402999B4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45" name=" 3"/>
          <p:cNvSpPr>
            <a:spLocks noGrp="1"/>
          </p:cNvSpPr>
          <p:nvPr/>
        </p:nvSpPr>
        <p:spPr bwMode="auto">
          <a:xfrm>
            <a:off x="386102" y="1205475"/>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AFE6CC7-780F-4F74-96B4-60D324C147F9}"/>
              </a:ext>
            </a:extLst>
          </p:cNvPr>
          <p:cNvSpPr txBox="1"/>
          <p:nvPr/>
        </p:nvSpPr>
        <p:spPr>
          <a:xfrm>
            <a:off x="7750598" y="6597722"/>
            <a:ext cx="2289541" cy="246221"/>
          </a:xfrm>
          <a:prstGeom prst="rect">
            <a:avLst/>
          </a:prstGeom>
          <a:noFill/>
        </p:spPr>
        <p:txBody>
          <a:bodyPr wrap="square" rtlCol="0">
            <a:spAutoFit/>
          </a:bodyPr>
          <a:lstStyle/>
          <a:p>
            <a:r>
              <a:rPr lang="en-US" sz="1000" dirty="0"/>
              <a:t>Photo Credit:  FHI 360</a:t>
            </a:r>
          </a:p>
        </p:txBody>
      </p:sp>
      <p:sp>
        <p:nvSpPr>
          <p:cNvPr id="3" name="Rectangle: Rounded Corners 2">
            <a:extLst>
              <a:ext uri="{FF2B5EF4-FFF2-40B4-BE49-F238E27FC236}">
                <a16:creationId xmlns:a16="http://schemas.microsoft.com/office/drawing/2014/main" id="{5D6147A8-86AD-4288-B4D9-54D2FEC4B92C}"/>
              </a:ext>
            </a:extLst>
          </p:cNvPr>
          <p:cNvSpPr/>
          <p:nvPr/>
        </p:nvSpPr>
        <p:spPr>
          <a:xfrm>
            <a:off x="386102" y="5031322"/>
            <a:ext cx="4147780" cy="168951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B4D6B31-7C0A-4835-ACFE-5A9D9C4F7A52}"/>
              </a:ext>
            </a:extLst>
          </p:cNvPr>
          <p:cNvSpPr txBox="1"/>
          <p:nvPr/>
        </p:nvSpPr>
        <p:spPr>
          <a:xfrm>
            <a:off x="528298" y="5368245"/>
            <a:ext cx="3626778" cy="1015663"/>
          </a:xfrm>
          <a:prstGeom prst="rect">
            <a:avLst/>
          </a:prstGeom>
          <a:noFill/>
        </p:spPr>
        <p:txBody>
          <a:bodyPr wrap="square" rtlCol="0">
            <a:spAutoFit/>
          </a:bodyPr>
          <a:lstStyle/>
          <a:p>
            <a:pPr algn="ctr"/>
            <a:r>
              <a:rPr lang="en-US" sz="3000">
                <a:solidFill>
                  <a:srgbClr val="002A7E"/>
                </a:solidFill>
                <a:latin typeface="Arial Black" panose="020B0A04020102020204" pitchFamily="34" charset="0"/>
              </a:rPr>
              <a:t>PARTNER SPOTLIGHTS</a:t>
            </a:r>
          </a:p>
        </p:txBody>
      </p:sp>
    </p:spTree>
    <p:extLst>
      <p:ext uri="{BB962C8B-B14F-4D97-AF65-F5344CB8AC3E}">
        <p14:creationId xmlns:p14="http://schemas.microsoft.com/office/powerpoint/2010/main" val="2498209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 3"/>
          <p:cNvSpPr>
            <a:spLocks noGrp="1"/>
          </p:cNvSpPr>
          <p:nvPr/>
        </p:nvSpPr>
        <p:spPr bwMode="auto">
          <a:xfrm>
            <a:off x="495119" y="1085613"/>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3434BAB1-6EAC-4E5D-8BD1-DE3AC252B2D0}"/>
              </a:ext>
            </a:extLst>
          </p:cNvPr>
          <p:cNvSpPr txBox="1">
            <a:spLocks/>
          </p:cNvSpPr>
          <p:nvPr/>
        </p:nvSpPr>
        <p:spPr bwMode="auto">
          <a:xfrm>
            <a:off x="342359" y="490364"/>
            <a:ext cx="8229599"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589A"/>
                </a:solidFill>
                <a:effectLst/>
                <a:uLnTx/>
                <a:uFillTx/>
                <a:latin typeface="Calibri"/>
                <a:ea typeface="+mj-ea"/>
                <a:cs typeface="+mj-cs"/>
              </a:rPr>
              <a:t>Essity</a:t>
            </a:r>
          </a:p>
        </p:txBody>
      </p:sp>
      <p:sp>
        <p:nvSpPr>
          <p:cNvPr id="11" name="Slide Number Placeholder 2">
            <a:extLst>
              <a:ext uri="{FF2B5EF4-FFF2-40B4-BE49-F238E27FC236}">
                <a16:creationId xmlns:a16="http://schemas.microsoft.com/office/drawing/2014/main" id="{BACE1B95-1E52-40D0-AB75-D7BCE6097B12}"/>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2967BAEC-CB90-45B9-8EB0-8D90EAE7AFCF}" type="slidenum">
              <a:rPr kumimoji="0" lang="en-US" altLang="en-US" sz="1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26</a:t>
            </a:fld>
            <a:endParaRPr kumimoji="0" lang="en-US" alt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TextBox 2">
            <a:extLst>
              <a:ext uri="{FF2B5EF4-FFF2-40B4-BE49-F238E27FC236}">
                <a16:creationId xmlns:a16="http://schemas.microsoft.com/office/drawing/2014/main" id="{DC472571-FD40-6772-4EBA-FF7BB09865A5}"/>
              </a:ext>
            </a:extLst>
          </p:cNvPr>
          <p:cNvSpPr txBox="1"/>
          <p:nvPr/>
        </p:nvSpPr>
        <p:spPr>
          <a:xfrm>
            <a:off x="378744" y="1501066"/>
            <a:ext cx="4193256" cy="4660315"/>
          </a:xfrm>
          <a:prstGeom prst="rect">
            <a:avLst/>
          </a:prstGeom>
          <a:noFill/>
        </p:spPr>
        <p:txBody>
          <a:bodyPr wrap="square" rtlCol="0">
            <a:spAutoFit/>
          </a:bodyPr>
          <a:lstStyle/>
          <a:p>
            <a:pPr marL="0" marR="0">
              <a:lnSpc>
                <a:spcPct val="107000"/>
              </a:lnSpc>
              <a:spcBef>
                <a:spcPts val="0"/>
              </a:spcBef>
              <a:spcAft>
                <a:spcPts val="800"/>
              </a:spcAft>
            </a:pPr>
            <a:r>
              <a:rPr lang="en-US" sz="1400" kern="100" dirty="0">
                <a:latin typeface="Gadugi" panose="020B0502040204020203" pitchFamily="34" charset="0"/>
                <a:ea typeface="Gadugi" panose="020B0502040204020203" pitchFamily="34" charset="0"/>
                <a:cs typeface="Times New Roman" panose="02020603050405020304" pitchFamily="18" charset="0"/>
              </a:rPr>
              <a:t>In 2024, </a:t>
            </a:r>
            <a:r>
              <a:rPr lang="en-US" sz="1400" kern="100" dirty="0">
                <a:effectLst/>
                <a:latin typeface="Gadugi" panose="020B0502040204020203" pitchFamily="34" charset="0"/>
                <a:ea typeface="Gadugi" panose="020B0502040204020203" pitchFamily="34" charset="0"/>
                <a:cs typeface="Times New Roman" panose="02020603050405020304" pitchFamily="18" charset="0"/>
              </a:rPr>
              <a:t>Tork launched </a:t>
            </a:r>
            <a:r>
              <a:rPr lang="en-US" sz="1400" kern="100" dirty="0">
                <a:latin typeface="Gadugi" panose="020B0502040204020203" pitchFamily="34" charset="0"/>
                <a:ea typeface="Gadugi" panose="020B0502040204020203" pitchFamily="34" charset="0"/>
                <a:cs typeface="Times New Roman" panose="02020603050405020304" pitchFamily="18" charset="0"/>
              </a:rPr>
              <a:t>a </a:t>
            </a:r>
            <a:r>
              <a:rPr lang="en-US" sz="1400" kern="100" dirty="0">
                <a:effectLst/>
                <a:latin typeface="Gadugi" panose="020B0502040204020203" pitchFamily="34" charset="0"/>
                <a:ea typeface="Gadugi" panose="020B0502040204020203" pitchFamily="34" charset="0"/>
                <a:cs typeface="Times New Roman" panose="02020603050405020304" pitchFamily="18" charset="0"/>
              </a:rPr>
              <a:t>global effort to advance inclusive hygiene in public restrooms in the United States. </a:t>
            </a:r>
          </a:p>
          <a:p>
            <a:pPr marL="0" marR="0">
              <a:lnSpc>
                <a:spcPct val="107000"/>
              </a:lnSpc>
              <a:spcBef>
                <a:spcPts val="0"/>
              </a:spcBef>
              <a:spcAft>
                <a:spcPts val="800"/>
              </a:spcAft>
            </a:pPr>
            <a:r>
              <a:rPr lang="en-US" sz="1400" kern="100" dirty="0">
                <a:effectLst/>
                <a:latin typeface="Gadugi" panose="020B0502040204020203" pitchFamily="34" charset="0"/>
                <a:ea typeface="Gadugi" panose="020B0502040204020203" pitchFamily="34" charset="0"/>
                <a:cs typeface="Times New Roman" panose="02020603050405020304" pitchFamily="18" charset="0"/>
              </a:rPr>
              <a:t>Starting in March 2024, Tork launched this initiative through its “Paper Towel Plea.” The Paper Towel Plea </a:t>
            </a:r>
            <a:r>
              <a:rPr lang="en-US" sz="1400" kern="100" dirty="0">
                <a:latin typeface="Gadugi" panose="020B0502040204020203" pitchFamily="34" charset="0"/>
                <a:ea typeface="Gadugi" panose="020B0502040204020203" pitchFamily="34" charset="0"/>
                <a:cs typeface="Times New Roman" panose="02020603050405020304" pitchFamily="18" charset="0"/>
              </a:rPr>
              <a:t>captured </a:t>
            </a:r>
            <a:r>
              <a:rPr lang="en-US" sz="1400" kern="100" dirty="0">
                <a:effectLst/>
                <a:latin typeface="Gadugi" panose="020B0502040204020203" pitchFamily="34" charset="0"/>
                <a:ea typeface="Gadugi" panose="020B0502040204020203" pitchFamily="34" charset="0"/>
                <a:cs typeface="Times New Roman" panose="02020603050405020304" pitchFamily="18" charset="0"/>
              </a:rPr>
              <a:t>personal experiences of people facing difficulties using public restrooms and printed them directly onto Tork paper towels that were available inside select restrooms. Not only did the paper towels contain powerful personal stories,</a:t>
            </a:r>
            <a:r>
              <a:rPr lang="en-US" sz="1400" kern="100" dirty="0">
                <a:latin typeface="Gadugi" panose="020B0502040204020203" pitchFamily="34" charset="0"/>
                <a:ea typeface="Gadugi" panose="020B0502040204020203" pitchFamily="34" charset="0"/>
                <a:cs typeface="Times New Roman" panose="02020603050405020304" pitchFamily="18" charset="0"/>
              </a:rPr>
              <a:t> but they also included a call to action and QR code that led people to an online experience with information on actions they could take to improve hand hygiene inclusivity.</a:t>
            </a:r>
            <a:r>
              <a:rPr lang="en-US" sz="1400" dirty="0">
                <a:solidFill>
                  <a:srgbClr val="000000"/>
                </a:solidFill>
                <a:latin typeface="Gadugi" panose="020B0502040204020203" pitchFamily="34" charset="0"/>
                <a:ea typeface="Gadugi" panose="020B0502040204020203" pitchFamily="34" charset="0"/>
              </a:rPr>
              <a:t> </a:t>
            </a:r>
            <a:r>
              <a:rPr lang="en-US" sz="1400" kern="100" dirty="0">
                <a:solidFill>
                  <a:srgbClr val="000000"/>
                </a:solidFill>
                <a:latin typeface="Gadugi" panose="020B0502040204020203" pitchFamily="34" charset="0"/>
                <a:ea typeface="Gadugi" panose="020B0502040204020203" pitchFamily="34" charset="0"/>
                <a:cs typeface="Times New Roman" panose="02020603050405020304" pitchFamily="18" charset="0"/>
              </a:rPr>
              <a:t>Furthermore, in June 2024, Tork partnered with the Global Handwashing Partnership to host a roundtable with key experts. More information for this event can be found on Page 13 of this report. </a:t>
            </a:r>
          </a:p>
          <a:p>
            <a:pPr marL="0" marR="0">
              <a:lnSpc>
                <a:spcPct val="107000"/>
              </a:lnSpc>
              <a:spcBef>
                <a:spcPts val="0"/>
              </a:spcBef>
              <a:spcAft>
                <a:spcPts val="800"/>
              </a:spcAft>
            </a:pPr>
            <a:r>
              <a:rPr lang="en-US" sz="1400" kern="100" dirty="0">
                <a:solidFill>
                  <a:srgbClr val="000000"/>
                </a:solidFill>
                <a:latin typeface="Gadugi" panose="020B0502040204020203" pitchFamily="34" charset="0"/>
                <a:ea typeface="Gadugi" panose="020B0502040204020203" pitchFamily="34" charset="0"/>
                <a:cs typeface="Times New Roman" panose="02020603050405020304" pitchFamily="18" charset="0"/>
              </a:rPr>
              <a:t>Learn more about this global effort </a:t>
            </a:r>
            <a:r>
              <a:rPr lang="en-US" sz="1400" b="1" kern="100" dirty="0">
                <a:solidFill>
                  <a:srgbClr val="37CBFF"/>
                </a:solidFill>
                <a:latin typeface="Gadugi" panose="020B0502040204020203" pitchFamily="34" charset="0"/>
                <a:ea typeface="Gadugi" panose="020B0502040204020203"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here</a:t>
            </a:r>
            <a:r>
              <a:rPr lang="en-US" sz="1400" kern="100" dirty="0">
                <a:solidFill>
                  <a:srgbClr val="000000"/>
                </a:solidFill>
                <a:latin typeface="Gadugi" panose="020B0502040204020203" pitchFamily="34" charset="0"/>
                <a:ea typeface="Gadugi" panose="020B0502040204020203" pitchFamily="34" charset="0"/>
                <a:cs typeface="Times New Roman" panose="02020603050405020304" pitchFamily="18" charset="0"/>
              </a:rPr>
              <a:t>. </a:t>
            </a:r>
            <a:endParaRPr lang="en-US" sz="1400" kern="100" dirty="0">
              <a:solidFill>
                <a:srgbClr val="000000"/>
              </a:solidFill>
              <a:effectLst/>
              <a:latin typeface="Gadugi" panose="020B0502040204020203" pitchFamily="34" charset="0"/>
              <a:ea typeface="Gadugi" panose="020B0502040204020203" pitchFamily="34" charset="0"/>
              <a:cs typeface="Times New Roman" panose="02020603050405020304" pitchFamily="18" charset="0"/>
            </a:endParaRPr>
          </a:p>
        </p:txBody>
      </p:sp>
      <p:pic>
        <p:nvPicPr>
          <p:cNvPr id="2" name="Picture 2" descr="A Tork paper towel which has a hand-written letter on it explaining how hygiene concerns can make it hard to use public restrooms ">
            <a:extLst>
              <a:ext uri="{FF2B5EF4-FFF2-40B4-BE49-F238E27FC236}">
                <a16:creationId xmlns:a16="http://schemas.microsoft.com/office/drawing/2014/main" id="{AEB397D0-AC38-7A10-92A1-22BABDE01F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3369" y="1344201"/>
            <a:ext cx="3521349" cy="2200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A Tork paper towel which has a hand-written letter on it explaining how skin conditions barriers can make it hard to use public restrooms ">
            <a:extLst>
              <a:ext uri="{FF2B5EF4-FFF2-40B4-BE49-F238E27FC236}">
                <a16:creationId xmlns:a16="http://schemas.microsoft.com/office/drawing/2014/main" id="{B70216FE-6223-2EBD-72BF-B933697C5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375" y="3429000"/>
            <a:ext cx="3521349" cy="2200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3E66F1-4426-3FF9-CA2A-B9473BD1BAA4}"/>
              </a:ext>
            </a:extLst>
          </p:cNvPr>
          <p:cNvSpPr txBox="1"/>
          <p:nvPr/>
        </p:nvSpPr>
        <p:spPr>
          <a:xfrm>
            <a:off x="4851437" y="5916285"/>
            <a:ext cx="2745767" cy="246221"/>
          </a:xfrm>
          <a:prstGeom prst="rect">
            <a:avLst/>
          </a:prstGeom>
          <a:noFill/>
        </p:spPr>
        <p:txBody>
          <a:bodyPr wrap="square" rtlCol="0">
            <a:spAutoFit/>
          </a:bodyPr>
          <a:lstStyle/>
          <a:p>
            <a:r>
              <a:rPr lang="en-US" sz="1000" dirty="0"/>
              <a:t>Photo Credit: Essity</a:t>
            </a:r>
          </a:p>
        </p:txBody>
      </p:sp>
    </p:spTree>
    <p:extLst>
      <p:ext uri="{BB962C8B-B14F-4D97-AF65-F5344CB8AC3E}">
        <p14:creationId xmlns:p14="http://schemas.microsoft.com/office/powerpoint/2010/main" val="1906184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 3"/>
          <p:cNvSpPr>
            <a:spLocks noGrp="1"/>
          </p:cNvSpPr>
          <p:nvPr/>
        </p:nvSpPr>
        <p:spPr bwMode="auto">
          <a:xfrm>
            <a:off x="495119" y="1085613"/>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3434BAB1-6EAC-4E5D-8BD1-DE3AC252B2D0}"/>
              </a:ext>
            </a:extLst>
          </p:cNvPr>
          <p:cNvSpPr txBox="1">
            <a:spLocks/>
          </p:cNvSpPr>
          <p:nvPr/>
        </p:nvSpPr>
        <p:spPr bwMode="auto">
          <a:xfrm>
            <a:off x="342359" y="490364"/>
            <a:ext cx="8229599"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589A"/>
                </a:solidFill>
                <a:effectLst/>
                <a:uLnTx/>
                <a:uFillTx/>
                <a:latin typeface="Calibri"/>
                <a:ea typeface="+mj-ea"/>
                <a:cs typeface="+mj-cs"/>
              </a:rPr>
              <a:t>FHI 360</a:t>
            </a:r>
          </a:p>
        </p:txBody>
      </p:sp>
      <p:sp>
        <p:nvSpPr>
          <p:cNvPr id="11" name="Slide Number Placeholder 2">
            <a:extLst>
              <a:ext uri="{FF2B5EF4-FFF2-40B4-BE49-F238E27FC236}">
                <a16:creationId xmlns:a16="http://schemas.microsoft.com/office/drawing/2014/main" id="{BACE1B95-1E52-40D0-AB75-D7BCE6097B12}"/>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2967BAEC-CB90-45B9-8EB0-8D90EAE7AFCF}" type="slidenum">
              <a:rPr kumimoji="0" lang="en-US" altLang="en-US" sz="1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27</a:t>
            </a:fld>
            <a:endParaRPr kumimoji="0" lang="en-US" alt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TextBox 2">
            <a:extLst>
              <a:ext uri="{FF2B5EF4-FFF2-40B4-BE49-F238E27FC236}">
                <a16:creationId xmlns:a16="http://schemas.microsoft.com/office/drawing/2014/main" id="{DC472571-FD40-6772-4EBA-FF7BB09865A5}"/>
              </a:ext>
            </a:extLst>
          </p:cNvPr>
          <p:cNvSpPr txBox="1"/>
          <p:nvPr/>
        </p:nvSpPr>
        <p:spPr>
          <a:xfrm>
            <a:off x="378744" y="1501066"/>
            <a:ext cx="4193256" cy="46166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Gadugi" panose="020B0502040204020203" pitchFamily="34" charset="0"/>
                <a:ea typeface="Gadugi" panose="020B0502040204020203" pitchFamily="34" charset="0"/>
                <a:cs typeface="+mn-cs"/>
              </a:rPr>
              <a:t>FHI 360 hosts the Global Handwashing Partnership Secretariat and provides a leading role in the partnership’s overall coordination and activities. As secretariat host, FHI 360 leverages its organizational expertise to support not only the work of the Global Handwashing Partnership but also broader hand hygiene advocacy and knowledge management priorities.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Gadugi" panose="020B0502040204020203" pitchFamily="34" charset="0"/>
                <a:ea typeface="Gadugi" panose="020B0502040204020203" pitchFamily="34" charset="0"/>
                <a:cs typeface="+mn-cs"/>
              </a:rPr>
              <a:t>This year, FHI 360 staff played a key role in Global Handwashing Partnership discussions. During one of the Global Handwashing Partnership’s quarterly partner meetings, </a:t>
            </a:r>
            <a:r>
              <a:rPr kumimoji="0" lang="de-DE" sz="1400" b="0" i="0" u="none" strike="noStrike" kern="1200" cap="none" spc="0" normalizeH="0" baseline="0" noProof="0" dirty="0">
                <a:ln>
                  <a:noFill/>
                </a:ln>
                <a:effectLst/>
                <a:uLnTx/>
                <a:uFillTx/>
                <a:latin typeface="Gadugi" panose="020B0502040204020203" pitchFamily="34" charset="0"/>
                <a:ea typeface="Gadugi" panose="020B0502040204020203" pitchFamily="34" charset="0"/>
                <a:cs typeface="+mn-cs"/>
              </a:rPr>
              <a:t>Mungai Ndung‘u, FHI 360 Project Director for the</a:t>
            </a:r>
            <a:r>
              <a:rPr kumimoji="0" lang="en-US" sz="1400" b="0" i="0" u="none" strike="noStrike" kern="1200" cap="none" spc="0" normalizeH="0" baseline="0" noProof="0" dirty="0">
                <a:ln>
                  <a:noFill/>
                </a:ln>
                <a:effectLst/>
                <a:uLnTx/>
                <a:uFillTx/>
                <a:latin typeface="Gadugi" panose="020B0502040204020203" pitchFamily="34" charset="0"/>
                <a:ea typeface="Gadugi" panose="020B0502040204020203" pitchFamily="34" charset="0"/>
                <a:cs typeface="+mn-cs"/>
              </a:rPr>
              <a:t> Global Antimicrobial Resistance Laboratory and Response Network (GARLRN) project, presented his work and lessons learned. </a:t>
            </a:r>
            <a:r>
              <a:rPr lang="en-US" sz="1400" dirty="0">
                <a:latin typeface="Gadugi" panose="020B0502040204020203" pitchFamily="34" charset="0"/>
                <a:ea typeface="Gadugi" panose="020B0502040204020203" pitchFamily="34" charset="0"/>
              </a:rPr>
              <a:t>This presentation provided a case study on the importance of WASH and AMR prevention, a key priority for the Global Handwashing Partnership in the lead up to the high-level meeting on AMR (see Page 13 for more details). </a:t>
            </a:r>
          </a:p>
        </p:txBody>
      </p:sp>
      <p:sp>
        <p:nvSpPr>
          <p:cNvPr id="2" name="TextBox 1">
            <a:extLst>
              <a:ext uri="{FF2B5EF4-FFF2-40B4-BE49-F238E27FC236}">
                <a16:creationId xmlns:a16="http://schemas.microsoft.com/office/drawing/2014/main" id="{1308A286-989B-9700-3919-0B4892821B56}"/>
              </a:ext>
            </a:extLst>
          </p:cNvPr>
          <p:cNvSpPr txBox="1"/>
          <p:nvPr/>
        </p:nvSpPr>
        <p:spPr>
          <a:xfrm>
            <a:off x="4688375" y="1473759"/>
            <a:ext cx="4193256" cy="5909310"/>
          </a:xfrm>
          <a:prstGeom prst="rect">
            <a:avLst/>
          </a:prstGeom>
          <a:noFill/>
        </p:spPr>
        <p:txBody>
          <a:bodyPr wrap="square" rtlCol="0">
            <a:spAutoFit/>
          </a:bodyPr>
          <a:lstStyle/>
          <a:p>
            <a:pPr>
              <a:defRPr/>
            </a:pPr>
            <a:r>
              <a:rPr kumimoji="0" lang="en-US" sz="1400" b="0" i="0" u="none" strike="noStrike" kern="1200" cap="none" spc="0" normalizeH="0" baseline="0" noProof="0" dirty="0">
                <a:ln>
                  <a:noFill/>
                </a:ln>
                <a:effectLst/>
                <a:uLnTx/>
                <a:uFillTx/>
                <a:latin typeface="Gadugi" panose="020B0502040204020203" pitchFamily="34" charset="0"/>
                <a:ea typeface="Gadugi" panose="020B0502040204020203" pitchFamily="34" charset="0"/>
                <a:cs typeface="+mn-cs"/>
              </a:rPr>
              <a:t>The Global</a:t>
            </a:r>
            <a:r>
              <a:rPr lang="de-DE" sz="1400" noProof="0" dirty="0">
                <a:latin typeface="Gadugi" panose="020B0502040204020203" pitchFamily="34" charset="0"/>
                <a:ea typeface="Gadugi" panose="020B0502040204020203" pitchFamily="34" charset="0"/>
              </a:rPr>
              <a:t> </a:t>
            </a:r>
            <a:r>
              <a:rPr kumimoji="0" lang="en-US" sz="1400" b="0" i="0" u="none" strike="noStrike" kern="1200" cap="none" spc="0" normalizeH="0" baseline="0" noProof="0" dirty="0">
                <a:ln>
                  <a:noFill/>
                </a:ln>
                <a:effectLst/>
                <a:uLnTx/>
                <a:uFillTx/>
                <a:latin typeface="Gadugi" panose="020B0502040204020203" pitchFamily="34" charset="0"/>
                <a:ea typeface="Gadugi" panose="020B0502040204020203" pitchFamily="34" charset="0"/>
                <a:cs typeface="+mn-cs"/>
              </a:rPr>
              <a:t>Handwashing Partnership also presented in several internal FHI 360 meetings, amplifying the work of the partnership to other FHI 360 colleagues. This includes discussions within FHI 360’s WASH Community of Practice.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a:latin typeface="Gadugi" panose="020B0502040204020203" pitchFamily="34" charset="0"/>
                <a:ea typeface="Gadugi" panose="020B0502040204020203" pitchFamily="34" charset="0"/>
              </a:rPr>
              <a:t>Finally, the Global Handwashing Partnership and FHI 360 worked together to co-convene several external discussions and events, including at the 2024 UNC Water &amp; Health Conference where they worked together on the Global Handwashing Partnership‘s spotlight session focused on elevating the importance of hand hygiene on Global Handwashing Day and the  WASHPaLS #2 session focused on new research around handwashing and food hygiene. Both sessions were recorded and are available </a:t>
            </a:r>
            <a:r>
              <a:rPr lang="de-DE" sz="1400" b="1" dirty="0">
                <a:solidFill>
                  <a:srgbClr val="37CBFF"/>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here</a:t>
            </a:r>
            <a:r>
              <a:rPr lang="de-DE" sz="1400" b="1" dirty="0">
                <a:solidFill>
                  <a:srgbClr val="37CBFF"/>
                </a:solidFill>
                <a:latin typeface="Gadugi" panose="020B0502040204020203" pitchFamily="34" charset="0"/>
                <a:ea typeface="Gadugi" panose="020B0502040204020203" pitchFamily="34" charset="0"/>
              </a:rPr>
              <a:t> </a:t>
            </a:r>
            <a:r>
              <a:rPr lang="de-DE" sz="1400" dirty="0">
                <a:latin typeface="Gadugi" panose="020B0502040204020203" pitchFamily="34" charset="0"/>
                <a:ea typeface="Gadugi" panose="020B0502040204020203" pitchFamily="34" charset="0"/>
              </a:rPr>
              <a:t>and </a:t>
            </a:r>
            <a:r>
              <a:rPr lang="de-DE" sz="1400" b="1" dirty="0">
                <a:solidFill>
                  <a:srgbClr val="37CBFF"/>
                </a:solidFill>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here</a:t>
            </a:r>
            <a:r>
              <a:rPr lang="de-DE" sz="1400" dirty="0">
                <a:latin typeface="Gadugi" panose="020B0502040204020203" pitchFamily="34" charset="0"/>
                <a:ea typeface="Gadugi" panose="020B0502040204020203" pitchFamily="34" charset="0"/>
              </a:rPr>
              <a:t>. More details on both sessions can be found on Page 14 of this report. Overall, collaboration between FHI 360 and the Global Handwashing Partnership ensures optimized synergy to impact both organizational and partnership priorities.</a:t>
            </a:r>
            <a:endParaRPr lang="en-US" sz="1400" dirty="0">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p:txBody>
      </p:sp>
    </p:spTree>
    <p:extLst>
      <p:ext uri="{BB962C8B-B14F-4D97-AF65-F5344CB8AC3E}">
        <p14:creationId xmlns:p14="http://schemas.microsoft.com/office/powerpoint/2010/main" val="2240649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 3"/>
          <p:cNvSpPr>
            <a:spLocks noGrp="1"/>
          </p:cNvSpPr>
          <p:nvPr/>
        </p:nvSpPr>
        <p:spPr bwMode="auto">
          <a:xfrm>
            <a:off x="495119" y="1085613"/>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3434BAB1-6EAC-4E5D-8BD1-DE3AC252B2D0}"/>
              </a:ext>
            </a:extLst>
          </p:cNvPr>
          <p:cNvSpPr txBox="1">
            <a:spLocks/>
          </p:cNvSpPr>
          <p:nvPr/>
        </p:nvSpPr>
        <p:spPr bwMode="auto">
          <a:xfrm>
            <a:off x="342359" y="490364"/>
            <a:ext cx="8229599"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589A"/>
                </a:solidFill>
                <a:effectLst/>
                <a:uLnTx/>
                <a:uFillTx/>
                <a:latin typeface="Calibri"/>
                <a:ea typeface="+mj-ea"/>
                <a:cs typeface="+mj-cs"/>
              </a:rPr>
              <a:t>Proctor &amp; Gamble</a:t>
            </a:r>
          </a:p>
        </p:txBody>
      </p:sp>
      <p:sp>
        <p:nvSpPr>
          <p:cNvPr id="11" name="Slide Number Placeholder 2">
            <a:extLst>
              <a:ext uri="{FF2B5EF4-FFF2-40B4-BE49-F238E27FC236}">
                <a16:creationId xmlns:a16="http://schemas.microsoft.com/office/drawing/2014/main" id="{BACE1B95-1E52-40D0-AB75-D7BCE6097B12}"/>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2967BAEC-CB90-45B9-8EB0-8D90EAE7AFCF}" type="slidenum">
              <a:rPr kumimoji="0" lang="en-US" altLang="en-US" sz="1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28</a:t>
            </a:fld>
            <a:endParaRPr kumimoji="0" lang="en-US" alt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TextBox 2">
            <a:extLst>
              <a:ext uri="{FF2B5EF4-FFF2-40B4-BE49-F238E27FC236}">
                <a16:creationId xmlns:a16="http://schemas.microsoft.com/office/drawing/2014/main" id="{DC472571-FD40-6772-4EBA-FF7BB09865A5}"/>
              </a:ext>
            </a:extLst>
          </p:cNvPr>
          <p:cNvSpPr txBox="1"/>
          <p:nvPr/>
        </p:nvSpPr>
        <p:spPr>
          <a:xfrm>
            <a:off x="378744" y="1501066"/>
            <a:ext cx="4193256" cy="48320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Proctor &amp; Gamble and its brands remain committed to handwashing education and access.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panose="020B0502040204020203" pitchFamily="34" charset="0"/>
                <a:ea typeface="Gadugi" panose="020B0502040204020203" pitchFamily="34" charset="0"/>
              </a:rPr>
              <a:t>On Global Handwashing Day, Proctor &amp; Gamble’s Safeguard brand collaborated with multiple brands in more than 20 cities and over 250 stores across China to disseminate hand hygiene messages. The campaign covered various contexts, including </a:t>
            </a: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universities, parks, subways, shared bicycles, restaurants, supermarkets, and delivery lockers. Through its collective, Safeguard shared “Ten Scenarios for Scientific Handwashing,” sharing their research of handwashing to thousands of communities and homes.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panose="020B0502040204020203" pitchFamily="34" charset="0"/>
                <a:ea typeface="Gadugi" panose="020B0502040204020203" pitchFamily="34" charset="0"/>
              </a:rPr>
              <a:t>Beyond Global Handwashing Day, </a:t>
            </a:r>
            <a:r>
              <a:rPr lang="en-US" sz="1400" kern="100" dirty="0">
                <a:effectLst/>
                <a:latin typeface="Gadugi" panose="020B0502040204020203" pitchFamily="34" charset="0"/>
                <a:ea typeface="Gadugi" panose="020B0502040204020203" pitchFamily="34" charset="0"/>
                <a:cs typeface="Times New Roman" panose="02020603050405020304" pitchFamily="18" charset="0"/>
              </a:rPr>
              <a:t>Safeguard has run the "Spread Health Across China" public welfare project for five years. This project is dedicated to promoting hygiene knowledge and handwashing habits to 100 million people. This year, Safeguard continued its handwashing education initiative in elementary schools, teaching</a:t>
            </a: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p:txBody>
      </p:sp>
      <p:sp>
        <p:nvSpPr>
          <p:cNvPr id="2" name="TextBox 1">
            <a:extLst>
              <a:ext uri="{FF2B5EF4-FFF2-40B4-BE49-F238E27FC236}">
                <a16:creationId xmlns:a16="http://schemas.microsoft.com/office/drawing/2014/main" id="{18DB2574-B75E-F142-AEB4-A558B665BAE6}"/>
              </a:ext>
            </a:extLst>
          </p:cNvPr>
          <p:cNvSpPr txBox="1"/>
          <p:nvPr/>
        </p:nvSpPr>
        <p:spPr>
          <a:xfrm>
            <a:off x="4684223" y="1482551"/>
            <a:ext cx="4193256"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00" dirty="0">
                <a:latin typeface="Gadugi" panose="020B0502040204020203" pitchFamily="34" charset="0"/>
                <a:ea typeface="Gadugi" panose="020B0502040204020203" pitchFamily="34" charset="0"/>
                <a:cs typeface="Times New Roman" panose="02020603050405020304" pitchFamily="18" charset="0"/>
              </a:rPr>
              <a:t>c</a:t>
            </a:r>
            <a:r>
              <a:rPr lang="en-US" sz="1400" kern="100" dirty="0">
                <a:effectLst/>
                <a:latin typeface="Gadugi" panose="020B0502040204020203" pitchFamily="34" charset="0"/>
                <a:ea typeface="Gadugi" panose="020B0502040204020203" pitchFamily="34" charset="0"/>
                <a:cs typeface="Times New Roman" panose="02020603050405020304" pitchFamily="18" charset="0"/>
              </a:rPr>
              <a:t>hildren the scientific way to wash their hands. Through engaging demos and presentations, Safeguard helped students master the 7-step handwashing method, empowering them to become "Little Health Guardians."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kern="100" dirty="0">
              <a:latin typeface="Gadugi" panose="020B0502040204020203" pitchFamily="34" charset="0"/>
              <a:ea typeface="Gadugi" panose="020B0502040204020203"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00" dirty="0">
                <a:latin typeface="Gadugi" panose="020B0502040204020203" pitchFamily="34" charset="0"/>
                <a:ea typeface="Gadugi" panose="020B0502040204020203" pitchFamily="34" charset="0"/>
                <a:cs typeface="Times New Roman" panose="02020603050405020304" pitchFamily="18" charset="0"/>
              </a:rPr>
              <a:t>Furthermore, </a:t>
            </a:r>
            <a:r>
              <a:rPr lang="en-US" sz="1400" kern="100" dirty="0">
                <a:effectLst/>
                <a:latin typeface="Gadugi" panose="020B0502040204020203" pitchFamily="34" charset="0"/>
                <a:ea typeface="Gadugi" panose="020B0502040204020203" pitchFamily="34" charset="0"/>
                <a:cs typeface="Times New Roman" panose="02020603050405020304" pitchFamily="18" charset="0"/>
              </a:rPr>
              <a:t>Safeguard partnered with collaborators to directly donate liquid hand soap and educational books about handwashing to schools across the country. This handwashing </a:t>
            </a:r>
            <a:r>
              <a:rPr lang="en-US" sz="1400" kern="100" dirty="0">
                <a:latin typeface="Gadugi" panose="020B0502040204020203" pitchFamily="34" charset="0"/>
                <a:ea typeface="Gadugi" panose="020B0502040204020203" pitchFamily="34" charset="0"/>
                <a:cs typeface="Times New Roman" panose="02020603050405020304" pitchFamily="18" charset="0"/>
              </a:rPr>
              <a:t>education </a:t>
            </a:r>
            <a:r>
              <a:rPr lang="en-US" sz="1400" kern="100" dirty="0">
                <a:effectLst/>
                <a:latin typeface="Gadugi" panose="020B0502040204020203" pitchFamily="34" charset="0"/>
                <a:ea typeface="Gadugi" panose="020B0502040204020203" pitchFamily="34" charset="0"/>
                <a:cs typeface="Times New Roman" panose="02020603050405020304" pitchFamily="18" charset="0"/>
              </a:rPr>
              <a:t>initiative has reached 9 cities in China, directly impacting over 1,200 students, and Safeguard has donated a total of 1,100 bottles of liquid hand soap so far.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kern="100" dirty="0">
              <a:latin typeface="Gadugi" panose="020B0502040204020203" pitchFamily="34" charset="0"/>
              <a:ea typeface="Gadugi" panose="020B0502040204020203"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00" dirty="0">
                <a:effectLst/>
                <a:latin typeface="Gadugi" panose="020B0502040204020203" pitchFamily="34" charset="0"/>
                <a:ea typeface="Gadugi" panose="020B0502040204020203" pitchFamily="34" charset="0"/>
                <a:cs typeface="Times New Roman" panose="02020603050405020304" pitchFamily="18" charset="0"/>
              </a:rPr>
              <a:t>Moving forward, Safeguard will continue to carry out school activities to help children in developing healthy habits.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p:txBody>
      </p:sp>
    </p:spTree>
    <p:extLst>
      <p:ext uri="{BB962C8B-B14F-4D97-AF65-F5344CB8AC3E}">
        <p14:creationId xmlns:p14="http://schemas.microsoft.com/office/powerpoint/2010/main" val="1841344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 3"/>
          <p:cNvSpPr>
            <a:spLocks noGrp="1"/>
          </p:cNvSpPr>
          <p:nvPr/>
        </p:nvSpPr>
        <p:spPr bwMode="auto">
          <a:xfrm>
            <a:off x="495119" y="1085613"/>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3434BAB1-6EAC-4E5D-8BD1-DE3AC252B2D0}"/>
              </a:ext>
            </a:extLst>
          </p:cNvPr>
          <p:cNvSpPr txBox="1">
            <a:spLocks/>
          </p:cNvSpPr>
          <p:nvPr/>
        </p:nvSpPr>
        <p:spPr bwMode="auto">
          <a:xfrm>
            <a:off x="342359" y="490364"/>
            <a:ext cx="8229599"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589A"/>
                </a:solidFill>
                <a:effectLst/>
                <a:uLnTx/>
                <a:uFillTx/>
                <a:latin typeface="Calibri"/>
                <a:ea typeface="+mj-ea"/>
                <a:cs typeface="+mj-cs"/>
              </a:rPr>
              <a:t>WaterAid</a:t>
            </a:r>
          </a:p>
        </p:txBody>
      </p:sp>
      <p:sp>
        <p:nvSpPr>
          <p:cNvPr id="11" name="Slide Number Placeholder 2">
            <a:extLst>
              <a:ext uri="{FF2B5EF4-FFF2-40B4-BE49-F238E27FC236}">
                <a16:creationId xmlns:a16="http://schemas.microsoft.com/office/drawing/2014/main" id="{BACE1B95-1E52-40D0-AB75-D7BCE6097B12}"/>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2967BAEC-CB90-45B9-8EB0-8D90EAE7AFCF}" type="slidenum">
              <a:rPr kumimoji="0" lang="en-US" altLang="en-US" sz="1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29</a:t>
            </a:fld>
            <a:endParaRPr kumimoji="0" lang="en-US" alt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TextBox 2">
            <a:extLst>
              <a:ext uri="{FF2B5EF4-FFF2-40B4-BE49-F238E27FC236}">
                <a16:creationId xmlns:a16="http://schemas.microsoft.com/office/drawing/2014/main" id="{DC472571-FD40-6772-4EBA-FF7BB09865A5}"/>
              </a:ext>
            </a:extLst>
          </p:cNvPr>
          <p:cNvSpPr txBox="1"/>
          <p:nvPr/>
        </p:nvSpPr>
        <p:spPr>
          <a:xfrm>
            <a:off x="378744" y="1501066"/>
            <a:ext cx="4193256" cy="504753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For many years, WaterAid has worked with governments, UNICEF and other organizations to install handwashing facilities in a range of public places and buildings, including markets, transport hubs, public and communal toilets, healthcare facilities, schools, restaurants, places of worship, and commercial and public offices.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panose="020B0502040204020203" pitchFamily="34" charset="0"/>
                <a:ea typeface="Gadugi" panose="020B0502040204020203" pitchFamily="34" charset="0"/>
              </a:rPr>
              <a:t>In the response to COVID-19, WaterAid designed the first technical guide for handwashing facilities in public places and buildings, which was published in August 2020 and available </a:t>
            </a:r>
            <a:r>
              <a:rPr lang="en-US" sz="1400" b="1" dirty="0">
                <a:solidFill>
                  <a:srgbClr val="37CBFF"/>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here</a:t>
            </a:r>
            <a:r>
              <a:rPr lang="en-US" sz="1400" dirty="0">
                <a:solidFill>
                  <a:srgbClr val="000000"/>
                </a:solidFill>
                <a:latin typeface="Gadugi" panose="020B0502040204020203" pitchFamily="34" charset="0"/>
                <a:ea typeface="Gadugi" panose="020B0502040204020203" pitchFamily="34" charset="0"/>
              </a:rPr>
              <a:t>. This guide provided guidance on existing best practices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panose="020B0502040204020203" pitchFamily="34" charset="0"/>
                <a:ea typeface="Gadugi" panose="020B0502040204020203" pitchFamily="34" charset="0"/>
              </a:rPr>
              <a:t>for handwashing facilities and shared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panose="020B0502040204020203" pitchFamily="34" charset="0"/>
                <a:ea typeface="Gadugi" panose="020B0502040204020203" pitchFamily="34" charset="0"/>
              </a:rPr>
              <a:t>innovation and learning from WaterAid’s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panose="020B0502040204020203" pitchFamily="34" charset="0"/>
                <a:ea typeface="Gadugi" panose="020B0502040204020203" pitchFamily="34" charset="0"/>
              </a:rPr>
              <a:t>hygiene response to COVID-19 to date.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a:defRPr/>
            </a:pPr>
            <a:r>
              <a:rPr lang="en-US" sz="1400" b="0" i="0" dirty="0">
                <a:effectLst/>
                <a:latin typeface="Gadugi" panose="020B0502040204020203" pitchFamily="34" charset="0"/>
                <a:ea typeface="Gadugi" panose="020B0502040204020203" pitchFamily="34" charset="0"/>
              </a:rPr>
              <a:t>COVID-19 and other disease outbreaks accelerated the provision of handwashing facilities in public places, with the development of many hands-free innovations to meet the needs of the disease.</a:t>
            </a:r>
          </a:p>
          <a:p>
            <a:pPr>
              <a:defRPr/>
            </a:pPr>
            <a:endParaRPr lang="en-US" sz="1400" dirty="0">
              <a:solidFill>
                <a:srgbClr val="3A4652"/>
              </a:solidFill>
              <a:latin typeface="Noto Sans" panose="020B050204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p:txBody>
      </p:sp>
      <p:sp>
        <p:nvSpPr>
          <p:cNvPr id="2" name="TextBox 1">
            <a:extLst>
              <a:ext uri="{FF2B5EF4-FFF2-40B4-BE49-F238E27FC236}">
                <a16:creationId xmlns:a16="http://schemas.microsoft.com/office/drawing/2014/main" id="{3332E3C9-18EE-F113-B41A-66B9CD8C52CF}"/>
              </a:ext>
            </a:extLst>
          </p:cNvPr>
          <p:cNvSpPr txBox="1"/>
          <p:nvPr/>
        </p:nvSpPr>
        <p:spPr>
          <a:xfrm>
            <a:off x="4615541" y="1501066"/>
            <a:ext cx="4193256" cy="46166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Gadugi" panose="020B0502040204020203" pitchFamily="34" charset="0"/>
                <a:ea typeface="Gadugi" panose="020B0502040204020203" pitchFamily="34" charset="0"/>
              </a:rPr>
              <a:t>However, as the world moves beyond COVID-19, the e</a:t>
            </a:r>
            <a:r>
              <a:rPr lang="en-US" sz="1400" b="0" i="0" dirty="0">
                <a:effectLst/>
                <a:latin typeface="Gadugi" panose="020B0502040204020203" pitchFamily="34" charset="0"/>
                <a:ea typeface="Gadugi" panose="020B0502040204020203" pitchFamily="34" charset="0"/>
              </a:rPr>
              <a:t>mphasis is now on designing more long-term, sustainable public handwashing facilities.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Gadugi" panose="020B0502040204020203" pitchFamily="34" charset="0"/>
                <a:ea typeface="Gadugi" panose="020B0502040204020203" pitchFamily="34" charset="0"/>
              </a:rPr>
              <a:t>This year, WaterAid worked with UNICEF to publish a revised version of the technical guide, which includes additional advice for installing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dirty="0">
                <a:effectLst/>
                <a:latin typeface="Gadugi" panose="020B0502040204020203" pitchFamily="34" charset="0"/>
                <a:ea typeface="Gadugi" panose="020B0502040204020203" pitchFamily="34" charset="0"/>
              </a:rPr>
              <a:t>permanent and semi-permanent handwashing facilities; sharing designs, bills of quantities, construction notes; and guidance around management, operations and maintenance. The guide evaluates each technology’s advantages and disadvantages to support informed decision making and includes safety and accessibility checklists to make facilities more inclusive. Finally, there are monitoring checklists to ensure facilities are operated and maintained well.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3A4652"/>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dirty="0">
                <a:solidFill>
                  <a:srgbClr val="3A4652"/>
                </a:solidFill>
                <a:effectLst/>
                <a:latin typeface="Gadugi" panose="020B0502040204020203" pitchFamily="34" charset="0"/>
                <a:ea typeface="Gadugi" panose="020B0502040204020203" pitchFamily="34" charset="0"/>
              </a:rPr>
              <a:t>The second edition of the technical guide is available </a:t>
            </a:r>
            <a:r>
              <a:rPr lang="en-US" sz="1400" b="1" i="0" dirty="0">
                <a:solidFill>
                  <a:srgbClr val="37CBFF"/>
                </a:solidFill>
                <a:effectLst/>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here</a:t>
            </a:r>
            <a:r>
              <a:rPr lang="en-US" sz="1400" b="1" i="0" dirty="0">
                <a:solidFill>
                  <a:srgbClr val="3A4652"/>
                </a:solidFill>
                <a:effectLst/>
                <a:latin typeface="Gadugi" panose="020B0502040204020203" pitchFamily="34" charset="0"/>
                <a:ea typeface="Gadugi" panose="020B0502040204020203" pitchFamily="34" charset="0"/>
              </a:rPr>
              <a:t>. </a:t>
            </a:r>
            <a:endParaRPr lang="en-US" sz="1400" b="1"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p:txBody>
      </p:sp>
    </p:spTree>
    <p:extLst>
      <p:ext uri="{BB962C8B-B14F-4D97-AF65-F5344CB8AC3E}">
        <p14:creationId xmlns:p14="http://schemas.microsoft.com/office/powerpoint/2010/main" val="2473436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 3"/>
          <p:cNvSpPr>
            <a:spLocks noGrp="1"/>
          </p:cNvSpPr>
          <p:nvPr/>
        </p:nvSpPr>
        <p:spPr bwMode="auto">
          <a:xfrm>
            <a:off x="457200" y="1101725"/>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3434BAB1-6EAC-4E5D-8BD1-DE3AC252B2D0}"/>
              </a:ext>
            </a:extLst>
          </p:cNvPr>
          <p:cNvSpPr txBox="1">
            <a:spLocks/>
          </p:cNvSpPr>
          <p:nvPr/>
        </p:nvSpPr>
        <p:spPr bwMode="auto">
          <a:xfrm>
            <a:off x="457200" y="474217"/>
            <a:ext cx="5866379"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589A"/>
                </a:solidFill>
                <a:effectLst/>
                <a:uLnTx/>
                <a:uFillTx/>
                <a:latin typeface="Calibri"/>
                <a:ea typeface="+mj-ea"/>
                <a:cs typeface="+mj-cs"/>
              </a:rPr>
              <a:t>About the Global Handwashing Partnership</a:t>
            </a:r>
          </a:p>
        </p:txBody>
      </p:sp>
      <p:sp>
        <p:nvSpPr>
          <p:cNvPr id="5" name="Rectangle 4">
            <a:extLst>
              <a:ext uri="{FF2B5EF4-FFF2-40B4-BE49-F238E27FC236}">
                <a16:creationId xmlns:a16="http://schemas.microsoft.com/office/drawing/2014/main" id="{0DCCC7C4-7D91-4721-BBB3-76A6962D71A7}"/>
              </a:ext>
            </a:extLst>
          </p:cNvPr>
          <p:cNvSpPr/>
          <p:nvPr/>
        </p:nvSpPr>
        <p:spPr>
          <a:xfrm>
            <a:off x="460210" y="2093912"/>
            <a:ext cx="4241788" cy="418576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The Global Handwashing Partnership is a public-private partnership working to advance handwashing with soap as a fundamental component of global health and community development. </a:t>
            </a:r>
            <a:r>
              <a:rPr lang="en-US" sz="1400" dirty="0">
                <a:solidFill>
                  <a:srgbClr val="000000"/>
                </a:solidFill>
                <a:latin typeface="Gadugi" panose="020B0502040204020203" pitchFamily="34" charset="0"/>
                <a:ea typeface="Gadugi" panose="020B0502040204020203" pitchFamily="34" charset="0"/>
              </a:rPr>
              <a:t>To achieve our vision of universal hand hygiene</a:t>
            </a: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 the Global Handwashing Partnership supports the prioritization of handwashing with soap within programs, strategies, and policies at the local, national, and global level.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As a global advocate and knowledge hub, </a:t>
            </a:r>
            <a:r>
              <a:rPr lang="en-US" sz="1400" dirty="0">
                <a:solidFill>
                  <a:srgbClr val="000000"/>
                </a:solidFill>
                <a:latin typeface="Gadugi" panose="020B0502040204020203" pitchFamily="34" charset="0"/>
                <a:ea typeface="Gadugi" panose="020B0502040204020203" pitchFamily="34" charset="0"/>
              </a:rPr>
              <a:t>t</a:t>
            </a: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he Global Handwashing Partnership engages a broad network of hand hygiene champions</a:t>
            </a:r>
            <a:r>
              <a:rPr lang="en-US" sz="1400" dirty="0">
                <a:solidFill>
                  <a:srgbClr val="000000"/>
                </a:solidFill>
                <a:latin typeface="Gadugi" panose="020B0502040204020203" pitchFamily="34" charset="0"/>
                <a:ea typeface="Gadugi" panose="020B0502040204020203" pitchFamily="34" charset="0"/>
              </a:rPr>
              <a:t> </a:t>
            </a: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with partners from government agencies, multilateral organizations, private corporations, nongovernmental organizations, and academic institutions. Steering committee members are listed </a:t>
            </a:r>
            <a:r>
              <a:rPr lang="en-US" sz="1400" dirty="0">
                <a:solidFill>
                  <a:srgbClr val="000000"/>
                </a:solidFill>
                <a:latin typeface="Gadugi" panose="020B0502040204020203" pitchFamily="34" charset="0"/>
                <a:ea typeface="Gadugi" panose="020B0502040204020203" pitchFamily="34" charset="0"/>
              </a:rPr>
              <a:t>in Figure 1 to the </a:t>
            </a: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right, with a </a:t>
            </a:r>
            <a:r>
              <a:rPr lang="en-US" sz="1400" dirty="0">
                <a:solidFill>
                  <a:srgbClr val="000000"/>
                </a:solidFill>
                <a:latin typeface="Gadugi" panose="020B0502040204020203" pitchFamily="34" charset="0"/>
                <a:ea typeface="Gadugi" panose="020B0502040204020203" pitchFamily="34" charset="0"/>
              </a:rPr>
              <a:t>full list of partners available at the end of this report.</a:t>
            </a: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p:txBody>
      </p:sp>
      <p:pic>
        <p:nvPicPr>
          <p:cNvPr id="25" name="Picture 24">
            <a:extLst>
              <a:ext uri="{FF2B5EF4-FFF2-40B4-BE49-F238E27FC236}">
                <a16:creationId xmlns:a16="http://schemas.microsoft.com/office/drawing/2014/main" id="{56FF0046-1890-4B89-B501-02AF2957B24C}"/>
              </a:ext>
            </a:extLst>
          </p:cNvPr>
          <p:cNvPicPr>
            <a:picLocks noChangeAspect="1"/>
          </p:cNvPicPr>
          <p:nvPr/>
        </p:nvPicPr>
        <p:blipFill>
          <a:blip r:embed="rId3"/>
          <a:stretch>
            <a:fillRect/>
          </a:stretch>
        </p:blipFill>
        <p:spPr>
          <a:xfrm>
            <a:off x="6512257" y="2667366"/>
            <a:ext cx="1115262" cy="544782"/>
          </a:xfrm>
          <a:prstGeom prst="rect">
            <a:avLst/>
          </a:prstGeom>
        </p:spPr>
      </p:pic>
      <p:pic>
        <p:nvPicPr>
          <p:cNvPr id="26" name="Picture 25">
            <a:extLst>
              <a:ext uri="{FF2B5EF4-FFF2-40B4-BE49-F238E27FC236}">
                <a16:creationId xmlns:a16="http://schemas.microsoft.com/office/drawing/2014/main" id="{F9A3AC26-EC68-4102-B7D7-BD2D918A9FBD}"/>
              </a:ext>
            </a:extLst>
          </p:cNvPr>
          <p:cNvPicPr>
            <a:picLocks noChangeAspect="1"/>
          </p:cNvPicPr>
          <p:nvPr/>
        </p:nvPicPr>
        <p:blipFill>
          <a:blip r:embed="rId4"/>
          <a:stretch>
            <a:fillRect/>
          </a:stretch>
        </p:blipFill>
        <p:spPr>
          <a:xfrm>
            <a:off x="7807955" y="2664161"/>
            <a:ext cx="985821" cy="579345"/>
          </a:xfrm>
          <a:prstGeom prst="rect">
            <a:avLst/>
          </a:prstGeom>
        </p:spPr>
      </p:pic>
      <p:pic>
        <p:nvPicPr>
          <p:cNvPr id="27" name="Picture 2">
            <a:extLst>
              <a:ext uri="{FF2B5EF4-FFF2-40B4-BE49-F238E27FC236}">
                <a16:creationId xmlns:a16="http://schemas.microsoft.com/office/drawing/2014/main" id="{17BDAB1E-0352-404D-A6AA-ED34202A5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6065" y="3613944"/>
            <a:ext cx="1064956" cy="4756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DCD1B39-CBFA-4D3C-A782-ADE5DB977FA8}"/>
              </a:ext>
            </a:extLst>
          </p:cNvPr>
          <p:cNvPicPr>
            <a:picLocks noChangeAspect="1"/>
          </p:cNvPicPr>
          <p:nvPr/>
        </p:nvPicPr>
        <p:blipFill>
          <a:blip r:embed="rId6"/>
          <a:stretch>
            <a:fillRect/>
          </a:stretch>
        </p:blipFill>
        <p:spPr>
          <a:xfrm>
            <a:off x="6427492" y="3682336"/>
            <a:ext cx="1129654" cy="338896"/>
          </a:xfrm>
          <a:prstGeom prst="rect">
            <a:avLst/>
          </a:prstGeom>
        </p:spPr>
      </p:pic>
      <p:pic>
        <p:nvPicPr>
          <p:cNvPr id="30" name="Picture 29">
            <a:extLst>
              <a:ext uri="{FF2B5EF4-FFF2-40B4-BE49-F238E27FC236}">
                <a16:creationId xmlns:a16="http://schemas.microsoft.com/office/drawing/2014/main" id="{6DAB318B-5649-4D34-B666-2992350161AF}"/>
              </a:ext>
            </a:extLst>
          </p:cNvPr>
          <p:cNvPicPr>
            <a:picLocks noChangeAspect="1"/>
          </p:cNvPicPr>
          <p:nvPr/>
        </p:nvPicPr>
        <p:blipFill>
          <a:blip r:embed="rId7"/>
          <a:stretch>
            <a:fillRect/>
          </a:stretch>
        </p:blipFill>
        <p:spPr>
          <a:xfrm>
            <a:off x="7736038" y="3639350"/>
            <a:ext cx="1129654" cy="421737"/>
          </a:xfrm>
          <a:prstGeom prst="rect">
            <a:avLst/>
          </a:prstGeom>
        </p:spPr>
      </p:pic>
      <p:pic>
        <p:nvPicPr>
          <p:cNvPr id="31" name="Picture 30" descr="A close up of a sign&#10;&#10;Description automatically generated">
            <a:extLst>
              <a:ext uri="{FF2B5EF4-FFF2-40B4-BE49-F238E27FC236}">
                <a16:creationId xmlns:a16="http://schemas.microsoft.com/office/drawing/2014/main" id="{BC4F0DA8-E2DD-4C07-B38C-05B609C5BA07}"/>
              </a:ext>
            </a:extLst>
          </p:cNvPr>
          <p:cNvPicPr>
            <a:picLocks noChangeAspect="1"/>
          </p:cNvPicPr>
          <p:nvPr/>
        </p:nvPicPr>
        <p:blipFill>
          <a:blip r:embed="rId8"/>
          <a:stretch>
            <a:fillRect/>
          </a:stretch>
        </p:blipFill>
        <p:spPr>
          <a:xfrm>
            <a:off x="6027209" y="4348897"/>
            <a:ext cx="1947790" cy="382203"/>
          </a:xfrm>
          <a:prstGeom prst="rect">
            <a:avLst/>
          </a:prstGeom>
        </p:spPr>
      </p:pic>
      <p:sp>
        <p:nvSpPr>
          <p:cNvPr id="2" name="TextBox 1">
            <a:extLst>
              <a:ext uri="{FF2B5EF4-FFF2-40B4-BE49-F238E27FC236}">
                <a16:creationId xmlns:a16="http://schemas.microsoft.com/office/drawing/2014/main" id="{EF08D0DF-B397-4F19-9972-A08019AD7329}"/>
              </a:ext>
            </a:extLst>
          </p:cNvPr>
          <p:cNvSpPr txBox="1"/>
          <p:nvPr/>
        </p:nvSpPr>
        <p:spPr>
          <a:xfrm>
            <a:off x="4964092" y="2123071"/>
            <a:ext cx="3984802" cy="246221"/>
          </a:xfrm>
          <a:prstGeom prst="rect">
            <a:avLst/>
          </a:prstGeom>
          <a:noFill/>
        </p:spPr>
        <p:txBody>
          <a:bodyPr wrap="square" rtlCol="0">
            <a:spAutoFit/>
          </a:bodyPr>
          <a:lstStyle/>
          <a:p>
            <a:r>
              <a:rPr lang="en-US" sz="1000" b="1" i="1" dirty="0">
                <a:latin typeface="Gadugi" panose="020B0502040204020203" pitchFamily="34" charset="0"/>
                <a:ea typeface="Gadugi" panose="020B0502040204020203" pitchFamily="34" charset="0"/>
              </a:rPr>
              <a:t>Figure 1. 2024 Steering Committee Members</a:t>
            </a:r>
          </a:p>
        </p:txBody>
      </p:sp>
      <p:sp>
        <p:nvSpPr>
          <p:cNvPr id="16" name="Slide Number Placeholder 2">
            <a:extLst>
              <a:ext uri="{FF2B5EF4-FFF2-40B4-BE49-F238E27FC236}">
                <a16:creationId xmlns:a16="http://schemas.microsoft.com/office/drawing/2014/main" id="{C93F98FA-DDF6-460C-A3D6-6B1E12910E00}"/>
              </a:ext>
            </a:extLst>
          </p:cNvPr>
          <p:cNvSpPr>
            <a:spLocks noGrp="1"/>
          </p:cNvSpPr>
          <p:nvPr>
            <p:ph type="sldNum" sz="quarter" idx="10"/>
          </p:nvPr>
        </p:nvSpPr>
        <p:spPr bwMode="auto">
          <a:xfrm>
            <a:off x="8686800" y="6356350"/>
            <a:ext cx="4572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2967BAEC-CB90-45B9-8EB0-8D90EAE7AFCF}" type="slidenum">
              <a:rPr kumimoji="0" lang="en-US" altLang="en-US" sz="1200" b="1"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3</a:t>
            </a:fld>
            <a:endParaRPr kumimoji="0" lang="en-US" alt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3" name="Picture 2" descr="FHI 360">
            <a:extLst>
              <a:ext uri="{FF2B5EF4-FFF2-40B4-BE49-F238E27FC236}">
                <a16:creationId xmlns:a16="http://schemas.microsoft.com/office/drawing/2014/main" id="{26C83F1A-BF47-AAB4-00FC-D841C78FB5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3549" y="2550401"/>
            <a:ext cx="1058563" cy="778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108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fillRect l="-6000" r="-6000"/>
          </a:stretch>
        </a:blipFill>
        <a:effectLst/>
      </p:bgPr>
    </p:bg>
    <p:spTree>
      <p:nvGrpSpPr>
        <p:cNvPr id="1" name=""/>
        <p:cNvGrpSpPr/>
        <p:nvPr/>
      </p:nvGrpSpPr>
      <p:grpSpPr>
        <a:xfrm>
          <a:off x="0" y="0"/>
          <a:ext cx="0" cy="0"/>
          <a:chOff x="0" y="0"/>
          <a:chExt cx="0" cy="0"/>
        </a:xfrm>
      </p:grpSpPr>
      <p:pic>
        <p:nvPicPr>
          <p:cNvPr id="6" name="Picture 5" descr="A person washing their hands&#10;&#10;Description automatically generated">
            <a:extLst>
              <a:ext uri="{FF2B5EF4-FFF2-40B4-BE49-F238E27FC236}">
                <a16:creationId xmlns:a16="http://schemas.microsoft.com/office/drawing/2014/main" id="{9581987C-8743-ECC6-4556-E658F11D020F}"/>
              </a:ext>
            </a:extLst>
          </p:cNvPr>
          <p:cNvPicPr>
            <a:picLocks noChangeAspect="1"/>
          </p:cNvPicPr>
          <p:nvPr/>
        </p:nvPicPr>
        <p:blipFill>
          <a:blip r:embed="rId4">
            <a:extLst>
              <a:ext uri="{28A0092B-C50C-407E-A947-70E740481C1C}">
                <a14:useLocalDpi xmlns:a14="http://schemas.microsoft.com/office/drawing/2010/main" val="0"/>
              </a:ext>
            </a:extLst>
          </a:blip>
          <a:srcRect l="10638" t="596" r="5670" b="1835"/>
          <a:stretch/>
        </p:blipFill>
        <p:spPr>
          <a:xfrm>
            <a:off x="0" y="136525"/>
            <a:ext cx="9144000" cy="6721476"/>
          </a:xfrm>
          <a:prstGeom prst="rect">
            <a:avLst/>
          </a:prstGeom>
        </p:spPr>
      </p:pic>
      <p:sp>
        <p:nvSpPr>
          <p:cNvPr id="4" name="Slide Number Placeholder 3">
            <a:extLst>
              <a:ext uri="{FF2B5EF4-FFF2-40B4-BE49-F238E27FC236}">
                <a16:creationId xmlns:a16="http://schemas.microsoft.com/office/drawing/2014/main" id="{0BBA1E91-A770-8595-E5A3-855E8D74043F}"/>
              </a:ext>
            </a:extLst>
          </p:cNvPr>
          <p:cNvSpPr>
            <a:spLocks noGrp="1"/>
          </p:cNvSpPr>
          <p:nvPr>
            <p:ph type="sldNum" sz="quarter" idx="10"/>
          </p:nvPr>
        </p:nvSpPr>
        <p:spPr/>
        <p:txBody>
          <a:bodyPr/>
          <a:lstStyle/>
          <a:p>
            <a:pPr>
              <a:defRPr/>
            </a:pPr>
            <a:fld id="{4C0A3798-3E55-40AD-888C-464D28038119}" type="slidenum">
              <a:rPr lang="en-US"/>
              <a:pPr>
                <a:defRPr/>
              </a:pPr>
              <a:t>30</a:t>
            </a:fld>
            <a:endParaRPr lang="en-US"/>
          </a:p>
        </p:txBody>
      </p:sp>
      <p:sp>
        <p:nvSpPr>
          <p:cNvPr id="9" name="TextBox 8">
            <a:extLst>
              <a:ext uri="{FF2B5EF4-FFF2-40B4-BE49-F238E27FC236}">
                <a16:creationId xmlns:a16="http://schemas.microsoft.com/office/drawing/2014/main" id="{D74E2A70-ADF6-742D-8C7D-E06E84B63DA2}"/>
              </a:ext>
            </a:extLst>
          </p:cNvPr>
          <p:cNvSpPr txBox="1"/>
          <p:nvPr/>
        </p:nvSpPr>
        <p:spPr>
          <a:xfrm>
            <a:off x="1126503" y="5242874"/>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000">
              <a:solidFill>
                <a:srgbClr val="002A7E"/>
              </a:solidFill>
              <a:latin typeface="Arial Black"/>
            </a:endParaRPr>
          </a:p>
        </p:txBody>
      </p:sp>
      <p:sp>
        <p:nvSpPr>
          <p:cNvPr id="12" name="Rectangle: Rounded Corners 11">
            <a:extLst>
              <a:ext uri="{FF2B5EF4-FFF2-40B4-BE49-F238E27FC236}">
                <a16:creationId xmlns:a16="http://schemas.microsoft.com/office/drawing/2014/main" id="{85CCEB7E-41B2-9B66-474D-4C73573273B5}"/>
              </a:ext>
            </a:extLst>
          </p:cNvPr>
          <p:cNvSpPr/>
          <p:nvPr/>
        </p:nvSpPr>
        <p:spPr>
          <a:xfrm>
            <a:off x="338968" y="4662105"/>
            <a:ext cx="4147780" cy="168951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baseline="0">
                <a:solidFill>
                  <a:srgbClr val="002A7E"/>
                </a:solidFill>
                <a:latin typeface="Arial Black"/>
              </a:rPr>
              <a:t>WAY FORWARD</a:t>
            </a:r>
            <a:endParaRPr lang="en-US">
              <a:highlight>
                <a:srgbClr val="F2EAE2"/>
              </a:highlight>
              <a:cs typeface="Calibri"/>
            </a:endParaRPr>
          </a:p>
        </p:txBody>
      </p:sp>
      <p:sp>
        <p:nvSpPr>
          <p:cNvPr id="2" name="TextBox 1">
            <a:extLst>
              <a:ext uri="{FF2B5EF4-FFF2-40B4-BE49-F238E27FC236}">
                <a16:creationId xmlns:a16="http://schemas.microsoft.com/office/drawing/2014/main" id="{69795C14-DCCE-BADE-4CBC-119AE1A1AA44}"/>
              </a:ext>
            </a:extLst>
          </p:cNvPr>
          <p:cNvSpPr txBox="1"/>
          <p:nvPr/>
        </p:nvSpPr>
        <p:spPr>
          <a:xfrm>
            <a:off x="7737902" y="6598365"/>
            <a:ext cx="1910993" cy="246221"/>
          </a:xfrm>
          <a:prstGeom prst="rect">
            <a:avLst/>
          </a:prstGeom>
          <a:noFill/>
        </p:spPr>
        <p:txBody>
          <a:bodyPr wrap="square" rtlCol="0">
            <a:spAutoFit/>
          </a:bodyPr>
          <a:lstStyle/>
          <a:p>
            <a:r>
              <a:rPr lang="en-US" sz="1000" dirty="0"/>
              <a:t>Photo Credit: WaterAid</a:t>
            </a:r>
          </a:p>
        </p:txBody>
      </p:sp>
    </p:spTree>
    <p:extLst>
      <p:ext uri="{BB962C8B-B14F-4D97-AF65-F5344CB8AC3E}">
        <p14:creationId xmlns:p14="http://schemas.microsoft.com/office/powerpoint/2010/main" val="700589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 3"/>
          <p:cNvSpPr>
            <a:spLocks noGrp="1"/>
          </p:cNvSpPr>
          <p:nvPr/>
        </p:nvSpPr>
        <p:spPr bwMode="auto">
          <a:xfrm>
            <a:off x="386102" y="1205475"/>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6C837C03-BEEC-47CF-A4E8-E93FE301F5EB}"/>
              </a:ext>
            </a:extLst>
          </p:cNvPr>
          <p:cNvSpPr txBox="1"/>
          <p:nvPr/>
        </p:nvSpPr>
        <p:spPr>
          <a:xfrm>
            <a:off x="386102" y="1702756"/>
            <a:ext cx="3982333" cy="4616648"/>
          </a:xfrm>
          <a:prstGeom prst="rect">
            <a:avLst/>
          </a:prstGeom>
          <a:noFill/>
        </p:spPr>
        <p:txBody>
          <a:bodyPr wrap="square">
            <a:spAutoFit/>
          </a:bodyPr>
          <a:lstStyle/>
          <a:p>
            <a:r>
              <a:rPr lang="en-US" sz="1400" dirty="0">
                <a:latin typeface="Gadugi" panose="020B0502040204020203" pitchFamily="34" charset="0"/>
                <a:ea typeface="Gadugi" panose="020B0502040204020203" pitchFamily="34" charset="0"/>
              </a:rPr>
              <a:t>This year reminds us of how much progress has been made, from the development of practical hand hygiene resources to more integrated hand hygiene efforts to forthcoming guidelines for hand hygiene in community settings. These successes serve as a reminder of the many strides made toward ensuring universal hand hygiene, but we know there is still more work to do.</a:t>
            </a:r>
          </a:p>
          <a:p>
            <a:endParaRPr lang="en-US" sz="1400" b="1" dirty="0">
              <a:highlight>
                <a:srgbClr val="FFFF00"/>
              </a:highlight>
              <a:latin typeface="Gadugi" panose="020B0502040204020203" pitchFamily="34" charset="0"/>
              <a:ea typeface="Gadugi" panose="020B0502040204020203" pitchFamily="34" charset="0"/>
            </a:endParaRPr>
          </a:p>
          <a:p>
            <a:r>
              <a:rPr lang="en-US" sz="1400" dirty="0">
                <a:latin typeface="Gadugi" panose="020B0502040204020203" pitchFamily="34" charset="0"/>
                <a:ea typeface="Gadugi" panose="020B0502040204020203" pitchFamily="34" charset="0"/>
              </a:rPr>
              <a:t>The Global Handwashing Partnership will continue our commitment to serve as a prominent global actor for hand hygiene advocacy and serve as a knowledge hub for hand hygiene actors around the world. Beyond these roles, the strength of the Global Handwashing Partnership has always been with our collective network. As we work toward a joint vision of hand hygiene for all, we must recognize and leverage the power of the whole of society. </a:t>
            </a:r>
          </a:p>
        </p:txBody>
      </p:sp>
      <p:sp>
        <p:nvSpPr>
          <p:cNvPr id="8" name="Title 1">
            <a:extLst>
              <a:ext uri="{FF2B5EF4-FFF2-40B4-BE49-F238E27FC236}">
                <a16:creationId xmlns:a16="http://schemas.microsoft.com/office/drawing/2014/main" id="{3420E6B2-2836-40C4-A10E-80E8F46EFE22}"/>
              </a:ext>
            </a:extLst>
          </p:cNvPr>
          <p:cNvSpPr txBox="1">
            <a:spLocks/>
          </p:cNvSpPr>
          <p:nvPr/>
        </p:nvSpPr>
        <p:spPr bwMode="auto">
          <a:xfrm>
            <a:off x="328953" y="306158"/>
            <a:ext cx="6256782"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sz="4000">
                <a:solidFill>
                  <a:srgbClr val="00589A"/>
                </a:solidFill>
                <a:latin typeface="Calibri"/>
                <a:ea typeface="Gadugi" panose="020B0502040204020203" pitchFamily="34" charset="0"/>
              </a:rPr>
              <a:t>A Collective Way Forward</a:t>
            </a:r>
            <a:endParaRPr kumimoji="0" lang="en-US" altLang="en-US" sz="4000" b="1" i="0" u="none" strike="noStrike" kern="1200" cap="none" spc="0" normalizeH="0" baseline="0" noProof="0">
              <a:ln>
                <a:noFill/>
              </a:ln>
              <a:solidFill>
                <a:srgbClr val="00589A"/>
              </a:solidFill>
              <a:effectLst/>
              <a:uLnTx/>
              <a:uFillTx/>
              <a:latin typeface="Calibri"/>
              <a:ea typeface="Gadugi" panose="020B0502040204020203" pitchFamily="34" charset="0"/>
              <a:cs typeface="+mj-cs"/>
            </a:endParaRPr>
          </a:p>
        </p:txBody>
      </p:sp>
      <p:sp>
        <p:nvSpPr>
          <p:cNvPr id="6" name="Rectangle 5">
            <a:extLst>
              <a:ext uri="{FF2B5EF4-FFF2-40B4-BE49-F238E27FC236}">
                <a16:creationId xmlns:a16="http://schemas.microsoft.com/office/drawing/2014/main" id="{B09A1A32-1B97-40CE-9A63-1BED8D24C813}"/>
              </a:ext>
            </a:extLst>
          </p:cNvPr>
          <p:cNvSpPr/>
          <p:nvPr/>
        </p:nvSpPr>
        <p:spPr>
          <a:xfrm>
            <a:off x="4572000" y="1710276"/>
            <a:ext cx="3982334" cy="1169551"/>
          </a:xfrm>
          <a:prstGeom prst="rect">
            <a:avLst/>
          </a:prstGeom>
        </p:spPr>
        <p:txBody>
          <a:bodyPr wrap="square">
            <a:spAutoFit/>
          </a:bodyPr>
          <a:lstStyle/>
          <a:p>
            <a:r>
              <a:rPr lang="en-US" sz="1400" dirty="0">
                <a:solidFill>
                  <a:srgbClr val="000000"/>
                </a:solidFill>
                <a:latin typeface="Gadugi" panose="020B0502040204020203" pitchFamily="34" charset="0"/>
                <a:ea typeface="Gadugi" panose="020B0502040204020203" pitchFamily="34" charset="0"/>
              </a:rPr>
              <a:t>To learn more about the partnership’s activities and priorities, visit the </a:t>
            </a:r>
            <a:r>
              <a:rPr lang="en-US" sz="1400" b="1" dirty="0">
                <a:solidFill>
                  <a:srgbClr val="37CBFF"/>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Global Handwashing Partnership website</a:t>
            </a:r>
            <a:r>
              <a:rPr lang="en-US" sz="1400" b="1" dirty="0">
                <a:solidFill>
                  <a:srgbClr val="000000"/>
                </a:solidFill>
                <a:latin typeface="Gadugi" panose="020B0502040204020203" pitchFamily="34" charset="0"/>
                <a:ea typeface="Gadugi" panose="020B0502040204020203" pitchFamily="34" charset="0"/>
              </a:rPr>
              <a:t>. </a:t>
            </a:r>
            <a:r>
              <a:rPr lang="en-US" sz="1400" dirty="0">
                <a:solidFill>
                  <a:srgbClr val="000000"/>
                </a:solidFill>
                <a:latin typeface="Gadugi" panose="020B0502040204020203" pitchFamily="34" charset="0"/>
                <a:ea typeface="Gadugi" panose="020B0502040204020203" pitchFamily="34" charset="0"/>
              </a:rPr>
              <a:t>To learn how to get involved, please e-mail our team at</a:t>
            </a:r>
            <a:br>
              <a:rPr lang="en-US" sz="1400" dirty="0">
                <a:solidFill>
                  <a:srgbClr val="000000"/>
                </a:solidFill>
                <a:latin typeface="Gadugi" panose="020B0502040204020203" pitchFamily="34" charset="0"/>
                <a:ea typeface="Gadugi" panose="020B0502040204020203" pitchFamily="34" charset="0"/>
              </a:rPr>
            </a:br>
            <a:r>
              <a:rPr lang="en-US" sz="1400" b="1" dirty="0">
                <a:solidFill>
                  <a:srgbClr val="000000"/>
                </a:solidFill>
                <a:latin typeface="Gadugi" panose="020B0502040204020203" pitchFamily="34" charset="0"/>
                <a:ea typeface="Gadugi" panose="020B0502040204020203" pitchFamily="34" charset="0"/>
              </a:rPr>
              <a:t>contact@globalhandwashing.org. </a:t>
            </a:r>
            <a:endParaRPr lang="en-US" sz="1400" dirty="0">
              <a:solidFill>
                <a:srgbClr val="000000"/>
              </a:solidFill>
              <a:latin typeface="Gadugi" panose="020B0502040204020203" pitchFamily="34" charset="0"/>
              <a:ea typeface="Gadugi" panose="020B0502040204020203" pitchFamily="34" charset="0"/>
            </a:endParaRPr>
          </a:p>
        </p:txBody>
      </p:sp>
      <p:sp>
        <p:nvSpPr>
          <p:cNvPr id="10" name="Slide Number Placeholder 2">
            <a:extLst>
              <a:ext uri="{FF2B5EF4-FFF2-40B4-BE49-F238E27FC236}">
                <a16:creationId xmlns:a16="http://schemas.microsoft.com/office/drawing/2014/main" id="{9F31BE58-CD96-4D88-8E79-61DC8A8FB217}"/>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eaLnBrk="0" fontAlgn="base" hangingPunct="0">
              <a:spcBef>
                <a:spcPct val="0"/>
              </a:spcBef>
              <a:spcAft>
                <a:spcPct val="0"/>
              </a:spcAft>
              <a:buClrTx/>
              <a:buFontTx/>
              <a:buNone/>
              <a:defRPr/>
            </a:pPr>
            <a:fld id="{2967BAEC-CB90-45B9-8EB0-8D90EAE7AFCF}" type="slidenum">
              <a:rPr lang="en-US" altLang="en-US" sz="1200" b="1" smtClean="0">
                <a:solidFill>
                  <a:srgbClr val="000000"/>
                </a:solidFill>
              </a:rPr>
              <a:pPr eaLnBrk="0" fontAlgn="base" hangingPunct="0">
                <a:spcBef>
                  <a:spcPct val="0"/>
                </a:spcBef>
                <a:spcAft>
                  <a:spcPct val="0"/>
                </a:spcAft>
                <a:buClrTx/>
                <a:buFontTx/>
                <a:buNone/>
                <a:defRPr/>
              </a:pPr>
              <a:t>31</a:t>
            </a:fld>
            <a:endParaRPr lang="en-US" altLang="en-US" sz="1200" b="1">
              <a:solidFill>
                <a:srgbClr val="000000"/>
              </a:solidFill>
            </a:endParaRPr>
          </a:p>
        </p:txBody>
      </p:sp>
      <p:pic>
        <p:nvPicPr>
          <p:cNvPr id="14" name="Picture 13" descr="A group of people sitting in chairs&#10;&#10;Description automatically generated">
            <a:extLst>
              <a:ext uri="{FF2B5EF4-FFF2-40B4-BE49-F238E27FC236}">
                <a16:creationId xmlns:a16="http://schemas.microsoft.com/office/drawing/2014/main" id="{14E5175F-0637-4072-3B97-64EB68CC2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888" y="3141103"/>
            <a:ext cx="3773085" cy="2511422"/>
          </a:xfrm>
          <a:prstGeom prst="rect">
            <a:avLst/>
          </a:prstGeom>
        </p:spPr>
      </p:pic>
      <p:sp>
        <p:nvSpPr>
          <p:cNvPr id="15" name="TextBox 14">
            <a:extLst>
              <a:ext uri="{FF2B5EF4-FFF2-40B4-BE49-F238E27FC236}">
                <a16:creationId xmlns:a16="http://schemas.microsoft.com/office/drawing/2014/main" id="{47C1EE48-1FF5-C823-9F38-B21E6B47EBDD}"/>
              </a:ext>
            </a:extLst>
          </p:cNvPr>
          <p:cNvSpPr txBox="1"/>
          <p:nvPr/>
        </p:nvSpPr>
        <p:spPr>
          <a:xfrm>
            <a:off x="4572000" y="5694997"/>
            <a:ext cx="1910993" cy="246221"/>
          </a:xfrm>
          <a:prstGeom prst="rect">
            <a:avLst/>
          </a:prstGeom>
          <a:noFill/>
        </p:spPr>
        <p:txBody>
          <a:bodyPr wrap="square" rtlCol="0">
            <a:spAutoFit/>
          </a:bodyPr>
          <a:lstStyle/>
          <a:p>
            <a:r>
              <a:rPr lang="en-US" sz="1000" dirty="0"/>
              <a:t>Photo Credit: UNICEF</a:t>
            </a:r>
          </a:p>
        </p:txBody>
      </p:sp>
    </p:spTree>
    <p:extLst>
      <p:ext uri="{BB962C8B-B14F-4D97-AF65-F5344CB8AC3E}">
        <p14:creationId xmlns:p14="http://schemas.microsoft.com/office/powerpoint/2010/main" val="2468301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266FD6CF-77FA-4240-7EA4-AF3B210E1602}"/>
              </a:ext>
            </a:extLst>
          </p:cNvPr>
          <p:cNvSpPr/>
          <p:nvPr/>
        </p:nvSpPr>
        <p:spPr>
          <a:xfrm>
            <a:off x="198438" y="3068446"/>
            <a:ext cx="8599714" cy="292181"/>
          </a:xfrm>
          <a:prstGeom prst="rect">
            <a:avLst/>
          </a:prstGeom>
          <a:solidFill>
            <a:srgbClr val="B9EDFF"/>
          </a:solidFill>
          <a:ln>
            <a:solidFill>
              <a:srgbClr val="B9E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3C26322-B6D1-4BDB-8B62-1DA03FF3C774}"/>
              </a:ext>
            </a:extLst>
          </p:cNvPr>
          <p:cNvPicPr>
            <a:picLocks noChangeAspect="1"/>
          </p:cNvPicPr>
          <p:nvPr/>
        </p:nvPicPr>
        <p:blipFill>
          <a:blip r:embed="rId3"/>
          <a:stretch>
            <a:fillRect/>
          </a:stretch>
        </p:blipFill>
        <p:spPr>
          <a:xfrm>
            <a:off x="5722395" y="1552785"/>
            <a:ext cx="1200752" cy="586542"/>
          </a:xfrm>
          <a:prstGeom prst="rect">
            <a:avLst/>
          </a:prstGeom>
        </p:spPr>
      </p:pic>
      <p:pic>
        <p:nvPicPr>
          <p:cNvPr id="11" name="Picture 10">
            <a:extLst>
              <a:ext uri="{FF2B5EF4-FFF2-40B4-BE49-F238E27FC236}">
                <a16:creationId xmlns:a16="http://schemas.microsoft.com/office/drawing/2014/main" id="{5F33C45B-52A8-4055-8681-5416C5D38B09}"/>
              </a:ext>
            </a:extLst>
          </p:cNvPr>
          <p:cNvPicPr>
            <a:picLocks noChangeAspect="1"/>
          </p:cNvPicPr>
          <p:nvPr/>
        </p:nvPicPr>
        <p:blipFill>
          <a:blip r:embed="rId4"/>
          <a:stretch>
            <a:fillRect/>
          </a:stretch>
        </p:blipFill>
        <p:spPr>
          <a:xfrm>
            <a:off x="2632627" y="2364033"/>
            <a:ext cx="1553923" cy="466177"/>
          </a:xfrm>
          <a:prstGeom prst="rect">
            <a:avLst/>
          </a:prstGeom>
        </p:spPr>
      </p:pic>
      <p:pic>
        <p:nvPicPr>
          <p:cNvPr id="12" name="Picture 11">
            <a:extLst>
              <a:ext uri="{FF2B5EF4-FFF2-40B4-BE49-F238E27FC236}">
                <a16:creationId xmlns:a16="http://schemas.microsoft.com/office/drawing/2014/main" id="{ED30574D-B051-48FC-A5C5-DF530C030D62}"/>
              </a:ext>
            </a:extLst>
          </p:cNvPr>
          <p:cNvPicPr>
            <a:picLocks noChangeAspect="1"/>
          </p:cNvPicPr>
          <p:nvPr/>
        </p:nvPicPr>
        <p:blipFill>
          <a:blip r:embed="rId5"/>
          <a:stretch>
            <a:fillRect/>
          </a:stretch>
        </p:blipFill>
        <p:spPr>
          <a:xfrm>
            <a:off x="4556763" y="2333335"/>
            <a:ext cx="1454615" cy="543056"/>
          </a:xfrm>
          <a:prstGeom prst="rect">
            <a:avLst/>
          </a:prstGeom>
        </p:spPr>
      </p:pic>
      <p:pic>
        <p:nvPicPr>
          <p:cNvPr id="13" name="Picture 12" descr="A close up of a sign&#10;&#10;Description automatically generated">
            <a:extLst>
              <a:ext uri="{FF2B5EF4-FFF2-40B4-BE49-F238E27FC236}">
                <a16:creationId xmlns:a16="http://schemas.microsoft.com/office/drawing/2014/main" id="{EA921BD2-5314-4EE9-898F-EAA905217D7B}"/>
              </a:ext>
            </a:extLst>
          </p:cNvPr>
          <p:cNvPicPr>
            <a:picLocks noChangeAspect="1"/>
          </p:cNvPicPr>
          <p:nvPr/>
        </p:nvPicPr>
        <p:blipFill>
          <a:blip r:embed="rId6"/>
          <a:stretch>
            <a:fillRect/>
          </a:stretch>
        </p:blipFill>
        <p:spPr>
          <a:xfrm>
            <a:off x="6327224" y="2414979"/>
            <a:ext cx="1688698" cy="331365"/>
          </a:xfrm>
          <a:prstGeom prst="rect">
            <a:avLst/>
          </a:prstGeom>
        </p:spPr>
      </p:pic>
      <p:pic>
        <p:nvPicPr>
          <p:cNvPr id="14" name="Picture 13">
            <a:extLst>
              <a:ext uri="{FF2B5EF4-FFF2-40B4-BE49-F238E27FC236}">
                <a16:creationId xmlns:a16="http://schemas.microsoft.com/office/drawing/2014/main" id="{8BD728DD-46C5-4AC7-8C96-D6691C34CE21}"/>
              </a:ext>
            </a:extLst>
          </p:cNvPr>
          <p:cNvPicPr>
            <a:picLocks noChangeAspect="1"/>
          </p:cNvPicPr>
          <p:nvPr/>
        </p:nvPicPr>
        <p:blipFill>
          <a:blip r:embed="rId7"/>
          <a:stretch>
            <a:fillRect/>
          </a:stretch>
        </p:blipFill>
        <p:spPr>
          <a:xfrm>
            <a:off x="645234" y="1525321"/>
            <a:ext cx="1241461" cy="640595"/>
          </a:xfrm>
          <a:prstGeom prst="rect">
            <a:avLst/>
          </a:prstGeom>
        </p:spPr>
      </p:pic>
      <p:pic>
        <p:nvPicPr>
          <p:cNvPr id="15" name="Picture 14">
            <a:extLst>
              <a:ext uri="{FF2B5EF4-FFF2-40B4-BE49-F238E27FC236}">
                <a16:creationId xmlns:a16="http://schemas.microsoft.com/office/drawing/2014/main" id="{CECE9F5E-B760-4CB1-86EF-650B2B17DAD2}"/>
              </a:ext>
            </a:extLst>
          </p:cNvPr>
          <p:cNvPicPr>
            <a:picLocks noChangeAspect="1"/>
          </p:cNvPicPr>
          <p:nvPr/>
        </p:nvPicPr>
        <p:blipFill>
          <a:blip r:embed="rId8"/>
          <a:stretch>
            <a:fillRect/>
          </a:stretch>
        </p:blipFill>
        <p:spPr>
          <a:xfrm>
            <a:off x="7440446" y="1495551"/>
            <a:ext cx="998164" cy="586599"/>
          </a:xfrm>
          <a:prstGeom prst="rect">
            <a:avLst/>
          </a:prstGeom>
        </p:spPr>
      </p:pic>
      <p:pic>
        <p:nvPicPr>
          <p:cNvPr id="18" name="Picture 17">
            <a:extLst>
              <a:ext uri="{FF2B5EF4-FFF2-40B4-BE49-F238E27FC236}">
                <a16:creationId xmlns:a16="http://schemas.microsoft.com/office/drawing/2014/main" id="{A290F73B-3C57-4DE5-8B42-8FA7C4950995}"/>
              </a:ext>
            </a:extLst>
          </p:cNvPr>
          <p:cNvPicPr>
            <a:picLocks noChangeAspect="1"/>
          </p:cNvPicPr>
          <p:nvPr/>
        </p:nvPicPr>
        <p:blipFill>
          <a:blip r:embed="rId9"/>
          <a:stretch>
            <a:fillRect/>
          </a:stretch>
        </p:blipFill>
        <p:spPr>
          <a:xfrm>
            <a:off x="2246851" y="1658566"/>
            <a:ext cx="1325404" cy="328700"/>
          </a:xfrm>
          <a:prstGeom prst="rect">
            <a:avLst/>
          </a:prstGeom>
        </p:spPr>
      </p:pic>
      <p:pic>
        <p:nvPicPr>
          <p:cNvPr id="45" name="Picture 44" descr="A picture containing room, food&#10;&#10;Description automatically generated">
            <a:extLst>
              <a:ext uri="{FF2B5EF4-FFF2-40B4-BE49-F238E27FC236}">
                <a16:creationId xmlns:a16="http://schemas.microsoft.com/office/drawing/2014/main" id="{388B9D67-1222-4494-BF28-21F646A519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3708" y="3570389"/>
            <a:ext cx="736005" cy="732027"/>
          </a:xfrm>
          <a:prstGeom prst="rect">
            <a:avLst/>
          </a:prstGeom>
        </p:spPr>
      </p:pic>
      <p:pic>
        <p:nvPicPr>
          <p:cNvPr id="5" name="Picture 4">
            <a:extLst>
              <a:ext uri="{FF2B5EF4-FFF2-40B4-BE49-F238E27FC236}">
                <a16:creationId xmlns:a16="http://schemas.microsoft.com/office/drawing/2014/main" id="{39E3B313-8BA7-40B1-99FC-6C7BB068F08C}"/>
              </a:ext>
            </a:extLst>
          </p:cNvPr>
          <p:cNvPicPr>
            <a:picLocks noChangeAspect="1"/>
          </p:cNvPicPr>
          <p:nvPr/>
        </p:nvPicPr>
        <p:blipFill>
          <a:blip r:embed="rId11"/>
          <a:stretch>
            <a:fillRect/>
          </a:stretch>
        </p:blipFill>
        <p:spPr>
          <a:xfrm>
            <a:off x="7210787" y="3509063"/>
            <a:ext cx="1457481" cy="766353"/>
          </a:xfrm>
          <a:prstGeom prst="rect">
            <a:avLst/>
          </a:prstGeom>
        </p:spPr>
      </p:pic>
      <p:pic>
        <p:nvPicPr>
          <p:cNvPr id="9" name="Picture 2" descr="sc-johnson-logo-image | Emotive Analytics">
            <a:extLst>
              <a:ext uri="{FF2B5EF4-FFF2-40B4-BE49-F238E27FC236}">
                <a16:creationId xmlns:a16="http://schemas.microsoft.com/office/drawing/2014/main" id="{BC1448BB-E08E-0C94-75A7-269141ED756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7926" b="19808"/>
          <a:stretch/>
        </p:blipFill>
        <p:spPr bwMode="auto">
          <a:xfrm>
            <a:off x="1128078" y="2363719"/>
            <a:ext cx="1225654" cy="64059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2BB95209-9F91-1103-A022-4E946E1A55BF}"/>
              </a:ext>
            </a:extLst>
          </p:cNvPr>
          <p:cNvSpPr/>
          <p:nvPr/>
        </p:nvSpPr>
        <p:spPr>
          <a:xfrm>
            <a:off x="254696" y="1067604"/>
            <a:ext cx="8599714" cy="292181"/>
          </a:xfrm>
          <a:prstGeom prst="rect">
            <a:avLst/>
          </a:prstGeom>
          <a:solidFill>
            <a:srgbClr val="B9EDFF"/>
          </a:solidFill>
          <a:ln>
            <a:solidFill>
              <a:srgbClr val="B9E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02B7000A-E9BA-0201-F855-79E5BAA78188}"/>
              </a:ext>
            </a:extLst>
          </p:cNvPr>
          <p:cNvSpPr txBox="1"/>
          <p:nvPr/>
        </p:nvSpPr>
        <p:spPr>
          <a:xfrm>
            <a:off x="2162873" y="1023144"/>
            <a:ext cx="478335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Steering Committee and Strategic Partners</a:t>
            </a:r>
          </a:p>
        </p:txBody>
      </p:sp>
      <p:pic>
        <p:nvPicPr>
          <p:cNvPr id="49" name="Picture 48" descr="A close up of a logo&#10;&#10;Description automatically generated">
            <a:extLst>
              <a:ext uri="{FF2B5EF4-FFF2-40B4-BE49-F238E27FC236}">
                <a16:creationId xmlns:a16="http://schemas.microsoft.com/office/drawing/2014/main" id="{C7E470B8-1C6B-7E62-CD7F-C0A9099BD0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75675" y="42627"/>
            <a:ext cx="1757756" cy="932687"/>
          </a:xfrm>
          <a:prstGeom prst="rect">
            <a:avLst/>
          </a:prstGeom>
        </p:spPr>
      </p:pic>
      <p:sp>
        <p:nvSpPr>
          <p:cNvPr id="50" name="TextBox 49">
            <a:extLst>
              <a:ext uri="{FF2B5EF4-FFF2-40B4-BE49-F238E27FC236}">
                <a16:creationId xmlns:a16="http://schemas.microsoft.com/office/drawing/2014/main" id="{9A54B090-A0A6-33D5-56C8-948F96C18DD5}"/>
              </a:ext>
            </a:extLst>
          </p:cNvPr>
          <p:cNvSpPr txBox="1"/>
          <p:nvPr/>
        </p:nvSpPr>
        <p:spPr>
          <a:xfrm>
            <a:off x="2180320" y="3056850"/>
            <a:ext cx="4783357" cy="338554"/>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Members</a:t>
            </a:r>
          </a:p>
        </p:txBody>
      </p:sp>
      <p:pic>
        <p:nvPicPr>
          <p:cNvPr id="2052" name="Picture 4">
            <a:extLst>
              <a:ext uri="{FF2B5EF4-FFF2-40B4-BE49-F238E27FC236}">
                <a16:creationId xmlns:a16="http://schemas.microsoft.com/office/drawing/2014/main" id="{8BB51E49-BD3B-3331-3DEC-CBDDCAD984E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69077" y="3693161"/>
            <a:ext cx="1126858" cy="398156"/>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202E4554-DE1B-2155-B732-3A2A6CC45122}"/>
              </a:ext>
            </a:extLst>
          </p:cNvPr>
          <p:cNvSpPr/>
          <p:nvPr/>
        </p:nvSpPr>
        <p:spPr>
          <a:xfrm>
            <a:off x="198438" y="4473219"/>
            <a:ext cx="8599714" cy="292181"/>
          </a:xfrm>
          <a:prstGeom prst="rect">
            <a:avLst/>
          </a:prstGeom>
          <a:solidFill>
            <a:srgbClr val="B9EDFF"/>
          </a:solidFill>
          <a:ln>
            <a:solidFill>
              <a:srgbClr val="B9E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F0280845-ECE2-C51E-99EF-F3463BCF42F1}"/>
              </a:ext>
            </a:extLst>
          </p:cNvPr>
          <p:cNvSpPr txBox="1"/>
          <p:nvPr/>
        </p:nvSpPr>
        <p:spPr>
          <a:xfrm>
            <a:off x="2208559" y="4438442"/>
            <a:ext cx="478335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Affiliates</a:t>
            </a:r>
          </a:p>
        </p:txBody>
      </p:sp>
      <p:sp>
        <p:nvSpPr>
          <p:cNvPr id="54" name="TextBox 53">
            <a:extLst>
              <a:ext uri="{FF2B5EF4-FFF2-40B4-BE49-F238E27FC236}">
                <a16:creationId xmlns:a16="http://schemas.microsoft.com/office/drawing/2014/main" id="{93105728-FB62-4EC9-3B33-5063FA30CABB}"/>
              </a:ext>
            </a:extLst>
          </p:cNvPr>
          <p:cNvSpPr txBox="1"/>
          <p:nvPr/>
        </p:nvSpPr>
        <p:spPr>
          <a:xfrm>
            <a:off x="563551" y="4957184"/>
            <a:ext cx="2249018"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Action Against Hunger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Banka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Bioloo</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CAWST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Clean the World Foundation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DefeatDD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DevWorks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International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err="1">
                <a:solidFill>
                  <a:prstClr val="black"/>
                </a:solidFill>
                <a:latin typeface="Calibri" panose="020F0502020204030204"/>
              </a:rPr>
              <a:t>EcoSoap</a:t>
            </a:r>
            <a:r>
              <a:rPr lang="en-US" sz="1400" dirty="0">
                <a:solidFill>
                  <a:prstClr val="black"/>
                </a:solidFill>
                <a:latin typeface="Calibri" panose="020F0502020204030204"/>
              </a:rPr>
              <a:t> Bank</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1C566B05-7D8C-A055-0CD4-B6DC8819DF8E}"/>
              </a:ext>
            </a:extLst>
          </p:cNvPr>
          <p:cNvSpPr txBox="1"/>
          <p:nvPr/>
        </p:nvSpPr>
        <p:spPr>
          <a:xfrm>
            <a:off x="2909553" y="4944838"/>
            <a:ext cx="2249018"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Gobie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Clean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Handzies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HappyTap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IAPMO</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Icddr,b</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International Aid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IRC WASH</a:t>
            </a:r>
          </a:p>
          <a:p>
            <a:pPr>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Manila Water Foundation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AE07C6B9-E35D-94DA-148A-9B4B630854F6}"/>
              </a:ext>
            </a:extLst>
          </p:cNvPr>
          <p:cNvSpPr txBox="1"/>
          <p:nvPr/>
        </p:nvSpPr>
        <p:spPr>
          <a:xfrm>
            <a:off x="4922555" y="4933242"/>
            <a:ext cx="2249018"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Medentech</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MSR Global Health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PHAAE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Real Relief</a:t>
            </a:r>
          </a:p>
          <a:p>
            <a:pPr>
              <a:defRPr/>
            </a:pPr>
            <a:r>
              <a:rPr lang="en-US" sz="1400" dirty="0">
                <a:solidFill>
                  <a:prstClr val="black"/>
                </a:solidFill>
                <a:latin typeface="Calibri" panose="020F0502020204030204"/>
              </a:rPr>
              <a:t>S3 Global</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Soapbox Collaborative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Smixin</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err="1">
                <a:solidFill>
                  <a:prstClr val="black"/>
                </a:solidFill>
                <a:latin typeface="Calibri" panose="020F0502020204030204"/>
              </a:rPr>
              <a:t>Soapen</a:t>
            </a:r>
            <a:endParaRPr lang="en-US" sz="1400" dirty="0">
              <a:solidFill>
                <a:prstClr val="black"/>
              </a:solidFill>
              <a:latin typeface="Calibri" panose="020F0502020204030204"/>
            </a:endParaRPr>
          </a:p>
        </p:txBody>
      </p:sp>
      <p:sp>
        <p:nvSpPr>
          <p:cNvPr id="57" name="TextBox 56">
            <a:extLst>
              <a:ext uri="{FF2B5EF4-FFF2-40B4-BE49-F238E27FC236}">
                <a16:creationId xmlns:a16="http://schemas.microsoft.com/office/drawing/2014/main" id="{7FA154A6-D1BC-6EB2-79C0-D0B8B62B1D54}"/>
              </a:ext>
            </a:extLst>
          </p:cNvPr>
          <p:cNvSpPr txBox="1"/>
          <p:nvPr/>
        </p:nvSpPr>
        <p:spPr>
          <a:xfrm>
            <a:off x="6923147" y="4921646"/>
            <a:ext cx="2249018" cy="1815882"/>
          </a:xfrm>
          <a:prstGeom prst="rect">
            <a:avLst/>
          </a:prstGeom>
          <a:noFill/>
        </p:spPr>
        <p:txBody>
          <a:bodyPr wrap="square" rtlCol="0">
            <a:spAutoFit/>
          </a:bodyPr>
          <a:lstStyle/>
          <a:p>
            <a:pPr>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SPATAP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Splash</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Tearfund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Unilever</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United Purpose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Vaccine Ambassadors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Wellbeing Foundation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World Vision</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FHI 360">
            <a:extLst>
              <a:ext uri="{FF2B5EF4-FFF2-40B4-BE49-F238E27FC236}">
                <a16:creationId xmlns:a16="http://schemas.microsoft.com/office/drawing/2014/main" id="{B64FDFC1-80D0-CDD1-477A-5767B5D7798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56022" y="1504048"/>
            <a:ext cx="1058563" cy="7787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5C95C1A-5BFF-FC41-2A0E-B90732C826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9220" y="3496652"/>
            <a:ext cx="1473959" cy="805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612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close&#10;&#10;Description automatically generated">
            <a:extLst>
              <a:ext uri="{FF2B5EF4-FFF2-40B4-BE49-F238E27FC236}">
                <a16:creationId xmlns:a16="http://schemas.microsoft.com/office/drawing/2014/main" id="{E7125F1A-0F0E-8AE9-4FB7-3BF15A7BED8E}"/>
              </a:ext>
            </a:extLst>
          </p:cNvPr>
          <p:cNvPicPr>
            <a:picLocks noChangeAspect="1"/>
          </p:cNvPicPr>
          <p:nvPr/>
        </p:nvPicPr>
        <p:blipFill rotWithShape="1">
          <a:blip r:embed="rId3">
            <a:extLst>
              <a:ext uri="{28A0092B-C50C-407E-A947-70E740481C1C}">
                <a14:useLocalDpi xmlns:a14="http://schemas.microsoft.com/office/drawing/2010/main" val="0"/>
              </a:ext>
            </a:extLst>
          </a:blip>
          <a:srcRect l="9088" t="-7926" r="-8536" b="7435"/>
          <a:stretch/>
        </p:blipFill>
        <p:spPr>
          <a:xfrm>
            <a:off x="0" y="-587208"/>
            <a:ext cx="10007029" cy="7445208"/>
          </a:xfrm>
          <a:prstGeom prst="rect">
            <a:avLst/>
          </a:prstGeom>
        </p:spPr>
      </p:pic>
      <p:sp>
        <p:nvSpPr>
          <p:cNvPr id="8" name="Title 1"/>
          <p:cNvSpPr>
            <a:spLocks noGrp="1"/>
          </p:cNvSpPr>
          <p:nvPr/>
        </p:nvSpPr>
        <p:spPr>
          <a:xfrm>
            <a:off x="2055019" y="2795587"/>
            <a:ext cx="5735241" cy="1101329"/>
          </a:xfrm>
          <a:prstGeom prst="rect">
            <a:avLst/>
          </a:prstGeom>
        </p:spPr>
        <p:txBody>
          <a:bodyPr anchor="b"/>
          <a:lstStyle>
            <a:lvl1pPr algn="l" defTabSz="457200" rtl="0" eaLnBrk="1" latinLnBrk="0" hangingPunct="1">
              <a:spcBef>
                <a:spcPct val="0"/>
              </a:spcBef>
              <a:buNone/>
              <a:defRPr sz="3200" b="1" kern="1200" cap="none">
                <a:solidFill>
                  <a:schemeClr val="accent2"/>
                </a:solidFill>
                <a:latin typeface="+mj-lt"/>
                <a:ea typeface="+mj-ea"/>
                <a:cs typeface="+mj-cs"/>
              </a:defRPr>
            </a:lvl1pPr>
          </a:lstStyle>
          <a:p>
            <a:pPr>
              <a:defRPr/>
            </a:pPr>
            <a:endParaRPr lang="en-US" sz="2175" cap="all">
              <a:solidFill>
                <a:srgbClr val="FFFFFF"/>
              </a:solidFill>
              <a:latin typeface="Calibri"/>
              <a:cs typeface="Calibri"/>
            </a:endParaRPr>
          </a:p>
        </p:txBody>
      </p:sp>
      <p:sp>
        <p:nvSpPr>
          <p:cNvPr id="7" name="TextBox 6">
            <a:extLst>
              <a:ext uri="{FF2B5EF4-FFF2-40B4-BE49-F238E27FC236}">
                <a16:creationId xmlns:a16="http://schemas.microsoft.com/office/drawing/2014/main" id="{B10E0E01-88C3-4AB2-86AE-6C731C1EC97F}"/>
              </a:ext>
            </a:extLst>
          </p:cNvPr>
          <p:cNvSpPr txBox="1"/>
          <p:nvPr/>
        </p:nvSpPr>
        <p:spPr>
          <a:xfrm>
            <a:off x="4618046" y="-547123"/>
            <a:ext cx="4941869" cy="7786747"/>
          </a:xfrm>
          <a:prstGeom prst="rect">
            <a:avLst/>
          </a:prstGeom>
          <a:noFill/>
        </p:spPr>
        <p:txBody>
          <a:bodyPr wrap="square" rtlCol="0">
            <a:spAutoFit/>
          </a:bodyPr>
          <a:lstStyle/>
          <a:p>
            <a:r>
              <a:rPr lang="en-US" sz="25000" b="1" dirty="0">
                <a:solidFill>
                  <a:srgbClr val="002A7E">
                    <a:alpha val="62000"/>
                  </a:srgbClr>
                </a:solidFill>
                <a:latin typeface="Trade Gothic Next Heavy" panose="020B0604020202020204" pitchFamily="34" charset="0"/>
                <a:ea typeface="Gadugi" panose="020B0502040204020203" pitchFamily="34" charset="0"/>
              </a:rPr>
              <a:t>2024</a:t>
            </a:r>
          </a:p>
        </p:txBody>
      </p:sp>
      <p:pic>
        <p:nvPicPr>
          <p:cNvPr id="3" name="Picture 2" descr="A logo with blue hands and black text&#10;&#10;Description automatically generated">
            <a:extLst>
              <a:ext uri="{FF2B5EF4-FFF2-40B4-BE49-F238E27FC236}">
                <a16:creationId xmlns:a16="http://schemas.microsoft.com/office/drawing/2014/main" id="{953198C9-857A-4D99-ED46-747F4C898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4" y="5068927"/>
            <a:ext cx="1979885" cy="1979885"/>
          </a:xfrm>
          <a:prstGeom prst="rect">
            <a:avLst/>
          </a:prstGeom>
        </p:spPr>
      </p:pic>
    </p:spTree>
    <p:extLst>
      <p:ext uri="{BB962C8B-B14F-4D97-AF65-F5344CB8AC3E}">
        <p14:creationId xmlns:p14="http://schemas.microsoft.com/office/powerpoint/2010/main" val="2008534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2967BAEC-CB90-45B9-8EB0-8D90EAE7AFCF}" type="slidenum">
              <a:rPr kumimoji="0" lang="en-US" altLang="en-US" sz="1200" b="1"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4</a:t>
            </a:fld>
            <a:endParaRPr kumimoji="0" lang="en-US" alt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0245" name=" 3"/>
          <p:cNvSpPr>
            <a:spLocks noGrp="1"/>
          </p:cNvSpPr>
          <p:nvPr/>
        </p:nvSpPr>
        <p:spPr bwMode="auto">
          <a:xfrm>
            <a:off x="457200" y="1101725"/>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D29EC2EA-AD5D-428A-A723-32065DDA35F2}"/>
              </a:ext>
            </a:extLst>
          </p:cNvPr>
          <p:cNvSpPr/>
          <p:nvPr/>
        </p:nvSpPr>
        <p:spPr>
          <a:xfrm>
            <a:off x="524704" y="1490783"/>
            <a:ext cx="3874626" cy="504753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rPr>
              <a:t>Hand hygiene is a fundamental practice for maintaining health and preventing the spread of infectious diseases. Our hands encounter numerous surfaces and objects throughout the day, picking up germs that can cause illnesses such as gastrointestinal and respiratory infections with impact ranging from an annoying illness to death. By washing our hands regularly with soap and water, we can effectively remove these harmful pathogens and reduce the risk of infection. This simple yet powerful act is a cornerstone of public health and personal 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rPr>
              <a:t>Having a de</a:t>
            </a:r>
            <a:r>
              <a:rPr lang="en-US" sz="1400" dirty="0" err="1">
                <a:solidFill>
                  <a:prstClr val="black"/>
                </a:solidFill>
                <a:latin typeface="Gadugi" panose="020B0502040204020203" pitchFamily="34" charset="0"/>
                <a:ea typeface="Gadugi" panose="020B0502040204020203" pitchFamily="34" charset="0"/>
              </a:rPr>
              <a:t>dicated</a:t>
            </a:r>
            <a:r>
              <a:rPr lang="en-US" sz="1400" dirty="0">
                <a:solidFill>
                  <a:prstClr val="black"/>
                </a:solidFill>
                <a:latin typeface="Gadugi" panose="020B0502040204020203" pitchFamily="34" charset="0"/>
                <a:ea typeface="Gadugi" panose="020B0502040204020203" pitchFamily="34" charset="0"/>
              </a:rPr>
              <a:t> platform to f</a:t>
            </a:r>
            <a:r>
              <a:rPr kumimoji="0" lang="en-US" sz="1400" b="0" i="0" u="none" strike="noStrike" kern="1200" cap="none" spc="0" normalizeH="0" baseline="0" noProof="0" dirty="0" err="1">
                <a:ln>
                  <a:noFill/>
                </a:ln>
                <a:solidFill>
                  <a:prstClr val="black"/>
                </a:solidFill>
                <a:effectLst/>
                <a:uLnTx/>
                <a:uFillTx/>
                <a:latin typeface="Gadugi" panose="020B0502040204020203" pitchFamily="34" charset="0"/>
                <a:ea typeface="Gadugi" panose="020B0502040204020203" pitchFamily="34" charset="0"/>
              </a:rPr>
              <a:t>ocus</a:t>
            </a: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rPr>
              <a:t> on hand hygiene is crucial because it is one of the most cost-effective and accessible methods to prevent disease transmission. In healthcare settings, proper hand hygiene can prevent up to </a:t>
            </a:r>
            <a:r>
              <a:rPr kumimoji="0" lang="en-US" sz="1400" b="1"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rPr>
              <a:t>50% of infections acquired during medical care</a:t>
            </a: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rPr>
              <a:t>. In the community, regular handwashing </a:t>
            </a:r>
            <a:r>
              <a:rPr kumimoji="0" lang="en-US" sz="140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rPr>
              <a:t>can </a:t>
            </a:r>
            <a:r>
              <a:rPr kumimoji="0" lang="en-US" sz="1400" b="1"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rPr>
              <a:t>reduce the incidence of</a:t>
            </a:r>
            <a:r>
              <a:rPr lang="en-US" sz="1400" b="1" dirty="0">
                <a:solidFill>
                  <a:prstClr val="black"/>
                </a:solidFill>
                <a:latin typeface="Gadugi" panose="020B0502040204020203" pitchFamily="34" charset="0"/>
                <a:ea typeface="Gadugi" panose="020B0502040204020203" pitchFamily="34" charset="0"/>
              </a:rPr>
              <a:t> </a:t>
            </a:r>
            <a:r>
              <a:rPr kumimoji="0" lang="en-US" sz="1400" b="1"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rPr>
              <a:t>respiratory infections by 16-21% and</a:t>
            </a:r>
          </a:p>
        </p:txBody>
      </p:sp>
      <p:sp>
        <p:nvSpPr>
          <p:cNvPr id="10" name="Rectangle 9">
            <a:extLst>
              <a:ext uri="{FF2B5EF4-FFF2-40B4-BE49-F238E27FC236}">
                <a16:creationId xmlns:a16="http://schemas.microsoft.com/office/drawing/2014/main" id="{1E0791A7-4242-43C9-B539-98744247293F}"/>
              </a:ext>
            </a:extLst>
          </p:cNvPr>
          <p:cNvSpPr/>
          <p:nvPr/>
        </p:nvSpPr>
        <p:spPr>
          <a:xfrm>
            <a:off x="4744671" y="1565582"/>
            <a:ext cx="377276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0CEED757-5629-467C-B019-B2F29A60FF31}"/>
              </a:ext>
            </a:extLst>
          </p:cNvPr>
          <p:cNvSpPr txBox="1"/>
          <p:nvPr/>
        </p:nvSpPr>
        <p:spPr>
          <a:xfrm>
            <a:off x="4744671" y="1490954"/>
            <a:ext cx="4047296" cy="569386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rPr>
              <a:t>gastrointestinal infections by 31%. </a:t>
            </a: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rPr>
              <a:t>These statistics highlight the significant impact that hand hygiene can have on reducing the burden of infectious diseases.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endParaRPr>
          </a:p>
          <a:p>
            <a:pPr algn="l"/>
            <a:r>
              <a:rPr lang="en-US" sz="1400" b="0" i="0" dirty="0">
                <a:solidFill>
                  <a:srgbClr val="242424"/>
                </a:solidFill>
                <a:effectLst/>
                <a:latin typeface="Gadugi" panose="020B0502040204020203" pitchFamily="34" charset="0"/>
                <a:ea typeface="Gadugi" panose="020B0502040204020203" pitchFamily="34" charset="0"/>
              </a:rPr>
              <a:t>Beyond health, hand hygiene has broader implications for </a:t>
            </a:r>
            <a:r>
              <a:rPr lang="en-US" sz="1400" b="1" i="0" dirty="0">
                <a:solidFill>
                  <a:srgbClr val="242424"/>
                </a:solidFill>
                <a:effectLst/>
                <a:latin typeface="Gadugi" panose="020B0502040204020203" pitchFamily="34" charset="0"/>
                <a:ea typeface="Gadugi" panose="020B0502040204020203" pitchFamily="34" charset="0"/>
              </a:rPr>
              <a:t>education, child development, and economic opportunity. </a:t>
            </a:r>
            <a:r>
              <a:rPr lang="en-US" sz="1400" b="0" i="0" dirty="0">
                <a:solidFill>
                  <a:srgbClr val="242424"/>
                </a:solidFill>
                <a:effectLst/>
                <a:latin typeface="Gadugi" panose="020B0502040204020203" pitchFamily="34" charset="0"/>
                <a:ea typeface="Gadugi" panose="020B0502040204020203" pitchFamily="34" charset="0"/>
              </a:rPr>
              <a:t>Children who practice regular handwashing are less likely to miss school due to illness, which supports their academic performance and overall development. In workplaces, good hand hygiene can reduce absenteeism and increase productivity. By preventing diseases that hinder development and economic participation, hand hygiene contributes to a healthier society with associated improved well-being.</a:t>
            </a:r>
          </a:p>
          <a:p>
            <a:endPar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endParaRPr>
          </a:p>
          <a:p>
            <a:r>
              <a:rPr lang="en-US" sz="1400" dirty="0">
                <a:solidFill>
                  <a:srgbClr val="000000"/>
                </a:solidFill>
                <a:latin typeface="Gadugi" panose="020B0502040204020203" pitchFamily="34" charset="0"/>
                <a:ea typeface="Gadugi" panose="020B0502040204020203" pitchFamily="34" charset="0"/>
              </a:rPr>
              <a:t>Ultimately, </a:t>
            </a:r>
            <a:r>
              <a:rPr lang="en-US" sz="1400" b="1" dirty="0">
                <a:solidFill>
                  <a:srgbClr val="000000"/>
                </a:solidFill>
                <a:latin typeface="Gadugi" panose="020B0502040204020203" pitchFamily="34" charset="0"/>
                <a:ea typeface="Gadugi" panose="020B0502040204020203" pitchFamily="34" charset="0"/>
              </a:rPr>
              <a:t>good hand hygiene creates a safer and healthier future for all.</a:t>
            </a:r>
            <a:r>
              <a:rPr lang="en-US" sz="1400" dirty="0">
                <a:solidFill>
                  <a:srgbClr val="000000"/>
                </a:solidFill>
                <a:latin typeface="Gadugi" panose="020B0502040204020203" pitchFamily="34" charset="0"/>
                <a:ea typeface="Gadugi" panose="020B0502040204020203" pitchFamily="34" charset="0"/>
              </a:rPr>
              <a:t> The Global Handwashing Partnership is dedicated to working together to achieve universal hand hygiene and ensure good hand hygiene remains a mainstay in public health interventions.</a:t>
            </a:r>
            <a:endParaRPr kumimoji="0" lang="en-US" sz="14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endParaRPr>
          </a:p>
          <a:p>
            <a:endPar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p:txBody>
      </p:sp>
      <p:sp>
        <p:nvSpPr>
          <p:cNvPr id="13" name="Title 1">
            <a:extLst>
              <a:ext uri="{FF2B5EF4-FFF2-40B4-BE49-F238E27FC236}">
                <a16:creationId xmlns:a16="http://schemas.microsoft.com/office/drawing/2014/main" id="{8FF776ED-5458-440B-8483-86D729EBDAF1}"/>
              </a:ext>
            </a:extLst>
          </p:cNvPr>
          <p:cNvSpPr txBox="1">
            <a:spLocks/>
          </p:cNvSpPr>
          <p:nvPr/>
        </p:nvSpPr>
        <p:spPr bwMode="auto">
          <a:xfrm>
            <a:off x="524704" y="498767"/>
            <a:ext cx="7569691"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lvl="0">
              <a:defRPr/>
            </a:pPr>
            <a:r>
              <a:rPr kumimoji="0" lang="en-US" altLang="en-US" sz="3600" b="1" i="0" u="none" strike="noStrike" kern="1200" cap="none" spc="0" normalizeH="0" baseline="0" noProof="0">
                <a:ln>
                  <a:noFill/>
                </a:ln>
                <a:solidFill>
                  <a:srgbClr val="000000">
                    <a:lumMod val="50000"/>
                    <a:lumOff val="50000"/>
                  </a:srgbClr>
                </a:solidFill>
                <a:effectLst/>
                <a:uLnTx/>
                <a:uFillTx/>
                <a:latin typeface="Calibri"/>
                <a:ea typeface="+mj-ea"/>
                <a:cs typeface="+mj-cs"/>
              </a:rPr>
              <a:t>Why Hand Hygiene?</a:t>
            </a:r>
          </a:p>
        </p:txBody>
      </p:sp>
    </p:spTree>
    <p:extLst>
      <p:ext uri="{BB962C8B-B14F-4D97-AF65-F5344CB8AC3E}">
        <p14:creationId xmlns:p14="http://schemas.microsoft.com/office/powerpoint/2010/main" val="3383800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hildren holding up objects&#10;&#10;Description automatically generated">
            <a:extLst>
              <a:ext uri="{FF2B5EF4-FFF2-40B4-BE49-F238E27FC236}">
                <a16:creationId xmlns:a16="http://schemas.microsoft.com/office/drawing/2014/main" id="{57827BE7-3075-F31A-BA72-00ECE5A8BF10}"/>
              </a:ext>
            </a:extLst>
          </p:cNvPr>
          <p:cNvPicPr>
            <a:picLocks noChangeAspect="1"/>
          </p:cNvPicPr>
          <p:nvPr/>
        </p:nvPicPr>
        <p:blipFill>
          <a:blip r:embed="rId3">
            <a:extLst>
              <a:ext uri="{28A0092B-C50C-407E-A947-70E740481C1C}">
                <a14:useLocalDpi xmlns:a14="http://schemas.microsoft.com/office/drawing/2010/main" val="0"/>
              </a:ext>
            </a:extLst>
          </a:blip>
          <a:srcRect t="6813" b="1456"/>
          <a:stretch/>
        </p:blipFill>
        <p:spPr>
          <a:xfrm>
            <a:off x="0" y="-1"/>
            <a:ext cx="9144000" cy="6858001"/>
          </a:xfrm>
          <a:prstGeom prst="rect">
            <a:avLst/>
          </a:prstGeom>
        </p:spPr>
      </p:pic>
      <p:sp>
        <p:nvSpPr>
          <p:cNvPr id="10245" name=" 3"/>
          <p:cNvSpPr>
            <a:spLocks noGrp="1"/>
          </p:cNvSpPr>
          <p:nvPr/>
        </p:nvSpPr>
        <p:spPr bwMode="auto">
          <a:xfrm>
            <a:off x="386102" y="1205475"/>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AFE6CC7-780F-4F74-96B4-60D324C147F9}"/>
              </a:ext>
            </a:extLst>
          </p:cNvPr>
          <p:cNvSpPr txBox="1"/>
          <p:nvPr/>
        </p:nvSpPr>
        <p:spPr>
          <a:xfrm>
            <a:off x="7486650" y="6611779"/>
            <a:ext cx="1910993" cy="246221"/>
          </a:xfrm>
          <a:prstGeom prst="rect">
            <a:avLst/>
          </a:prstGeom>
          <a:noFill/>
        </p:spPr>
        <p:txBody>
          <a:bodyPr wrap="square" rtlCol="0">
            <a:spAutoFit/>
          </a:bodyPr>
          <a:lstStyle/>
          <a:p>
            <a:r>
              <a:rPr lang="en-US" sz="1000" dirty="0"/>
              <a:t>Photo Credit: </a:t>
            </a:r>
            <a:r>
              <a:rPr lang="en-US" sz="1000" dirty="0" err="1"/>
              <a:t>EcoSoap</a:t>
            </a:r>
            <a:r>
              <a:rPr lang="en-US" sz="1000" dirty="0"/>
              <a:t> Bank</a:t>
            </a:r>
          </a:p>
        </p:txBody>
      </p:sp>
      <p:sp>
        <p:nvSpPr>
          <p:cNvPr id="11" name="Rectangle: Rounded Corners 10">
            <a:extLst>
              <a:ext uri="{FF2B5EF4-FFF2-40B4-BE49-F238E27FC236}">
                <a16:creationId xmlns:a16="http://schemas.microsoft.com/office/drawing/2014/main" id="{6FF517E4-552A-4AC5-A04A-8744DC40A740}"/>
              </a:ext>
            </a:extLst>
          </p:cNvPr>
          <p:cNvSpPr/>
          <p:nvPr/>
        </p:nvSpPr>
        <p:spPr>
          <a:xfrm>
            <a:off x="243906" y="4988389"/>
            <a:ext cx="4147780" cy="168951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06CBFDA-31E3-49B0-AFB3-A2FFAC8BF2E3}"/>
              </a:ext>
            </a:extLst>
          </p:cNvPr>
          <p:cNvSpPr txBox="1"/>
          <p:nvPr/>
        </p:nvSpPr>
        <p:spPr>
          <a:xfrm>
            <a:off x="817769" y="5340688"/>
            <a:ext cx="3000054" cy="1015663"/>
          </a:xfrm>
          <a:prstGeom prst="rect">
            <a:avLst/>
          </a:prstGeom>
          <a:noFill/>
        </p:spPr>
        <p:txBody>
          <a:bodyPr wrap="square" rtlCol="0">
            <a:spAutoFit/>
          </a:bodyPr>
          <a:lstStyle/>
          <a:p>
            <a:pPr algn="ctr"/>
            <a:r>
              <a:rPr lang="en-US" sz="3000">
                <a:solidFill>
                  <a:srgbClr val="002A7E"/>
                </a:solidFill>
                <a:latin typeface="Arial Black" panose="020B0A04020102020204" pitchFamily="34" charset="0"/>
              </a:rPr>
              <a:t>ACTIVITY HIGHLIGHTS</a:t>
            </a:r>
          </a:p>
        </p:txBody>
      </p:sp>
    </p:spTree>
    <p:extLst>
      <p:ext uri="{BB962C8B-B14F-4D97-AF65-F5344CB8AC3E}">
        <p14:creationId xmlns:p14="http://schemas.microsoft.com/office/powerpoint/2010/main" val="3685124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 3"/>
          <p:cNvSpPr>
            <a:spLocks noGrp="1"/>
          </p:cNvSpPr>
          <p:nvPr/>
        </p:nvSpPr>
        <p:spPr bwMode="auto">
          <a:xfrm>
            <a:off x="457200" y="1101725"/>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3434BAB1-6EAC-4E5D-8BD1-DE3AC252B2D0}"/>
              </a:ext>
            </a:extLst>
          </p:cNvPr>
          <p:cNvSpPr txBox="1">
            <a:spLocks/>
          </p:cNvSpPr>
          <p:nvPr/>
        </p:nvSpPr>
        <p:spPr bwMode="auto">
          <a:xfrm>
            <a:off x="457200" y="474217"/>
            <a:ext cx="5866379"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589A"/>
                </a:solidFill>
                <a:effectLst/>
                <a:uLnTx/>
                <a:uFillTx/>
                <a:latin typeface="Calibri"/>
                <a:ea typeface="+mj-ea"/>
                <a:cs typeface="+mj-cs"/>
              </a:rPr>
              <a:t>2024 Activity Highlights</a:t>
            </a:r>
          </a:p>
        </p:txBody>
      </p:sp>
      <p:sp>
        <p:nvSpPr>
          <p:cNvPr id="5" name="Rectangle 4">
            <a:extLst>
              <a:ext uri="{FF2B5EF4-FFF2-40B4-BE49-F238E27FC236}">
                <a16:creationId xmlns:a16="http://schemas.microsoft.com/office/drawing/2014/main" id="{0DCCC7C4-7D91-4721-BBB3-76A6962D71A7}"/>
              </a:ext>
            </a:extLst>
          </p:cNvPr>
          <p:cNvSpPr/>
          <p:nvPr/>
        </p:nvSpPr>
        <p:spPr>
          <a:xfrm>
            <a:off x="457200" y="1771782"/>
            <a:ext cx="4241788"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In accordance with the 2020-2024 strategic plan, the Global Handwashing Partnership implements activities based on its mission and strategic objectives, highlighted below.</a:t>
            </a:r>
          </a:p>
        </p:txBody>
      </p:sp>
      <p:sp>
        <p:nvSpPr>
          <p:cNvPr id="16" name="Slide Number Placeholder 2">
            <a:extLst>
              <a:ext uri="{FF2B5EF4-FFF2-40B4-BE49-F238E27FC236}">
                <a16:creationId xmlns:a16="http://schemas.microsoft.com/office/drawing/2014/main" id="{C93F98FA-DDF6-460C-A3D6-6B1E12910E00}"/>
              </a:ext>
            </a:extLst>
          </p:cNvPr>
          <p:cNvSpPr>
            <a:spLocks noGrp="1"/>
          </p:cNvSpPr>
          <p:nvPr>
            <p:ph type="sldNum" sz="quarter" idx="10"/>
          </p:nvPr>
        </p:nvSpPr>
        <p:spPr bwMode="auto">
          <a:xfrm>
            <a:off x="8686800" y="6356350"/>
            <a:ext cx="4572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2967BAEC-CB90-45B9-8EB0-8D90EAE7AFCF}" type="slidenum">
              <a:rPr kumimoji="0" lang="en-US" altLang="en-US" sz="1200" b="1"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6</a:t>
            </a:fld>
            <a:endParaRPr kumimoji="0" lang="en-US" alt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nvGrpSpPr>
          <p:cNvPr id="4" name="Group 3">
            <a:extLst>
              <a:ext uri="{FF2B5EF4-FFF2-40B4-BE49-F238E27FC236}">
                <a16:creationId xmlns:a16="http://schemas.microsoft.com/office/drawing/2014/main" id="{7431CC25-24E8-9E8E-310D-222A419BEEA1}"/>
              </a:ext>
            </a:extLst>
          </p:cNvPr>
          <p:cNvGrpSpPr/>
          <p:nvPr/>
        </p:nvGrpSpPr>
        <p:grpSpPr>
          <a:xfrm>
            <a:off x="569952" y="3031267"/>
            <a:ext cx="3639011" cy="2597246"/>
            <a:chOff x="495119" y="3001594"/>
            <a:chExt cx="3639011" cy="2597246"/>
          </a:xfrm>
        </p:grpSpPr>
        <p:sp>
          <p:nvSpPr>
            <p:cNvPr id="6" name="Rectangle 5">
              <a:extLst>
                <a:ext uri="{FF2B5EF4-FFF2-40B4-BE49-F238E27FC236}">
                  <a16:creationId xmlns:a16="http://schemas.microsoft.com/office/drawing/2014/main" id="{308A8C5A-9812-E001-8154-8D06534CD1CC}"/>
                </a:ext>
              </a:extLst>
            </p:cNvPr>
            <p:cNvSpPr/>
            <p:nvPr/>
          </p:nvSpPr>
          <p:spPr>
            <a:xfrm>
              <a:off x="495119" y="3001594"/>
              <a:ext cx="3639011" cy="774173"/>
            </a:xfrm>
            <a:prstGeom prst="rect">
              <a:avLst/>
            </a:prstGeom>
            <a:solidFill>
              <a:srgbClr val="81CAE7"/>
            </a:solid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Gadugi" panose="020B0502040204020203" pitchFamily="34" charset="0"/>
                  <a:ea typeface="Gadugi" panose="020B0502040204020203" pitchFamily="34" charset="0"/>
                  <a:cs typeface="+mn-cs"/>
                </a:rPr>
                <a:t> Promote clean hands for all through advocacy efforts </a:t>
              </a:r>
            </a:p>
          </p:txBody>
        </p:sp>
        <p:sp>
          <p:nvSpPr>
            <p:cNvPr id="7" name="Rectangle 6">
              <a:extLst>
                <a:ext uri="{FF2B5EF4-FFF2-40B4-BE49-F238E27FC236}">
                  <a16:creationId xmlns:a16="http://schemas.microsoft.com/office/drawing/2014/main" id="{E7CA8131-E8D0-6495-BCB6-D057EC5D329B}"/>
                </a:ext>
              </a:extLst>
            </p:cNvPr>
            <p:cNvSpPr/>
            <p:nvPr/>
          </p:nvSpPr>
          <p:spPr>
            <a:xfrm>
              <a:off x="495119" y="3784058"/>
              <a:ext cx="3636391" cy="907391"/>
            </a:xfrm>
            <a:prstGeom prst="rect">
              <a:avLst/>
            </a:prstGeom>
            <a:solidFill>
              <a:srgbClr val="48B2DC"/>
            </a:solid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Gadugi" panose="020B0502040204020203" pitchFamily="34" charset="0"/>
                  <a:ea typeface="Gadugi" panose="020B0502040204020203" pitchFamily="34" charset="0"/>
                  <a:cs typeface="+mn-cs"/>
                </a:rPr>
                <a:t>Serve as a knowledge hub to share evidence and resources on handwashing and hand hygiene programming</a:t>
              </a:r>
            </a:p>
          </p:txBody>
        </p:sp>
        <p:sp>
          <p:nvSpPr>
            <p:cNvPr id="8" name="Rectangle 7">
              <a:extLst>
                <a:ext uri="{FF2B5EF4-FFF2-40B4-BE49-F238E27FC236}">
                  <a16:creationId xmlns:a16="http://schemas.microsoft.com/office/drawing/2014/main" id="{EB8C4449-0071-EE52-B1C5-2551D23FE983}"/>
                </a:ext>
              </a:extLst>
            </p:cNvPr>
            <p:cNvSpPr/>
            <p:nvPr/>
          </p:nvSpPr>
          <p:spPr>
            <a:xfrm>
              <a:off x="495119" y="4691449"/>
              <a:ext cx="3636392" cy="907391"/>
            </a:xfrm>
            <a:prstGeom prst="rect">
              <a:avLst/>
            </a:prstGeom>
            <a:solidFill>
              <a:srgbClr val="2492BE"/>
            </a:solid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Gadugi" panose="020B0502040204020203" pitchFamily="34" charset="0"/>
                  <a:ea typeface="Gadugi" panose="020B0502040204020203" pitchFamily="34" charset="0"/>
                  <a:cs typeface="+mn-cs"/>
                </a:rPr>
                <a:t>Ensure the Global Handwashing</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Gadugi" panose="020B0502040204020203" pitchFamily="34" charset="0"/>
                  <a:ea typeface="Gadugi" panose="020B0502040204020203" pitchFamily="34" charset="0"/>
                  <a:cs typeface="+mn-cs"/>
                </a:rPr>
                <a:t>Partnership is sustainable</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Gadugi" panose="020B0502040204020203" pitchFamily="34" charset="0"/>
                  <a:ea typeface="Gadugi" panose="020B0502040204020203" pitchFamily="34" charset="0"/>
                  <a:cs typeface="+mn-cs"/>
                </a:rPr>
                <a:t>for the long-term</a:t>
              </a:r>
            </a:p>
          </p:txBody>
        </p:sp>
      </p:grpSp>
      <p:sp>
        <p:nvSpPr>
          <p:cNvPr id="9" name="Rectangle 8">
            <a:extLst>
              <a:ext uri="{FF2B5EF4-FFF2-40B4-BE49-F238E27FC236}">
                <a16:creationId xmlns:a16="http://schemas.microsoft.com/office/drawing/2014/main" id="{6DC4EE98-7F35-7266-C37D-1237A1DBC6EF}"/>
              </a:ext>
            </a:extLst>
          </p:cNvPr>
          <p:cNvSpPr/>
          <p:nvPr/>
        </p:nvSpPr>
        <p:spPr>
          <a:xfrm>
            <a:off x="4538690" y="1801336"/>
            <a:ext cx="4241788" cy="375487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This report reflects advocacy, knowledge management, and coordination highlights implemented throughout the year. While the objectives and supporting activities of the Global Handwashing Partnership are broken down into three objectives (left), it should be noted that activities often support two or three of these goals, demonstrating the interconnectedness of the partnership’s objectives.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Gadugi" panose="020B0502040204020203" pitchFamily="34" charset="0"/>
                <a:ea typeface="Gadugi" panose="020B0502040204020203" pitchFamily="34" charset="0"/>
              </a:rPr>
              <a:t>Reporting activities</a:t>
            </a: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 allow the Global Handwashing Partnership to track progress toward its mission, which is to improve global health and community development by acting as the </a:t>
            </a:r>
            <a:r>
              <a:rPr kumimoji="0" lang="en-US" sz="1400" b="1"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preeminent global advocate and knowledge hub</a:t>
            </a: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 on handwashing and hand hygiene programming to achieve its vision of </a:t>
            </a:r>
            <a:r>
              <a:rPr kumimoji="0" lang="en-US" sz="1400" b="1"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clean hands for all.</a:t>
            </a:r>
          </a:p>
        </p:txBody>
      </p:sp>
    </p:spTree>
    <p:extLst>
      <p:ext uri="{BB962C8B-B14F-4D97-AF65-F5344CB8AC3E}">
        <p14:creationId xmlns:p14="http://schemas.microsoft.com/office/powerpoint/2010/main" val="50646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 3"/>
          <p:cNvSpPr>
            <a:spLocks noGrp="1"/>
          </p:cNvSpPr>
          <p:nvPr/>
        </p:nvSpPr>
        <p:spPr bwMode="auto">
          <a:xfrm>
            <a:off x="144390" y="221389"/>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3434BAB1-6EAC-4E5D-8BD1-DE3AC252B2D0}"/>
              </a:ext>
            </a:extLst>
          </p:cNvPr>
          <p:cNvSpPr txBox="1">
            <a:spLocks/>
          </p:cNvSpPr>
          <p:nvPr/>
        </p:nvSpPr>
        <p:spPr bwMode="auto">
          <a:xfrm>
            <a:off x="328953" y="306158"/>
            <a:ext cx="5300322"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589A"/>
                </a:solidFill>
                <a:effectLst/>
                <a:uLnTx/>
                <a:uFillTx/>
                <a:latin typeface="Calibri"/>
                <a:ea typeface="Gadugi" panose="020B0502040204020203" pitchFamily="34" charset="0"/>
                <a:cs typeface="+mj-cs"/>
              </a:rPr>
              <a:t>Advocacy Highlights</a:t>
            </a:r>
          </a:p>
        </p:txBody>
      </p:sp>
      <p:sp>
        <p:nvSpPr>
          <p:cNvPr id="13" name="Rectangle 12">
            <a:extLst>
              <a:ext uri="{FF2B5EF4-FFF2-40B4-BE49-F238E27FC236}">
                <a16:creationId xmlns:a16="http://schemas.microsoft.com/office/drawing/2014/main" id="{04822D48-29A5-4992-9CF7-5B400FD9AEF4}"/>
              </a:ext>
            </a:extLst>
          </p:cNvPr>
          <p:cNvSpPr/>
          <p:nvPr/>
        </p:nvSpPr>
        <p:spPr>
          <a:xfrm>
            <a:off x="419279" y="1559580"/>
            <a:ext cx="2132533" cy="1303175"/>
          </a:xfrm>
          <a:prstGeom prst="rect">
            <a:avLst/>
          </a:prstGeom>
          <a:solidFill>
            <a:srgbClr val="4EB4DC"/>
          </a:solidFill>
          <a:ln>
            <a:solidFill>
              <a:srgbClr val="4EB4DC"/>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Global Handwashing Day</a:t>
            </a:r>
          </a:p>
        </p:txBody>
      </p:sp>
      <p:sp>
        <p:nvSpPr>
          <p:cNvPr id="16" name="Rectangle 15">
            <a:extLst>
              <a:ext uri="{FF2B5EF4-FFF2-40B4-BE49-F238E27FC236}">
                <a16:creationId xmlns:a16="http://schemas.microsoft.com/office/drawing/2014/main" id="{B05D8F12-0353-4503-9912-2B7733B0A9FC}"/>
              </a:ext>
            </a:extLst>
          </p:cNvPr>
          <p:cNvSpPr/>
          <p:nvPr/>
        </p:nvSpPr>
        <p:spPr>
          <a:xfrm>
            <a:off x="419277" y="4594239"/>
            <a:ext cx="2132533" cy="1303175"/>
          </a:xfrm>
          <a:prstGeom prst="rect">
            <a:avLst/>
          </a:prstGeom>
          <a:solidFill>
            <a:srgbClr val="4EB4DC"/>
          </a:solidFill>
          <a:ln>
            <a:solidFill>
              <a:srgbClr val="4EB4DC"/>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a:buClrTx/>
            </a:pPr>
            <a:r>
              <a:rPr lang="en-US" sz="1400" b="1" kern="1200" dirty="0">
                <a:solidFill>
                  <a:schemeClr val="tx1"/>
                </a:solidFill>
                <a:latin typeface="Gadugi" panose="020B0502040204020203" pitchFamily="34" charset="0"/>
                <a:ea typeface="Gadugi" panose="020B0502040204020203" pitchFamily="34" charset="0"/>
              </a:rPr>
              <a:t>Key Messages and Events</a:t>
            </a:r>
          </a:p>
        </p:txBody>
      </p:sp>
      <p:sp>
        <p:nvSpPr>
          <p:cNvPr id="17" name="Rectangle 16">
            <a:extLst>
              <a:ext uri="{FF2B5EF4-FFF2-40B4-BE49-F238E27FC236}">
                <a16:creationId xmlns:a16="http://schemas.microsoft.com/office/drawing/2014/main" id="{1EFB46AD-42EA-4F7A-A3E6-E565CABC3AB2}"/>
              </a:ext>
            </a:extLst>
          </p:cNvPr>
          <p:cNvSpPr/>
          <p:nvPr/>
        </p:nvSpPr>
        <p:spPr>
          <a:xfrm>
            <a:off x="419278" y="3078234"/>
            <a:ext cx="2132533" cy="1303175"/>
          </a:xfrm>
          <a:prstGeom prst="rect">
            <a:avLst/>
          </a:prstGeom>
          <a:solidFill>
            <a:srgbClr val="4EB4DC"/>
          </a:solidFill>
          <a:ln>
            <a:solidFill>
              <a:srgbClr val="4EB4DC"/>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Integrated advocacy</a:t>
            </a:r>
          </a:p>
        </p:txBody>
      </p:sp>
      <p:sp>
        <p:nvSpPr>
          <p:cNvPr id="18" name="Rectangle 17">
            <a:extLst>
              <a:ext uri="{FF2B5EF4-FFF2-40B4-BE49-F238E27FC236}">
                <a16:creationId xmlns:a16="http://schemas.microsoft.com/office/drawing/2014/main" id="{F07D7AD9-8DCB-4BD7-8118-DB44905B263C}"/>
              </a:ext>
            </a:extLst>
          </p:cNvPr>
          <p:cNvSpPr/>
          <p:nvPr/>
        </p:nvSpPr>
        <p:spPr>
          <a:xfrm>
            <a:off x="2785732" y="1559580"/>
            <a:ext cx="5938989" cy="1303175"/>
          </a:xfrm>
          <a:prstGeom prst="rect">
            <a:avLst/>
          </a:prstGeom>
          <a:solidFill>
            <a:srgbClr val="AFE1EF"/>
          </a:solidFill>
          <a:ln>
            <a:solidFill>
              <a:srgbClr val="AFE1E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Global Handwashing Day, celebrated annually on October 15, is a global advocacy </a:t>
            </a:r>
            <a:r>
              <a:rPr lang="en-US" sz="1400" dirty="0">
                <a:solidFill>
                  <a:srgbClr val="000000"/>
                </a:solidFill>
                <a:latin typeface="Gadugi" panose="020B0502040204020203" pitchFamily="34" charset="0"/>
                <a:ea typeface="Gadugi" panose="020B0502040204020203" pitchFamily="34" charset="0"/>
              </a:rPr>
              <a:t>day </a:t>
            </a: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dedicated to promoting the significance of handwashing with soap. It serves as a platform to engage key stakeholders at local, regional, and global levels.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p:txBody>
      </p:sp>
      <p:sp>
        <p:nvSpPr>
          <p:cNvPr id="19" name="Rectangle 18">
            <a:extLst>
              <a:ext uri="{FF2B5EF4-FFF2-40B4-BE49-F238E27FC236}">
                <a16:creationId xmlns:a16="http://schemas.microsoft.com/office/drawing/2014/main" id="{449DD951-2F9A-49F1-9837-232D8A3C9346}"/>
              </a:ext>
            </a:extLst>
          </p:cNvPr>
          <p:cNvSpPr/>
          <p:nvPr/>
        </p:nvSpPr>
        <p:spPr>
          <a:xfrm>
            <a:off x="2778857" y="4594238"/>
            <a:ext cx="5938989" cy="1303175"/>
          </a:xfrm>
          <a:prstGeom prst="rect">
            <a:avLst/>
          </a:prstGeom>
          <a:solidFill>
            <a:srgbClr val="AFE1EF"/>
          </a:solidFill>
          <a:ln>
            <a:solidFill>
              <a:srgbClr val="AFE1E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defRPr/>
            </a:pPr>
            <a:r>
              <a:rPr kumimoji="0" lang="en-US" sz="1400" b="0" i="0" u="none" strike="noStrike" kern="1200" cap="none" spc="0" normalizeH="0" baseline="0" noProof="0" dirty="0">
                <a:ln>
                  <a:noFill/>
                </a:ln>
                <a:solidFill>
                  <a:srgbClr val="000000"/>
                </a:solidFill>
                <a:effectLst/>
                <a:uLnTx/>
                <a:uFillTx/>
                <a:latin typeface="Gadugi"/>
                <a:ea typeface="Gadugi"/>
                <a:cs typeface="+mn-cs"/>
              </a:rPr>
              <a:t>Key events </a:t>
            </a:r>
            <a:r>
              <a:rPr lang="en-US" sz="1400" dirty="0">
                <a:solidFill>
                  <a:srgbClr val="000000"/>
                </a:solidFill>
                <a:latin typeface="Gadugi"/>
                <a:ea typeface="Gadugi"/>
              </a:rPr>
              <a:t>provide important platforms to amplify key messages for hand hygiene. Key moments and events, </a:t>
            </a:r>
            <a:r>
              <a:rPr lang="en-US" sz="1400" b="0" i="0" dirty="0">
                <a:solidFill>
                  <a:srgbClr val="242424"/>
                </a:solidFill>
                <a:effectLst/>
                <a:latin typeface="Segoe UI" panose="020B0502040204020203" pitchFamily="34" charset="0"/>
              </a:rPr>
              <a:t>such as World Hand Hygiene Day and various conferences and </a:t>
            </a:r>
            <a:r>
              <a:rPr lang="en-US" sz="1400" dirty="0">
                <a:solidFill>
                  <a:srgbClr val="242424"/>
                </a:solidFill>
                <a:latin typeface="Segoe UI" panose="020B0502040204020203" pitchFamily="34" charset="0"/>
              </a:rPr>
              <a:t>convenings, </a:t>
            </a:r>
            <a:r>
              <a:rPr lang="en-US" sz="1400" b="0" i="0" dirty="0">
                <a:solidFill>
                  <a:srgbClr val="242424"/>
                </a:solidFill>
                <a:effectLst/>
                <a:latin typeface="Segoe UI" panose="020B0502040204020203" pitchFamily="34" charset="0"/>
              </a:rPr>
              <a:t>serve as crucial opportunities to advocate for hand hygiene.</a:t>
            </a:r>
            <a:endParaRPr kumimoji="0" lang="en-US" sz="1400" b="0" i="0" u="none" strike="noStrike" kern="1200" cap="none" spc="0" normalizeH="0" baseline="0" noProof="0" dirty="0">
              <a:ln>
                <a:noFill/>
              </a:ln>
              <a:solidFill>
                <a:srgbClr val="000000"/>
              </a:solidFill>
              <a:effectLst/>
              <a:uLnTx/>
              <a:uFillTx/>
              <a:latin typeface="Gadugi"/>
              <a:ea typeface="Gadugi"/>
              <a:cs typeface="+mn-cs"/>
            </a:endParaRPr>
          </a:p>
        </p:txBody>
      </p:sp>
      <p:sp>
        <p:nvSpPr>
          <p:cNvPr id="20" name="Rectangle 19">
            <a:extLst>
              <a:ext uri="{FF2B5EF4-FFF2-40B4-BE49-F238E27FC236}">
                <a16:creationId xmlns:a16="http://schemas.microsoft.com/office/drawing/2014/main" id="{EF61CEF7-22B0-465A-A6A2-D582726A968E}"/>
              </a:ext>
            </a:extLst>
          </p:cNvPr>
          <p:cNvSpPr/>
          <p:nvPr/>
        </p:nvSpPr>
        <p:spPr>
          <a:xfrm>
            <a:off x="2778857" y="3083711"/>
            <a:ext cx="5938989" cy="1303175"/>
          </a:xfrm>
          <a:prstGeom prst="rect">
            <a:avLst/>
          </a:prstGeom>
          <a:solidFill>
            <a:srgbClr val="AFE1EF"/>
          </a:solidFill>
          <a:ln>
            <a:solidFill>
              <a:srgbClr val="AFE1E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Hand hygiene </a:t>
            </a:r>
            <a:r>
              <a:rPr lang="en-US" sz="1400" dirty="0" err="1">
                <a:solidFill>
                  <a:srgbClr val="000000"/>
                </a:solidFill>
                <a:latin typeface="Gadugi" panose="020B0502040204020203" pitchFamily="34" charset="0"/>
                <a:ea typeface="Gadugi" panose="020B0502040204020203" pitchFamily="34" charset="0"/>
              </a:rPr>
              <a:t>i</a:t>
            </a:r>
            <a:r>
              <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s a cross-cutting issue with impacts across multiple sectors. </a:t>
            </a:r>
            <a:r>
              <a:rPr lang="en-US" sz="1400" dirty="0">
                <a:solidFill>
                  <a:srgbClr val="000000"/>
                </a:solidFill>
                <a:latin typeface="Gadugi" panose="020B0502040204020203" pitchFamily="34" charset="0"/>
                <a:ea typeface="Gadugi" panose="020B0502040204020203" pitchFamily="34" charset="0"/>
              </a:rPr>
              <a:t>It is critical to mainstream focus on hand hygiene beyond traditional water, sanitation and hygiene (WASH) actors and build advocates within related sectors, such as nutrition, education, and health. </a:t>
            </a: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p:txBody>
      </p:sp>
      <p:sp>
        <p:nvSpPr>
          <p:cNvPr id="11" name="Slide Number Placeholder 2">
            <a:extLst>
              <a:ext uri="{FF2B5EF4-FFF2-40B4-BE49-F238E27FC236}">
                <a16:creationId xmlns:a16="http://schemas.microsoft.com/office/drawing/2014/main" id="{E3D3EF18-6594-4B62-9315-5A68A1BB265B}"/>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2967BAEC-CB90-45B9-8EB0-8D90EAE7AFCF}" type="slidenum">
              <a:rPr kumimoji="0" lang="en-US" altLang="en-US" sz="1200" b="1"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7</a:t>
            </a:fld>
            <a:endParaRPr kumimoji="0" lang="en-US" alt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60163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CA810E-1CD9-04E9-234D-C3812D8EEE15}"/>
              </a:ext>
            </a:extLst>
          </p:cNvPr>
          <p:cNvSpPr/>
          <p:nvPr/>
        </p:nvSpPr>
        <p:spPr>
          <a:xfrm>
            <a:off x="4793458" y="1728850"/>
            <a:ext cx="4022612" cy="4401205"/>
          </a:xfrm>
          <a:prstGeom prst="rect">
            <a:avLst/>
          </a:prstGeom>
          <a:solidFill>
            <a:srgbClr val="ABE9FF"/>
          </a:solidFill>
          <a:ln>
            <a:solidFill>
              <a:srgbClr val="ABE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5" name=" 3"/>
          <p:cNvSpPr>
            <a:spLocks noGrp="1"/>
          </p:cNvSpPr>
          <p:nvPr/>
        </p:nvSpPr>
        <p:spPr bwMode="auto">
          <a:xfrm>
            <a:off x="495119" y="1085613"/>
            <a:ext cx="82296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3434BAB1-6EAC-4E5D-8BD1-DE3AC252B2D0}"/>
              </a:ext>
            </a:extLst>
          </p:cNvPr>
          <p:cNvSpPr txBox="1">
            <a:spLocks/>
          </p:cNvSpPr>
          <p:nvPr/>
        </p:nvSpPr>
        <p:spPr bwMode="auto">
          <a:xfrm>
            <a:off x="342359" y="490364"/>
            <a:ext cx="8229599"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589A"/>
                </a:solidFill>
                <a:effectLst/>
                <a:uLnTx/>
                <a:uFillTx/>
                <a:latin typeface="Calibri"/>
                <a:ea typeface="+mj-ea"/>
                <a:cs typeface="+mj-cs"/>
              </a:rPr>
              <a:t>Global Handwashing Day</a:t>
            </a:r>
          </a:p>
        </p:txBody>
      </p:sp>
      <p:sp>
        <p:nvSpPr>
          <p:cNvPr id="11" name="Slide Number Placeholder 2">
            <a:extLst>
              <a:ext uri="{FF2B5EF4-FFF2-40B4-BE49-F238E27FC236}">
                <a16:creationId xmlns:a16="http://schemas.microsoft.com/office/drawing/2014/main" id="{BACE1B95-1E52-40D0-AB75-D7BCE6097B12}"/>
              </a:ext>
            </a:extLst>
          </p:cNvPr>
          <p:cNvSpPr txBox="1">
            <a:spLocks/>
          </p:cNvSpPr>
          <p:nvPr/>
        </p:nvSpPr>
        <p:spPr bwMode="auto">
          <a:xfrm>
            <a:off x="8686800" y="6356350"/>
            <a:ext cx="4572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r" defTabSz="457200" rtl="0" eaLnBrk="1" latinLnBrk="0" hangingPunct="1">
              <a:spcBef>
                <a:spcPct val="20000"/>
              </a:spcBef>
              <a:buClr>
                <a:srgbClr val="F37421"/>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Clr>
                <a:srgbClr val="F37421"/>
              </a:buClr>
              <a:buFont typeface="Arial" panose="020B0604020202020204" pitchFamily="34" charset="0"/>
              <a:buChar char="–"/>
              <a:defRPr sz="26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Clr>
                <a:srgbClr val="F3742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Clr>
                <a:srgbClr val="F37421"/>
              </a:buClr>
              <a:buFont typeface="Arial" panose="020B0604020202020204" pitchFamily="34" charset="0"/>
              <a:buChar char="–"/>
              <a:defRPr sz="22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Clr>
                <a:srgbClr val="F37421"/>
              </a:buClr>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eaLnBrk="0" fontAlgn="base" hangingPunct="0">
              <a:spcBef>
                <a:spcPct val="0"/>
              </a:spcBef>
              <a:spcAft>
                <a:spcPct val="0"/>
              </a:spcAft>
              <a:buClrTx/>
              <a:buFontTx/>
              <a:buNone/>
              <a:defRPr/>
            </a:pPr>
            <a:fld id="{2967BAEC-CB90-45B9-8EB0-8D90EAE7AFCF}" type="slidenum">
              <a:rPr lang="en-US" altLang="en-US" sz="1200" b="1" dirty="0" smtClean="0">
                <a:solidFill>
                  <a:srgbClr val="000000"/>
                </a:solidFill>
              </a:rPr>
              <a:pPr eaLnBrk="0" fontAlgn="base" hangingPunct="0">
                <a:spcBef>
                  <a:spcPct val="0"/>
                </a:spcBef>
                <a:spcAft>
                  <a:spcPct val="0"/>
                </a:spcAft>
                <a:buClrTx/>
                <a:buFontTx/>
                <a:buNone/>
                <a:defRPr/>
              </a:pPr>
              <a:t>8</a:t>
            </a:fld>
            <a:endParaRPr lang="en-US" altLang="en-US" sz="1200" b="1">
              <a:solidFill>
                <a:srgbClr val="000000"/>
              </a:solidFill>
            </a:endParaRPr>
          </a:p>
        </p:txBody>
      </p:sp>
      <p:sp>
        <p:nvSpPr>
          <p:cNvPr id="3" name="TextBox 2">
            <a:extLst>
              <a:ext uri="{FF2B5EF4-FFF2-40B4-BE49-F238E27FC236}">
                <a16:creationId xmlns:a16="http://schemas.microsoft.com/office/drawing/2014/main" id="{DC472571-FD40-6772-4EBA-FF7BB09865A5}"/>
              </a:ext>
            </a:extLst>
          </p:cNvPr>
          <p:cNvSpPr txBox="1"/>
          <p:nvPr/>
        </p:nvSpPr>
        <p:spPr>
          <a:xfrm>
            <a:off x="410634" y="1728850"/>
            <a:ext cx="4193256" cy="440120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adugi"/>
                <a:ea typeface="Gadugi"/>
              </a:rPr>
              <a:t>Global Handwashing Day is an annual global advocacy day celebrated every October 15. The day is dedicated to promoting handwashing with soap and elevating the issue at the local, regional, and global level.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a:defRPr/>
            </a:pPr>
            <a:r>
              <a:rPr lang="en-US" sz="1400" dirty="0">
                <a:solidFill>
                  <a:srgbClr val="000000"/>
                </a:solidFill>
                <a:latin typeface="Gadugi"/>
                <a:ea typeface="Gadugi"/>
              </a:rPr>
              <a:t>Every year, t</a:t>
            </a:r>
            <a:r>
              <a:rPr kumimoji="0" lang="en-US" sz="1400" b="0" i="0" u="none" strike="noStrike" kern="1200" cap="none" spc="0" normalizeH="0" baseline="0" noProof="0" dirty="0">
                <a:ln>
                  <a:noFill/>
                </a:ln>
                <a:solidFill>
                  <a:srgbClr val="000000"/>
                </a:solidFill>
                <a:effectLst/>
                <a:uLnTx/>
                <a:uFillTx/>
                <a:latin typeface="Gadugi"/>
                <a:ea typeface="Gadugi"/>
              </a:rPr>
              <a:t>he Global Handwashing Partnership leads the planning, facilitation and reporting of Global Handwashing Day. Since its inception in 2008, Global Handwashing Day has evolved from a day of </a:t>
            </a:r>
            <a:r>
              <a:rPr kumimoji="0" lang="en-US" sz="1400" b="0" i="1" u="none" strike="noStrike" kern="1200" cap="none" spc="0" normalizeH="0" baseline="0" noProof="0" dirty="0">
                <a:ln>
                  <a:noFill/>
                </a:ln>
                <a:solidFill>
                  <a:srgbClr val="000000"/>
                </a:solidFill>
                <a:effectLst/>
                <a:uLnTx/>
                <a:uFillTx/>
                <a:latin typeface="Gadugi"/>
                <a:ea typeface="Gadugi"/>
              </a:rPr>
              <a:t>awareness</a:t>
            </a:r>
            <a:r>
              <a:rPr kumimoji="0" lang="en-US" sz="1400" b="0" i="0" u="none" strike="noStrike" kern="1200" cap="none" spc="0" normalizeH="0" baseline="0" noProof="0" dirty="0">
                <a:ln>
                  <a:noFill/>
                </a:ln>
                <a:solidFill>
                  <a:srgbClr val="000000"/>
                </a:solidFill>
                <a:effectLst/>
                <a:uLnTx/>
                <a:uFillTx/>
                <a:latin typeface="Gadugi"/>
                <a:ea typeface="Gadugi"/>
              </a:rPr>
              <a:t> to a day of </a:t>
            </a:r>
            <a:r>
              <a:rPr kumimoji="0" lang="en-US" sz="1400" b="0" i="1" u="none" strike="noStrike" kern="1200" cap="none" spc="0" normalizeH="0" baseline="0" noProof="0" dirty="0">
                <a:ln>
                  <a:noFill/>
                </a:ln>
                <a:solidFill>
                  <a:srgbClr val="000000"/>
                </a:solidFill>
                <a:effectLst/>
                <a:uLnTx/>
                <a:uFillTx/>
                <a:latin typeface="Gadugi"/>
                <a:ea typeface="Gadugi"/>
              </a:rPr>
              <a:t>action</a:t>
            </a:r>
            <a:r>
              <a:rPr kumimoji="0" lang="en-US" sz="1400" b="0" i="0" u="none" strike="noStrike" kern="1200" cap="none" spc="0" normalizeH="0" baseline="0" noProof="0" dirty="0">
                <a:ln>
                  <a:noFill/>
                </a:ln>
                <a:solidFill>
                  <a:srgbClr val="000000"/>
                </a:solidFill>
                <a:effectLst/>
                <a:uLnTx/>
                <a:uFillTx/>
                <a:latin typeface="Gadugi"/>
                <a:ea typeface="Gadugi"/>
              </a:rPr>
              <a:t>.</a:t>
            </a:r>
            <a:r>
              <a:rPr lang="en-US" sz="1400" dirty="0">
                <a:solidFill>
                  <a:srgbClr val="000000"/>
                </a:solidFill>
                <a:latin typeface="Gadugi"/>
                <a:ea typeface="Gadugi"/>
              </a:rPr>
              <a:t> </a:t>
            </a:r>
            <a:endParaRPr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defTabSz="342900">
              <a:buClrTx/>
            </a:pPr>
            <a:r>
              <a:rPr lang="en-US" sz="1400" kern="1200" dirty="0">
                <a:solidFill>
                  <a:schemeClr val="tx1"/>
                </a:solidFill>
                <a:latin typeface="Gadugi" panose="020B0502040204020203" pitchFamily="34" charset="0"/>
                <a:ea typeface="Gadugi" panose="020B0502040204020203" pitchFamily="34" charset="0"/>
              </a:rPr>
              <a:t>This year’s theme, </a:t>
            </a:r>
            <a:r>
              <a:rPr lang="en-US" sz="1400" b="1" kern="1200" dirty="0">
                <a:solidFill>
                  <a:schemeClr val="tx1"/>
                </a:solidFill>
                <a:latin typeface="Gadugi" panose="020B0502040204020203" pitchFamily="34" charset="0"/>
                <a:ea typeface="Gadugi" panose="020B0502040204020203" pitchFamily="34" charset="0"/>
              </a:rPr>
              <a:t>“Why are clean hands still important?,”</a:t>
            </a:r>
            <a:r>
              <a:rPr lang="en-US" sz="1400" kern="1200" dirty="0">
                <a:solidFill>
                  <a:schemeClr val="tx1"/>
                </a:solidFill>
                <a:latin typeface="Gadugi" panose="020B0502040204020203" pitchFamily="34" charset="0"/>
                <a:ea typeface="Gadugi" panose="020B0502040204020203" pitchFamily="34" charset="0"/>
              </a:rPr>
              <a:t> encouraged celebrants to reflect on the importance of handwashing with soap.  The use of a question </a:t>
            </a:r>
            <a:r>
              <a:rPr lang="en-US" sz="1400" dirty="0">
                <a:latin typeface="Gadugi" panose="020B0502040204020203" pitchFamily="34" charset="0"/>
                <a:ea typeface="Gadugi" panose="020B0502040204020203" pitchFamily="34" charset="0"/>
              </a:rPr>
              <a:t>for </a:t>
            </a:r>
            <a:r>
              <a:rPr lang="en-US" sz="1400" kern="1200" dirty="0">
                <a:solidFill>
                  <a:schemeClr val="tx1"/>
                </a:solidFill>
                <a:latin typeface="Gadugi" panose="020B0502040204020203" pitchFamily="34" charset="0"/>
                <a:ea typeface="Gadugi" panose="020B0502040204020203" pitchFamily="34" charset="0"/>
              </a:rPr>
              <a:t>the 2024 slogan aimed to evoke more discussion and responsive action among celebrants, encouraging people to answer with the value of handwashing with soap in their own lives. </a:t>
            </a:r>
            <a:endParaRPr lang="en-US" sz="1400" dirty="0">
              <a:latin typeface="Gadugi" panose="020B0502040204020203" pitchFamily="34" charset="0"/>
              <a:ea typeface="Gadugi" panose="020B0502040204020203" pitchFamily="34" charset="0"/>
            </a:endParaRPr>
          </a:p>
        </p:txBody>
      </p:sp>
      <p:sp>
        <p:nvSpPr>
          <p:cNvPr id="4" name="TextBox 3">
            <a:extLst>
              <a:ext uri="{FF2B5EF4-FFF2-40B4-BE49-F238E27FC236}">
                <a16:creationId xmlns:a16="http://schemas.microsoft.com/office/drawing/2014/main" id="{D2953271-36BA-0FBC-F271-C971FE56E77B}"/>
              </a:ext>
            </a:extLst>
          </p:cNvPr>
          <p:cNvSpPr txBox="1"/>
          <p:nvPr/>
        </p:nvSpPr>
        <p:spPr>
          <a:xfrm>
            <a:off x="4695241" y="1729467"/>
            <a:ext cx="4029478"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p:txBody>
      </p:sp>
      <p:sp>
        <p:nvSpPr>
          <p:cNvPr id="5" name="TextBox 4">
            <a:extLst>
              <a:ext uri="{FF2B5EF4-FFF2-40B4-BE49-F238E27FC236}">
                <a16:creationId xmlns:a16="http://schemas.microsoft.com/office/drawing/2014/main" id="{2E01AF38-BC4E-5541-C062-3557D891AB6F}"/>
              </a:ext>
            </a:extLst>
          </p:cNvPr>
          <p:cNvSpPr txBox="1"/>
          <p:nvPr/>
        </p:nvSpPr>
        <p:spPr>
          <a:xfrm>
            <a:off x="4922729" y="2115012"/>
            <a:ext cx="3764071" cy="3354765"/>
          </a:xfrm>
          <a:prstGeom prst="rect">
            <a:avLst/>
          </a:prstGeom>
          <a:noFill/>
        </p:spPr>
        <p:txBody>
          <a:bodyPr wrap="square" rtlCol="0">
            <a:spAutoFit/>
          </a:bodyPr>
          <a:lstStyle/>
          <a:p>
            <a:pPr rtl="0">
              <a:spcAft>
                <a:spcPts val="800"/>
              </a:spcAft>
            </a:pPr>
            <a:r>
              <a:rPr lang="en-US" sz="1600" b="1" i="0" u="none" strike="noStrike" dirty="0">
                <a:solidFill>
                  <a:srgbClr val="000000"/>
                </a:solidFill>
                <a:effectLst/>
                <a:latin typeface="Gadugi" panose="020B0502040204020203" pitchFamily="34" charset="0"/>
                <a:ea typeface="Gadugi" panose="020B0502040204020203" pitchFamily="34" charset="0"/>
              </a:rPr>
              <a:t>WASH.</a:t>
            </a:r>
            <a:r>
              <a:rPr lang="en-US" sz="1600" b="0" i="0" u="none" strike="noStrike" dirty="0">
                <a:solidFill>
                  <a:srgbClr val="000000"/>
                </a:solidFill>
                <a:effectLst/>
                <a:latin typeface="Gadugi" panose="020B0502040204020203" pitchFamily="34" charset="0"/>
                <a:ea typeface="Gadugi" panose="020B0502040204020203" pitchFamily="34" charset="0"/>
              </a:rPr>
              <a:t> Wash your hands with soap at key moments to prevent infections and the spread of disease.</a:t>
            </a:r>
            <a:endParaRPr lang="en-US" sz="1600" b="0" dirty="0">
              <a:effectLst/>
              <a:latin typeface="Gadugi" panose="020B0502040204020203" pitchFamily="34" charset="0"/>
              <a:ea typeface="Gadugi" panose="020B0502040204020203" pitchFamily="34" charset="0"/>
            </a:endParaRPr>
          </a:p>
          <a:p>
            <a:pPr rtl="0">
              <a:spcAft>
                <a:spcPts val="800"/>
              </a:spcAft>
            </a:pPr>
            <a:r>
              <a:rPr lang="en-US" sz="1600" b="1" i="0" u="none" strike="noStrike" dirty="0">
                <a:solidFill>
                  <a:srgbClr val="000000"/>
                </a:solidFill>
                <a:effectLst/>
                <a:latin typeface="Gadugi" panose="020B0502040204020203" pitchFamily="34" charset="0"/>
                <a:ea typeface="Gadugi" panose="020B0502040204020203" pitchFamily="34" charset="0"/>
              </a:rPr>
              <a:t>LEAD.</a:t>
            </a:r>
            <a:r>
              <a:rPr lang="en-US" sz="1600" b="0" i="0" u="none" strike="noStrike" dirty="0">
                <a:solidFill>
                  <a:srgbClr val="000000"/>
                </a:solidFill>
                <a:effectLst/>
                <a:latin typeface="Gadugi" panose="020B0502040204020203" pitchFamily="34" charset="0"/>
                <a:ea typeface="Gadugi" panose="020B0502040204020203" pitchFamily="34" charset="0"/>
              </a:rPr>
              <a:t> Promote handwashing with soap in your community.</a:t>
            </a:r>
            <a:endParaRPr lang="en-US" sz="1600" b="0" dirty="0">
              <a:effectLst/>
              <a:latin typeface="Gadugi" panose="020B0502040204020203" pitchFamily="34" charset="0"/>
              <a:ea typeface="Gadugi" panose="020B0502040204020203" pitchFamily="34" charset="0"/>
            </a:endParaRPr>
          </a:p>
          <a:p>
            <a:pPr rtl="0">
              <a:spcAft>
                <a:spcPts val="800"/>
              </a:spcAft>
            </a:pPr>
            <a:r>
              <a:rPr lang="en-US" sz="1600" b="1" i="0" u="none" strike="noStrike" dirty="0">
                <a:solidFill>
                  <a:srgbClr val="000000"/>
                </a:solidFill>
                <a:effectLst/>
                <a:latin typeface="Gadugi" panose="020B0502040204020203" pitchFamily="34" charset="0"/>
                <a:ea typeface="Gadugi" panose="020B0502040204020203" pitchFamily="34" charset="0"/>
              </a:rPr>
              <a:t>ADVOCATE.</a:t>
            </a:r>
            <a:r>
              <a:rPr lang="en-US" sz="1600" b="0" i="0" u="none" strike="noStrike" dirty="0">
                <a:solidFill>
                  <a:srgbClr val="000000"/>
                </a:solidFill>
                <a:effectLst/>
                <a:latin typeface="Gadugi" panose="020B0502040204020203" pitchFamily="34" charset="0"/>
                <a:ea typeface="Gadugi" panose="020B0502040204020203" pitchFamily="34" charset="0"/>
              </a:rPr>
              <a:t> Advocate for and ensure handwashing facilities with soap and water are available and accessible in </a:t>
            </a:r>
            <a:r>
              <a:rPr lang="en-US" sz="1600" dirty="0">
                <a:solidFill>
                  <a:srgbClr val="000000"/>
                </a:solidFill>
                <a:latin typeface="Gadugi" panose="020B0502040204020203" pitchFamily="34" charset="0"/>
                <a:ea typeface="Gadugi" panose="020B0502040204020203" pitchFamily="34" charset="0"/>
              </a:rPr>
              <a:t>public</a:t>
            </a:r>
            <a:r>
              <a:rPr lang="en-US" sz="1600" b="0" i="0" u="none" strike="noStrike" dirty="0">
                <a:solidFill>
                  <a:srgbClr val="000000"/>
                </a:solidFill>
                <a:effectLst/>
                <a:latin typeface="Gadugi" panose="020B0502040204020203" pitchFamily="34" charset="0"/>
                <a:ea typeface="Gadugi" panose="020B0502040204020203" pitchFamily="34" charset="0"/>
              </a:rPr>
              <a:t> settings.</a:t>
            </a:r>
            <a:endParaRPr lang="en-US" sz="1600" b="0" dirty="0">
              <a:effectLst/>
              <a:latin typeface="Gadugi" panose="020B0502040204020203" pitchFamily="34" charset="0"/>
              <a:ea typeface="Gadugi" panose="020B0502040204020203" pitchFamily="34" charset="0"/>
            </a:endParaRPr>
          </a:p>
          <a:p>
            <a:r>
              <a:rPr lang="en-US" sz="1600" b="1" i="0" u="none" strike="noStrike" dirty="0">
                <a:solidFill>
                  <a:srgbClr val="000000"/>
                </a:solidFill>
                <a:effectLst/>
                <a:latin typeface="Gadugi" panose="020B0502040204020203" pitchFamily="34" charset="0"/>
                <a:ea typeface="Gadugi" panose="020B0502040204020203" pitchFamily="34" charset="0"/>
              </a:rPr>
              <a:t>PARTNER.</a:t>
            </a:r>
            <a:r>
              <a:rPr lang="en-US" sz="1600" b="0" i="0" u="none" strike="noStrike" dirty="0">
                <a:solidFill>
                  <a:srgbClr val="000000"/>
                </a:solidFill>
                <a:effectLst/>
                <a:latin typeface="Gadugi" panose="020B0502040204020203" pitchFamily="34" charset="0"/>
                <a:ea typeface="Gadugi" panose="020B0502040204020203" pitchFamily="34" charset="0"/>
              </a:rPr>
              <a:t> Partner with others to promote handwashing with soap to maximize your impact.</a:t>
            </a:r>
            <a:endParaRPr lang="en-US" sz="1600"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278300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2"/>
          <p:cNvSpPr>
            <a:spLocks noGrp="1"/>
          </p:cNvSpPr>
          <p:nvPr>
            <p:ph type="sldNum" sz="quarter" idx="10"/>
          </p:nvPr>
        </p:nvSpPr>
        <p:spPr bwMode="auto">
          <a:xfrm>
            <a:off x="8644270" y="6409513"/>
            <a:ext cx="4572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2967BAEC-CB90-45B9-8EB0-8D90EAE7AFCF}" type="slidenum">
              <a:rPr kumimoji="0" lang="en-US" altLang="en-US" sz="1200" b="1"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9</a:t>
            </a:fld>
            <a:endParaRPr kumimoji="0" lang="en-US" alt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5" name="Title 1">
            <a:extLst>
              <a:ext uri="{FF2B5EF4-FFF2-40B4-BE49-F238E27FC236}">
                <a16:creationId xmlns:a16="http://schemas.microsoft.com/office/drawing/2014/main" id="{3434BAB1-6EAC-4E5D-8BD1-DE3AC252B2D0}"/>
              </a:ext>
            </a:extLst>
          </p:cNvPr>
          <p:cNvSpPr txBox="1">
            <a:spLocks/>
          </p:cNvSpPr>
          <p:nvPr/>
        </p:nvSpPr>
        <p:spPr bwMode="auto">
          <a:xfrm>
            <a:off x="524704" y="471099"/>
            <a:ext cx="7569691"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000000">
                  <a:lumMod val="50000"/>
                  <a:lumOff val="50000"/>
                </a:srgbClr>
              </a:solidFill>
              <a:effectLst/>
              <a:uLnTx/>
              <a:uFillTx/>
              <a:latin typeface="Calibri"/>
              <a:ea typeface="+mj-ea"/>
              <a:cs typeface="+mj-cs"/>
            </a:endParaRPr>
          </a:p>
        </p:txBody>
      </p:sp>
      <p:sp>
        <p:nvSpPr>
          <p:cNvPr id="3" name="TextBox 2">
            <a:extLst>
              <a:ext uri="{FF2B5EF4-FFF2-40B4-BE49-F238E27FC236}">
                <a16:creationId xmlns:a16="http://schemas.microsoft.com/office/drawing/2014/main" id="{96E82179-F9FF-156D-6600-E9A31CD4205C}"/>
              </a:ext>
            </a:extLst>
          </p:cNvPr>
          <p:cNvSpPr txBox="1"/>
          <p:nvPr/>
        </p:nvSpPr>
        <p:spPr>
          <a:xfrm>
            <a:off x="540525" y="1696360"/>
            <a:ext cx="4090771" cy="48320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panose="020B0502040204020203" pitchFamily="34" charset="0"/>
                <a:ea typeface="Gadugi" panose="020B0502040204020203" pitchFamily="34" charset="0"/>
              </a:rPr>
              <a:t>Building on the momentum from previous years, this Global Handwashing Day called on </a:t>
            </a:r>
            <a:r>
              <a:rPr lang="en-US" sz="1400" b="1" dirty="0">
                <a:solidFill>
                  <a:srgbClr val="000000"/>
                </a:solidFill>
                <a:latin typeface="Gadugi" panose="020B0502040204020203" pitchFamily="34" charset="0"/>
                <a:ea typeface="Gadugi" panose="020B0502040204020203" pitchFamily="34" charset="0"/>
              </a:rPr>
              <a:t>governments</a:t>
            </a:r>
            <a:r>
              <a:rPr lang="en-US" sz="1400" dirty="0">
                <a:solidFill>
                  <a:srgbClr val="000000"/>
                </a:solidFill>
                <a:latin typeface="Gadugi" panose="020B0502040204020203" pitchFamily="34" charset="0"/>
                <a:ea typeface="Gadugi" panose="020B0502040204020203" pitchFamily="34" charset="0"/>
              </a:rPr>
              <a:t> to prioritize integrating and budgeting for hand hygiene in national response and resilience plans, as well as long-term development strategies. And, for </a:t>
            </a:r>
            <a:r>
              <a:rPr lang="en-US" sz="1400" b="1" dirty="0">
                <a:solidFill>
                  <a:srgbClr val="000000"/>
                </a:solidFill>
                <a:latin typeface="Gadugi" panose="020B0502040204020203" pitchFamily="34" charset="0"/>
                <a:ea typeface="Gadugi" panose="020B0502040204020203" pitchFamily="34" charset="0"/>
              </a:rPr>
              <a:t>donors </a:t>
            </a:r>
            <a:r>
              <a:rPr lang="en-US" sz="1400" dirty="0">
                <a:solidFill>
                  <a:srgbClr val="000000"/>
                </a:solidFill>
                <a:latin typeface="Gadugi" panose="020B0502040204020203" pitchFamily="34" charset="0"/>
                <a:ea typeface="Gadugi" panose="020B0502040204020203" pitchFamily="34" charset="0"/>
              </a:rPr>
              <a:t>to invest in programs that prioritize hand hygiene, promoting access to hand hygiene facilities, and contributing to both public health and economic resilience.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Gadugi" panose="020B0502040204020203" pitchFamily="34" charset="0"/>
              <a:ea typeface="Gadug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Gadugi" panose="020B0502040204020203" pitchFamily="34" charset="0"/>
                <a:ea typeface="Gadugi" panose="020B0502040204020203" pitchFamily="34" charset="0"/>
              </a:rPr>
              <a:t>This year’s Global Handwashing Day also acknowledged the role institutional actors play. </a:t>
            </a:r>
            <a:r>
              <a:rPr lang="en-US" sz="1400" b="1" dirty="0">
                <a:solidFill>
                  <a:srgbClr val="000000"/>
                </a:solidFill>
                <a:latin typeface="Gadugi" panose="020B0502040204020203" pitchFamily="34" charset="0"/>
                <a:ea typeface="Gadugi" panose="020B0502040204020203" pitchFamily="34" charset="0"/>
              </a:rPr>
              <a:t>Product suppliers </a:t>
            </a:r>
            <a:r>
              <a:rPr lang="en-US" sz="1400" dirty="0">
                <a:solidFill>
                  <a:srgbClr val="000000"/>
                </a:solidFill>
                <a:latin typeface="Gadugi" panose="020B0502040204020203" pitchFamily="34" charset="0"/>
                <a:ea typeface="Gadugi" panose="020B0502040204020203" pitchFamily="34" charset="0"/>
              </a:rPr>
              <a:t>should </a:t>
            </a:r>
            <a:r>
              <a:rPr lang="en-US" sz="1400" b="0" i="0" u="none" strike="noStrike" dirty="0">
                <a:solidFill>
                  <a:srgbClr val="000000"/>
                </a:solidFill>
                <a:effectLst/>
                <a:latin typeface="Gadugi" panose="020B0502040204020203" pitchFamily="34" charset="0"/>
                <a:ea typeface="Gadugi" panose="020B0502040204020203" pitchFamily="34" charset="0"/>
              </a:rPr>
              <a:t>collaborate with governments, health systems, and NGOs to ensure sustainable supply chains for hand hygiene products; </a:t>
            </a:r>
            <a:r>
              <a:rPr lang="en-US" sz="1400" b="1" i="0" u="none" strike="noStrike" dirty="0">
                <a:solidFill>
                  <a:srgbClr val="000000"/>
                </a:solidFill>
                <a:effectLst/>
                <a:latin typeface="Gadugi" panose="020B0502040204020203" pitchFamily="34" charset="0"/>
                <a:ea typeface="Gadugi" panose="020B0502040204020203" pitchFamily="34" charset="0"/>
              </a:rPr>
              <a:t>all </a:t>
            </a:r>
            <a:r>
              <a:rPr lang="en-US" sz="1400" b="1" dirty="0">
                <a:solidFill>
                  <a:srgbClr val="000000"/>
                </a:solidFill>
                <a:latin typeface="Gadugi" panose="020B0502040204020203" pitchFamily="34" charset="0"/>
                <a:ea typeface="Gadugi" panose="020B0502040204020203" pitchFamily="34" charset="0"/>
              </a:rPr>
              <a:t>b</a:t>
            </a:r>
            <a:r>
              <a:rPr lang="en-US" sz="1400" b="1" i="0" u="none" strike="noStrike" dirty="0">
                <a:solidFill>
                  <a:srgbClr val="000000"/>
                </a:solidFill>
                <a:effectLst/>
                <a:latin typeface="Gadugi" panose="020B0502040204020203" pitchFamily="34" charset="0"/>
                <a:ea typeface="Gadugi" panose="020B0502040204020203" pitchFamily="34" charset="0"/>
              </a:rPr>
              <a:t>usinesses</a:t>
            </a:r>
            <a:r>
              <a:rPr lang="en-US" sz="1400" b="0" i="0" u="none" strike="noStrike" dirty="0">
                <a:solidFill>
                  <a:srgbClr val="000000"/>
                </a:solidFill>
                <a:effectLst/>
                <a:latin typeface="Gadugi" panose="020B0502040204020203" pitchFamily="34" charset="0"/>
                <a:ea typeface="Gadugi" panose="020B0502040204020203" pitchFamily="34" charset="0"/>
              </a:rPr>
              <a:t> should prioritize hand hygiene for employee health and safety; and </a:t>
            </a:r>
            <a:r>
              <a:rPr lang="en-US" sz="1400" b="1" dirty="0">
                <a:solidFill>
                  <a:srgbClr val="000000"/>
                </a:solidFill>
                <a:latin typeface="Gadugi" panose="020B0502040204020203" pitchFamily="34" charset="0"/>
                <a:ea typeface="Gadugi" panose="020B0502040204020203" pitchFamily="34" charset="0"/>
              </a:rPr>
              <a:t>i</a:t>
            </a:r>
            <a:r>
              <a:rPr lang="en-US" sz="1400" b="1" i="0" u="none" strike="noStrike" dirty="0">
                <a:solidFill>
                  <a:srgbClr val="000000"/>
                </a:solidFill>
                <a:effectLst/>
                <a:latin typeface="Gadugi" panose="020B0502040204020203" pitchFamily="34" charset="0"/>
                <a:ea typeface="Gadugi" panose="020B0502040204020203" pitchFamily="34" charset="0"/>
              </a:rPr>
              <a:t>nstitutions</a:t>
            </a:r>
            <a:r>
              <a:rPr lang="en-US" sz="1400" b="0" i="0" u="none" strike="noStrike" dirty="0">
                <a:solidFill>
                  <a:srgbClr val="000000"/>
                </a:solidFill>
                <a:effectLst/>
                <a:latin typeface="Gadugi" panose="020B0502040204020203" pitchFamily="34" charset="0"/>
                <a:ea typeface="Gadugi" panose="020B0502040204020203" pitchFamily="34" charset="0"/>
              </a:rPr>
              <a:t> should implement a multi-faceted approach for hand hygiene, including promotion, accessible facilities, regular monitoring, and behavior reinforcement.</a:t>
            </a:r>
          </a:p>
        </p:txBody>
      </p:sp>
      <p:sp>
        <p:nvSpPr>
          <p:cNvPr id="6" name="TextBox 5">
            <a:extLst>
              <a:ext uri="{FF2B5EF4-FFF2-40B4-BE49-F238E27FC236}">
                <a16:creationId xmlns:a16="http://schemas.microsoft.com/office/drawing/2014/main" id="{DEA6D70B-D09D-0422-7762-0586985E64D5}"/>
              </a:ext>
            </a:extLst>
          </p:cNvPr>
          <p:cNvSpPr txBox="1"/>
          <p:nvPr/>
        </p:nvSpPr>
        <p:spPr>
          <a:xfrm>
            <a:off x="4825573" y="878510"/>
            <a:ext cx="4047296" cy="2677656"/>
          </a:xfrm>
          <a:prstGeom prst="rect">
            <a:avLst/>
          </a:prstGeom>
          <a:noFill/>
        </p:spPr>
        <p:txBody>
          <a:bodyPr wrap="square" rtlCol="0">
            <a:spAutoFit/>
          </a:bodyPr>
          <a:lstStyle/>
          <a:p>
            <a:r>
              <a:rPr lang="en-US" sz="1400" b="0" i="0" u="none" strike="noStrike" dirty="0">
                <a:solidFill>
                  <a:srgbClr val="000000"/>
                </a:solidFill>
                <a:effectLst/>
                <a:latin typeface="Gadugi" panose="020B0502040204020203" pitchFamily="34" charset="0"/>
                <a:ea typeface="Gadugi" panose="020B0502040204020203" pitchFamily="34" charset="0"/>
                <a:cs typeface="Gautami" panose="020B0502040204020203" pitchFamily="34" charset="0"/>
              </a:rPr>
              <a:t>Furthermore, Global Handwashing Day called on </a:t>
            </a:r>
            <a:r>
              <a:rPr lang="en-US" sz="1400" b="1" i="0" u="none" strike="noStrike" dirty="0">
                <a:solidFill>
                  <a:srgbClr val="000000"/>
                </a:solidFill>
                <a:effectLst/>
                <a:latin typeface="Gadugi" panose="020B0502040204020203" pitchFamily="34" charset="0"/>
                <a:ea typeface="Gadugi" panose="020B0502040204020203" pitchFamily="34" charset="0"/>
                <a:cs typeface="Gautami" panose="020B0502040204020203" pitchFamily="34" charset="0"/>
              </a:rPr>
              <a:t>academics </a:t>
            </a:r>
            <a:r>
              <a:rPr lang="en-US" sz="1400" b="0" i="0" u="none" strike="noStrike" dirty="0">
                <a:solidFill>
                  <a:srgbClr val="000000"/>
                </a:solidFill>
                <a:effectLst/>
                <a:latin typeface="Gadugi" panose="020B0502040204020203" pitchFamily="34" charset="0"/>
                <a:ea typeface="Gadugi" panose="020B0502040204020203" pitchFamily="34" charset="0"/>
                <a:cs typeface="Gautami" panose="020B0502040204020203" pitchFamily="34" charset="0"/>
              </a:rPr>
              <a:t>to fill hand hygiene evidence gaps and translate their research into practical resources for hand hygiene intervention and program development.</a:t>
            </a:r>
          </a:p>
          <a:p>
            <a:endParaRPr lang="en-US" sz="1400" dirty="0">
              <a:solidFill>
                <a:srgbClr val="000000"/>
              </a:solidFill>
              <a:latin typeface="Gadugi" panose="020B0502040204020203" pitchFamily="34" charset="0"/>
              <a:ea typeface="Gadugi" panose="020B0502040204020203" pitchFamily="34" charset="0"/>
              <a:cs typeface="Gautami" panose="020B0502040204020203" pitchFamily="34" charset="0"/>
            </a:endParaRPr>
          </a:p>
          <a:p>
            <a:r>
              <a:rPr lang="en-US" sz="1400" dirty="0">
                <a:solidFill>
                  <a:srgbClr val="000000"/>
                </a:solidFill>
                <a:latin typeface="Gadugi" panose="020B0502040204020203" pitchFamily="34" charset="0"/>
                <a:ea typeface="Gadugi" panose="020B0502040204020203" pitchFamily="34" charset="0"/>
                <a:cs typeface="Gautami" panose="020B0502040204020203" pitchFamily="34" charset="0"/>
              </a:rPr>
              <a:t>No matter the role, everyone can make a difference to improve handwashing with soap. Global Handwashing Day serves as an important platform to reinforce messages and drive commitments for change. </a:t>
            </a:r>
          </a:p>
          <a:p>
            <a:endParaRPr lang="en-US" sz="1400" dirty="0">
              <a:solidFill>
                <a:srgbClr val="000000"/>
              </a:solidFill>
              <a:latin typeface="Aptos" panose="020B0004020202020204" pitchFamily="34" charset="0"/>
              <a:ea typeface="Gadugi" panose="020B0502040204020203" pitchFamily="34" charset="0"/>
            </a:endParaRPr>
          </a:p>
        </p:txBody>
      </p:sp>
      <p:sp>
        <p:nvSpPr>
          <p:cNvPr id="12" name="Title 1">
            <a:extLst>
              <a:ext uri="{FF2B5EF4-FFF2-40B4-BE49-F238E27FC236}">
                <a16:creationId xmlns:a16="http://schemas.microsoft.com/office/drawing/2014/main" id="{DBA3CD12-4E55-71DE-78CF-5F2342AF3A9E}"/>
              </a:ext>
            </a:extLst>
          </p:cNvPr>
          <p:cNvSpPr txBox="1">
            <a:spLocks/>
          </p:cNvSpPr>
          <p:nvPr/>
        </p:nvSpPr>
        <p:spPr bwMode="auto">
          <a:xfrm>
            <a:off x="524703" y="657357"/>
            <a:ext cx="4090771"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lumMod val="50000"/>
                    <a:lumOff val="50000"/>
                  </a:srgbClr>
                </a:solidFill>
                <a:effectLst/>
                <a:uLnTx/>
                <a:uFillTx/>
                <a:latin typeface="Calibri"/>
                <a:ea typeface="+mj-ea"/>
                <a:cs typeface="+mj-cs"/>
              </a:rPr>
              <a:t>Taking Action</a:t>
            </a:r>
          </a:p>
        </p:txBody>
      </p:sp>
      <p:sp>
        <p:nvSpPr>
          <p:cNvPr id="2" name="Title 1">
            <a:extLst>
              <a:ext uri="{FF2B5EF4-FFF2-40B4-BE49-F238E27FC236}">
                <a16:creationId xmlns:a16="http://schemas.microsoft.com/office/drawing/2014/main" id="{73CDE393-04B7-C0AA-9055-DAD1B27E732B}"/>
              </a:ext>
            </a:extLst>
          </p:cNvPr>
          <p:cNvSpPr txBox="1">
            <a:spLocks/>
          </p:cNvSpPr>
          <p:nvPr/>
        </p:nvSpPr>
        <p:spPr bwMode="auto">
          <a:xfrm>
            <a:off x="4803835" y="3120623"/>
            <a:ext cx="4090771"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lumMod val="50000"/>
                    <a:lumOff val="50000"/>
                  </a:srgbClr>
                </a:solidFill>
                <a:effectLst/>
                <a:uLnTx/>
                <a:uFillTx/>
                <a:latin typeface="Calibri"/>
                <a:ea typeface="+mj-ea"/>
                <a:cs typeface="+mj-cs"/>
              </a:rPr>
              <a:t>Creating Clean Hands</a:t>
            </a:r>
          </a:p>
        </p:txBody>
      </p:sp>
      <p:sp>
        <p:nvSpPr>
          <p:cNvPr id="4" name="TextBox 3">
            <a:extLst>
              <a:ext uri="{FF2B5EF4-FFF2-40B4-BE49-F238E27FC236}">
                <a16:creationId xmlns:a16="http://schemas.microsoft.com/office/drawing/2014/main" id="{3BC72151-05A2-72F0-C353-5FE3BE32FE9D}"/>
              </a:ext>
            </a:extLst>
          </p:cNvPr>
          <p:cNvSpPr txBox="1"/>
          <p:nvPr/>
        </p:nvSpPr>
        <p:spPr>
          <a:xfrm>
            <a:off x="4825573" y="3963577"/>
            <a:ext cx="4047296" cy="2677656"/>
          </a:xfrm>
          <a:prstGeom prst="rect">
            <a:avLst/>
          </a:prstGeom>
          <a:noFill/>
        </p:spPr>
        <p:txBody>
          <a:bodyPr wrap="square" rtlCol="0">
            <a:spAutoFit/>
          </a:bodyPr>
          <a:lstStyle/>
          <a:p>
            <a:r>
              <a:rPr lang="en-US" sz="1400" dirty="0">
                <a:solidFill>
                  <a:srgbClr val="000000"/>
                </a:solidFill>
                <a:latin typeface="Gadugi" panose="020B0502040204020203" pitchFamily="34" charset="0"/>
                <a:ea typeface="Gadugi" panose="020B0502040204020203" pitchFamily="34" charset="0"/>
              </a:rPr>
              <a:t>We believe the biggest change makers are the next generation. To increase engagement for Global Handwashing Day, the Global Handwashing Partnership conducted its second-ever Creating Clean Hands youth contest. The contest aimed to encourage youth (18 years or under) to express their ideas and creativity through a graphic promoting clean hands. More details on this year’s contest can be found </a:t>
            </a:r>
            <a:r>
              <a:rPr lang="en-US" sz="1400" b="1" dirty="0">
                <a:solidFill>
                  <a:srgbClr val="37CBFF"/>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here</a:t>
            </a:r>
            <a:r>
              <a:rPr lang="en-US" sz="1400" dirty="0">
                <a:solidFill>
                  <a:srgbClr val="000000"/>
                </a:solidFill>
                <a:latin typeface="Gadugi" panose="020B0502040204020203" pitchFamily="34" charset="0"/>
                <a:ea typeface="Gadugi" panose="020B0502040204020203" pitchFamily="34" charset="0"/>
              </a:rPr>
              <a:t>. This year’s winners include Kwame from Ghana, Eden from the USA, and </a:t>
            </a:r>
            <a:r>
              <a:rPr lang="en-US" sz="1400" dirty="0" err="1">
                <a:solidFill>
                  <a:srgbClr val="000000"/>
                </a:solidFill>
                <a:latin typeface="Gadugi" panose="020B0502040204020203" pitchFamily="34" charset="0"/>
                <a:ea typeface="Gadugi" panose="020B0502040204020203" pitchFamily="34" charset="0"/>
              </a:rPr>
              <a:t>Emrul</a:t>
            </a:r>
            <a:r>
              <a:rPr lang="en-US" sz="1400" dirty="0">
                <a:solidFill>
                  <a:srgbClr val="000000"/>
                </a:solidFill>
                <a:latin typeface="Gadugi" panose="020B0502040204020203" pitchFamily="34" charset="0"/>
                <a:ea typeface="Gadugi" panose="020B0502040204020203" pitchFamily="34" charset="0"/>
              </a:rPr>
              <a:t> from Bangladesh. Congratulations changemakers!</a:t>
            </a:r>
          </a:p>
        </p:txBody>
      </p:sp>
    </p:spTree>
    <p:extLst>
      <p:ext uri="{BB962C8B-B14F-4D97-AF65-F5344CB8AC3E}">
        <p14:creationId xmlns:p14="http://schemas.microsoft.com/office/powerpoint/2010/main" val="3545325892"/>
      </p:ext>
    </p:extLst>
  </p:cSld>
  <p:clrMapOvr>
    <a:masterClrMapping/>
  </p:clrMapOvr>
</p:sld>
</file>

<file path=ppt/theme/theme1.xml><?xml version="1.0" encoding="utf-8"?>
<a:theme xmlns:a="http://schemas.openxmlformats.org/drawingml/2006/main" name="FHI 360 Theme">
  <a:themeElements>
    <a:clrScheme name="FHI 360 Orange Palette">
      <a:dk1>
        <a:srgbClr val="000000"/>
      </a:dk1>
      <a:lt1>
        <a:srgbClr val="FFFFFF"/>
      </a:lt1>
      <a:dk2>
        <a:srgbClr val="000000"/>
      </a:dk2>
      <a:lt2>
        <a:srgbClr val="FFFFFF"/>
      </a:lt2>
      <a:accent1>
        <a:srgbClr val="F37421"/>
      </a:accent1>
      <a:accent2>
        <a:srgbClr val="ADAFA7"/>
      </a:accent2>
      <a:accent3>
        <a:srgbClr val="5C707C"/>
      </a:accent3>
      <a:accent4>
        <a:srgbClr val="3B352F"/>
      </a:accent4>
      <a:accent5>
        <a:srgbClr val="D2CCB8"/>
      </a:accent5>
      <a:accent6>
        <a:srgbClr val="717074"/>
      </a:accent6>
      <a:hlink>
        <a:srgbClr val="C2D1D3"/>
      </a:hlink>
      <a:folHlink>
        <a:srgbClr val="F8981D"/>
      </a:folHlink>
    </a:clrScheme>
    <a:fontScheme name="FHI 360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HI 360 Theme Title">
  <a:themeElements>
    <a:clrScheme name="FHI 360 Orange Palette">
      <a:dk1>
        <a:srgbClr val="000000"/>
      </a:dk1>
      <a:lt1>
        <a:srgbClr val="FFFFFF"/>
      </a:lt1>
      <a:dk2>
        <a:srgbClr val="000000"/>
      </a:dk2>
      <a:lt2>
        <a:srgbClr val="FFFFFF"/>
      </a:lt2>
      <a:accent1>
        <a:srgbClr val="F37421"/>
      </a:accent1>
      <a:accent2>
        <a:srgbClr val="ADAFA7"/>
      </a:accent2>
      <a:accent3>
        <a:srgbClr val="5C707C"/>
      </a:accent3>
      <a:accent4>
        <a:srgbClr val="3B352F"/>
      </a:accent4>
      <a:accent5>
        <a:srgbClr val="D2CCB8"/>
      </a:accent5>
      <a:accent6>
        <a:srgbClr val="717074"/>
      </a:accent6>
      <a:hlink>
        <a:srgbClr val="C2D1D3"/>
      </a:hlink>
      <a:folHlink>
        <a:srgbClr val="F37421"/>
      </a:folHlink>
    </a:clrScheme>
    <a:fontScheme name="FHI 360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2B02AE9904564A859FF8D0FD7228B7" ma:contentTypeVersion="15" ma:contentTypeDescription="Create a new document." ma:contentTypeScope="" ma:versionID="ca629272c8605c3295d11f943851ed66">
  <xsd:schema xmlns:xsd="http://www.w3.org/2001/XMLSchema" xmlns:xs="http://www.w3.org/2001/XMLSchema" xmlns:p="http://schemas.microsoft.com/office/2006/metadata/properties" xmlns:ns1="http://schemas.microsoft.com/sharepoint/v3" xmlns:ns3="56913047-e91e-435e-8d76-76954ad9b620" xmlns:ns4="10abf5df-d18f-41c4-8a54-26a29b23ea7e" targetNamespace="http://schemas.microsoft.com/office/2006/metadata/properties" ma:root="true" ma:fieldsID="2ddd261381b550f2e5d223a885a521e7" ns1:_="" ns3:_="" ns4:_="">
    <xsd:import namespace="http://schemas.microsoft.com/sharepoint/v3"/>
    <xsd:import namespace="56913047-e91e-435e-8d76-76954ad9b620"/>
    <xsd:import namespace="10abf5df-d18f-41c4-8a54-26a29b23ea7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DateTaken" minOccurs="0"/>
                <xsd:element ref="ns3:MediaServiceLocation" minOccurs="0"/>
                <xsd:element ref="ns3:MediaServiceAutoTags" minOccurs="0"/>
                <xsd:element ref="ns3:MediaServiceOCR" minOccurs="0"/>
                <xsd:element ref="ns3:MediaServiceAutoKeyPoints" minOccurs="0"/>
                <xsd:element ref="ns3: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913047-e91e-435e-8d76-76954ad9b6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abf5df-d18f-41c4-8a54-26a29b23ea7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61DEE3-17EF-4B64-887D-5B1676B1D06E}">
  <ds:schemaRefs>
    <ds:schemaRef ds:uri="10abf5df-d18f-41c4-8a54-26a29b23ea7e"/>
    <ds:schemaRef ds:uri="56913047-e91e-435e-8d76-76954ad9b6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856521B-8688-4146-8D8F-EBBF260184A3}">
  <ds:schemaRefs>
    <ds:schemaRef ds:uri="10abf5df-d18f-41c4-8a54-26a29b23ea7e"/>
    <ds:schemaRef ds:uri="56913047-e91e-435e-8d76-76954ad9b6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9DA28F9-7CE6-4145-9DB4-1A25FE024B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1553</TotalTime>
  <Words>5159</Words>
  <Application>Microsoft Office PowerPoint</Application>
  <PresentationFormat>On-screen Show (4:3)</PresentationFormat>
  <Paragraphs>354</Paragraphs>
  <Slides>33</Slides>
  <Notes>33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33</vt:i4>
      </vt:variant>
    </vt:vector>
  </HeadingPairs>
  <TitlesOfParts>
    <vt:vector size="46" baseType="lpstr">
      <vt:lpstr>Aptos</vt:lpstr>
      <vt:lpstr>Arial</vt:lpstr>
      <vt:lpstr>Arial Black</vt:lpstr>
      <vt:lpstr>Calibri</vt:lpstr>
      <vt:lpstr>Calibri Light</vt:lpstr>
      <vt:lpstr>Gadugi</vt:lpstr>
      <vt:lpstr>Noto Sans</vt:lpstr>
      <vt:lpstr>Segoe UI</vt:lpstr>
      <vt:lpstr>Trade Gothic Next Heavy</vt:lpstr>
      <vt:lpstr>FHI 360 Theme</vt:lpstr>
      <vt:lpstr>Office Theme</vt:lpstr>
      <vt:lpstr>FHI 360 Theme Title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Aarin Palomares</dc:creator>
  <cp:lastModifiedBy>Sandy Young</cp:lastModifiedBy>
  <cp:revision>4</cp:revision>
  <dcterms:created xsi:type="dcterms:W3CDTF">2020-07-31T12:12:36Z</dcterms:created>
  <dcterms:modified xsi:type="dcterms:W3CDTF">2025-03-19T12:22:08Z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0x010100862B02AE9904564A859FF8D0FD7228B7</vt:lpwstr>
  </property>
</Properties>
</file>