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3716000" cy="13716000"/>
  <p:notesSz cx="6858000" cy="9144000"/>
  <p:embeddedFontLst>
    <p:embeddedFont>
      <p:font typeface="Archer Bold" pitchFamily="2" charset="0"/>
      <p:bold r:id=""/>
    </p:embeddedFont>
    <p:embeddedFont>
      <p:font typeface="Helvetica Neue" panose="02000503000000020004" pitchFamily="2" charset="0"/>
      <p:regular r:id=""/>
      <p:bold r:id=""/>
      <p:italic r:id=""/>
      <p:boldItalic r:id=""/>
    </p:embeddedFont>
    <p:embeddedFont>
      <p:font typeface="Noto Sans" panose="020B0502040504020204" pitchFamily="3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8" roundtripDataSignature="AMtx7migWFt1+ufqKfMSZ5EDyVZzmThk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54"/>
    <a:srgbClr val="A0A152"/>
    <a:srgbClr val="D5B661"/>
    <a:srgbClr val="A4C694"/>
    <a:srgbClr val="B7BBE3"/>
    <a:srgbClr val="D090CD"/>
    <a:srgbClr val="D0879F"/>
    <a:srgbClr val="FFD250"/>
    <a:srgbClr val="008AE2"/>
    <a:srgbClr val="00B7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41"/>
    <p:restoredTop sz="94835"/>
  </p:normalViewPr>
  <p:slideViewPr>
    <p:cSldViewPr snapToGrid="0" snapToObjects="1">
      <p:cViewPr varScale="1">
        <p:scale>
          <a:sx n="100" d="100"/>
          <a:sy n="100" d="100"/>
        </p:scale>
        <p:origin x="3592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" name="Google Shape;2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0" name="Google Shape;15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" name="Google Shape;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0" name="Google Shape;5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7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body" idx="1"/>
          </p:nvPr>
        </p:nvSpPr>
        <p:spPr>
          <a:xfrm>
            <a:off x="675754" y="9671546"/>
            <a:ext cx="12358690" cy="35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title"/>
          </p:nvPr>
        </p:nvSpPr>
        <p:spPr>
          <a:xfrm>
            <a:off x="678654" y="856520"/>
            <a:ext cx="12358691" cy="2614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sldNum" idx="12"/>
          </p:nvPr>
        </p:nvSpPr>
        <p:spPr>
          <a:xfrm>
            <a:off x="6692459" y="10239000"/>
            <a:ext cx="324054" cy="33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Photo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9"/>
          <p:cNvSpPr>
            <a:spLocks noGrp="1"/>
          </p:cNvSpPr>
          <p:nvPr>
            <p:ph type="pic" idx="2"/>
          </p:nvPr>
        </p:nvSpPr>
        <p:spPr>
          <a:xfrm>
            <a:off x="-650082" y="2271711"/>
            <a:ext cx="15044740" cy="9010651"/>
          </a:xfrm>
          <a:prstGeom prst="rect">
            <a:avLst/>
          </a:prstGeom>
          <a:noFill/>
          <a:ln>
            <a:noFill/>
          </a:ln>
        </p:spPr>
      </p:sp>
      <p:sp>
        <p:nvSpPr>
          <p:cNvPr id="15" name="Google Shape;15;p19"/>
          <p:cNvSpPr txBox="1">
            <a:spLocks noGrp="1"/>
          </p:cNvSpPr>
          <p:nvPr>
            <p:ph type="title"/>
          </p:nvPr>
        </p:nvSpPr>
        <p:spPr>
          <a:xfrm>
            <a:off x="678656" y="7008017"/>
            <a:ext cx="12358689" cy="2614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9"/>
          <p:cNvSpPr txBox="1">
            <a:spLocks noGrp="1"/>
          </p:cNvSpPr>
          <p:nvPr>
            <p:ph type="body" idx="1"/>
          </p:nvPr>
        </p:nvSpPr>
        <p:spPr>
          <a:xfrm>
            <a:off x="679325" y="3622576"/>
            <a:ext cx="12357351" cy="35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body" idx="3"/>
          </p:nvPr>
        </p:nvSpPr>
        <p:spPr>
          <a:xfrm>
            <a:off x="678655" y="9530950"/>
            <a:ext cx="12358690" cy="628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72"/>
              <a:buFont typeface="Helvetica Neue"/>
              <a:buNone/>
              <a:defRPr sz="3672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sldNum" idx="12"/>
          </p:nvPr>
        </p:nvSpPr>
        <p:spPr>
          <a:xfrm>
            <a:off x="6692459" y="10239000"/>
            <a:ext cx="324054" cy="33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body" idx="1"/>
          </p:nvPr>
        </p:nvSpPr>
        <p:spPr>
          <a:xfrm>
            <a:off x="675754" y="9671546"/>
            <a:ext cx="12358690" cy="35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title"/>
          </p:nvPr>
        </p:nvSpPr>
        <p:spPr>
          <a:xfrm>
            <a:off x="678654" y="856520"/>
            <a:ext cx="12358691" cy="2614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sldNum" idx="12"/>
          </p:nvPr>
        </p:nvSpPr>
        <p:spPr>
          <a:xfrm>
            <a:off x="6692459" y="10239000"/>
            <a:ext cx="324054" cy="33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>
            <a:extLst>
              <a:ext uri="{FF2B5EF4-FFF2-40B4-BE49-F238E27FC236}">
                <a16:creationId xmlns:a16="http://schemas.microsoft.com/office/drawing/2014/main" id="{0C40767F-9E51-5C44-8B60-39B5508C0779}"/>
              </a:ext>
            </a:extLst>
          </p:cNvPr>
          <p:cNvSpPr/>
          <p:nvPr/>
        </p:nvSpPr>
        <p:spPr>
          <a:xfrm>
            <a:off x="1601771" y="2940010"/>
            <a:ext cx="11449870" cy="511294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2EDE0B7-F82F-B341-8F10-84B9916A7A79}"/>
              </a:ext>
            </a:extLst>
          </p:cNvPr>
          <p:cNvSpPr/>
          <p:nvPr/>
        </p:nvSpPr>
        <p:spPr>
          <a:xfrm>
            <a:off x="1601771" y="3479085"/>
            <a:ext cx="10769879" cy="511294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A0491DB-CC09-0F45-B683-F052F60D1741}"/>
              </a:ext>
            </a:extLst>
          </p:cNvPr>
          <p:cNvSpPr/>
          <p:nvPr/>
        </p:nvSpPr>
        <p:spPr>
          <a:xfrm>
            <a:off x="1601770" y="4018160"/>
            <a:ext cx="8594416" cy="511294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Google Shape;23;p1"/>
          <p:cNvSpPr txBox="1">
            <a:spLocks noGrp="1"/>
          </p:cNvSpPr>
          <p:nvPr>
            <p:ph type="subTitle" idx="4294967295"/>
          </p:nvPr>
        </p:nvSpPr>
        <p:spPr>
          <a:xfrm>
            <a:off x="1708881" y="2887788"/>
            <a:ext cx="11693968" cy="337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l" rtl="0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en-US" sz="28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Pide</a:t>
            </a:r>
            <a:r>
              <a:rPr lang="en-US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8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siempre</a:t>
            </a:r>
            <a:r>
              <a:rPr lang="en-US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8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consejo</a:t>
            </a:r>
            <a:r>
              <a:rPr lang="en-US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a un </a:t>
            </a:r>
            <a:r>
              <a:rPr lang="en-US" sz="28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profesional</a:t>
            </a:r>
            <a:r>
              <a:rPr lang="en-US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de la </a:t>
            </a:r>
            <a:r>
              <a:rPr lang="en-US" sz="28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salud</a:t>
            </a:r>
            <a:r>
              <a:rPr lang="en-US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8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cualificado</a:t>
            </a:r>
            <a:r>
              <a:rPr lang="en-US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antes de </a:t>
            </a:r>
            <a:r>
              <a:rPr lang="en-US" sz="28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tomar</a:t>
            </a:r>
            <a:r>
              <a:rPr lang="en-US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8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antimicrobianos</a:t>
            </a:r>
            <a:r>
              <a:rPr lang="en-US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8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como</a:t>
            </a:r>
            <a:r>
              <a:rPr lang="en-US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8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los</a:t>
            </a:r>
            <a:r>
              <a:rPr lang="en-US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8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antibióticos</a:t>
            </a:r>
            <a:r>
              <a:rPr lang="en-US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8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antivíricos</a:t>
            </a:r>
            <a:r>
              <a:rPr lang="en-US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8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antimicóticos</a:t>
            </a:r>
            <a:r>
              <a:rPr lang="en-US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o </a:t>
            </a:r>
            <a:r>
              <a:rPr lang="en-US" sz="2800" b="1" i="0" u="none" strike="noStrike" cap="none" dirty="0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antiparasitarios</a:t>
            </a:r>
            <a:r>
              <a:rPr lang="en-US" sz="2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. </a:t>
            </a:r>
          </a:p>
        </p:txBody>
      </p:sp>
      <p:sp>
        <p:nvSpPr>
          <p:cNvPr id="12" name="Google Shape;26;p1">
            <a:extLst>
              <a:ext uri="{FF2B5EF4-FFF2-40B4-BE49-F238E27FC236}">
                <a16:creationId xmlns:a16="http://schemas.microsoft.com/office/drawing/2014/main" id="{92C4E530-01CB-F50B-CC60-427ED2586A0A}"/>
              </a:ext>
            </a:extLst>
          </p:cNvPr>
          <p:cNvSpPr txBox="1">
            <a:spLocks/>
          </p:cNvSpPr>
          <p:nvPr/>
        </p:nvSpPr>
        <p:spPr>
          <a:xfrm>
            <a:off x="1419506" y="157420"/>
            <a:ext cx="10952144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54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PREVENGAMOS JUNTOS LA RESISTENCIA A LOS ANTIMICROBIANOS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id="{C2A57732-2966-CA40-BBDC-49E2C2D5C4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9398" y="12050039"/>
            <a:ext cx="4249353" cy="1508542"/>
          </a:xfrm>
          <a:prstGeom prst="rect">
            <a:avLst/>
          </a:prstGeom>
        </p:spPr>
      </p:pic>
      <p:pic>
        <p:nvPicPr>
          <p:cNvPr id="14" name="Picture 13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0C4810C6-6F2B-97BB-6DC1-A5B561957D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689" y="12293598"/>
            <a:ext cx="4110519" cy="103641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C1B49405-1BCE-8648-AE32-476EABC65774}"/>
              </a:ext>
            </a:extLst>
          </p:cNvPr>
          <p:cNvSpPr/>
          <p:nvPr/>
        </p:nvSpPr>
        <p:spPr>
          <a:xfrm>
            <a:off x="1190763" y="4244586"/>
            <a:ext cx="11773674" cy="511294"/>
          </a:xfrm>
          <a:prstGeom prst="rect">
            <a:avLst/>
          </a:prstGeom>
          <a:solidFill>
            <a:srgbClr val="A0A1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72BFAEEC-D623-0E4A-923E-87AA09931153}"/>
              </a:ext>
            </a:extLst>
          </p:cNvPr>
          <p:cNvSpPr/>
          <p:nvPr/>
        </p:nvSpPr>
        <p:spPr>
          <a:xfrm>
            <a:off x="1190763" y="4804498"/>
            <a:ext cx="9957401" cy="511294"/>
          </a:xfrm>
          <a:prstGeom prst="rect">
            <a:avLst/>
          </a:prstGeom>
          <a:solidFill>
            <a:srgbClr val="A0A1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Google Shape;23;p1">
            <a:extLst>
              <a:ext uri="{FF2B5EF4-FFF2-40B4-BE49-F238E27FC236}">
                <a16:creationId xmlns:a16="http://schemas.microsoft.com/office/drawing/2014/main" id="{6316B1C2-B232-3B28-399D-C799F5143035}"/>
              </a:ext>
            </a:extLst>
          </p:cNvPr>
          <p:cNvSpPr txBox="1">
            <a:spLocks/>
          </p:cNvSpPr>
          <p:nvPr/>
        </p:nvSpPr>
        <p:spPr>
          <a:xfrm>
            <a:off x="1285784" y="4170916"/>
            <a:ext cx="11678653" cy="1655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Si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crees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que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tiene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una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ITS, no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te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automediques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. Consulta a un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trabajador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de la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salud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para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obtener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un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diagnóstico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y un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tratamiento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precisos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6" name="Google Shape;23;p1">
            <a:extLst>
              <a:ext uri="{FF2B5EF4-FFF2-40B4-BE49-F238E27FC236}">
                <a16:creationId xmlns:a16="http://schemas.microsoft.com/office/drawing/2014/main" id="{7A49F013-05B5-5198-5805-1F7344DBAED8}"/>
              </a:ext>
            </a:extLst>
          </p:cNvPr>
          <p:cNvSpPr txBox="1">
            <a:spLocks/>
          </p:cNvSpPr>
          <p:nvPr/>
        </p:nvSpPr>
        <p:spPr>
          <a:xfrm>
            <a:off x="1285784" y="2743456"/>
            <a:ext cx="10476155" cy="1655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La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resistencia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los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antimicrobianos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hace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más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difícil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el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tratamiento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de las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infecciones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de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transmisión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sexual (ITS)</a:t>
            </a:r>
          </a:p>
        </p:txBody>
      </p:sp>
      <p:sp>
        <p:nvSpPr>
          <p:cNvPr id="13" name="Google Shape;26;p1">
            <a:extLst>
              <a:ext uri="{FF2B5EF4-FFF2-40B4-BE49-F238E27FC236}">
                <a16:creationId xmlns:a16="http://schemas.microsoft.com/office/drawing/2014/main" id="{78BD66DA-6723-F746-996A-4DA71C9FCF2C}"/>
              </a:ext>
            </a:extLst>
          </p:cNvPr>
          <p:cNvSpPr txBox="1">
            <a:spLocks/>
          </p:cNvSpPr>
          <p:nvPr/>
        </p:nvSpPr>
        <p:spPr>
          <a:xfrm>
            <a:off x="1419506" y="157420"/>
            <a:ext cx="10952144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54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PREVENGAMOS JUNTOS LA RESISTENCIA A LOS ANTIMICROBIANOS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15" name="Picture 14" descr="Text&#10;&#10;Description automatically generated">
            <a:extLst>
              <a:ext uri="{FF2B5EF4-FFF2-40B4-BE49-F238E27FC236}">
                <a16:creationId xmlns:a16="http://schemas.microsoft.com/office/drawing/2014/main" id="{DA401983-8699-BB7B-2333-9918A5A99F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9398" y="12050039"/>
            <a:ext cx="4249353" cy="1508542"/>
          </a:xfrm>
          <a:prstGeom prst="rect">
            <a:avLst/>
          </a:prstGeom>
        </p:spPr>
      </p:pic>
      <p:pic>
        <p:nvPicPr>
          <p:cNvPr id="16" name="Picture 15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146BDE94-4DAF-6844-D28E-C643BAD2B4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689" y="12293598"/>
            <a:ext cx="4110519" cy="103641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72C62F8C-72FE-FC40-A052-97C262582D58}"/>
              </a:ext>
            </a:extLst>
          </p:cNvPr>
          <p:cNvSpPr/>
          <p:nvPr/>
        </p:nvSpPr>
        <p:spPr>
          <a:xfrm>
            <a:off x="8125364" y="5102185"/>
            <a:ext cx="4680223" cy="416214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B9546EA2-0F96-AC4B-81FE-63C2F66915FF}"/>
              </a:ext>
            </a:extLst>
          </p:cNvPr>
          <p:cNvSpPr/>
          <p:nvPr/>
        </p:nvSpPr>
        <p:spPr>
          <a:xfrm>
            <a:off x="8129194" y="5568452"/>
            <a:ext cx="4584723" cy="416214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6559F92E-094D-A642-A7E5-EC3C68344D9B}"/>
              </a:ext>
            </a:extLst>
          </p:cNvPr>
          <p:cNvSpPr/>
          <p:nvPr/>
        </p:nvSpPr>
        <p:spPr>
          <a:xfrm>
            <a:off x="8125364" y="6068486"/>
            <a:ext cx="4108735" cy="416214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52C33F8A-0D32-E349-8BF5-618B6791BED7}"/>
              </a:ext>
            </a:extLst>
          </p:cNvPr>
          <p:cNvSpPr/>
          <p:nvPr/>
        </p:nvSpPr>
        <p:spPr>
          <a:xfrm>
            <a:off x="8125364" y="6568521"/>
            <a:ext cx="1757671" cy="416214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Google Shape;23;p1">
            <a:extLst>
              <a:ext uri="{FF2B5EF4-FFF2-40B4-BE49-F238E27FC236}">
                <a16:creationId xmlns:a16="http://schemas.microsoft.com/office/drawing/2014/main" id="{85525F00-C418-51B7-86E2-B7A21E2CEBBD}"/>
              </a:ext>
            </a:extLst>
          </p:cNvPr>
          <p:cNvSpPr txBox="1">
            <a:spLocks/>
          </p:cNvSpPr>
          <p:nvPr/>
        </p:nvSpPr>
        <p:spPr>
          <a:xfrm>
            <a:off x="8129195" y="5052855"/>
            <a:ext cx="4680224" cy="2494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Aumentar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y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aplicar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legislación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puede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mejorar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disponibilidad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medicamentos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calidad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para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todos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6" name="Google Shape;23;p1">
            <a:extLst>
              <a:ext uri="{FF2B5EF4-FFF2-40B4-BE49-F238E27FC236}">
                <a16:creationId xmlns:a16="http://schemas.microsoft.com/office/drawing/2014/main" id="{CB20E4E0-2556-7734-B858-F9007EF6F7D9}"/>
              </a:ext>
            </a:extLst>
          </p:cNvPr>
          <p:cNvSpPr txBox="1">
            <a:spLocks/>
          </p:cNvSpPr>
          <p:nvPr/>
        </p:nvSpPr>
        <p:spPr>
          <a:xfrm>
            <a:off x="8129195" y="2801419"/>
            <a:ext cx="4981581" cy="2271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Los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medicamentos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calidad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subestándar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y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falsificados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contribuyen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aumentar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resistencia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antimicrobianos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18" name="Google Shape;26;p1">
            <a:extLst>
              <a:ext uri="{FF2B5EF4-FFF2-40B4-BE49-F238E27FC236}">
                <a16:creationId xmlns:a16="http://schemas.microsoft.com/office/drawing/2014/main" id="{A220D409-2170-FBE5-11ED-9CA46C8606F8}"/>
              </a:ext>
            </a:extLst>
          </p:cNvPr>
          <p:cNvSpPr txBox="1">
            <a:spLocks/>
          </p:cNvSpPr>
          <p:nvPr/>
        </p:nvSpPr>
        <p:spPr>
          <a:xfrm>
            <a:off x="1419506" y="157420"/>
            <a:ext cx="10952144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54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PREVENGAMOS JUNTOS LA RESISTENCIA A LOS ANTIMICROBIANOS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19" name="Picture 18" descr="Text&#10;&#10;Description automatically generated">
            <a:extLst>
              <a:ext uri="{FF2B5EF4-FFF2-40B4-BE49-F238E27FC236}">
                <a16:creationId xmlns:a16="http://schemas.microsoft.com/office/drawing/2014/main" id="{4AE9CCC0-340E-A023-2D60-3E9FDE1F75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9398" y="12050039"/>
            <a:ext cx="4249353" cy="1508542"/>
          </a:xfrm>
          <a:prstGeom prst="rect">
            <a:avLst/>
          </a:prstGeom>
        </p:spPr>
      </p:pic>
      <p:pic>
        <p:nvPicPr>
          <p:cNvPr id="20" name="Picture 19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04A4FD1A-6D80-29F5-8933-8CDE9FE1CE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689" y="12293598"/>
            <a:ext cx="4110519" cy="103641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432A4684-7723-224F-A205-0EAB927D13E9}"/>
              </a:ext>
            </a:extLst>
          </p:cNvPr>
          <p:cNvSpPr/>
          <p:nvPr/>
        </p:nvSpPr>
        <p:spPr>
          <a:xfrm>
            <a:off x="8094397" y="4721727"/>
            <a:ext cx="4806938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FF4EA506-F7A7-784F-9190-AB58D6B434E0}"/>
              </a:ext>
            </a:extLst>
          </p:cNvPr>
          <p:cNvSpPr/>
          <p:nvPr/>
        </p:nvSpPr>
        <p:spPr>
          <a:xfrm>
            <a:off x="8082486" y="5246110"/>
            <a:ext cx="4289163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F01F782D-68A6-844A-B1E7-F413E4804B01}"/>
              </a:ext>
            </a:extLst>
          </p:cNvPr>
          <p:cNvSpPr/>
          <p:nvPr/>
        </p:nvSpPr>
        <p:spPr>
          <a:xfrm>
            <a:off x="8094397" y="5770493"/>
            <a:ext cx="3191554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Google Shape;23;p1">
            <a:extLst>
              <a:ext uri="{FF2B5EF4-FFF2-40B4-BE49-F238E27FC236}">
                <a16:creationId xmlns:a16="http://schemas.microsoft.com/office/drawing/2014/main" id="{4BC51653-5CBA-AC2F-6AF3-2467673A9BEB}"/>
              </a:ext>
            </a:extLst>
          </p:cNvPr>
          <p:cNvSpPr txBox="1">
            <a:spLocks/>
          </p:cNvSpPr>
          <p:nvPr/>
        </p:nvSpPr>
        <p:spPr>
          <a:xfrm>
            <a:off x="8107540" y="4597790"/>
            <a:ext cx="4806938" cy="2154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Toma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tratamiento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completo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para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reducir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 tuberculosis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farmacorresistente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6" name="Google Shape;23;p1">
            <a:extLst>
              <a:ext uri="{FF2B5EF4-FFF2-40B4-BE49-F238E27FC236}">
                <a16:creationId xmlns:a16="http://schemas.microsoft.com/office/drawing/2014/main" id="{6918A5F2-6570-E715-97A6-DCF6FF20AE35}"/>
              </a:ext>
            </a:extLst>
          </p:cNvPr>
          <p:cNvSpPr txBox="1">
            <a:spLocks/>
          </p:cNvSpPr>
          <p:nvPr/>
        </p:nvSpPr>
        <p:spPr>
          <a:xfrm>
            <a:off x="8082487" y="2849300"/>
            <a:ext cx="4981581" cy="2154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resistencia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medicamentos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dificulta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tratamiento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la tuberculosis.</a:t>
            </a:r>
          </a:p>
        </p:txBody>
      </p:sp>
      <p:sp>
        <p:nvSpPr>
          <p:cNvPr id="17" name="Google Shape;26;p1">
            <a:extLst>
              <a:ext uri="{FF2B5EF4-FFF2-40B4-BE49-F238E27FC236}">
                <a16:creationId xmlns:a16="http://schemas.microsoft.com/office/drawing/2014/main" id="{DAD5B370-A3E8-0D0C-BE35-7D38EB19782B}"/>
              </a:ext>
            </a:extLst>
          </p:cNvPr>
          <p:cNvSpPr txBox="1">
            <a:spLocks/>
          </p:cNvSpPr>
          <p:nvPr/>
        </p:nvSpPr>
        <p:spPr>
          <a:xfrm>
            <a:off x="1419506" y="157420"/>
            <a:ext cx="10952144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54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PREVENGAMOS JUNTOS LA RESISTENCIA A LOS ANTIMICROBIANOS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18" name="Picture 17" descr="Text&#10;&#10;Description automatically generated">
            <a:extLst>
              <a:ext uri="{FF2B5EF4-FFF2-40B4-BE49-F238E27FC236}">
                <a16:creationId xmlns:a16="http://schemas.microsoft.com/office/drawing/2014/main" id="{C28F8178-F060-E236-5A75-5AD0ECD9C4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9398" y="12050039"/>
            <a:ext cx="4249353" cy="1508542"/>
          </a:xfrm>
          <a:prstGeom prst="rect">
            <a:avLst/>
          </a:prstGeom>
        </p:spPr>
      </p:pic>
      <p:pic>
        <p:nvPicPr>
          <p:cNvPr id="19" name="Picture 18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468C9B64-8082-ECDA-141D-C63800D59D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689" y="12293598"/>
            <a:ext cx="4110519" cy="103641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15">
            <a:extLst>
              <a:ext uri="{FF2B5EF4-FFF2-40B4-BE49-F238E27FC236}">
                <a16:creationId xmlns:a16="http://schemas.microsoft.com/office/drawing/2014/main" id="{EE6274CE-271A-7955-3776-5812442AAFB4}"/>
              </a:ext>
            </a:extLst>
          </p:cNvPr>
          <p:cNvSpPr/>
          <p:nvPr/>
        </p:nvSpPr>
        <p:spPr>
          <a:xfrm>
            <a:off x="8110115" y="3848485"/>
            <a:ext cx="2712374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2C892740-3BCF-3D40-BF68-96E432BAC5FF}"/>
              </a:ext>
            </a:extLst>
          </p:cNvPr>
          <p:cNvSpPr/>
          <p:nvPr/>
        </p:nvSpPr>
        <p:spPr>
          <a:xfrm>
            <a:off x="8110115" y="2765293"/>
            <a:ext cx="4040132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70C5D101-8C74-AE4C-883C-F33BA737381A}"/>
              </a:ext>
            </a:extLst>
          </p:cNvPr>
          <p:cNvSpPr/>
          <p:nvPr/>
        </p:nvSpPr>
        <p:spPr>
          <a:xfrm>
            <a:off x="8110116" y="3309827"/>
            <a:ext cx="4453490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Google Shape;23;p1">
            <a:extLst>
              <a:ext uri="{FF2B5EF4-FFF2-40B4-BE49-F238E27FC236}">
                <a16:creationId xmlns:a16="http://schemas.microsoft.com/office/drawing/2014/main" id="{CB4D15E6-F093-74B1-EAC3-B68655819D63}"/>
              </a:ext>
            </a:extLst>
          </p:cNvPr>
          <p:cNvSpPr txBox="1">
            <a:spLocks/>
          </p:cNvSpPr>
          <p:nvPr/>
        </p:nvSpPr>
        <p:spPr>
          <a:xfrm>
            <a:off x="8110115" y="2650080"/>
            <a:ext cx="4981581" cy="2396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Utiliza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correctamente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antimicrobianos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para que no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pierdan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eficacia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:</a:t>
            </a:r>
          </a:p>
        </p:txBody>
      </p:sp>
      <p:sp>
        <p:nvSpPr>
          <p:cNvPr id="7" name="Google Shape;23;p1">
            <a:extLst>
              <a:ext uri="{FF2B5EF4-FFF2-40B4-BE49-F238E27FC236}">
                <a16:creationId xmlns:a16="http://schemas.microsoft.com/office/drawing/2014/main" id="{31E971DD-EC59-DD39-889B-EE6E45AC43BD}"/>
              </a:ext>
            </a:extLst>
          </p:cNvPr>
          <p:cNvSpPr txBox="1">
            <a:spLocks/>
          </p:cNvSpPr>
          <p:nvPr/>
        </p:nvSpPr>
        <p:spPr>
          <a:xfrm>
            <a:off x="8110115" y="4427410"/>
            <a:ext cx="4829272" cy="2396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3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&gt;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Tómalos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solo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cuando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se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receten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  <a:p>
            <a:pPr marL="0" indent="0">
              <a:lnSpc>
                <a:spcPct val="13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&gt;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Aunque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sientas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mejor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toma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todas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dosis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durante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periodo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prescrito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  <a:p>
            <a:pPr marL="0" indent="0">
              <a:lnSpc>
                <a:spcPct val="13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&gt; No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compartas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ni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utilices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antimicrobianos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sobrantes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20" name="Google Shape;26;p1">
            <a:extLst>
              <a:ext uri="{FF2B5EF4-FFF2-40B4-BE49-F238E27FC236}">
                <a16:creationId xmlns:a16="http://schemas.microsoft.com/office/drawing/2014/main" id="{F02FA9FD-D32B-03AA-6FF1-62425FD1D34C}"/>
              </a:ext>
            </a:extLst>
          </p:cNvPr>
          <p:cNvSpPr txBox="1">
            <a:spLocks/>
          </p:cNvSpPr>
          <p:nvPr/>
        </p:nvSpPr>
        <p:spPr>
          <a:xfrm>
            <a:off x="1419506" y="157420"/>
            <a:ext cx="10952144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54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PREVENGAMOS JUNTOS LA RESISTENCIA A LOS ANTIMICROBIANOS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21" name="Picture 20" descr="Text&#10;&#10;Description automatically generated">
            <a:extLst>
              <a:ext uri="{FF2B5EF4-FFF2-40B4-BE49-F238E27FC236}">
                <a16:creationId xmlns:a16="http://schemas.microsoft.com/office/drawing/2014/main" id="{67FE4A18-0DBC-29D3-410C-713CBD8984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9398" y="12050039"/>
            <a:ext cx="4249353" cy="1508542"/>
          </a:xfrm>
          <a:prstGeom prst="rect">
            <a:avLst/>
          </a:prstGeom>
        </p:spPr>
      </p:pic>
      <p:pic>
        <p:nvPicPr>
          <p:cNvPr id="22" name="Picture 21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8FF9D6E4-5AA9-8BE5-CECE-B125EC6518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689" y="12293598"/>
            <a:ext cx="4110519" cy="103641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EE2E9F35-92CF-1545-9696-7A35F7905558}"/>
              </a:ext>
            </a:extLst>
          </p:cNvPr>
          <p:cNvSpPr/>
          <p:nvPr/>
        </p:nvSpPr>
        <p:spPr>
          <a:xfrm>
            <a:off x="3858478" y="4798533"/>
            <a:ext cx="8216612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94B0C3C5-CDF9-574A-B617-4DB1DA25F95E}"/>
              </a:ext>
            </a:extLst>
          </p:cNvPr>
          <p:cNvSpPr/>
          <p:nvPr/>
        </p:nvSpPr>
        <p:spPr>
          <a:xfrm>
            <a:off x="3858478" y="5375829"/>
            <a:ext cx="7439999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Google Shape;23;p1">
            <a:extLst>
              <a:ext uri="{FF2B5EF4-FFF2-40B4-BE49-F238E27FC236}">
                <a16:creationId xmlns:a16="http://schemas.microsoft.com/office/drawing/2014/main" id="{1B31BABD-CA2F-B11C-91CD-606BF0903CEE}"/>
              </a:ext>
            </a:extLst>
          </p:cNvPr>
          <p:cNvSpPr txBox="1">
            <a:spLocks/>
          </p:cNvSpPr>
          <p:nvPr/>
        </p:nvSpPr>
        <p:spPr>
          <a:xfrm>
            <a:off x="3895594" y="4733709"/>
            <a:ext cx="8513172" cy="1870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Toma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tratamiento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completo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prescrito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para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reducir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infecciones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resistentes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medicamentos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6" name="Google Shape;23;p1">
            <a:extLst>
              <a:ext uri="{FF2B5EF4-FFF2-40B4-BE49-F238E27FC236}">
                <a16:creationId xmlns:a16="http://schemas.microsoft.com/office/drawing/2014/main" id="{A6E6809D-90EB-7ACA-1747-901B49E29E3A}"/>
              </a:ext>
            </a:extLst>
          </p:cNvPr>
          <p:cNvSpPr txBox="1">
            <a:spLocks/>
          </p:cNvSpPr>
          <p:nvPr/>
        </p:nvSpPr>
        <p:spPr>
          <a:xfrm>
            <a:off x="3895594" y="2808213"/>
            <a:ext cx="8400899" cy="1976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Cada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año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cerca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medio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millón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personas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enferma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tuberculosis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farmacorresistente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que es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más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difícil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tratar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16" name="Google Shape;26;p1">
            <a:extLst>
              <a:ext uri="{FF2B5EF4-FFF2-40B4-BE49-F238E27FC236}">
                <a16:creationId xmlns:a16="http://schemas.microsoft.com/office/drawing/2014/main" id="{42E47141-297C-36F3-9685-2D8B09D64DA1}"/>
              </a:ext>
            </a:extLst>
          </p:cNvPr>
          <p:cNvSpPr txBox="1">
            <a:spLocks/>
          </p:cNvSpPr>
          <p:nvPr/>
        </p:nvSpPr>
        <p:spPr>
          <a:xfrm>
            <a:off x="1419506" y="157420"/>
            <a:ext cx="10952144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54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PREVENGAMOS JUNTOS LA RESISTENCIA A LOS ANTIMICROBIANOS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17" name="Picture 16" descr="Text&#10;&#10;Description automatically generated">
            <a:extLst>
              <a:ext uri="{FF2B5EF4-FFF2-40B4-BE49-F238E27FC236}">
                <a16:creationId xmlns:a16="http://schemas.microsoft.com/office/drawing/2014/main" id="{908E030C-1B1F-B1F5-705E-A27C59987B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9398" y="12050039"/>
            <a:ext cx="4249353" cy="1508542"/>
          </a:xfrm>
          <a:prstGeom prst="rect">
            <a:avLst/>
          </a:prstGeom>
        </p:spPr>
      </p:pic>
      <p:pic>
        <p:nvPicPr>
          <p:cNvPr id="18" name="Picture 17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CB0678BC-6A88-01A9-0925-0AE36E422B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689" y="12293598"/>
            <a:ext cx="4110519" cy="103641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2E6D5C13-ED0E-2B48-9C1F-7D5604C4F84F}"/>
              </a:ext>
            </a:extLst>
          </p:cNvPr>
          <p:cNvSpPr/>
          <p:nvPr/>
        </p:nvSpPr>
        <p:spPr>
          <a:xfrm>
            <a:off x="3895593" y="4884084"/>
            <a:ext cx="7139837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6F35B61D-ECCF-FF49-8480-3039E4D7F5D3}"/>
              </a:ext>
            </a:extLst>
          </p:cNvPr>
          <p:cNvSpPr/>
          <p:nvPr/>
        </p:nvSpPr>
        <p:spPr>
          <a:xfrm>
            <a:off x="3895593" y="5438962"/>
            <a:ext cx="7653402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6CCBFCC-7A36-1649-A4BC-1F672E5B0A3E}"/>
              </a:ext>
            </a:extLst>
          </p:cNvPr>
          <p:cNvSpPr/>
          <p:nvPr/>
        </p:nvSpPr>
        <p:spPr>
          <a:xfrm>
            <a:off x="3895592" y="5993840"/>
            <a:ext cx="8004134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Google Shape;23;p1">
            <a:extLst>
              <a:ext uri="{FF2B5EF4-FFF2-40B4-BE49-F238E27FC236}">
                <a16:creationId xmlns:a16="http://schemas.microsoft.com/office/drawing/2014/main" id="{2570C4B2-93CE-37BD-12B8-42D1218BE8BA}"/>
              </a:ext>
            </a:extLst>
          </p:cNvPr>
          <p:cNvSpPr txBox="1">
            <a:spLocks/>
          </p:cNvSpPr>
          <p:nvPr/>
        </p:nvSpPr>
        <p:spPr>
          <a:xfrm>
            <a:off x="3895595" y="4783028"/>
            <a:ext cx="8192022" cy="1912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Consulta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siempre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un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profesional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salud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cualificado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para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obtener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un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diagnóstico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preciso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y tome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tratamiento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prescrito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hasta que lo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finalices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6" name="Google Shape;23;p1">
            <a:extLst>
              <a:ext uri="{FF2B5EF4-FFF2-40B4-BE49-F238E27FC236}">
                <a16:creationId xmlns:a16="http://schemas.microsoft.com/office/drawing/2014/main" id="{A8D75FE0-3580-88D7-1358-AF862949D1A3}"/>
              </a:ext>
            </a:extLst>
          </p:cNvPr>
          <p:cNvSpPr txBox="1">
            <a:spLocks/>
          </p:cNvSpPr>
          <p:nvPr/>
        </p:nvSpPr>
        <p:spPr>
          <a:xfrm>
            <a:off x="3895595" y="2808213"/>
            <a:ext cx="7653402" cy="2001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Las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infecciones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parasitarias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como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lombrices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intestinales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y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paludismo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son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cada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vez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más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resistentes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y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difíciles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curar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15" name="Google Shape;26;p1">
            <a:extLst>
              <a:ext uri="{FF2B5EF4-FFF2-40B4-BE49-F238E27FC236}">
                <a16:creationId xmlns:a16="http://schemas.microsoft.com/office/drawing/2014/main" id="{A295DB47-9E8B-3469-06FD-6A062FE9016B}"/>
              </a:ext>
            </a:extLst>
          </p:cNvPr>
          <p:cNvSpPr txBox="1">
            <a:spLocks/>
          </p:cNvSpPr>
          <p:nvPr/>
        </p:nvSpPr>
        <p:spPr>
          <a:xfrm>
            <a:off x="1419506" y="157420"/>
            <a:ext cx="10952144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54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PREVENGAMOS JUNTOS LA RESISTENCIA A LOS ANTIMICROBIANOS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16" name="Picture 15" descr="Text&#10;&#10;Description automatically generated">
            <a:extLst>
              <a:ext uri="{FF2B5EF4-FFF2-40B4-BE49-F238E27FC236}">
                <a16:creationId xmlns:a16="http://schemas.microsoft.com/office/drawing/2014/main" id="{2FF16F62-6A46-BC09-5E5E-1BBA060A82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9398" y="12050039"/>
            <a:ext cx="4249353" cy="1508542"/>
          </a:xfrm>
          <a:prstGeom prst="rect">
            <a:avLst/>
          </a:prstGeom>
        </p:spPr>
      </p:pic>
      <p:pic>
        <p:nvPicPr>
          <p:cNvPr id="17" name="Picture 16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D2390977-622D-DD68-C2F2-043B64E3EA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689" y="12293598"/>
            <a:ext cx="4110519" cy="103641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1">
            <a:extLst>
              <a:ext uri="{FF2B5EF4-FFF2-40B4-BE49-F238E27FC236}">
                <a16:creationId xmlns:a16="http://schemas.microsoft.com/office/drawing/2014/main" id="{F60B7E44-2FD0-5516-6E95-7C5F59E77B6B}"/>
              </a:ext>
            </a:extLst>
          </p:cNvPr>
          <p:cNvSpPr/>
          <p:nvPr/>
        </p:nvSpPr>
        <p:spPr>
          <a:xfrm>
            <a:off x="3895594" y="6445190"/>
            <a:ext cx="3407080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ECA35233-30EF-174A-B1B5-29D365B03CD3}"/>
              </a:ext>
            </a:extLst>
          </p:cNvPr>
          <p:cNvSpPr/>
          <p:nvPr/>
        </p:nvSpPr>
        <p:spPr>
          <a:xfrm>
            <a:off x="3895594" y="5345104"/>
            <a:ext cx="8079288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B095BD70-AB9A-684F-AABE-BEFB3FD3D343}"/>
              </a:ext>
            </a:extLst>
          </p:cNvPr>
          <p:cNvSpPr/>
          <p:nvPr/>
        </p:nvSpPr>
        <p:spPr>
          <a:xfrm>
            <a:off x="3895594" y="5892371"/>
            <a:ext cx="8079287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Google Shape;23;p1">
            <a:extLst>
              <a:ext uri="{FF2B5EF4-FFF2-40B4-BE49-F238E27FC236}">
                <a16:creationId xmlns:a16="http://schemas.microsoft.com/office/drawing/2014/main" id="{A9394F12-6D2E-E059-0686-913A0B5B5C58}"/>
              </a:ext>
            </a:extLst>
          </p:cNvPr>
          <p:cNvSpPr txBox="1">
            <a:spLocks/>
          </p:cNvSpPr>
          <p:nvPr/>
        </p:nvSpPr>
        <p:spPr>
          <a:xfrm>
            <a:off x="3895594" y="5265469"/>
            <a:ext cx="8342335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Sigue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instrucciones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un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profesional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salud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cualificado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sobre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uso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antimicrobianos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para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preservar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su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eficacia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3" name="Google Shape;26;p1">
            <a:extLst>
              <a:ext uri="{FF2B5EF4-FFF2-40B4-BE49-F238E27FC236}">
                <a16:creationId xmlns:a16="http://schemas.microsoft.com/office/drawing/2014/main" id="{DC85DD30-6990-E8F7-C134-DCC401C7F1E4}"/>
              </a:ext>
            </a:extLst>
          </p:cNvPr>
          <p:cNvSpPr txBox="1">
            <a:spLocks/>
          </p:cNvSpPr>
          <p:nvPr/>
        </p:nvSpPr>
        <p:spPr>
          <a:xfrm>
            <a:off x="1419506" y="157420"/>
            <a:ext cx="10952144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54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PREVENGAMOS JUNTOS LA RESISTENCIA A LOS ANTIMICROBIANOS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sp>
        <p:nvSpPr>
          <p:cNvPr id="6" name="Google Shape;23;p1">
            <a:extLst>
              <a:ext uri="{FF2B5EF4-FFF2-40B4-BE49-F238E27FC236}">
                <a16:creationId xmlns:a16="http://schemas.microsoft.com/office/drawing/2014/main" id="{01C827E8-F400-F399-EA78-68FD567C8C5C}"/>
              </a:ext>
            </a:extLst>
          </p:cNvPr>
          <p:cNvSpPr txBox="1">
            <a:spLocks/>
          </p:cNvSpPr>
          <p:nvPr/>
        </p:nvSpPr>
        <p:spPr>
          <a:xfrm>
            <a:off x="3895594" y="2808213"/>
            <a:ext cx="8179495" cy="2457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Las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resistencias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antimicrobianos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aparecen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cuando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bacterias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virus,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hongos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y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parásitos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evolucionan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con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tiempo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y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dejan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responder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medicamentos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pic>
        <p:nvPicPr>
          <p:cNvPr id="20" name="Picture 19" descr="Text&#10;&#10;Description automatically generated">
            <a:extLst>
              <a:ext uri="{FF2B5EF4-FFF2-40B4-BE49-F238E27FC236}">
                <a16:creationId xmlns:a16="http://schemas.microsoft.com/office/drawing/2014/main" id="{6631AF47-0188-6E40-22FD-1903C9F4D4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9398" y="12050039"/>
            <a:ext cx="4249353" cy="1508542"/>
          </a:xfrm>
          <a:prstGeom prst="rect">
            <a:avLst/>
          </a:prstGeom>
        </p:spPr>
      </p:pic>
      <p:pic>
        <p:nvPicPr>
          <p:cNvPr id="22" name="Picture 21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E7DBBB93-A4C3-0F61-070E-2F18C714FA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689" y="12293598"/>
            <a:ext cx="4110519" cy="103641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9">
            <a:extLst>
              <a:ext uri="{FF2B5EF4-FFF2-40B4-BE49-F238E27FC236}">
                <a16:creationId xmlns:a16="http://schemas.microsoft.com/office/drawing/2014/main" id="{98ACF019-0B95-6643-AF75-EC13F833563D}"/>
              </a:ext>
            </a:extLst>
          </p:cNvPr>
          <p:cNvSpPr/>
          <p:nvPr/>
        </p:nvSpPr>
        <p:spPr>
          <a:xfrm>
            <a:off x="1464961" y="4422690"/>
            <a:ext cx="9402188" cy="511294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49548B6-CCB8-0C4B-9DCA-C7C14FB0B558}"/>
              </a:ext>
            </a:extLst>
          </p:cNvPr>
          <p:cNvSpPr/>
          <p:nvPr/>
        </p:nvSpPr>
        <p:spPr>
          <a:xfrm>
            <a:off x="1464961" y="3845315"/>
            <a:ext cx="10221823" cy="511294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Google Shape;23;p1">
            <a:extLst>
              <a:ext uri="{FF2B5EF4-FFF2-40B4-BE49-F238E27FC236}">
                <a16:creationId xmlns:a16="http://schemas.microsoft.com/office/drawing/2014/main" id="{EAD3665A-78AD-B924-D0C4-DFB078258BF4}"/>
              </a:ext>
            </a:extLst>
          </p:cNvPr>
          <p:cNvSpPr txBox="1">
            <a:spLocks/>
          </p:cNvSpPr>
          <p:nvPr/>
        </p:nvSpPr>
        <p:spPr>
          <a:xfrm>
            <a:off x="1464961" y="3788899"/>
            <a:ext cx="11030419" cy="1508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Para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evitar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resistencia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antipalúdicos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toma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tratamiento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completo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prescrito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por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profesional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salud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cualificado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11" name="Google Shape;23;p1">
            <a:extLst>
              <a:ext uri="{FF2B5EF4-FFF2-40B4-BE49-F238E27FC236}">
                <a16:creationId xmlns:a16="http://schemas.microsoft.com/office/drawing/2014/main" id="{FCC3B1D4-4452-B3E2-263A-54B5EF275A6F}"/>
              </a:ext>
            </a:extLst>
          </p:cNvPr>
          <p:cNvSpPr txBox="1">
            <a:spLocks/>
          </p:cNvSpPr>
          <p:nvPr/>
        </p:nvSpPr>
        <p:spPr>
          <a:xfrm>
            <a:off x="1464961" y="2684423"/>
            <a:ext cx="11030419" cy="1374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Los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medicamentos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contra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paludismo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son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fundamentales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para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prevenir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y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curar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enfermedad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13" name="Google Shape;26;p1">
            <a:extLst>
              <a:ext uri="{FF2B5EF4-FFF2-40B4-BE49-F238E27FC236}">
                <a16:creationId xmlns:a16="http://schemas.microsoft.com/office/drawing/2014/main" id="{5CC662DE-E518-81E6-5DF0-BD8CC3A7EA85}"/>
              </a:ext>
            </a:extLst>
          </p:cNvPr>
          <p:cNvSpPr txBox="1">
            <a:spLocks/>
          </p:cNvSpPr>
          <p:nvPr/>
        </p:nvSpPr>
        <p:spPr>
          <a:xfrm>
            <a:off x="1419506" y="157420"/>
            <a:ext cx="10952144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54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PREVENGAMOS JUNTOS LA RESISTENCIA A LOS ANTIMICROBIANOS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14" name="Picture 13" descr="Text&#10;&#10;Description automatically generated">
            <a:extLst>
              <a:ext uri="{FF2B5EF4-FFF2-40B4-BE49-F238E27FC236}">
                <a16:creationId xmlns:a16="http://schemas.microsoft.com/office/drawing/2014/main" id="{49292F0D-FCB3-7282-C088-826AB3C324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9398" y="12050039"/>
            <a:ext cx="4249353" cy="1508542"/>
          </a:xfrm>
          <a:prstGeom prst="rect">
            <a:avLst/>
          </a:prstGeom>
        </p:spPr>
      </p:pic>
      <p:pic>
        <p:nvPicPr>
          <p:cNvPr id="17" name="Picture 16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3F773091-DAC3-2410-0F65-A8E76F7FE5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689" y="12293598"/>
            <a:ext cx="4110519" cy="103641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2">
            <a:extLst>
              <a:ext uri="{FF2B5EF4-FFF2-40B4-BE49-F238E27FC236}">
                <a16:creationId xmlns:a16="http://schemas.microsoft.com/office/drawing/2014/main" id="{9007490C-9032-C232-998D-B33A5CE41A4C}"/>
              </a:ext>
            </a:extLst>
          </p:cNvPr>
          <p:cNvSpPr/>
          <p:nvPr/>
        </p:nvSpPr>
        <p:spPr>
          <a:xfrm>
            <a:off x="2889117" y="5297707"/>
            <a:ext cx="4761202" cy="511294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12">
            <a:extLst>
              <a:ext uri="{FF2B5EF4-FFF2-40B4-BE49-F238E27FC236}">
                <a16:creationId xmlns:a16="http://schemas.microsoft.com/office/drawing/2014/main" id="{71C2A9EB-DFB9-C7E0-2606-4DB8B13A7328}"/>
              </a:ext>
            </a:extLst>
          </p:cNvPr>
          <p:cNvSpPr/>
          <p:nvPr/>
        </p:nvSpPr>
        <p:spPr>
          <a:xfrm>
            <a:off x="2889116" y="4730829"/>
            <a:ext cx="4952751" cy="511294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AB60A8B-0627-1C49-9E26-C461C6CBE7B6}"/>
              </a:ext>
            </a:extLst>
          </p:cNvPr>
          <p:cNvSpPr/>
          <p:nvPr/>
        </p:nvSpPr>
        <p:spPr>
          <a:xfrm>
            <a:off x="2889117" y="4162808"/>
            <a:ext cx="3967705" cy="511294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Google Shape;23;p1">
            <a:extLst>
              <a:ext uri="{FF2B5EF4-FFF2-40B4-BE49-F238E27FC236}">
                <a16:creationId xmlns:a16="http://schemas.microsoft.com/office/drawing/2014/main" id="{3A1BD5ED-8BDA-BB64-52AD-1C5F8D8870F9}"/>
              </a:ext>
            </a:extLst>
          </p:cNvPr>
          <p:cNvSpPr txBox="1">
            <a:spLocks/>
          </p:cNvSpPr>
          <p:nvPr/>
        </p:nvSpPr>
        <p:spPr>
          <a:xfrm>
            <a:off x="2984889" y="4137648"/>
            <a:ext cx="4761203" cy="220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Una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buena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higiene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las manos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puede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ayudar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limitar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propagación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infecciones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6" name="Google Shape;23;p1">
            <a:extLst>
              <a:ext uri="{FF2B5EF4-FFF2-40B4-BE49-F238E27FC236}">
                <a16:creationId xmlns:a16="http://schemas.microsoft.com/office/drawing/2014/main" id="{2A0A7E39-193A-1EDA-DE20-3D2CFD7C329B}"/>
              </a:ext>
            </a:extLst>
          </p:cNvPr>
          <p:cNvSpPr txBox="1">
            <a:spLocks/>
          </p:cNvSpPr>
          <p:nvPr/>
        </p:nvSpPr>
        <p:spPr>
          <a:xfrm>
            <a:off x="2889117" y="2792238"/>
            <a:ext cx="9847822" cy="1508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resistencia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antimicrobianos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prolonga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hospitalizaciones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y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aumenta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costos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médicos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y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mortalidad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16" name="Google Shape;26;p1">
            <a:extLst>
              <a:ext uri="{FF2B5EF4-FFF2-40B4-BE49-F238E27FC236}">
                <a16:creationId xmlns:a16="http://schemas.microsoft.com/office/drawing/2014/main" id="{D31D006E-7E95-5D35-EBF5-834FAC34933F}"/>
              </a:ext>
            </a:extLst>
          </p:cNvPr>
          <p:cNvSpPr txBox="1">
            <a:spLocks/>
          </p:cNvSpPr>
          <p:nvPr/>
        </p:nvSpPr>
        <p:spPr>
          <a:xfrm>
            <a:off x="1419506" y="157420"/>
            <a:ext cx="10952144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54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PREVENGAMOS JUNTOS LA RESISTENCIA A LOS ANTIMICROBIANOS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17" name="Picture 16" descr="Text&#10;&#10;Description automatically generated">
            <a:extLst>
              <a:ext uri="{FF2B5EF4-FFF2-40B4-BE49-F238E27FC236}">
                <a16:creationId xmlns:a16="http://schemas.microsoft.com/office/drawing/2014/main" id="{29C91A96-3E30-08A0-BAFD-A0D161E666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9398" y="12050039"/>
            <a:ext cx="4249353" cy="1508542"/>
          </a:xfrm>
          <a:prstGeom prst="rect">
            <a:avLst/>
          </a:prstGeom>
        </p:spPr>
      </p:pic>
      <p:pic>
        <p:nvPicPr>
          <p:cNvPr id="18" name="Picture 17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2C2CD480-FB3A-2B5F-3437-C4786A14E2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689" y="12293598"/>
            <a:ext cx="4110519" cy="103641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2">
            <a:extLst>
              <a:ext uri="{FF2B5EF4-FFF2-40B4-BE49-F238E27FC236}">
                <a16:creationId xmlns:a16="http://schemas.microsoft.com/office/drawing/2014/main" id="{9C4DEE2E-6154-B0BC-2446-7A216E8699F2}"/>
              </a:ext>
            </a:extLst>
          </p:cNvPr>
          <p:cNvSpPr/>
          <p:nvPr/>
        </p:nvSpPr>
        <p:spPr>
          <a:xfrm>
            <a:off x="3574836" y="6355766"/>
            <a:ext cx="2237242" cy="511294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A2653DC2-0430-2B42-ACDF-717D28B2D72E}"/>
              </a:ext>
            </a:extLst>
          </p:cNvPr>
          <p:cNvSpPr/>
          <p:nvPr/>
        </p:nvSpPr>
        <p:spPr>
          <a:xfrm>
            <a:off x="3574836" y="5232386"/>
            <a:ext cx="4216354" cy="511294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31AE7AF-3BEC-7D43-87BC-8EE07F979447}"/>
              </a:ext>
            </a:extLst>
          </p:cNvPr>
          <p:cNvSpPr/>
          <p:nvPr/>
        </p:nvSpPr>
        <p:spPr>
          <a:xfrm>
            <a:off x="3574835" y="5804359"/>
            <a:ext cx="4792551" cy="511294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Google Shape;23;p1">
            <a:extLst>
              <a:ext uri="{FF2B5EF4-FFF2-40B4-BE49-F238E27FC236}">
                <a16:creationId xmlns:a16="http://schemas.microsoft.com/office/drawing/2014/main" id="{1888AD8D-FD25-7CD9-B248-8FAF900D1AA6}"/>
              </a:ext>
            </a:extLst>
          </p:cNvPr>
          <p:cNvSpPr txBox="1">
            <a:spLocks/>
          </p:cNvSpPr>
          <p:nvPr/>
        </p:nvSpPr>
        <p:spPr>
          <a:xfrm>
            <a:off x="3599887" y="5152364"/>
            <a:ext cx="4767499" cy="220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Prevén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resistencia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medicamentos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para que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sigan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funcionando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7" name="Google Shape;23;p1">
            <a:extLst>
              <a:ext uri="{FF2B5EF4-FFF2-40B4-BE49-F238E27FC236}">
                <a16:creationId xmlns:a16="http://schemas.microsoft.com/office/drawing/2014/main" id="{5C1C3A60-F8B7-E06A-E8D1-315062C6B1A6}"/>
              </a:ext>
            </a:extLst>
          </p:cNvPr>
          <p:cNvSpPr txBox="1">
            <a:spLocks/>
          </p:cNvSpPr>
          <p:nvPr/>
        </p:nvSpPr>
        <p:spPr>
          <a:xfrm>
            <a:off x="3599886" y="2882735"/>
            <a:ext cx="7703331" cy="220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Los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antimicrobianos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protegen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las personas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vulnerables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cuyo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sistema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inmunitario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no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funciona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al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máximo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como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las que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están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tratamiento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contra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cáncer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15" name="Google Shape;26;p1">
            <a:extLst>
              <a:ext uri="{FF2B5EF4-FFF2-40B4-BE49-F238E27FC236}">
                <a16:creationId xmlns:a16="http://schemas.microsoft.com/office/drawing/2014/main" id="{C1145475-3CA4-4D0F-6B9E-EF314FD0A25F}"/>
              </a:ext>
            </a:extLst>
          </p:cNvPr>
          <p:cNvSpPr txBox="1">
            <a:spLocks/>
          </p:cNvSpPr>
          <p:nvPr/>
        </p:nvSpPr>
        <p:spPr>
          <a:xfrm>
            <a:off x="1419506" y="157420"/>
            <a:ext cx="10952144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54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PREVENGAMOS JUNTOS LA RESISTENCIA A LOS ANTIMICROBIANOS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16" name="Picture 15" descr="Text&#10;&#10;Description automatically generated">
            <a:extLst>
              <a:ext uri="{FF2B5EF4-FFF2-40B4-BE49-F238E27FC236}">
                <a16:creationId xmlns:a16="http://schemas.microsoft.com/office/drawing/2014/main" id="{C981FE16-8C9F-2022-4030-DCBFA7C53C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9398" y="12050039"/>
            <a:ext cx="4249353" cy="1508542"/>
          </a:xfrm>
          <a:prstGeom prst="rect">
            <a:avLst/>
          </a:prstGeom>
        </p:spPr>
      </p:pic>
      <p:pic>
        <p:nvPicPr>
          <p:cNvPr id="17" name="Picture 16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5D7E7E00-EB68-F174-4CC7-A12077EF81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689" y="12293598"/>
            <a:ext cx="4110519" cy="103641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34B55DAB-95C1-C943-B379-2E44B05E169A}"/>
              </a:ext>
            </a:extLst>
          </p:cNvPr>
          <p:cNvSpPr/>
          <p:nvPr/>
        </p:nvSpPr>
        <p:spPr>
          <a:xfrm>
            <a:off x="3599887" y="4179103"/>
            <a:ext cx="5694425" cy="464813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6ACE745-DFE2-F741-8BD4-49658468E429}"/>
              </a:ext>
            </a:extLst>
          </p:cNvPr>
          <p:cNvSpPr/>
          <p:nvPr/>
        </p:nvSpPr>
        <p:spPr>
          <a:xfrm>
            <a:off x="3591165" y="4710450"/>
            <a:ext cx="6993328" cy="464813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7E0B0786-EBFF-9F4F-B39C-1F1379C707B5}"/>
              </a:ext>
            </a:extLst>
          </p:cNvPr>
          <p:cNvSpPr/>
          <p:nvPr/>
        </p:nvSpPr>
        <p:spPr>
          <a:xfrm>
            <a:off x="3599887" y="5271007"/>
            <a:ext cx="7385440" cy="464813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Google Shape;23;p1">
            <a:extLst>
              <a:ext uri="{FF2B5EF4-FFF2-40B4-BE49-F238E27FC236}">
                <a16:creationId xmlns:a16="http://schemas.microsoft.com/office/drawing/2014/main" id="{0D6EE28A-D5B1-5BD0-E42B-DB6C84FDFE56}"/>
              </a:ext>
            </a:extLst>
          </p:cNvPr>
          <p:cNvSpPr txBox="1">
            <a:spLocks/>
          </p:cNvSpPr>
          <p:nvPr/>
        </p:nvSpPr>
        <p:spPr>
          <a:xfrm>
            <a:off x="2617940" y="2816144"/>
            <a:ext cx="8906005" cy="1216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Uno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cada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10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pacientes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contrae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una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infección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mientras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	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recibe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atención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médica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7" name="Google Shape;23;p1">
            <a:extLst>
              <a:ext uri="{FF2B5EF4-FFF2-40B4-BE49-F238E27FC236}">
                <a16:creationId xmlns:a16="http://schemas.microsoft.com/office/drawing/2014/main" id="{D2300195-6A8B-8748-1773-CC6465400829}"/>
              </a:ext>
            </a:extLst>
          </p:cNvPr>
          <p:cNvSpPr txBox="1">
            <a:spLocks/>
          </p:cNvSpPr>
          <p:nvPr/>
        </p:nvSpPr>
        <p:spPr>
          <a:xfrm>
            <a:off x="3599887" y="4087429"/>
            <a:ext cx="7385440" cy="2208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El personal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salud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puede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reducir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propagación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las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infecciones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manteniendo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limpias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sus manos,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instrumental y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entorno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17" name="Google Shape;26;p1">
            <a:extLst>
              <a:ext uri="{FF2B5EF4-FFF2-40B4-BE49-F238E27FC236}">
                <a16:creationId xmlns:a16="http://schemas.microsoft.com/office/drawing/2014/main" id="{D90395E7-3375-C948-2347-82EAF5CB5028}"/>
              </a:ext>
            </a:extLst>
          </p:cNvPr>
          <p:cNvSpPr txBox="1">
            <a:spLocks/>
          </p:cNvSpPr>
          <p:nvPr/>
        </p:nvSpPr>
        <p:spPr>
          <a:xfrm>
            <a:off x="1419506" y="157420"/>
            <a:ext cx="10952144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54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PREVENGAMOS JUNTOS LA RESISTENCIA A LOS ANTIMICROBIANOS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18" name="Picture 17" descr="Text&#10;&#10;Description automatically generated">
            <a:extLst>
              <a:ext uri="{FF2B5EF4-FFF2-40B4-BE49-F238E27FC236}">
                <a16:creationId xmlns:a16="http://schemas.microsoft.com/office/drawing/2014/main" id="{7EB9BFED-83A2-28B1-2448-742796DC53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9398" y="12050039"/>
            <a:ext cx="4249353" cy="1508542"/>
          </a:xfrm>
          <a:prstGeom prst="rect">
            <a:avLst/>
          </a:prstGeom>
        </p:spPr>
      </p:pic>
      <p:pic>
        <p:nvPicPr>
          <p:cNvPr id="19" name="Picture 18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3B7DFE0B-4BE8-D2DC-B92C-103097E31B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689" y="12293598"/>
            <a:ext cx="4110519" cy="103641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3">
            <a:extLst>
              <a:ext uri="{FF2B5EF4-FFF2-40B4-BE49-F238E27FC236}">
                <a16:creationId xmlns:a16="http://schemas.microsoft.com/office/drawing/2014/main" id="{9AA1D87B-C6A6-47CC-E037-00220AFB0002}"/>
              </a:ext>
            </a:extLst>
          </p:cNvPr>
          <p:cNvSpPr/>
          <p:nvPr/>
        </p:nvSpPr>
        <p:spPr>
          <a:xfrm>
            <a:off x="6895578" y="6941254"/>
            <a:ext cx="4252586" cy="511294"/>
          </a:xfrm>
          <a:prstGeom prst="rect">
            <a:avLst/>
          </a:prstGeom>
          <a:solidFill>
            <a:srgbClr val="B7B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3">
            <a:extLst>
              <a:ext uri="{FF2B5EF4-FFF2-40B4-BE49-F238E27FC236}">
                <a16:creationId xmlns:a16="http://schemas.microsoft.com/office/drawing/2014/main" id="{C06811B7-CFD8-EA49-1D78-AF39D3F8C37B}"/>
              </a:ext>
            </a:extLst>
          </p:cNvPr>
          <p:cNvSpPr/>
          <p:nvPr/>
        </p:nvSpPr>
        <p:spPr>
          <a:xfrm>
            <a:off x="6895578" y="6403403"/>
            <a:ext cx="4881227" cy="511294"/>
          </a:xfrm>
          <a:prstGeom prst="rect">
            <a:avLst/>
          </a:prstGeom>
          <a:solidFill>
            <a:srgbClr val="B7B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3">
            <a:extLst>
              <a:ext uri="{FF2B5EF4-FFF2-40B4-BE49-F238E27FC236}">
                <a16:creationId xmlns:a16="http://schemas.microsoft.com/office/drawing/2014/main" id="{45E759B4-164E-E1CE-7225-B211103E1A70}"/>
              </a:ext>
            </a:extLst>
          </p:cNvPr>
          <p:cNvSpPr/>
          <p:nvPr/>
        </p:nvSpPr>
        <p:spPr>
          <a:xfrm>
            <a:off x="6895578" y="5865552"/>
            <a:ext cx="2674307" cy="511294"/>
          </a:xfrm>
          <a:prstGeom prst="rect">
            <a:avLst/>
          </a:prstGeom>
          <a:solidFill>
            <a:srgbClr val="B7B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954317A7-2CF5-474C-8079-BC54D68EF694}"/>
              </a:ext>
            </a:extLst>
          </p:cNvPr>
          <p:cNvSpPr/>
          <p:nvPr/>
        </p:nvSpPr>
        <p:spPr>
          <a:xfrm>
            <a:off x="6895579" y="5327701"/>
            <a:ext cx="3864004" cy="511294"/>
          </a:xfrm>
          <a:prstGeom prst="rect">
            <a:avLst/>
          </a:prstGeom>
          <a:solidFill>
            <a:srgbClr val="B7B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9B1CD10C-E8FB-0248-9D1A-7BCA9E8B8879}"/>
              </a:ext>
            </a:extLst>
          </p:cNvPr>
          <p:cNvSpPr/>
          <p:nvPr/>
        </p:nvSpPr>
        <p:spPr>
          <a:xfrm>
            <a:off x="6895854" y="4772746"/>
            <a:ext cx="3864004" cy="511294"/>
          </a:xfrm>
          <a:prstGeom prst="rect">
            <a:avLst/>
          </a:prstGeom>
          <a:solidFill>
            <a:srgbClr val="B7B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Google Shape;23;p1">
            <a:extLst>
              <a:ext uri="{FF2B5EF4-FFF2-40B4-BE49-F238E27FC236}">
                <a16:creationId xmlns:a16="http://schemas.microsoft.com/office/drawing/2014/main" id="{019A8EC4-7008-664C-976E-A076C08C75F1}"/>
              </a:ext>
            </a:extLst>
          </p:cNvPr>
          <p:cNvSpPr txBox="1">
            <a:spLocks/>
          </p:cNvSpPr>
          <p:nvPr/>
        </p:nvSpPr>
        <p:spPr>
          <a:xfrm>
            <a:off x="6935218" y="4678981"/>
            <a:ext cx="4881226" cy="4117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Estos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servicios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ayudan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prevenir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infecciones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resistentes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medicamentos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salvar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vidas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y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reducir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gasto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salud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6" name="Google Shape;23;p1">
            <a:extLst>
              <a:ext uri="{FF2B5EF4-FFF2-40B4-BE49-F238E27FC236}">
                <a16:creationId xmlns:a16="http://schemas.microsoft.com/office/drawing/2014/main" id="{EF24D3FB-DB78-8DD4-A9CE-B005BB4B54B5}"/>
              </a:ext>
            </a:extLst>
          </p:cNvPr>
          <p:cNvSpPr txBox="1">
            <a:spLocks/>
          </p:cNvSpPr>
          <p:nvPr/>
        </p:nvSpPr>
        <p:spPr>
          <a:xfrm>
            <a:off x="2442835" y="2656363"/>
            <a:ext cx="8830329" cy="1840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ts val="32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El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acceso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al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agua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potable,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saneamiento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y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higiene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hogares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y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establecimientos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salud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puede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reducir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un 60%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uso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antibióticos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para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tratar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infecciones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diarreicas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 </a:t>
            </a:r>
          </a:p>
        </p:txBody>
      </p:sp>
      <p:sp>
        <p:nvSpPr>
          <p:cNvPr id="22" name="Google Shape;26;p1">
            <a:extLst>
              <a:ext uri="{FF2B5EF4-FFF2-40B4-BE49-F238E27FC236}">
                <a16:creationId xmlns:a16="http://schemas.microsoft.com/office/drawing/2014/main" id="{ED0A040A-D9F5-1305-9213-45575978FF4D}"/>
              </a:ext>
            </a:extLst>
          </p:cNvPr>
          <p:cNvSpPr txBox="1">
            <a:spLocks/>
          </p:cNvSpPr>
          <p:nvPr/>
        </p:nvSpPr>
        <p:spPr>
          <a:xfrm>
            <a:off x="1419506" y="157420"/>
            <a:ext cx="10952144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54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PREVENGAMOS JUNTOS LA RESISTENCIA A LOS ANTIMICROBIANOS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23" name="Picture 22" descr="Text&#10;&#10;Description automatically generated">
            <a:extLst>
              <a:ext uri="{FF2B5EF4-FFF2-40B4-BE49-F238E27FC236}">
                <a16:creationId xmlns:a16="http://schemas.microsoft.com/office/drawing/2014/main" id="{469EED29-9FB2-5362-1F85-A5412EF868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9398" y="12050039"/>
            <a:ext cx="4249353" cy="1508542"/>
          </a:xfrm>
          <a:prstGeom prst="rect">
            <a:avLst/>
          </a:prstGeom>
        </p:spPr>
      </p:pic>
      <p:pic>
        <p:nvPicPr>
          <p:cNvPr id="24" name="Picture 23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45E67E89-0EEA-D636-54CF-F7B8E5B5F6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689" y="12293598"/>
            <a:ext cx="4110519" cy="103641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1">
            <a:extLst>
              <a:ext uri="{FF2B5EF4-FFF2-40B4-BE49-F238E27FC236}">
                <a16:creationId xmlns:a16="http://schemas.microsoft.com/office/drawing/2014/main" id="{94DD2B50-8D6D-A949-07A7-1E9BA3EFA9E9}"/>
              </a:ext>
            </a:extLst>
          </p:cNvPr>
          <p:cNvSpPr/>
          <p:nvPr/>
        </p:nvSpPr>
        <p:spPr>
          <a:xfrm>
            <a:off x="1718839" y="5575867"/>
            <a:ext cx="5408472" cy="511294"/>
          </a:xfrm>
          <a:prstGeom prst="rect">
            <a:avLst/>
          </a:prstGeom>
          <a:solidFill>
            <a:srgbClr val="A4C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1E66904-07D1-AA47-A053-0D6653E0AE09}"/>
              </a:ext>
            </a:extLst>
          </p:cNvPr>
          <p:cNvSpPr/>
          <p:nvPr/>
        </p:nvSpPr>
        <p:spPr>
          <a:xfrm>
            <a:off x="1718839" y="4456249"/>
            <a:ext cx="6347923" cy="511294"/>
          </a:xfrm>
          <a:prstGeom prst="rect">
            <a:avLst/>
          </a:prstGeom>
          <a:solidFill>
            <a:srgbClr val="A4C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15D58971-2856-7B42-A2BF-D3EB032482B1}"/>
              </a:ext>
            </a:extLst>
          </p:cNvPr>
          <p:cNvSpPr/>
          <p:nvPr/>
        </p:nvSpPr>
        <p:spPr>
          <a:xfrm>
            <a:off x="1718839" y="5016058"/>
            <a:ext cx="7800942" cy="511294"/>
          </a:xfrm>
          <a:prstGeom prst="rect">
            <a:avLst/>
          </a:prstGeom>
          <a:solidFill>
            <a:srgbClr val="A4C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Google Shape;23;p1">
            <a:extLst>
              <a:ext uri="{FF2B5EF4-FFF2-40B4-BE49-F238E27FC236}">
                <a16:creationId xmlns:a16="http://schemas.microsoft.com/office/drawing/2014/main" id="{51D0FB44-714C-6778-B9C8-EC9AC8FE35C4}"/>
              </a:ext>
            </a:extLst>
          </p:cNvPr>
          <p:cNvSpPr txBox="1">
            <a:spLocks/>
          </p:cNvSpPr>
          <p:nvPr/>
        </p:nvSpPr>
        <p:spPr>
          <a:xfrm>
            <a:off x="1718839" y="4370156"/>
            <a:ext cx="7913676" cy="1942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Sigue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tomando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tratamientos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contra la tuberculosis y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infección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por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VIH para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prevenir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resistencia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medicamentos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14" name="Google Shape;23;p1">
            <a:extLst>
              <a:ext uri="{FF2B5EF4-FFF2-40B4-BE49-F238E27FC236}">
                <a16:creationId xmlns:a16="http://schemas.microsoft.com/office/drawing/2014/main" id="{A665A8F6-BCF2-ED0A-2A9E-410969087D6F}"/>
              </a:ext>
            </a:extLst>
          </p:cNvPr>
          <p:cNvSpPr txBox="1">
            <a:spLocks/>
          </p:cNvSpPr>
          <p:nvPr/>
        </p:nvSpPr>
        <p:spPr>
          <a:xfrm>
            <a:off x="1718839" y="3030245"/>
            <a:ext cx="9331098" cy="1548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Mantener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servicios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sanitarios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básicos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durante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 COVID-19 es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más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importante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que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nunca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16" name="Google Shape;26;p1">
            <a:extLst>
              <a:ext uri="{FF2B5EF4-FFF2-40B4-BE49-F238E27FC236}">
                <a16:creationId xmlns:a16="http://schemas.microsoft.com/office/drawing/2014/main" id="{045BA586-EDDA-6DA0-C7FF-1D8C1D6F97C3}"/>
              </a:ext>
            </a:extLst>
          </p:cNvPr>
          <p:cNvSpPr txBox="1">
            <a:spLocks/>
          </p:cNvSpPr>
          <p:nvPr/>
        </p:nvSpPr>
        <p:spPr>
          <a:xfrm>
            <a:off x="1419506" y="157420"/>
            <a:ext cx="10952144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54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PREVENGAMOS JUNTOS LA RESISTENCIA A LOS ANTIMICROBIANOS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17" name="Picture 16" descr="Text&#10;&#10;Description automatically generated">
            <a:extLst>
              <a:ext uri="{FF2B5EF4-FFF2-40B4-BE49-F238E27FC236}">
                <a16:creationId xmlns:a16="http://schemas.microsoft.com/office/drawing/2014/main" id="{F9120418-D3C0-B4C6-777E-49E8DDD065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9398" y="12050039"/>
            <a:ext cx="4249353" cy="1508542"/>
          </a:xfrm>
          <a:prstGeom prst="rect">
            <a:avLst/>
          </a:prstGeom>
        </p:spPr>
      </p:pic>
      <p:pic>
        <p:nvPicPr>
          <p:cNvPr id="18" name="Picture 17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C92FD6BB-2F74-F347-57D7-6B438DF306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689" y="12293598"/>
            <a:ext cx="4110519" cy="103641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>
            <a:extLst>
              <a:ext uri="{FF2B5EF4-FFF2-40B4-BE49-F238E27FC236}">
                <a16:creationId xmlns:a16="http://schemas.microsoft.com/office/drawing/2014/main" id="{171DA716-1D3C-6840-B18E-32D1A41693D1}"/>
              </a:ext>
            </a:extLst>
          </p:cNvPr>
          <p:cNvSpPr/>
          <p:nvPr/>
        </p:nvSpPr>
        <p:spPr>
          <a:xfrm>
            <a:off x="1770922" y="4252043"/>
            <a:ext cx="8738414" cy="511294"/>
          </a:xfrm>
          <a:prstGeom prst="rect">
            <a:avLst/>
          </a:prstGeom>
          <a:solidFill>
            <a:srgbClr val="A4C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7BBD2773-F6B3-2A4F-BEDF-CE8200BC4C5F}"/>
              </a:ext>
            </a:extLst>
          </p:cNvPr>
          <p:cNvSpPr/>
          <p:nvPr/>
        </p:nvSpPr>
        <p:spPr>
          <a:xfrm>
            <a:off x="1770921" y="4829116"/>
            <a:ext cx="5431545" cy="511294"/>
          </a:xfrm>
          <a:prstGeom prst="rect">
            <a:avLst/>
          </a:prstGeom>
          <a:solidFill>
            <a:srgbClr val="A4C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Google Shape;23;p1">
            <a:extLst>
              <a:ext uri="{FF2B5EF4-FFF2-40B4-BE49-F238E27FC236}">
                <a16:creationId xmlns:a16="http://schemas.microsoft.com/office/drawing/2014/main" id="{8BEC34E1-5799-C808-28B4-3FE3601BB4B8}"/>
              </a:ext>
            </a:extLst>
          </p:cNvPr>
          <p:cNvSpPr txBox="1">
            <a:spLocks/>
          </p:cNvSpPr>
          <p:nvPr/>
        </p:nvSpPr>
        <p:spPr>
          <a:xfrm>
            <a:off x="1770919" y="4168033"/>
            <a:ext cx="8738417" cy="1873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Sigue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tomando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tratamiento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contra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VIH para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reducir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resistencia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medicamentos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6" name="Google Shape;23;p1">
            <a:extLst>
              <a:ext uri="{FF2B5EF4-FFF2-40B4-BE49-F238E27FC236}">
                <a16:creationId xmlns:a16="http://schemas.microsoft.com/office/drawing/2014/main" id="{41F3813D-A15F-07FC-9583-16BF6C8670F0}"/>
              </a:ext>
            </a:extLst>
          </p:cNvPr>
          <p:cNvSpPr txBox="1">
            <a:spLocks/>
          </p:cNvSpPr>
          <p:nvPr/>
        </p:nvSpPr>
        <p:spPr>
          <a:xfrm>
            <a:off x="1770921" y="2893479"/>
            <a:ext cx="9039039" cy="1508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Si se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dejan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tomar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medicamentos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contra la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infección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por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VIH, se reduce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su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eficacia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12" name="Google Shape;26;p1">
            <a:extLst>
              <a:ext uri="{FF2B5EF4-FFF2-40B4-BE49-F238E27FC236}">
                <a16:creationId xmlns:a16="http://schemas.microsoft.com/office/drawing/2014/main" id="{B970DA53-7FE7-1F98-9D4A-8F7197B01431}"/>
              </a:ext>
            </a:extLst>
          </p:cNvPr>
          <p:cNvSpPr txBox="1">
            <a:spLocks/>
          </p:cNvSpPr>
          <p:nvPr/>
        </p:nvSpPr>
        <p:spPr>
          <a:xfrm>
            <a:off x="1419506" y="157420"/>
            <a:ext cx="10952144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54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PREVENGAMOS JUNTOS LA RESISTENCIA A LOS ANTIMICROBIANOS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16" name="Picture 15" descr="Text&#10;&#10;Description automatically generated">
            <a:extLst>
              <a:ext uri="{FF2B5EF4-FFF2-40B4-BE49-F238E27FC236}">
                <a16:creationId xmlns:a16="http://schemas.microsoft.com/office/drawing/2014/main" id="{58869BE9-6F92-F586-7580-8DDD980964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9398" y="12050039"/>
            <a:ext cx="4249353" cy="1508542"/>
          </a:xfrm>
          <a:prstGeom prst="rect">
            <a:avLst/>
          </a:prstGeom>
        </p:spPr>
      </p:pic>
      <p:pic>
        <p:nvPicPr>
          <p:cNvPr id="17" name="Picture 16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D30F6E00-7155-228A-2CE6-BCF8378494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689" y="12293598"/>
            <a:ext cx="4110519" cy="103641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3;p1">
            <a:extLst>
              <a:ext uri="{FF2B5EF4-FFF2-40B4-BE49-F238E27FC236}">
                <a16:creationId xmlns:a16="http://schemas.microsoft.com/office/drawing/2014/main" id="{8E6B5795-8552-FF4A-E0A2-4ED8B0C9B943}"/>
              </a:ext>
            </a:extLst>
          </p:cNvPr>
          <p:cNvSpPr txBox="1">
            <a:spLocks/>
          </p:cNvSpPr>
          <p:nvPr/>
        </p:nvSpPr>
        <p:spPr>
          <a:xfrm>
            <a:off x="2048160" y="2771197"/>
            <a:ext cx="9538416" cy="3593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>
              <a:lnSpc>
                <a:spcPct val="150000"/>
              </a:lnSpc>
              <a:buSzPts val="3000"/>
              <a:buFont typeface="Noto Sans"/>
              <a:buNone/>
            </a:pP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La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resistencia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los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medicamentos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está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aumentando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en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los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patógenos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que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causan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infecciones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postoperatorias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, lo que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incrementa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el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riesgo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de las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intervenciones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quirúrgicas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como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la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cesárea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el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trasplante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de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órganos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y las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prótesis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articulares</a:t>
            </a:r>
            <a:r>
              <a:rPr lang="en-US" sz="2400" dirty="0">
                <a:solidFill>
                  <a:schemeClr val="bg1"/>
                </a:solidFill>
                <a:latin typeface="Noto Sans"/>
                <a:ea typeface="Noto Sans"/>
                <a:cs typeface="Noto Sans"/>
                <a:sym typeface="Noto Sans"/>
              </a:rPr>
              <a:t>.</a:t>
            </a:r>
          </a:p>
        </p:txBody>
      </p:sp>
      <p:sp>
        <p:nvSpPr>
          <p:cNvPr id="11" name="Google Shape;26;p1">
            <a:extLst>
              <a:ext uri="{FF2B5EF4-FFF2-40B4-BE49-F238E27FC236}">
                <a16:creationId xmlns:a16="http://schemas.microsoft.com/office/drawing/2014/main" id="{6D8694D5-2A96-DDF0-D603-99D1D94C16FA}"/>
              </a:ext>
            </a:extLst>
          </p:cNvPr>
          <p:cNvSpPr txBox="1">
            <a:spLocks/>
          </p:cNvSpPr>
          <p:nvPr/>
        </p:nvSpPr>
        <p:spPr>
          <a:xfrm>
            <a:off x="1419506" y="157420"/>
            <a:ext cx="10952144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ts val="54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PREVENGAMOS JUNTOS LA RESISTENCIA A LOS ANTIMICROBIANOS</a:t>
            </a:r>
            <a:endParaRPr lang="en-US" sz="640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39E34F99-D6A8-B5E6-747C-E75449856E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9398" y="12050039"/>
            <a:ext cx="4249353" cy="1508542"/>
          </a:xfrm>
          <a:prstGeom prst="rect">
            <a:avLst/>
          </a:prstGeom>
        </p:spPr>
      </p:pic>
      <p:pic>
        <p:nvPicPr>
          <p:cNvPr id="13" name="Picture 12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4A4B52A6-8835-AEA5-03D2-17166F08C4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689" y="12293598"/>
            <a:ext cx="4110519" cy="103641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712</Words>
  <Application>Microsoft Macintosh PowerPoint</Application>
  <PresentationFormat>Custom</PresentationFormat>
  <Paragraphs>48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Archer Bold</vt:lpstr>
      <vt:lpstr>Helvetica Neue</vt:lpstr>
      <vt:lpstr>Arial</vt:lpstr>
      <vt:lpstr>Noto Sans</vt:lpstr>
      <vt:lpstr>21_BasicWhite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PREVENTING ANTIMICROBIAL</dc:title>
  <cp:lastModifiedBy>Iva Kvakic</cp:lastModifiedBy>
  <cp:revision>13</cp:revision>
  <dcterms:modified xsi:type="dcterms:W3CDTF">2022-10-28T10:15:50Z</dcterms:modified>
</cp:coreProperties>
</file>