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sldIdLst>
    <p:sldId id="256" r:id="rId2"/>
    <p:sldId id="257" r:id="rId3"/>
    <p:sldId id="263" r:id="rId4"/>
    <p:sldId id="258" r:id="rId5"/>
    <p:sldId id="261" r:id="rId6"/>
    <p:sldId id="271" r:id="rId7"/>
    <p:sldId id="266" r:id="rId8"/>
    <p:sldId id="267" r:id="rId9"/>
    <p:sldId id="262" r:id="rId10"/>
    <p:sldId id="260" r:id="rId11"/>
    <p:sldId id="272" r:id="rId12"/>
    <p:sldId id="264" r:id="rId13"/>
    <p:sldId id="265" r:id="rId14"/>
    <p:sldId id="273" r:id="rId15"/>
    <p:sldId id="269" r:id="rId16"/>
    <p:sldId id="268" r:id="rId17"/>
    <p:sldId id="274" r:id="rId18"/>
    <p:sldId id="275" r:id="rId19"/>
    <p:sldId id="27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E276A"/>
    <a:srgbClr val="262626"/>
    <a:srgbClr val="712B8F"/>
    <a:srgbClr val="302564"/>
    <a:srgbClr val="2862A5"/>
    <a:srgbClr val="12B38F"/>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0" autoAdjust="0"/>
    <p:restoredTop sz="86388" autoAdjust="0"/>
  </p:normalViewPr>
  <p:slideViewPr>
    <p:cSldViewPr snapToGrid="0">
      <p:cViewPr varScale="1">
        <p:scale>
          <a:sx n="57" d="100"/>
          <a:sy n="57" d="100"/>
        </p:scale>
        <p:origin x="1388" y="52"/>
      </p:cViewPr>
      <p:guideLst/>
    </p:cSldViewPr>
  </p:slideViewPr>
  <p:outlineViewPr>
    <p:cViewPr>
      <p:scale>
        <a:sx n="33" d="100"/>
        <a:sy n="33" d="100"/>
      </p:scale>
      <p:origin x="0" y="-166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p:txBody>
          <a:bodyPr/>
          <a:lstStyle/>
          <a:p>
            <a:r>
              <a:rPr lang="en-GB" dirty="0"/>
              <a:t>Hand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p:txBody>
          <a:bodyPr/>
          <a:lstStyle/>
          <a:p>
            <a:r>
              <a:rPr lang="en-GB" dirty="0"/>
              <a:t>Key Stage 1</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628650" y="365126"/>
            <a:ext cx="7886700" cy="892803"/>
          </a:xfrm>
        </p:spPr>
        <p:txBody>
          <a:bodyPr/>
          <a:lstStyle/>
          <a:p>
            <a:pPr algn="ctr"/>
            <a:r>
              <a:rPr lang="en-GB" b="1" dirty="0"/>
              <a:t>Healthy Hands Facts (1/2)</a:t>
            </a:r>
          </a:p>
        </p:txBody>
      </p:sp>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
        <p:nvSpPr>
          <p:cNvPr id="5" name="Content Placeholder 4" descr="What makes our hands dirty?&#10;We get microbes on our hands from everything that we touch like door handles, school desks, the floor or our pets. We also get microbes on our hands when we hold hands, pick our nose or sneeze into our hands.&#10;&#10;Why should we wash our hands?&#10;We wash our hands to get rid of harmful microbes that might make us poorly. It is important that we wash our hands after using the toilet, before eating or cooking, after stroking animals or after coughing or sneezing.&#10;&#10;Surprise your friends and family with these fun facts.&#10;">
            <a:extLst>
              <a:ext uri="{FF2B5EF4-FFF2-40B4-BE49-F238E27FC236}">
                <a16:creationId xmlns:a16="http://schemas.microsoft.com/office/drawing/2014/main" id="{64A69397-0959-4834-BCA9-E9DE41E78D36}"/>
              </a:ext>
            </a:extLst>
          </p:cNvPr>
          <p:cNvSpPr txBox="1">
            <a:spLocks noGrp="1"/>
          </p:cNvSpPr>
          <p:nvPr>
            <p:ph idx="1"/>
          </p:nvPr>
        </p:nvSpPr>
        <p:spPr>
          <a:xfrm>
            <a:off x="426469" y="1394453"/>
            <a:ext cx="7886700" cy="5463547"/>
          </a:xfrm>
          <a:prstGeom prst="rect">
            <a:avLst/>
          </a:prstGeom>
          <a:noFill/>
        </p:spPr>
        <p:txBody>
          <a:bodyPr wrap="square" rtlCol="0">
            <a:spAutoFit/>
          </a:bodyPr>
          <a:lstStyle/>
          <a:p>
            <a:pPr marL="0" indent="0">
              <a:buNone/>
            </a:pPr>
            <a:r>
              <a:rPr lang="en-GB" sz="2400" b="1" dirty="0">
                <a:latin typeface="Arial" panose="020B0604020202020204" pitchFamily="34" charset="0"/>
                <a:cs typeface="Arial" panose="020B0604020202020204" pitchFamily="34" charset="0"/>
              </a:rPr>
              <a:t>What makes our hands dirty?</a:t>
            </a:r>
          </a:p>
          <a:p>
            <a:r>
              <a:rPr lang="en-GB" sz="2400" dirty="0">
                <a:latin typeface="Arial" panose="020B0604020202020204" pitchFamily="34" charset="0"/>
                <a:cs typeface="Arial" panose="020B0604020202020204" pitchFamily="34" charset="0"/>
              </a:rPr>
              <a:t>We get microbes on our hands from everything that we touch like door handles, school desks, the floor or our pets. </a:t>
            </a:r>
          </a:p>
          <a:p>
            <a:r>
              <a:rPr lang="en-GB" sz="2400" dirty="0">
                <a:latin typeface="Arial" panose="020B0604020202020204" pitchFamily="34" charset="0"/>
                <a:cs typeface="Arial" panose="020B0604020202020204" pitchFamily="34" charset="0"/>
              </a:rPr>
              <a:t>We also get microbes on our hands when we hold hands, pick our nose or sneeze into our hands.</a:t>
            </a:r>
          </a:p>
          <a:p>
            <a:endParaRPr lang="en-GB" sz="24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Why should we wash our hands?</a:t>
            </a:r>
          </a:p>
          <a:p>
            <a:r>
              <a:rPr lang="en-GB" sz="2400" dirty="0">
                <a:latin typeface="Arial" panose="020B0604020202020204" pitchFamily="34" charset="0"/>
                <a:cs typeface="Arial" panose="020B0604020202020204" pitchFamily="34" charset="0"/>
              </a:rPr>
              <a:t>We wash our hands to get rid of harmful microbes that might make us poorly. It is important that we wash our hands after using the toilet, before eating or cooking, after stroking animals or after coughing or sneezing.</a:t>
            </a:r>
          </a:p>
          <a:p>
            <a:endParaRPr lang="en-GB" sz="2400" dirty="0">
              <a:latin typeface="Arial" panose="020B0604020202020204" pitchFamily="34" charset="0"/>
              <a:cs typeface="Arial" panose="020B0604020202020204" pitchFamily="34" charset="0"/>
            </a:endParaRPr>
          </a:p>
          <a:p>
            <a:pPr marL="0" indent="0">
              <a:buNone/>
            </a:pP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522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628650" y="365126"/>
            <a:ext cx="7886700" cy="892803"/>
          </a:xfrm>
        </p:spPr>
        <p:txBody>
          <a:bodyPr/>
          <a:lstStyle/>
          <a:p>
            <a:pPr algn="ctr"/>
            <a:r>
              <a:rPr lang="en-GB" b="1" dirty="0"/>
              <a:t>Healthy Hands Facts (2/2)</a:t>
            </a:r>
          </a:p>
        </p:txBody>
      </p:sp>
      <p:sp>
        <p:nvSpPr>
          <p:cNvPr id="5" name="Freeform: Shape 4">
            <a:extLst>
              <a:ext uri="{FF2B5EF4-FFF2-40B4-BE49-F238E27FC236}">
                <a16:creationId xmlns:a16="http://schemas.microsoft.com/office/drawing/2014/main" id="{85D860A0-3775-4E25-BBDD-22BF4A21ECA8}"/>
              </a:ext>
            </a:extLst>
          </p:cNvPr>
          <p:cNvSpPr/>
          <p:nvPr/>
        </p:nvSpPr>
        <p:spPr>
          <a:xfrm>
            <a:off x="628650" y="1918045"/>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Most microbes on our hands are under our fingernails.</a:t>
            </a:r>
            <a:endParaRPr lang="en-GB" sz="1800" kern="1200" dirty="0">
              <a:solidFill>
                <a:srgbClr val="000000"/>
              </a:solidFill>
            </a:endParaRPr>
          </a:p>
        </p:txBody>
      </p:sp>
      <p:sp>
        <p:nvSpPr>
          <p:cNvPr id="6" name="Freeform: Shape 5">
            <a:extLst>
              <a:ext uri="{FF2B5EF4-FFF2-40B4-BE49-F238E27FC236}">
                <a16:creationId xmlns:a16="http://schemas.microsoft.com/office/drawing/2014/main" id="{9A77D004-7E04-418E-8907-8C681EB4BB12}"/>
              </a:ext>
            </a:extLst>
          </p:cNvPr>
          <p:cNvSpPr/>
          <p:nvPr/>
        </p:nvSpPr>
        <p:spPr>
          <a:xfrm>
            <a:off x="3339703" y="1918045"/>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Nearly everyone says they wash their hands after using</a:t>
            </a:r>
          </a:p>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the toilet, but more than half don’t!</a:t>
            </a:r>
            <a:endParaRPr lang="en-GB" sz="1800" kern="1200" dirty="0">
              <a:solidFill>
                <a:srgbClr val="000000"/>
              </a:solidFill>
            </a:endParaRPr>
          </a:p>
        </p:txBody>
      </p:sp>
      <p:sp>
        <p:nvSpPr>
          <p:cNvPr id="8" name="Freeform: Shape 7">
            <a:extLst>
              <a:ext uri="{FF2B5EF4-FFF2-40B4-BE49-F238E27FC236}">
                <a16:creationId xmlns:a16="http://schemas.microsoft.com/office/drawing/2014/main" id="{85AA7F37-AA1A-4629-B2B5-29EA036E11D2}"/>
              </a:ext>
            </a:extLst>
          </p:cNvPr>
          <p:cNvSpPr/>
          <p:nvPr/>
        </p:nvSpPr>
        <p:spPr>
          <a:xfrm>
            <a:off x="6050756" y="1918045"/>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Most toilet handles have 400 times more microbes than</a:t>
            </a:r>
          </a:p>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the toilet seat.</a:t>
            </a:r>
            <a:endParaRPr lang="en-GB" sz="1800" kern="1200" dirty="0">
              <a:solidFill>
                <a:srgbClr val="000000"/>
              </a:solidFill>
            </a:endParaRPr>
          </a:p>
        </p:txBody>
      </p:sp>
      <p:sp>
        <p:nvSpPr>
          <p:cNvPr id="9" name="Freeform: Shape 8">
            <a:extLst>
              <a:ext uri="{FF2B5EF4-FFF2-40B4-BE49-F238E27FC236}">
                <a16:creationId xmlns:a16="http://schemas.microsoft.com/office/drawing/2014/main" id="{39A6EB34-DD2D-49DF-86DB-54E1BF449A99}"/>
              </a:ext>
            </a:extLst>
          </p:cNvPr>
          <p:cNvSpPr/>
          <p:nvPr/>
        </p:nvSpPr>
        <p:spPr>
          <a:xfrm>
            <a:off x="628650" y="3643260"/>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There are more microbes on one person’s hand than</a:t>
            </a:r>
          </a:p>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people on the planet.</a:t>
            </a:r>
            <a:endParaRPr lang="en-GB" sz="1800" kern="1200" dirty="0">
              <a:solidFill>
                <a:srgbClr val="000000"/>
              </a:solidFill>
            </a:endParaRPr>
          </a:p>
        </p:txBody>
      </p:sp>
      <p:sp>
        <p:nvSpPr>
          <p:cNvPr id="10" name="Freeform: Shape 9">
            <a:extLst>
              <a:ext uri="{FF2B5EF4-FFF2-40B4-BE49-F238E27FC236}">
                <a16:creationId xmlns:a16="http://schemas.microsoft.com/office/drawing/2014/main" id="{C2EA78B7-E023-4AB5-91AB-2DA7FD2A47EE}"/>
              </a:ext>
            </a:extLst>
          </p:cNvPr>
          <p:cNvSpPr/>
          <p:nvPr/>
        </p:nvSpPr>
        <p:spPr>
          <a:xfrm>
            <a:off x="3339703" y="3643260"/>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Hand washing is the best way to stop microbes</a:t>
            </a:r>
          </a:p>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spreading.</a:t>
            </a:r>
            <a:endParaRPr lang="en-GB" sz="1800" kern="1200" dirty="0">
              <a:solidFill>
                <a:srgbClr val="000000"/>
              </a:solidFill>
            </a:endParaRPr>
          </a:p>
        </p:txBody>
      </p:sp>
      <p:sp>
        <p:nvSpPr>
          <p:cNvPr id="11" name="Freeform: Shape 10">
            <a:extLst>
              <a:ext uri="{FF2B5EF4-FFF2-40B4-BE49-F238E27FC236}">
                <a16:creationId xmlns:a16="http://schemas.microsoft.com/office/drawing/2014/main" id="{B07FE612-42AD-4F04-8128-E253D0395C70}"/>
              </a:ext>
            </a:extLst>
          </p:cNvPr>
          <p:cNvSpPr/>
          <p:nvPr/>
        </p:nvSpPr>
        <p:spPr>
          <a:xfrm>
            <a:off x="6050756" y="3643260"/>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00000"/>
                </a:solidFill>
                <a:latin typeface="Arial" panose="020B0604020202020204" pitchFamily="34" charset="0"/>
                <a:cs typeface="Arial" panose="020B0604020202020204" pitchFamily="34" charset="0"/>
              </a:rPr>
              <a:t>Some microbes can stay alive on our hands for up to 3 hours</a:t>
            </a:r>
            <a:endParaRPr lang="en-GB" sz="1800" kern="1200" dirty="0">
              <a:solidFill>
                <a:srgbClr val="000000"/>
              </a:solidFill>
            </a:endParaRPr>
          </a:p>
        </p:txBody>
      </p:sp>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49961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628650" y="60638"/>
            <a:ext cx="7886700" cy="1325563"/>
          </a:xfrm>
        </p:spPr>
        <p:txBody>
          <a:bodyPr/>
          <a:lstStyle/>
          <a:p>
            <a:pPr algn="ctr"/>
            <a:r>
              <a:rPr lang="en-GB" b="1" dirty="0"/>
              <a:t>Hand Washing Flashcards</a:t>
            </a:r>
          </a:p>
        </p:txBody>
      </p:sp>
      <p:pic>
        <p:nvPicPr>
          <p:cNvPr id="32" name="Picture 31" descr="soap lathered hands being rubbed together">
            <a:extLst>
              <a:ext uri="{FF2B5EF4-FFF2-40B4-BE49-F238E27FC236}">
                <a16:creationId xmlns:a16="http://schemas.microsoft.com/office/drawing/2014/main" id="{CE95CF66-37AF-4AFA-9D81-498E4610CD10}"/>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817" t="8934" r="79046" b="65720"/>
          <a:stretch/>
        </p:blipFill>
        <p:spPr bwMode="auto">
          <a:xfrm>
            <a:off x="701426" y="1323794"/>
            <a:ext cx="1261745" cy="1723390"/>
          </a:xfrm>
          <a:prstGeom prst="rect">
            <a:avLst/>
          </a:prstGeom>
          <a:noFill/>
          <a:ln>
            <a:noFill/>
          </a:ln>
          <a:extLst>
            <a:ext uri="{53640926-AAD7-44D8-BBD7-CCE9431645EC}">
              <a14:shadowObscured xmlns:a14="http://schemas.microsoft.com/office/drawing/2010/main"/>
            </a:ext>
          </a:extLst>
        </p:spPr>
      </p:pic>
      <p:sp>
        <p:nvSpPr>
          <p:cNvPr id="34" name="Text Box 2" descr="Scrub your hands&#10;">
            <a:extLst>
              <a:ext uri="{FF2B5EF4-FFF2-40B4-BE49-F238E27FC236}">
                <a16:creationId xmlns:a16="http://schemas.microsoft.com/office/drawing/2014/main" id="{9A7CD07C-A4FA-4652-9AAA-F0177C767C26}"/>
              </a:ext>
            </a:extLst>
          </p:cNvPr>
          <p:cNvSpPr txBox="1">
            <a:spLocks noChangeArrowheads="1"/>
          </p:cNvSpPr>
          <p:nvPr/>
        </p:nvSpPr>
        <p:spPr bwMode="auto">
          <a:xfrm>
            <a:off x="312134" y="3059894"/>
            <a:ext cx="2016759"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Scrub</a:t>
            </a:r>
            <a:endParaRPr lang="en-GB" sz="1200" dirty="0">
              <a:latin typeface="Arial" panose="020B0604020202020204" pitchFamily="34" charset="0"/>
              <a:ea typeface="Calibri" panose="020F0502020204030204" pitchFamily="34" charset="0"/>
              <a:cs typeface="Arial" panose="020B0604020202020204" pitchFamily="34" charset="0"/>
            </a:endParaRPr>
          </a:p>
          <a:p>
            <a:pPr algn="ctr"/>
            <a:r>
              <a:rPr lang="en-GB" dirty="0">
                <a:latin typeface="Arial" panose="020B0604020202020204" pitchFamily="34" charset="0"/>
                <a:ea typeface="Calibri" panose="020F0502020204030204" pitchFamily="34" charset="0"/>
                <a:cs typeface="Arial" panose="020B0604020202020204" pitchFamily="34" charset="0"/>
              </a:rPr>
              <a:t> your hands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578F28E0-6D8F-40C6-9139-397BE078B42B}"/>
              </a:ext>
              <a:ext uri="{C183D7F6-B498-43B3-948B-1728B52AA6E4}">
                <adec:decorative xmlns:adec="http://schemas.microsoft.com/office/drawing/2017/decorative" val="1"/>
              </a:ext>
            </a:extLst>
          </p:cNvPr>
          <p:cNvSpPr/>
          <p:nvPr/>
        </p:nvSpPr>
        <p:spPr>
          <a:xfrm rot="5400000">
            <a:off x="179935" y="1871220"/>
            <a:ext cx="2406318" cy="1561097"/>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36" name="Picture 35" descr="cleaning the thumb with the other hand">
            <a:extLst>
              <a:ext uri="{FF2B5EF4-FFF2-40B4-BE49-F238E27FC236}">
                <a16:creationId xmlns:a16="http://schemas.microsoft.com/office/drawing/2014/main" id="{D22B5D98-54E5-483F-B293-2F4EBAFAB392}"/>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503" t="54155" r="78307" b="20499"/>
          <a:stretch/>
        </p:blipFill>
        <p:spPr bwMode="auto">
          <a:xfrm>
            <a:off x="2791168" y="1473339"/>
            <a:ext cx="1362711" cy="1723390"/>
          </a:xfrm>
          <a:prstGeom prst="rect">
            <a:avLst/>
          </a:prstGeom>
          <a:noFill/>
          <a:ln>
            <a:noFill/>
          </a:ln>
          <a:extLst>
            <a:ext uri="{53640926-AAD7-44D8-BBD7-CCE9431645EC}">
              <a14:shadowObscured xmlns:a14="http://schemas.microsoft.com/office/drawing/2010/main"/>
            </a:ext>
          </a:extLst>
        </p:spPr>
      </p:pic>
      <p:sp>
        <p:nvSpPr>
          <p:cNvPr id="37" name="Text Box 2" descr="Thumbs">
            <a:extLst>
              <a:ext uri="{FF2B5EF4-FFF2-40B4-BE49-F238E27FC236}">
                <a16:creationId xmlns:a16="http://schemas.microsoft.com/office/drawing/2014/main" id="{8F3DB120-156D-4891-91BC-235E1CFCC537}"/>
              </a:ext>
            </a:extLst>
          </p:cNvPr>
          <p:cNvSpPr txBox="1">
            <a:spLocks noChangeArrowheads="1"/>
          </p:cNvSpPr>
          <p:nvPr/>
        </p:nvSpPr>
        <p:spPr bwMode="auto">
          <a:xfrm>
            <a:off x="2328893" y="3311179"/>
            <a:ext cx="2016759" cy="369332"/>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Thumbs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CC1368E1-7359-46E9-AC3A-8D99360A3D6B}"/>
              </a:ext>
              <a:ext uri="{C183D7F6-B498-43B3-948B-1728B52AA6E4}">
                <adec:decorative xmlns:adec="http://schemas.microsoft.com/office/drawing/2017/decorative" val="1"/>
              </a:ext>
            </a:extLst>
          </p:cNvPr>
          <p:cNvSpPr/>
          <p:nvPr/>
        </p:nvSpPr>
        <p:spPr>
          <a:xfrm rot="5400000">
            <a:off x="2247849" y="1878432"/>
            <a:ext cx="2406321" cy="1561097"/>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8" name="Picture 47" descr="scrubbing the backs of the fingers">
            <a:extLst>
              <a:ext uri="{FF2B5EF4-FFF2-40B4-BE49-F238E27FC236}">
                <a16:creationId xmlns:a16="http://schemas.microsoft.com/office/drawing/2014/main" id="{2F16259C-7185-4E16-A25D-0CFA4FD0066F}"/>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5363" t="12334" r="7172" b="67083"/>
          <a:stretch/>
        </p:blipFill>
        <p:spPr bwMode="auto">
          <a:xfrm>
            <a:off x="4753344" y="1605448"/>
            <a:ext cx="1344296" cy="1382470"/>
          </a:xfrm>
          <a:prstGeom prst="rect">
            <a:avLst/>
          </a:prstGeom>
          <a:noFill/>
          <a:ln>
            <a:noFill/>
          </a:ln>
          <a:extLst>
            <a:ext uri="{53640926-AAD7-44D8-BBD7-CCE9431645EC}">
              <a14:shadowObscured xmlns:a14="http://schemas.microsoft.com/office/drawing/2010/main"/>
            </a:ext>
          </a:extLst>
        </p:spPr>
      </p:pic>
      <p:sp>
        <p:nvSpPr>
          <p:cNvPr id="55" name="Text Box 2" descr="Back of fingers&#10;">
            <a:extLst>
              <a:ext uri="{FF2B5EF4-FFF2-40B4-BE49-F238E27FC236}">
                <a16:creationId xmlns:a16="http://schemas.microsoft.com/office/drawing/2014/main" id="{B2E3A6FC-8194-4554-AB16-13212FA2F6D3}"/>
              </a:ext>
            </a:extLst>
          </p:cNvPr>
          <p:cNvSpPr txBox="1">
            <a:spLocks noChangeArrowheads="1"/>
          </p:cNvSpPr>
          <p:nvPr/>
        </p:nvSpPr>
        <p:spPr bwMode="auto">
          <a:xfrm>
            <a:off x="4729276" y="3019495"/>
            <a:ext cx="1344295"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Back</a:t>
            </a:r>
            <a:endParaRPr lang="en-GB" sz="1200" dirty="0">
              <a:latin typeface="Arial" panose="020B0604020202020204" pitchFamily="34" charset="0"/>
              <a:ea typeface="Calibri" panose="020F0502020204030204" pitchFamily="34" charset="0"/>
              <a:cs typeface="Arial" panose="020B0604020202020204" pitchFamily="34" charset="0"/>
            </a:endParaRPr>
          </a:p>
          <a:p>
            <a:pPr algn="ctr"/>
            <a:r>
              <a:rPr lang="en-GB" dirty="0">
                <a:latin typeface="Arial" panose="020B0604020202020204" pitchFamily="34" charset="0"/>
                <a:ea typeface="Calibri" panose="020F0502020204030204" pitchFamily="34" charset="0"/>
                <a:cs typeface="Arial" panose="020B0604020202020204" pitchFamily="34" charset="0"/>
              </a:rPr>
              <a:t>of fingers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38" name="Rectangle: Rounded Corners 37">
            <a:extLst>
              <a:ext uri="{FF2B5EF4-FFF2-40B4-BE49-F238E27FC236}">
                <a16:creationId xmlns:a16="http://schemas.microsoft.com/office/drawing/2014/main" id="{ADA6EFFA-AF48-42E8-8274-2433A60572D9}"/>
              </a:ext>
              <a:ext uri="{C183D7F6-B498-43B3-948B-1728B52AA6E4}">
                <adec:decorative xmlns:adec="http://schemas.microsoft.com/office/drawing/2017/decorative" val="1"/>
              </a:ext>
            </a:extLst>
          </p:cNvPr>
          <p:cNvSpPr/>
          <p:nvPr/>
        </p:nvSpPr>
        <p:spPr>
          <a:xfrm rot="5400000">
            <a:off x="4193741" y="1905848"/>
            <a:ext cx="2447393" cy="1532918"/>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5" name="Picture 44" descr="scrubbing in between the fingers">
            <a:extLst>
              <a:ext uri="{FF2B5EF4-FFF2-40B4-BE49-F238E27FC236}">
                <a16:creationId xmlns:a16="http://schemas.microsoft.com/office/drawing/2014/main" id="{C4E84F98-598B-49B4-B4FB-B7777E55DFD0}"/>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54896" t="10560" r="31967" b="64094"/>
          <a:stretch/>
        </p:blipFill>
        <p:spPr bwMode="auto">
          <a:xfrm>
            <a:off x="6846920" y="1632655"/>
            <a:ext cx="1061034" cy="1340617"/>
          </a:xfrm>
          <a:prstGeom prst="rect">
            <a:avLst/>
          </a:prstGeom>
          <a:noFill/>
          <a:ln>
            <a:noFill/>
          </a:ln>
          <a:extLst>
            <a:ext uri="{53640926-AAD7-44D8-BBD7-CCE9431645EC}">
              <a14:shadowObscured xmlns:a14="http://schemas.microsoft.com/office/drawing/2010/main"/>
            </a:ext>
          </a:extLst>
        </p:spPr>
      </p:pic>
      <p:sp>
        <p:nvSpPr>
          <p:cNvPr id="56" name="Text Box 2" descr="Between fingers&#10;">
            <a:extLst>
              <a:ext uri="{FF2B5EF4-FFF2-40B4-BE49-F238E27FC236}">
                <a16:creationId xmlns:a16="http://schemas.microsoft.com/office/drawing/2014/main" id="{F4DD01C3-3FEF-4DD2-8E82-B91BB93C0BA4}"/>
              </a:ext>
            </a:extLst>
          </p:cNvPr>
          <p:cNvSpPr txBox="1">
            <a:spLocks noChangeArrowheads="1"/>
          </p:cNvSpPr>
          <p:nvPr/>
        </p:nvSpPr>
        <p:spPr bwMode="auto">
          <a:xfrm>
            <a:off x="6576181" y="3066864"/>
            <a:ext cx="1707865"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Between fingers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41" name="Rectangle: Rounded Corners 40">
            <a:extLst>
              <a:ext uri="{FF2B5EF4-FFF2-40B4-BE49-F238E27FC236}">
                <a16:creationId xmlns:a16="http://schemas.microsoft.com/office/drawing/2014/main" id="{8F215B01-8AC0-4FEF-B0FF-92698DB4A180}"/>
              </a:ext>
              <a:ext uri="{C183D7F6-B498-43B3-948B-1728B52AA6E4}">
                <adec:decorative xmlns:adec="http://schemas.microsoft.com/office/drawing/2017/decorative" val="1"/>
              </a:ext>
            </a:extLst>
          </p:cNvPr>
          <p:cNvSpPr/>
          <p:nvPr/>
        </p:nvSpPr>
        <p:spPr>
          <a:xfrm rot="5400000">
            <a:off x="6203831" y="1848098"/>
            <a:ext cx="2406320" cy="1607347"/>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4" name="Picture 43" descr="scrubbing the back of the hands">
            <a:extLst>
              <a:ext uri="{FF2B5EF4-FFF2-40B4-BE49-F238E27FC236}">
                <a16:creationId xmlns:a16="http://schemas.microsoft.com/office/drawing/2014/main" id="{7644EAA6-C56A-4EC0-AA31-2F1F1827B906}"/>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31407" t="10412" r="55456" b="64242"/>
          <a:stretch/>
        </p:blipFill>
        <p:spPr bwMode="auto">
          <a:xfrm>
            <a:off x="797040" y="4183330"/>
            <a:ext cx="1090727" cy="1325563"/>
          </a:xfrm>
          <a:prstGeom prst="rect">
            <a:avLst/>
          </a:prstGeom>
          <a:noFill/>
          <a:ln>
            <a:noFill/>
          </a:ln>
          <a:extLst>
            <a:ext uri="{53640926-AAD7-44D8-BBD7-CCE9431645EC}">
              <a14:shadowObscured xmlns:a14="http://schemas.microsoft.com/office/drawing/2010/main"/>
            </a:ext>
          </a:extLst>
        </p:spPr>
      </p:pic>
      <p:sp>
        <p:nvSpPr>
          <p:cNvPr id="57" name="Text Box 2" descr="Backs of hands&#10;">
            <a:extLst>
              <a:ext uri="{FF2B5EF4-FFF2-40B4-BE49-F238E27FC236}">
                <a16:creationId xmlns:a16="http://schemas.microsoft.com/office/drawing/2014/main" id="{AC589EC8-1422-412B-8116-275E74053F8E}"/>
              </a:ext>
            </a:extLst>
          </p:cNvPr>
          <p:cNvSpPr txBox="1">
            <a:spLocks noChangeArrowheads="1"/>
          </p:cNvSpPr>
          <p:nvPr/>
        </p:nvSpPr>
        <p:spPr bwMode="auto">
          <a:xfrm>
            <a:off x="701426" y="5456635"/>
            <a:ext cx="1349734"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Backs</a:t>
            </a:r>
            <a:endParaRPr lang="en-GB" sz="1200" dirty="0">
              <a:latin typeface="Arial" panose="020B0604020202020204" pitchFamily="34" charset="0"/>
              <a:ea typeface="Calibri" panose="020F0502020204030204" pitchFamily="34" charset="0"/>
              <a:cs typeface="Arial" panose="020B0604020202020204" pitchFamily="34" charset="0"/>
            </a:endParaRPr>
          </a:p>
          <a:p>
            <a:pPr algn="ctr"/>
            <a:r>
              <a:rPr lang="en-GB" dirty="0">
                <a:latin typeface="Arial" panose="020B0604020202020204" pitchFamily="34" charset="0"/>
                <a:ea typeface="Calibri" panose="020F0502020204030204" pitchFamily="34" charset="0"/>
                <a:cs typeface="Arial" panose="020B0604020202020204" pitchFamily="34" charset="0"/>
              </a:rPr>
              <a:t>of hands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42" name="Rectangle: Rounded Corners 41">
            <a:extLst>
              <a:ext uri="{FF2B5EF4-FFF2-40B4-BE49-F238E27FC236}">
                <a16:creationId xmlns:a16="http://schemas.microsoft.com/office/drawing/2014/main" id="{6698E7F6-4D4B-4B3C-9E34-53C558388638}"/>
              </a:ext>
              <a:ext uri="{C183D7F6-B498-43B3-948B-1728B52AA6E4}">
                <adec:decorative xmlns:adec="http://schemas.microsoft.com/office/drawing/2017/decorative" val="1"/>
              </a:ext>
            </a:extLst>
          </p:cNvPr>
          <p:cNvSpPr/>
          <p:nvPr/>
        </p:nvSpPr>
        <p:spPr>
          <a:xfrm rot="5400000">
            <a:off x="311988" y="4369806"/>
            <a:ext cx="2142208" cy="1561099"/>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7" name="Picture 46" descr="scrubbing the tips of the fingers">
            <a:extLst>
              <a:ext uri="{FF2B5EF4-FFF2-40B4-BE49-F238E27FC236}">
                <a16:creationId xmlns:a16="http://schemas.microsoft.com/office/drawing/2014/main" id="{8B017EBA-FBEA-4DBB-94E9-F071D2ECDA96}"/>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30522" t="54007" r="55088" b="20647"/>
          <a:stretch/>
        </p:blipFill>
        <p:spPr bwMode="auto">
          <a:xfrm>
            <a:off x="2921400" y="4302369"/>
            <a:ext cx="1082408" cy="1206524"/>
          </a:xfrm>
          <a:prstGeom prst="rect">
            <a:avLst/>
          </a:prstGeom>
          <a:noFill/>
          <a:ln>
            <a:noFill/>
          </a:ln>
          <a:extLst>
            <a:ext uri="{53640926-AAD7-44D8-BBD7-CCE9431645EC}">
              <a14:shadowObscured xmlns:a14="http://schemas.microsoft.com/office/drawing/2010/main"/>
            </a:ext>
          </a:extLst>
        </p:spPr>
      </p:pic>
      <p:sp>
        <p:nvSpPr>
          <p:cNvPr id="52" name="Text Box 2" descr="Tips of fingers&#10;">
            <a:extLst>
              <a:ext uri="{FF2B5EF4-FFF2-40B4-BE49-F238E27FC236}">
                <a16:creationId xmlns:a16="http://schemas.microsoft.com/office/drawing/2014/main" id="{73F40930-1F41-4FF5-8DDE-0EA4242EE3AA}"/>
              </a:ext>
            </a:extLst>
          </p:cNvPr>
          <p:cNvSpPr txBox="1">
            <a:spLocks noChangeArrowheads="1"/>
          </p:cNvSpPr>
          <p:nvPr/>
        </p:nvSpPr>
        <p:spPr bwMode="auto">
          <a:xfrm>
            <a:off x="2749367" y="5445969"/>
            <a:ext cx="1359135"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Tips of fingers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39" name="Rectangle: Rounded Corners 38">
            <a:extLst>
              <a:ext uri="{FF2B5EF4-FFF2-40B4-BE49-F238E27FC236}">
                <a16:creationId xmlns:a16="http://schemas.microsoft.com/office/drawing/2014/main" id="{BB9D3B11-3780-4FC6-B6BF-5DF250A91E40}"/>
              </a:ext>
              <a:ext uri="{C183D7F6-B498-43B3-948B-1728B52AA6E4}">
                <adec:decorative xmlns:adec="http://schemas.microsoft.com/office/drawing/2017/decorative" val="1"/>
              </a:ext>
            </a:extLst>
          </p:cNvPr>
          <p:cNvSpPr/>
          <p:nvPr/>
        </p:nvSpPr>
        <p:spPr>
          <a:xfrm rot="5400000">
            <a:off x="2380400" y="4369807"/>
            <a:ext cx="2142208" cy="1561098"/>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9" name="Picture 48" descr="stopwatch">
            <a:extLst>
              <a:ext uri="{FF2B5EF4-FFF2-40B4-BE49-F238E27FC236}">
                <a16:creationId xmlns:a16="http://schemas.microsoft.com/office/drawing/2014/main" id="{A6BAE38F-B273-434C-A1B1-1CBA3AF2DA59}"/>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6828" t="56634" r="6962" b="18020"/>
          <a:stretch/>
        </p:blipFill>
        <p:spPr bwMode="auto">
          <a:xfrm>
            <a:off x="4899425" y="4290650"/>
            <a:ext cx="1092523" cy="1178070"/>
          </a:xfrm>
          <a:prstGeom prst="rect">
            <a:avLst/>
          </a:prstGeom>
          <a:noFill/>
          <a:ln>
            <a:noFill/>
          </a:ln>
          <a:extLst>
            <a:ext uri="{53640926-AAD7-44D8-BBD7-CCE9431645EC}">
              <a14:shadowObscured xmlns:a14="http://schemas.microsoft.com/office/drawing/2010/main"/>
            </a:ext>
          </a:extLst>
        </p:spPr>
      </p:pic>
      <p:sp>
        <p:nvSpPr>
          <p:cNvPr id="54" name="Text Box 2" descr="20 seconds&#10;">
            <a:extLst>
              <a:ext uri="{FF2B5EF4-FFF2-40B4-BE49-F238E27FC236}">
                <a16:creationId xmlns:a16="http://schemas.microsoft.com/office/drawing/2014/main" id="{DB0EA02A-2DF6-4AF7-B646-9EC61F907BAC}"/>
              </a:ext>
            </a:extLst>
          </p:cNvPr>
          <p:cNvSpPr txBox="1">
            <a:spLocks noChangeArrowheads="1"/>
          </p:cNvSpPr>
          <p:nvPr/>
        </p:nvSpPr>
        <p:spPr bwMode="auto">
          <a:xfrm>
            <a:off x="4855163" y="5402179"/>
            <a:ext cx="1092523" cy="646331"/>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20 seconds</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43" name="Rectangle: Rounded Corners 42">
            <a:extLst>
              <a:ext uri="{FF2B5EF4-FFF2-40B4-BE49-F238E27FC236}">
                <a16:creationId xmlns:a16="http://schemas.microsoft.com/office/drawing/2014/main" id="{2529F7BE-85E1-45D2-AA32-A8257F231146}"/>
              </a:ext>
              <a:ext uri="{C183D7F6-B498-43B3-948B-1728B52AA6E4}">
                <adec:decorative xmlns:adec="http://schemas.microsoft.com/office/drawing/2017/decorative" val="1"/>
              </a:ext>
            </a:extLst>
          </p:cNvPr>
          <p:cNvSpPr/>
          <p:nvPr/>
        </p:nvSpPr>
        <p:spPr>
          <a:xfrm rot="5400000">
            <a:off x="4332244" y="4358929"/>
            <a:ext cx="2142209" cy="1561097"/>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46" name="Picture 45" descr="pump bottle of hand soap and a bar of hand soap">
            <a:extLst>
              <a:ext uri="{FF2B5EF4-FFF2-40B4-BE49-F238E27FC236}">
                <a16:creationId xmlns:a16="http://schemas.microsoft.com/office/drawing/2014/main" id="{1360317A-C174-4C51-9211-81D05C0B82EB}"/>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53225" t="57176" r="30398" b="16733"/>
          <a:stretch/>
        </p:blipFill>
        <p:spPr bwMode="auto">
          <a:xfrm>
            <a:off x="6872276" y="4341260"/>
            <a:ext cx="1232706" cy="1244327"/>
          </a:xfrm>
          <a:prstGeom prst="rect">
            <a:avLst/>
          </a:prstGeom>
          <a:noFill/>
          <a:ln>
            <a:noFill/>
          </a:ln>
          <a:extLst>
            <a:ext uri="{53640926-AAD7-44D8-BBD7-CCE9431645EC}">
              <a14:shadowObscured xmlns:a14="http://schemas.microsoft.com/office/drawing/2010/main"/>
            </a:ext>
          </a:extLst>
        </p:spPr>
      </p:pic>
      <p:sp>
        <p:nvSpPr>
          <p:cNvPr id="53" name="Text Box 2" descr="Soap">
            <a:extLst>
              <a:ext uri="{FF2B5EF4-FFF2-40B4-BE49-F238E27FC236}">
                <a16:creationId xmlns:a16="http://schemas.microsoft.com/office/drawing/2014/main" id="{F006E6F2-B797-40DA-94FF-112ABACEB198}"/>
              </a:ext>
            </a:extLst>
          </p:cNvPr>
          <p:cNvSpPr txBox="1">
            <a:spLocks noChangeArrowheads="1"/>
          </p:cNvSpPr>
          <p:nvPr/>
        </p:nvSpPr>
        <p:spPr bwMode="auto">
          <a:xfrm>
            <a:off x="6770755" y="5679179"/>
            <a:ext cx="1304089" cy="369332"/>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dirty="0">
                <a:latin typeface="Arial" panose="020B0604020202020204" pitchFamily="34" charset="0"/>
                <a:ea typeface="Calibri" panose="020F0502020204030204" pitchFamily="34" charset="0"/>
                <a:cs typeface="Arial" panose="020B0604020202020204" pitchFamily="34" charset="0"/>
              </a:rPr>
              <a:t>Soap</a:t>
            </a:r>
            <a:endParaRPr lang="en-GB" sz="1200" dirty="0">
              <a:latin typeface="Arial" panose="020B0604020202020204" pitchFamily="34" charset="0"/>
              <a:ea typeface="Calibri" panose="020F0502020204030204" pitchFamily="34" charset="0"/>
              <a:cs typeface="Arial" panose="020B0604020202020204" pitchFamily="34" charset="0"/>
            </a:endParaRPr>
          </a:p>
        </p:txBody>
      </p:sp>
      <p:sp>
        <p:nvSpPr>
          <p:cNvPr id="40" name="Rectangle: Rounded Corners 39">
            <a:extLst>
              <a:ext uri="{FF2B5EF4-FFF2-40B4-BE49-F238E27FC236}">
                <a16:creationId xmlns:a16="http://schemas.microsoft.com/office/drawing/2014/main" id="{111C149F-3BD3-4808-A6F9-CFEA5BDFBC49}"/>
              </a:ext>
              <a:ext uri="{C183D7F6-B498-43B3-948B-1728B52AA6E4}">
                <adec:decorative xmlns:adec="http://schemas.microsoft.com/office/drawing/2017/decorative" val="1"/>
              </a:ext>
            </a:extLst>
          </p:cNvPr>
          <p:cNvSpPr/>
          <p:nvPr/>
        </p:nvSpPr>
        <p:spPr>
          <a:xfrm rot="5400000">
            <a:off x="6315749" y="4326546"/>
            <a:ext cx="2182483" cy="1607348"/>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Tree>
    <p:extLst>
      <p:ext uri="{BB962C8B-B14F-4D97-AF65-F5344CB8AC3E}">
        <p14:creationId xmlns:p14="http://schemas.microsoft.com/office/powerpoint/2010/main" val="1095130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DD7C-893D-49EB-9CE4-1D84DDBF3857}"/>
              </a:ext>
            </a:extLst>
          </p:cNvPr>
          <p:cNvSpPr>
            <a:spLocks noGrp="1"/>
          </p:cNvSpPr>
          <p:nvPr>
            <p:ph type="title"/>
          </p:nvPr>
        </p:nvSpPr>
        <p:spPr>
          <a:xfrm>
            <a:off x="628650" y="155576"/>
            <a:ext cx="7886700" cy="1325563"/>
          </a:xfrm>
        </p:spPr>
        <p:txBody>
          <a:bodyPr/>
          <a:lstStyle/>
          <a:p>
            <a:pPr algn="ctr"/>
            <a:r>
              <a:rPr lang="en-GB" b="1" dirty="0"/>
              <a:t>Fill in the Blanks (1/2)</a:t>
            </a:r>
          </a:p>
        </p:txBody>
      </p:sp>
      <p:sp>
        <p:nvSpPr>
          <p:cNvPr id="4" name="Footer Placeholder 3">
            <a:extLst>
              <a:ext uri="{FF2B5EF4-FFF2-40B4-BE49-F238E27FC236}">
                <a16:creationId xmlns:a16="http://schemas.microsoft.com/office/drawing/2014/main" id="{DBEF7F9D-8A7B-4531-9100-B7CD0207C913}"/>
              </a:ext>
            </a:extLst>
          </p:cNvPr>
          <p:cNvSpPr>
            <a:spLocks noGrp="1"/>
          </p:cNvSpPr>
          <p:nvPr>
            <p:ph type="ftr" sz="quarter" idx="11"/>
          </p:nvPr>
        </p:nvSpPr>
        <p:spPr/>
        <p:txBody>
          <a:bodyPr/>
          <a:lstStyle/>
          <a:p>
            <a:r>
              <a:rPr lang="en-GB"/>
              <a:t>e-Bug.eu</a:t>
            </a:r>
            <a:endParaRPr lang="en-GB" dirty="0"/>
          </a:p>
        </p:txBody>
      </p:sp>
      <p:grpSp>
        <p:nvGrpSpPr>
          <p:cNvPr id="5" name="Group 4">
            <a:extLst>
              <a:ext uri="{FF2B5EF4-FFF2-40B4-BE49-F238E27FC236}">
                <a16:creationId xmlns:a16="http://schemas.microsoft.com/office/drawing/2014/main" id="{AC7D284C-E216-461E-9EF2-F25475FFE6C2}"/>
              </a:ext>
              <a:ext uri="{C183D7F6-B498-43B3-948B-1728B52AA6E4}">
                <adec:decorative xmlns:adec="http://schemas.microsoft.com/office/drawing/2017/decorative" val="1"/>
              </a:ext>
            </a:extLst>
          </p:cNvPr>
          <p:cNvGrpSpPr/>
          <p:nvPr/>
        </p:nvGrpSpPr>
        <p:grpSpPr>
          <a:xfrm>
            <a:off x="1535747" y="4403354"/>
            <a:ext cx="6072505" cy="1274505"/>
            <a:chOff x="0" y="-2752"/>
            <a:chExt cx="6072505" cy="1274505"/>
          </a:xfrm>
        </p:grpSpPr>
        <p:sp>
          <p:nvSpPr>
            <p:cNvPr id="6" name="Rectangle: Rounded Corners 5">
              <a:extLst>
                <a:ext uri="{FF2B5EF4-FFF2-40B4-BE49-F238E27FC236}">
                  <a16:creationId xmlns:a16="http://schemas.microsoft.com/office/drawing/2014/main" id="{C33C8AE8-B912-4DE8-92CD-4135CE9B8A4F}"/>
                </a:ext>
                <a:ext uri="{C183D7F6-B498-43B3-948B-1728B52AA6E4}">
                  <adec:decorative xmlns:adec="http://schemas.microsoft.com/office/drawing/2017/decorative" val="1"/>
                </a:ext>
              </a:extLst>
            </p:cNvPr>
            <p:cNvSpPr/>
            <p:nvPr/>
          </p:nvSpPr>
          <p:spPr>
            <a:xfrm>
              <a:off x="0" y="-2752"/>
              <a:ext cx="6072505" cy="1274505"/>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7" name="Text Box 2" descr="together">
              <a:extLst>
                <a:ext uri="{FF2B5EF4-FFF2-40B4-BE49-F238E27FC236}">
                  <a16:creationId xmlns:a16="http://schemas.microsoft.com/office/drawing/2014/main" id="{3DD6EB97-043D-4920-BCE5-DDC5C194F9D1}"/>
                </a:ext>
              </a:extLst>
            </p:cNvPr>
            <p:cNvSpPr txBox="1">
              <a:spLocks noChangeArrowheads="1"/>
            </p:cNvSpPr>
            <p:nvPr/>
          </p:nvSpPr>
          <p:spPr bwMode="auto">
            <a:xfrm>
              <a:off x="3324652" y="342616"/>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together</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sp>
          <p:nvSpPr>
            <p:cNvPr id="8" name="Text Box 2" descr="Rub your">
              <a:extLst>
                <a:ext uri="{FF2B5EF4-FFF2-40B4-BE49-F238E27FC236}">
                  <a16:creationId xmlns:a16="http://schemas.microsoft.com/office/drawing/2014/main" id="{C4450FE2-BAA5-461F-85B8-9D757786B817}"/>
                </a:ext>
              </a:extLst>
            </p:cNvPr>
            <p:cNvSpPr txBox="1">
              <a:spLocks noChangeArrowheads="1"/>
            </p:cNvSpPr>
            <p:nvPr/>
          </p:nvSpPr>
          <p:spPr bwMode="auto">
            <a:xfrm>
              <a:off x="840759" y="349440"/>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Rub your </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9" name="Picture 8" descr="hands">
              <a:extLst>
                <a:ext uri="{FF2B5EF4-FFF2-40B4-BE49-F238E27FC236}">
                  <a16:creationId xmlns:a16="http://schemas.microsoft.com/office/drawing/2014/main" id="{E02B6CB2-2366-43A6-8C39-010FEFBD1A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701" t="44728" r="45915" b="44767"/>
            <a:stretch/>
          </p:blipFill>
          <p:spPr bwMode="auto">
            <a:xfrm>
              <a:off x="2527175" y="42764"/>
              <a:ext cx="625931" cy="750067"/>
            </a:xfrm>
            <a:prstGeom prst="rect">
              <a:avLst/>
            </a:prstGeom>
            <a:noFill/>
            <a:ln>
              <a:noFill/>
            </a:ln>
            <a:extLst>
              <a:ext uri="{53640926-AAD7-44D8-BBD7-CCE9431645EC}">
                <a14:shadowObscured xmlns:a14="http://schemas.microsoft.com/office/drawing/2010/main"/>
              </a:ext>
            </a:extLst>
          </p:spPr>
        </p:pic>
      </p:grpSp>
      <p:grpSp>
        <p:nvGrpSpPr>
          <p:cNvPr id="10" name="Group 9">
            <a:extLst>
              <a:ext uri="{FF2B5EF4-FFF2-40B4-BE49-F238E27FC236}">
                <a16:creationId xmlns:a16="http://schemas.microsoft.com/office/drawing/2014/main" id="{78071765-8B85-453D-8715-1E0ED772FB19}"/>
              </a:ext>
              <a:ext uri="{C183D7F6-B498-43B3-948B-1728B52AA6E4}">
                <adec:decorative xmlns:adec="http://schemas.microsoft.com/office/drawing/2017/decorative" val="1"/>
              </a:ext>
            </a:extLst>
          </p:cNvPr>
          <p:cNvGrpSpPr/>
          <p:nvPr/>
        </p:nvGrpSpPr>
        <p:grpSpPr>
          <a:xfrm>
            <a:off x="1515372" y="2908158"/>
            <a:ext cx="6072505" cy="1274505"/>
            <a:chOff x="0" y="4021"/>
            <a:chExt cx="6072505" cy="1274505"/>
          </a:xfrm>
        </p:grpSpPr>
        <p:sp>
          <p:nvSpPr>
            <p:cNvPr id="11" name="Rectangle: Rounded Corners 10">
              <a:extLst>
                <a:ext uri="{FF2B5EF4-FFF2-40B4-BE49-F238E27FC236}">
                  <a16:creationId xmlns:a16="http://schemas.microsoft.com/office/drawing/2014/main" id="{7D1ECC1E-EA3C-4E76-A745-9E65A3115AE7}"/>
                </a:ext>
                <a:ext uri="{C183D7F6-B498-43B3-948B-1728B52AA6E4}">
                  <adec:decorative xmlns:adec="http://schemas.microsoft.com/office/drawing/2017/decorative" val="1"/>
                </a:ext>
              </a:extLst>
            </p:cNvPr>
            <p:cNvSpPr/>
            <p:nvPr/>
          </p:nvSpPr>
          <p:spPr>
            <a:xfrm>
              <a:off x="0" y="4021"/>
              <a:ext cx="6072505" cy="1274505"/>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12" name="Text Box 2" descr="Put">
              <a:extLst>
                <a:ext uri="{FF2B5EF4-FFF2-40B4-BE49-F238E27FC236}">
                  <a16:creationId xmlns:a16="http://schemas.microsoft.com/office/drawing/2014/main" id="{E5ADDBE7-72DD-4D15-A648-2B862E20F561}"/>
                </a:ext>
              </a:extLst>
            </p:cNvPr>
            <p:cNvSpPr txBox="1">
              <a:spLocks noChangeArrowheads="1"/>
            </p:cNvSpPr>
            <p:nvPr/>
          </p:nvSpPr>
          <p:spPr bwMode="auto">
            <a:xfrm>
              <a:off x="970413" y="356264"/>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Put</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sp>
          <p:nvSpPr>
            <p:cNvPr id="13" name="Text Box 2" descr="on your">
              <a:extLst>
                <a:ext uri="{FF2B5EF4-FFF2-40B4-BE49-F238E27FC236}">
                  <a16:creationId xmlns:a16="http://schemas.microsoft.com/office/drawing/2014/main" id="{DE3E57CC-6BE4-4553-B546-F4336A6804F5}"/>
                </a:ext>
              </a:extLst>
            </p:cNvPr>
            <p:cNvSpPr txBox="1">
              <a:spLocks noChangeArrowheads="1"/>
            </p:cNvSpPr>
            <p:nvPr/>
          </p:nvSpPr>
          <p:spPr bwMode="auto">
            <a:xfrm>
              <a:off x="2901571" y="458622"/>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on your</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14" name="Picture 13" descr="hands">
              <a:extLst>
                <a:ext uri="{FF2B5EF4-FFF2-40B4-BE49-F238E27FC236}">
                  <a16:creationId xmlns:a16="http://schemas.microsoft.com/office/drawing/2014/main" id="{47CBAC13-028F-48E9-82FE-19DD4449C01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701" t="44728" r="45915" b="44767"/>
            <a:stretch/>
          </p:blipFill>
          <p:spPr bwMode="auto">
            <a:xfrm>
              <a:off x="4293644" y="14956"/>
              <a:ext cx="740479" cy="887332"/>
            </a:xfrm>
            <a:prstGeom prst="rect">
              <a:avLst/>
            </a:prstGeom>
            <a:noFill/>
            <a:ln>
              <a:noFill/>
            </a:ln>
            <a:extLst>
              <a:ext uri="{53640926-AAD7-44D8-BBD7-CCE9431645EC}">
                <a14:shadowObscured xmlns:a14="http://schemas.microsoft.com/office/drawing/2010/main"/>
              </a:ext>
            </a:extLst>
          </p:spPr>
        </p:pic>
        <p:pic>
          <p:nvPicPr>
            <p:cNvPr id="15" name="Picture 14" descr="soap">
              <a:extLst>
                <a:ext uri="{FF2B5EF4-FFF2-40B4-BE49-F238E27FC236}">
                  <a16:creationId xmlns:a16="http://schemas.microsoft.com/office/drawing/2014/main" id="{3A9A26AE-62D2-4AE8-836D-107E6E37CF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03" t="18428" r="52613" b="71067"/>
            <a:stretch/>
          </p:blipFill>
          <p:spPr bwMode="auto">
            <a:xfrm>
              <a:off x="1972508" y="48814"/>
              <a:ext cx="740478" cy="888008"/>
            </a:xfrm>
            <a:prstGeom prst="rect">
              <a:avLst/>
            </a:prstGeom>
            <a:noFill/>
            <a:ln>
              <a:noFill/>
            </a:ln>
            <a:extLst>
              <a:ext uri="{53640926-AAD7-44D8-BBD7-CCE9431645EC}">
                <a14:shadowObscured xmlns:a14="http://schemas.microsoft.com/office/drawing/2010/main"/>
              </a:ext>
            </a:extLst>
          </p:spPr>
        </p:pic>
      </p:grpSp>
      <p:grpSp>
        <p:nvGrpSpPr>
          <p:cNvPr id="16" name="Group 15">
            <a:extLst>
              <a:ext uri="{FF2B5EF4-FFF2-40B4-BE49-F238E27FC236}">
                <a16:creationId xmlns:a16="http://schemas.microsoft.com/office/drawing/2014/main" id="{2CCA831C-7E47-4E8D-BDA3-BF5F95385A2F}"/>
              </a:ext>
              <a:ext uri="{C183D7F6-B498-43B3-948B-1728B52AA6E4}">
                <adec:decorative xmlns:adec="http://schemas.microsoft.com/office/drawing/2017/decorative" val="1"/>
              </a:ext>
            </a:extLst>
          </p:cNvPr>
          <p:cNvGrpSpPr/>
          <p:nvPr/>
        </p:nvGrpSpPr>
        <p:grpSpPr>
          <a:xfrm>
            <a:off x="1481434" y="1432785"/>
            <a:ext cx="6072505" cy="1274506"/>
            <a:chOff x="-10796" y="0"/>
            <a:chExt cx="6072996" cy="1214651"/>
          </a:xfrm>
        </p:grpSpPr>
        <p:sp>
          <p:nvSpPr>
            <p:cNvPr id="17" name="Rectangle: Rounded Corners 16">
              <a:extLst>
                <a:ext uri="{FF2B5EF4-FFF2-40B4-BE49-F238E27FC236}">
                  <a16:creationId xmlns:a16="http://schemas.microsoft.com/office/drawing/2014/main" id="{9AEB6394-771C-4E22-A091-BECFC7B59ECF}"/>
                </a:ext>
                <a:ext uri="{C183D7F6-B498-43B3-948B-1728B52AA6E4}">
                  <adec:decorative xmlns:adec="http://schemas.microsoft.com/office/drawing/2017/decorative" val="1"/>
                </a:ext>
              </a:extLst>
            </p:cNvPr>
            <p:cNvSpPr/>
            <p:nvPr/>
          </p:nvSpPr>
          <p:spPr>
            <a:xfrm>
              <a:off x="-10796" y="0"/>
              <a:ext cx="6072996" cy="1214651"/>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18" name="Text Box 2" descr="Turn the &#10;">
              <a:extLst>
                <a:ext uri="{FF2B5EF4-FFF2-40B4-BE49-F238E27FC236}">
                  <a16:creationId xmlns:a16="http://schemas.microsoft.com/office/drawing/2014/main" id="{4CC64F0A-C05F-46B2-BAF7-222398595ED3}"/>
                </a:ext>
              </a:extLst>
            </p:cNvPr>
            <p:cNvSpPr txBox="1">
              <a:spLocks noChangeArrowheads="1"/>
            </p:cNvSpPr>
            <p:nvPr/>
          </p:nvSpPr>
          <p:spPr bwMode="auto">
            <a:xfrm>
              <a:off x="869471" y="351885"/>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Turn the </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sp>
          <p:nvSpPr>
            <p:cNvPr id="19" name="Text Box 2" descr="to run the  &#10;">
              <a:extLst>
                <a:ext uri="{FF2B5EF4-FFF2-40B4-BE49-F238E27FC236}">
                  <a16:creationId xmlns:a16="http://schemas.microsoft.com/office/drawing/2014/main" id="{C66ACFBB-CD61-42BC-8032-231A88F2CC75}"/>
                </a:ext>
              </a:extLst>
            </p:cNvPr>
            <p:cNvSpPr txBox="1">
              <a:spLocks noChangeArrowheads="1"/>
            </p:cNvSpPr>
            <p:nvPr/>
          </p:nvSpPr>
          <p:spPr bwMode="auto">
            <a:xfrm>
              <a:off x="3250361" y="343259"/>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to run the  </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20" name="Picture 19" descr="tap">
              <a:extLst>
                <a:ext uri="{FF2B5EF4-FFF2-40B4-BE49-F238E27FC236}">
                  <a16:creationId xmlns:a16="http://schemas.microsoft.com/office/drawing/2014/main" id="{1E51DF15-906D-47BC-BCAF-5094393321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0024" t="58222" r="34760" b="30554"/>
            <a:stretch/>
          </p:blipFill>
          <p:spPr bwMode="auto">
            <a:xfrm>
              <a:off x="2215191" y="75841"/>
              <a:ext cx="761338" cy="793474"/>
            </a:xfrm>
            <a:prstGeom prst="rect">
              <a:avLst/>
            </a:prstGeom>
            <a:noFill/>
            <a:ln>
              <a:noFill/>
            </a:ln>
            <a:extLst>
              <a:ext uri="{53640926-AAD7-44D8-BBD7-CCE9431645EC}">
                <a14:shadowObscured xmlns:a14="http://schemas.microsoft.com/office/drawing/2010/main"/>
              </a:ext>
            </a:extLst>
          </p:spPr>
        </p:pic>
        <p:pic>
          <p:nvPicPr>
            <p:cNvPr id="21" name="Picture 20" descr="water">
              <a:extLst>
                <a:ext uri="{FF2B5EF4-FFF2-40B4-BE49-F238E27FC236}">
                  <a16:creationId xmlns:a16="http://schemas.microsoft.com/office/drawing/2014/main" id="{D2E0BC9D-EFB1-4378-A309-03EB3127FD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174" t="44573" r="24610" b="44203"/>
            <a:stretch/>
          </p:blipFill>
          <p:spPr bwMode="auto">
            <a:xfrm>
              <a:off x="4450057" y="36514"/>
              <a:ext cx="761338" cy="793474"/>
            </a:xfrm>
            <a:prstGeom prst="rect">
              <a:avLst/>
            </a:prstGeom>
            <a:noFill/>
            <a:ln>
              <a:noFill/>
            </a:ln>
            <a:extLst>
              <a:ext uri="{53640926-AAD7-44D8-BBD7-CCE9431645EC}">
                <a14:shadowObscured xmlns:a14="http://schemas.microsoft.com/office/drawing/2010/main"/>
              </a:ext>
            </a:extLst>
          </p:spPr>
        </p:pic>
      </p:grpSp>
      <p:sp>
        <p:nvSpPr>
          <p:cNvPr id="25" name="TextBox 24">
            <a:extLst>
              <a:ext uri="{FF2B5EF4-FFF2-40B4-BE49-F238E27FC236}">
                <a16:creationId xmlns:a16="http://schemas.microsoft.com/office/drawing/2014/main" id="{17FBA482-2063-4C9D-B784-7673E90197C2}"/>
              </a:ext>
            </a:extLst>
          </p:cNvPr>
          <p:cNvSpPr txBox="1"/>
          <p:nvPr/>
        </p:nvSpPr>
        <p:spPr>
          <a:xfrm>
            <a:off x="3779706" y="2192631"/>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tap</a:t>
            </a:r>
          </a:p>
        </p:txBody>
      </p:sp>
      <p:sp>
        <p:nvSpPr>
          <p:cNvPr id="26" name="TextBox 25">
            <a:extLst>
              <a:ext uri="{FF2B5EF4-FFF2-40B4-BE49-F238E27FC236}">
                <a16:creationId xmlns:a16="http://schemas.microsoft.com/office/drawing/2014/main" id="{5F7E1446-15DC-441B-98D0-7FB3E1725740}"/>
              </a:ext>
            </a:extLst>
          </p:cNvPr>
          <p:cNvSpPr txBox="1"/>
          <p:nvPr/>
        </p:nvSpPr>
        <p:spPr>
          <a:xfrm>
            <a:off x="5941926" y="2195503"/>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water</a:t>
            </a:r>
          </a:p>
        </p:txBody>
      </p:sp>
      <p:sp>
        <p:nvSpPr>
          <p:cNvPr id="27" name="TextBox 26">
            <a:extLst>
              <a:ext uri="{FF2B5EF4-FFF2-40B4-BE49-F238E27FC236}">
                <a16:creationId xmlns:a16="http://schemas.microsoft.com/office/drawing/2014/main" id="{7B09C69A-FBD0-48E4-A163-559F4DEA9337}"/>
              </a:ext>
            </a:extLst>
          </p:cNvPr>
          <p:cNvSpPr txBox="1"/>
          <p:nvPr/>
        </p:nvSpPr>
        <p:spPr>
          <a:xfrm>
            <a:off x="3300410" y="3766986"/>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soap</a:t>
            </a:r>
          </a:p>
        </p:txBody>
      </p:sp>
      <p:sp>
        <p:nvSpPr>
          <p:cNvPr id="28" name="TextBox 27">
            <a:extLst>
              <a:ext uri="{FF2B5EF4-FFF2-40B4-BE49-F238E27FC236}">
                <a16:creationId xmlns:a16="http://schemas.microsoft.com/office/drawing/2014/main" id="{41C00AA3-F099-4F15-9CA5-E412B07D7CE7}"/>
              </a:ext>
            </a:extLst>
          </p:cNvPr>
          <p:cNvSpPr txBox="1"/>
          <p:nvPr/>
        </p:nvSpPr>
        <p:spPr>
          <a:xfrm>
            <a:off x="5788799" y="3719518"/>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hands</a:t>
            </a:r>
          </a:p>
        </p:txBody>
      </p:sp>
      <p:sp>
        <p:nvSpPr>
          <p:cNvPr id="29" name="TextBox 28">
            <a:extLst>
              <a:ext uri="{FF2B5EF4-FFF2-40B4-BE49-F238E27FC236}">
                <a16:creationId xmlns:a16="http://schemas.microsoft.com/office/drawing/2014/main" id="{139912B8-5AEF-4D68-A57B-456BBDA6F41F}"/>
              </a:ext>
            </a:extLst>
          </p:cNvPr>
          <p:cNvSpPr txBox="1"/>
          <p:nvPr/>
        </p:nvSpPr>
        <p:spPr>
          <a:xfrm>
            <a:off x="3834019" y="5136128"/>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hands</a:t>
            </a:r>
          </a:p>
        </p:txBody>
      </p:sp>
    </p:spTree>
    <p:extLst>
      <p:ext uri="{BB962C8B-B14F-4D97-AF65-F5344CB8AC3E}">
        <p14:creationId xmlns:p14="http://schemas.microsoft.com/office/powerpoint/2010/main" val="329544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DD7C-893D-49EB-9CE4-1D84DDBF3857}"/>
              </a:ext>
            </a:extLst>
          </p:cNvPr>
          <p:cNvSpPr>
            <a:spLocks noGrp="1"/>
          </p:cNvSpPr>
          <p:nvPr>
            <p:ph type="title"/>
          </p:nvPr>
        </p:nvSpPr>
        <p:spPr>
          <a:xfrm>
            <a:off x="665155" y="-55856"/>
            <a:ext cx="7886700" cy="1325563"/>
          </a:xfrm>
        </p:spPr>
        <p:txBody>
          <a:bodyPr/>
          <a:lstStyle/>
          <a:p>
            <a:pPr algn="ctr"/>
            <a:r>
              <a:rPr lang="en-GB" b="1" dirty="0"/>
              <a:t>Fill in the Blanks (2/2)</a:t>
            </a:r>
          </a:p>
        </p:txBody>
      </p:sp>
      <p:sp>
        <p:nvSpPr>
          <p:cNvPr id="35" name="Rectangle: Rounded Corners 34">
            <a:extLst>
              <a:ext uri="{FF2B5EF4-FFF2-40B4-BE49-F238E27FC236}">
                <a16:creationId xmlns:a16="http://schemas.microsoft.com/office/drawing/2014/main" id="{932E8525-4205-48C9-89F8-F98BE609523A}"/>
              </a:ext>
              <a:ext uri="{C183D7F6-B498-43B3-948B-1728B52AA6E4}">
                <adec:decorative xmlns:adec="http://schemas.microsoft.com/office/drawing/2017/decorative" val="1"/>
              </a:ext>
            </a:extLst>
          </p:cNvPr>
          <p:cNvSpPr/>
          <p:nvPr/>
        </p:nvSpPr>
        <p:spPr>
          <a:xfrm>
            <a:off x="1905255" y="1161328"/>
            <a:ext cx="6072505" cy="1214120"/>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36" name="Text Box 2" descr="Rinse your">
            <a:extLst>
              <a:ext uri="{FF2B5EF4-FFF2-40B4-BE49-F238E27FC236}">
                <a16:creationId xmlns:a16="http://schemas.microsoft.com/office/drawing/2014/main" id="{7213DC49-26B6-4C86-A963-41F7FABCD970}"/>
              </a:ext>
            </a:extLst>
          </p:cNvPr>
          <p:cNvSpPr txBox="1">
            <a:spLocks noChangeArrowheads="1"/>
          </p:cNvSpPr>
          <p:nvPr/>
        </p:nvSpPr>
        <p:spPr bwMode="auto">
          <a:xfrm>
            <a:off x="2766486" y="1507431"/>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Rinse your </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39" name="Picture 38" descr="hands ">
            <a:extLst>
              <a:ext uri="{FF2B5EF4-FFF2-40B4-BE49-F238E27FC236}">
                <a16:creationId xmlns:a16="http://schemas.microsoft.com/office/drawing/2014/main" id="{20388558-BD11-4DC3-8701-468EA9D4F7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701" t="44728" r="45915" b="44767"/>
          <a:stretch/>
        </p:blipFill>
        <p:spPr bwMode="auto">
          <a:xfrm>
            <a:off x="4219326" y="1193832"/>
            <a:ext cx="778358" cy="932723"/>
          </a:xfrm>
          <a:prstGeom prst="rect">
            <a:avLst/>
          </a:prstGeom>
          <a:noFill/>
          <a:ln>
            <a:noFill/>
          </a:ln>
          <a:extLst>
            <a:ext uri="{53640926-AAD7-44D8-BBD7-CCE9431645EC}">
              <a14:shadowObscured xmlns:a14="http://schemas.microsoft.com/office/drawing/2010/main"/>
            </a:ext>
          </a:extLst>
        </p:spPr>
      </p:pic>
      <p:sp>
        <p:nvSpPr>
          <p:cNvPr id="46" name="TextBox 45">
            <a:extLst>
              <a:ext uri="{FF2B5EF4-FFF2-40B4-BE49-F238E27FC236}">
                <a16:creationId xmlns:a16="http://schemas.microsoft.com/office/drawing/2014/main" id="{00E1D54A-6973-4FC0-8D00-70333DF97A94}"/>
              </a:ext>
            </a:extLst>
          </p:cNvPr>
          <p:cNvSpPr txBox="1"/>
          <p:nvPr/>
        </p:nvSpPr>
        <p:spPr>
          <a:xfrm>
            <a:off x="4154889" y="1970272"/>
            <a:ext cx="1475959" cy="461665"/>
          </a:xfrm>
          <a:prstGeom prst="rect">
            <a:avLst/>
          </a:prstGeom>
          <a:noFill/>
        </p:spPr>
        <p:txBody>
          <a:bodyPr wrap="square" rtlCol="0">
            <a:spAutoFit/>
          </a:bodyPr>
          <a:lstStyle/>
          <a:p>
            <a:r>
              <a:rPr lang="en-GB" sz="2300" b="1" dirty="0">
                <a:latin typeface="Arial" panose="020B0604020202020204" pitchFamily="34" charset="0"/>
                <a:cs typeface="Arial" panose="020B0604020202020204" pitchFamily="34" charset="0"/>
              </a:rPr>
              <a:t>hands</a:t>
            </a:r>
          </a:p>
        </p:txBody>
      </p:sp>
      <p:sp>
        <p:nvSpPr>
          <p:cNvPr id="37" name="Text Box 2" descr="with">
            <a:extLst>
              <a:ext uri="{FF2B5EF4-FFF2-40B4-BE49-F238E27FC236}">
                <a16:creationId xmlns:a16="http://schemas.microsoft.com/office/drawing/2014/main" id="{CABAE2C9-21E3-49A2-BD4C-2FB370E3A29A}"/>
              </a:ext>
            </a:extLst>
          </p:cNvPr>
          <p:cNvSpPr txBox="1">
            <a:spLocks noChangeArrowheads="1"/>
          </p:cNvSpPr>
          <p:nvPr/>
        </p:nvSpPr>
        <p:spPr bwMode="auto">
          <a:xfrm>
            <a:off x="5284498" y="1507431"/>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with</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38" name="Picture 37" descr="water">
            <a:extLst>
              <a:ext uri="{FF2B5EF4-FFF2-40B4-BE49-F238E27FC236}">
                <a16:creationId xmlns:a16="http://schemas.microsoft.com/office/drawing/2014/main" id="{7540B20C-0949-4775-B181-A042D7B1A7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174" t="44573" r="24610" b="44203"/>
          <a:stretch/>
        </p:blipFill>
        <p:spPr bwMode="auto">
          <a:xfrm>
            <a:off x="6360898" y="1186358"/>
            <a:ext cx="950857" cy="990992"/>
          </a:xfrm>
          <a:prstGeom prst="rect">
            <a:avLst/>
          </a:prstGeom>
          <a:noFill/>
          <a:ln>
            <a:noFill/>
          </a:ln>
          <a:extLst>
            <a:ext uri="{53640926-AAD7-44D8-BBD7-CCE9431645EC}">
              <a14:shadowObscured xmlns:a14="http://schemas.microsoft.com/office/drawing/2010/main"/>
            </a:ext>
          </a:extLst>
        </p:spPr>
      </p:pic>
      <p:sp>
        <p:nvSpPr>
          <p:cNvPr id="47" name="TextBox 46">
            <a:extLst>
              <a:ext uri="{FF2B5EF4-FFF2-40B4-BE49-F238E27FC236}">
                <a16:creationId xmlns:a16="http://schemas.microsoft.com/office/drawing/2014/main" id="{1E568790-575D-4194-B936-3759CA8E2ED5}"/>
              </a:ext>
            </a:extLst>
          </p:cNvPr>
          <p:cNvSpPr txBox="1"/>
          <p:nvPr/>
        </p:nvSpPr>
        <p:spPr>
          <a:xfrm>
            <a:off x="6317046" y="1972993"/>
            <a:ext cx="1475959" cy="461665"/>
          </a:xfrm>
          <a:prstGeom prst="rect">
            <a:avLst/>
          </a:prstGeom>
          <a:noFill/>
        </p:spPr>
        <p:txBody>
          <a:bodyPr wrap="square" rtlCol="0">
            <a:spAutoFit/>
          </a:bodyPr>
          <a:lstStyle/>
          <a:p>
            <a:r>
              <a:rPr lang="en-GB" sz="2300" b="1" dirty="0">
                <a:latin typeface="Arial" panose="020B0604020202020204" pitchFamily="34" charset="0"/>
                <a:cs typeface="Arial" panose="020B0604020202020204" pitchFamily="34" charset="0"/>
              </a:rPr>
              <a:t>water</a:t>
            </a:r>
          </a:p>
        </p:txBody>
      </p:sp>
      <p:pic>
        <p:nvPicPr>
          <p:cNvPr id="42" name="Picture 41">
            <a:extLst>
              <a:ext uri="{FF2B5EF4-FFF2-40B4-BE49-F238E27FC236}">
                <a16:creationId xmlns:a16="http://schemas.microsoft.com/office/drawing/2014/main" id="{20B3FB9D-CE29-4BA8-AF7E-9309E286BD5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1043" y="1194460"/>
            <a:ext cx="421825" cy="460807"/>
          </a:xfrm>
          <a:prstGeom prst="rect">
            <a:avLst/>
          </a:prstGeom>
          <a:noFill/>
        </p:spPr>
      </p:pic>
      <p:sp>
        <p:nvSpPr>
          <p:cNvPr id="25" name="Rectangle: Rounded Corners 24">
            <a:extLst>
              <a:ext uri="{FF2B5EF4-FFF2-40B4-BE49-F238E27FC236}">
                <a16:creationId xmlns:a16="http://schemas.microsoft.com/office/drawing/2014/main" id="{8D00F5E2-EAA8-4534-8789-C0CE47B0EC11}"/>
              </a:ext>
              <a:ext uri="{C183D7F6-B498-43B3-948B-1728B52AA6E4}">
                <adec:decorative xmlns:adec="http://schemas.microsoft.com/office/drawing/2017/decorative" val="1"/>
              </a:ext>
            </a:extLst>
          </p:cNvPr>
          <p:cNvSpPr/>
          <p:nvPr/>
        </p:nvSpPr>
        <p:spPr>
          <a:xfrm>
            <a:off x="1905255" y="2477223"/>
            <a:ext cx="6072505" cy="1214120"/>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41" name="Text Box 2" descr="Turn off the ">
            <a:extLst>
              <a:ext uri="{FF2B5EF4-FFF2-40B4-BE49-F238E27FC236}">
                <a16:creationId xmlns:a16="http://schemas.microsoft.com/office/drawing/2014/main" id="{8BF0800F-3536-420C-8E04-3FB3C8108F65}"/>
              </a:ext>
            </a:extLst>
          </p:cNvPr>
          <p:cNvSpPr txBox="1">
            <a:spLocks noChangeArrowheads="1"/>
          </p:cNvSpPr>
          <p:nvPr/>
        </p:nvSpPr>
        <p:spPr bwMode="auto">
          <a:xfrm>
            <a:off x="3488508" y="2877377"/>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r>
              <a:rPr lang="en-GB" dirty="0">
                <a:latin typeface="Arial" panose="020B0604020202020204" pitchFamily="34" charset="0"/>
                <a:ea typeface="Calibri" panose="020F0502020204030204" pitchFamily="34" charset="0"/>
                <a:cs typeface="Arial" panose="020B0604020202020204" pitchFamily="34" charset="0"/>
              </a:rPr>
              <a:t>Turn</a:t>
            </a:r>
            <a:r>
              <a:rPr lang="en-GB" dirty="0">
                <a:latin typeface="Raleway"/>
                <a:ea typeface="Calibri" panose="020F0502020204030204" pitchFamily="34" charset="0"/>
                <a:cs typeface="Times New Roman" panose="02020603050405020304" pitchFamily="18" charset="0"/>
              </a:rPr>
              <a:t> off the</a:t>
            </a:r>
            <a:endParaRPr lang="en-GB" sz="1200" dirty="0">
              <a:latin typeface="Arial" panose="020B0604020202020204" pitchFamily="34" charset="0"/>
              <a:ea typeface="Calibri" panose="020F0502020204030204" pitchFamily="34" charset="0"/>
              <a:cs typeface="Times New Roman" panose="02020603050405020304" pitchFamily="18" charset="0"/>
            </a:endParaRPr>
          </a:p>
        </p:txBody>
      </p:sp>
      <p:pic>
        <p:nvPicPr>
          <p:cNvPr id="40" name="Picture 39" descr="tap">
            <a:extLst>
              <a:ext uri="{FF2B5EF4-FFF2-40B4-BE49-F238E27FC236}">
                <a16:creationId xmlns:a16="http://schemas.microsoft.com/office/drawing/2014/main" id="{873935E9-0425-469A-A427-96C51AF66A9C}"/>
              </a:ext>
            </a:extLst>
          </p:cNvPr>
          <p:cNvPicPr/>
          <p:nvPr/>
        </p:nvPicPr>
        <p:blipFill rotWithShape="1">
          <a:blip r:embed="rId2" cstate="print">
            <a:extLst>
              <a:ext uri="{28A0092B-C50C-407E-A947-70E740481C1C}">
                <a14:useLocalDpi xmlns:a14="http://schemas.microsoft.com/office/drawing/2010/main" val="0"/>
              </a:ext>
            </a:extLst>
          </a:blip>
          <a:srcRect l="50024" t="58222" r="34760" b="30554"/>
          <a:stretch/>
        </p:blipFill>
        <p:spPr bwMode="auto">
          <a:xfrm>
            <a:off x="5163980" y="2582933"/>
            <a:ext cx="1022985" cy="1066165"/>
          </a:xfrm>
          <a:prstGeom prst="rect">
            <a:avLst/>
          </a:prstGeom>
          <a:noFill/>
          <a:ln>
            <a:noFill/>
          </a:ln>
          <a:extLst>
            <a:ext uri="{53640926-AAD7-44D8-BBD7-CCE9431645EC}">
              <a14:shadowObscured xmlns:a14="http://schemas.microsoft.com/office/drawing/2010/main"/>
            </a:ext>
          </a:extLst>
        </p:spPr>
      </p:pic>
      <p:sp>
        <p:nvSpPr>
          <p:cNvPr id="48" name="TextBox 47">
            <a:extLst>
              <a:ext uri="{FF2B5EF4-FFF2-40B4-BE49-F238E27FC236}">
                <a16:creationId xmlns:a16="http://schemas.microsoft.com/office/drawing/2014/main" id="{A255F913-0054-4D2B-8DB5-433E9E9C7D2C}"/>
              </a:ext>
            </a:extLst>
          </p:cNvPr>
          <p:cNvSpPr txBox="1"/>
          <p:nvPr/>
        </p:nvSpPr>
        <p:spPr>
          <a:xfrm>
            <a:off x="5162996" y="3187433"/>
            <a:ext cx="1475959"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tap</a:t>
            </a:r>
          </a:p>
        </p:txBody>
      </p:sp>
      <p:pic>
        <p:nvPicPr>
          <p:cNvPr id="43" name="Picture 42">
            <a:extLst>
              <a:ext uri="{FF2B5EF4-FFF2-40B4-BE49-F238E27FC236}">
                <a16:creationId xmlns:a16="http://schemas.microsoft.com/office/drawing/2014/main" id="{BF8D18B2-73D4-4613-8B6B-6961F3C6DB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1043" y="2545221"/>
            <a:ext cx="421825" cy="460807"/>
          </a:xfrm>
          <a:prstGeom prst="rect">
            <a:avLst/>
          </a:prstGeom>
          <a:noFill/>
        </p:spPr>
      </p:pic>
      <p:sp>
        <p:nvSpPr>
          <p:cNvPr id="31" name="Rectangle: Rounded Corners 30">
            <a:extLst>
              <a:ext uri="{FF2B5EF4-FFF2-40B4-BE49-F238E27FC236}">
                <a16:creationId xmlns:a16="http://schemas.microsoft.com/office/drawing/2014/main" id="{7F9B8EA1-0895-42AF-8373-F94770A8360B}"/>
              </a:ext>
              <a:ext uri="{C183D7F6-B498-43B3-948B-1728B52AA6E4}">
                <adec:decorative xmlns:adec="http://schemas.microsoft.com/office/drawing/2017/decorative" val="1"/>
              </a:ext>
            </a:extLst>
          </p:cNvPr>
          <p:cNvSpPr/>
          <p:nvPr/>
        </p:nvSpPr>
        <p:spPr>
          <a:xfrm>
            <a:off x="1905255" y="3842050"/>
            <a:ext cx="6072505" cy="1214120"/>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33" name="Picture 32" descr="paper towels">
            <a:extLst>
              <a:ext uri="{FF2B5EF4-FFF2-40B4-BE49-F238E27FC236}">
                <a16:creationId xmlns:a16="http://schemas.microsoft.com/office/drawing/2014/main" id="{4C834B5A-76CB-4E40-B1EC-B494EFF1CC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6431" t="72123" r="52163" b="18270"/>
          <a:stretch/>
        </p:blipFill>
        <p:spPr bwMode="auto">
          <a:xfrm>
            <a:off x="3699387" y="3878311"/>
            <a:ext cx="767715" cy="850584"/>
          </a:xfrm>
          <a:prstGeom prst="rect">
            <a:avLst/>
          </a:prstGeom>
          <a:noFill/>
          <a:ln>
            <a:noFill/>
          </a:ln>
          <a:extLst>
            <a:ext uri="{53640926-AAD7-44D8-BBD7-CCE9431645EC}">
              <a14:shadowObscured xmlns:a14="http://schemas.microsoft.com/office/drawing/2010/main"/>
            </a:ext>
          </a:extLst>
        </p:spPr>
      </p:pic>
      <p:sp>
        <p:nvSpPr>
          <p:cNvPr id="49" name="TextBox 48">
            <a:extLst>
              <a:ext uri="{FF2B5EF4-FFF2-40B4-BE49-F238E27FC236}">
                <a16:creationId xmlns:a16="http://schemas.microsoft.com/office/drawing/2014/main" id="{040A4464-2DC0-4263-944B-19399932E951}"/>
              </a:ext>
            </a:extLst>
          </p:cNvPr>
          <p:cNvSpPr txBox="1"/>
          <p:nvPr/>
        </p:nvSpPr>
        <p:spPr>
          <a:xfrm>
            <a:off x="3702188" y="4541361"/>
            <a:ext cx="1475959" cy="461665"/>
          </a:xfrm>
          <a:prstGeom prst="rect">
            <a:avLst/>
          </a:prstGeom>
          <a:noFill/>
        </p:spPr>
        <p:txBody>
          <a:bodyPr wrap="square" rtlCol="0">
            <a:spAutoFit/>
          </a:bodyPr>
          <a:lstStyle/>
          <a:p>
            <a:r>
              <a:rPr lang="en-GB" sz="2300" b="1" dirty="0">
                <a:latin typeface="Arial" panose="020B0604020202020204" pitchFamily="34" charset="0"/>
                <a:cs typeface="Arial" panose="020B0604020202020204" pitchFamily="34" charset="0"/>
              </a:rPr>
              <a:t>Dry</a:t>
            </a:r>
          </a:p>
        </p:txBody>
      </p:sp>
      <p:sp>
        <p:nvSpPr>
          <p:cNvPr id="32" name="Text Box 2" descr="your hands">
            <a:extLst>
              <a:ext uri="{FF2B5EF4-FFF2-40B4-BE49-F238E27FC236}">
                <a16:creationId xmlns:a16="http://schemas.microsoft.com/office/drawing/2014/main" id="{B49CE218-CA9C-40E3-A702-EC4AD8907406}"/>
              </a:ext>
            </a:extLst>
          </p:cNvPr>
          <p:cNvSpPr txBox="1">
            <a:spLocks noChangeArrowheads="1"/>
          </p:cNvSpPr>
          <p:nvPr/>
        </p:nvSpPr>
        <p:spPr bwMode="auto">
          <a:xfrm>
            <a:off x="4779531" y="4194875"/>
            <a:ext cx="1610360" cy="450215"/>
          </a:xfrm>
          <a:prstGeom prst="rect">
            <a:avLst/>
          </a:prstGeom>
          <a:solidFill>
            <a:srgbClr val="FFFFFF"/>
          </a:solidFill>
          <a:ln w="9525">
            <a:noFill/>
            <a:miter lim="800000"/>
            <a:headEnd/>
            <a:tailEnd/>
          </a:ln>
        </p:spPr>
        <p:txBody>
          <a:bodyPr rot="0" vert="horz" wrap="square" lIns="91441" tIns="45720" rIns="91441" bIns="45720" anchor="t" anchorCtr="0">
            <a:no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Your hands</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pic>
        <p:nvPicPr>
          <p:cNvPr id="44" name="Picture 43">
            <a:extLst>
              <a:ext uri="{FF2B5EF4-FFF2-40B4-BE49-F238E27FC236}">
                <a16:creationId xmlns:a16="http://schemas.microsoft.com/office/drawing/2014/main" id="{8393FBA6-0C7E-4DAF-9C07-7BCD1FEAE6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7667" y="3911674"/>
            <a:ext cx="421825" cy="460807"/>
          </a:xfrm>
          <a:prstGeom prst="rect">
            <a:avLst/>
          </a:prstGeom>
          <a:noFill/>
        </p:spPr>
      </p:pic>
      <p:sp>
        <p:nvSpPr>
          <p:cNvPr id="27" name="Rectangle: Rounded Corners 26">
            <a:extLst>
              <a:ext uri="{FF2B5EF4-FFF2-40B4-BE49-F238E27FC236}">
                <a16:creationId xmlns:a16="http://schemas.microsoft.com/office/drawing/2014/main" id="{EF7F33B3-2830-43B8-AE0A-E26A5DE0DCB4}"/>
              </a:ext>
              <a:ext uri="{C183D7F6-B498-43B3-948B-1728B52AA6E4}">
                <adec:decorative xmlns:adec="http://schemas.microsoft.com/office/drawing/2017/decorative" val="1"/>
              </a:ext>
            </a:extLst>
          </p:cNvPr>
          <p:cNvSpPr/>
          <p:nvPr/>
        </p:nvSpPr>
        <p:spPr>
          <a:xfrm>
            <a:off x="1905255" y="5193763"/>
            <a:ext cx="6072505" cy="1214120"/>
          </a:xfrm>
          <a:prstGeom prst="roundRect">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29" name="Text Box 2" descr="Throw the paper towel in the">
            <a:extLst>
              <a:ext uri="{FF2B5EF4-FFF2-40B4-BE49-F238E27FC236}">
                <a16:creationId xmlns:a16="http://schemas.microsoft.com/office/drawing/2014/main" id="{B6E4E9A2-6DC3-4BD2-8E80-43FAF4918917}"/>
              </a:ext>
            </a:extLst>
          </p:cNvPr>
          <p:cNvSpPr txBox="1">
            <a:spLocks noChangeArrowheads="1"/>
          </p:cNvSpPr>
          <p:nvPr/>
        </p:nvSpPr>
        <p:spPr bwMode="auto">
          <a:xfrm>
            <a:off x="2531461" y="5573683"/>
            <a:ext cx="3315969" cy="369332"/>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defTabSz="914323">
              <a:defRPr/>
            </a:pPr>
            <a:r>
              <a:rPr lang="en-GB"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rPr>
              <a:t>Throw the paper towel in the </a:t>
            </a:r>
            <a:endParaRPr lang="en-GB" sz="1200" kern="0" dirty="0">
              <a:solidFill>
                <a:sysClr val="windowText" lastClr="000000"/>
              </a:solidFill>
              <a:latin typeface="Arial" panose="020B0604020202020204" pitchFamily="34" charset="0"/>
              <a:ea typeface="Calibri" panose="020F050202020403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D8635C82-D40E-46A2-B716-F02F5C06CB35}"/>
              </a:ext>
            </a:extLst>
          </p:cNvPr>
          <p:cNvSpPr txBox="1"/>
          <p:nvPr/>
        </p:nvSpPr>
        <p:spPr>
          <a:xfrm>
            <a:off x="5884045" y="5998671"/>
            <a:ext cx="1475959" cy="461665"/>
          </a:xfrm>
          <a:prstGeom prst="rect">
            <a:avLst/>
          </a:prstGeom>
          <a:noFill/>
        </p:spPr>
        <p:txBody>
          <a:bodyPr wrap="square" rtlCol="0">
            <a:spAutoFit/>
          </a:bodyPr>
          <a:lstStyle/>
          <a:p>
            <a:r>
              <a:rPr lang="en-GB" sz="2300" b="1" dirty="0">
                <a:latin typeface="Arial" panose="020B0604020202020204" pitchFamily="34" charset="0"/>
                <a:cs typeface="Arial" panose="020B0604020202020204" pitchFamily="34" charset="0"/>
              </a:rPr>
              <a:t>bin</a:t>
            </a:r>
          </a:p>
        </p:txBody>
      </p:sp>
      <p:pic>
        <p:nvPicPr>
          <p:cNvPr id="28" name="Picture 27" descr="bin">
            <a:extLst>
              <a:ext uri="{FF2B5EF4-FFF2-40B4-BE49-F238E27FC236}">
                <a16:creationId xmlns:a16="http://schemas.microsoft.com/office/drawing/2014/main" id="{DE678347-FE24-4412-B95A-BFCE36A503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381" t="85896" r="27213" b="4497"/>
          <a:stretch/>
        </p:blipFill>
        <p:spPr bwMode="auto">
          <a:xfrm>
            <a:off x="5984345" y="5236896"/>
            <a:ext cx="740306" cy="880529"/>
          </a:xfrm>
          <a:prstGeom prst="rect">
            <a:avLst/>
          </a:prstGeom>
          <a:noFill/>
          <a:ln>
            <a:noFill/>
          </a:ln>
          <a:extLst>
            <a:ext uri="{53640926-AAD7-44D8-BBD7-CCE9431645EC}">
              <a14:shadowObscured xmlns:a14="http://schemas.microsoft.com/office/drawing/2010/main"/>
            </a:ext>
          </a:extLst>
        </p:spPr>
      </p:pic>
      <p:pic>
        <p:nvPicPr>
          <p:cNvPr id="45" name="Picture 44">
            <a:extLst>
              <a:ext uri="{FF2B5EF4-FFF2-40B4-BE49-F238E27FC236}">
                <a16:creationId xmlns:a16="http://schemas.microsoft.com/office/drawing/2014/main" id="{D8FB83B0-BE2D-4407-A7CA-FDA003BDA3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7667" y="5255293"/>
            <a:ext cx="421825" cy="460807"/>
          </a:xfrm>
          <a:prstGeom prst="rect">
            <a:avLst/>
          </a:prstGeom>
          <a:noFill/>
        </p:spPr>
      </p:pic>
      <p:sp>
        <p:nvSpPr>
          <p:cNvPr id="4" name="Footer Placeholder 3">
            <a:extLst>
              <a:ext uri="{FF2B5EF4-FFF2-40B4-BE49-F238E27FC236}">
                <a16:creationId xmlns:a16="http://schemas.microsoft.com/office/drawing/2014/main" id="{DBEF7F9D-8A7B-4531-9100-B7CD0207C9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80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p:bldP spid="5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6C7C-52AD-432E-ACDD-F05E63DEA042}"/>
              </a:ext>
            </a:extLst>
          </p:cNvPr>
          <p:cNvSpPr>
            <a:spLocks noGrp="1"/>
          </p:cNvSpPr>
          <p:nvPr>
            <p:ph type="title"/>
          </p:nvPr>
        </p:nvSpPr>
        <p:spPr>
          <a:xfrm>
            <a:off x="197644" y="1833564"/>
            <a:ext cx="9098756" cy="2852737"/>
          </a:xfrm>
        </p:spPr>
        <p:txBody>
          <a:bodyPr>
            <a:normAutofit/>
          </a:bodyPr>
          <a:lstStyle/>
          <a:p>
            <a:r>
              <a:rPr lang="en-GB" sz="5500" b="1" dirty="0">
                <a:solidFill>
                  <a:srgbClr val="2E276A"/>
                </a:solidFill>
              </a:rPr>
              <a:t>Learning Consolidation</a:t>
            </a:r>
          </a:p>
        </p:txBody>
      </p:sp>
      <p:sp>
        <p:nvSpPr>
          <p:cNvPr id="4" name="Footer Placeholder 3">
            <a:extLst>
              <a:ext uri="{FF2B5EF4-FFF2-40B4-BE49-F238E27FC236}">
                <a16:creationId xmlns:a16="http://schemas.microsoft.com/office/drawing/2014/main" id="{DC1A1B0E-3676-4C2D-A5F3-24266BE86144}"/>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4389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BB40C8-A5A0-4085-A7AE-49F7C1DC46B2}"/>
              </a:ext>
            </a:extLst>
          </p:cNvPr>
          <p:cNvSpPr txBox="1">
            <a:spLocks noGrp="1"/>
          </p:cNvSpPr>
          <p:nvPr>
            <p:ph type="title" idx="4294967295"/>
          </p:nvPr>
        </p:nvSpPr>
        <p:spPr>
          <a:xfrm>
            <a:off x="323057" y="930762"/>
            <a:ext cx="8497885" cy="584775"/>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A song to use when washing my hands is…</a:t>
            </a:r>
          </a:p>
        </p:txBody>
      </p:sp>
      <p:sp>
        <p:nvSpPr>
          <p:cNvPr id="2" name="TextBox 1">
            <a:extLst>
              <a:ext uri="{FF2B5EF4-FFF2-40B4-BE49-F238E27FC236}">
                <a16:creationId xmlns:a16="http://schemas.microsoft.com/office/drawing/2014/main" id="{E3558109-9D27-4CB7-9A0F-74D7852ADCDE}"/>
              </a:ext>
            </a:extLst>
          </p:cNvPr>
          <p:cNvSpPr txBox="1"/>
          <p:nvPr/>
        </p:nvSpPr>
        <p:spPr>
          <a:xfrm>
            <a:off x="323057" y="2324100"/>
            <a:ext cx="8239125" cy="2554545"/>
          </a:xfrm>
          <a:prstGeom prst="rect">
            <a:avLst/>
          </a:prstGeom>
          <a:solidFill>
            <a:schemeClr val="bg1"/>
          </a:solidFill>
        </p:spPr>
        <p:txBody>
          <a:bodyPr wrap="square" rtlCol="0">
            <a:spAutoFit/>
          </a:bodyPr>
          <a:lstStyle/>
          <a:p>
            <a:pPr algn="ctr"/>
            <a:r>
              <a:rPr lang="en-GB" sz="8000" dirty="0"/>
              <a:t>Happy Birthday To You</a:t>
            </a: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403326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D2A2A21-673B-4AA1-A325-397A44FE8BAF}"/>
              </a:ext>
            </a:extLst>
          </p:cNvPr>
          <p:cNvSpPr txBox="1">
            <a:spLocks noGrp="1"/>
          </p:cNvSpPr>
          <p:nvPr>
            <p:ph type="title" idx="4294967295"/>
          </p:nvPr>
        </p:nvSpPr>
        <p:spPr>
          <a:xfrm>
            <a:off x="323056" y="587115"/>
            <a:ext cx="8497885" cy="1077218"/>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I will wash my hands at key moments during the day, for example</a:t>
            </a:r>
          </a:p>
        </p:txBody>
      </p:sp>
      <p:sp>
        <p:nvSpPr>
          <p:cNvPr id="5" name="TextBox 4">
            <a:extLst>
              <a:ext uri="{FF2B5EF4-FFF2-40B4-BE49-F238E27FC236}">
                <a16:creationId xmlns:a16="http://schemas.microsoft.com/office/drawing/2014/main" id="{F1A97150-C3B5-43F9-9DA8-EAF78445EA98}"/>
              </a:ext>
            </a:extLst>
          </p:cNvPr>
          <p:cNvSpPr txBox="1"/>
          <p:nvPr/>
        </p:nvSpPr>
        <p:spPr>
          <a:xfrm>
            <a:off x="347211" y="2256597"/>
            <a:ext cx="5054541" cy="630942"/>
          </a:xfrm>
          <a:prstGeom prst="rect">
            <a:avLst/>
          </a:prstGeom>
          <a:noFill/>
        </p:spPr>
        <p:txBody>
          <a:bodyPr wrap="square" rtlCol="0">
            <a:spAutoFit/>
          </a:bodyPr>
          <a:lstStyle/>
          <a:p>
            <a:pPr marL="457200" lvl="0" indent="-457200">
              <a:buFont typeface="Arial" panose="020B0604020202020204" pitchFamily="34" charset="0"/>
              <a:buChar char="•"/>
            </a:pPr>
            <a:r>
              <a:rPr lang="en-GB" sz="3500" dirty="0">
                <a:solidFill>
                  <a:srgbClr val="302564"/>
                </a:solidFill>
                <a:latin typeface="Arial" panose="020B0604020202020204" pitchFamily="34" charset="0"/>
                <a:ea typeface="Calibri" panose="020F0502020204030204" pitchFamily="34" charset="0"/>
              </a:rPr>
              <a:t>After using the toilet</a:t>
            </a:r>
          </a:p>
        </p:txBody>
      </p:sp>
      <p:sp>
        <p:nvSpPr>
          <p:cNvPr id="8" name="TextBox 7">
            <a:extLst>
              <a:ext uri="{FF2B5EF4-FFF2-40B4-BE49-F238E27FC236}">
                <a16:creationId xmlns:a16="http://schemas.microsoft.com/office/drawing/2014/main" id="{C458EDE9-C3C7-482D-B7DE-89223DBBDD6E}"/>
              </a:ext>
            </a:extLst>
          </p:cNvPr>
          <p:cNvSpPr txBox="1"/>
          <p:nvPr/>
        </p:nvSpPr>
        <p:spPr>
          <a:xfrm>
            <a:off x="347211" y="3073578"/>
            <a:ext cx="5682113" cy="630942"/>
          </a:xfrm>
          <a:prstGeom prst="rect">
            <a:avLst/>
          </a:prstGeom>
          <a:noFill/>
        </p:spPr>
        <p:txBody>
          <a:bodyPr wrap="square" rtlCol="0">
            <a:spAutoFit/>
          </a:bodyPr>
          <a:lstStyle/>
          <a:p>
            <a:pPr marL="457200" indent="-457200">
              <a:buFont typeface="Arial" panose="020B0604020202020204" pitchFamily="34" charset="0"/>
              <a:buChar char="•"/>
            </a:pPr>
            <a:r>
              <a:rPr lang="en-GB" sz="3500" dirty="0">
                <a:latin typeface="Arial" panose="020B0604020202020204" pitchFamily="34" charset="0"/>
                <a:ea typeface="Calibri" panose="020F0502020204030204" pitchFamily="34" charset="0"/>
              </a:rPr>
              <a:t>After stroking animals</a:t>
            </a:r>
          </a:p>
        </p:txBody>
      </p:sp>
      <p:sp>
        <p:nvSpPr>
          <p:cNvPr id="7" name="TextBox 6">
            <a:extLst>
              <a:ext uri="{FF2B5EF4-FFF2-40B4-BE49-F238E27FC236}">
                <a16:creationId xmlns:a16="http://schemas.microsoft.com/office/drawing/2014/main" id="{3719DDB9-51A5-42AB-A648-74C660383AEC}"/>
              </a:ext>
            </a:extLst>
          </p:cNvPr>
          <p:cNvSpPr txBox="1"/>
          <p:nvPr/>
        </p:nvSpPr>
        <p:spPr>
          <a:xfrm>
            <a:off x="347212" y="3890559"/>
            <a:ext cx="5986913" cy="630942"/>
          </a:xfrm>
          <a:prstGeom prst="rect">
            <a:avLst/>
          </a:prstGeom>
          <a:noFill/>
        </p:spPr>
        <p:txBody>
          <a:bodyPr wrap="square" rtlCol="0">
            <a:spAutoFit/>
          </a:bodyPr>
          <a:lstStyle/>
          <a:p>
            <a:pPr marL="457200" indent="-457200">
              <a:buFont typeface="Arial" panose="020B0604020202020204" pitchFamily="34" charset="0"/>
              <a:buChar char="•"/>
            </a:pPr>
            <a:r>
              <a:rPr lang="en-GB" sz="3500" dirty="0">
                <a:latin typeface="Arial" panose="020B0604020202020204" pitchFamily="34" charset="0"/>
                <a:ea typeface="Calibri" panose="020F0502020204030204" pitchFamily="34" charset="0"/>
              </a:rPr>
              <a:t>Before eating or cooking</a:t>
            </a:r>
          </a:p>
        </p:txBody>
      </p:sp>
      <p:sp>
        <p:nvSpPr>
          <p:cNvPr id="2" name="TextBox 1">
            <a:extLst>
              <a:ext uri="{FF2B5EF4-FFF2-40B4-BE49-F238E27FC236}">
                <a16:creationId xmlns:a16="http://schemas.microsoft.com/office/drawing/2014/main" id="{63ECC47D-94EA-44F6-9A34-9FEC7B8C61A5}"/>
              </a:ext>
            </a:extLst>
          </p:cNvPr>
          <p:cNvSpPr txBox="1"/>
          <p:nvPr/>
        </p:nvSpPr>
        <p:spPr>
          <a:xfrm>
            <a:off x="347211" y="4707540"/>
            <a:ext cx="6291713" cy="630942"/>
          </a:xfrm>
          <a:prstGeom prst="rect">
            <a:avLst/>
          </a:prstGeom>
          <a:noFill/>
        </p:spPr>
        <p:txBody>
          <a:bodyPr wrap="square" rtlCol="0">
            <a:spAutoFit/>
          </a:bodyPr>
          <a:lstStyle/>
          <a:p>
            <a:pPr marL="457200" indent="-457200">
              <a:buFont typeface="Arial" panose="020B0604020202020204" pitchFamily="34" charset="0"/>
              <a:buChar char="•"/>
            </a:pPr>
            <a:r>
              <a:rPr lang="en-GB" sz="3500" dirty="0">
                <a:latin typeface="Arial" panose="020B0604020202020204" pitchFamily="34" charset="0"/>
                <a:ea typeface="Calibri" panose="020F0502020204030204" pitchFamily="34" charset="0"/>
              </a:rPr>
              <a:t>After coughing or sneezing</a:t>
            </a:r>
            <a:endParaRPr lang="en-GB" sz="3500" dirty="0"/>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66252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7"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6EC4A4D-1909-44C7-A21E-EF28C5042246}"/>
              </a:ext>
            </a:extLst>
          </p:cNvPr>
          <p:cNvSpPr>
            <a:spLocks noGrp="1"/>
          </p:cNvSpPr>
          <p:nvPr>
            <p:ph type="title" idx="4294967295"/>
          </p:nvPr>
        </p:nvSpPr>
        <p:spPr>
          <a:xfrm>
            <a:off x="323056" y="425015"/>
            <a:ext cx="8497885" cy="1077218"/>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There are how many steps to wash every part of my hands?</a:t>
            </a:r>
          </a:p>
        </p:txBody>
      </p:sp>
      <p:sp>
        <p:nvSpPr>
          <p:cNvPr id="2" name="TextBox 1">
            <a:extLst>
              <a:ext uri="{FF2B5EF4-FFF2-40B4-BE49-F238E27FC236}">
                <a16:creationId xmlns:a16="http://schemas.microsoft.com/office/drawing/2014/main" id="{B9115ECC-219B-4199-B9F8-683A1C9696AC}"/>
              </a:ext>
            </a:extLst>
          </p:cNvPr>
          <p:cNvSpPr txBox="1"/>
          <p:nvPr/>
        </p:nvSpPr>
        <p:spPr>
          <a:xfrm>
            <a:off x="830831" y="1857375"/>
            <a:ext cx="6932044" cy="861774"/>
          </a:xfrm>
          <a:prstGeom prst="rect">
            <a:avLst/>
          </a:prstGeom>
          <a:noFill/>
        </p:spPr>
        <p:txBody>
          <a:bodyPr wrap="square" rtlCol="0">
            <a:spAutoFit/>
          </a:bodyPr>
          <a:lstStyle/>
          <a:p>
            <a:pPr algn="ctr"/>
            <a:r>
              <a:rPr lang="en-GB" sz="5000" dirty="0"/>
              <a:t>8 Steps To Follow </a:t>
            </a:r>
          </a:p>
        </p:txBody>
      </p:sp>
      <p:pic>
        <p:nvPicPr>
          <p:cNvPr id="11" name="Picture 10" descr="soap lathered hands being rubbed together">
            <a:extLst>
              <a:ext uri="{FF2B5EF4-FFF2-40B4-BE49-F238E27FC236}">
                <a16:creationId xmlns:a16="http://schemas.microsoft.com/office/drawing/2014/main" id="{141098A4-1B03-4C16-8352-E5C944F1A433}"/>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817" t="8934" r="79046" b="65720"/>
          <a:stretch/>
        </p:blipFill>
        <p:spPr bwMode="auto">
          <a:xfrm>
            <a:off x="1524186" y="3035288"/>
            <a:ext cx="629059" cy="742134"/>
          </a:xfrm>
          <a:prstGeom prst="rect">
            <a:avLst/>
          </a:prstGeom>
          <a:noFill/>
          <a:ln>
            <a:noFill/>
          </a:ln>
          <a:extLst>
            <a:ext uri="{53640926-AAD7-44D8-BBD7-CCE9431645EC}">
              <a14:shadowObscured xmlns:a14="http://schemas.microsoft.com/office/drawing/2010/main"/>
            </a:ext>
          </a:extLst>
        </p:spPr>
      </p:pic>
      <p:sp>
        <p:nvSpPr>
          <p:cNvPr id="12" name="Text Box 2" descr="Scrub your hands&#10;">
            <a:extLst>
              <a:ext uri="{FF2B5EF4-FFF2-40B4-BE49-F238E27FC236}">
                <a16:creationId xmlns:a16="http://schemas.microsoft.com/office/drawing/2014/main" id="{FD592A94-AB73-4991-8D75-AFB739A9A733}"/>
              </a:ext>
            </a:extLst>
          </p:cNvPr>
          <p:cNvSpPr txBox="1">
            <a:spLocks noChangeArrowheads="1"/>
          </p:cNvSpPr>
          <p:nvPr/>
        </p:nvSpPr>
        <p:spPr bwMode="auto">
          <a:xfrm>
            <a:off x="1224754" y="3749724"/>
            <a:ext cx="1197504" cy="461665"/>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Scrub</a:t>
            </a:r>
            <a:endParaRPr lang="en-GB" sz="1000" dirty="0">
              <a:latin typeface="Arial" panose="020B0604020202020204" pitchFamily="34" charset="0"/>
              <a:ea typeface="Calibri" panose="020F0502020204030204" pitchFamily="34" charset="0"/>
              <a:cs typeface="Arial" panose="020B0604020202020204" pitchFamily="34" charset="0"/>
            </a:endParaRPr>
          </a:p>
          <a:p>
            <a:pPr algn="ctr"/>
            <a:r>
              <a:rPr lang="en-GB" sz="1200" dirty="0">
                <a:latin typeface="Arial" panose="020B0604020202020204" pitchFamily="34" charset="0"/>
                <a:ea typeface="Calibri" panose="020F0502020204030204" pitchFamily="34" charset="0"/>
                <a:cs typeface="Arial" panose="020B0604020202020204" pitchFamily="34" charset="0"/>
              </a:rPr>
              <a:t> your hands</a:t>
            </a:r>
            <a:endParaRPr lang="en-GB" sz="1000" dirty="0">
              <a:latin typeface="Arial" panose="020B0604020202020204" pitchFamily="34" charset="0"/>
              <a:ea typeface="Calibri" panose="020F0502020204030204" pitchFamily="34" charset="0"/>
              <a:cs typeface="Arial" panose="020B0604020202020204" pitchFamily="34" charset="0"/>
            </a:endParaRPr>
          </a:p>
        </p:txBody>
      </p:sp>
      <p:sp>
        <p:nvSpPr>
          <p:cNvPr id="13" name="Rectangle: Rounded Corners 12">
            <a:extLst>
              <a:ext uri="{FF2B5EF4-FFF2-40B4-BE49-F238E27FC236}">
                <a16:creationId xmlns:a16="http://schemas.microsoft.com/office/drawing/2014/main" id="{1BC27D4C-D154-45FA-978A-CCC3BDD7DB7C}"/>
              </a:ext>
              <a:ext uri="{C183D7F6-B498-43B3-948B-1728B52AA6E4}">
                <adec:decorative xmlns:adec="http://schemas.microsoft.com/office/drawing/2017/decorative" val="1"/>
              </a:ext>
            </a:extLst>
          </p:cNvPr>
          <p:cNvSpPr/>
          <p:nvPr/>
        </p:nvSpPr>
        <p:spPr>
          <a:xfrm rot="5400000">
            <a:off x="1117913" y="3015996"/>
            <a:ext cx="1450519" cy="1236840"/>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21" name="Picture 20" descr="scrubbing the back of the hands">
            <a:extLst>
              <a:ext uri="{FF2B5EF4-FFF2-40B4-BE49-F238E27FC236}">
                <a16:creationId xmlns:a16="http://schemas.microsoft.com/office/drawing/2014/main" id="{FFE15797-2881-483B-8208-6B2778E361BF}"/>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31407" t="10412" r="55456" b="64242"/>
          <a:stretch/>
        </p:blipFill>
        <p:spPr bwMode="auto">
          <a:xfrm>
            <a:off x="3141067" y="3057443"/>
            <a:ext cx="735242" cy="822593"/>
          </a:xfrm>
          <a:prstGeom prst="rect">
            <a:avLst/>
          </a:prstGeom>
          <a:noFill/>
          <a:ln>
            <a:noFill/>
          </a:ln>
          <a:extLst>
            <a:ext uri="{53640926-AAD7-44D8-BBD7-CCE9431645EC}">
              <a14:shadowObscured xmlns:a14="http://schemas.microsoft.com/office/drawing/2010/main"/>
            </a:ext>
          </a:extLst>
        </p:spPr>
      </p:pic>
      <p:sp>
        <p:nvSpPr>
          <p:cNvPr id="29" name="Text Box 2" descr="Backs of hands&#10;">
            <a:extLst>
              <a:ext uri="{FF2B5EF4-FFF2-40B4-BE49-F238E27FC236}">
                <a16:creationId xmlns:a16="http://schemas.microsoft.com/office/drawing/2014/main" id="{A1D9F375-3F90-4992-8232-561D5DB1DFB9}"/>
              </a:ext>
            </a:extLst>
          </p:cNvPr>
          <p:cNvSpPr txBox="1">
            <a:spLocks noChangeArrowheads="1"/>
          </p:cNvSpPr>
          <p:nvPr/>
        </p:nvSpPr>
        <p:spPr bwMode="auto">
          <a:xfrm>
            <a:off x="2983317" y="3829248"/>
            <a:ext cx="1097060" cy="461665"/>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Backs</a:t>
            </a:r>
          </a:p>
          <a:p>
            <a:pPr algn="ctr"/>
            <a:r>
              <a:rPr lang="en-GB" sz="1200" dirty="0">
                <a:latin typeface="Arial" panose="020B0604020202020204" pitchFamily="34" charset="0"/>
                <a:ea typeface="Calibri" panose="020F0502020204030204" pitchFamily="34" charset="0"/>
                <a:cs typeface="Arial" panose="020B0604020202020204" pitchFamily="34" charset="0"/>
              </a:rPr>
              <a:t>of hands</a:t>
            </a:r>
          </a:p>
        </p:txBody>
      </p:sp>
      <p:sp>
        <p:nvSpPr>
          <p:cNvPr id="19" name="Rectangle: Rounded Corners 18">
            <a:extLst>
              <a:ext uri="{FF2B5EF4-FFF2-40B4-BE49-F238E27FC236}">
                <a16:creationId xmlns:a16="http://schemas.microsoft.com/office/drawing/2014/main" id="{F1688C59-B0F5-4D74-BD1C-26C8D81DFD72}"/>
              </a:ext>
              <a:ext uri="{C183D7F6-B498-43B3-948B-1728B52AA6E4}">
                <adec:decorative xmlns:adec="http://schemas.microsoft.com/office/drawing/2017/decorative" val="1"/>
              </a:ext>
            </a:extLst>
          </p:cNvPr>
          <p:cNvSpPr/>
          <p:nvPr/>
        </p:nvSpPr>
        <p:spPr>
          <a:xfrm rot="5400000">
            <a:off x="2792639" y="3015997"/>
            <a:ext cx="1450521" cy="1236840"/>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22" name="Picture 21" descr="scrubbing in between the fingers">
            <a:extLst>
              <a:ext uri="{FF2B5EF4-FFF2-40B4-BE49-F238E27FC236}">
                <a16:creationId xmlns:a16="http://schemas.microsoft.com/office/drawing/2014/main" id="{BF593230-3C49-48F6-B743-7E8266FCED13}"/>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54896" t="10560" r="31967" b="64094"/>
          <a:stretch/>
        </p:blipFill>
        <p:spPr bwMode="auto">
          <a:xfrm>
            <a:off x="4745146" y="2972752"/>
            <a:ext cx="778754" cy="779211"/>
          </a:xfrm>
          <a:prstGeom prst="rect">
            <a:avLst/>
          </a:prstGeom>
          <a:noFill/>
          <a:ln>
            <a:noFill/>
          </a:ln>
          <a:extLst>
            <a:ext uri="{53640926-AAD7-44D8-BBD7-CCE9431645EC}">
              <a14:shadowObscured xmlns:a14="http://schemas.microsoft.com/office/drawing/2010/main"/>
            </a:ext>
          </a:extLst>
        </p:spPr>
      </p:pic>
      <p:sp>
        <p:nvSpPr>
          <p:cNvPr id="8" name="Text Box 2" descr="Between fingers&#10;">
            <a:extLst>
              <a:ext uri="{FF2B5EF4-FFF2-40B4-BE49-F238E27FC236}">
                <a16:creationId xmlns:a16="http://schemas.microsoft.com/office/drawing/2014/main" id="{2B77B947-4262-4194-8E6A-1F067959CF36}"/>
              </a:ext>
            </a:extLst>
          </p:cNvPr>
          <p:cNvSpPr txBox="1">
            <a:spLocks noChangeArrowheads="1"/>
          </p:cNvSpPr>
          <p:nvPr/>
        </p:nvSpPr>
        <p:spPr bwMode="auto">
          <a:xfrm>
            <a:off x="4516103" y="3774203"/>
            <a:ext cx="1236839" cy="461665"/>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Between fingers</a:t>
            </a:r>
            <a:endParaRPr lang="en-GB" sz="1000" dirty="0">
              <a:latin typeface="Arial" panose="020B0604020202020204" pitchFamily="34" charset="0"/>
              <a:ea typeface="Calibri" panose="020F0502020204030204" pitchFamily="34" charset="0"/>
              <a:cs typeface="Arial" panose="020B0604020202020204" pitchFamily="34" charset="0"/>
            </a:endParaRPr>
          </a:p>
        </p:txBody>
      </p:sp>
      <p:sp>
        <p:nvSpPr>
          <p:cNvPr id="18" name="Rectangle: Rounded Corners 17">
            <a:extLst>
              <a:ext uri="{FF2B5EF4-FFF2-40B4-BE49-F238E27FC236}">
                <a16:creationId xmlns:a16="http://schemas.microsoft.com/office/drawing/2014/main" id="{5233D023-4580-46D1-9452-8B5C546EABD2}"/>
              </a:ext>
              <a:ext uri="{C183D7F6-B498-43B3-948B-1728B52AA6E4}">
                <adec:decorative xmlns:adec="http://schemas.microsoft.com/office/drawing/2017/decorative" val="1"/>
              </a:ext>
            </a:extLst>
          </p:cNvPr>
          <p:cNvSpPr/>
          <p:nvPr/>
        </p:nvSpPr>
        <p:spPr>
          <a:xfrm rot="5400000">
            <a:off x="4409263" y="3017413"/>
            <a:ext cx="1450520" cy="1236840"/>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9" name="Picture 8" descr="scrubbing the backs of the fingers">
            <a:extLst>
              <a:ext uri="{FF2B5EF4-FFF2-40B4-BE49-F238E27FC236}">
                <a16:creationId xmlns:a16="http://schemas.microsoft.com/office/drawing/2014/main" id="{13DBE6AA-BD50-4207-88F7-017B7575437B}"/>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5363" t="12334" r="7172" b="67083"/>
          <a:stretch/>
        </p:blipFill>
        <p:spPr bwMode="auto">
          <a:xfrm>
            <a:off x="6371809" y="2968814"/>
            <a:ext cx="766361" cy="861775"/>
          </a:xfrm>
          <a:prstGeom prst="rect">
            <a:avLst/>
          </a:prstGeom>
          <a:noFill/>
          <a:ln>
            <a:noFill/>
          </a:ln>
          <a:extLst>
            <a:ext uri="{53640926-AAD7-44D8-BBD7-CCE9431645EC}">
              <a14:shadowObscured xmlns:a14="http://schemas.microsoft.com/office/drawing/2010/main"/>
            </a:ext>
          </a:extLst>
        </p:spPr>
      </p:pic>
      <p:sp>
        <p:nvSpPr>
          <p:cNvPr id="28" name="Text Box 2" descr="Back of fingers&#10;">
            <a:extLst>
              <a:ext uri="{FF2B5EF4-FFF2-40B4-BE49-F238E27FC236}">
                <a16:creationId xmlns:a16="http://schemas.microsoft.com/office/drawing/2014/main" id="{4F5AF174-B1D7-44AA-A027-ADA3925462A3}"/>
              </a:ext>
            </a:extLst>
          </p:cNvPr>
          <p:cNvSpPr txBox="1">
            <a:spLocks noChangeArrowheads="1"/>
          </p:cNvSpPr>
          <p:nvPr/>
        </p:nvSpPr>
        <p:spPr bwMode="auto">
          <a:xfrm>
            <a:off x="6141736" y="3772617"/>
            <a:ext cx="1159819" cy="461665"/>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Back</a:t>
            </a:r>
          </a:p>
          <a:p>
            <a:pPr algn="ctr"/>
            <a:r>
              <a:rPr lang="en-GB" sz="1200" dirty="0">
                <a:latin typeface="Arial" panose="020B0604020202020204" pitchFamily="34" charset="0"/>
                <a:ea typeface="Calibri" panose="020F0502020204030204" pitchFamily="34" charset="0"/>
                <a:cs typeface="Arial" panose="020B0604020202020204" pitchFamily="34" charset="0"/>
              </a:rPr>
              <a:t>of fingers</a:t>
            </a:r>
          </a:p>
        </p:txBody>
      </p:sp>
      <p:sp>
        <p:nvSpPr>
          <p:cNvPr id="30" name="Rectangle: Rounded Corners 29">
            <a:extLst>
              <a:ext uri="{FF2B5EF4-FFF2-40B4-BE49-F238E27FC236}">
                <a16:creationId xmlns:a16="http://schemas.microsoft.com/office/drawing/2014/main" id="{B3B009AB-3F94-436B-8387-6F0DCB88D5CF}"/>
              </a:ext>
              <a:ext uri="{C183D7F6-B498-43B3-948B-1728B52AA6E4}">
                <adec:decorative xmlns:adec="http://schemas.microsoft.com/office/drawing/2017/decorative" val="1"/>
              </a:ext>
            </a:extLst>
          </p:cNvPr>
          <p:cNvSpPr/>
          <p:nvPr/>
        </p:nvSpPr>
        <p:spPr>
          <a:xfrm rot="5400000">
            <a:off x="6029729" y="3020573"/>
            <a:ext cx="1450520" cy="1236839"/>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14" name="Picture 13" descr="cleaning the thumb with the other hand">
            <a:extLst>
              <a:ext uri="{FF2B5EF4-FFF2-40B4-BE49-F238E27FC236}">
                <a16:creationId xmlns:a16="http://schemas.microsoft.com/office/drawing/2014/main" id="{97C99009-F13C-4A07-9287-4A8FA590D823}"/>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503" t="54155" r="78307" b="20499"/>
          <a:stretch/>
        </p:blipFill>
        <p:spPr bwMode="auto">
          <a:xfrm>
            <a:off x="1431906" y="4718973"/>
            <a:ext cx="817535" cy="772273"/>
          </a:xfrm>
          <a:prstGeom prst="rect">
            <a:avLst/>
          </a:prstGeom>
          <a:noFill/>
          <a:ln>
            <a:noFill/>
          </a:ln>
          <a:extLst>
            <a:ext uri="{53640926-AAD7-44D8-BBD7-CCE9431645EC}">
              <a14:shadowObscured xmlns:a14="http://schemas.microsoft.com/office/drawing/2010/main"/>
            </a:ext>
          </a:extLst>
        </p:spPr>
      </p:pic>
      <p:sp>
        <p:nvSpPr>
          <p:cNvPr id="10" name="Text Box 2" descr="Thumbs">
            <a:extLst>
              <a:ext uri="{FF2B5EF4-FFF2-40B4-BE49-F238E27FC236}">
                <a16:creationId xmlns:a16="http://schemas.microsoft.com/office/drawing/2014/main" id="{DCDD3915-EFB8-44F4-AA0B-6D8489E28E59}"/>
              </a:ext>
            </a:extLst>
          </p:cNvPr>
          <p:cNvSpPr txBox="1">
            <a:spLocks noChangeArrowheads="1"/>
          </p:cNvSpPr>
          <p:nvPr/>
        </p:nvSpPr>
        <p:spPr bwMode="auto">
          <a:xfrm>
            <a:off x="1282030" y="5560544"/>
            <a:ext cx="1116132" cy="276999"/>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Thumbs</a:t>
            </a:r>
          </a:p>
        </p:txBody>
      </p:sp>
      <p:sp>
        <p:nvSpPr>
          <p:cNvPr id="15" name="Rectangle: Rounded Corners 14">
            <a:extLst>
              <a:ext uri="{FF2B5EF4-FFF2-40B4-BE49-F238E27FC236}">
                <a16:creationId xmlns:a16="http://schemas.microsoft.com/office/drawing/2014/main" id="{CBB07EA9-ECFD-434A-B113-6DC84C97A8FD}"/>
              </a:ext>
              <a:ext uri="{C183D7F6-B498-43B3-948B-1728B52AA6E4}">
                <adec:decorative xmlns:adec="http://schemas.microsoft.com/office/drawing/2017/decorative" val="1"/>
              </a:ext>
            </a:extLst>
          </p:cNvPr>
          <p:cNvSpPr/>
          <p:nvPr/>
        </p:nvSpPr>
        <p:spPr>
          <a:xfrm rot="5400000">
            <a:off x="1113454" y="4640965"/>
            <a:ext cx="1450521" cy="1236839"/>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24" name="Picture 23" descr="scrubbing the tips of the fingers">
            <a:extLst>
              <a:ext uri="{FF2B5EF4-FFF2-40B4-BE49-F238E27FC236}">
                <a16:creationId xmlns:a16="http://schemas.microsoft.com/office/drawing/2014/main" id="{D73D3925-D83A-4EC6-97A2-4F5062BCEE6B}"/>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30522" t="54007" r="55088" b="20647"/>
          <a:stretch/>
        </p:blipFill>
        <p:spPr bwMode="auto">
          <a:xfrm>
            <a:off x="3123769" y="4631874"/>
            <a:ext cx="800267" cy="813068"/>
          </a:xfrm>
          <a:prstGeom prst="rect">
            <a:avLst/>
          </a:prstGeom>
          <a:noFill/>
          <a:ln>
            <a:noFill/>
          </a:ln>
          <a:extLst>
            <a:ext uri="{53640926-AAD7-44D8-BBD7-CCE9431645EC}">
              <a14:shadowObscured xmlns:a14="http://schemas.microsoft.com/office/drawing/2010/main"/>
            </a:ext>
          </a:extLst>
        </p:spPr>
      </p:pic>
      <p:sp>
        <p:nvSpPr>
          <p:cNvPr id="6" name="Text Box 2" descr="Tips of fingers&#10;">
            <a:extLst>
              <a:ext uri="{FF2B5EF4-FFF2-40B4-BE49-F238E27FC236}">
                <a16:creationId xmlns:a16="http://schemas.microsoft.com/office/drawing/2014/main" id="{939DBFAC-9E0C-4CCC-B77F-CB11EA026BC8}"/>
              </a:ext>
            </a:extLst>
          </p:cNvPr>
          <p:cNvSpPr txBox="1">
            <a:spLocks noChangeArrowheads="1"/>
          </p:cNvSpPr>
          <p:nvPr/>
        </p:nvSpPr>
        <p:spPr bwMode="auto">
          <a:xfrm>
            <a:off x="3007967" y="5399798"/>
            <a:ext cx="1042221" cy="461665"/>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Tips of fingers</a:t>
            </a:r>
          </a:p>
        </p:txBody>
      </p:sp>
      <p:sp>
        <p:nvSpPr>
          <p:cNvPr id="16" name="Rectangle: Rounded Corners 15">
            <a:extLst>
              <a:ext uri="{FF2B5EF4-FFF2-40B4-BE49-F238E27FC236}">
                <a16:creationId xmlns:a16="http://schemas.microsoft.com/office/drawing/2014/main" id="{9B6D1FF1-378A-4067-82DA-21917F3C4F6B}"/>
              </a:ext>
              <a:ext uri="{C183D7F6-B498-43B3-948B-1728B52AA6E4}">
                <adec:decorative xmlns:adec="http://schemas.microsoft.com/office/drawing/2017/decorative" val="1"/>
              </a:ext>
            </a:extLst>
          </p:cNvPr>
          <p:cNvSpPr/>
          <p:nvPr/>
        </p:nvSpPr>
        <p:spPr>
          <a:xfrm rot="5400000">
            <a:off x="2803903" y="4631688"/>
            <a:ext cx="1440001" cy="1236841"/>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23" name="Picture 22" descr="pump bottle of hand soap and a bar of hand soap">
            <a:extLst>
              <a:ext uri="{FF2B5EF4-FFF2-40B4-BE49-F238E27FC236}">
                <a16:creationId xmlns:a16="http://schemas.microsoft.com/office/drawing/2014/main" id="{3426B4FA-1C53-48D5-BCDF-DF0D6D9CF577}"/>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53225" t="57176" r="30398" b="16733"/>
          <a:stretch/>
        </p:blipFill>
        <p:spPr bwMode="auto">
          <a:xfrm>
            <a:off x="4817594" y="4715985"/>
            <a:ext cx="761207" cy="812058"/>
          </a:xfrm>
          <a:prstGeom prst="rect">
            <a:avLst/>
          </a:prstGeom>
          <a:noFill/>
          <a:ln>
            <a:noFill/>
          </a:ln>
          <a:extLst>
            <a:ext uri="{53640926-AAD7-44D8-BBD7-CCE9431645EC}">
              <a14:shadowObscured xmlns:a14="http://schemas.microsoft.com/office/drawing/2010/main"/>
            </a:ext>
          </a:extLst>
        </p:spPr>
      </p:pic>
      <p:sp>
        <p:nvSpPr>
          <p:cNvPr id="26" name="Text Box 2" descr="Soap">
            <a:extLst>
              <a:ext uri="{FF2B5EF4-FFF2-40B4-BE49-F238E27FC236}">
                <a16:creationId xmlns:a16="http://schemas.microsoft.com/office/drawing/2014/main" id="{D8D1E886-1149-446E-9D21-005B5E181652}"/>
              </a:ext>
            </a:extLst>
          </p:cNvPr>
          <p:cNvSpPr txBox="1">
            <a:spLocks noChangeArrowheads="1"/>
          </p:cNvSpPr>
          <p:nvPr/>
        </p:nvSpPr>
        <p:spPr bwMode="auto">
          <a:xfrm>
            <a:off x="4625223" y="5573908"/>
            <a:ext cx="1085850" cy="276999"/>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Soap</a:t>
            </a:r>
            <a:endParaRPr lang="en-GB" sz="1000" dirty="0">
              <a:latin typeface="Arial" panose="020B0604020202020204" pitchFamily="34" charset="0"/>
              <a:ea typeface="Calibri" panose="020F050202020403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F255721C-9AF3-4E00-AF38-AD05EBF765FD}"/>
              </a:ext>
              <a:ext uri="{C183D7F6-B498-43B3-948B-1728B52AA6E4}">
                <adec:decorative xmlns:adec="http://schemas.microsoft.com/office/drawing/2017/decorative" val="1"/>
              </a:ext>
            </a:extLst>
          </p:cNvPr>
          <p:cNvSpPr/>
          <p:nvPr/>
        </p:nvSpPr>
        <p:spPr>
          <a:xfrm rot="5400000">
            <a:off x="4442887" y="4592803"/>
            <a:ext cx="1450522" cy="1304090"/>
          </a:xfrm>
          <a:prstGeom prst="roundRect">
            <a:avLst>
              <a:gd name="adj" fmla="val 6655"/>
            </a:avLst>
          </a:prstGeom>
          <a:noFill/>
          <a:ln w="57150" cap="flat" cmpd="sng" algn="ctr">
            <a:solidFill>
              <a:srgbClr val="708F2B"/>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pic>
        <p:nvPicPr>
          <p:cNvPr id="25" name="Picture 24" descr="stopwatch">
            <a:extLst>
              <a:ext uri="{FF2B5EF4-FFF2-40B4-BE49-F238E27FC236}">
                <a16:creationId xmlns:a16="http://schemas.microsoft.com/office/drawing/2014/main" id="{DD81A4AC-1E9F-458C-A5B9-6662B27224D8}"/>
              </a:ext>
              <a:ext uri="{C183D7F6-B498-43B3-948B-1728B52AA6E4}">
                <adec:decorative xmlns:adec="http://schemas.microsoft.com/office/drawing/2017/decorative" val="0"/>
              </a:ext>
            </a:extLst>
          </p:cNvPr>
          <p:cNvPicPr/>
          <p:nvPr/>
        </p:nvPicPr>
        <p:blipFill rotWithShape="1">
          <a:blip r:embed="rId2" cstate="print">
            <a:extLst>
              <a:ext uri="{28A0092B-C50C-407E-A947-70E740481C1C}">
                <a14:useLocalDpi xmlns:a14="http://schemas.microsoft.com/office/drawing/2010/main" val="0"/>
              </a:ext>
            </a:extLst>
          </a:blip>
          <a:srcRect l="76828" t="56634" r="6962" b="18020"/>
          <a:stretch/>
        </p:blipFill>
        <p:spPr bwMode="auto">
          <a:xfrm>
            <a:off x="6377362" y="4696978"/>
            <a:ext cx="755253" cy="808044"/>
          </a:xfrm>
          <a:prstGeom prst="rect">
            <a:avLst/>
          </a:prstGeom>
          <a:noFill/>
          <a:ln>
            <a:noFill/>
          </a:ln>
          <a:extLst>
            <a:ext uri="{53640926-AAD7-44D8-BBD7-CCE9431645EC}">
              <a14:shadowObscured xmlns:a14="http://schemas.microsoft.com/office/drawing/2010/main"/>
            </a:ext>
          </a:extLst>
        </p:spPr>
      </p:pic>
      <p:sp>
        <p:nvSpPr>
          <p:cNvPr id="27" name="Text Box 2" descr="20 seconds&#10;">
            <a:extLst>
              <a:ext uri="{FF2B5EF4-FFF2-40B4-BE49-F238E27FC236}">
                <a16:creationId xmlns:a16="http://schemas.microsoft.com/office/drawing/2014/main" id="{4752FCCB-73B3-42D6-82D3-E8D48CD3044E}"/>
              </a:ext>
            </a:extLst>
          </p:cNvPr>
          <p:cNvSpPr txBox="1">
            <a:spLocks noChangeArrowheads="1"/>
          </p:cNvSpPr>
          <p:nvPr/>
        </p:nvSpPr>
        <p:spPr bwMode="auto">
          <a:xfrm>
            <a:off x="6184293" y="5536601"/>
            <a:ext cx="1140018" cy="276999"/>
          </a:xfrm>
          <a:prstGeom prst="rect">
            <a:avLst/>
          </a:prstGeom>
          <a:solidFill>
            <a:srgbClr val="FFFFFF"/>
          </a:solidFill>
          <a:ln w="9525">
            <a:noFill/>
            <a:miter lim="800000"/>
            <a:headEnd/>
            <a:tailEnd/>
          </a:ln>
        </p:spPr>
        <p:txBody>
          <a:bodyPr rot="0" vert="horz" wrap="square" lIns="91441" tIns="45720" rIns="91441" bIns="45720" anchor="t" anchorCtr="0">
            <a:spAutoFit/>
          </a:bodyPr>
          <a:lstStyle/>
          <a:p>
            <a:pPr algn="ctr"/>
            <a:r>
              <a:rPr lang="en-GB" sz="1200" dirty="0">
                <a:latin typeface="Arial" panose="020B0604020202020204" pitchFamily="34" charset="0"/>
                <a:ea typeface="Calibri" panose="020F0502020204030204" pitchFamily="34" charset="0"/>
                <a:cs typeface="Arial" panose="020B0604020202020204" pitchFamily="34" charset="0"/>
              </a:rPr>
              <a:t>20 seconds</a:t>
            </a:r>
            <a:endParaRPr lang="en-GB" sz="1000" dirty="0">
              <a:latin typeface="Arial" panose="020B0604020202020204" pitchFamily="34" charset="0"/>
              <a:ea typeface="Calibri" panose="020F050202020403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AACEB960-6C59-4677-A4E1-19E76CE3F701}"/>
              </a:ext>
              <a:ext uri="{C183D7F6-B498-43B3-948B-1728B52AA6E4}">
                <adec:decorative xmlns:adec="http://schemas.microsoft.com/office/drawing/2017/decorative" val="1"/>
              </a:ext>
            </a:extLst>
          </p:cNvPr>
          <p:cNvSpPr/>
          <p:nvPr/>
        </p:nvSpPr>
        <p:spPr>
          <a:xfrm rot="5400000">
            <a:off x="6029729" y="4640964"/>
            <a:ext cx="1450521" cy="1236842"/>
          </a:xfrm>
          <a:prstGeom prst="roundRect">
            <a:avLst>
              <a:gd name="adj" fmla="val 6655"/>
            </a:avLst>
          </a:prstGeom>
          <a:noFill/>
          <a:ln w="57150" cap="flat" cmpd="sng" algn="ctr">
            <a:solidFill>
              <a:srgbClr val="96C225"/>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defTabSz="914323">
              <a:defRPr/>
            </a:pPr>
            <a:endParaRPr lang="en-GB" kern="0">
              <a:solidFill>
                <a:srgbClr val="96C225"/>
              </a:solidFill>
              <a:latin typeface="Calibri" panose="020F0502020204030204"/>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58937" y="6358529"/>
            <a:ext cx="3086100" cy="1440000"/>
          </a:xfrm>
        </p:spPr>
        <p:txBody>
          <a:bodyPr/>
          <a:lstStyle/>
          <a:p>
            <a:r>
              <a:rPr lang="en-GB"/>
              <a:t>e-Bug.eu</a:t>
            </a:r>
            <a:endParaRPr lang="en-GB" dirty="0"/>
          </a:p>
        </p:txBody>
      </p:sp>
    </p:spTree>
    <p:extLst>
      <p:ext uri="{BB962C8B-B14F-4D97-AF65-F5344CB8AC3E}">
        <p14:creationId xmlns:p14="http://schemas.microsoft.com/office/powerpoint/2010/main" val="407380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BE64BE9-FDFA-47FF-AF09-939D953E3C6C}"/>
              </a:ext>
            </a:extLst>
          </p:cNvPr>
          <p:cNvSpPr>
            <a:spLocks noGrp="1"/>
          </p:cNvSpPr>
          <p:nvPr>
            <p:ph type="title" idx="4294967295"/>
          </p:nvPr>
        </p:nvSpPr>
        <p:spPr>
          <a:xfrm>
            <a:off x="323057" y="372643"/>
            <a:ext cx="8497885" cy="1077218"/>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dk1"/>
                </a:solidFill>
                <a:effectLst/>
                <a:uLnTx/>
                <a:uFillTx/>
                <a:latin typeface="Arial" panose="020B0604020202020204" pitchFamily="34" charset="0"/>
                <a:ea typeface="+mn-ea"/>
                <a:cs typeface="Arial" panose="020B0604020202020204" pitchFamily="34" charset="0"/>
              </a:rPr>
              <a:t>If I am not able to wash my hands with soap and water, I will use…</a:t>
            </a:r>
          </a:p>
        </p:txBody>
      </p:sp>
      <p:sp>
        <p:nvSpPr>
          <p:cNvPr id="2" name="TextBox 1">
            <a:extLst>
              <a:ext uri="{FF2B5EF4-FFF2-40B4-BE49-F238E27FC236}">
                <a16:creationId xmlns:a16="http://schemas.microsoft.com/office/drawing/2014/main" id="{2F075122-78A6-4703-8511-3E283686B98D}"/>
              </a:ext>
            </a:extLst>
          </p:cNvPr>
          <p:cNvSpPr txBox="1"/>
          <p:nvPr/>
        </p:nvSpPr>
        <p:spPr>
          <a:xfrm>
            <a:off x="604836" y="2667000"/>
            <a:ext cx="7934325" cy="1323439"/>
          </a:xfrm>
          <a:prstGeom prst="rect">
            <a:avLst/>
          </a:prstGeom>
          <a:noFill/>
        </p:spPr>
        <p:txBody>
          <a:bodyPr wrap="square" rtlCol="0">
            <a:spAutoFit/>
          </a:bodyPr>
          <a:lstStyle/>
          <a:p>
            <a:r>
              <a:rPr lang="en-GB" sz="8000" dirty="0"/>
              <a:t>Hand Sanitizer Gel </a:t>
            </a: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270868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50" y="33655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p:txBody>
          <a:bodyPr/>
          <a:lstStyle/>
          <a:p>
            <a:pPr lvl="0"/>
            <a:r>
              <a:rPr lang="en-GB" dirty="0"/>
              <a:t>Understand washing hands can help remove microbes. </a:t>
            </a:r>
          </a:p>
          <a:p>
            <a:pPr marL="0" lvl="0" indent="0">
              <a:buNone/>
            </a:pPr>
            <a:endParaRPr lang="en-GB" dirty="0"/>
          </a:p>
          <a:p>
            <a:pPr lvl="0"/>
            <a:r>
              <a:rPr lang="en-GB" dirty="0"/>
              <a:t>Understand washing hands is one of the best ways to prevent the spread of microbes. </a:t>
            </a:r>
          </a:p>
          <a:p>
            <a:pPr marL="0" lvl="0" indent="0">
              <a:buNone/>
            </a:pPr>
            <a:endParaRPr lang="en-GB" dirty="0"/>
          </a:p>
          <a:p>
            <a:pPr lvl="0"/>
            <a:r>
              <a:rPr lang="en-GB" dirty="0"/>
              <a:t>Understand washing hands with soap and water is better than washing hands with water alone.</a:t>
            </a:r>
          </a:p>
          <a:p>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p:txBody>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p:txBody>
          <a:bodyPr/>
          <a:lstStyle/>
          <a:p>
            <a:pPr marL="0" indent="0">
              <a:buNone/>
            </a:pPr>
            <a:r>
              <a:rPr lang="en-GB" b="1" dirty="0"/>
              <a:t>PHSE/RHSE </a:t>
            </a:r>
            <a:endParaRPr lang="en-GB" dirty="0"/>
          </a:p>
          <a:p>
            <a:pPr lvl="0"/>
            <a:r>
              <a:rPr lang="en-GB" dirty="0"/>
              <a:t>Health and prevention</a:t>
            </a:r>
          </a:p>
          <a:p>
            <a:pPr marL="0" indent="0">
              <a:buNone/>
            </a:pPr>
            <a:r>
              <a:rPr lang="en-GB" b="1" dirty="0"/>
              <a:t>Science </a:t>
            </a:r>
            <a:endParaRPr lang="en-GB" dirty="0"/>
          </a:p>
          <a:p>
            <a:pPr lvl="0"/>
            <a:r>
              <a:rPr lang="en-GB" dirty="0"/>
              <a:t>Working scientifically</a:t>
            </a:r>
          </a:p>
          <a:p>
            <a:pPr lvl="0"/>
            <a:r>
              <a:rPr lang="en-GB" dirty="0"/>
              <a:t>Living things and their habitats </a:t>
            </a:r>
          </a:p>
          <a:p>
            <a:pPr marL="0" indent="0">
              <a:buNone/>
            </a:pPr>
            <a:r>
              <a:rPr lang="en-GB" b="1" dirty="0"/>
              <a:t>English </a:t>
            </a:r>
            <a:endParaRPr lang="en-GB" dirty="0"/>
          </a:p>
          <a:p>
            <a:pPr lvl="0"/>
            <a:r>
              <a:rPr lang="en-GB" dirty="0"/>
              <a:t>Reading &amp; comprehension </a:t>
            </a:r>
          </a:p>
          <a:p>
            <a:r>
              <a:rPr lang="en-GB" dirty="0"/>
              <a:t>Writing</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148557"/>
            <a:ext cx="7886700" cy="1325563"/>
          </a:xfrm>
        </p:spPr>
        <p:txBody>
          <a:bodyPr/>
          <a:lstStyle/>
          <a:p>
            <a:pPr algn="ctr"/>
            <a:r>
              <a:rPr lang="en-GB" b="1" dirty="0"/>
              <a:t>Why Do We Wash Our Hands?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397042" y="1474120"/>
            <a:ext cx="8010024" cy="7396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dirty="0">
                <a:solidFill>
                  <a:srgbClr val="2E276A"/>
                </a:solidFill>
                <a:latin typeface="Arial" panose="020B0604020202020204" pitchFamily="34" charset="0"/>
                <a:cs typeface="Arial" panose="020B0604020202020204" pitchFamily="34" charset="0"/>
              </a:rPr>
              <a:t>We wash our hands to not only remove any dirt and grime that we can see, but also to remove germs (microbes) that we cannot see.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397042" y="2429838"/>
            <a:ext cx="8010024" cy="99916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Because we use our hands all the time, they pick up millions of germs (microbes) every day. Although many of these are harmless some could be harmful and might make us ill.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2" y="3645028"/>
            <a:ext cx="8010024" cy="12879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Our skin is naturally covered in oils and this oil helps microbes ‘stick’ to our skin. This means we need to wash our hands properly with both soap and water to be able to wash away the germs from our hands.</a:t>
            </a:r>
          </a:p>
        </p:txBody>
      </p:sp>
      <p:sp>
        <p:nvSpPr>
          <p:cNvPr id="9" name="Rectangle: Rounded Corners 8">
            <a:extLst>
              <a:ext uri="{FF2B5EF4-FFF2-40B4-BE49-F238E27FC236}">
                <a16:creationId xmlns:a16="http://schemas.microsoft.com/office/drawing/2014/main" id="{35DDEF6B-21C5-4576-9770-F0AB753BF963}"/>
              </a:ext>
            </a:extLst>
          </p:cNvPr>
          <p:cNvSpPr/>
          <p:nvPr/>
        </p:nvSpPr>
        <p:spPr>
          <a:xfrm>
            <a:off x="397042" y="5133036"/>
            <a:ext cx="8010024" cy="89478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If no soap is available, hand sanitiser gels can also remove germs from our hands. </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B44C-5EBC-4A01-AFA0-43329DC5050D}"/>
              </a:ext>
            </a:extLst>
          </p:cNvPr>
          <p:cNvSpPr>
            <a:spLocks noGrp="1"/>
          </p:cNvSpPr>
          <p:nvPr>
            <p:ph type="title"/>
          </p:nvPr>
        </p:nvSpPr>
        <p:spPr>
          <a:xfrm>
            <a:off x="395288" y="2309814"/>
            <a:ext cx="7886700" cy="2852737"/>
          </a:xfrm>
        </p:spPr>
        <p:txBody>
          <a:bodyPr/>
          <a:lstStyle/>
          <a:p>
            <a:r>
              <a:rPr lang="en-GB" b="1" dirty="0">
                <a:solidFill>
                  <a:srgbClr val="2E276A"/>
                </a:solidFill>
              </a:rPr>
              <a:t>Main Activity: </a:t>
            </a:r>
            <a:br>
              <a:rPr lang="en-GB" b="1" dirty="0">
                <a:solidFill>
                  <a:srgbClr val="2E276A"/>
                </a:solidFill>
              </a:rPr>
            </a:br>
            <a:r>
              <a:rPr lang="en-GB" b="1" dirty="0">
                <a:solidFill>
                  <a:srgbClr val="2E276A"/>
                </a:solidFill>
              </a:rPr>
              <a:t>Pepper and Water Experiment</a:t>
            </a:r>
          </a:p>
        </p:txBody>
      </p:sp>
      <p:sp>
        <p:nvSpPr>
          <p:cNvPr id="4" name="Footer Placeholder 3">
            <a:extLst>
              <a:ext uri="{FF2B5EF4-FFF2-40B4-BE49-F238E27FC236}">
                <a16:creationId xmlns:a16="http://schemas.microsoft.com/office/drawing/2014/main" id="{8FF252C7-B5AF-4E0C-9F41-749813CD1A12}"/>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241006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D66C13-201A-5645-B914-252128D16F7F}"/>
              </a:ext>
              <a:ext uri="{C183D7F6-B498-43B3-948B-1728B52AA6E4}">
                <adec:decorative xmlns:adec="http://schemas.microsoft.com/office/drawing/2017/decorative" val="1"/>
              </a:ext>
            </a:extLst>
          </p:cNvPr>
          <p:cNvSpPr/>
          <p:nvPr/>
        </p:nvSpPr>
        <p:spPr>
          <a:xfrm>
            <a:off x="-73479" y="0"/>
            <a:ext cx="9290957" cy="6857999"/>
          </a:xfrm>
          <a:prstGeom prst="rect">
            <a:avLst/>
          </a:prstGeom>
          <a:solidFill>
            <a:srgbClr val="86B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D1F31DC2-DDB0-074F-847F-611A5D5EA2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1041797"/>
            <a:ext cx="8905875" cy="4895850"/>
          </a:xfrm>
          <a:prstGeom prst="rect">
            <a:avLst/>
          </a:prstGeom>
        </p:spPr>
      </p:pic>
      <p:pic>
        <p:nvPicPr>
          <p:cNvPr id="4" name="Picture 3">
            <a:extLst>
              <a:ext uri="{FF2B5EF4-FFF2-40B4-BE49-F238E27FC236}">
                <a16:creationId xmlns:a16="http://schemas.microsoft.com/office/drawing/2014/main" id="{0AFCC51B-2E53-9C4E-B75E-31BAF5037C8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961003" y="1899245"/>
            <a:ext cx="7221992" cy="3180953"/>
          </a:xfrm>
          <a:prstGeom prst="rect">
            <a:avLst/>
          </a:prstGeom>
        </p:spPr>
      </p:pic>
      <p:sp>
        <p:nvSpPr>
          <p:cNvPr id="9" name="Title 8">
            <a:extLst>
              <a:ext uri="{FF2B5EF4-FFF2-40B4-BE49-F238E27FC236}">
                <a16:creationId xmlns:a16="http://schemas.microsoft.com/office/drawing/2014/main" id="{0F7899A5-9F8D-4B71-A794-B21B0F190178}"/>
              </a:ext>
            </a:extLst>
          </p:cNvPr>
          <p:cNvSpPr txBox="1">
            <a:spLocks noGrp="1"/>
          </p:cNvSpPr>
          <p:nvPr>
            <p:ph type="title" idx="4294967295"/>
          </p:nvPr>
        </p:nvSpPr>
        <p:spPr>
          <a:xfrm>
            <a:off x="724829" y="390293"/>
            <a:ext cx="745816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2E276A"/>
                </a:solidFill>
                <a:effectLst/>
                <a:uLnTx/>
                <a:uFillTx/>
                <a:latin typeface="Arial" panose="020B0604020202020204" pitchFamily="34" charset="0"/>
                <a:ea typeface="+mn-ea"/>
                <a:cs typeface="Arial" panose="020B0604020202020204" pitchFamily="34" charset="0"/>
              </a:rPr>
              <a:t>Pepper and Water Experiment</a:t>
            </a:r>
          </a:p>
        </p:txBody>
      </p:sp>
      <p:sp>
        <p:nvSpPr>
          <p:cNvPr id="5" name="TextBox 4">
            <a:extLst>
              <a:ext uri="{FF2B5EF4-FFF2-40B4-BE49-F238E27FC236}">
                <a16:creationId xmlns:a16="http://schemas.microsoft.com/office/drawing/2014/main" id="{DC0D63AC-5BDC-49AB-950F-AB312D6260D5}"/>
              </a:ext>
            </a:extLst>
          </p:cNvPr>
          <p:cNvSpPr txBox="1"/>
          <p:nvPr/>
        </p:nvSpPr>
        <p:spPr>
          <a:xfrm>
            <a:off x="1282172" y="2161588"/>
            <a:ext cx="1733550" cy="1600438"/>
          </a:xfrm>
          <a:prstGeom prst="rect">
            <a:avLst/>
          </a:prstGeom>
          <a:noFill/>
        </p:spPr>
        <p:txBody>
          <a:bodyPr wrap="square" rtlCol="0">
            <a:spAutoFit/>
          </a:bodyPr>
          <a:lstStyle/>
          <a:p>
            <a:pPr lvl="0" defTabSz="914400"/>
            <a:r>
              <a:rPr lang="en-GB" sz="2000" dirty="0">
                <a:solidFill>
                  <a:schemeClr val="accent6">
                    <a:lumMod val="75000"/>
                  </a:schemeClr>
                </a:solidFill>
              </a:rPr>
              <a:t>1. Dip the cocktail stick into the plain water</a:t>
            </a:r>
          </a:p>
          <a:p>
            <a:r>
              <a:rPr lang="en-GB" dirty="0">
                <a:solidFill>
                  <a:schemeClr val="accent6">
                    <a:lumMod val="75000"/>
                  </a:schemeClr>
                </a:solidFill>
              </a:rPr>
              <a:t>plain water</a:t>
            </a:r>
          </a:p>
        </p:txBody>
      </p:sp>
      <p:sp>
        <p:nvSpPr>
          <p:cNvPr id="7" name="TextBox 6">
            <a:extLst>
              <a:ext uri="{FF2B5EF4-FFF2-40B4-BE49-F238E27FC236}">
                <a16:creationId xmlns:a16="http://schemas.microsoft.com/office/drawing/2014/main" id="{7B1A4FB0-82CB-4E87-A5BA-69D7B392AC13}"/>
              </a:ext>
            </a:extLst>
          </p:cNvPr>
          <p:cNvSpPr txBox="1"/>
          <p:nvPr/>
        </p:nvSpPr>
        <p:spPr>
          <a:xfrm>
            <a:off x="3290926" y="2095783"/>
            <a:ext cx="2029846" cy="1631216"/>
          </a:xfrm>
          <a:prstGeom prst="rect">
            <a:avLst/>
          </a:prstGeom>
          <a:noFill/>
        </p:spPr>
        <p:txBody>
          <a:bodyPr wrap="square" rtlCol="0">
            <a:spAutoFit/>
          </a:bodyPr>
          <a:lstStyle/>
          <a:p>
            <a:pPr lvl="0" defTabSz="914400"/>
            <a:r>
              <a:rPr lang="en-GB" sz="2000" dirty="0">
                <a:solidFill>
                  <a:schemeClr val="accent6">
                    <a:lumMod val="75000"/>
                  </a:schemeClr>
                </a:solidFill>
              </a:rPr>
              <a:t>2. Dip the cocktail stick into the pepper water and swirl the stick around</a:t>
            </a:r>
          </a:p>
        </p:txBody>
      </p:sp>
      <p:sp>
        <p:nvSpPr>
          <p:cNvPr id="8" name="TextBox 7">
            <a:extLst>
              <a:ext uri="{FF2B5EF4-FFF2-40B4-BE49-F238E27FC236}">
                <a16:creationId xmlns:a16="http://schemas.microsoft.com/office/drawing/2014/main" id="{E4696D8F-DB7A-4494-B169-D1337DBFB5D3}"/>
              </a:ext>
            </a:extLst>
          </p:cNvPr>
          <p:cNvSpPr txBox="1"/>
          <p:nvPr/>
        </p:nvSpPr>
        <p:spPr>
          <a:xfrm>
            <a:off x="5781675" y="2095783"/>
            <a:ext cx="2133600" cy="1631216"/>
          </a:xfrm>
          <a:prstGeom prst="rect">
            <a:avLst/>
          </a:prstGeom>
          <a:noFill/>
        </p:spPr>
        <p:txBody>
          <a:bodyPr wrap="square" rtlCol="0">
            <a:spAutoFit/>
          </a:bodyPr>
          <a:lstStyle/>
          <a:p>
            <a:pPr lvl="0" defTabSz="914400"/>
            <a:r>
              <a:rPr lang="en-GB" sz="2000" dirty="0">
                <a:solidFill>
                  <a:schemeClr val="accent6">
                    <a:lumMod val="75000"/>
                  </a:schemeClr>
                </a:solidFill>
              </a:rPr>
              <a:t>3. Dip the cocktail stick into the soap then back into the pepper water. What happens?</a:t>
            </a:r>
          </a:p>
        </p:txBody>
      </p:sp>
    </p:spTree>
    <p:extLst>
      <p:ext uri="{BB962C8B-B14F-4D97-AF65-F5344CB8AC3E}">
        <p14:creationId xmlns:p14="http://schemas.microsoft.com/office/powerpoint/2010/main" val="40579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765D-26A7-4AFA-923B-01789B63936F}"/>
              </a:ext>
            </a:extLst>
          </p:cNvPr>
          <p:cNvSpPr>
            <a:spLocks noGrp="1"/>
          </p:cNvSpPr>
          <p:nvPr>
            <p:ph type="title"/>
          </p:nvPr>
        </p:nvSpPr>
        <p:spPr/>
        <p:txBody>
          <a:bodyPr/>
          <a:lstStyle/>
          <a:p>
            <a:r>
              <a:rPr lang="en-GB" b="1" dirty="0">
                <a:solidFill>
                  <a:srgbClr val="2E276A"/>
                </a:solidFill>
              </a:rPr>
              <a:t>Discussion</a:t>
            </a:r>
          </a:p>
        </p:txBody>
      </p:sp>
      <p:sp>
        <p:nvSpPr>
          <p:cNvPr id="4" name="Footer Placeholder 3">
            <a:extLst>
              <a:ext uri="{FF2B5EF4-FFF2-40B4-BE49-F238E27FC236}">
                <a16:creationId xmlns:a16="http://schemas.microsoft.com/office/drawing/2014/main" id="{B202F57D-008A-4889-9ACE-9FEA3801A88A}"/>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24506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p:txBody>
          <a:bodyPr>
            <a:normAutofit/>
          </a:bodyPr>
          <a:lstStyle/>
          <a:p>
            <a:r>
              <a:rPr lang="en-GB" sz="3200"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502318" y="2205147"/>
            <a:ext cx="4006516" cy="1124700"/>
          </a:xfrm>
          <a:prstGeom prst="wedgeRectCallout">
            <a:avLst>
              <a:gd name="adj1" fmla="val 63551"/>
              <a:gd name="adj2" fmla="val 4069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Where do microbes on our hands come from?</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3578602"/>
            <a:ext cx="4006516" cy="1124700"/>
          </a:xfrm>
          <a:prstGeom prst="wedgeRectCallout">
            <a:avLst>
              <a:gd name="adj1" fmla="val -68281"/>
              <a:gd name="adj2" fmla="val 128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Are all microbes harmful?</a:t>
            </a:r>
          </a:p>
        </p:txBody>
      </p:sp>
      <p:sp>
        <p:nvSpPr>
          <p:cNvPr id="7" name="Speech Bubble: Rectangle 6">
            <a:extLst>
              <a:ext uri="{FF2B5EF4-FFF2-40B4-BE49-F238E27FC236}">
                <a16:creationId xmlns:a16="http://schemas.microsoft.com/office/drawing/2014/main" id="{EC527F4B-E211-4C92-AB52-12A490675A94}"/>
              </a:ext>
            </a:extLst>
          </p:cNvPr>
          <p:cNvSpPr/>
          <p:nvPr/>
        </p:nvSpPr>
        <p:spPr>
          <a:xfrm>
            <a:off x="502318" y="4969005"/>
            <a:ext cx="4006516" cy="1124700"/>
          </a:xfrm>
          <a:prstGeom prst="wedgeRectCallout">
            <a:avLst>
              <a:gd name="adj1" fmla="val 64752"/>
              <a:gd name="adj2" fmla="val -316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When and how do we wash our hands?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985778"/>
            <a:ext cx="4006516" cy="1124700"/>
          </a:xfrm>
          <a:prstGeom prst="wedgeRectCallout">
            <a:avLst>
              <a:gd name="adj1" fmla="val -63776"/>
              <a:gd name="adj2" fmla="val 1114"/>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Why do we wash our hands?</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8694-0BEF-4535-AA0C-624AB34D4554}"/>
              </a:ext>
            </a:extLst>
          </p:cNvPr>
          <p:cNvSpPr>
            <a:spLocks noGrp="1"/>
          </p:cNvSpPr>
          <p:nvPr>
            <p:ph type="title"/>
          </p:nvPr>
        </p:nvSpPr>
        <p:spPr/>
        <p:txBody>
          <a:bodyPr/>
          <a:lstStyle/>
          <a:p>
            <a:r>
              <a:rPr lang="en-GB" b="1" dirty="0">
                <a:solidFill>
                  <a:srgbClr val="2E276A"/>
                </a:solidFill>
              </a:rPr>
              <a:t>Extension Activities</a:t>
            </a:r>
          </a:p>
        </p:txBody>
      </p:sp>
      <p:sp>
        <p:nvSpPr>
          <p:cNvPr id="4" name="Footer Placeholder 3">
            <a:extLst>
              <a:ext uri="{FF2B5EF4-FFF2-40B4-BE49-F238E27FC236}">
                <a16:creationId xmlns:a16="http://schemas.microsoft.com/office/drawing/2014/main" id="{2660170F-6248-4A41-9153-F04BF521937F}"/>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656838377"/>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331</TotalTime>
  <Words>710</Words>
  <Application>Microsoft Office PowerPoint</Application>
  <PresentationFormat>On-screen Show (4:3)</PresentationFormat>
  <Paragraphs>127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Raleway</vt:lpstr>
      <vt:lpstr>Office Theme</vt:lpstr>
      <vt:lpstr>Hand Hygiene</vt:lpstr>
      <vt:lpstr>Learning Outcomes</vt:lpstr>
      <vt:lpstr>Curriculum Links</vt:lpstr>
      <vt:lpstr>Why Do We Wash Our Hands?</vt:lpstr>
      <vt:lpstr>Main Activity:  Pepper and Water Experiment</vt:lpstr>
      <vt:lpstr>Pepper and Water Experiment</vt:lpstr>
      <vt:lpstr>Discussion</vt:lpstr>
      <vt:lpstr>Discussion Points</vt:lpstr>
      <vt:lpstr>Extension Activities</vt:lpstr>
      <vt:lpstr>Healthy Hands Facts (1/2)</vt:lpstr>
      <vt:lpstr>Healthy Hands Facts (2/2)</vt:lpstr>
      <vt:lpstr>Hand Washing Flashcards</vt:lpstr>
      <vt:lpstr>Fill in the Blanks (1/2)</vt:lpstr>
      <vt:lpstr>Fill in the Blanks (2/2)</vt:lpstr>
      <vt:lpstr>Learning Consolidation</vt:lpstr>
      <vt:lpstr>A song to use when washing my hands is…</vt:lpstr>
      <vt:lpstr>I will wash my hands at key moments during the day, for example</vt:lpstr>
      <vt:lpstr>There are how many steps to wash every part of my hands?</vt:lpstr>
      <vt:lpstr>If I am not able to wash my hands with soap and water, I will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32</cp:revision>
  <dcterms:created xsi:type="dcterms:W3CDTF">2022-02-28T09:25:11Z</dcterms:created>
  <dcterms:modified xsi:type="dcterms:W3CDTF">2022-08-18T10:38:49Z</dcterms:modified>
</cp:coreProperties>
</file>