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0287000" cy="10287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DF9DBD-CA1E-4E1D-8348-C2361BDB8AEE}" v="4" dt="2023-11-01T12:40:13.7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26" autoAdjust="0"/>
  </p:normalViewPr>
  <p:slideViewPr>
    <p:cSldViewPr>
      <p:cViewPr varScale="1">
        <p:scale>
          <a:sx n="70" d="100"/>
          <a:sy n="70" d="100"/>
        </p:scale>
        <p:origin x="24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font" Target="fonts/font1.fntdata"/><Relationship Id="rId23" Type="http://schemas.microsoft.com/office/2015/10/relationships/revisionInfo" Target="revisionInfo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312479-C3F2-AC5B-6490-CCC91E717A6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756150" y="63500"/>
            <a:ext cx="8032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PL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ECDC NORMAL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580232" y="3081617"/>
            <a:ext cx="5133786" cy="95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63"/>
              </a:lnSpc>
            </a:pPr>
            <a:r>
              <a:rPr lang="en-US" sz="3300" b="1" dirty="0">
                <a:solidFill>
                  <a:srgbClr val="57B950"/>
                </a:solidFill>
                <a:latin typeface="MetaPro-Bold" panose="02000503040000020004" pitchFamily="2" charset="0"/>
              </a:rPr>
              <a:t>Antimicrobial resistance (AMR) leads to: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54583" y="4477187"/>
            <a:ext cx="7831591" cy="1892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70" lvl="1" indent="-356235">
              <a:lnSpc>
                <a:spcPts val="2937"/>
              </a:lnSpc>
              <a:buFont typeface="Arial"/>
              <a:buChar char="•"/>
            </a:pPr>
            <a:r>
              <a:rPr lang="en-US" sz="3300" b="1" dirty="0">
                <a:solidFill>
                  <a:srgbClr val="08579F"/>
                </a:solidFill>
                <a:latin typeface="MetaPro-Bold" panose="02000503040000020004" pitchFamily="2" charset="0"/>
              </a:rPr>
              <a:t>antibiotics and other antimicrobials becoming less effective</a:t>
            </a:r>
          </a:p>
          <a:p>
            <a:pPr>
              <a:lnSpc>
                <a:spcPts val="2937"/>
              </a:lnSpc>
            </a:pPr>
            <a:endParaRPr lang="en-US" sz="3300" b="1" dirty="0">
              <a:solidFill>
                <a:srgbClr val="08579F"/>
              </a:solidFill>
              <a:latin typeface="MetaPro-Bold" panose="02000503040000020004" pitchFamily="2" charset="0"/>
            </a:endParaRPr>
          </a:p>
          <a:p>
            <a:pPr marL="712470" lvl="1" indent="-356235">
              <a:lnSpc>
                <a:spcPts val="2937"/>
              </a:lnSpc>
              <a:buFont typeface="Arial"/>
              <a:buChar char="•"/>
            </a:pPr>
            <a:r>
              <a:rPr lang="en-US" sz="3300" b="1" dirty="0">
                <a:solidFill>
                  <a:srgbClr val="08579F"/>
                </a:solidFill>
                <a:latin typeface="MetaPro-Bold" panose="02000503040000020004" pitchFamily="2" charset="0"/>
              </a:rPr>
              <a:t>infections being increasingly difficult or impossible to treat.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80232" y="6701190"/>
            <a:ext cx="7309835" cy="978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27"/>
              </a:lnSpc>
            </a:pPr>
            <a:r>
              <a:rPr lang="en-US" sz="3300" b="1" spc="-9" dirty="0">
                <a:solidFill>
                  <a:srgbClr val="08579F"/>
                </a:solidFill>
                <a:latin typeface="MetaPro-Bold" panose="02000503040000020004" pitchFamily="2" charset="0"/>
              </a:rPr>
              <a:t>For patients, this results in prolonged illness and sometimes death.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74638" y="9443406"/>
            <a:ext cx="5737725" cy="625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1"/>
              </a:lnSpc>
            </a:pPr>
            <a:r>
              <a:rPr lang="en-US" sz="2199" b="1">
                <a:solidFill>
                  <a:srgbClr val="FFFFFF"/>
                </a:solidFill>
                <a:latin typeface="MetaPro-Bold" panose="02000503040000020004" pitchFamily="2" charset="0"/>
              </a:rPr>
              <a:t>Learn more about AMR, its impact on the</a:t>
            </a:r>
          </a:p>
          <a:p>
            <a:pPr algn="ctr">
              <a:lnSpc>
                <a:spcPts val="2441"/>
              </a:lnSpc>
            </a:pPr>
            <a:r>
              <a:rPr lang="en-US" sz="2199" b="1">
                <a:solidFill>
                  <a:srgbClr val="FFFFFF"/>
                </a:solidFill>
                <a:latin typeface="MetaPro-Bold" panose="02000503040000020004" pitchFamily="2" charset="0"/>
              </a:rPr>
              <a:t>human health and what can be done to fight it!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00889" y="3763285"/>
            <a:ext cx="5753485" cy="1598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63"/>
              </a:lnSpc>
            </a:pPr>
            <a:r>
              <a:rPr lang="en-US" sz="3300" b="1" dirty="0">
                <a:solidFill>
                  <a:srgbClr val="57B950"/>
                </a:solidFill>
                <a:latin typeface="MetaPro 1"/>
              </a:rPr>
              <a:t>Antimicrobial resistance</a:t>
            </a:r>
          </a:p>
          <a:p>
            <a:pPr>
              <a:lnSpc>
                <a:spcPts val="3663"/>
              </a:lnSpc>
            </a:pPr>
            <a:r>
              <a:rPr lang="en-US" sz="3300" b="1" dirty="0">
                <a:solidFill>
                  <a:srgbClr val="57B950"/>
                </a:solidFill>
                <a:latin typeface="MetaPro 1"/>
              </a:rPr>
              <a:t>(AMR) is a global health threat.</a:t>
            </a:r>
          </a:p>
          <a:p>
            <a:pPr>
              <a:lnSpc>
                <a:spcPts val="1332"/>
              </a:lnSpc>
            </a:pPr>
            <a:endParaRPr lang="en-US" sz="3300" b="1" dirty="0">
              <a:solidFill>
                <a:srgbClr val="57B950"/>
              </a:solidFill>
              <a:latin typeface="MetaPro 1"/>
            </a:endParaRPr>
          </a:p>
          <a:p>
            <a:pPr>
              <a:lnSpc>
                <a:spcPts val="3663"/>
              </a:lnSpc>
            </a:pPr>
            <a:r>
              <a:rPr lang="en-US" sz="3300" b="1" dirty="0">
                <a:solidFill>
                  <a:srgbClr val="57B950"/>
                </a:solidFill>
                <a:latin typeface="MetaPro 1"/>
              </a:rPr>
              <a:t>How did we get here?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38033" y="5819867"/>
            <a:ext cx="7810934" cy="2263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70" lvl="1" indent="-356235">
              <a:lnSpc>
                <a:spcPts val="2937"/>
              </a:lnSpc>
              <a:buFont typeface="Arial"/>
              <a:buChar char="•"/>
            </a:pPr>
            <a:r>
              <a:rPr lang="en-US" sz="3300" b="1">
                <a:solidFill>
                  <a:srgbClr val="08579F"/>
                </a:solidFill>
                <a:latin typeface="MetaPro 1"/>
              </a:rPr>
              <a:t>Inappropriate and excessive use of antibiotics and other antimicrobials in humans, animals and agriculture.</a:t>
            </a:r>
          </a:p>
          <a:p>
            <a:pPr>
              <a:lnSpc>
                <a:spcPts val="2937"/>
              </a:lnSpc>
            </a:pPr>
            <a:endParaRPr lang="en-US" sz="3300" b="1">
              <a:solidFill>
                <a:srgbClr val="08579F"/>
              </a:solidFill>
              <a:latin typeface="MetaPro 1"/>
            </a:endParaRPr>
          </a:p>
          <a:p>
            <a:pPr marL="712470" lvl="1" indent="-356235">
              <a:lnSpc>
                <a:spcPts val="2937"/>
              </a:lnSpc>
              <a:buFont typeface="Arial"/>
              <a:buChar char="•"/>
            </a:pPr>
            <a:r>
              <a:rPr lang="en-US" sz="3300" b="1">
                <a:solidFill>
                  <a:srgbClr val="08579F"/>
                </a:solidFill>
                <a:latin typeface="MetaPro 1"/>
              </a:rPr>
              <a:t>Poor infection prevention and control (IPC) practices in healthcare settings.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74638" y="9443406"/>
            <a:ext cx="5737725" cy="625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1"/>
              </a:lnSpc>
            </a:pPr>
            <a:r>
              <a:rPr lang="en-US" sz="2199" b="1">
                <a:solidFill>
                  <a:srgbClr val="FFFFFF"/>
                </a:solidFill>
                <a:latin typeface="MetaPro 1"/>
              </a:rPr>
              <a:t>Learn more about AMR, its impact on the</a:t>
            </a:r>
          </a:p>
          <a:p>
            <a:pPr algn="ctr">
              <a:lnSpc>
                <a:spcPts val="2441"/>
              </a:lnSpc>
            </a:pPr>
            <a:r>
              <a:rPr lang="en-US" sz="2199" b="1">
                <a:solidFill>
                  <a:srgbClr val="FFFFFF"/>
                </a:solidFill>
                <a:latin typeface="MetaPro 1"/>
              </a:rPr>
              <a:t>human health and what can be done to fight it!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0695" y="2991719"/>
            <a:ext cx="7668084" cy="1792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41"/>
              </a:lnSpc>
            </a:pPr>
            <a:r>
              <a:rPr lang="en-US" sz="3190" b="1" spc="-9" dirty="0">
                <a:solidFill>
                  <a:srgbClr val="08579F"/>
                </a:solidFill>
                <a:latin typeface="MetaPro 1"/>
              </a:rPr>
              <a:t>Antimicrobial resistance (AMR) threatens humans, animals and the environment, as bacteria and other microorganisms can spread within and between all sectors.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90695" y="5181600"/>
            <a:ext cx="8061166" cy="1509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7"/>
              </a:lnSpc>
            </a:pPr>
            <a:r>
              <a:rPr lang="en-US" sz="3475" b="1">
                <a:solidFill>
                  <a:srgbClr val="57B950"/>
                </a:solidFill>
                <a:latin typeface="MetaPro 1"/>
              </a:rPr>
              <a:t>This is why AMR requires integrated interventions from multiple sectors, known as the One Health approach.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74638" y="9443406"/>
            <a:ext cx="5737725" cy="625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1"/>
              </a:lnSpc>
            </a:pPr>
            <a:r>
              <a:rPr lang="en-US" sz="2199" b="1">
                <a:solidFill>
                  <a:srgbClr val="FFFFFF"/>
                </a:solidFill>
                <a:latin typeface="MetaPro 1"/>
              </a:rPr>
              <a:t>Learn more about AMR, its impact on the</a:t>
            </a:r>
          </a:p>
          <a:p>
            <a:pPr algn="ctr">
              <a:lnSpc>
                <a:spcPts val="2441"/>
              </a:lnSpc>
            </a:pPr>
            <a:r>
              <a:rPr lang="en-US" sz="2199" b="1">
                <a:solidFill>
                  <a:srgbClr val="FFFFFF"/>
                </a:solidFill>
                <a:latin typeface="MetaPro 1"/>
              </a:rPr>
              <a:t>human health and what can be done to fight it!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26821" y="3708335"/>
            <a:ext cx="7493773" cy="1627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15"/>
              </a:lnSpc>
            </a:pPr>
            <a:r>
              <a:rPr lang="en-US" sz="3798" b="1" spc="-11" dirty="0">
                <a:solidFill>
                  <a:srgbClr val="08579F"/>
                </a:solidFill>
                <a:latin typeface="MetaPro 1"/>
              </a:rPr>
              <a:t>Urgent actions need to be taken</a:t>
            </a:r>
          </a:p>
          <a:p>
            <a:pPr>
              <a:lnSpc>
                <a:spcPts val="4215"/>
              </a:lnSpc>
            </a:pPr>
            <a:r>
              <a:rPr lang="en-US" sz="3798" b="1" spc="-11" dirty="0">
                <a:solidFill>
                  <a:srgbClr val="08579F"/>
                </a:solidFill>
                <a:latin typeface="MetaPro 1"/>
              </a:rPr>
              <a:t>to address antimicrobial resistance (AMR) to avoid: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66250" y="5572853"/>
            <a:ext cx="8577084" cy="19884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9129" lvl="1" indent="-369565">
              <a:lnSpc>
                <a:spcPts val="3937"/>
              </a:lnSpc>
              <a:buFont typeface="Arial"/>
              <a:buChar char="•"/>
            </a:pPr>
            <a:r>
              <a:rPr lang="en-US" sz="3423" b="1">
                <a:solidFill>
                  <a:srgbClr val="4CB748"/>
                </a:solidFill>
                <a:latin typeface="MetaPro 1"/>
              </a:rPr>
              <a:t>prolonged or untreatable infections,</a:t>
            </a:r>
          </a:p>
          <a:p>
            <a:pPr marL="739129" lvl="1" indent="-369565">
              <a:lnSpc>
                <a:spcPts val="3937"/>
              </a:lnSpc>
              <a:buFont typeface="Arial"/>
              <a:buChar char="•"/>
            </a:pPr>
            <a:r>
              <a:rPr lang="en-US" sz="3423" b="1">
                <a:solidFill>
                  <a:srgbClr val="4CB748"/>
                </a:solidFill>
                <a:latin typeface="MetaPro 1"/>
              </a:rPr>
              <a:t>increased death rates,</a:t>
            </a:r>
          </a:p>
          <a:p>
            <a:pPr marL="739129" lvl="1" indent="-369565">
              <a:lnSpc>
                <a:spcPts val="3937"/>
              </a:lnSpc>
              <a:buFont typeface="Arial"/>
              <a:buChar char="•"/>
            </a:pPr>
            <a:r>
              <a:rPr lang="en-US" sz="3423" b="1">
                <a:solidFill>
                  <a:srgbClr val="4CB748"/>
                </a:solidFill>
                <a:latin typeface="MetaPro 1"/>
              </a:rPr>
              <a:t>increased burden on healthcare systems,</a:t>
            </a:r>
          </a:p>
          <a:p>
            <a:pPr marL="739129" lvl="1" indent="-369565">
              <a:lnSpc>
                <a:spcPts val="3937"/>
              </a:lnSpc>
              <a:buFont typeface="Arial"/>
              <a:buChar char="•"/>
            </a:pPr>
            <a:r>
              <a:rPr lang="en-US" sz="3423" b="1">
                <a:solidFill>
                  <a:srgbClr val="4CB748"/>
                </a:solidFill>
                <a:latin typeface="MetaPro 1"/>
              </a:rPr>
              <a:t>increased economic burden.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274638" y="9443406"/>
            <a:ext cx="5737725" cy="625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1"/>
              </a:lnSpc>
            </a:pPr>
            <a:r>
              <a:rPr lang="en-US" sz="2199" b="1">
                <a:solidFill>
                  <a:srgbClr val="FFFFFF"/>
                </a:solidFill>
                <a:latin typeface="MetaPro 1"/>
              </a:rPr>
              <a:t>Learn more about AMR, its impact on the</a:t>
            </a:r>
          </a:p>
          <a:p>
            <a:pPr algn="ctr">
              <a:lnSpc>
                <a:spcPts val="2441"/>
              </a:lnSpc>
            </a:pPr>
            <a:r>
              <a:rPr lang="en-US" sz="2199" b="1">
                <a:solidFill>
                  <a:srgbClr val="FFFFFF"/>
                </a:solidFill>
                <a:latin typeface="MetaPro 1"/>
              </a:rPr>
              <a:t>human health and what can be done to fight it!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3" name="TextBox 3"/>
          <p:cNvSpPr txBox="1"/>
          <p:nvPr/>
        </p:nvSpPr>
        <p:spPr>
          <a:xfrm>
            <a:off x="2000937" y="9484720"/>
            <a:ext cx="6285125" cy="625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1"/>
              </a:lnSpc>
            </a:pPr>
            <a:r>
              <a:rPr lang="en-US" sz="2199" b="1" dirty="0">
                <a:solidFill>
                  <a:srgbClr val="FFFFFF"/>
                </a:solidFill>
                <a:latin typeface="MetaPro 1"/>
              </a:rPr>
              <a:t>There are recommended AMR targets for each EU Member State. Find out how your country is doing!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04280" y="3280667"/>
            <a:ext cx="8963803" cy="724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5"/>
              </a:lnSpc>
            </a:pPr>
            <a:r>
              <a:rPr lang="en-US" sz="2500" b="1" dirty="0">
                <a:solidFill>
                  <a:srgbClr val="FFFFFF"/>
                </a:solidFill>
                <a:latin typeface="MetaPro 1"/>
              </a:rPr>
              <a:t>Reduce by 20% the total consumption of antibiotics</a:t>
            </a:r>
          </a:p>
          <a:p>
            <a:pPr>
              <a:lnSpc>
                <a:spcPts val="2775"/>
              </a:lnSpc>
            </a:pPr>
            <a:r>
              <a:rPr lang="en-US" sz="2500" b="1" dirty="0">
                <a:solidFill>
                  <a:srgbClr val="FFFFFF"/>
                </a:solidFill>
                <a:latin typeface="MetaPro 1"/>
              </a:rPr>
              <a:t>in humans.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04281" y="4429125"/>
            <a:ext cx="8963803" cy="724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5"/>
              </a:lnSpc>
            </a:pPr>
            <a:r>
              <a:rPr lang="en-US" sz="2500" b="1">
                <a:solidFill>
                  <a:srgbClr val="FFFFFF"/>
                </a:solidFill>
                <a:latin typeface="MetaPro 1"/>
              </a:rPr>
              <a:t>At least 65% of the total consumption of antibiotics</a:t>
            </a:r>
          </a:p>
          <a:p>
            <a:pPr>
              <a:lnSpc>
                <a:spcPts val="2775"/>
              </a:lnSpc>
            </a:pPr>
            <a:r>
              <a:rPr lang="en-US" sz="2500" b="1">
                <a:solidFill>
                  <a:srgbClr val="FFFFFF"/>
                </a:solidFill>
                <a:latin typeface="MetaPro 1"/>
              </a:rPr>
              <a:t>in humans belongs to the ‘Access’ group of antibiotics.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04281" y="5657850"/>
            <a:ext cx="8963803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5"/>
              </a:lnSpc>
            </a:pPr>
            <a:r>
              <a:rPr lang="en-US" sz="2500" b="1" dirty="0">
                <a:solidFill>
                  <a:srgbClr val="FFFFFF"/>
                </a:solidFill>
                <a:latin typeface="MetaPro 1"/>
              </a:rPr>
              <a:t>Reduce by 15% the total incidence of bloodstream infections</a:t>
            </a:r>
          </a:p>
          <a:p>
            <a:pPr>
              <a:lnSpc>
                <a:spcPts val="2775"/>
              </a:lnSpc>
            </a:pPr>
            <a:r>
              <a:rPr lang="en-US" sz="2500" b="1" dirty="0">
                <a:solidFill>
                  <a:srgbClr val="FFFFFF"/>
                </a:solidFill>
                <a:latin typeface="MetaPro 1"/>
              </a:rPr>
              <a:t>with meticillin-resistant MRSA </a:t>
            </a:r>
            <a:r>
              <a:rPr lang="en-US" sz="2500" i="1" dirty="0">
                <a:solidFill>
                  <a:srgbClr val="FFFFFF"/>
                </a:solidFill>
                <a:latin typeface="MetaPro 2"/>
              </a:rPr>
              <a:t>Staphylococcus aureus.</a:t>
            </a:r>
            <a:r>
              <a:rPr lang="en-US" sz="2500" b="1" dirty="0">
                <a:solidFill>
                  <a:srgbClr val="FFFFFF"/>
                </a:solidFill>
                <a:latin typeface="MetaPro 1"/>
              </a:rPr>
              <a:t>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04281" y="6872533"/>
            <a:ext cx="8963803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5"/>
              </a:lnSpc>
            </a:pPr>
            <a:r>
              <a:rPr lang="en-US" sz="2500" b="1" dirty="0">
                <a:solidFill>
                  <a:srgbClr val="FFFFFF"/>
                </a:solidFill>
                <a:latin typeface="MetaPro 1"/>
              </a:rPr>
              <a:t>Reduce by 10% the total incidence of bloodstream infections with third-generations cephalosporin-resistant</a:t>
            </a:r>
            <a:r>
              <a:rPr lang="en-US" sz="2500" i="1" dirty="0">
                <a:solidFill>
                  <a:srgbClr val="FFFFFF"/>
                </a:solidFill>
                <a:latin typeface="MetaPro 2"/>
              </a:rPr>
              <a:t> Escherichia coli.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04281" y="8106021"/>
            <a:ext cx="8963803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75"/>
              </a:lnSpc>
            </a:pPr>
            <a:r>
              <a:rPr lang="en-US" sz="2500" b="1" dirty="0">
                <a:solidFill>
                  <a:srgbClr val="FFFFFF"/>
                </a:solidFill>
                <a:latin typeface="MetaPro 1"/>
              </a:rPr>
              <a:t>Reduce by 5% the total incidence of bloodstream infections</a:t>
            </a:r>
          </a:p>
          <a:p>
            <a:pPr>
              <a:lnSpc>
                <a:spcPts val="2775"/>
              </a:lnSpc>
            </a:pPr>
            <a:r>
              <a:rPr lang="en-US" sz="2500" b="1" dirty="0">
                <a:solidFill>
                  <a:srgbClr val="FFFFFF"/>
                </a:solidFill>
                <a:latin typeface="MetaPro 1"/>
              </a:rPr>
              <a:t>with carbapenem-resistant </a:t>
            </a:r>
            <a:r>
              <a:rPr lang="en-US" sz="2500" i="1" dirty="0">
                <a:solidFill>
                  <a:srgbClr val="FFFFFF"/>
                </a:solidFill>
                <a:latin typeface="MetaPro 2"/>
              </a:rPr>
              <a:t>Klebsiella pneumoniae.</a:t>
            </a:r>
            <a:r>
              <a:rPr lang="en-US" sz="2500" b="1" dirty="0">
                <a:solidFill>
                  <a:srgbClr val="FFFFFF"/>
                </a:solidFill>
                <a:latin typeface="MetaPro 1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96614" y="1714971"/>
            <a:ext cx="7493773" cy="1081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15"/>
              </a:lnSpc>
            </a:pPr>
            <a:r>
              <a:rPr lang="en-US" sz="3798" b="1" spc="-11" dirty="0">
                <a:solidFill>
                  <a:srgbClr val="FFFFFF"/>
                </a:solidFill>
                <a:latin typeface="MetaPro 1"/>
              </a:rPr>
              <a:t>EU ANTIMICROBIAL RESISTANCE</a:t>
            </a:r>
          </a:p>
          <a:p>
            <a:pPr algn="ctr">
              <a:lnSpc>
                <a:spcPts val="4215"/>
              </a:lnSpc>
            </a:pPr>
            <a:r>
              <a:rPr lang="en-US" sz="3798" b="1" spc="-11" dirty="0">
                <a:solidFill>
                  <a:srgbClr val="FFFFFF"/>
                </a:solidFill>
                <a:latin typeface="MetaPro 1"/>
              </a:rPr>
              <a:t>(AMR) TARGETS BY 2030: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274638" y="9443406"/>
            <a:ext cx="5737725" cy="625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1"/>
              </a:lnSpc>
            </a:pPr>
            <a:r>
              <a:rPr lang="en-US" sz="2199" b="1">
                <a:solidFill>
                  <a:srgbClr val="FFFFFF"/>
                </a:solidFill>
                <a:latin typeface="MetaPro 1"/>
              </a:rPr>
              <a:t>Learn more about AMR, its impact on the</a:t>
            </a:r>
          </a:p>
          <a:p>
            <a:pPr algn="ctr">
              <a:lnSpc>
                <a:spcPts val="2441"/>
              </a:lnSpc>
            </a:pPr>
            <a:r>
              <a:rPr lang="en-US" sz="2199" b="1">
                <a:solidFill>
                  <a:srgbClr val="FFFFFF"/>
                </a:solidFill>
                <a:latin typeface="MetaPro 1"/>
              </a:rPr>
              <a:t>human health and what can be done to fight it!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408814"/>
            <a:ext cx="8660872" cy="1627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15"/>
              </a:lnSpc>
            </a:pPr>
            <a:r>
              <a:rPr lang="en-US" sz="3798" b="1" spc="-11" dirty="0">
                <a:solidFill>
                  <a:srgbClr val="08579F"/>
                </a:solidFill>
                <a:latin typeface="MetaPro 1"/>
              </a:rPr>
              <a:t>Antimicrobial resistance (AMR) is a global public health threat. To fight AMR, countries must: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81427" y="5249193"/>
            <a:ext cx="9155419" cy="3478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58362" lvl="1" indent="-279181">
              <a:lnSpc>
                <a:spcPts val="3439"/>
              </a:lnSpc>
              <a:buFont typeface="Arial"/>
              <a:buChar char="•"/>
            </a:pPr>
            <a:r>
              <a:rPr lang="en-US" sz="2586" b="1">
                <a:solidFill>
                  <a:srgbClr val="4CB748"/>
                </a:solidFill>
                <a:latin typeface="MetaPro 1"/>
              </a:rPr>
              <a:t>Ensure measures to support the prudent use of antimicrobials in healthcare settings, long-term care facilities, and community</a:t>
            </a:r>
          </a:p>
          <a:p>
            <a:pPr marL="558362" lvl="1" indent="-279181">
              <a:lnSpc>
                <a:spcPts val="3439"/>
              </a:lnSpc>
              <a:buFont typeface="Arial"/>
              <a:buChar char="•"/>
            </a:pPr>
            <a:r>
              <a:rPr lang="en-US" sz="2586" b="1">
                <a:solidFill>
                  <a:srgbClr val="4CB748"/>
                </a:solidFill>
                <a:latin typeface="MetaPro 1"/>
              </a:rPr>
              <a:t>Strengthen infection prevention and control (IPC) in healthcare settings and long-term care facilities</a:t>
            </a:r>
          </a:p>
          <a:p>
            <a:pPr marL="558362" lvl="1" indent="-279181">
              <a:lnSpc>
                <a:spcPts val="3439"/>
              </a:lnSpc>
              <a:buFont typeface="Arial"/>
              <a:buChar char="•"/>
            </a:pPr>
            <a:r>
              <a:rPr lang="en-US" sz="2586" b="1">
                <a:solidFill>
                  <a:srgbClr val="4CB748"/>
                </a:solidFill>
                <a:latin typeface="MetaPro 1"/>
              </a:rPr>
              <a:t>Promote IPC measures and policies in communities</a:t>
            </a:r>
          </a:p>
          <a:p>
            <a:pPr marL="558362" lvl="1" indent="-279181">
              <a:lnSpc>
                <a:spcPts val="3439"/>
              </a:lnSpc>
              <a:buFont typeface="Arial"/>
              <a:buChar char="•"/>
            </a:pPr>
            <a:r>
              <a:rPr lang="en-US" sz="2586" b="1">
                <a:solidFill>
                  <a:srgbClr val="4CB748"/>
                </a:solidFill>
                <a:latin typeface="MetaPro 1"/>
              </a:rPr>
              <a:t>Promote the development of and accessibility to novel antimicrobials and alternatives to antimicrobials.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9443406"/>
            <a:ext cx="10287000" cy="625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1"/>
              </a:lnSpc>
            </a:pPr>
            <a:r>
              <a:rPr lang="en-US" sz="2199" b="1">
                <a:solidFill>
                  <a:srgbClr val="FFFFFF"/>
                </a:solidFill>
                <a:latin typeface="MetaPro 1"/>
              </a:rPr>
              <a:t>Learn more about how infection prevention and control practices in healthcare settings can reduce the number of healthcare-associated infections!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51521" y="3893182"/>
            <a:ext cx="9253934" cy="2320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4"/>
              </a:lnSpc>
            </a:pPr>
            <a:r>
              <a:rPr lang="en-US" sz="4058" b="1" spc="-12" dirty="0">
                <a:solidFill>
                  <a:srgbClr val="08579F"/>
                </a:solidFill>
                <a:latin typeface="MetaPro 1"/>
              </a:rPr>
              <a:t>In hospitals alone, healthcare-associated infections cause more deaths in Europe than any other infectious disease under surveillance at ECDC.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0287000" cy="10287000"/>
          </a:xfrm>
          <a:custGeom>
            <a:avLst/>
            <a:gdLst/>
            <a:ahLst/>
            <a:cxnLst/>
            <a:rect l="l" t="t" r="r" b="b"/>
            <a:pathLst>
              <a:path w="10287000" h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23989" y="9422750"/>
            <a:ext cx="9239023" cy="625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1"/>
              </a:lnSpc>
            </a:pPr>
            <a:r>
              <a:rPr lang="en-US" sz="2199" b="1">
                <a:solidFill>
                  <a:srgbClr val="FFFFFF"/>
                </a:solidFill>
                <a:latin typeface="MetaPro 1"/>
              </a:rPr>
              <a:t>Learn more about the benefits of vaccination on: vaccination-info.europa.eu</a:t>
            </a:r>
          </a:p>
          <a:p>
            <a:pPr algn="ctr">
              <a:lnSpc>
                <a:spcPts val="2441"/>
              </a:lnSpc>
            </a:pPr>
            <a:r>
              <a:rPr lang="en-US" sz="2199" b="1">
                <a:solidFill>
                  <a:srgbClr val="FFFFFF"/>
                </a:solidFill>
                <a:latin typeface="MetaPro 1"/>
              </a:rPr>
              <a:t>Learn more about AMR and how to fight it.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357173"/>
            <a:ext cx="8229600" cy="3200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52"/>
              </a:lnSpc>
            </a:pPr>
            <a:r>
              <a:rPr lang="en-US" sz="3200" b="1" spc="-9" dirty="0">
                <a:solidFill>
                  <a:srgbClr val="08579F"/>
                </a:solidFill>
                <a:latin typeface="MetaPro 1"/>
              </a:rPr>
              <a:t>Vaccines play an important role in the fight against antimicrobial resistance (AMR).</a:t>
            </a:r>
          </a:p>
          <a:p>
            <a:pPr>
              <a:lnSpc>
                <a:spcPts val="3330"/>
              </a:lnSpc>
            </a:pPr>
            <a:endParaRPr lang="en-US" sz="3200" b="1" spc="-9" dirty="0">
              <a:solidFill>
                <a:srgbClr val="08579F"/>
              </a:solidFill>
              <a:latin typeface="MetaPro 1"/>
            </a:endParaRPr>
          </a:p>
          <a:p>
            <a:pPr>
              <a:lnSpc>
                <a:spcPts val="3552"/>
              </a:lnSpc>
            </a:pPr>
            <a:r>
              <a:rPr lang="en-US" sz="3200" b="1" spc="-9" dirty="0">
                <a:solidFill>
                  <a:srgbClr val="08579F"/>
                </a:solidFill>
                <a:latin typeface="MetaPro 1"/>
              </a:rPr>
              <a:t>By stopping the spread of infections, they help to reduce the number of antibiotic prescriptions - meaning bacteria develop less resistance to antibiotics.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6827486"/>
            <a:ext cx="8229600" cy="1392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52"/>
              </a:lnSpc>
            </a:pPr>
            <a:r>
              <a:rPr lang="en-US" sz="3200" b="1" spc="-9">
                <a:solidFill>
                  <a:srgbClr val="4CB748"/>
                </a:solidFill>
                <a:latin typeface="MetaPro 1"/>
              </a:rPr>
              <a:t>Help keep our antibiotics working by</a:t>
            </a:r>
          </a:p>
          <a:p>
            <a:pPr>
              <a:lnSpc>
                <a:spcPts val="3552"/>
              </a:lnSpc>
            </a:pPr>
            <a:r>
              <a:rPr lang="en-US" sz="3200" b="1" spc="-9">
                <a:solidFill>
                  <a:srgbClr val="4CB748"/>
                </a:solidFill>
                <a:latin typeface="MetaPro 1"/>
              </a:rPr>
              <a:t>making sure that you and your family are</a:t>
            </a:r>
          </a:p>
          <a:p>
            <a:pPr>
              <a:lnSpc>
                <a:spcPts val="3552"/>
              </a:lnSpc>
            </a:pPr>
            <a:r>
              <a:rPr lang="en-US" sz="3200" b="1" spc="-9">
                <a:solidFill>
                  <a:srgbClr val="4CB748"/>
                </a:solidFill>
                <a:latin typeface="MetaPro 1"/>
              </a:rPr>
              <a:t>up to date on your vaccinations!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haredContentType xmlns="Microsoft.SharePoint.Taxonomy.ContentTypeSync" SourceId="14c281f0-fdb2-43d6-8bd5-8268950107ba" ContentTypeId="0x010100EE95EE7DB3A482488E68FA4A7091999F" PreviousValue="false"/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Standard Document" ma:contentTypeID="0x010100EE95EE7DB3A482488E68FA4A7091999F00D3B6B1EA02B71F4D87658D2F0F66AE6A" ma:contentTypeVersion="152" ma:contentTypeDescription="Create a new document." ma:contentTypeScope="" ma:versionID="9fe88f669c35f95b7b7f43f719159981">
  <xsd:schema xmlns:xsd="http://www.w3.org/2001/XMLSchema" xmlns:xs="http://www.w3.org/2001/XMLSchema" xmlns:p="http://schemas.microsoft.com/office/2006/metadata/properties" xmlns:ns2="4240f11c-4df2-4a37-9be1-bdf0d4dfc218" xmlns:ns3="fe73b3f6-a427-4a99-886e-da32c6de835d" xmlns:ns4="ad844e80-7513-4d59-8106-40a8f6a315d3" xmlns:ns5="a4eb6d0c-4d9f-43dd-94e5-954b3aecc36c" targetNamespace="http://schemas.microsoft.com/office/2006/metadata/properties" ma:root="true" ma:fieldsID="81f07e2f85b201c7808996a23ca2700b" ns2:_="" ns3:_="" ns4:_="" ns5:_="">
    <xsd:import namespace="4240f11c-4df2-4a37-9be1-bdf0d4dfc218"/>
    <xsd:import namespace="fe73b3f6-a427-4a99-886e-da32c6de835d"/>
    <xsd:import namespace="ad844e80-7513-4d59-8106-40a8f6a315d3"/>
    <xsd:import namespace="a4eb6d0c-4d9f-43dd-94e5-954b3aecc36c"/>
    <xsd:element name="properties">
      <xsd:complexType>
        <xsd:sequence>
          <xsd:element name="documentManagement">
            <xsd:complexType>
              <xsd:all>
                <xsd:element ref="ns2:ECMX_SUMMARY" minOccurs="0"/>
                <xsd:element ref="ns3:c67668d6730c4bc2a26c654fc875ab99" minOccurs="0"/>
                <xsd:element ref="ns3:TaxCatchAll" minOccurs="0"/>
                <xsd:element ref="ns3:TaxCatchAllLabel" minOccurs="0"/>
                <xsd:element ref="ns3:o13d78bceb4b4178ab3c456bf4db706a" minOccurs="0"/>
                <xsd:element ref="ns3:na274824997947589a1bfdfb0b645b50" minOccurs="0"/>
                <xsd:element ref="ns3:kf1264ba1b22407abef15b09c01e8cf0" minOccurs="0"/>
                <xsd:element ref="ns3:b489bfe21c7249aba6a1ae186fa4e51c" minOccurs="0"/>
                <xsd:element ref="ns3:cbaf9fdaaf87475a8d0ae10d3e79318e" minOccurs="0"/>
                <xsd:element ref="ns2:ECMX_PUBLISHDATE" minOccurs="0"/>
                <xsd:element ref="ns2:ECMX_BUSINESSID" minOccurs="0"/>
                <xsd:element ref="ns2:ECMX_OPERATIONALID" minOccurs="0"/>
                <xsd:element ref="ns2:ECMX_ADDITIONALINFO" minOccurs="0"/>
                <xsd:element ref="ns3:ECMX_OWNER" minOccurs="0"/>
                <xsd:element ref="ns4:TaxKeywordTaxHTField" minOccurs="0"/>
                <xsd:element ref="ns5:MediaServiceLocation" minOccurs="0"/>
                <xsd:element ref="ns4:_dlc_DocId" minOccurs="0"/>
                <xsd:element ref="ns4:_dlc_DocIdUrl" minOccurs="0"/>
                <xsd:element ref="ns4:_dlc_DocIdPersistId" minOccurs="0"/>
                <xsd:element ref="ns5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0f11c-4df2-4a37-9be1-bdf0d4dfc218" elementFormDefault="qualified">
    <xsd:import namespace="http://schemas.microsoft.com/office/2006/documentManagement/types"/>
    <xsd:import namespace="http://schemas.microsoft.com/office/infopath/2007/PartnerControls"/>
    <xsd:element name="ECMX_SUMMARY" ma:index="8" nillable="true" ma:displayName="Summary" ma:description="Short and distinct description of the document" ma:internalName="ECMX_SUMMARY">
      <xsd:simpleType>
        <xsd:restriction base="dms:Note">
          <xsd:maxLength value="255"/>
        </xsd:restriction>
      </xsd:simpleType>
    </xsd:element>
    <xsd:element name="ECMX_PUBLISHDATE" ma:index="23" nillable="true" ma:displayName="Publish Date" ma:description="Enter the date of publication or finalisation of this document" ma:format="DateOnly" ma:internalName="ECMX_PUBLISHDATE">
      <xsd:simpleType>
        <xsd:restriction base="dms:DateTime"/>
      </xsd:simpleType>
    </xsd:element>
    <xsd:element name="ECMX_BUSINESSID" ma:index="24" nillable="true" ma:displayName="Business ID" ma:description="Enter the business identifier of the document such as ECDC/IP/25" ma:internalName="ECMX_BUSINESSID">
      <xsd:simpleType>
        <xsd:restriction base="dms:Text">
          <xsd:maxLength value="255"/>
        </xsd:restriction>
      </xsd:simpleType>
    </xsd:element>
    <xsd:element name="ECMX_OPERATIONALID" ma:index="25" nillable="true" ma:displayName="Operational ID" ma:description="Enter the operational or workflow identifier such as 104.2.2.1" ma:internalName="ECMX_OPERATIONALID">
      <xsd:simpleType>
        <xsd:restriction base="dms:Text">
          <xsd:maxLength value="255"/>
        </xsd:restriction>
      </xsd:simpleType>
    </xsd:element>
    <xsd:element name="ECMX_ADDITIONALINFO" ma:index="26" nillable="true" ma:displayName="Additional Info" ma:description="Provide any additional notes or information about the document" ma:internalName="ECMX_ADDITIONALINFO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73b3f6-a427-4a99-886e-da32c6de835d" elementFormDefault="qualified">
    <xsd:import namespace="http://schemas.microsoft.com/office/2006/documentManagement/types"/>
    <xsd:import namespace="http://schemas.microsoft.com/office/infopath/2007/PartnerControls"/>
    <xsd:element name="c67668d6730c4bc2a26c654fc875ab99" ma:index="9" nillable="true" ma:taxonomy="true" ma:internalName="c67668d6730c4bc2a26c654fc875ab99" ma:taxonomyFieldName="ECMX_CATEGORYLABEL" ma:displayName="Category Label" ma:default="662;#Communication|78eb7c99-aa5a-4fcf-ac48-9d35a30afe6d" ma:fieldId="{c67668d6-730c-4bc2-a26c-654fc875ab99}" ma:sspId="14c281f0-fdb2-43d6-8bd5-8268950107ba" ma:termSetId="c558570e-7e10-421a-aae8-97c91a67507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6db8dde0-a79d-417b-84c2-a70d3916e53d}" ma:internalName="TaxCatchAll" ma:showField="CatchAllData" ma:web="ad844e80-7513-4d59-8106-40a8f6a315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6db8dde0-a79d-417b-84c2-a70d3916e53d}" ma:internalName="TaxCatchAllLabel" ma:readOnly="true" ma:showField="CatchAllDataLabel" ma:web="ad844e80-7513-4d59-8106-40a8f6a315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13d78bceb4b4178ab3c456bf4db706a" ma:index="13" nillable="true" ma:taxonomy="true" ma:internalName="o13d78bceb4b4178ab3c456bf4db706a" ma:taxonomyFieldName="ECMX_DOCUMENTTYPE" ma:displayName="Document Type" ma:indexed="true" ma:fieldId="{813d78bc-eb4b-4178-ab3c-456bf4db706a}" ma:sspId="14c281f0-fdb2-43d6-8bd5-8268950107ba" ma:termSetId="c389c416-3255-4b96-b67a-477bf9d78a2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a274824997947589a1bfdfb0b645b50" ma:index="15" nillable="true" ma:taxonomy="true" ma:internalName="na274824997947589a1bfdfb0b645b50" ma:taxonomyFieldName="ECMX_ENTITY" ma:displayName="Entity" ma:fieldId="{7a274824-9979-4758-9a1b-fdfb0b645b50}" ma:sspId="14c281f0-fdb2-43d6-8bd5-8268950107ba" ma:termSetId="642df4da-6b01-472d-8f33-07d3ed3a3ad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f1264ba1b22407abef15b09c01e8cf0" ma:index="17" nillable="true" ma:taxonomy="true" ma:internalName="kf1264ba1b22407abef15b09c01e8cf0" ma:taxonomyFieldName="ECMX_DISEASEPATHOGEN" ma:displayName="Disease/Pathogen" ma:fieldId="{4f1264ba-1b22-407a-bef1-5b09c01e8cf0}" ma:sspId="14c281f0-fdb2-43d6-8bd5-8268950107ba" ma:termSetId="0299f09b-7697-48da-88c2-893786836ca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489bfe21c7249aba6a1ae186fa4e51c" ma:index="19" nillable="true" ma:taxonomy="true" ma:internalName="b489bfe21c7249aba6a1ae186fa4e51c" ma:taxonomyFieldName="ECMX_DOCUMENTSTATUS" ma:displayName="Document Status" ma:default="1;#Draft|bed60e9a-f1b8-4691-a7e2-534f78067ff3" ma:fieldId="{b489bfe2-1c72-49ab-a6a1-ae186fa4e51c}" ma:sspId="14c281f0-fdb2-43d6-8bd5-8268950107ba" ma:termSetId="142c0697-2f33-49ef-84e0-8a01165d72a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baf9fdaaf87475a8d0ae10d3e79318e" ma:index="21" nillable="true" ma:taxonomy="true" ma:internalName="cbaf9fdaaf87475a8d0ae10d3e79318e" ma:taxonomyFieldName="ECMX_LIFECYCLE" ma:displayName="Lifecycle" ma:default="2;#Active|50127695-0d4f-4ac1-ab93-ebc716c3e584" ma:fieldId="{cbaf9fda-af87-475a-8d0a-e10d3e79318e}" ma:sspId="14c281f0-fdb2-43d6-8bd5-8268950107ba" ma:termSetId="84fb9b37-c2b8-4969-9234-b37fe8170d9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CMX_OWNER" ma:index="27" nillable="true" ma:displayName="Owner" ma:list="UserInfo" ma:SharePointGroup="0" ma:internalName="ECMX_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844e80-7513-4d59-8106-40a8f6a315d3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28" nillable="true" ma:taxonomy="true" ma:internalName="TaxKeywordTaxHTField" ma:taxonomyFieldName="TaxKeyword" ma:displayName="Enterprise Keywords" ma:fieldId="{23f27201-bee3-471e-b2e7-b64fd8b7ca38}" ma:taxonomyMulti="true" ma:sspId="14c281f0-fdb2-43d6-8bd5-8268950107b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eb6d0c-4d9f-43dd-94e5-954b3aecc36c" elementFormDefault="qualified">
    <xsd:import namespace="http://schemas.microsoft.com/office/2006/documentManagement/types"/>
    <xsd:import namespace="http://schemas.microsoft.com/office/infopath/2007/PartnerControls"/>
    <xsd:element name="MediaServiceLocation" ma:index="3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3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489bfe21c7249aba6a1ae186fa4e51c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Draft</TermName>
          <TermId xmlns="http://schemas.microsoft.com/office/infopath/2007/PartnerControls">bed60e9a-f1b8-4691-a7e2-534f78067ff3</TermId>
        </TermInfo>
      </Terms>
    </b489bfe21c7249aba6a1ae186fa4e51c>
    <cbaf9fdaaf87475a8d0ae10d3e79318e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Active</TermName>
          <TermId xmlns="http://schemas.microsoft.com/office/infopath/2007/PartnerControls">50127695-0d4f-4ac1-ab93-ebc716c3e584</TermId>
        </TermInfo>
      </Terms>
    </cbaf9fdaaf87475a8d0ae10d3e79318e>
    <ECMX_SUMMARY xmlns="4240f11c-4df2-4a37-9be1-bdf0d4dfc218" xsi:nil="true"/>
    <ECMX_ADDITIONALINFO xmlns="4240f11c-4df2-4a37-9be1-bdf0d4dfc218" xsi:nil="true"/>
    <ECMX_OWNER xmlns="fe73b3f6-a427-4a99-886e-da32c6de835d">
      <UserInfo>
        <DisplayName/>
        <AccountId xsi:nil="true"/>
        <AccountType/>
      </UserInfo>
    </ECMX_OWNER>
    <kf1264ba1b22407abef15b09c01e8cf0 xmlns="fe73b3f6-a427-4a99-886e-da32c6de835d">
      <Terms xmlns="http://schemas.microsoft.com/office/infopath/2007/PartnerControls"/>
    </kf1264ba1b22407abef15b09c01e8cf0>
    <o13d78bceb4b4178ab3c456bf4db706a xmlns="fe73b3f6-a427-4a99-886e-da32c6de835d">
      <Terms xmlns="http://schemas.microsoft.com/office/infopath/2007/PartnerControls"/>
    </o13d78bceb4b4178ab3c456bf4db706a>
    <TaxKeywordTaxHTField xmlns="ad844e80-7513-4d59-8106-40a8f6a315d3">
      <Terms xmlns="http://schemas.microsoft.com/office/infopath/2007/PartnerControls"/>
    </TaxKeywordTaxHTField>
    <ECMX_PUBLISHDATE xmlns="4240f11c-4df2-4a37-9be1-bdf0d4dfc218" xsi:nil="true"/>
    <ECMX_BUSINESSID xmlns="4240f11c-4df2-4a37-9be1-bdf0d4dfc218" xsi:nil="true"/>
    <c67668d6730c4bc2a26c654fc875ab99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Internal Communications</TermName>
          <TermId xmlns="http://schemas.microsoft.com/office/infopath/2007/PartnerControls">6da40654-d6fe-4c3b-b33d-4ae66d383867</TermId>
        </TermInfo>
      </Terms>
    </c67668d6730c4bc2a26c654fc875ab99>
    <TaxCatchAll xmlns="fe73b3f6-a427-4a99-886e-da32c6de835d">
      <Value>432</Value>
      <Value>3</Value>
      <Value>2</Value>
      <Value>1</Value>
    </TaxCatchAll>
    <na274824997947589a1bfdfb0b645b50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ECDC</TermName>
          <TermId xmlns="http://schemas.microsoft.com/office/infopath/2007/PartnerControls">931345c4-86d9-4b39-a79a-5a8b0b90257f</TermId>
        </TermInfo>
      </Terms>
    </na274824997947589a1bfdfb0b645b50>
    <ECMX_OPERATIONALID xmlns="4240f11c-4df2-4a37-9be1-bdf0d4dfc218" xsi:nil="true"/>
    <_dlc_DocId xmlns="ad844e80-7513-4d59-8106-40a8f6a315d3">IORGCOM-758100987-23327</_dlc_DocId>
    <_dlc_DocIdUrl xmlns="ad844e80-7513-4d59-8106-40a8f6a315d3">
      <Url>https://ecdc365.sharepoint.com/teams/iorg_dir_com/_layouts/15/DocIdRedir.aspx?ID=IORGCOM-758100987-23327</Url>
      <Description>IORGCOM-758100987-23327</Description>
    </_dlc_DocIdUrl>
  </documentManagement>
</p:properties>
</file>

<file path=customXml/itemProps1.xml><?xml version="1.0" encoding="utf-8"?>
<ds:datastoreItem xmlns:ds="http://schemas.openxmlformats.org/officeDocument/2006/customXml" ds:itemID="{80C96586-39A1-4CFA-9B99-E0B913F5D20F}">
  <ds:schemaRefs>
    <ds:schemaRef ds:uri="Microsoft.SharePoint.Taxonomy.ContentTypeSync"/>
  </ds:schemaRefs>
</ds:datastoreItem>
</file>

<file path=customXml/itemProps2.xml><?xml version="1.0" encoding="utf-8"?>
<ds:datastoreItem xmlns:ds="http://schemas.openxmlformats.org/officeDocument/2006/customXml" ds:itemID="{66060DE5-6BF5-42F1-B227-F276A7104ECA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EFC533B4-B647-4BC9-999D-E58DA82BFDE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5F834EC-0737-484E-A2BD-02557678F6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40f11c-4df2-4a37-9be1-bdf0d4dfc218"/>
    <ds:schemaRef ds:uri="fe73b3f6-a427-4a99-886e-da32c6de835d"/>
    <ds:schemaRef ds:uri="ad844e80-7513-4d59-8106-40a8f6a315d3"/>
    <ds:schemaRef ds:uri="a4eb6d0c-4d9f-43dd-94e5-954b3aecc3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252FAC72-5C81-4B34-B64C-13CB66419FEE}">
  <ds:schemaRefs>
    <ds:schemaRef ds:uri="http://purl.org/dc/elements/1.1/"/>
    <ds:schemaRef ds:uri="http://schemas.microsoft.com/office/2006/metadata/properties"/>
    <ds:schemaRef ds:uri="http://purl.org/dc/dcmitype/"/>
    <ds:schemaRef ds:uri="http://purl.org/dc/terms/"/>
    <ds:schemaRef ds:uri="http://schemas.microsoft.com/office/2006/documentManagement/types"/>
    <ds:schemaRef ds:uri="a4eb6d0c-4d9f-43dd-94e5-954b3aecc36c"/>
    <ds:schemaRef ds:uri="http://www.w3.org/XML/1998/namespace"/>
    <ds:schemaRef ds:uri="http://schemas.microsoft.com/office/infopath/2007/PartnerControls"/>
    <ds:schemaRef ds:uri="4240f11c-4df2-4a37-9be1-bdf0d4dfc218"/>
    <ds:schemaRef ds:uri="http://schemas.openxmlformats.org/package/2006/metadata/core-properties"/>
    <ds:schemaRef ds:uri="ad844e80-7513-4d59-8106-40a8f6a315d3"/>
    <ds:schemaRef ds:uri="fe73b3f6-a427-4a99-886e-da32c6de835d"/>
  </ds:schemaRefs>
</ds:datastoreItem>
</file>

<file path=docMetadata/LabelInfo.xml><?xml version="1.0" encoding="utf-8"?>
<clbl:labelList xmlns:clbl="http://schemas.microsoft.com/office/2020/mipLabelMetadata">
  <clbl:label id="{5d6aa37e-3a89-4bd8-9367-95b8219209ae}" enabled="1" method="Standard" siteId="{6ad73702-409c-4046-ae59-cc4bea334507}" contentBits="1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570</Words>
  <Application>Microsoft Office PowerPoint</Application>
  <PresentationFormat>Custom</PresentationFormat>
  <Paragraphs>57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EAAD 2023 Social Media Tiles</dc:title>
  <cp:lastModifiedBy>Catalin Bercaru</cp:lastModifiedBy>
  <cp:revision>3</cp:revision>
  <dcterms:created xsi:type="dcterms:W3CDTF">2006-08-16T00:00:00Z</dcterms:created>
  <dcterms:modified xsi:type="dcterms:W3CDTF">2023-11-13T16:49:27Z</dcterms:modified>
  <dc:identifier>DAFy2e5aueA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Office Theme:8</vt:lpwstr>
  </property>
  <property fmtid="{D5CDD505-2E9C-101B-9397-08002B2CF9AE}" pid="3" name="ClassificationContentMarkingHeaderText">
    <vt:lpwstr>ECDC NORMAL</vt:lpwstr>
  </property>
  <property fmtid="{D5CDD505-2E9C-101B-9397-08002B2CF9AE}" pid="4" name="ContentTypeId">
    <vt:lpwstr>0x010100EE95EE7DB3A482488E68FA4A7091999F00D3B6B1EA02B71F4D87658D2F0F66AE6A</vt:lpwstr>
  </property>
  <property fmtid="{D5CDD505-2E9C-101B-9397-08002B2CF9AE}" pid="5" name="TaxKeyword">
    <vt:lpwstr/>
  </property>
  <property fmtid="{D5CDD505-2E9C-101B-9397-08002B2CF9AE}" pid="6" name="ECMX_ENTITY">
    <vt:lpwstr>3;#ECDC|931345c4-86d9-4b39-a79a-5a8b0b90257f</vt:lpwstr>
  </property>
  <property fmtid="{D5CDD505-2E9C-101B-9397-08002B2CF9AE}" pid="7" name="MediaServiceImageTags">
    <vt:lpwstr/>
  </property>
  <property fmtid="{D5CDD505-2E9C-101B-9397-08002B2CF9AE}" pid="8" name="ECMX_LIFECYCLE">
    <vt:lpwstr>2;#Active|50127695-0d4f-4ac1-ab93-ebc716c3e584</vt:lpwstr>
  </property>
  <property fmtid="{D5CDD505-2E9C-101B-9397-08002B2CF9AE}" pid="9" name="lcf76f155ced4ddcb4097134ff3c332f">
    <vt:lpwstr/>
  </property>
  <property fmtid="{D5CDD505-2E9C-101B-9397-08002B2CF9AE}" pid="10" name="ECMX_DISEASEPATHOGEN">
    <vt:lpwstr/>
  </property>
  <property fmtid="{D5CDD505-2E9C-101B-9397-08002B2CF9AE}" pid="11" name="ECMX_DOCUMENTTYPE">
    <vt:lpwstr/>
  </property>
  <property fmtid="{D5CDD505-2E9C-101B-9397-08002B2CF9AE}" pid="12" name="ECMX_CATEGORYLABEL">
    <vt:lpwstr>432;#Internal Communications|6da40654-d6fe-4c3b-b33d-4ae66d383867</vt:lpwstr>
  </property>
  <property fmtid="{D5CDD505-2E9C-101B-9397-08002B2CF9AE}" pid="13" name="ECMX_DOCUMENTSTATUS">
    <vt:lpwstr>1;#Draft|bed60e9a-f1b8-4691-a7e2-534f78067ff3</vt:lpwstr>
  </property>
  <property fmtid="{D5CDD505-2E9C-101B-9397-08002B2CF9AE}" pid="14" name="_dlc_DocIdItemGuid">
    <vt:lpwstr>c1dc3365-7808-4a56-bdfc-0f57b768e0fe</vt:lpwstr>
  </property>
</Properties>
</file>