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23"/>
  </p:notesMasterIdLst>
  <p:handoutMasterIdLst>
    <p:handoutMasterId r:id="rId24"/>
  </p:handoutMasterIdLst>
  <p:sldIdLst>
    <p:sldId id="277" r:id="rId6"/>
    <p:sldId id="386" r:id="rId7"/>
    <p:sldId id="264" r:id="rId8"/>
    <p:sldId id="281" r:id="rId9"/>
    <p:sldId id="405" r:id="rId10"/>
    <p:sldId id="280" r:id="rId11"/>
    <p:sldId id="406" r:id="rId12"/>
    <p:sldId id="384" r:id="rId13"/>
    <p:sldId id="388" r:id="rId14"/>
    <p:sldId id="391" r:id="rId15"/>
    <p:sldId id="400" r:id="rId16"/>
    <p:sldId id="402" r:id="rId17"/>
    <p:sldId id="394" r:id="rId18"/>
    <p:sldId id="395" r:id="rId19"/>
    <p:sldId id="398" r:id="rId20"/>
    <p:sldId id="399" r:id="rId21"/>
    <p:sldId id="403"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D854A1-7B95-F89F-8A0F-1160B2213964}" name="GORANOV Luben (SANTE)" initials="EC" userId="GORANOV Luben (SANT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7470"/>
    <a:srgbClr val="6BB188"/>
    <a:srgbClr val="9DCBB0"/>
    <a:srgbClr val="CBE3D5"/>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7169A1-8A69-41F2-9D39-9CD134081D8A}" v="3" dt="2025-02-14T11:23:55.05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46" autoAdjust="0"/>
    <p:restoredTop sz="60050" autoAdjust="0"/>
  </p:normalViewPr>
  <p:slideViewPr>
    <p:cSldViewPr snapToGrid="0">
      <p:cViewPr varScale="1">
        <p:scale>
          <a:sx n="111" d="100"/>
          <a:sy n="111" d="100"/>
        </p:scale>
        <p:origin x="456" y="96"/>
      </p:cViewPr>
      <p:guideLst/>
    </p:cSldViewPr>
  </p:slideViewPr>
  <p:notesTextViewPr>
    <p:cViewPr>
      <p:scale>
        <a:sx n="1" d="1"/>
        <a:sy n="1" d="1"/>
      </p:scale>
      <p:origin x="0" y="0"/>
    </p:cViewPr>
  </p:notesTextViewPr>
  <p:notesViewPr>
    <p:cSldViewPr snapToGrid="0">
      <p:cViewPr varScale="1">
        <p:scale>
          <a:sx n="45" d="100"/>
          <a:sy n="45" d="100"/>
        </p:scale>
        <p:origin x="2760"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Castro Troya" userId="58fec591-b333-4c59-a2df-1c57e39d4266" providerId="ADAL" clId="{977169A1-8A69-41F2-9D39-9CD134081D8A}"/>
    <pc:docChg chg="custSel addSld modSld sldOrd">
      <pc:chgData name="Andrea Castro Troya" userId="58fec591-b333-4c59-a2df-1c57e39d4266" providerId="ADAL" clId="{977169A1-8A69-41F2-9D39-9CD134081D8A}" dt="2025-02-14T11:24:03.944" v="6"/>
      <pc:docMkLst>
        <pc:docMk/>
      </pc:docMkLst>
      <pc:sldChg chg="addSp delSp modSp mod ord delAnim">
        <pc:chgData name="Andrea Castro Troya" userId="58fec591-b333-4c59-a2df-1c57e39d4266" providerId="ADAL" clId="{977169A1-8A69-41F2-9D39-9CD134081D8A}" dt="2025-02-14T11:24:03.944" v="6"/>
        <pc:sldMkLst>
          <pc:docMk/>
          <pc:sldMk cId="163604321" sldId="280"/>
        </pc:sldMkLst>
        <pc:picChg chg="add mod">
          <ac:chgData name="Andrea Castro Troya" userId="58fec591-b333-4c59-a2df-1c57e39d4266" providerId="ADAL" clId="{977169A1-8A69-41F2-9D39-9CD134081D8A}" dt="2025-02-14T11:23:42.032" v="3"/>
          <ac:picMkLst>
            <pc:docMk/>
            <pc:sldMk cId="163604321" sldId="280"/>
            <ac:picMk id="3" creationId="{0875C0A5-7A2D-C2C2-B719-112F3C98065F}"/>
          </ac:picMkLst>
        </pc:picChg>
        <pc:picChg chg="del">
          <ac:chgData name="Andrea Castro Troya" userId="58fec591-b333-4c59-a2df-1c57e39d4266" providerId="ADAL" clId="{977169A1-8A69-41F2-9D39-9CD134081D8A}" dt="2025-02-14T11:23:36.415" v="2" actId="478"/>
          <ac:picMkLst>
            <pc:docMk/>
            <pc:sldMk cId="163604321" sldId="280"/>
            <ac:picMk id="5" creationId="{EE9ECD1E-19F9-097F-220B-DD749374E100}"/>
          </ac:picMkLst>
        </pc:picChg>
      </pc:sldChg>
      <pc:sldChg chg="addSp delSp modSp mod delAnim">
        <pc:chgData name="Andrea Castro Troya" userId="58fec591-b333-4c59-a2df-1c57e39d4266" providerId="ADAL" clId="{977169A1-8A69-41F2-9D39-9CD134081D8A}" dt="2025-02-14T11:23:31.706" v="1"/>
        <pc:sldMkLst>
          <pc:docMk/>
          <pc:sldMk cId="1914163398" sldId="281"/>
        </pc:sldMkLst>
        <pc:picChg chg="del">
          <ac:chgData name="Andrea Castro Troya" userId="58fec591-b333-4c59-a2df-1c57e39d4266" providerId="ADAL" clId="{977169A1-8A69-41F2-9D39-9CD134081D8A}" dt="2025-02-14T11:23:27.336" v="0" actId="478"/>
          <ac:picMkLst>
            <pc:docMk/>
            <pc:sldMk cId="1914163398" sldId="281"/>
            <ac:picMk id="3" creationId="{DEC59E35-ED28-9F5A-44CD-62F5BE48E133}"/>
          </ac:picMkLst>
        </pc:picChg>
        <pc:picChg chg="add mod">
          <ac:chgData name="Andrea Castro Troya" userId="58fec591-b333-4c59-a2df-1c57e39d4266" providerId="ADAL" clId="{977169A1-8A69-41F2-9D39-9CD134081D8A}" dt="2025-02-14T11:23:31.706" v="1"/>
          <ac:picMkLst>
            <pc:docMk/>
            <pc:sldMk cId="1914163398" sldId="281"/>
            <ac:picMk id="4" creationId="{59645697-9DA5-758E-BBA0-887E7BC408E4}"/>
          </ac:picMkLst>
        </pc:picChg>
      </pc:sldChg>
      <pc:sldChg chg="add">
        <pc:chgData name="Andrea Castro Troya" userId="58fec591-b333-4c59-a2df-1c57e39d4266" providerId="ADAL" clId="{977169A1-8A69-41F2-9D39-9CD134081D8A}" dt="2025-02-14T11:23:55.052" v="4"/>
        <pc:sldMkLst>
          <pc:docMk/>
          <pc:sldMk cId="1541912648" sldId="405"/>
        </pc:sldMkLst>
      </pc:sldChg>
      <pc:sldChg chg="add">
        <pc:chgData name="Andrea Castro Troya" userId="58fec591-b333-4c59-a2df-1c57e39d4266" providerId="ADAL" clId="{977169A1-8A69-41F2-9D39-9CD134081D8A}" dt="2025-02-14T11:23:55.052" v="4"/>
        <pc:sldMkLst>
          <pc:docMk/>
          <pc:sldMk cId="1024207149" sldId="40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9199A5-5B35-42D9-B781-FD1653DF2949}" type="doc">
      <dgm:prSet loTypeId="urn:microsoft.com/office/officeart/2005/8/layout/hierarchy2" loCatId="hierarchy" qsTypeId="urn:microsoft.com/office/officeart/2005/8/quickstyle/simple5" qsCatId="simple" csTypeId="urn:microsoft.com/office/officeart/2005/8/colors/accent1_4" csCatId="accent1" phldr="1"/>
      <dgm:spPr/>
      <dgm:t>
        <a:bodyPr/>
        <a:lstStyle/>
        <a:p>
          <a:endParaRPr lang="en-GB"/>
        </a:p>
      </dgm:t>
    </dgm:pt>
    <dgm:pt modelId="{FC02CDEC-AE24-4359-9BDB-5F5356F9E817}">
      <dgm:prSet phldrT="[Texto]" custT="1"/>
      <dgm:spPr>
        <a:solidFill>
          <a:srgbClr val="002060"/>
        </a:solidFill>
        <a:ln>
          <a:solidFill>
            <a:srgbClr val="6BB188"/>
          </a:solidFill>
        </a:ln>
      </dgm:spPr>
      <dgm:t>
        <a:bodyPr/>
        <a:lstStyle/>
        <a:p>
          <a:r>
            <a:rPr lang="de-DE" sz="3200" dirty="0">
              <a:latin typeface="EC Square Sans Pro" panose="020B0506040000020004" pitchFamily="34" charset="0"/>
            </a:rPr>
            <a:t>Globaler Bedarf: Reduzierung der antimikrobiellen Resistenz</a:t>
          </a:r>
        </a:p>
      </dgm:t>
    </dgm:pt>
    <dgm:pt modelId="{740B47AE-9BE7-4D76-9D41-ACE0B66EB9C6}" type="parTrans" cxnId="{FF9E7B00-E89D-4CCF-8D3E-0CCF46594E54}">
      <dgm:prSet/>
      <dgm:spPr/>
      <dgm:t>
        <a:bodyPr/>
        <a:lstStyle/>
        <a:p>
          <a:endParaRPr lang="en-GB" sz="1400">
            <a:latin typeface="EC Square Sans Pro" panose="020B0506040000020004" pitchFamily="34" charset="0"/>
          </a:endParaRPr>
        </a:p>
      </dgm:t>
    </dgm:pt>
    <dgm:pt modelId="{A127A0E8-D0E8-4801-9073-902D66B14468}" type="sibTrans" cxnId="{FF9E7B00-E89D-4CCF-8D3E-0CCF46594E54}">
      <dgm:prSet/>
      <dgm:spPr/>
      <dgm:t>
        <a:bodyPr/>
        <a:lstStyle/>
        <a:p>
          <a:endParaRPr lang="en-GB" sz="1400">
            <a:latin typeface="EC Square Sans Pro" panose="020B0506040000020004" pitchFamily="34" charset="0"/>
          </a:endParaRPr>
        </a:p>
      </dgm:t>
    </dgm:pt>
    <dgm:pt modelId="{25F8A990-4CFA-4F18-8F12-AA6AA6EAC83D}">
      <dgm:prSet phldrT="[Texto]" custT="1"/>
      <dgm:spPr>
        <a:solidFill>
          <a:srgbClr val="6BB188"/>
        </a:solidFill>
      </dgm:spPr>
      <dgm:t>
        <a:bodyPr/>
        <a:lstStyle/>
        <a:p>
          <a:r>
            <a:rPr lang="de-DE" sz="2000">
              <a:latin typeface="EC Square Sans Pro" panose="020B0506040000020004" pitchFamily="34" charset="0"/>
            </a:rPr>
            <a:t>Neuer regulatorischer Rahmen</a:t>
          </a:r>
        </a:p>
      </dgm:t>
    </dgm:pt>
    <dgm:pt modelId="{CB6010E8-99FC-4963-907C-48720CAB24F6}" type="parTrans" cxnId="{F0C5378A-0290-475E-98DE-E32A5E22A723}">
      <dgm:prSet custT="1"/>
      <dgm:spPr/>
      <dgm:t>
        <a:bodyPr/>
        <a:lstStyle/>
        <a:p>
          <a:endParaRPr lang="en-GB" sz="300">
            <a:latin typeface="EC Square Sans Pro" panose="020B0506040000020004" pitchFamily="34" charset="0"/>
          </a:endParaRPr>
        </a:p>
      </dgm:t>
    </dgm:pt>
    <dgm:pt modelId="{92BBBFC8-D41C-4BA8-A2EB-A276687F208C}" type="sibTrans" cxnId="{F0C5378A-0290-475E-98DE-E32A5E22A723}">
      <dgm:prSet/>
      <dgm:spPr/>
      <dgm:t>
        <a:bodyPr/>
        <a:lstStyle/>
        <a:p>
          <a:endParaRPr lang="en-GB" sz="1400">
            <a:latin typeface="EC Square Sans Pro" panose="020B0506040000020004" pitchFamily="34" charset="0"/>
          </a:endParaRPr>
        </a:p>
      </dgm:t>
    </dgm:pt>
    <dgm:pt modelId="{3F53412B-6BF8-4502-B85D-5C5A00599B2F}">
      <dgm:prSet phldrT="[Texto]" custT="1"/>
      <dgm:spPr>
        <a:solidFill>
          <a:srgbClr val="2C7470"/>
        </a:solidFill>
      </dgm:spPr>
      <dgm:t>
        <a:bodyPr/>
        <a:lstStyle/>
        <a:p>
          <a:r>
            <a:rPr lang="de-DE" sz="3200">
              <a:latin typeface="EC Square Sans Pro" panose="020B0506040000020004" pitchFamily="34" charset="0"/>
            </a:rPr>
            <a:t>Vorbeugende Maßnahmen auf Betriebsebene</a:t>
          </a:r>
        </a:p>
      </dgm:t>
    </dgm:pt>
    <dgm:pt modelId="{8F3068A3-6BF6-4C93-B730-2C6DF9DF900A}" type="parTrans" cxnId="{DC099AC5-0141-423C-B4C9-9F06FA17036A}">
      <dgm:prSet custT="1"/>
      <dgm:spPr/>
      <dgm:t>
        <a:bodyPr/>
        <a:lstStyle/>
        <a:p>
          <a:endParaRPr lang="en-GB" sz="300">
            <a:latin typeface="EC Square Sans Pro" panose="020B0506040000020004" pitchFamily="34" charset="0"/>
          </a:endParaRPr>
        </a:p>
      </dgm:t>
    </dgm:pt>
    <dgm:pt modelId="{927BDBBA-24DB-4B97-BB30-3056810785F3}" type="sibTrans" cxnId="{DC099AC5-0141-423C-B4C9-9F06FA17036A}">
      <dgm:prSet/>
      <dgm:spPr/>
      <dgm:t>
        <a:bodyPr/>
        <a:lstStyle/>
        <a:p>
          <a:endParaRPr lang="en-GB" sz="1400">
            <a:latin typeface="EC Square Sans Pro" panose="020B0506040000020004" pitchFamily="34" charset="0"/>
          </a:endParaRPr>
        </a:p>
      </dgm:t>
    </dgm:pt>
    <dgm:pt modelId="{3809AD99-CA4A-4FEA-A848-5887879650B5}" type="pres">
      <dgm:prSet presAssocID="{4D9199A5-5B35-42D9-B781-FD1653DF2949}" presName="diagram" presStyleCnt="0">
        <dgm:presLayoutVars>
          <dgm:chPref val="1"/>
          <dgm:dir/>
          <dgm:animOne val="branch"/>
          <dgm:animLvl val="lvl"/>
          <dgm:resizeHandles val="exact"/>
        </dgm:presLayoutVars>
      </dgm:prSet>
      <dgm:spPr/>
    </dgm:pt>
    <dgm:pt modelId="{9DAF7E41-2A9E-49D4-AB31-CC94ACE5C60E}" type="pres">
      <dgm:prSet presAssocID="{FC02CDEC-AE24-4359-9BDB-5F5356F9E817}" presName="root1" presStyleCnt="0"/>
      <dgm:spPr/>
    </dgm:pt>
    <dgm:pt modelId="{641D7CF0-07AE-4543-9FB6-D3D03074E541}" type="pres">
      <dgm:prSet presAssocID="{FC02CDEC-AE24-4359-9BDB-5F5356F9E817}" presName="LevelOneTextNode" presStyleLbl="node0" presStyleIdx="0" presStyleCnt="1" custScaleX="115936" custScaleY="227298">
        <dgm:presLayoutVars>
          <dgm:chPref val="3"/>
        </dgm:presLayoutVars>
      </dgm:prSet>
      <dgm:spPr/>
    </dgm:pt>
    <dgm:pt modelId="{EFEB23B8-023F-4694-AC94-1BC4AC85D57B}" type="pres">
      <dgm:prSet presAssocID="{FC02CDEC-AE24-4359-9BDB-5F5356F9E817}" presName="level2hierChild" presStyleCnt="0"/>
      <dgm:spPr/>
    </dgm:pt>
    <dgm:pt modelId="{2DCBE255-9C01-478D-B5EB-26D0C4EFF464}" type="pres">
      <dgm:prSet presAssocID="{CB6010E8-99FC-4963-907C-48720CAB24F6}" presName="conn2-1" presStyleLbl="parChTrans1D2" presStyleIdx="0" presStyleCnt="2"/>
      <dgm:spPr/>
    </dgm:pt>
    <dgm:pt modelId="{1069E3C4-EE95-4399-8562-F198E17A5E94}" type="pres">
      <dgm:prSet presAssocID="{CB6010E8-99FC-4963-907C-48720CAB24F6}" presName="connTx" presStyleLbl="parChTrans1D2" presStyleIdx="0" presStyleCnt="2"/>
      <dgm:spPr/>
    </dgm:pt>
    <dgm:pt modelId="{BC71ECD5-DCE7-422A-BC6C-ECA62E77E3F8}" type="pres">
      <dgm:prSet presAssocID="{25F8A990-4CFA-4F18-8F12-AA6AA6EAC83D}" presName="root2" presStyleCnt="0"/>
      <dgm:spPr/>
    </dgm:pt>
    <dgm:pt modelId="{C2A02F89-ADF3-41F9-A1A7-83CD90E178FC}" type="pres">
      <dgm:prSet presAssocID="{25F8A990-4CFA-4F18-8F12-AA6AA6EAC83D}" presName="LevelTwoTextNode" presStyleLbl="node2" presStyleIdx="0" presStyleCnt="2">
        <dgm:presLayoutVars>
          <dgm:chPref val="3"/>
        </dgm:presLayoutVars>
      </dgm:prSet>
      <dgm:spPr/>
    </dgm:pt>
    <dgm:pt modelId="{E39C38FB-48B7-4296-B3C8-C58B421335BA}" type="pres">
      <dgm:prSet presAssocID="{25F8A990-4CFA-4F18-8F12-AA6AA6EAC83D}" presName="level3hierChild" presStyleCnt="0"/>
      <dgm:spPr/>
    </dgm:pt>
    <dgm:pt modelId="{81CCE928-729B-432C-A321-3B2C0F7AF232}" type="pres">
      <dgm:prSet presAssocID="{8F3068A3-6BF6-4C93-B730-2C6DF9DF900A}" presName="conn2-1" presStyleLbl="parChTrans1D2" presStyleIdx="1" presStyleCnt="2"/>
      <dgm:spPr/>
    </dgm:pt>
    <dgm:pt modelId="{EE631CC8-C0CD-437B-B511-A51F34C1D7EC}" type="pres">
      <dgm:prSet presAssocID="{8F3068A3-6BF6-4C93-B730-2C6DF9DF900A}" presName="connTx" presStyleLbl="parChTrans1D2" presStyleIdx="1" presStyleCnt="2"/>
      <dgm:spPr/>
    </dgm:pt>
    <dgm:pt modelId="{50B96A60-04F4-44A4-A77B-737752A505C4}" type="pres">
      <dgm:prSet presAssocID="{3F53412B-6BF8-4502-B85D-5C5A00599B2F}" presName="root2" presStyleCnt="0"/>
      <dgm:spPr/>
    </dgm:pt>
    <dgm:pt modelId="{A78CAAD0-E337-45EE-BC2B-DCDDE82E677B}" type="pres">
      <dgm:prSet presAssocID="{3F53412B-6BF8-4502-B85D-5C5A00599B2F}" presName="LevelTwoTextNode" presStyleLbl="node2" presStyleIdx="1" presStyleCnt="2" custScaleY="168513" custLinFactNeighborX="2333" custLinFactNeighborY="29932">
        <dgm:presLayoutVars>
          <dgm:chPref val="3"/>
        </dgm:presLayoutVars>
      </dgm:prSet>
      <dgm:spPr/>
    </dgm:pt>
    <dgm:pt modelId="{191C6EC5-3015-4E51-A3DC-88D2C104841A}" type="pres">
      <dgm:prSet presAssocID="{3F53412B-6BF8-4502-B85D-5C5A00599B2F}" presName="level3hierChild" presStyleCnt="0"/>
      <dgm:spPr/>
    </dgm:pt>
  </dgm:ptLst>
  <dgm:cxnLst>
    <dgm:cxn modelId="{FF9E7B00-E89D-4CCF-8D3E-0CCF46594E54}" srcId="{4D9199A5-5B35-42D9-B781-FD1653DF2949}" destId="{FC02CDEC-AE24-4359-9BDB-5F5356F9E817}" srcOrd="0" destOrd="0" parTransId="{740B47AE-9BE7-4D76-9D41-ACE0B66EB9C6}" sibTransId="{A127A0E8-D0E8-4801-9073-902D66B14468}"/>
    <dgm:cxn modelId="{62309A03-9B77-400E-ABD7-9992C45E3B73}" type="presOf" srcId="{8F3068A3-6BF6-4C93-B730-2C6DF9DF900A}" destId="{EE631CC8-C0CD-437B-B511-A51F34C1D7EC}" srcOrd="1" destOrd="0" presId="urn:microsoft.com/office/officeart/2005/8/layout/hierarchy2"/>
    <dgm:cxn modelId="{3DC51714-3FED-4ED3-AA59-7A514030E4D8}" type="presOf" srcId="{25F8A990-4CFA-4F18-8F12-AA6AA6EAC83D}" destId="{C2A02F89-ADF3-41F9-A1A7-83CD90E178FC}" srcOrd="0" destOrd="0" presId="urn:microsoft.com/office/officeart/2005/8/layout/hierarchy2"/>
    <dgm:cxn modelId="{2502DF1F-4236-4AE5-A200-09A7B3622F3F}" type="presOf" srcId="{FC02CDEC-AE24-4359-9BDB-5F5356F9E817}" destId="{641D7CF0-07AE-4543-9FB6-D3D03074E541}" srcOrd="0" destOrd="0" presId="urn:microsoft.com/office/officeart/2005/8/layout/hierarchy2"/>
    <dgm:cxn modelId="{D1F5D550-DCBC-46A8-8A85-DB9414735D34}" type="presOf" srcId="{8F3068A3-6BF6-4C93-B730-2C6DF9DF900A}" destId="{81CCE928-729B-432C-A321-3B2C0F7AF232}" srcOrd="0" destOrd="0" presId="urn:microsoft.com/office/officeart/2005/8/layout/hierarchy2"/>
    <dgm:cxn modelId="{5712BE84-5D26-4F7D-8004-B53C02C209B2}" type="presOf" srcId="{4D9199A5-5B35-42D9-B781-FD1653DF2949}" destId="{3809AD99-CA4A-4FEA-A848-5887879650B5}" srcOrd="0" destOrd="0" presId="urn:microsoft.com/office/officeart/2005/8/layout/hierarchy2"/>
    <dgm:cxn modelId="{F0C5378A-0290-475E-98DE-E32A5E22A723}" srcId="{FC02CDEC-AE24-4359-9BDB-5F5356F9E817}" destId="{25F8A990-4CFA-4F18-8F12-AA6AA6EAC83D}" srcOrd="0" destOrd="0" parTransId="{CB6010E8-99FC-4963-907C-48720CAB24F6}" sibTransId="{92BBBFC8-D41C-4BA8-A2EB-A276687F208C}"/>
    <dgm:cxn modelId="{80DDB2A5-E299-4789-8812-CDE40B2159D0}" type="presOf" srcId="{CB6010E8-99FC-4963-907C-48720CAB24F6}" destId="{1069E3C4-EE95-4399-8562-F198E17A5E94}" srcOrd="1" destOrd="0" presId="urn:microsoft.com/office/officeart/2005/8/layout/hierarchy2"/>
    <dgm:cxn modelId="{F8B2FFB8-6F25-4833-B0BC-048EF87FE5EB}" type="presOf" srcId="{CB6010E8-99FC-4963-907C-48720CAB24F6}" destId="{2DCBE255-9C01-478D-B5EB-26D0C4EFF464}" srcOrd="0" destOrd="0" presId="urn:microsoft.com/office/officeart/2005/8/layout/hierarchy2"/>
    <dgm:cxn modelId="{DC099AC5-0141-423C-B4C9-9F06FA17036A}" srcId="{FC02CDEC-AE24-4359-9BDB-5F5356F9E817}" destId="{3F53412B-6BF8-4502-B85D-5C5A00599B2F}" srcOrd="1" destOrd="0" parTransId="{8F3068A3-6BF6-4C93-B730-2C6DF9DF900A}" sibTransId="{927BDBBA-24DB-4B97-BB30-3056810785F3}"/>
    <dgm:cxn modelId="{CC1232E1-AFE2-41E1-A852-33BE2575098D}" type="presOf" srcId="{3F53412B-6BF8-4502-B85D-5C5A00599B2F}" destId="{A78CAAD0-E337-45EE-BC2B-DCDDE82E677B}" srcOrd="0" destOrd="0" presId="urn:microsoft.com/office/officeart/2005/8/layout/hierarchy2"/>
    <dgm:cxn modelId="{0916465D-899D-4825-BB32-95711B23F05D}" type="presParOf" srcId="{3809AD99-CA4A-4FEA-A848-5887879650B5}" destId="{9DAF7E41-2A9E-49D4-AB31-CC94ACE5C60E}" srcOrd="0" destOrd="0" presId="urn:microsoft.com/office/officeart/2005/8/layout/hierarchy2"/>
    <dgm:cxn modelId="{D2F95626-1A41-41EC-8E5E-436556BC5DF7}" type="presParOf" srcId="{9DAF7E41-2A9E-49D4-AB31-CC94ACE5C60E}" destId="{641D7CF0-07AE-4543-9FB6-D3D03074E541}" srcOrd="0" destOrd="0" presId="urn:microsoft.com/office/officeart/2005/8/layout/hierarchy2"/>
    <dgm:cxn modelId="{0C24904B-D60A-41D8-BBCE-F59BDB7DA02C}" type="presParOf" srcId="{9DAF7E41-2A9E-49D4-AB31-CC94ACE5C60E}" destId="{EFEB23B8-023F-4694-AC94-1BC4AC85D57B}" srcOrd="1" destOrd="0" presId="urn:microsoft.com/office/officeart/2005/8/layout/hierarchy2"/>
    <dgm:cxn modelId="{0E39B0B3-6572-49A5-B094-2F46C23E5BE7}" type="presParOf" srcId="{EFEB23B8-023F-4694-AC94-1BC4AC85D57B}" destId="{2DCBE255-9C01-478D-B5EB-26D0C4EFF464}" srcOrd="0" destOrd="0" presId="urn:microsoft.com/office/officeart/2005/8/layout/hierarchy2"/>
    <dgm:cxn modelId="{86070249-E9DF-49A4-B5D8-E2102FC9EA6C}" type="presParOf" srcId="{2DCBE255-9C01-478D-B5EB-26D0C4EFF464}" destId="{1069E3C4-EE95-4399-8562-F198E17A5E94}" srcOrd="0" destOrd="0" presId="urn:microsoft.com/office/officeart/2005/8/layout/hierarchy2"/>
    <dgm:cxn modelId="{2A38B545-1743-4F97-B7D8-D68E61E4F23E}" type="presParOf" srcId="{EFEB23B8-023F-4694-AC94-1BC4AC85D57B}" destId="{BC71ECD5-DCE7-422A-BC6C-ECA62E77E3F8}" srcOrd="1" destOrd="0" presId="urn:microsoft.com/office/officeart/2005/8/layout/hierarchy2"/>
    <dgm:cxn modelId="{C14DFA45-3470-402C-9578-12D0E7DAF0F9}" type="presParOf" srcId="{BC71ECD5-DCE7-422A-BC6C-ECA62E77E3F8}" destId="{C2A02F89-ADF3-41F9-A1A7-83CD90E178FC}" srcOrd="0" destOrd="0" presId="urn:microsoft.com/office/officeart/2005/8/layout/hierarchy2"/>
    <dgm:cxn modelId="{1565E322-D2ED-4B2B-847B-7B996ABBDDF5}" type="presParOf" srcId="{BC71ECD5-DCE7-422A-BC6C-ECA62E77E3F8}" destId="{E39C38FB-48B7-4296-B3C8-C58B421335BA}" srcOrd="1" destOrd="0" presId="urn:microsoft.com/office/officeart/2005/8/layout/hierarchy2"/>
    <dgm:cxn modelId="{EAFF8681-86D6-4E83-A8EB-D05A6544AC3E}" type="presParOf" srcId="{EFEB23B8-023F-4694-AC94-1BC4AC85D57B}" destId="{81CCE928-729B-432C-A321-3B2C0F7AF232}" srcOrd="2" destOrd="0" presId="urn:microsoft.com/office/officeart/2005/8/layout/hierarchy2"/>
    <dgm:cxn modelId="{C6FB58B9-2723-4D6D-9D63-EFEF21A73AC7}" type="presParOf" srcId="{81CCE928-729B-432C-A321-3B2C0F7AF232}" destId="{EE631CC8-C0CD-437B-B511-A51F34C1D7EC}" srcOrd="0" destOrd="0" presId="urn:microsoft.com/office/officeart/2005/8/layout/hierarchy2"/>
    <dgm:cxn modelId="{3C729038-4711-4514-AFB7-DE32A8906338}" type="presParOf" srcId="{EFEB23B8-023F-4694-AC94-1BC4AC85D57B}" destId="{50B96A60-04F4-44A4-A77B-737752A505C4}" srcOrd="3" destOrd="0" presId="urn:microsoft.com/office/officeart/2005/8/layout/hierarchy2"/>
    <dgm:cxn modelId="{98074D07-884B-44BB-9BFA-F86BD576C11B}" type="presParOf" srcId="{50B96A60-04F4-44A4-A77B-737752A505C4}" destId="{A78CAAD0-E337-45EE-BC2B-DCDDE82E677B}" srcOrd="0" destOrd="0" presId="urn:microsoft.com/office/officeart/2005/8/layout/hierarchy2"/>
    <dgm:cxn modelId="{B08F9C08-A5D1-4BC6-9339-D2B585C76AAA}" type="presParOf" srcId="{50B96A60-04F4-44A4-A77B-737752A505C4}" destId="{191C6EC5-3015-4E51-A3DC-88D2C104841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D7CF0-07AE-4543-9FB6-D3D03074E541}">
      <dsp:nvSpPr>
        <dsp:cNvPr id="0" name=""/>
        <dsp:cNvSpPr/>
      </dsp:nvSpPr>
      <dsp:spPr>
        <a:xfrm>
          <a:off x="3350" y="789543"/>
          <a:ext cx="3062137" cy="3001732"/>
        </a:xfrm>
        <a:prstGeom prst="roundRect">
          <a:avLst>
            <a:gd name="adj" fmla="val 10000"/>
          </a:avLst>
        </a:prstGeom>
        <a:solidFill>
          <a:srgbClr val="002060"/>
        </a:solidFill>
        <a:ln>
          <a:solidFill>
            <a:srgbClr val="6BB188"/>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dirty="0">
              <a:latin typeface="EC Square Sans Pro" panose="020B0506040000020004" pitchFamily="34" charset="0"/>
            </a:rPr>
            <a:t>Globaler Bedarf: Reduzierung der antimikrobiellen Resistenz</a:t>
          </a:r>
        </a:p>
      </dsp:txBody>
      <dsp:txXfrm>
        <a:off x="91268" y="877461"/>
        <a:ext cx="2886301" cy="2825896"/>
      </dsp:txXfrm>
    </dsp:sp>
    <dsp:sp modelId="{2DCBE255-9C01-478D-B5EB-26D0C4EFF464}">
      <dsp:nvSpPr>
        <dsp:cNvPr id="0" name=""/>
        <dsp:cNvSpPr/>
      </dsp:nvSpPr>
      <dsp:spPr>
        <a:xfrm rot="18665057">
          <a:off x="2789912" y="1658587"/>
          <a:ext cx="1607642" cy="51892"/>
        </a:xfrm>
        <a:custGeom>
          <a:avLst/>
          <a:gdLst/>
          <a:ahLst/>
          <a:cxnLst/>
          <a:rect l="0" t="0" r="0" b="0"/>
          <a:pathLst>
            <a:path>
              <a:moveTo>
                <a:pt x="0" y="25946"/>
              </a:moveTo>
              <a:lnTo>
                <a:pt x="1607642" y="25946"/>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GB" sz="300" kern="1200">
            <a:latin typeface="EC Square Sans Pro" panose="020B0506040000020004" pitchFamily="34" charset="0"/>
          </a:endParaRPr>
        </a:p>
      </dsp:txBody>
      <dsp:txXfrm>
        <a:off x="3553542" y="1644343"/>
        <a:ext cx="80382" cy="80382"/>
      </dsp:txXfrm>
    </dsp:sp>
    <dsp:sp modelId="{C2A02F89-ADF3-41F9-A1A7-83CD90E178FC}">
      <dsp:nvSpPr>
        <dsp:cNvPr id="0" name=""/>
        <dsp:cNvSpPr/>
      </dsp:nvSpPr>
      <dsp:spPr>
        <a:xfrm>
          <a:off x="4121979" y="418351"/>
          <a:ext cx="2641230" cy="1320615"/>
        </a:xfrm>
        <a:prstGeom prst="roundRect">
          <a:avLst>
            <a:gd name="adj" fmla="val 10000"/>
          </a:avLst>
        </a:prstGeom>
        <a:solidFill>
          <a:srgbClr val="6BB18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kern="1200">
              <a:latin typeface="EC Square Sans Pro" panose="020B0506040000020004" pitchFamily="34" charset="0"/>
            </a:rPr>
            <a:t>Neuer regulatorischer Rahmen</a:t>
          </a:r>
        </a:p>
      </dsp:txBody>
      <dsp:txXfrm>
        <a:off x="4160658" y="457030"/>
        <a:ext cx="2563872" cy="1243257"/>
      </dsp:txXfrm>
    </dsp:sp>
    <dsp:sp modelId="{81CCE928-729B-432C-A321-3B2C0F7AF232}">
      <dsp:nvSpPr>
        <dsp:cNvPr id="0" name=""/>
        <dsp:cNvSpPr/>
      </dsp:nvSpPr>
      <dsp:spPr>
        <a:xfrm rot="2847073">
          <a:off x="2811753" y="2841783"/>
          <a:ext cx="1567310" cy="51892"/>
        </a:xfrm>
        <a:custGeom>
          <a:avLst/>
          <a:gdLst/>
          <a:ahLst/>
          <a:cxnLst/>
          <a:rect l="0" t="0" r="0" b="0"/>
          <a:pathLst>
            <a:path>
              <a:moveTo>
                <a:pt x="0" y="25946"/>
              </a:moveTo>
              <a:lnTo>
                <a:pt x="1567310" y="25946"/>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GB" sz="300" kern="1200">
            <a:latin typeface="EC Square Sans Pro" panose="020B0506040000020004" pitchFamily="34" charset="0"/>
          </a:endParaRPr>
        </a:p>
      </dsp:txBody>
      <dsp:txXfrm>
        <a:off x="3556226" y="2828546"/>
        <a:ext cx="78365" cy="78365"/>
      </dsp:txXfrm>
    </dsp:sp>
    <dsp:sp modelId="{A78CAAD0-E337-45EE-BC2B-DCDDE82E677B}">
      <dsp:nvSpPr>
        <dsp:cNvPr id="0" name=""/>
        <dsp:cNvSpPr/>
      </dsp:nvSpPr>
      <dsp:spPr>
        <a:xfrm>
          <a:off x="4125330" y="2332345"/>
          <a:ext cx="2641230" cy="2225408"/>
        </a:xfrm>
        <a:prstGeom prst="roundRect">
          <a:avLst>
            <a:gd name="adj" fmla="val 10000"/>
          </a:avLst>
        </a:prstGeom>
        <a:solidFill>
          <a:srgbClr val="2C747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a:latin typeface="EC Square Sans Pro" panose="020B0506040000020004" pitchFamily="34" charset="0"/>
            </a:rPr>
            <a:t>Vorbeugende Maßnahmen auf Betriebsebene</a:t>
          </a:r>
        </a:p>
      </dsp:txBody>
      <dsp:txXfrm>
        <a:off x="4190510" y="2397525"/>
        <a:ext cx="2510870" cy="20950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2D905F5-85EF-47CB-91D0-CFBD279130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a:extLst>
              <a:ext uri="{FF2B5EF4-FFF2-40B4-BE49-F238E27FC236}">
                <a16:creationId xmlns:a16="http://schemas.microsoft.com/office/drawing/2014/main" id="{13DE6793-00D7-4912-A461-E31A0B2E0C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A3CB24-AEDF-45D5-8AC1-E9CEF4C11D2A}" type="datetimeFigureOut">
              <a:rPr lang="en-GB" smtClean="0"/>
              <a:t>14/02/2025</a:t>
            </a:fld>
            <a:endParaRPr lang="en-GB"/>
          </a:p>
        </p:txBody>
      </p:sp>
      <p:sp>
        <p:nvSpPr>
          <p:cNvPr id="4" name="Marcador de pie de página 3">
            <a:extLst>
              <a:ext uri="{FF2B5EF4-FFF2-40B4-BE49-F238E27FC236}">
                <a16:creationId xmlns:a16="http://schemas.microsoft.com/office/drawing/2014/main" id="{4F574A08-D421-49D5-88F7-94688F9348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Marcador de número de diapositiva 4">
            <a:extLst>
              <a:ext uri="{FF2B5EF4-FFF2-40B4-BE49-F238E27FC236}">
                <a16:creationId xmlns:a16="http://schemas.microsoft.com/office/drawing/2014/main" id="{3B9885BB-FA10-4C95-A264-EBF620F17C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2C7073-E7D3-4D7E-A8B0-7A8D17E23266}" type="slidenum">
              <a:rPr lang="en-GB" smtClean="0"/>
              <a:t>‹Nº›</a:t>
            </a:fld>
            <a:endParaRPr lang="en-GB"/>
          </a:p>
        </p:txBody>
      </p:sp>
    </p:spTree>
    <p:extLst>
      <p:ext uri="{BB962C8B-B14F-4D97-AF65-F5344CB8AC3E}">
        <p14:creationId xmlns:p14="http://schemas.microsoft.com/office/powerpoint/2010/main" val="3040284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107C7289-9347-B804-8752-604BAB7EE86B}"/>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endParaRPr lang="nl-NL"/>
          </a:p>
        </p:txBody>
      </p:sp>
      <p:sp>
        <p:nvSpPr>
          <p:cNvPr id="3" name="Tijdelijke aanduiding voor datum 2">
            <a:extLst>
              <a:ext uri="{FF2B5EF4-FFF2-40B4-BE49-F238E27FC236}">
                <a16:creationId xmlns:a16="http://schemas.microsoft.com/office/drawing/2014/main" id="{E8A48C77-A5B3-04A5-FDCD-DC6E4A32C41D}"/>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fld id="{D9062B28-1D60-47D4-8B70-788131ABC27F}" type="datetime1">
              <a:rPr lang="nl-NL"/>
              <a:pPr lvl="0"/>
              <a:t>14-2-2025</a:t>
            </a:fld>
            <a:endParaRPr lang="nl-NL"/>
          </a:p>
        </p:txBody>
      </p:sp>
      <p:sp>
        <p:nvSpPr>
          <p:cNvPr id="4" name="Tijdelijke aanduiding voor dia-afbeelding 3">
            <a:extLst>
              <a:ext uri="{FF2B5EF4-FFF2-40B4-BE49-F238E27FC236}">
                <a16:creationId xmlns:a16="http://schemas.microsoft.com/office/drawing/2014/main" id="{D9621B2B-AC23-0CF1-5C85-FBE5D55599C0}"/>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Tijdelijke aanduiding voor notities 4">
            <a:extLst>
              <a:ext uri="{FF2B5EF4-FFF2-40B4-BE49-F238E27FC236}">
                <a16:creationId xmlns:a16="http://schemas.microsoft.com/office/drawing/2014/main" id="{C639D27C-1B18-518A-58B2-2D3F3511A20B}"/>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a:extLst>
              <a:ext uri="{FF2B5EF4-FFF2-40B4-BE49-F238E27FC236}">
                <a16:creationId xmlns:a16="http://schemas.microsoft.com/office/drawing/2014/main" id="{37FE847A-B282-F1F4-88F9-E8E81D8374BE}"/>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endParaRPr lang="nl-NL"/>
          </a:p>
        </p:txBody>
      </p:sp>
      <p:sp>
        <p:nvSpPr>
          <p:cNvPr id="7" name="Tijdelijke aanduiding voor dianummer 6">
            <a:extLst>
              <a:ext uri="{FF2B5EF4-FFF2-40B4-BE49-F238E27FC236}">
                <a16:creationId xmlns:a16="http://schemas.microsoft.com/office/drawing/2014/main" id="{888E2E98-2F0F-8691-CE2F-45EED4987773}"/>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fld id="{AA016919-EE97-4E26-8DE6-0B6C389CDE61}" type="slidenum">
              <a:t>‹Nº›</a:t>
            </a:fld>
            <a:endParaRPr lang="nl-NL"/>
          </a:p>
        </p:txBody>
      </p:sp>
    </p:spTree>
    <p:extLst>
      <p:ext uri="{BB962C8B-B14F-4D97-AF65-F5344CB8AC3E}">
        <p14:creationId xmlns:p14="http://schemas.microsoft.com/office/powerpoint/2010/main" val="180199393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vl2pPr marL="457200" marR="0" lvl="1"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2pPr>
    <a:lvl3pPr marL="914400" marR="0" lvl="2"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3pPr>
    <a:lvl4pPr marL="1371600" marR="0" lvl="3"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4pPr>
    <a:lvl5pPr marL="1828800" marR="0" lvl="4"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de-DE"/>
              <a:t>Der zweite Teil der praktischen Schulung konzentriert sich auf den Gedanken „Vorbeugen ist besser als Heilen“. Landwirte und Tierärzte untersuchen gemeinsam Veränderungen auf Betriebsebene als vorbeugende Maßnahmen, um die Notwendigkeit eines geringeren Einsatzes antimikrobieller Mittel zu verringern. Dies setzt ein gemeinsames Verständnis zwischen Landwirten und Tierärzten voraus. </a:t>
            </a:r>
          </a:p>
        </p:txBody>
      </p:sp>
      <p:sp>
        <p:nvSpPr>
          <p:cNvPr id="4" name="Marcador de número de diapositiva 3"/>
          <p:cNvSpPr>
            <a:spLocks noGrp="1"/>
          </p:cNvSpPr>
          <p:nvPr>
            <p:ph type="sldNum" sz="quarter" idx="5"/>
          </p:nvPr>
        </p:nvSpPr>
        <p:spPr/>
        <p:txBody>
          <a:bodyPr/>
          <a:lstStyle/>
          <a:p>
            <a:pPr lvl="0"/>
            <a:fld id="{AA016919-EE97-4E26-8DE6-0B6C389CDE61}" type="slidenum">
              <a:rPr lang="en-GB" smtClean="0"/>
              <a:t>2</a:t>
            </a:fld>
            <a:endParaRPr lang="en-GB"/>
          </a:p>
        </p:txBody>
      </p:sp>
    </p:spTree>
    <p:extLst>
      <p:ext uri="{BB962C8B-B14F-4D97-AF65-F5344CB8AC3E}">
        <p14:creationId xmlns:p14="http://schemas.microsoft.com/office/powerpoint/2010/main" val="1045073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e-DE"/>
              <a:t>Verwenden Sie diese Folie, wenn Beispiele für den reduzierten und verantwortungsvollen Bedarf an antimikrobiellen Mitteln visuell erläutert werden müssen. </a:t>
            </a:r>
          </a:p>
        </p:txBody>
      </p:sp>
      <p:sp>
        <p:nvSpPr>
          <p:cNvPr id="4" name="Slide Number Placeholder 3"/>
          <p:cNvSpPr>
            <a:spLocks noGrp="1"/>
          </p:cNvSpPr>
          <p:nvPr>
            <p:ph type="sldNum" sz="quarter" idx="5"/>
          </p:nvPr>
        </p:nvSpPr>
        <p:spPr/>
        <p:txBody>
          <a:bodyPr/>
          <a:lstStyle/>
          <a:p>
            <a:pPr lvl="0"/>
            <a:fld id="{AA016919-EE97-4E26-8DE6-0B6C389CDE61}" type="slidenum">
              <a:rPr lang="es-ES" smtClean="0"/>
              <a:t>12</a:t>
            </a:fld>
            <a:endParaRPr lang="es-ES"/>
          </a:p>
        </p:txBody>
      </p:sp>
    </p:spTree>
    <p:extLst>
      <p:ext uri="{BB962C8B-B14F-4D97-AF65-F5344CB8AC3E}">
        <p14:creationId xmlns:p14="http://schemas.microsoft.com/office/powerpoint/2010/main" val="2956370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a:xfrm>
            <a:off x="901779" y="5849695"/>
            <a:ext cx="5496560" cy="48001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u="sng">
                <a:latin typeface="Times New Roman" pitchFamily="18"/>
              </a:rPr>
              <a:t>Landwirte und Tierärzte nach Tierarten gruppiert</a:t>
            </a:r>
          </a:p>
          <a:p>
            <a:pPr lvl="0"/>
            <a:endParaRPr lang="nl-NL" sz="1200" dirty="0">
              <a:latin typeface="Times New Roman" pitchFamily="18"/>
            </a:endParaRPr>
          </a:p>
          <a:p>
            <a:pPr lvl="0"/>
            <a:r>
              <a:rPr lang="de-DE" sz="1200" b="1">
                <a:latin typeface="Times New Roman" pitchFamily="18"/>
              </a:rPr>
              <a:t>Diskussionsthemen (nicht abschließend): </a:t>
            </a:r>
          </a:p>
          <a:p>
            <a:pPr lvl="0"/>
            <a:r>
              <a:rPr lang="de-DE" sz="1200">
                <a:latin typeface="Courier New" pitchFamily="49"/>
              </a:rPr>
              <a:t>o Hygienemaßnahmen </a:t>
            </a:r>
          </a:p>
          <a:p>
            <a:pPr lvl="0"/>
            <a:r>
              <a:rPr lang="de-DE" sz="1200">
                <a:latin typeface="Courier New" pitchFamily="49"/>
              </a:rPr>
              <a:t>o Biosicherheitsmaßnahmen </a:t>
            </a:r>
          </a:p>
          <a:p>
            <a:pPr lvl="0"/>
            <a:r>
              <a:rPr lang="de-DE" sz="1200">
                <a:latin typeface="Courier New" pitchFamily="49"/>
              </a:rPr>
              <a:t>o Ernährung </a:t>
            </a:r>
          </a:p>
          <a:p>
            <a:pPr lvl="0"/>
            <a:r>
              <a:rPr lang="de-DE" sz="1200">
                <a:latin typeface="Courier New" pitchFamily="49"/>
              </a:rPr>
              <a:t>o Tierschutz </a:t>
            </a:r>
          </a:p>
          <a:p>
            <a:pPr lvl="0"/>
            <a:r>
              <a:rPr lang="de-DE" sz="1200">
                <a:latin typeface="Courier New" pitchFamily="49"/>
              </a:rPr>
              <a:t>o Impfprogramme </a:t>
            </a:r>
          </a:p>
          <a:p>
            <a:pPr lvl="0"/>
            <a:r>
              <a:rPr lang="de-DE" sz="1200">
                <a:latin typeface="Courier New" pitchFamily="49"/>
              </a:rPr>
              <a:t>o </a:t>
            </a:r>
            <a:r>
              <a:rPr lang="de-DE" sz="1200">
                <a:latin typeface="Times New Roman" pitchFamily="18"/>
              </a:rPr>
              <a:t>Andere Managementmaßnahmen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lvl="0"/>
            <a:r>
              <a:rPr lang="de-DE" sz="1200">
                <a:latin typeface="Times New Roman" pitchFamily="18"/>
              </a:rPr>
              <a:t>Die Teilnehmer sollten Lösungen für </a:t>
            </a:r>
            <a:r>
              <a:rPr lang="de-DE" sz="1200" b="1">
                <a:latin typeface="Times New Roman" pitchFamily="18"/>
              </a:rPr>
              <a:t>Tierhaltungspraktiken finden </a:t>
            </a:r>
            <a:r>
              <a:rPr lang="de-DE" sz="1200" b="0">
                <a:latin typeface="Times New Roman" pitchFamily="18"/>
              </a:rPr>
              <a:t>(getrennt von der reduzierten und verantwortungsvollen Verwendung antimikrobieller Mittel</a:t>
            </a:r>
            <a:r>
              <a:rPr lang="de-DE" sz="1200" b="1">
                <a:latin typeface="Times New Roman" pitchFamily="18"/>
              </a:rPr>
              <a:t>)</a:t>
            </a:r>
            <a:r>
              <a:rPr lang="de-DE" sz="1200">
                <a:latin typeface="Times New Roman" pitchFamily="18"/>
              </a:rPr>
              <a:t>. </a:t>
            </a:r>
            <a:r>
              <a:rPr lang="de-DE" sz="1200"/>
              <a:t>Geben Sie ggf. Beispiele für </a:t>
            </a:r>
            <a:r>
              <a:rPr lang="de-DE" sz="1200" b="1"/>
              <a:t>Tierhaltungspraktiken</a:t>
            </a:r>
            <a:r>
              <a:rPr lang="de-DE" sz="1200"/>
              <a:t> an: </a:t>
            </a:r>
            <a:r>
              <a:rPr lang="de-DE" sz="1200" b="0" i="0" u="none" strike="noStrike" cap="none" baseline="0">
                <a:solidFill>
                  <a:srgbClr val="000000"/>
                </a:solidFill>
                <a:uFillTx/>
                <a:latin typeface="Aptos"/>
              </a:rPr>
              <a:t>Fütterung und Ernährung, Unterbringung und Infrastruktur, Fortpflanzungsmanagement, präventives Management, Tierschutz, Aufzeichnungen und Dokumentation u. a. </a:t>
            </a:r>
          </a:p>
          <a:p>
            <a:pPr lvl="0"/>
            <a:endParaRPr lang="nl-NL"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Times New Roman" pitchFamily="18"/>
              </a:rPr>
              <a:t>Erklären Sie, dass das Zeitlimit für GÜ2a allgemein gilt und nicht pro Frage.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a:latin typeface="Times New Roman" pitchFamily="18"/>
              </a:rPr>
              <a:t>Zeigen Sie nicht alle Fragen auf einmal, damit die Teilnehmer die einzelnen Fragen ausführlich behandeln können.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u="none" strike="noStrike" cap="none" baseline="0">
                <a:solidFill>
                  <a:srgbClr val="000000"/>
                </a:solidFill>
                <a:uFillTx/>
                <a:latin typeface="Aptos"/>
              </a:rPr>
              <a:t>„Reduzierung und verantwortungsvoller Einsatz von Antibiotika</a:t>
            </a:r>
            <a:r>
              <a:rPr lang="de-DE" sz="1200" b="0" i="0" u="none" strike="noStrike" cap="none" baseline="0">
                <a:solidFill>
                  <a:srgbClr val="000000"/>
                </a:solidFill>
                <a:uFillTx/>
                <a:latin typeface="Aptos"/>
              </a:rPr>
              <a:t>“: Krankheitsvorbeugung, diagnostische Tests, Verabreichung von Arzneimitteln, Dosierung von Arzneimitteln, Alternativen zu antimikrobiellen Mitteln, Überwachung und Überprüfung von Praktiken zur Verwendung antimikrobieller Mittel usw.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13</a:t>
            </a:fld>
            <a:endParaRPr lang="en-GB"/>
          </a:p>
        </p:txBody>
      </p:sp>
    </p:spTree>
    <p:extLst>
      <p:ext uri="{BB962C8B-B14F-4D97-AF65-F5344CB8AC3E}">
        <p14:creationId xmlns:p14="http://schemas.microsoft.com/office/powerpoint/2010/main" val="1262845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a:xfrm>
            <a:off x="901779" y="5849695"/>
            <a:ext cx="5496560" cy="48001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u="sng">
                <a:latin typeface="Times New Roman" pitchFamily="18"/>
              </a:rPr>
              <a:t>Landwirte und Tierärzte nach Tierarten gruppiert</a:t>
            </a:r>
          </a:p>
          <a:p>
            <a:pPr lvl="0"/>
            <a:endParaRPr lang="nl-NL" sz="1200" dirty="0">
              <a:latin typeface="Times New Roman" pitchFamily="18"/>
            </a:endParaRPr>
          </a:p>
          <a:p>
            <a:pPr lvl="0"/>
            <a:endParaRPr lang="nl-NL" sz="1200" dirty="0">
              <a:latin typeface="Times New Roman" pitchFamily="18"/>
            </a:endParaRPr>
          </a:p>
          <a:p>
            <a:pPr lvl="0"/>
            <a:r>
              <a:rPr lang="de-DE" sz="1200">
                <a:latin typeface="Times New Roman" pitchFamily="18"/>
              </a:rPr>
              <a:t>Diskussionsthemen (nicht abschließend): </a:t>
            </a:r>
          </a:p>
          <a:p>
            <a:pPr lvl="0"/>
            <a:r>
              <a:rPr lang="de-DE" sz="1200">
                <a:latin typeface="Courier New" pitchFamily="49"/>
              </a:rPr>
              <a:t>o Hygienemaßnahmen </a:t>
            </a:r>
          </a:p>
          <a:p>
            <a:pPr lvl="0"/>
            <a:r>
              <a:rPr lang="de-DE" sz="1200">
                <a:latin typeface="Courier New" pitchFamily="49"/>
              </a:rPr>
              <a:t>o Biosicherheitsmaßnahmen </a:t>
            </a:r>
          </a:p>
          <a:p>
            <a:pPr lvl="0"/>
            <a:r>
              <a:rPr lang="de-DE" sz="1200">
                <a:latin typeface="Courier New" pitchFamily="49"/>
              </a:rPr>
              <a:t>o Ernährung </a:t>
            </a:r>
          </a:p>
          <a:p>
            <a:pPr lvl="0"/>
            <a:r>
              <a:rPr lang="de-DE" sz="1200">
                <a:latin typeface="Courier New" pitchFamily="49"/>
              </a:rPr>
              <a:t>o Tierschutz </a:t>
            </a:r>
          </a:p>
          <a:p>
            <a:pPr lvl="0"/>
            <a:r>
              <a:rPr lang="de-DE" sz="1200">
                <a:latin typeface="Courier New" pitchFamily="49"/>
              </a:rPr>
              <a:t>o Impfprogramme </a:t>
            </a:r>
          </a:p>
          <a:p>
            <a:pPr lvl="0"/>
            <a:r>
              <a:rPr lang="de-DE" sz="1200">
                <a:latin typeface="Courier New" pitchFamily="49"/>
              </a:rPr>
              <a:t>o </a:t>
            </a:r>
            <a:r>
              <a:rPr lang="de-DE" sz="1200">
                <a:latin typeface="Times New Roman" pitchFamily="18"/>
              </a:rPr>
              <a:t>Andere Managementmaßnahmen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Times New Roman" pitchFamily="18"/>
              </a:rPr>
              <a:t>Die Teilnehmer sollten Lösungen für </a:t>
            </a:r>
            <a:r>
              <a:rPr lang="de-DE" sz="1200" b="1">
                <a:latin typeface="Times New Roman" pitchFamily="18"/>
              </a:rPr>
              <a:t>den reduzierten und verantwortungsvollen Einsatz von antimikrobiellen Mitteln</a:t>
            </a:r>
            <a:r>
              <a:rPr lang="de-DE" sz="1200">
                <a:latin typeface="Times New Roman" pitchFamily="18"/>
              </a:rPr>
              <a:t> aufzeigen</a:t>
            </a:r>
            <a:r>
              <a:rPr lang="de-DE" sz="1200" b="1">
                <a:latin typeface="Times New Roman" pitchFamily="18"/>
              </a:rPr>
              <a:t> (</a:t>
            </a:r>
            <a:r>
              <a:rPr lang="de-DE" sz="1200">
                <a:latin typeface="Times New Roman" pitchFamily="18"/>
              </a:rPr>
              <a:t>getrennt von den Tierhaltungspraktiken</a:t>
            </a:r>
            <a:r>
              <a:rPr lang="de-DE" sz="1200" b="0">
                <a:latin typeface="Times New Roman" pitchFamily="1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Times New Roman" pitchFamily="18"/>
              </a:rPr>
              <a:t>Geben Sie erforderlichenfalls Beispiele für die</a:t>
            </a:r>
            <a:r>
              <a:rPr lang="de-DE" sz="1200"/>
              <a:t> </a:t>
            </a:r>
            <a:r>
              <a:rPr lang="de-DE" sz="1200" b="1"/>
              <a:t>Reduzierung und den verantwortungsvollen Einsatz von antimikrobiellen Mitteln</a:t>
            </a:r>
            <a:r>
              <a:rPr lang="de-DE" sz="1200"/>
              <a:t> an:</a:t>
            </a:r>
            <a:r>
              <a:rPr lang="de-DE" sz="1200" b="0"/>
              <a:t> Krankheitsvorbeugung, diagnostische Tests, Verabreichung von Arzneimitteln, Dosierung von Arzneimitteln, Alternativen zu antimikrobiellen Mitteln, Überwachung und Überprüfung von Praktiken zur Verwendung antimikrobieller Mittel usw.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Times New Roman" pitchFamily="18"/>
              </a:rPr>
              <a:t>Erklären Sie, dass das Zeitlimit für GÜ2b gilt und nicht pro Frage.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a:latin typeface="Times New Roman" pitchFamily="18"/>
              </a:rPr>
              <a:t>Zeigen Sie nicht alle Fragen auf einmal, damit die Teilnehmer die einzelnen Fragen ausführlich behandeln können.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14</a:t>
            </a:fld>
            <a:endParaRPr lang="en-GB"/>
          </a:p>
        </p:txBody>
      </p:sp>
    </p:spTree>
    <p:extLst>
      <p:ext uri="{BB962C8B-B14F-4D97-AF65-F5344CB8AC3E}">
        <p14:creationId xmlns:p14="http://schemas.microsoft.com/office/powerpoint/2010/main" val="2273113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a:xfrm>
            <a:off x="901779" y="5849695"/>
            <a:ext cx="5496560" cy="4800177"/>
          </a:xfrm>
        </p:spPr>
        <p:txBody>
          <a:bodyPr/>
          <a:lstStyle/>
          <a:p>
            <a:pPr lvl="0"/>
            <a:r>
              <a:rPr lang="de-DE" sz="1200">
                <a:latin typeface="Times New Roman" pitchFamily="18"/>
              </a:rPr>
              <a:t>Falls noch Zeit für eine Diskussion übrig ist: </a:t>
            </a:r>
          </a:p>
          <a:p>
            <a:pPr lvl="0"/>
            <a:r>
              <a:rPr lang="de-DE"/>
              <a:t>Fragen:</a:t>
            </a:r>
          </a:p>
          <a:p>
            <a:pPr marL="914400" lvl="1" indent="-457200">
              <a:lnSpc>
                <a:spcPct val="80000"/>
              </a:lnSpc>
              <a:buAutoNum type="arabicPeriod"/>
            </a:pPr>
            <a:r>
              <a:rPr lang="de-DE"/>
              <a:t>Welche Ähnlichkeiten gibt es mit den Ergebnissen Ihrer Branche?</a:t>
            </a:r>
          </a:p>
          <a:p>
            <a:pPr marL="914400" lvl="1" indent="-457200">
              <a:lnSpc>
                <a:spcPct val="80000"/>
              </a:lnSpc>
              <a:buAutoNum type="arabicPeriod"/>
            </a:pPr>
            <a:r>
              <a:rPr lang="de-DE"/>
              <a:t>Was sind die Unterschiede?</a:t>
            </a:r>
          </a:p>
          <a:p>
            <a:pPr marL="914400" lvl="1" indent="-457200">
              <a:lnSpc>
                <a:spcPct val="80000"/>
              </a:lnSpc>
              <a:buAutoNum type="arabicPeriod"/>
            </a:pPr>
            <a:r>
              <a:rPr lang="de-DE"/>
              <a:t>Was wirft Fragen auf? /Was fällt auf?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Times New Roman" pitchFamily="18"/>
              </a:rPr>
              <a:t>Schwerpunkt auf </a:t>
            </a:r>
            <a:r>
              <a:rPr lang="de-DE" sz="1200" b="1">
                <a:latin typeface="Times New Roman" pitchFamily="18"/>
              </a:rPr>
              <a:t>Tierhaltungspraktiken</a:t>
            </a:r>
            <a:r>
              <a:rPr lang="de-DE" sz="1200">
                <a:latin typeface="Times New Roman" pitchFamily="18"/>
              </a:rPr>
              <a:t>. Kehren Sie bei Bedarf zur Folie mit Beispielen zurück. </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15</a:t>
            </a:fld>
            <a:endParaRPr lang="en-GB"/>
          </a:p>
        </p:txBody>
      </p:sp>
    </p:spTree>
    <p:extLst>
      <p:ext uri="{BB962C8B-B14F-4D97-AF65-F5344CB8AC3E}">
        <p14:creationId xmlns:p14="http://schemas.microsoft.com/office/powerpoint/2010/main" val="3589185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a:xfrm>
            <a:off x="901779" y="5849695"/>
            <a:ext cx="5496560" cy="4800177"/>
          </a:xfrm>
        </p:spPr>
        <p:txBody>
          <a:bodyPr/>
          <a:lstStyle/>
          <a:p>
            <a:pPr lvl="0"/>
            <a:r>
              <a:rPr lang="de-DE" sz="1200">
                <a:latin typeface="Times New Roman" pitchFamily="18"/>
              </a:rPr>
              <a:t>Der Vortragende ist häufig einer der Ausbilder</a:t>
            </a:r>
          </a:p>
          <a:p>
            <a:pPr lvl="0"/>
            <a:endParaRPr lang="nl-NL" sz="1200" dirty="0">
              <a:latin typeface="Times New Roman" pitchFamily="18"/>
            </a:endParaRPr>
          </a:p>
          <a:p>
            <a:pPr lvl="0"/>
            <a:r>
              <a:rPr lang="de-DE" sz="1200">
                <a:latin typeface="Times New Roman" pitchFamily="18"/>
              </a:rPr>
              <a:t>Falls noch Zeit für eine Diskussion übrig ist: </a:t>
            </a:r>
          </a:p>
          <a:p>
            <a:pPr lvl="0"/>
            <a:r>
              <a:rPr lang="de-DE"/>
              <a:t>Fragen:</a:t>
            </a:r>
          </a:p>
          <a:p>
            <a:pPr marL="914400" lvl="1" indent="-457200">
              <a:lnSpc>
                <a:spcPct val="80000"/>
              </a:lnSpc>
              <a:buAutoNum type="arabicPeriod"/>
            </a:pPr>
            <a:r>
              <a:rPr lang="de-DE"/>
              <a:t>Welche Ähnlichkeiten gibt es mit den Ergebnissen Ihrer Branche?</a:t>
            </a:r>
          </a:p>
          <a:p>
            <a:pPr marL="914400" lvl="1" indent="-457200">
              <a:lnSpc>
                <a:spcPct val="80000"/>
              </a:lnSpc>
              <a:buAutoNum type="arabicPeriod"/>
            </a:pPr>
            <a:r>
              <a:rPr lang="de-DE"/>
              <a:t>Was sind die Unterschiede?</a:t>
            </a:r>
          </a:p>
          <a:p>
            <a:pPr marL="914400" lvl="1" indent="-457200">
              <a:lnSpc>
                <a:spcPct val="80000"/>
              </a:lnSpc>
              <a:buAutoNum type="arabicPeriod"/>
            </a:pPr>
            <a:r>
              <a:rPr lang="de-DE"/>
              <a:t>Was wirft Fragen auf? /Was fällt auf?</a:t>
            </a:r>
          </a:p>
          <a:p>
            <a:pPr lvl="0"/>
            <a:endParaRPr lang="nl-NL"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Times New Roman" pitchFamily="18"/>
              </a:rPr>
              <a:t>Schwerpunkt auf die </a:t>
            </a:r>
            <a:r>
              <a:rPr lang="de-DE" sz="1200" b="1" u="sng">
                <a:latin typeface="Times New Roman" pitchFamily="18"/>
              </a:rPr>
              <a:t>Reduzierung und dem verantwortungsvollen Einsatz von antimikrobiellen Mitteln: </a:t>
            </a:r>
            <a:r>
              <a:rPr lang="de-DE" sz="1200" b="0" u="sng">
                <a:latin typeface="Times New Roman" pitchFamily="18"/>
              </a:rPr>
              <a:t>Kehren Sie bei Bedarf zur Folie mit Beispielen zurück.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16</a:t>
            </a:fld>
            <a:endParaRPr lang="en-GB"/>
          </a:p>
        </p:txBody>
      </p:sp>
    </p:spTree>
    <p:extLst>
      <p:ext uri="{BB962C8B-B14F-4D97-AF65-F5344CB8AC3E}">
        <p14:creationId xmlns:p14="http://schemas.microsoft.com/office/powerpoint/2010/main" val="1650190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lvl="0"/>
            <a:fld id="{AA016919-EE97-4E26-8DE6-0B6C389CDE61}" type="slidenum">
              <a:rPr lang="en-GB" smtClean="0"/>
              <a:t>17</a:t>
            </a:fld>
            <a:endParaRPr lang="en-GB"/>
          </a:p>
        </p:txBody>
      </p:sp>
    </p:spTree>
    <p:extLst>
      <p:ext uri="{BB962C8B-B14F-4D97-AF65-F5344CB8AC3E}">
        <p14:creationId xmlns:p14="http://schemas.microsoft.com/office/powerpoint/2010/main" val="12585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de-DE"/>
              <a:t>„Arbeiten wir gemeinsam daran, den Einsatz von antimikrobiellen Mitteln zu verhindern und zu reduzieren.“ </a:t>
            </a:r>
          </a:p>
        </p:txBody>
      </p:sp>
      <p:sp>
        <p:nvSpPr>
          <p:cNvPr id="4" name="Marcador de número de diapositiva 3"/>
          <p:cNvSpPr>
            <a:spLocks noGrp="1"/>
          </p:cNvSpPr>
          <p:nvPr>
            <p:ph type="sldNum" sz="quarter" idx="5"/>
          </p:nvPr>
        </p:nvSpPr>
        <p:spPr/>
        <p:txBody>
          <a:bodyPr/>
          <a:lstStyle/>
          <a:p>
            <a:pPr lvl="0"/>
            <a:fld id="{AA016919-EE97-4E26-8DE6-0B6C389CDE61}" type="slidenum">
              <a:rPr lang="en-GB" smtClean="0"/>
              <a:t>3</a:t>
            </a:fld>
            <a:endParaRPr lang="en-GB"/>
          </a:p>
        </p:txBody>
      </p:sp>
    </p:spTree>
    <p:extLst>
      <p:ext uri="{BB962C8B-B14F-4D97-AF65-F5344CB8AC3E}">
        <p14:creationId xmlns:p14="http://schemas.microsoft.com/office/powerpoint/2010/main" val="2043710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1C34B-D6CC-5236-15B5-4C124EDAF5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46883F-B027-C6BE-1205-D29677B54C27}"/>
              </a:ext>
            </a:extLst>
          </p:cNvPr>
          <p:cNvSpPr>
            <a:spLocks noGrp="1" noRot="1" noChangeAspect="1"/>
          </p:cNvSpPr>
          <p:nvPr>
            <p:ph type="sldImg"/>
          </p:nvPr>
        </p:nvSpPr>
        <p:spPr>
          <a:xfrm>
            <a:off x="685800" y="1143000"/>
            <a:ext cx="5486400" cy="3086100"/>
          </a:xfrm>
        </p:spPr>
      </p:sp>
      <p:sp>
        <p:nvSpPr>
          <p:cNvPr id="3" name="Tijdelijke aanduiding voor notities 2">
            <a:extLst>
              <a:ext uri="{FF2B5EF4-FFF2-40B4-BE49-F238E27FC236}">
                <a16:creationId xmlns:a16="http://schemas.microsoft.com/office/drawing/2014/main" id="{C94593F2-3FBB-CD52-93F8-A935C857F9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https://www.youtube.com/watch?v=jFuQqwBmN8A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a:t>Das Video wird mit englischen Untertiteln gezeigt. Das Video kann nicht in der Muttersprache des jeweiligen Landes gezeigt werden. Das Video ist auf Englisch und der Ton wird von den Dolmetschern übersetzt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113241B7-6F09-4102-D041-82C124F38C24}"/>
              </a:ext>
            </a:extLst>
          </p:cNvPr>
          <p:cNvSpPr>
            <a:spLocks noGrp="1"/>
          </p:cNvSpPr>
          <p:nvPr>
            <p:ph type="sldNum" sz="quarter" idx="5"/>
          </p:nvPr>
        </p:nvSpPr>
        <p:spPr/>
        <p:txBody>
          <a:bodyPr/>
          <a:lstStyle/>
          <a:p>
            <a:pPr lvl="0"/>
            <a:fld id="{AA016919-EE97-4E26-8DE6-0B6C389CDE61}" type="slidenum">
              <a:rPr lang="nl-NL" smtClean="0"/>
              <a:t>4</a:t>
            </a:fld>
            <a:endParaRPr lang="nl-NL"/>
          </a:p>
        </p:txBody>
      </p:sp>
    </p:spTree>
    <p:extLst>
      <p:ext uri="{BB962C8B-B14F-4D97-AF65-F5344CB8AC3E}">
        <p14:creationId xmlns:p14="http://schemas.microsoft.com/office/powerpoint/2010/main" val="19102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AA016919-EE97-4E26-8DE6-0B6C389CDE61}" type="slidenum">
              <a:rPr lang="en-US" smtClean="0"/>
              <a:t>5</a:t>
            </a:fld>
            <a:endParaRPr lang="en-US"/>
          </a:p>
        </p:txBody>
      </p:sp>
    </p:spTree>
    <p:extLst>
      <p:ext uri="{BB962C8B-B14F-4D97-AF65-F5344CB8AC3E}">
        <p14:creationId xmlns:p14="http://schemas.microsoft.com/office/powerpoint/2010/main" val="270499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i="1">
                <a:latin typeface="Times New Roman" pitchFamily="18"/>
              </a:rPr>
              <a:t>Begründung</a:t>
            </a:r>
            <a:r>
              <a:rPr lang="de-DE" i="1">
                <a:latin typeface="Times New Roman" pitchFamily="18"/>
              </a:rPr>
              <a:t>: Eine starke und gut eingespielte Beziehung zwischen Landwirten und Tierärzten bildet den Eckpfeiler für die Umsetzung wirksamer Maßnahmen auf Betriebsebene zur Vermeidung und Verringerung des Einsatzes antimikrobieller Mittel. Daher ist es entscheidend, gemeinsame Schlüsselbereiche zu identifizieren, in denen sie zusammenarbeiten können, um das Vertrauen zwischen Tierärzten und Landwirten zu fördern. Wenn beide Gruppen in der Lage sind, die Probleme und Lösungen zu identifizieren, wird eine solide Grundlage für Verbesserungen geschaffen. </a:t>
            </a:r>
          </a:p>
          <a:p>
            <a:endParaRPr lang="nl-NL" dirty="0"/>
          </a:p>
          <a:p>
            <a:r>
              <a:rPr lang="de-DE" b="1"/>
              <a:t>Link zum Video: https://www.youtube.com/watch?v=cu7cIIlbOd8</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a:t>Das Video wird mit englischen Untertiteln gezeigt. Das Video kann nicht in der Muttersprache des jeweiligen Landes gezeigt werden. Das Video ist auf Niederländisch, und es besteht keine Möglichkeit einer Audioübersetzung, da die Dolmetscher vom Englischen in die Muttersprache übersetzen.</a:t>
            </a:r>
          </a:p>
          <a:p>
            <a:endParaRPr lang="nl-NL" dirty="0"/>
          </a:p>
        </p:txBody>
      </p:sp>
      <p:sp>
        <p:nvSpPr>
          <p:cNvPr id="4" name="Tijdelijke aanduiding voor dianummer 3"/>
          <p:cNvSpPr>
            <a:spLocks noGrp="1"/>
          </p:cNvSpPr>
          <p:nvPr>
            <p:ph type="sldNum" sz="quarter" idx="5"/>
          </p:nvPr>
        </p:nvSpPr>
        <p:spPr/>
        <p:txBody>
          <a:bodyPr/>
          <a:lstStyle/>
          <a:p>
            <a:pPr lvl="0"/>
            <a:fld id="{AA016919-EE97-4E26-8DE6-0B6C389CDE61}" type="slidenum">
              <a:rPr lang="nl-NL" smtClean="0"/>
              <a:t>6</a:t>
            </a:fld>
            <a:endParaRPr lang="nl-NL"/>
          </a:p>
        </p:txBody>
      </p:sp>
    </p:spTree>
    <p:extLst>
      <p:ext uri="{BB962C8B-B14F-4D97-AF65-F5344CB8AC3E}">
        <p14:creationId xmlns:p14="http://schemas.microsoft.com/office/powerpoint/2010/main" val="268221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a:xfrm>
            <a:off x="901779" y="5849695"/>
            <a:ext cx="5496560" cy="4800177"/>
          </a:xfrm>
        </p:spPr>
        <p:txBody>
          <a:bodyPr/>
          <a:lstStyle/>
          <a:p>
            <a:pPr algn="l"/>
            <a:r>
              <a:rPr lang="de-DE"/>
              <a:t>Im Rahmen dieser Aktivität werden Aktionspunkte auf Betriebsebene vereinbart, die sowohl für Landwirte als auch für Tierärzte von persönlichem Nutzen sind.</a:t>
            </a:r>
          </a:p>
          <a:p>
            <a:pPr algn="l"/>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GÜ1: </a:t>
            </a:r>
            <a:r>
              <a:rPr lang="de-DE"/>
              <a:t>Landwirte und Tierärzte in getrennten Gruppen, gruppiert nach Tierarten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solidFill>
                  <a:srgbClr val="FF0000"/>
                </a:solidFill>
              </a:rPr>
              <a:t>GÜ2 A und B: </a:t>
            </a:r>
            <a:r>
              <a:rPr lang="de-DE">
                <a:solidFill>
                  <a:srgbClr val="FF0000"/>
                </a:solidFill>
              </a:rPr>
              <a:t>Landwirte und Tierärzte werden nach Tierarten gruppiert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solidFill>
                  <a:srgbClr val="FF0000"/>
                </a:solidFill>
              </a:rPr>
              <a:t>GÜ3: </a:t>
            </a:r>
            <a:r>
              <a:rPr lang="de-DE">
                <a:solidFill>
                  <a:srgbClr val="FF0000"/>
                </a:solidFill>
              </a:rPr>
              <a:t>Präsentationen der Ergebnisse von GÜ2</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a:latin typeface="Times New Roman" pitchFamily="18"/>
              </a:rPr>
              <a:t>Ziel der Übung ist die Ermittlung verschiedener Herausforderungen und Möglichkeiten, die </a:t>
            </a:r>
            <a:r>
              <a:rPr lang="de-DE" sz="1200" b="1" i="1">
                <a:latin typeface="Times New Roman" pitchFamily="18"/>
              </a:rPr>
              <a:t>vor Ort beobachtet wurden</a:t>
            </a:r>
            <a:r>
              <a:rPr lang="de-DE" sz="1200" i="1">
                <a:latin typeface="Times New Roman" pitchFamily="18"/>
              </a:rPr>
              <a:t> und die sich auf die Umsetzung bewährter Praktiken und die weitere Verringerung der AMU auswirken, wie z. B. Haltungsbedingungen, Seuchenlage, Biosicherheit, Tierarztbesuche, Diagnosetests, Verschreibung und Einsatz von antimikrobiellen Mitteln usw. Die Ergebnisse dieses GÜ1 dienen als Grundlage für GÜ2a und GÜ2b. </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8</a:t>
            </a:fld>
            <a:endParaRPr lang="en-GB"/>
          </a:p>
        </p:txBody>
      </p:sp>
    </p:spTree>
    <p:extLst>
      <p:ext uri="{BB962C8B-B14F-4D97-AF65-F5344CB8AC3E}">
        <p14:creationId xmlns:p14="http://schemas.microsoft.com/office/powerpoint/2010/main" val="2247219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a:xfrm>
            <a:off x="901779" y="5849695"/>
            <a:ext cx="5496560" cy="4800177"/>
          </a:xfrm>
        </p:spPr>
        <p:txBody>
          <a:bodyPr/>
          <a:lstStyle/>
          <a:p>
            <a:pPr algn="l"/>
            <a:endParaRPr lang="en-GB" b="0"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9</a:t>
            </a:fld>
            <a:endParaRPr lang="en-GB"/>
          </a:p>
        </p:txBody>
      </p:sp>
    </p:spTree>
    <p:extLst>
      <p:ext uri="{BB962C8B-B14F-4D97-AF65-F5344CB8AC3E}">
        <p14:creationId xmlns:p14="http://schemas.microsoft.com/office/powerpoint/2010/main" val="191374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a:xfrm>
            <a:off x="901779" y="5849695"/>
            <a:ext cx="5496560" cy="48001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In anderen Ländern: </a:t>
            </a:r>
            <a:r>
              <a:rPr lang="de-DE">
                <a:solidFill>
                  <a:srgbClr val="FF0000"/>
                </a:solidFill>
              </a:rPr>
              <a:t>Landwirte und Tierärzte in getrennten Gruppen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a:latin typeface="Times New Roman" pitchFamily="18"/>
              </a:rPr>
              <a:t>Ziel der Übung ist die Ermittlung verschiedener Herausforderungen und Möglichkeiten, die </a:t>
            </a:r>
            <a:r>
              <a:rPr lang="de-DE" sz="1200" b="1" i="1">
                <a:latin typeface="Times New Roman" pitchFamily="18"/>
              </a:rPr>
              <a:t>vor Ort beobachtet wurden</a:t>
            </a:r>
            <a:r>
              <a:rPr lang="de-DE" sz="1200" i="1">
                <a:latin typeface="Times New Roman" pitchFamily="18"/>
              </a:rPr>
              <a:t> und die sich auf die Umsetzung bewährter Praktiken und die weitere Verringerung der AMU auswirken, wie z. B. Haltungsbedingungen, Seuchenlage, Biosicherheit, Tierarztbesuche, Diagnosetests, Verschreibung und Einsatz von antimikrobiellen Mitteln usw. Die Ergebnisse dieses GÜ1 dienen als Grundlage für GÜ2a und GÜ2b. </a:t>
            </a:r>
            <a:r>
              <a:rPr lang="de-DE" sz="1200">
                <a:latin typeface="Times New Roman" pitchFamily="1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10</a:t>
            </a:fld>
            <a:endParaRPr lang="en-GB"/>
          </a:p>
        </p:txBody>
      </p:sp>
    </p:spTree>
    <p:extLst>
      <p:ext uri="{BB962C8B-B14F-4D97-AF65-F5344CB8AC3E}">
        <p14:creationId xmlns:p14="http://schemas.microsoft.com/office/powerpoint/2010/main" val="32978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e-DE"/>
              <a:t>Verwenden Sie diese Folie, wenn es notwendig ist, Beispiele von Haltungspraktiken visuell zu erklären. </a:t>
            </a:r>
          </a:p>
        </p:txBody>
      </p:sp>
      <p:sp>
        <p:nvSpPr>
          <p:cNvPr id="4" name="Slide Number Placeholder 3"/>
          <p:cNvSpPr>
            <a:spLocks noGrp="1"/>
          </p:cNvSpPr>
          <p:nvPr>
            <p:ph type="sldNum" sz="quarter" idx="5"/>
          </p:nvPr>
        </p:nvSpPr>
        <p:spPr/>
        <p:txBody>
          <a:bodyPr/>
          <a:lstStyle/>
          <a:p>
            <a:pPr lvl="0"/>
            <a:fld id="{AA016919-EE97-4E26-8DE6-0B6C389CDE61}" type="slidenum">
              <a:rPr lang="es-ES" smtClean="0"/>
              <a:t>11</a:t>
            </a:fld>
            <a:endParaRPr lang="es-ES"/>
          </a:p>
        </p:txBody>
      </p:sp>
    </p:spTree>
    <p:extLst>
      <p:ext uri="{BB962C8B-B14F-4D97-AF65-F5344CB8AC3E}">
        <p14:creationId xmlns:p14="http://schemas.microsoft.com/office/powerpoint/2010/main" val="54703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2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cid:image004.jpg@01D9F6A4.3DC88080" TargetMode="External"/><Relationship Id="rId10" Type="http://schemas.openxmlformats.org/officeDocument/2006/relationships/image" Target="../media/image28.png"/><Relationship Id="rId4" Type="http://schemas.openxmlformats.org/officeDocument/2006/relationships/image" Target="../media/image23.jpeg"/><Relationship Id="rId9"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37.jpe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32.png"/><Relationship Id="rId11" Type="http://schemas.openxmlformats.org/officeDocument/2006/relationships/image" Target="../media/image9.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6.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55.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8.png"/><Relationship Id="rId10" Type="http://schemas.openxmlformats.org/officeDocument/2006/relationships/image" Target="../media/image54.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5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5F09F-AA40-BD89-C500-C06134BB41C3}"/>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nl-NL"/>
              <a:t>Klik om stijl te bewerken</a:t>
            </a:r>
          </a:p>
        </p:txBody>
      </p:sp>
      <p:sp>
        <p:nvSpPr>
          <p:cNvPr id="3" name="Ondertitel 2">
            <a:extLst>
              <a:ext uri="{FF2B5EF4-FFF2-40B4-BE49-F238E27FC236}">
                <a16:creationId xmlns:a16="http://schemas.microsoft.com/office/drawing/2014/main" id="{8BCA8883-88A4-5A75-E02E-885240A47E35}"/>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nl-NL"/>
              <a:t>Klikken om de ondertitelstijl van het model te bewerken</a:t>
            </a:r>
          </a:p>
        </p:txBody>
      </p:sp>
      <p:sp>
        <p:nvSpPr>
          <p:cNvPr id="4" name="Tijdelijke aanduiding voor datum 3">
            <a:extLst>
              <a:ext uri="{FF2B5EF4-FFF2-40B4-BE49-F238E27FC236}">
                <a16:creationId xmlns:a16="http://schemas.microsoft.com/office/drawing/2014/main" id="{1D0E4486-EFAE-3CD8-8C05-084F1CB79FDA}"/>
              </a:ext>
            </a:extLst>
          </p:cNvPr>
          <p:cNvSpPr txBox="1">
            <a:spLocks noGrp="1"/>
          </p:cNvSpPr>
          <p:nvPr>
            <p:ph type="dt" sz="half" idx="7"/>
          </p:nvPr>
        </p:nvSpPr>
        <p:spPr/>
        <p:txBody>
          <a:bodyPr/>
          <a:lstStyle>
            <a:lvl1pPr>
              <a:defRPr/>
            </a:lvl1pPr>
          </a:lstStyle>
          <a:p>
            <a:pPr lvl="0"/>
            <a:fld id="{CB5DDC6A-A971-45B8-880B-FF68F5D3244B}" type="datetime1">
              <a:rPr lang="nl-NL"/>
              <a:pPr lvl="0"/>
              <a:t>14-2-2025</a:t>
            </a:fld>
            <a:endParaRPr lang="nl-NL"/>
          </a:p>
        </p:txBody>
      </p:sp>
      <p:sp>
        <p:nvSpPr>
          <p:cNvPr id="5" name="Tijdelijke aanduiding voor voettekst 4">
            <a:extLst>
              <a:ext uri="{FF2B5EF4-FFF2-40B4-BE49-F238E27FC236}">
                <a16:creationId xmlns:a16="http://schemas.microsoft.com/office/drawing/2014/main" id="{2B4CA3E3-90F6-5909-452C-D225BE537D5F}"/>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3625756E-A838-34C5-84AF-2136E1CCDE7B}"/>
              </a:ext>
            </a:extLst>
          </p:cNvPr>
          <p:cNvSpPr txBox="1">
            <a:spLocks noGrp="1"/>
          </p:cNvSpPr>
          <p:nvPr>
            <p:ph type="sldNum" sz="quarter" idx="8"/>
          </p:nvPr>
        </p:nvSpPr>
        <p:spPr/>
        <p:txBody>
          <a:bodyPr/>
          <a:lstStyle>
            <a:lvl1pPr>
              <a:defRPr/>
            </a:lvl1pPr>
          </a:lstStyle>
          <a:p>
            <a:pPr lvl="0"/>
            <a:fld id="{2503BA4A-8DE1-4E5A-8820-07ACD70FF6C9}" type="slidenum">
              <a:t>‹Nº›</a:t>
            </a:fld>
            <a:endParaRPr lang="nl-NL"/>
          </a:p>
        </p:txBody>
      </p:sp>
    </p:spTree>
    <p:extLst>
      <p:ext uri="{BB962C8B-B14F-4D97-AF65-F5344CB8AC3E}">
        <p14:creationId xmlns:p14="http://schemas.microsoft.com/office/powerpoint/2010/main" val="4756258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6349B-A905-8C4F-F686-B1D9EA27F16D}"/>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verticale tekst 2">
            <a:extLst>
              <a:ext uri="{FF2B5EF4-FFF2-40B4-BE49-F238E27FC236}">
                <a16:creationId xmlns:a16="http://schemas.microsoft.com/office/drawing/2014/main" id="{29F858D4-07FF-6687-A346-16754D59998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EBE0A26-267C-4A74-EBC9-FECC82332374}"/>
              </a:ext>
            </a:extLst>
          </p:cNvPr>
          <p:cNvSpPr txBox="1">
            <a:spLocks noGrp="1"/>
          </p:cNvSpPr>
          <p:nvPr>
            <p:ph type="dt" sz="half" idx="7"/>
          </p:nvPr>
        </p:nvSpPr>
        <p:spPr/>
        <p:txBody>
          <a:bodyPr/>
          <a:lstStyle>
            <a:lvl1pPr>
              <a:defRPr/>
            </a:lvl1pPr>
          </a:lstStyle>
          <a:p>
            <a:pPr lvl="0"/>
            <a:fld id="{0BAB61EF-C6DD-4F32-B64C-2CA43B06222E}" type="datetime1">
              <a:rPr lang="nl-NL"/>
              <a:pPr lvl="0"/>
              <a:t>14-2-2025</a:t>
            </a:fld>
            <a:endParaRPr lang="nl-NL"/>
          </a:p>
        </p:txBody>
      </p:sp>
      <p:sp>
        <p:nvSpPr>
          <p:cNvPr id="5" name="Tijdelijke aanduiding voor voettekst 4">
            <a:extLst>
              <a:ext uri="{FF2B5EF4-FFF2-40B4-BE49-F238E27FC236}">
                <a16:creationId xmlns:a16="http://schemas.microsoft.com/office/drawing/2014/main" id="{0BAFF5BB-6E43-D579-5383-11F46D2F4057}"/>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C4F94CD8-F8C0-B820-B4B5-2107A3EA2FA9}"/>
              </a:ext>
            </a:extLst>
          </p:cNvPr>
          <p:cNvSpPr txBox="1">
            <a:spLocks noGrp="1"/>
          </p:cNvSpPr>
          <p:nvPr>
            <p:ph type="sldNum" sz="quarter" idx="8"/>
          </p:nvPr>
        </p:nvSpPr>
        <p:spPr/>
        <p:txBody>
          <a:bodyPr/>
          <a:lstStyle>
            <a:lvl1pPr>
              <a:defRPr/>
            </a:lvl1pPr>
          </a:lstStyle>
          <a:p>
            <a:pPr lvl="0"/>
            <a:fld id="{642548F0-9132-4CA9-8F00-D6D5504F388A}" type="slidenum">
              <a:t>‹Nº›</a:t>
            </a:fld>
            <a:endParaRPr lang="nl-NL"/>
          </a:p>
        </p:txBody>
      </p:sp>
    </p:spTree>
    <p:extLst>
      <p:ext uri="{BB962C8B-B14F-4D97-AF65-F5344CB8AC3E}">
        <p14:creationId xmlns:p14="http://schemas.microsoft.com/office/powerpoint/2010/main" val="146536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D056AEB-0114-DA71-F075-8D7A8A6BD28A}"/>
              </a:ext>
            </a:extLst>
          </p:cNvPr>
          <p:cNvSpPr txBox="1">
            <a:spLocks noGrp="1"/>
          </p:cNvSpPr>
          <p:nvPr>
            <p:ph type="title" orient="vert"/>
          </p:nvPr>
        </p:nvSpPr>
        <p:spPr>
          <a:xfrm>
            <a:off x="8724903" y="365129"/>
            <a:ext cx="2628899" cy="5811834"/>
          </a:xfrm>
        </p:spPr>
        <p:txBody>
          <a:bodyPr vert="eaVert"/>
          <a:lstStyle>
            <a:lvl1pPr>
              <a:defRPr/>
            </a:lvl1pPr>
          </a:lstStyle>
          <a:p>
            <a:pPr lvl="0"/>
            <a:r>
              <a:rPr lang="nl-NL"/>
              <a:t>Klik om stijl te bewerken</a:t>
            </a:r>
          </a:p>
        </p:txBody>
      </p:sp>
      <p:sp>
        <p:nvSpPr>
          <p:cNvPr id="3" name="Tijdelijke aanduiding voor verticale tekst 2">
            <a:extLst>
              <a:ext uri="{FF2B5EF4-FFF2-40B4-BE49-F238E27FC236}">
                <a16:creationId xmlns:a16="http://schemas.microsoft.com/office/drawing/2014/main" id="{BD3721DB-8177-3B7B-FC60-91698FB7F772}"/>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8660635-5B93-B1BD-628E-68BA050DBC3C}"/>
              </a:ext>
            </a:extLst>
          </p:cNvPr>
          <p:cNvSpPr txBox="1">
            <a:spLocks noGrp="1"/>
          </p:cNvSpPr>
          <p:nvPr>
            <p:ph type="dt" sz="half" idx="7"/>
          </p:nvPr>
        </p:nvSpPr>
        <p:spPr/>
        <p:txBody>
          <a:bodyPr/>
          <a:lstStyle>
            <a:lvl1pPr>
              <a:defRPr/>
            </a:lvl1pPr>
          </a:lstStyle>
          <a:p>
            <a:pPr lvl="0"/>
            <a:fld id="{293B71DF-262E-4F88-84A7-0EE96719D2D1}" type="datetime1">
              <a:rPr lang="nl-NL"/>
              <a:pPr lvl="0"/>
              <a:t>14-2-2025</a:t>
            </a:fld>
            <a:endParaRPr lang="nl-NL"/>
          </a:p>
        </p:txBody>
      </p:sp>
      <p:sp>
        <p:nvSpPr>
          <p:cNvPr id="5" name="Tijdelijke aanduiding voor voettekst 4">
            <a:extLst>
              <a:ext uri="{FF2B5EF4-FFF2-40B4-BE49-F238E27FC236}">
                <a16:creationId xmlns:a16="http://schemas.microsoft.com/office/drawing/2014/main" id="{19F1127B-B032-4175-1C59-E32F765F4899}"/>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0A38EEEA-1715-7F35-BC25-6A0FF0D22BA8}"/>
              </a:ext>
            </a:extLst>
          </p:cNvPr>
          <p:cNvSpPr txBox="1">
            <a:spLocks noGrp="1"/>
          </p:cNvSpPr>
          <p:nvPr>
            <p:ph type="sldNum" sz="quarter" idx="8"/>
          </p:nvPr>
        </p:nvSpPr>
        <p:spPr/>
        <p:txBody>
          <a:bodyPr/>
          <a:lstStyle>
            <a:lvl1pPr>
              <a:defRPr/>
            </a:lvl1pPr>
          </a:lstStyle>
          <a:p>
            <a:pPr lvl="0"/>
            <a:fld id="{FDD3992C-23F6-4F8B-9AF9-ED24129CFCCE}" type="slidenum">
              <a:t>‹Nº›</a:t>
            </a:fld>
            <a:endParaRPr lang="nl-NL"/>
          </a:p>
        </p:txBody>
      </p:sp>
    </p:spTree>
    <p:extLst>
      <p:ext uri="{BB962C8B-B14F-4D97-AF65-F5344CB8AC3E}">
        <p14:creationId xmlns:p14="http://schemas.microsoft.com/office/powerpoint/2010/main" val="1738753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2149"/>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78360"/>
            <a:ext cx="8712200" cy="1674569"/>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sz="1797"/>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4488"/>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4488"/>
            <a:ext cx="1746000" cy="174277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57951"/>
            <a:ext cx="1105152" cy="1179185"/>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3" y="2210102"/>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76087"/>
            <a:ext cx="7874000" cy="780187"/>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390909"/>
            <a:ext cx="2971800" cy="370394"/>
          </a:xfrm>
          <a:prstGeom prst="rect">
            <a:avLst/>
          </a:prstGeom>
        </p:spPr>
        <p:txBody>
          <a:bodyPr/>
          <a:lstStyle>
            <a:lvl1pPr>
              <a:defRPr sz="1597">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2" name="Picture 1" descr="Blue text on a black background&#10;&#10;Description automatically generated">
            <a:extLst>
              <a:ext uri="{FF2B5EF4-FFF2-40B4-BE49-F238E27FC236}">
                <a16:creationId xmlns:a16="http://schemas.microsoft.com/office/drawing/2014/main" id="{4DB2F3E6-E963-06DD-B4F9-616BF0606154}"/>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8991600" y="5642195"/>
            <a:ext cx="3061064" cy="672426"/>
          </a:xfrm>
          <a:prstGeom prst="rect">
            <a:avLst/>
          </a:prstGeom>
        </p:spPr>
      </p:pic>
    </p:spTree>
    <p:extLst>
      <p:ext uri="{BB962C8B-B14F-4D97-AF65-F5344CB8AC3E}">
        <p14:creationId xmlns:p14="http://schemas.microsoft.com/office/powerpoint/2010/main" val="185911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6424"/>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9462631"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8" y="126697"/>
            <a:ext cx="562243" cy="408778"/>
          </a:xfrm>
          <a:prstGeom prst="rect">
            <a:avLst/>
          </a:prstGeom>
        </p:spPr>
      </p:pic>
    </p:spTree>
    <p:extLst>
      <p:ext uri="{BB962C8B-B14F-4D97-AF65-F5344CB8AC3E}">
        <p14:creationId xmlns:p14="http://schemas.microsoft.com/office/powerpoint/2010/main" val="403200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37473"/>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3" y="4693533"/>
            <a:ext cx="366395" cy="365718"/>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8008947" cy="532414"/>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1900"/>
            <a:ext cx="277784" cy="323266"/>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5" y="209002"/>
            <a:ext cx="164961" cy="220720"/>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3663"/>
            <a:ext cx="247162" cy="186058"/>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589"/>
            <a:ext cx="209412" cy="2161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3" y="192854"/>
            <a:ext cx="209411" cy="236868"/>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6" y="255801"/>
            <a:ext cx="150143" cy="173921"/>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9" y="191428"/>
            <a:ext cx="300983" cy="238293"/>
          </a:xfrm>
          <a:prstGeom prst="rect">
            <a:avLst/>
          </a:prstGeom>
        </p:spPr>
      </p:pic>
    </p:spTree>
    <p:extLst>
      <p:ext uri="{BB962C8B-B14F-4D97-AF65-F5344CB8AC3E}">
        <p14:creationId xmlns:p14="http://schemas.microsoft.com/office/powerpoint/2010/main" val="3125317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2149"/>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78360"/>
            <a:ext cx="8712200" cy="1674569"/>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sz="1797"/>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4488"/>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4488"/>
            <a:ext cx="1746000" cy="174277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57951"/>
            <a:ext cx="1105152" cy="1179185"/>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3" y="2210102"/>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76087"/>
            <a:ext cx="7874000" cy="780187"/>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390909"/>
            <a:ext cx="2971800" cy="370394"/>
          </a:xfrm>
          <a:prstGeom prst="rect">
            <a:avLst/>
          </a:prstGeom>
        </p:spPr>
        <p:txBody>
          <a:bodyPr/>
          <a:lstStyle>
            <a:lvl1pPr>
              <a:defRPr sz="1597">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595101"/>
            <a:ext cx="3022600" cy="795807"/>
          </a:xfrm>
          <a:prstGeom prst="rect">
            <a:avLst/>
          </a:prstGeom>
          <a:noFill/>
          <a:ln>
            <a:noFill/>
          </a:ln>
        </p:spPr>
      </p:pic>
    </p:spTree>
    <p:extLst>
      <p:ext uri="{BB962C8B-B14F-4D97-AF65-F5344CB8AC3E}">
        <p14:creationId xmlns:p14="http://schemas.microsoft.com/office/powerpoint/2010/main" val="1365897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2" y="0"/>
            <a:ext cx="6142017" cy="6015011"/>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251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364"/>
            <a:ext cx="2149620" cy="952593"/>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10044"/>
            <a:ext cx="4495800" cy="323256"/>
          </a:xfrm>
          <a:prstGeom prst="rect">
            <a:avLst/>
          </a:prstGeom>
        </p:spPr>
        <p:txBody>
          <a:bodyPr/>
          <a:lstStyle>
            <a:lvl1pPr>
              <a:defRPr sz="1397">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1977"/>
            <a:ext cx="6044986" cy="1474597"/>
          </a:xfrm>
          <a:prstGeom prst="rect">
            <a:avLst/>
          </a:prstGeom>
          <a:noFill/>
        </p:spPr>
        <p:txBody>
          <a:bodyPr wrap="square" rtlCol="0">
            <a:spAutoFit/>
          </a:bodyPr>
          <a:lstStyle/>
          <a:p>
            <a:pPr algn="l"/>
            <a:r>
              <a:rPr lang="en-GB" sz="2396" noProof="0" dirty="0">
                <a:solidFill>
                  <a:srgbClr val="003399"/>
                </a:solidFill>
                <a:latin typeface="EC Square Sans Pro" panose="020B0506040000020004" pitchFamily="34" charset="0"/>
              </a:rPr>
              <a:t>Hands-on Training for Farmers and Veterinarians: New measures to fight antimicrobial resistance</a:t>
            </a:r>
          </a:p>
          <a:p>
            <a:endParaRPr lang="es-ES" sz="1797"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292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9" y="1"/>
            <a:ext cx="546569" cy="1092806"/>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1" y="6152351"/>
            <a:ext cx="2338705" cy="576782"/>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2" y="6201127"/>
            <a:ext cx="471757" cy="497947"/>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71487"/>
            <a:ext cx="347040" cy="427586"/>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4" y="6401386"/>
            <a:ext cx="444645" cy="297687"/>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15863"/>
            <a:ext cx="300184" cy="283211"/>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57334"/>
            <a:ext cx="325466" cy="341740"/>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80568"/>
            <a:ext cx="208231" cy="218505"/>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288481"/>
            <a:ext cx="574476" cy="410593"/>
          </a:xfrm>
          <a:prstGeom prst="rect">
            <a:avLst/>
          </a:prstGeom>
        </p:spPr>
      </p:pic>
    </p:spTree>
    <p:extLst>
      <p:ext uri="{BB962C8B-B14F-4D97-AF65-F5344CB8AC3E}">
        <p14:creationId xmlns:p14="http://schemas.microsoft.com/office/powerpoint/2010/main" val="3205393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093675" cy="44367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251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23873"/>
            <a:ext cx="1236412" cy="1234127"/>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5" y="4430306"/>
            <a:ext cx="1242631" cy="1219482"/>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sz="1797"/>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23873"/>
            <a:ext cx="1236412" cy="123412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5337"/>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5337"/>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533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0306"/>
            <a:ext cx="1233122" cy="2427694"/>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36789"/>
            <a:ext cx="1223010" cy="1210608"/>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sz="1797"/>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40280"/>
            <a:ext cx="1221740" cy="1219482"/>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sz="1797"/>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5108"/>
            <a:ext cx="1073624" cy="96135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sz="1797"/>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17769"/>
            <a:ext cx="1224979" cy="1229623"/>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sz="1797"/>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7852"/>
            <a:ext cx="2223512" cy="985337"/>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8" y="158457"/>
            <a:ext cx="658385" cy="702490"/>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37755"/>
            <a:ext cx="490696" cy="60458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9" y="337170"/>
            <a:ext cx="612979" cy="423005"/>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4" y="284507"/>
            <a:ext cx="552437" cy="521202"/>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50" y="5940076"/>
            <a:ext cx="590369" cy="619889"/>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6250"/>
            <a:ext cx="454410" cy="476829"/>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6" y="5940076"/>
            <a:ext cx="825311" cy="600042"/>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3115"/>
            <a:ext cx="4495800" cy="1427693"/>
          </a:xfrm>
          <a:prstGeom prst="rect">
            <a:avLst/>
          </a:prstGeom>
        </p:spPr>
        <p:txBody>
          <a:bodyPr/>
          <a:lstStyle>
            <a:lvl1pPr>
              <a:defRPr sz="3194">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094513"/>
            <a:ext cx="4495800" cy="323256"/>
          </a:xfrm>
          <a:prstGeom prst="rect">
            <a:avLst/>
          </a:prstGeom>
        </p:spPr>
        <p:txBody>
          <a:bodyPr/>
          <a:lstStyle>
            <a:lvl1pPr>
              <a:defRPr sz="1397">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1" y="6169903"/>
            <a:ext cx="2567305" cy="559228"/>
          </a:xfrm>
          <a:prstGeom prst="rect">
            <a:avLst/>
          </a:prstGeom>
          <a:noFill/>
          <a:ln>
            <a:noFill/>
          </a:ln>
        </p:spPr>
      </p:pic>
    </p:spTree>
    <p:extLst>
      <p:ext uri="{BB962C8B-B14F-4D97-AF65-F5344CB8AC3E}">
        <p14:creationId xmlns:p14="http://schemas.microsoft.com/office/powerpoint/2010/main" val="683835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1" y="1"/>
            <a:ext cx="12190095" cy="133103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1" y="1343710"/>
            <a:ext cx="12190095" cy="550161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1035"/>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149"/>
            <a:ext cx="1364472" cy="2625498"/>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2693"/>
            <a:ext cx="9677400" cy="608473"/>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2890"/>
            <a:ext cx="9677400" cy="4183253"/>
          </a:xfrm>
          <a:prstGeom prst="rect">
            <a:avLst/>
          </a:prstGeom>
        </p:spPr>
        <p:txBody>
          <a:bodyPr/>
          <a:lstStyle>
            <a:lvl1pPr marL="342283" indent="-342283">
              <a:spcBef>
                <a:spcPts val="998"/>
              </a:spcBef>
              <a:buFont typeface="+mj-lt"/>
              <a:buAutoNum type="arabicPeriod"/>
              <a:defRPr sz="1597">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extLst>
      <p:ext uri="{BB962C8B-B14F-4D97-AF65-F5344CB8AC3E}">
        <p14:creationId xmlns:p14="http://schemas.microsoft.com/office/powerpoint/2010/main" val="2571643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6424"/>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9462631"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8" y="126697"/>
            <a:ext cx="562243" cy="408778"/>
          </a:xfrm>
          <a:prstGeom prst="rect">
            <a:avLst/>
          </a:prstGeom>
        </p:spPr>
      </p:pic>
    </p:spTree>
    <p:extLst>
      <p:ext uri="{BB962C8B-B14F-4D97-AF65-F5344CB8AC3E}">
        <p14:creationId xmlns:p14="http://schemas.microsoft.com/office/powerpoint/2010/main" val="3444846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BFD59-24FF-0A18-955E-B3DB2B76CF26}"/>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inhoud 2">
            <a:extLst>
              <a:ext uri="{FF2B5EF4-FFF2-40B4-BE49-F238E27FC236}">
                <a16:creationId xmlns:a16="http://schemas.microsoft.com/office/drawing/2014/main" id="{0A52E3F5-8785-8030-3FD8-E0257D3049D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FC58389-BD9D-1BD9-8056-6F3AB53D0DCD}"/>
              </a:ext>
            </a:extLst>
          </p:cNvPr>
          <p:cNvSpPr txBox="1">
            <a:spLocks noGrp="1"/>
          </p:cNvSpPr>
          <p:nvPr>
            <p:ph type="dt" sz="half" idx="7"/>
          </p:nvPr>
        </p:nvSpPr>
        <p:spPr/>
        <p:txBody>
          <a:bodyPr/>
          <a:lstStyle>
            <a:lvl1pPr>
              <a:defRPr/>
            </a:lvl1pPr>
          </a:lstStyle>
          <a:p>
            <a:pPr lvl="0"/>
            <a:fld id="{FF302213-3AF7-4E3B-BFF3-C302076BB46B}" type="datetime1">
              <a:rPr lang="nl-NL"/>
              <a:pPr lvl="0"/>
              <a:t>14-2-2025</a:t>
            </a:fld>
            <a:endParaRPr lang="nl-NL"/>
          </a:p>
        </p:txBody>
      </p:sp>
      <p:sp>
        <p:nvSpPr>
          <p:cNvPr id="5" name="Tijdelijke aanduiding voor voettekst 4">
            <a:extLst>
              <a:ext uri="{FF2B5EF4-FFF2-40B4-BE49-F238E27FC236}">
                <a16:creationId xmlns:a16="http://schemas.microsoft.com/office/drawing/2014/main" id="{83140252-EAA0-367C-B94A-13DC74D60DCB}"/>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FEDD3E4D-739C-D62F-273D-09BFD1E47FFB}"/>
              </a:ext>
            </a:extLst>
          </p:cNvPr>
          <p:cNvSpPr txBox="1">
            <a:spLocks noGrp="1"/>
          </p:cNvSpPr>
          <p:nvPr>
            <p:ph type="sldNum" sz="quarter" idx="8"/>
          </p:nvPr>
        </p:nvSpPr>
        <p:spPr/>
        <p:txBody>
          <a:bodyPr/>
          <a:lstStyle>
            <a:lvl1pPr>
              <a:defRPr/>
            </a:lvl1pPr>
          </a:lstStyle>
          <a:p>
            <a:pPr lvl="0"/>
            <a:fld id="{4A0AF028-E701-4849-A94A-07E42333716A}" type="slidenum">
              <a:t>‹Nº›</a:t>
            </a:fld>
            <a:endParaRPr lang="nl-NL"/>
          </a:p>
        </p:txBody>
      </p:sp>
    </p:spTree>
    <p:extLst>
      <p:ext uri="{BB962C8B-B14F-4D97-AF65-F5344CB8AC3E}">
        <p14:creationId xmlns:p14="http://schemas.microsoft.com/office/powerpoint/2010/main" val="250228156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37473"/>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3" y="4693533"/>
            <a:ext cx="366395" cy="365718"/>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8008947" cy="532414"/>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1900"/>
            <a:ext cx="277784" cy="323266"/>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5" y="209002"/>
            <a:ext cx="164961" cy="220720"/>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3663"/>
            <a:ext cx="247162" cy="186058"/>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589"/>
            <a:ext cx="209412" cy="2161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3" y="192854"/>
            <a:ext cx="209411" cy="236868"/>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6" y="255801"/>
            <a:ext cx="150143" cy="173921"/>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9" y="191428"/>
            <a:ext cx="300983" cy="238293"/>
          </a:xfrm>
          <a:prstGeom prst="rect">
            <a:avLst/>
          </a:prstGeom>
        </p:spPr>
      </p:pic>
    </p:spTree>
    <p:extLst>
      <p:ext uri="{BB962C8B-B14F-4D97-AF65-F5344CB8AC3E}">
        <p14:creationId xmlns:p14="http://schemas.microsoft.com/office/powerpoint/2010/main" val="2254270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3" y="1405263"/>
            <a:ext cx="506973" cy="5447742"/>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9" y="0"/>
            <a:ext cx="506973" cy="1910809"/>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37473"/>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3" y="4693533"/>
            <a:ext cx="366395" cy="365718"/>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8008947" cy="532414"/>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0131"/>
            <a:ext cx="330692" cy="352845"/>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6" y="1052444"/>
            <a:ext cx="339605" cy="234354"/>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172"/>
            <a:ext cx="257128" cy="242590"/>
          </a:xfrm>
          <a:prstGeom prst="rect">
            <a:avLst/>
          </a:prstGeom>
        </p:spPr>
      </p:pic>
    </p:spTree>
    <p:extLst>
      <p:ext uri="{BB962C8B-B14F-4D97-AF65-F5344CB8AC3E}">
        <p14:creationId xmlns:p14="http://schemas.microsoft.com/office/powerpoint/2010/main" val="3164054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1"/>
            <a:ext cx="1166832" cy="1151660"/>
          </a:xfrm>
          <a:prstGeom prst="rect">
            <a:avLst/>
          </a:prstGeom>
        </p:spPr>
      </p:pic>
    </p:spTree>
    <p:extLst>
      <p:ext uri="{BB962C8B-B14F-4D97-AF65-F5344CB8AC3E}">
        <p14:creationId xmlns:p14="http://schemas.microsoft.com/office/powerpoint/2010/main" val="1530874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1660"/>
            <a:ext cx="5105400" cy="5706339"/>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2054"/>
          </a:xfrm>
          <a:prstGeom prst="rect">
            <a:avLst/>
          </a:prstGeom>
        </p:spPr>
      </p:pic>
    </p:spTree>
    <p:extLst>
      <p:ext uri="{BB962C8B-B14F-4D97-AF65-F5344CB8AC3E}">
        <p14:creationId xmlns:p14="http://schemas.microsoft.com/office/powerpoint/2010/main" val="2027259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1"/>
            <a:ext cx="5105400" cy="68579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365"/>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6086140"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5" y="857629"/>
            <a:ext cx="426085" cy="294032"/>
          </a:xfrm>
          <a:prstGeom prst="rect">
            <a:avLst/>
          </a:prstGeom>
        </p:spPr>
      </p:pic>
    </p:spTree>
    <p:extLst>
      <p:ext uri="{BB962C8B-B14F-4D97-AF65-F5344CB8AC3E}">
        <p14:creationId xmlns:p14="http://schemas.microsoft.com/office/powerpoint/2010/main" val="3042257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1660"/>
            <a:ext cx="5105400" cy="5706339"/>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2054"/>
          </a:xfrm>
          <a:prstGeom prst="rect">
            <a:avLst/>
          </a:prstGeom>
        </p:spPr>
      </p:pic>
    </p:spTree>
    <p:extLst>
      <p:ext uri="{BB962C8B-B14F-4D97-AF65-F5344CB8AC3E}">
        <p14:creationId xmlns:p14="http://schemas.microsoft.com/office/powerpoint/2010/main" val="2376839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45"/>
            <a:ext cx="1166832" cy="2212054"/>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1980"/>
            <a:ext cx="5105400" cy="5706020"/>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806639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01"/>
            <a:ext cx="1740296" cy="3462149"/>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4" y="1731783"/>
            <a:ext cx="3469745" cy="1729087"/>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2112"/>
            <a:ext cx="1105152" cy="1179185"/>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2" y="2158435"/>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2886"/>
            <a:ext cx="3488650" cy="780187"/>
          </a:xfrm>
          <a:prstGeom prst="rect">
            <a:avLst/>
          </a:prstGeom>
        </p:spPr>
        <p:txBody>
          <a:bodyPr/>
          <a:lstStyle>
            <a:lvl1pPr>
              <a:defRPr sz="4791"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10" y="5753030"/>
            <a:ext cx="3418791" cy="870454"/>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53030"/>
            <a:ext cx="5350796" cy="63205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76150"/>
            <a:ext cx="1756206" cy="1713588"/>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85082"/>
            <a:ext cx="3352800" cy="368649"/>
          </a:xfrm>
          <a:prstGeom prst="rect">
            <a:avLst/>
          </a:prstGeom>
          <a:noFill/>
        </p:spPr>
        <p:txBody>
          <a:bodyPr wrap="square" rtlCol="0">
            <a:spAutoFit/>
          </a:bodyPr>
          <a:lstStyle/>
          <a:p>
            <a:r>
              <a:rPr lang="en-GB" sz="1797" dirty="0">
                <a:latin typeface="EC Square Sans Pro" panose="020B0506040000020004" pitchFamily="34" charset="0"/>
                <a:hlinkClick r:id="rId17"/>
              </a:rPr>
              <a:t>www.amrfvtraining.eu</a:t>
            </a:r>
            <a:r>
              <a:rPr lang="en-GB" sz="1797" dirty="0">
                <a:latin typeface="EC Square Sans Pro" panose="020B0506040000020004" pitchFamily="34" charset="0"/>
              </a:rPr>
              <a:t>  </a:t>
            </a:r>
          </a:p>
        </p:txBody>
      </p:sp>
    </p:spTree>
    <p:extLst>
      <p:ext uri="{BB962C8B-B14F-4D97-AF65-F5344CB8AC3E}">
        <p14:creationId xmlns:p14="http://schemas.microsoft.com/office/powerpoint/2010/main" val="316014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403C06-CDE7-43E8-DAFB-F0C132C484BF}"/>
              </a:ext>
            </a:extLst>
          </p:cNvPr>
          <p:cNvSpPr txBox="1">
            <a:spLocks noGrp="1"/>
          </p:cNvSpPr>
          <p:nvPr>
            <p:ph type="title"/>
          </p:nvPr>
        </p:nvSpPr>
        <p:spPr>
          <a:xfrm>
            <a:off x="831847" y="1709735"/>
            <a:ext cx="10515600" cy="2852735"/>
          </a:xfrm>
        </p:spPr>
        <p:txBody>
          <a:bodyPr anchor="b"/>
          <a:lstStyle>
            <a:lvl1pPr>
              <a:defRPr sz="6000"/>
            </a:lvl1pPr>
          </a:lstStyle>
          <a:p>
            <a:pPr lvl="0"/>
            <a:r>
              <a:rPr lang="nl-NL"/>
              <a:t>Klik om stijl te bewerken</a:t>
            </a:r>
          </a:p>
        </p:txBody>
      </p:sp>
      <p:sp>
        <p:nvSpPr>
          <p:cNvPr id="3" name="Tijdelijke aanduiding voor tekst 2">
            <a:extLst>
              <a:ext uri="{FF2B5EF4-FFF2-40B4-BE49-F238E27FC236}">
                <a16:creationId xmlns:a16="http://schemas.microsoft.com/office/drawing/2014/main" id="{ED658F6A-4ABA-A3B4-4AC7-986F412D1759}"/>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5C1F35D-99B2-C5D8-5101-2D50427355BA}"/>
              </a:ext>
            </a:extLst>
          </p:cNvPr>
          <p:cNvSpPr txBox="1">
            <a:spLocks noGrp="1"/>
          </p:cNvSpPr>
          <p:nvPr>
            <p:ph type="dt" sz="half" idx="7"/>
          </p:nvPr>
        </p:nvSpPr>
        <p:spPr/>
        <p:txBody>
          <a:bodyPr/>
          <a:lstStyle>
            <a:lvl1pPr>
              <a:defRPr/>
            </a:lvl1pPr>
          </a:lstStyle>
          <a:p>
            <a:pPr lvl="0"/>
            <a:fld id="{BCA9CECD-3B05-45DD-9560-3789DBCA6D7C}" type="datetime1">
              <a:rPr lang="nl-NL"/>
              <a:pPr lvl="0"/>
              <a:t>14-2-2025</a:t>
            </a:fld>
            <a:endParaRPr lang="nl-NL"/>
          </a:p>
        </p:txBody>
      </p:sp>
      <p:sp>
        <p:nvSpPr>
          <p:cNvPr id="5" name="Tijdelijke aanduiding voor voettekst 4">
            <a:extLst>
              <a:ext uri="{FF2B5EF4-FFF2-40B4-BE49-F238E27FC236}">
                <a16:creationId xmlns:a16="http://schemas.microsoft.com/office/drawing/2014/main" id="{B3B138AB-E0CF-1DE2-A844-C839C346AACF}"/>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9FDADB14-DC18-293C-C899-781B9A561061}"/>
              </a:ext>
            </a:extLst>
          </p:cNvPr>
          <p:cNvSpPr txBox="1">
            <a:spLocks noGrp="1"/>
          </p:cNvSpPr>
          <p:nvPr>
            <p:ph type="sldNum" sz="quarter" idx="8"/>
          </p:nvPr>
        </p:nvSpPr>
        <p:spPr/>
        <p:txBody>
          <a:bodyPr/>
          <a:lstStyle>
            <a:lvl1pPr>
              <a:defRPr/>
            </a:lvl1pPr>
          </a:lstStyle>
          <a:p>
            <a:pPr lvl="0"/>
            <a:fld id="{D174BA4F-3CBC-4A94-B3A7-34D09505F090}" type="slidenum">
              <a:t>‹Nº›</a:t>
            </a:fld>
            <a:endParaRPr lang="nl-NL"/>
          </a:p>
        </p:txBody>
      </p:sp>
    </p:spTree>
    <p:extLst>
      <p:ext uri="{BB962C8B-B14F-4D97-AF65-F5344CB8AC3E}">
        <p14:creationId xmlns:p14="http://schemas.microsoft.com/office/powerpoint/2010/main" val="103698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1C67FA-60A0-DC72-45ED-4234B5E5E911}"/>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inhoud 2">
            <a:extLst>
              <a:ext uri="{FF2B5EF4-FFF2-40B4-BE49-F238E27FC236}">
                <a16:creationId xmlns:a16="http://schemas.microsoft.com/office/drawing/2014/main" id="{45FDECC6-C19D-58E7-FFB1-79E2C6C791B1}"/>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875B1D6-95D6-CA67-F30E-286FAE113D3F}"/>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9245DCE-42A7-211A-60F1-A941E744A8BE}"/>
              </a:ext>
            </a:extLst>
          </p:cNvPr>
          <p:cNvSpPr txBox="1">
            <a:spLocks noGrp="1"/>
          </p:cNvSpPr>
          <p:nvPr>
            <p:ph type="dt" sz="half" idx="7"/>
          </p:nvPr>
        </p:nvSpPr>
        <p:spPr/>
        <p:txBody>
          <a:bodyPr/>
          <a:lstStyle>
            <a:lvl1pPr>
              <a:defRPr/>
            </a:lvl1pPr>
          </a:lstStyle>
          <a:p>
            <a:pPr lvl="0"/>
            <a:fld id="{C92C98FD-43CF-4065-9D2D-58DC38D3A717}" type="datetime1">
              <a:rPr lang="nl-NL"/>
              <a:pPr lvl="0"/>
              <a:t>14-2-2025</a:t>
            </a:fld>
            <a:endParaRPr lang="nl-NL"/>
          </a:p>
        </p:txBody>
      </p:sp>
      <p:sp>
        <p:nvSpPr>
          <p:cNvPr id="6" name="Tijdelijke aanduiding voor voettekst 5">
            <a:extLst>
              <a:ext uri="{FF2B5EF4-FFF2-40B4-BE49-F238E27FC236}">
                <a16:creationId xmlns:a16="http://schemas.microsoft.com/office/drawing/2014/main" id="{3F28DD76-C118-4EA2-08F7-5F989BE2E8E9}"/>
              </a:ext>
            </a:extLst>
          </p:cNvPr>
          <p:cNvSpPr txBox="1">
            <a:spLocks noGrp="1"/>
          </p:cNvSpPr>
          <p:nvPr>
            <p:ph type="ftr" sz="quarter" idx="9"/>
          </p:nvPr>
        </p:nvSpPr>
        <p:spPr/>
        <p:txBody>
          <a:bodyPr/>
          <a:lstStyle>
            <a:lvl1pPr>
              <a:defRPr/>
            </a:lvl1pPr>
          </a:lstStyle>
          <a:p>
            <a:pPr lvl="0"/>
            <a:endParaRPr lang="nl-NL"/>
          </a:p>
        </p:txBody>
      </p:sp>
      <p:sp>
        <p:nvSpPr>
          <p:cNvPr id="7" name="Tijdelijke aanduiding voor dianummer 6">
            <a:extLst>
              <a:ext uri="{FF2B5EF4-FFF2-40B4-BE49-F238E27FC236}">
                <a16:creationId xmlns:a16="http://schemas.microsoft.com/office/drawing/2014/main" id="{0644416E-859A-6E0E-E3A7-6F58B05E73D7}"/>
              </a:ext>
            </a:extLst>
          </p:cNvPr>
          <p:cNvSpPr txBox="1">
            <a:spLocks noGrp="1"/>
          </p:cNvSpPr>
          <p:nvPr>
            <p:ph type="sldNum" sz="quarter" idx="8"/>
          </p:nvPr>
        </p:nvSpPr>
        <p:spPr/>
        <p:txBody>
          <a:bodyPr/>
          <a:lstStyle>
            <a:lvl1pPr>
              <a:defRPr/>
            </a:lvl1pPr>
          </a:lstStyle>
          <a:p>
            <a:pPr lvl="0"/>
            <a:fld id="{5F6EA9E4-214A-4C1A-BC4C-8051E9DE8343}" type="slidenum">
              <a:t>‹Nº›</a:t>
            </a:fld>
            <a:endParaRPr lang="nl-NL"/>
          </a:p>
        </p:txBody>
      </p:sp>
    </p:spTree>
    <p:extLst>
      <p:ext uri="{BB962C8B-B14F-4D97-AF65-F5344CB8AC3E}">
        <p14:creationId xmlns:p14="http://schemas.microsoft.com/office/powerpoint/2010/main" val="25958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746230-356E-56AB-93C7-4BDE3A9B5915}"/>
              </a:ext>
            </a:extLst>
          </p:cNvPr>
          <p:cNvSpPr txBox="1">
            <a:spLocks noGrp="1"/>
          </p:cNvSpPr>
          <p:nvPr>
            <p:ph type="title"/>
          </p:nvPr>
        </p:nvSpPr>
        <p:spPr>
          <a:xfrm>
            <a:off x="839784" y="365129"/>
            <a:ext cx="10515600" cy="1325559"/>
          </a:xfrm>
        </p:spPr>
        <p:txBody>
          <a:bodyPr/>
          <a:lstStyle>
            <a:lvl1pPr>
              <a:defRPr/>
            </a:lvl1pPr>
          </a:lstStyle>
          <a:p>
            <a:pPr lvl="0"/>
            <a:r>
              <a:rPr lang="nl-NL"/>
              <a:t>Klik om stijl te bewerken</a:t>
            </a:r>
          </a:p>
        </p:txBody>
      </p:sp>
      <p:sp>
        <p:nvSpPr>
          <p:cNvPr id="3" name="Tijdelijke aanduiding voor tekst 2">
            <a:extLst>
              <a:ext uri="{FF2B5EF4-FFF2-40B4-BE49-F238E27FC236}">
                <a16:creationId xmlns:a16="http://schemas.microsoft.com/office/drawing/2014/main" id="{332BC0AA-2CAA-5823-AE25-5A7BBAE78385}"/>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2654304-C8A0-9DFA-E433-2DCB52966294}"/>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B072ED7-49AC-44B6-BE90-7E638CBB0EDF}"/>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50C3E10-4E9F-E303-BBFA-75AA5314069D}"/>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993FAAD-E5C3-8CD3-75F3-836260697AA2}"/>
              </a:ext>
            </a:extLst>
          </p:cNvPr>
          <p:cNvSpPr txBox="1">
            <a:spLocks noGrp="1"/>
          </p:cNvSpPr>
          <p:nvPr>
            <p:ph type="dt" sz="half" idx="7"/>
          </p:nvPr>
        </p:nvSpPr>
        <p:spPr/>
        <p:txBody>
          <a:bodyPr/>
          <a:lstStyle>
            <a:lvl1pPr>
              <a:defRPr/>
            </a:lvl1pPr>
          </a:lstStyle>
          <a:p>
            <a:pPr lvl="0"/>
            <a:fld id="{27589A8B-AFB4-4067-A5A3-67AF0B861719}" type="datetime1">
              <a:rPr lang="nl-NL"/>
              <a:pPr lvl="0"/>
              <a:t>14-2-2025</a:t>
            </a:fld>
            <a:endParaRPr lang="nl-NL"/>
          </a:p>
        </p:txBody>
      </p:sp>
      <p:sp>
        <p:nvSpPr>
          <p:cNvPr id="8" name="Tijdelijke aanduiding voor voettekst 7">
            <a:extLst>
              <a:ext uri="{FF2B5EF4-FFF2-40B4-BE49-F238E27FC236}">
                <a16:creationId xmlns:a16="http://schemas.microsoft.com/office/drawing/2014/main" id="{BDAD47E2-049D-4D81-15C3-70CA5F63CF72}"/>
              </a:ext>
            </a:extLst>
          </p:cNvPr>
          <p:cNvSpPr txBox="1">
            <a:spLocks noGrp="1"/>
          </p:cNvSpPr>
          <p:nvPr>
            <p:ph type="ftr" sz="quarter" idx="9"/>
          </p:nvPr>
        </p:nvSpPr>
        <p:spPr/>
        <p:txBody>
          <a:bodyPr/>
          <a:lstStyle>
            <a:lvl1pPr>
              <a:defRPr/>
            </a:lvl1pPr>
          </a:lstStyle>
          <a:p>
            <a:pPr lvl="0"/>
            <a:endParaRPr lang="nl-NL"/>
          </a:p>
        </p:txBody>
      </p:sp>
      <p:sp>
        <p:nvSpPr>
          <p:cNvPr id="9" name="Tijdelijke aanduiding voor dianummer 8">
            <a:extLst>
              <a:ext uri="{FF2B5EF4-FFF2-40B4-BE49-F238E27FC236}">
                <a16:creationId xmlns:a16="http://schemas.microsoft.com/office/drawing/2014/main" id="{5394FE55-D4CE-639C-FE9A-20BE05896AF1}"/>
              </a:ext>
            </a:extLst>
          </p:cNvPr>
          <p:cNvSpPr txBox="1">
            <a:spLocks noGrp="1"/>
          </p:cNvSpPr>
          <p:nvPr>
            <p:ph type="sldNum" sz="quarter" idx="8"/>
          </p:nvPr>
        </p:nvSpPr>
        <p:spPr/>
        <p:txBody>
          <a:bodyPr/>
          <a:lstStyle>
            <a:lvl1pPr>
              <a:defRPr/>
            </a:lvl1pPr>
          </a:lstStyle>
          <a:p>
            <a:pPr lvl="0"/>
            <a:fld id="{5EAD8F16-1BB0-4143-8404-CF2C6513366F}" type="slidenum">
              <a:t>‹Nº›</a:t>
            </a:fld>
            <a:endParaRPr lang="nl-NL"/>
          </a:p>
        </p:txBody>
      </p:sp>
    </p:spTree>
    <p:extLst>
      <p:ext uri="{BB962C8B-B14F-4D97-AF65-F5344CB8AC3E}">
        <p14:creationId xmlns:p14="http://schemas.microsoft.com/office/powerpoint/2010/main" val="77405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C4393-D1CF-1DE7-B101-F43CFF5ED762}"/>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datum 2">
            <a:extLst>
              <a:ext uri="{FF2B5EF4-FFF2-40B4-BE49-F238E27FC236}">
                <a16:creationId xmlns:a16="http://schemas.microsoft.com/office/drawing/2014/main" id="{E9390614-EDF6-19C0-88CD-B96CF527952D}"/>
              </a:ext>
            </a:extLst>
          </p:cNvPr>
          <p:cNvSpPr txBox="1">
            <a:spLocks noGrp="1"/>
          </p:cNvSpPr>
          <p:nvPr>
            <p:ph type="dt" sz="half" idx="7"/>
          </p:nvPr>
        </p:nvSpPr>
        <p:spPr/>
        <p:txBody>
          <a:bodyPr/>
          <a:lstStyle>
            <a:lvl1pPr>
              <a:defRPr/>
            </a:lvl1pPr>
          </a:lstStyle>
          <a:p>
            <a:pPr lvl="0"/>
            <a:fld id="{F6ED112E-369A-4A0F-A5C1-8BD31F279396}" type="datetime1">
              <a:rPr lang="nl-NL"/>
              <a:pPr lvl="0"/>
              <a:t>14-2-2025</a:t>
            </a:fld>
            <a:endParaRPr lang="nl-NL"/>
          </a:p>
        </p:txBody>
      </p:sp>
      <p:sp>
        <p:nvSpPr>
          <p:cNvPr id="4" name="Tijdelijke aanduiding voor voettekst 3">
            <a:extLst>
              <a:ext uri="{FF2B5EF4-FFF2-40B4-BE49-F238E27FC236}">
                <a16:creationId xmlns:a16="http://schemas.microsoft.com/office/drawing/2014/main" id="{A38A2059-5FC3-9D65-66B9-9428001D74A3}"/>
              </a:ext>
            </a:extLst>
          </p:cNvPr>
          <p:cNvSpPr txBox="1">
            <a:spLocks noGrp="1"/>
          </p:cNvSpPr>
          <p:nvPr>
            <p:ph type="ftr" sz="quarter" idx="9"/>
          </p:nvPr>
        </p:nvSpPr>
        <p:spPr/>
        <p:txBody>
          <a:bodyPr/>
          <a:lstStyle>
            <a:lvl1pPr>
              <a:defRPr/>
            </a:lvl1pPr>
          </a:lstStyle>
          <a:p>
            <a:pPr lvl="0"/>
            <a:endParaRPr lang="nl-NL"/>
          </a:p>
        </p:txBody>
      </p:sp>
      <p:sp>
        <p:nvSpPr>
          <p:cNvPr id="5" name="Tijdelijke aanduiding voor dianummer 4">
            <a:extLst>
              <a:ext uri="{FF2B5EF4-FFF2-40B4-BE49-F238E27FC236}">
                <a16:creationId xmlns:a16="http://schemas.microsoft.com/office/drawing/2014/main" id="{219150A8-F32F-4246-3032-9E4CF1A9849C}"/>
              </a:ext>
            </a:extLst>
          </p:cNvPr>
          <p:cNvSpPr txBox="1">
            <a:spLocks noGrp="1"/>
          </p:cNvSpPr>
          <p:nvPr>
            <p:ph type="sldNum" sz="quarter" idx="8"/>
          </p:nvPr>
        </p:nvSpPr>
        <p:spPr/>
        <p:txBody>
          <a:bodyPr/>
          <a:lstStyle>
            <a:lvl1pPr>
              <a:defRPr/>
            </a:lvl1pPr>
          </a:lstStyle>
          <a:p>
            <a:pPr lvl="0"/>
            <a:fld id="{B84FA9BC-4FB7-4726-A579-676BFA7CF756}" type="slidenum">
              <a:t>‹Nº›</a:t>
            </a:fld>
            <a:endParaRPr lang="nl-NL"/>
          </a:p>
        </p:txBody>
      </p:sp>
    </p:spTree>
    <p:extLst>
      <p:ext uri="{BB962C8B-B14F-4D97-AF65-F5344CB8AC3E}">
        <p14:creationId xmlns:p14="http://schemas.microsoft.com/office/powerpoint/2010/main" val="128744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62B4098-2CD6-227A-1169-0534E437984A}"/>
              </a:ext>
            </a:extLst>
          </p:cNvPr>
          <p:cNvSpPr txBox="1">
            <a:spLocks noGrp="1"/>
          </p:cNvSpPr>
          <p:nvPr>
            <p:ph type="dt" sz="half" idx="7"/>
          </p:nvPr>
        </p:nvSpPr>
        <p:spPr/>
        <p:txBody>
          <a:bodyPr/>
          <a:lstStyle>
            <a:lvl1pPr>
              <a:defRPr/>
            </a:lvl1pPr>
          </a:lstStyle>
          <a:p>
            <a:pPr lvl="0"/>
            <a:fld id="{1DBF94BD-089A-47AF-84AC-7D4AAB6B9DB7}" type="datetime1">
              <a:rPr lang="nl-NL"/>
              <a:pPr lvl="0"/>
              <a:t>14-2-2025</a:t>
            </a:fld>
            <a:endParaRPr lang="nl-NL"/>
          </a:p>
        </p:txBody>
      </p:sp>
      <p:sp>
        <p:nvSpPr>
          <p:cNvPr id="3" name="Tijdelijke aanduiding voor voettekst 2">
            <a:extLst>
              <a:ext uri="{FF2B5EF4-FFF2-40B4-BE49-F238E27FC236}">
                <a16:creationId xmlns:a16="http://schemas.microsoft.com/office/drawing/2014/main" id="{B2D70464-14D7-4E8F-9CF9-60C413004D6F}"/>
              </a:ext>
            </a:extLst>
          </p:cNvPr>
          <p:cNvSpPr txBox="1">
            <a:spLocks noGrp="1"/>
          </p:cNvSpPr>
          <p:nvPr>
            <p:ph type="ftr" sz="quarter" idx="9"/>
          </p:nvPr>
        </p:nvSpPr>
        <p:spPr/>
        <p:txBody>
          <a:bodyPr/>
          <a:lstStyle>
            <a:lvl1pPr>
              <a:defRPr/>
            </a:lvl1pPr>
          </a:lstStyle>
          <a:p>
            <a:pPr lvl="0"/>
            <a:endParaRPr lang="nl-NL"/>
          </a:p>
        </p:txBody>
      </p:sp>
      <p:sp>
        <p:nvSpPr>
          <p:cNvPr id="4" name="Tijdelijke aanduiding voor dianummer 3">
            <a:extLst>
              <a:ext uri="{FF2B5EF4-FFF2-40B4-BE49-F238E27FC236}">
                <a16:creationId xmlns:a16="http://schemas.microsoft.com/office/drawing/2014/main" id="{20DB97FF-2716-845C-0E39-62D10455C13D}"/>
              </a:ext>
            </a:extLst>
          </p:cNvPr>
          <p:cNvSpPr txBox="1">
            <a:spLocks noGrp="1"/>
          </p:cNvSpPr>
          <p:nvPr>
            <p:ph type="sldNum" sz="quarter" idx="8"/>
          </p:nvPr>
        </p:nvSpPr>
        <p:spPr/>
        <p:txBody>
          <a:bodyPr/>
          <a:lstStyle>
            <a:lvl1pPr>
              <a:defRPr/>
            </a:lvl1pPr>
          </a:lstStyle>
          <a:p>
            <a:pPr lvl="0"/>
            <a:fld id="{7441C5BF-4C5A-4C56-A72E-8B014DAEF034}" type="slidenum">
              <a:t>‹Nº›</a:t>
            </a:fld>
            <a:endParaRPr lang="nl-NL"/>
          </a:p>
        </p:txBody>
      </p:sp>
    </p:spTree>
    <p:extLst>
      <p:ext uri="{BB962C8B-B14F-4D97-AF65-F5344CB8AC3E}">
        <p14:creationId xmlns:p14="http://schemas.microsoft.com/office/powerpoint/2010/main" val="1823250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122C99-76E0-8ECE-8E67-45631093E000}"/>
              </a:ext>
            </a:extLst>
          </p:cNvPr>
          <p:cNvSpPr txBox="1">
            <a:spLocks noGrp="1"/>
          </p:cNvSpPr>
          <p:nvPr>
            <p:ph type="title"/>
          </p:nvPr>
        </p:nvSpPr>
        <p:spPr>
          <a:xfrm>
            <a:off x="839784" y="457200"/>
            <a:ext cx="3932240" cy="1600200"/>
          </a:xfrm>
        </p:spPr>
        <p:txBody>
          <a:bodyPr anchor="b"/>
          <a:lstStyle>
            <a:lvl1pPr>
              <a:defRPr sz="3200"/>
            </a:lvl1pPr>
          </a:lstStyle>
          <a:p>
            <a:pPr lvl="0"/>
            <a:r>
              <a:rPr lang="nl-NL"/>
              <a:t>Klik om stijl te bewerken</a:t>
            </a:r>
          </a:p>
        </p:txBody>
      </p:sp>
      <p:sp>
        <p:nvSpPr>
          <p:cNvPr id="3" name="Tijdelijke aanduiding voor inhoud 2">
            <a:extLst>
              <a:ext uri="{FF2B5EF4-FFF2-40B4-BE49-F238E27FC236}">
                <a16:creationId xmlns:a16="http://schemas.microsoft.com/office/drawing/2014/main" id="{0B3A5EB4-2791-2A12-162D-61638DC7D09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5456748-EDCA-4C87-0BCE-6135B84C7A37}"/>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263AD18-DCD0-56C1-55F7-8A7BCFC42B41}"/>
              </a:ext>
            </a:extLst>
          </p:cNvPr>
          <p:cNvSpPr txBox="1">
            <a:spLocks noGrp="1"/>
          </p:cNvSpPr>
          <p:nvPr>
            <p:ph type="dt" sz="half" idx="7"/>
          </p:nvPr>
        </p:nvSpPr>
        <p:spPr/>
        <p:txBody>
          <a:bodyPr/>
          <a:lstStyle>
            <a:lvl1pPr>
              <a:defRPr/>
            </a:lvl1pPr>
          </a:lstStyle>
          <a:p>
            <a:pPr lvl="0"/>
            <a:fld id="{5B2F30C7-F32A-45E7-B2C1-273EA52AFA9C}" type="datetime1">
              <a:rPr lang="nl-NL"/>
              <a:pPr lvl="0"/>
              <a:t>14-2-2025</a:t>
            </a:fld>
            <a:endParaRPr lang="nl-NL"/>
          </a:p>
        </p:txBody>
      </p:sp>
      <p:sp>
        <p:nvSpPr>
          <p:cNvPr id="6" name="Tijdelijke aanduiding voor voettekst 5">
            <a:extLst>
              <a:ext uri="{FF2B5EF4-FFF2-40B4-BE49-F238E27FC236}">
                <a16:creationId xmlns:a16="http://schemas.microsoft.com/office/drawing/2014/main" id="{6031D912-9D0A-E4DA-3B13-C6A91517346A}"/>
              </a:ext>
            </a:extLst>
          </p:cNvPr>
          <p:cNvSpPr txBox="1">
            <a:spLocks noGrp="1"/>
          </p:cNvSpPr>
          <p:nvPr>
            <p:ph type="ftr" sz="quarter" idx="9"/>
          </p:nvPr>
        </p:nvSpPr>
        <p:spPr/>
        <p:txBody>
          <a:bodyPr/>
          <a:lstStyle>
            <a:lvl1pPr>
              <a:defRPr/>
            </a:lvl1pPr>
          </a:lstStyle>
          <a:p>
            <a:pPr lvl="0"/>
            <a:endParaRPr lang="nl-NL"/>
          </a:p>
        </p:txBody>
      </p:sp>
      <p:sp>
        <p:nvSpPr>
          <p:cNvPr id="7" name="Tijdelijke aanduiding voor dianummer 6">
            <a:extLst>
              <a:ext uri="{FF2B5EF4-FFF2-40B4-BE49-F238E27FC236}">
                <a16:creationId xmlns:a16="http://schemas.microsoft.com/office/drawing/2014/main" id="{4D7312A5-7418-BC7D-5719-DD8D17E6CB09}"/>
              </a:ext>
            </a:extLst>
          </p:cNvPr>
          <p:cNvSpPr txBox="1">
            <a:spLocks noGrp="1"/>
          </p:cNvSpPr>
          <p:nvPr>
            <p:ph type="sldNum" sz="quarter" idx="8"/>
          </p:nvPr>
        </p:nvSpPr>
        <p:spPr/>
        <p:txBody>
          <a:bodyPr/>
          <a:lstStyle>
            <a:lvl1pPr>
              <a:defRPr/>
            </a:lvl1pPr>
          </a:lstStyle>
          <a:p>
            <a:pPr lvl="0"/>
            <a:fld id="{A349D35A-B548-4AA5-A407-8D4B2D17987A}" type="slidenum">
              <a:t>‹Nº›</a:t>
            </a:fld>
            <a:endParaRPr lang="nl-NL"/>
          </a:p>
        </p:txBody>
      </p:sp>
    </p:spTree>
    <p:extLst>
      <p:ext uri="{BB962C8B-B14F-4D97-AF65-F5344CB8AC3E}">
        <p14:creationId xmlns:p14="http://schemas.microsoft.com/office/powerpoint/2010/main" val="105025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CCF0D7-27DC-6242-646B-935008210CB4}"/>
              </a:ext>
            </a:extLst>
          </p:cNvPr>
          <p:cNvSpPr txBox="1">
            <a:spLocks noGrp="1"/>
          </p:cNvSpPr>
          <p:nvPr>
            <p:ph type="title"/>
          </p:nvPr>
        </p:nvSpPr>
        <p:spPr>
          <a:xfrm>
            <a:off x="839784" y="457200"/>
            <a:ext cx="3932240" cy="1600200"/>
          </a:xfrm>
        </p:spPr>
        <p:txBody>
          <a:bodyPr anchor="b"/>
          <a:lstStyle>
            <a:lvl1pPr>
              <a:defRPr sz="3200"/>
            </a:lvl1pPr>
          </a:lstStyle>
          <a:p>
            <a:pPr lvl="0"/>
            <a:r>
              <a:rPr lang="nl-NL"/>
              <a:t>Klik om stijl te bewerken</a:t>
            </a:r>
          </a:p>
        </p:txBody>
      </p:sp>
      <p:sp>
        <p:nvSpPr>
          <p:cNvPr id="3" name="Tijdelijke aanduiding voor afbeelding 2">
            <a:extLst>
              <a:ext uri="{FF2B5EF4-FFF2-40B4-BE49-F238E27FC236}">
                <a16:creationId xmlns:a16="http://schemas.microsoft.com/office/drawing/2014/main" id="{8EF8E6EA-06A0-E524-59BB-2BCCD46F4C0D}"/>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nl-NL"/>
          </a:p>
        </p:txBody>
      </p:sp>
      <p:sp>
        <p:nvSpPr>
          <p:cNvPr id="4" name="Tijdelijke aanduiding voor tekst 3">
            <a:extLst>
              <a:ext uri="{FF2B5EF4-FFF2-40B4-BE49-F238E27FC236}">
                <a16:creationId xmlns:a16="http://schemas.microsoft.com/office/drawing/2014/main" id="{6276B39A-A81C-984E-3FAC-39D14B8B17E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01E5D3F-4BE5-2ADA-E4DF-0819046DF14F}"/>
              </a:ext>
            </a:extLst>
          </p:cNvPr>
          <p:cNvSpPr txBox="1">
            <a:spLocks noGrp="1"/>
          </p:cNvSpPr>
          <p:nvPr>
            <p:ph type="dt" sz="half" idx="7"/>
          </p:nvPr>
        </p:nvSpPr>
        <p:spPr/>
        <p:txBody>
          <a:bodyPr/>
          <a:lstStyle>
            <a:lvl1pPr>
              <a:defRPr/>
            </a:lvl1pPr>
          </a:lstStyle>
          <a:p>
            <a:pPr lvl="0"/>
            <a:fld id="{B5199C94-6C95-4411-BB74-DD182993C2DD}" type="datetime1">
              <a:rPr lang="nl-NL"/>
              <a:pPr lvl="0"/>
              <a:t>14-2-2025</a:t>
            </a:fld>
            <a:endParaRPr lang="nl-NL"/>
          </a:p>
        </p:txBody>
      </p:sp>
      <p:sp>
        <p:nvSpPr>
          <p:cNvPr id="6" name="Tijdelijke aanduiding voor voettekst 5">
            <a:extLst>
              <a:ext uri="{FF2B5EF4-FFF2-40B4-BE49-F238E27FC236}">
                <a16:creationId xmlns:a16="http://schemas.microsoft.com/office/drawing/2014/main" id="{1EEDDAF4-24D3-A93F-7270-64F3D5F1BED4}"/>
              </a:ext>
            </a:extLst>
          </p:cNvPr>
          <p:cNvSpPr txBox="1">
            <a:spLocks noGrp="1"/>
          </p:cNvSpPr>
          <p:nvPr>
            <p:ph type="ftr" sz="quarter" idx="9"/>
          </p:nvPr>
        </p:nvSpPr>
        <p:spPr/>
        <p:txBody>
          <a:bodyPr/>
          <a:lstStyle>
            <a:lvl1pPr>
              <a:defRPr/>
            </a:lvl1pPr>
          </a:lstStyle>
          <a:p>
            <a:pPr lvl="0"/>
            <a:endParaRPr lang="nl-NL"/>
          </a:p>
        </p:txBody>
      </p:sp>
      <p:sp>
        <p:nvSpPr>
          <p:cNvPr id="7" name="Tijdelijke aanduiding voor dianummer 6">
            <a:extLst>
              <a:ext uri="{FF2B5EF4-FFF2-40B4-BE49-F238E27FC236}">
                <a16:creationId xmlns:a16="http://schemas.microsoft.com/office/drawing/2014/main" id="{18AAA357-39C1-F221-0D1B-5E4F82BE3F51}"/>
              </a:ext>
            </a:extLst>
          </p:cNvPr>
          <p:cNvSpPr txBox="1">
            <a:spLocks noGrp="1"/>
          </p:cNvSpPr>
          <p:nvPr>
            <p:ph type="sldNum" sz="quarter" idx="8"/>
          </p:nvPr>
        </p:nvSpPr>
        <p:spPr/>
        <p:txBody>
          <a:bodyPr/>
          <a:lstStyle>
            <a:lvl1pPr>
              <a:defRPr/>
            </a:lvl1pPr>
          </a:lstStyle>
          <a:p>
            <a:pPr lvl="0"/>
            <a:fld id="{5B4FB08A-E746-4134-8B12-75EAFC4F41E4}" type="slidenum">
              <a:t>‹Nº›</a:t>
            </a:fld>
            <a:endParaRPr lang="nl-NL"/>
          </a:p>
        </p:txBody>
      </p:sp>
    </p:spTree>
    <p:extLst>
      <p:ext uri="{BB962C8B-B14F-4D97-AF65-F5344CB8AC3E}">
        <p14:creationId xmlns:p14="http://schemas.microsoft.com/office/powerpoint/2010/main" val="2843745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0A649A7-876C-EEE9-12AA-DE7D9A14684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nl-NL"/>
              <a:t>Klik om stijl te bewerken</a:t>
            </a:r>
          </a:p>
        </p:txBody>
      </p:sp>
      <p:sp>
        <p:nvSpPr>
          <p:cNvPr id="3" name="Tijdelijke aanduiding voor tekst 2">
            <a:extLst>
              <a:ext uri="{FF2B5EF4-FFF2-40B4-BE49-F238E27FC236}">
                <a16:creationId xmlns:a16="http://schemas.microsoft.com/office/drawing/2014/main" id="{7D7B3226-F6A7-29F4-7964-ABF481CF23D1}"/>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43298F-A33A-AEE3-C4DB-6DC04F04DFF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767676"/>
                </a:solidFill>
                <a:uFillTx/>
                <a:latin typeface="Aptos"/>
              </a:defRPr>
            </a:lvl1pPr>
          </a:lstStyle>
          <a:p>
            <a:pPr lvl="0"/>
            <a:fld id="{74D97BC6-CCBC-4676-A7A9-21DEB99DC876}" type="datetime1">
              <a:rPr lang="nl-NL"/>
              <a:pPr lvl="0"/>
              <a:t>14-2-2025</a:t>
            </a:fld>
            <a:endParaRPr lang="nl-NL"/>
          </a:p>
        </p:txBody>
      </p:sp>
      <p:sp>
        <p:nvSpPr>
          <p:cNvPr id="5" name="Tijdelijke aanduiding voor voettekst 4">
            <a:extLst>
              <a:ext uri="{FF2B5EF4-FFF2-40B4-BE49-F238E27FC236}">
                <a16:creationId xmlns:a16="http://schemas.microsoft.com/office/drawing/2014/main" id="{A212BBBC-B502-98AC-0343-5AFEDD975333}"/>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nl-NL" sz="1200" b="0" i="0" u="none" strike="noStrike" kern="1200" cap="none" spc="0" baseline="0">
                <a:solidFill>
                  <a:srgbClr val="767676"/>
                </a:solidFill>
                <a:uFillTx/>
                <a:latin typeface="Aptos"/>
              </a:defRPr>
            </a:lvl1pPr>
          </a:lstStyle>
          <a:p>
            <a:pPr lvl="0"/>
            <a:endParaRPr lang="nl-NL"/>
          </a:p>
        </p:txBody>
      </p:sp>
      <p:sp>
        <p:nvSpPr>
          <p:cNvPr id="6" name="Tijdelijke aanduiding voor dianummer 5">
            <a:extLst>
              <a:ext uri="{FF2B5EF4-FFF2-40B4-BE49-F238E27FC236}">
                <a16:creationId xmlns:a16="http://schemas.microsoft.com/office/drawing/2014/main" id="{E52B7C31-B195-5CA6-917B-5C220311934C}"/>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767676"/>
                </a:solidFill>
                <a:uFillTx/>
                <a:latin typeface="Aptos"/>
              </a:defRPr>
            </a:lvl1pPr>
          </a:lstStyle>
          <a:p>
            <a:pPr lvl="0"/>
            <a:fld id="{6C80AF25-5090-4667-87BD-1D6C853F6065}" type="slidenum">
              <a:t>‹Nº›</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7" r:id="rId14"/>
  </p:sldLayoutIdLst>
  <p:txStyles>
    <p:titleStyle>
      <a:lvl1pPr marL="0" marR="0" lvl="0" indent="0" algn="l" defTabSz="914400" rtl="0" fontAlgn="auto" hangingPunct="1">
        <a:lnSpc>
          <a:spcPct val="90000"/>
        </a:lnSpc>
        <a:spcBef>
          <a:spcPts val="0"/>
        </a:spcBef>
        <a:spcAft>
          <a:spcPts val="0"/>
        </a:spcAft>
        <a:buNone/>
        <a:tabLst/>
        <a:defRPr lang="nl-NL"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062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defRPr>
          <a:latin typeface="+mj-lt"/>
          <a:ea typeface="+mj-ea"/>
          <a:cs typeface="+mj-cs"/>
        </a:defRPr>
      </a:lvl1pPr>
    </p:titleStyle>
    <p:body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p:bodyStyle>
    <p:other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noAutofit/>
          </a:bodyPr>
          <a:lstStyle/>
          <a:p>
            <a:pPr marL="0" indent="0">
              <a:buNone/>
            </a:pPr>
            <a:r>
              <a:rPr lang="de-DE" sz="2400" dirty="0">
                <a:latin typeface="EC Square Sans Pro" panose="020B0506040000020004" pitchFamily="34" charset="0"/>
              </a:rPr>
              <a:t>Praktische Schulung für </a:t>
            </a:r>
            <a:r>
              <a:rPr lang="de-AT" sz="2400" dirty="0">
                <a:latin typeface="EC Square Sans Pro" panose="020B0506040000020004" pitchFamily="34" charset="0"/>
              </a:rPr>
              <a:t>Landwirtinnen, Tierärztinnen, Tierärzte und Landwirte</a:t>
            </a:r>
            <a:r>
              <a:rPr lang="de-DE" sz="2400" dirty="0">
                <a:latin typeface="EC Square Sans Pro" panose="020B0506040000020004" pitchFamily="34" charset="0"/>
              </a:rPr>
              <a:t>:  Gruppenübungen</a:t>
            </a:r>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pPr marL="0" indent="0">
              <a:buNone/>
            </a:pPr>
            <a:r>
              <a:rPr lang="de-DE">
                <a:latin typeface="EC Square Sans Pro" panose="020B0506040000020004" pitchFamily="34" charset="0"/>
              </a:rPr>
              <a:t>ÖSTERREICH, 27. FEBRUAR 2025</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788849" y="163676"/>
            <a:ext cx="7512819" cy="749285"/>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de-DE" sz="3200">
                <a:latin typeface="EC Square Sans Pro" panose="020B0506040000020004" pitchFamily="34" charset="0"/>
              </a:rPr>
              <a:t>Gruppenübung 1 </a:t>
            </a:r>
          </a:p>
          <a:p>
            <a:r>
              <a:rPr lang="de-DE" sz="3200" b="1">
                <a:latin typeface="EC Square Sans Pro" panose="020B0506040000020004" pitchFamily="34" charset="0"/>
              </a:rPr>
              <a:t>Identifizieren von Problemen/Hindernissen bei der Umsetzung bewährter Verfahren</a:t>
            </a:r>
          </a:p>
        </p:txBody>
      </p:sp>
      <p:sp>
        <p:nvSpPr>
          <p:cNvPr id="3" name="TextBox 2">
            <a:extLst>
              <a:ext uri="{FF2B5EF4-FFF2-40B4-BE49-F238E27FC236}">
                <a16:creationId xmlns:a16="http://schemas.microsoft.com/office/drawing/2014/main" id="{8C99C2C6-AA45-D492-44C9-F566C522292A}"/>
              </a:ext>
            </a:extLst>
          </p:cNvPr>
          <p:cNvSpPr txBox="1"/>
          <p:nvPr/>
        </p:nvSpPr>
        <p:spPr>
          <a:xfrm>
            <a:off x="595460" y="1646860"/>
            <a:ext cx="11259081" cy="830997"/>
          </a:xfrm>
          <a:prstGeom prst="rect">
            <a:avLst/>
          </a:prstGeom>
          <a:noFill/>
        </p:spPr>
        <p:txBody>
          <a:bodyPr wrap="square" rtlCol="0">
            <a:spAutoFit/>
          </a:bodyPr>
          <a:lstStyle/>
          <a:p>
            <a:r>
              <a:rPr lang="de-DE" sz="2400">
                <a:solidFill>
                  <a:srgbClr val="2C7470"/>
                </a:solidFill>
                <a:latin typeface="EC Square Sans Pro" panose="020B0506040000020004" pitchFamily="34" charset="0"/>
                <a:cs typeface="Arial" panose="020B0604020202020204" pitchFamily="34" charset="0"/>
              </a:rPr>
              <a:t>Bitte beantworten Sie die folgenden Fragen</a:t>
            </a:r>
            <a:r>
              <a:rPr lang="de-DE" sz="2400">
                <a:solidFill>
                  <a:srgbClr val="002060"/>
                </a:solidFill>
                <a:latin typeface="EC Square Sans Pro" panose="020B0506040000020004" pitchFamily="34" charset="0"/>
                <a:cs typeface="Arial" panose="020B0604020202020204" pitchFamily="34" charset="0"/>
              </a:rPr>
              <a:t>:</a:t>
            </a:r>
          </a:p>
          <a:p>
            <a:endParaRPr lang="es-ES" sz="2400" kern="0" dirty="0">
              <a:solidFill>
                <a:srgbClr val="002060"/>
              </a:solidFill>
              <a:latin typeface="EC Square Sans Pro" panose="020B050604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D4249858-4DD5-C49A-9F0A-BE9F359BEF95}"/>
              </a:ext>
            </a:extLst>
          </p:cNvPr>
          <p:cNvSpPr txBox="1"/>
          <p:nvPr/>
        </p:nvSpPr>
        <p:spPr>
          <a:xfrm>
            <a:off x="466459" y="2201242"/>
            <a:ext cx="11259081" cy="1692771"/>
          </a:xfrm>
          <a:prstGeom prst="rect">
            <a:avLst/>
          </a:prstGeom>
          <a:noFill/>
        </p:spPr>
        <p:txBody>
          <a:bodyPr wrap="square" lIns="91440" tIns="45720" rIns="91440" bIns="45720" rtlCol="0" anchor="t">
            <a:spAutoFit/>
          </a:bodyPr>
          <a:lstStyle/>
          <a:p>
            <a:r>
              <a:rPr lang="de-DE" sz="2800" b="1">
                <a:solidFill>
                  <a:srgbClr val="002060"/>
                </a:solidFill>
                <a:latin typeface="EC Square Sans Pro"/>
                <a:cs typeface="Arial"/>
              </a:rPr>
              <a:t>1. Welche antimikrobiellen Mittel werden bei Ihrer Tierart am häufigsten eingesetzt und für welche Erkrankungen? </a:t>
            </a:r>
          </a:p>
          <a:p>
            <a:endParaRPr lang="en-US" sz="2400" kern="0" dirty="0">
              <a:solidFill>
                <a:srgbClr val="002060"/>
              </a:solidFill>
              <a:latin typeface="EC Square Sans Pro" panose="020B0506040000020004" pitchFamily="34" charset="0"/>
              <a:cs typeface="Arial" panose="020B0604020202020204" pitchFamily="34" charset="0"/>
            </a:endParaRPr>
          </a:p>
          <a:p>
            <a:endParaRPr lang="es-ES" sz="2400" kern="0" dirty="0">
              <a:solidFill>
                <a:srgbClr val="002060"/>
              </a:solidFill>
              <a:latin typeface="EC Square Sans Pro" panose="020B0506040000020004" pitchFamily="34" charset="0"/>
              <a:cs typeface="Arial" panose="020B0604020202020204" pitchFamily="34" charset="0"/>
            </a:endParaRPr>
          </a:p>
        </p:txBody>
      </p:sp>
      <p:sp>
        <p:nvSpPr>
          <p:cNvPr id="5" name="TextBox 4">
            <a:extLst>
              <a:ext uri="{FF2B5EF4-FFF2-40B4-BE49-F238E27FC236}">
                <a16:creationId xmlns:a16="http://schemas.microsoft.com/office/drawing/2014/main" id="{B9E90E28-63C6-A7B3-A9C7-814B6011D803}"/>
              </a:ext>
            </a:extLst>
          </p:cNvPr>
          <p:cNvSpPr txBox="1"/>
          <p:nvPr/>
        </p:nvSpPr>
        <p:spPr>
          <a:xfrm>
            <a:off x="0" y="3613290"/>
            <a:ext cx="11259081" cy="2616101"/>
          </a:xfrm>
          <a:prstGeom prst="rect">
            <a:avLst/>
          </a:prstGeom>
          <a:noFill/>
        </p:spPr>
        <p:txBody>
          <a:bodyPr wrap="square" lIns="91440" tIns="45720" rIns="91440" bIns="45720" rtlCol="0" anchor="t">
            <a:spAutoFit/>
          </a:bodyPr>
          <a:lstStyle/>
          <a:p>
            <a:pPr marL="455930" lvl="1"/>
            <a:r>
              <a:rPr lang="de-DE" sz="2800" b="1">
                <a:solidFill>
                  <a:srgbClr val="002060"/>
                </a:solidFill>
                <a:latin typeface="EC Square Sans Pro" panose="020B0506040000020004" pitchFamily="34" charset="0"/>
                <a:cs typeface="Arial" panose="020B0604020202020204" pitchFamily="34" charset="0"/>
              </a:rPr>
              <a:t>2. Teilen Sie bewährte Verfahren, die Sie eingeführt haben oder einzuführen planen, um den Einsatz antimikrobieller Mittel zu reduzieren</a:t>
            </a:r>
          </a:p>
          <a:p>
            <a:pPr marL="1654810" lvl="3" indent="-285750">
              <a:buFont typeface="Arial" panose="020B0604020202020204" pitchFamily="34" charset="0"/>
              <a:buChar char="•"/>
            </a:pPr>
            <a:r>
              <a:rPr lang="de-DE" sz="2000">
                <a:solidFill>
                  <a:srgbClr val="002060"/>
                </a:solidFill>
                <a:latin typeface="EC Square Sans Pro" panose="020B0506040000020004" pitchFamily="34" charset="0"/>
                <a:cs typeface="Arial" panose="020B0604020202020204" pitchFamily="34" charset="0"/>
              </a:rPr>
              <a:t>Tierhaltungspraktiken</a:t>
            </a:r>
          </a:p>
          <a:p>
            <a:pPr marL="1654810" lvl="3" indent="-285750">
              <a:buFont typeface="Arial" panose="020B0604020202020204" pitchFamily="34" charset="0"/>
              <a:buChar char="•"/>
            </a:pPr>
            <a:r>
              <a:rPr lang="de-DE" sz="2000">
                <a:solidFill>
                  <a:srgbClr val="002060"/>
                </a:solidFill>
                <a:latin typeface="EC Square Sans Pro"/>
                <a:cs typeface="Arial"/>
              </a:rPr>
              <a:t>Reduzierter und verantwortungsvoller Einsatz von Antibiotika</a:t>
            </a:r>
          </a:p>
          <a:p>
            <a:pPr marL="1654810" lvl="3" indent="-285750">
              <a:buFont typeface="Arial" panose="020B0604020202020204" pitchFamily="34" charset="0"/>
              <a:buChar char="•"/>
            </a:pPr>
            <a:r>
              <a:rPr lang="de-DE" sz="2000">
                <a:solidFill>
                  <a:srgbClr val="002060"/>
                </a:solidFill>
                <a:latin typeface="EC Square Sans Pro" panose="020B0506040000020004" pitchFamily="34" charset="0"/>
                <a:cs typeface="Arial" panose="020B0604020202020204" pitchFamily="34" charset="0"/>
              </a:rPr>
              <a:t>Sonstiges</a:t>
            </a:r>
          </a:p>
          <a:p>
            <a:endParaRPr lang="en-US" sz="2400" kern="0" dirty="0">
              <a:solidFill>
                <a:srgbClr val="002060"/>
              </a:solidFill>
              <a:latin typeface="EC Square Sans Pro" panose="020B0506040000020004" pitchFamily="34" charset="0"/>
              <a:cs typeface="Arial" panose="020B0604020202020204" pitchFamily="34" charset="0"/>
            </a:endParaRPr>
          </a:p>
          <a:p>
            <a:endParaRPr lang="es-ES" sz="2400" kern="0" dirty="0">
              <a:solidFill>
                <a:srgbClr val="002060"/>
              </a:solidFill>
              <a:latin typeface="EC Square Sans Pro" panose="020B0506040000020004" pitchFamily="34" charset="0"/>
              <a:cs typeface="Arial" panose="020B0604020202020204" pitchFamily="34" charset="0"/>
            </a:endParaRPr>
          </a:p>
        </p:txBody>
      </p:sp>
      <p:sp>
        <p:nvSpPr>
          <p:cNvPr id="6" name="TextBox 5">
            <a:extLst>
              <a:ext uri="{FF2B5EF4-FFF2-40B4-BE49-F238E27FC236}">
                <a16:creationId xmlns:a16="http://schemas.microsoft.com/office/drawing/2014/main" id="{8DEA5AFC-DA2D-C3E0-53F9-426DE8CDF878}"/>
              </a:ext>
            </a:extLst>
          </p:cNvPr>
          <p:cNvSpPr txBox="1"/>
          <p:nvPr/>
        </p:nvSpPr>
        <p:spPr>
          <a:xfrm>
            <a:off x="0" y="5735691"/>
            <a:ext cx="11259081" cy="1692771"/>
          </a:xfrm>
          <a:prstGeom prst="rect">
            <a:avLst/>
          </a:prstGeom>
          <a:noFill/>
        </p:spPr>
        <p:txBody>
          <a:bodyPr wrap="square" lIns="91440" tIns="45720" rIns="91440" bIns="45720" rtlCol="0" anchor="t">
            <a:spAutoFit/>
          </a:bodyPr>
          <a:lstStyle/>
          <a:p>
            <a:pPr marL="455930" lvl="1"/>
            <a:r>
              <a:rPr lang="de-DE" sz="2800" b="1">
                <a:solidFill>
                  <a:srgbClr val="002060"/>
                </a:solidFill>
                <a:latin typeface="EC Square Sans Pro"/>
                <a:cs typeface="Arial"/>
              </a:rPr>
              <a:t>3. Nennen Sie die Gründe, warum diese bewährten Verfahren nicht einfach umzusetzen sind?</a:t>
            </a:r>
          </a:p>
          <a:p>
            <a:endParaRPr lang="en-US" sz="2400" kern="0" dirty="0">
              <a:solidFill>
                <a:srgbClr val="002060"/>
              </a:solidFill>
              <a:latin typeface="EC Square Sans Pro" panose="020B0506040000020004" pitchFamily="34" charset="0"/>
              <a:cs typeface="Arial" panose="020B0604020202020204" pitchFamily="34" charset="0"/>
            </a:endParaRPr>
          </a:p>
          <a:p>
            <a:endParaRPr lang="es-ES" sz="2400" kern="0" dirty="0">
              <a:solidFill>
                <a:srgbClr val="002060"/>
              </a:solidFill>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351045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AA9A01-8899-D7DC-EE5B-11DC64399F07}"/>
              </a:ext>
            </a:extLst>
          </p:cNvPr>
          <p:cNvSpPr>
            <a:spLocks noGrp="1"/>
          </p:cNvSpPr>
          <p:nvPr>
            <p:ph type="body" sz="quarter" idx="10"/>
          </p:nvPr>
        </p:nvSpPr>
        <p:spPr/>
        <p:txBody>
          <a:bodyPr>
            <a:normAutofit/>
          </a:bodyPr>
          <a:lstStyle/>
          <a:p>
            <a:pPr marL="0" indent="0">
              <a:buNone/>
            </a:pPr>
            <a:r>
              <a:rPr lang="de-DE" sz="2800"/>
              <a:t>Beispiele für Tierhaltungspraktiken </a:t>
            </a:r>
          </a:p>
        </p:txBody>
      </p:sp>
      <p:sp>
        <p:nvSpPr>
          <p:cNvPr id="3" name="TextBox 2">
            <a:extLst>
              <a:ext uri="{FF2B5EF4-FFF2-40B4-BE49-F238E27FC236}">
                <a16:creationId xmlns:a16="http://schemas.microsoft.com/office/drawing/2014/main" id="{78467E7A-BF19-12A4-E74A-D807D5BF7213}"/>
              </a:ext>
            </a:extLst>
          </p:cNvPr>
          <p:cNvSpPr txBox="1"/>
          <p:nvPr/>
        </p:nvSpPr>
        <p:spPr>
          <a:xfrm>
            <a:off x="1236656" y="1126871"/>
            <a:ext cx="8847806" cy="5509200"/>
          </a:xfrm>
          <a:prstGeom prst="rect">
            <a:avLst/>
          </a:prstGeom>
          <a:noFill/>
        </p:spPr>
        <p:txBody>
          <a:bodyPr wrap="square" lIns="91440" tIns="45720" rIns="91440" bIns="45720" rtlCol="0" anchor="t">
            <a:spAutoFit/>
          </a:bodyPr>
          <a:lstStyle/>
          <a:p>
            <a:endParaRPr lang="en-US" sz="3200" b="0" i="0" u="none" strike="noStrike" kern="1200" cap="none" spc="0" baseline="0" dirty="0">
              <a:solidFill>
                <a:srgbClr val="2C7470"/>
              </a:solidFill>
              <a:uFillTx/>
              <a:latin typeface="EC Square Sans Pro" panose="020B0506040000020004" pitchFamily="34" charset="0"/>
            </a:endParaRPr>
          </a:p>
          <a:p>
            <a:pPr marL="457200" indent="-457200">
              <a:buFontTx/>
              <a:buChar char="-"/>
            </a:pPr>
            <a:r>
              <a:rPr lang="de-DE" sz="3200" b="0" i="0" u="none" strike="noStrike" cap="none" baseline="0" dirty="0">
                <a:solidFill>
                  <a:srgbClr val="2C7470"/>
                </a:solidFill>
                <a:uFillTx/>
                <a:latin typeface="EC Square Sans Pro"/>
              </a:rPr>
              <a:t>Fütterung und Ernährung, </a:t>
            </a:r>
          </a:p>
          <a:p>
            <a:pPr marL="457200" indent="-457200">
              <a:buFontTx/>
              <a:buChar char="-"/>
            </a:pPr>
            <a:r>
              <a:rPr lang="de-DE" sz="3200" b="0" i="0" u="none" strike="noStrike" cap="none" baseline="0" dirty="0">
                <a:solidFill>
                  <a:srgbClr val="2C7470"/>
                </a:solidFill>
                <a:uFillTx/>
                <a:latin typeface="EC Square Sans Pro"/>
              </a:rPr>
              <a:t>Unterbringung und Infrastruktur, </a:t>
            </a:r>
          </a:p>
          <a:p>
            <a:pPr marL="457200" indent="-457200">
              <a:buFontTx/>
              <a:buChar char="-"/>
            </a:pPr>
            <a:r>
              <a:rPr lang="de-DE" sz="3200" b="0" i="0" u="none" strike="noStrike" cap="none" baseline="0" dirty="0">
                <a:solidFill>
                  <a:srgbClr val="2C7470"/>
                </a:solidFill>
                <a:uFillTx/>
                <a:latin typeface="EC Square Sans Pro"/>
              </a:rPr>
              <a:t>Fortpflanzungsmanagement, </a:t>
            </a:r>
          </a:p>
          <a:p>
            <a:pPr marL="457200" indent="-457200">
              <a:buFontTx/>
              <a:buChar char="-"/>
            </a:pPr>
            <a:r>
              <a:rPr lang="de-DE" sz="3200" b="0" i="0" u="none" strike="noStrike" cap="none" baseline="0" dirty="0">
                <a:solidFill>
                  <a:srgbClr val="2C7470"/>
                </a:solidFill>
                <a:uFillTx/>
                <a:latin typeface="EC Square Sans Pro"/>
              </a:rPr>
              <a:t>Präventives Management, </a:t>
            </a:r>
          </a:p>
          <a:p>
            <a:pPr marL="457200" indent="-457200">
              <a:buFontTx/>
              <a:buChar char="-"/>
            </a:pPr>
            <a:r>
              <a:rPr lang="de-DE" sz="3200" b="0" i="0" u="none" strike="noStrike" cap="none" baseline="0" dirty="0">
                <a:solidFill>
                  <a:srgbClr val="2C7470"/>
                </a:solidFill>
                <a:uFillTx/>
                <a:latin typeface="EC Square Sans Pro"/>
              </a:rPr>
              <a:t>Tierschutz, </a:t>
            </a:r>
          </a:p>
          <a:p>
            <a:pPr marL="457200" indent="-457200">
              <a:buFontTx/>
              <a:buChar char="-"/>
            </a:pPr>
            <a:r>
              <a:rPr lang="de-DE" sz="3200" b="0" i="0" u="none" strike="noStrike" cap="none" baseline="0" dirty="0">
                <a:solidFill>
                  <a:srgbClr val="2C7470"/>
                </a:solidFill>
                <a:uFillTx/>
                <a:latin typeface="EC Square Sans Pro"/>
              </a:rPr>
              <a:t>Aufzeichnungen und Dokumentation</a:t>
            </a:r>
          </a:p>
          <a:p>
            <a:pPr marL="457200" indent="-457200">
              <a:buFontTx/>
              <a:buChar char="-"/>
            </a:pPr>
            <a:r>
              <a:rPr lang="de-DE" sz="3200" dirty="0">
                <a:solidFill>
                  <a:srgbClr val="2C7470"/>
                </a:solidFill>
                <a:latin typeface="EC Square Sans Pro" panose="020B0506040000020004" pitchFamily="34" charset="0"/>
              </a:rPr>
              <a:t>Biosicherheit</a:t>
            </a:r>
          </a:p>
          <a:p>
            <a:pPr marL="457200" indent="-457200">
              <a:buFontTx/>
              <a:buChar char="-"/>
            </a:pPr>
            <a:r>
              <a:rPr lang="de-DE" sz="3200" dirty="0">
                <a:solidFill>
                  <a:srgbClr val="2C7470"/>
                </a:solidFill>
                <a:latin typeface="EC Square Sans Pro" panose="020B0506040000020004" pitchFamily="34" charset="0"/>
              </a:rPr>
              <a:t>Hygiene</a:t>
            </a:r>
          </a:p>
          <a:p>
            <a:pPr marL="457200" indent="-457200">
              <a:buFontTx/>
              <a:buChar char="-"/>
            </a:pPr>
            <a:r>
              <a:rPr lang="de-DE" sz="3200" dirty="0">
                <a:solidFill>
                  <a:srgbClr val="2C7470"/>
                </a:solidFill>
                <a:latin typeface="EC Square Sans Pro" panose="020B0506040000020004" pitchFamily="34" charset="0"/>
              </a:rPr>
              <a:t>Genetik</a:t>
            </a:r>
          </a:p>
          <a:p>
            <a:pPr marL="457200" indent="-457200">
              <a:buFontTx/>
              <a:buChar char="-"/>
            </a:pPr>
            <a:endParaRPr lang="es-ES" sz="3200" dirty="0">
              <a:solidFill>
                <a:srgbClr val="2C7470"/>
              </a:solidFill>
              <a:latin typeface="EC Square Sans Pro" panose="020B0506040000020004" pitchFamily="34" charset="0"/>
            </a:endParaRPr>
          </a:p>
        </p:txBody>
      </p:sp>
    </p:spTree>
    <p:extLst>
      <p:ext uri="{BB962C8B-B14F-4D97-AF65-F5344CB8AC3E}">
        <p14:creationId xmlns:p14="http://schemas.microsoft.com/office/powerpoint/2010/main" val="1001390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AA9A01-8899-D7DC-EE5B-11DC64399F07}"/>
              </a:ext>
            </a:extLst>
          </p:cNvPr>
          <p:cNvSpPr>
            <a:spLocks noGrp="1"/>
          </p:cNvSpPr>
          <p:nvPr>
            <p:ph type="body" sz="quarter" idx="10"/>
          </p:nvPr>
        </p:nvSpPr>
        <p:spPr/>
        <p:txBody>
          <a:bodyPr>
            <a:normAutofit fontScale="70000" lnSpcReduction="20000"/>
          </a:bodyPr>
          <a:lstStyle/>
          <a:p>
            <a:pPr marL="0" indent="0">
              <a:buNone/>
            </a:pPr>
            <a:r>
              <a:rPr lang="de-DE" sz="2800">
                <a:latin typeface="Arial"/>
                <a:cs typeface="Arial"/>
              </a:rPr>
              <a:t>Beispiele für den verantwortungsvollen Einsatz antimikrobieller Mittel</a:t>
            </a:r>
          </a:p>
        </p:txBody>
      </p:sp>
      <p:sp>
        <p:nvSpPr>
          <p:cNvPr id="3" name="TextBox 2">
            <a:extLst>
              <a:ext uri="{FF2B5EF4-FFF2-40B4-BE49-F238E27FC236}">
                <a16:creationId xmlns:a16="http://schemas.microsoft.com/office/drawing/2014/main" id="{78467E7A-BF19-12A4-E74A-D807D5BF7213}"/>
              </a:ext>
            </a:extLst>
          </p:cNvPr>
          <p:cNvSpPr txBox="1"/>
          <p:nvPr/>
        </p:nvSpPr>
        <p:spPr>
          <a:xfrm>
            <a:off x="1502980" y="1328209"/>
            <a:ext cx="10084675" cy="4524315"/>
          </a:xfrm>
          <a:prstGeom prst="rect">
            <a:avLst/>
          </a:prstGeom>
          <a:noFill/>
        </p:spPr>
        <p:txBody>
          <a:bodyPr wrap="square" lIns="91440" tIns="45720" rIns="91440" bIns="45720" rtlCol="0" anchor="t">
            <a:spAutoFit/>
          </a:bodyPr>
          <a:lstStyle/>
          <a:p>
            <a:pPr marL="457200" indent="-457200">
              <a:buFontTx/>
              <a:buChar char="-"/>
            </a:pPr>
            <a:r>
              <a:rPr lang="de-DE" sz="3200" b="0" i="0" u="none" strike="noStrike" cap="none" baseline="0" dirty="0">
                <a:solidFill>
                  <a:srgbClr val="2C7470"/>
                </a:solidFill>
                <a:uFillTx/>
                <a:latin typeface="EC Square Sans Pro"/>
              </a:rPr>
              <a:t>Diagnosetests, </a:t>
            </a:r>
          </a:p>
          <a:p>
            <a:pPr marL="457200" indent="-457200">
              <a:buFontTx/>
              <a:buChar char="-"/>
            </a:pPr>
            <a:r>
              <a:rPr lang="de-DE" sz="3200" b="0" i="0" u="none" strike="noStrike" cap="none" baseline="0" dirty="0">
                <a:solidFill>
                  <a:srgbClr val="2C7470"/>
                </a:solidFill>
                <a:uFillTx/>
                <a:latin typeface="EC Square Sans Pro"/>
              </a:rPr>
              <a:t>Arzneimittelverabreichung, </a:t>
            </a:r>
          </a:p>
          <a:p>
            <a:pPr marL="457200" indent="-457200">
              <a:buFontTx/>
              <a:buChar char="-"/>
            </a:pPr>
            <a:r>
              <a:rPr lang="de-DE" sz="3200" b="0" i="0" u="none" strike="noStrike" cap="none" baseline="0" dirty="0">
                <a:solidFill>
                  <a:srgbClr val="2C7470"/>
                </a:solidFill>
                <a:uFillTx/>
                <a:latin typeface="EC Square Sans Pro"/>
              </a:rPr>
              <a:t>Arzneimitteldosierung, </a:t>
            </a:r>
          </a:p>
          <a:p>
            <a:pPr marL="457200" indent="-457200">
              <a:buFontTx/>
              <a:buChar char="-"/>
            </a:pPr>
            <a:r>
              <a:rPr lang="de-DE" sz="3200" dirty="0">
                <a:solidFill>
                  <a:srgbClr val="2C7470"/>
                </a:solidFill>
                <a:latin typeface="EC Square Sans Pro" panose="020B0506040000020004" pitchFamily="34" charset="0"/>
              </a:rPr>
              <a:t>Alternativen zur Verwendung von antimikrobiellen Mitteln,</a:t>
            </a:r>
            <a:r>
              <a:rPr lang="de-DE" sz="3200" b="0" i="0" u="none" strike="noStrike" cap="none" baseline="0" dirty="0">
                <a:solidFill>
                  <a:srgbClr val="2C7470"/>
                </a:solidFill>
                <a:uFillTx/>
                <a:latin typeface="EC Square Sans Pro" panose="020B0506040000020004" pitchFamily="34" charset="0"/>
              </a:rPr>
              <a:t> </a:t>
            </a:r>
          </a:p>
          <a:p>
            <a:pPr marL="457200" indent="-457200">
              <a:buFontTx/>
              <a:buChar char="-"/>
            </a:pPr>
            <a:r>
              <a:rPr lang="de-DE" sz="3200" b="0" i="0" u="none" strike="noStrike" cap="none" baseline="0" dirty="0">
                <a:solidFill>
                  <a:srgbClr val="2C7470"/>
                </a:solidFill>
                <a:uFillTx/>
                <a:latin typeface="EC Square Sans Pro"/>
              </a:rPr>
              <a:t>Überwachung und Überprüfung der Verwendung antimikrobieller Mittel, unter anderem</a:t>
            </a:r>
          </a:p>
          <a:p>
            <a:pPr marL="457200" indent="-457200">
              <a:buFontTx/>
              <a:buChar char="-"/>
            </a:pPr>
            <a:r>
              <a:rPr lang="de-DE" sz="3200" dirty="0">
                <a:solidFill>
                  <a:srgbClr val="2C7470"/>
                </a:solidFill>
                <a:latin typeface="EC Square Sans Pro"/>
              </a:rPr>
              <a:t>Erregeridentifizierung</a:t>
            </a:r>
          </a:p>
          <a:p>
            <a:pPr marL="457200" indent="-457200">
              <a:buFontTx/>
              <a:buChar char="-"/>
            </a:pPr>
            <a:r>
              <a:rPr lang="de-DE" sz="3200" dirty="0">
                <a:solidFill>
                  <a:srgbClr val="2C7470"/>
                </a:solidFill>
                <a:latin typeface="EC Square Sans Pro" panose="020B0506040000020004" pitchFamily="34" charset="0"/>
              </a:rPr>
              <a:t>Empfindlichkeitsprüfung</a:t>
            </a:r>
          </a:p>
        </p:txBody>
      </p:sp>
    </p:spTree>
    <p:extLst>
      <p:ext uri="{BB962C8B-B14F-4D97-AF65-F5344CB8AC3E}">
        <p14:creationId xmlns:p14="http://schemas.microsoft.com/office/powerpoint/2010/main" val="303485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457199" y="188784"/>
            <a:ext cx="10659980" cy="1183572"/>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de-DE" sz="2800" dirty="0">
                <a:latin typeface="EC Square Sans Pro" panose="020B0506040000020004" pitchFamily="34" charset="0"/>
              </a:rPr>
              <a:t>Gruppenübung 2a – </a:t>
            </a:r>
            <a:r>
              <a:rPr lang="de-DE" sz="2800" b="1" u="sng" dirty="0">
                <a:latin typeface="EC Square Sans Pro" panose="020B0506040000020004" pitchFamily="34" charset="0"/>
              </a:rPr>
              <a:t>Lösungen</a:t>
            </a:r>
            <a:r>
              <a:rPr lang="de-DE" sz="2800" b="1" dirty="0">
                <a:latin typeface="EC Square Sans Pro" panose="020B0506040000020004" pitchFamily="34" charset="0"/>
              </a:rPr>
              <a:t> für die Probleme und Hindernisse finden, die bei GÜ1 – </a:t>
            </a:r>
            <a:r>
              <a:rPr lang="de-DE" sz="2800" b="1" u="sng" dirty="0">
                <a:latin typeface="EC Square Sans Pro" panose="020B0506040000020004" pitchFamily="34" charset="0"/>
              </a:rPr>
              <a:t>Tierhaltungspraktiken</a:t>
            </a:r>
            <a:r>
              <a:rPr lang="de-DE" sz="2800" b="1" dirty="0">
                <a:latin typeface="EC Square Sans Pro" panose="020B0506040000020004" pitchFamily="34" charset="0"/>
              </a:rPr>
              <a:t> festgestellt wurden</a:t>
            </a:r>
          </a:p>
        </p:txBody>
      </p:sp>
      <p:sp>
        <p:nvSpPr>
          <p:cNvPr id="14" name="Tijdelijke aanduiding voor inhoud 2">
            <a:extLst>
              <a:ext uri="{FF2B5EF4-FFF2-40B4-BE49-F238E27FC236}">
                <a16:creationId xmlns:a16="http://schemas.microsoft.com/office/drawing/2014/main" id="{5ED8B47D-B731-4C9C-AB5F-11A7967B94AF}"/>
              </a:ext>
            </a:extLst>
          </p:cNvPr>
          <p:cNvSpPr txBox="1">
            <a:spLocks/>
          </p:cNvSpPr>
          <p:nvPr/>
        </p:nvSpPr>
        <p:spPr>
          <a:xfrm>
            <a:off x="457199" y="1585502"/>
            <a:ext cx="11432633" cy="895529"/>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457200" marR="0" lvl="1" indent="0" algn="l" defTabSz="914400" rtl="0" eaLnBrk="1" fontAlgn="auto" latinLnBrk="0" hangingPunct="1">
              <a:lnSpc>
                <a:spcPct val="70000"/>
              </a:lnSpc>
              <a:spcBef>
                <a:spcPts val="500"/>
              </a:spcBef>
              <a:spcAft>
                <a:spcPts val="0"/>
              </a:spcAft>
              <a:buClrTx/>
              <a:buSzPct val="100000"/>
              <a:buFont typeface="Arial" pitchFamily="34"/>
              <a:buNone/>
              <a:tabLst/>
              <a:defRPr/>
            </a:pPr>
            <a:endParaRPr kumimoji="0" lang="en-US" sz="2400" b="0" i="0" u="none" strike="noStrike" kern="1200" cap="none" spc="0" normalizeH="0" baseline="0" noProof="0" dirty="0">
              <a:ln>
                <a:noFill/>
              </a:ln>
              <a:solidFill>
                <a:srgbClr val="002060"/>
              </a:solidFill>
              <a:effectLst/>
              <a:uLnTx/>
              <a:uFillTx/>
              <a:latin typeface="EC Square Sans Pro" panose="020B0506040000020004" pitchFamily="34" charset="0"/>
              <a:cs typeface="Arial" panose="020B0604020202020204" pitchFamily="34" charset="0"/>
            </a:endParaRPr>
          </a:p>
          <a:p>
            <a:endParaRPr lang="nl-NL" sz="2400" kern="0" dirty="0">
              <a:solidFill>
                <a:srgbClr val="002060"/>
              </a:solidFill>
              <a:latin typeface="EC Square Sans Pro" panose="020B0506040000020004" pitchFamily="34" charset="0"/>
              <a:cs typeface="Arial" panose="020B0604020202020204" pitchFamily="34" charset="0"/>
            </a:endParaRPr>
          </a:p>
          <a:p>
            <a:pPr marL="457200" lvl="1"/>
            <a:endParaRPr lang="nl-NL" kern="0" dirty="0">
              <a:solidFill>
                <a:sysClr val="windowText" lastClr="000000"/>
              </a:solidFill>
            </a:endParaRPr>
          </a:p>
        </p:txBody>
      </p:sp>
      <p:sp>
        <p:nvSpPr>
          <p:cNvPr id="2" name="TextBox 1">
            <a:extLst>
              <a:ext uri="{FF2B5EF4-FFF2-40B4-BE49-F238E27FC236}">
                <a16:creationId xmlns:a16="http://schemas.microsoft.com/office/drawing/2014/main" id="{20211CAB-94C0-035B-A38B-98EB4EF930D8}"/>
              </a:ext>
            </a:extLst>
          </p:cNvPr>
          <p:cNvSpPr txBox="1"/>
          <p:nvPr/>
        </p:nvSpPr>
        <p:spPr>
          <a:xfrm>
            <a:off x="457199" y="1364968"/>
            <a:ext cx="11277602" cy="954107"/>
          </a:xfrm>
          <a:prstGeom prst="rect">
            <a:avLst/>
          </a:prstGeom>
          <a:noFill/>
        </p:spPr>
        <p:txBody>
          <a:bodyPr wrap="square" lIns="91440" tIns="45720" rIns="91440" bIns="45720" rtlCol="0" anchor="t">
            <a:spAutoFit/>
          </a:bodyPr>
          <a:lstStyle/>
          <a:p>
            <a:r>
              <a:rPr lang="de-DE" sz="2800">
                <a:solidFill>
                  <a:srgbClr val="2C7470"/>
                </a:solidFill>
                <a:latin typeface="EC Square Sans Pro"/>
              </a:rPr>
              <a:t>Landwirte und Tierärzte sollten nach Tierarten gruppiert werden. </a:t>
            </a:r>
          </a:p>
          <a:p>
            <a:r>
              <a:rPr lang="de-DE" sz="2800">
                <a:solidFill>
                  <a:srgbClr val="2C7470"/>
                </a:solidFill>
                <a:latin typeface="EC Square Sans Pro"/>
              </a:rPr>
              <a:t>Beantworten Sie auf einem Flip-Over die folgenden Fragen (arbeiten Sie mit Post-its)</a:t>
            </a:r>
          </a:p>
        </p:txBody>
      </p:sp>
      <p:sp>
        <p:nvSpPr>
          <p:cNvPr id="3" name="TextBox 2">
            <a:extLst>
              <a:ext uri="{FF2B5EF4-FFF2-40B4-BE49-F238E27FC236}">
                <a16:creationId xmlns:a16="http://schemas.microsoft.com/office/drawing/2014/main" id="{640D6EA9-ABD1-6785-3802-CEA560290453}"/>
              </a:ext>
            </a:extLst>
          </p:cNvPr>
          <p:cNvSpPr txBox="1"/>
          <p:nvPr/>
        </p:nvSpPr>
        <p:spPr>
          <a:xfrm>
            <a:off x="558135" y="2954696"/>
            <a:ext cx="11277602" cy="876266"/>
          </a:xfrm>
          <a:prstGeom prst="rect">
            <a:avLst/>
          </a:prstGeom>
          <a:noFill/>
        </p:spPr>
        <p:txBody>
          <a:bodyPr wrap="square" rtlCol="0">
            <a:spAutoFit/>
          </a:bodyPr>
          <a:lstStyle/>
          <a:p>
            <a:pPr marL="742950" lvl="1" indent="-285750" rtl="0">
              <a:lnSpc>
                <a:spcPct val="107000"/>
              </a:lnSpc>
              <a:spcAft>
                <a:spcPts val="800"/>
              </a:spcAft>
              <a:buFont typeface="Arial" panose="020B0604020202020204" pitchFamily="34" charset="0"/>
              <a:buChar char="•"/>
              <a:tabLst>
                <a:tab pos="914400" algn="l"/>
              </a:tabLst>
            </a:pPr>
            <a:r>
              <a:rPr lang="de-DE" sz="2400" b="1">
                <a:solidFill>
                  <a:srgbClr val="002060"/>
                </a:solidFill>
                <a:effectLst/>
                <a:latin typeface="EC Square Sans Pro" panose="020B0506040000020004" pitchFamily="34" charset="0"/>
                <a:ea typeface="Calibri" panose="020F0502020204030204" pitchFamily="34" charset="0"/>
                <a:cs typeface="Times New Roman" panose="02020603050405020304" pitchFamily="18" charset="0"/>
              </a:rPr>
              <a:t>Welche Probleme/Hindernisse wurden zuvor in GÜ1 festgestellt? (Schwerpunkt: Tierhaltungspraktiken)</a:t>
            </a:r>
          </a:p>
        </p:txBody>
      </p:sp>
      <p:sp>
        <p:nvSpPr>
          <p:cNvPr id="4" name="TextBox 3">
            <a:extLst>
              <a:ext uri="{FF2B5EF4-FFF2-40B4-BE49-F238E27FC236}">
                <a16:creationId xmlns:a16="http://schemas.microsoft.com/office/drawing/2014/main" id="{252FBA52-BA3A-805B-7EC7-E0642C938F8E}"/>
              </a:ext>
            </a:extLst>
          </p:cNvPr>
          <p:cNvSpPr txBox="1"/>
          <p:nvPr/>
        </p:nvSpPr>
        <p:spPr>
          <a:xfrm>
            <a:off x="558135" y="4192230"/>
            <a:ext cx="11277602" cy="481094"/>
          </a:xfrm>
          <a:prstGeom prst="rect">
            <a:avLst/>
          </a:prstGeom>
          <a:noFill/>
        </p:spPr>
        <p:txBody>
          <a:bodyPr wrap="square" rtlCol="0">
            <a:spAutoFit/>
          </a:bodyPr>
          <a:lstStyle/>
          <a:p>
            <a:pPr marL="742950" lvl="1" indent="-285750">
              <a:lnSpc>
                <a:spcPct val="107000"/>
              </a:lnSpc>
              <a:spcAft>
                <a:spcPts val="800"/>
              </a:spcAft>
              <a:buFont typeface="Arial" panose="020B0604020202020204" pitchFamily="34" charset="0"/>
              <a:buChar char="•"/>
              <a:tabLst>
                <a:tab pos="914400" algn="l"/>
              </a:tabLst>
            </a:pPr>
            <a:r>
              <a:rPr lang="de-DE" sz="2400" b="1">
                <a:solidFill>
                  <a:srgbClr val="002060"/>
                </a:solidFill>
                <a:latin typeface="EC Square Sans Pro" panose="020B0506040000020004" pitchFamily="34" charset="0"/>
                <a:cs typeface="Times New Roman" panose="02020603050405020304" pitchFamily="18" charset="0"/>
              </a:rPr>
              <a:t>Welche Lösungen gibt es, um diese Hindernisse zu überwinden? </a:t>
            </a:r>
          </a:p>
        </p:txBody>
      </p:sp>
      <p:sp>
        <p:nvSpPr>
          <p:cNvPr id="5" name="TextBox 4">
            <a:extLst>
              <a:ext uri="{FF2B5EF4-FFF2-40B4-BE49-F238E27FC236}">
                <a16:creationId xmlns:a16="http://schemas.microsoft.com/office/drawing/2014/main" id="{E76740ED-27DB-1A58-BA87-16CEFB5AC682}"/>
              </a:ext>
            </a:extLst>
          </p:cNvPr>
          <p:cNvSpPr txBox="1"/>
          <p:nvPr/>
        </p:nvSpPr>
        <p:spPr>
          <a:xfrm>
            <a:off x="474256" y="5120203"/>
            <a:ext cx="11277602" cy="876266"/>
          </a:xfrm>
          <a:prstGeom prst="rect">
            <a:avLst/>
          </a:prstGeom>
          <a:noFill/>
        </p:spPr>
        <p:txBody>
          <a:bodyPr wrap="square" rtlCol="0">
            <a:spAutoFit/>
          </a:bodyPr>
          <a:lstStyle/>
          <a:p>
            <a:pPr marL="742950" lvl="1" indent="-285750">
              <a:lnSpc>
                <a:spcPct val="107000"/>
              </a:lnSpc>
              <a:spcAft>
                <a:spcPts val="800"/>
              </a:spcAft>
              <a:buFont typeface="Arial" panose="020B0604020202020204" pitchFamily="34" charset="0"/>
              <a:buChar char="•"/>
              <a:tabLst>
                <a:tab pos="914400" algn="l"/>
              </a:tabLst>
            </a:pPr>
            <a:r>
              <a:rPr lang="de-DE" sz="2400" b="1">
                <a:solidFill>
                  <a:srgbClr val="002060"/>
                </a:solidFill>
                <a:latin typeface="EC Square Sans Pro" panose="020B0506040000020004" pitchFamily="34" charset="0"/>
                <a:cs typeface="Times New Roman" panose="02020603050405020304" pitchFamily="18" charset="0"/>
              </a:rPr>
              <a:t>Setzen Sie sich ein SMART-Ziel, das Sie auf Ihrem Betrieb bzw. auf dem Ihres Kunden umsetzen können.</a:t>
            </a:r>
          </a:p>
        </p:txBody>
      </p:sp>
    </p:spTree>
    <p:extLst>
      <p:ext uri="{BB962C8B-B14F-4D97-AF65-F5344CB8AC3E}">
        <p14:creationId xmlns:p14="http://schemas.microsoft.com/office/powerpoint/2010/main" val="217450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457198" y="188784"/>
            <a:ext cx="11814295" cy="2602542"/>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de-DE" sz="2800" dirty="0">
                <a:latin typeface="EC Square Sans Pro" panose="020B0506040000020004" pitchFamily="34" charset="0"/>
              </a:rPr>
              <a:t>Gruppenübung 2b – </a:t>
            </a:r>
            <a:r>
              <a:rPr lang="de-DE" sz="2800" b="1" dirty="0">
                <a:latin typeface="EC Square Sans Pro" panose="020B0506040000020004" pitchFamily="34" charset="0"/>
              </a:rPr>
              <a:t>Lösungen finden zur Lösung von Problemen und Hindernissen aus GÜ1 –</a:t>
            </a:r>
            <a:r>
              <a:rPr lang="de-DE" sz="2800" b="1" u="sng" dirty="0">
                <a:latin typeface="EC Square Sans Pro" panose="020B0506040000020004" pitchFamily="34" charset="0"/>
              </a:rPr>
              <a:t>Reduzierter und verantwortungsvoller Einsatz von antimikrobiellen Mittel</a:t>
            </a:r>
            <a:r>
              <a:rPr lang="de-DE" sz="2800" b="1" dirty="0">
                <a:latin typeface="EC Square Sans Pro" panose="020B0506040000020004" pitchFamily="34" charset="0"/>
              </a:rPr>
              <a:t>n</a:t>
            </a:r>
          </a:p>
        </p:txBody>
      </p:sp>
      <p:sp>
        <p:nvSpPr>
          <p:cNvPr id="14" name="Tijdelijke aanduiding voor inhoud 2">
            <a:extLst>
              <a:ext uri="{FF2B5EF4-FFF2-40B4-BE49-F238E27FC236}">
                <a16:creationId xmlns:a16="http://schemas.microsoft.com/office/drawing/2014/main" id="{5ED8B47D-B731-4C9C-AB5F-11A7967B94AF}"/>
              </a:ext>
            </a:extLst>
          </p:cNvPr>
          <p:cNvSpPr txBox="1">
            <a:spLocks/>
          </p:cNvSpPr>
          <p:nvPr/>
        </p:nvSpPr>
        <p:spPr>
          <a:xfrm>
            <a:off x="457198" y="1643587"/>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de-AT" sz="2400" dirty="0">
                <a:solidFill>
                  <a:srgbClr val="2C7470"/>
                </a:solidFill>
                <a:latin typeface="EC Square Sans Pro" panose="020B0506040000020004" pitchFamily="34" charset="0"/>
              </a:rPr>
              <a:t>Landwirtinnen, Tierärztinnen, Tierärzte und Landwirte </a:t>
            </a:r>
            <a:r>
              <a:rPr lang="de-DE" sz="2400" dirty="0">
                <a:solidFill>
                  <a:srgbClr val="2C7470"/>
                </a:solidFill>
                <a:latin typeface="EC Square Sans Pro" panose="020B0506040000020004" pitchFamily="34" charset="0"/>
              </a:rPr>
              <a:t>sollten nach Tierarten gruppiert werden. </a:t>
            </a:r>
          </a:p>
          <a:p>
            <a:r>
              <a:rPr lang="de-DE" sz="2400" dirty="0">
                <a:solidFill>
                  <a:srgbClr val="2C7470"/>
                </a:solidFill>
                <a:latin typeface="EC Square Sans Pro" panose="020B0506040000020004" pitchFamily="34" charset="0"/>
              </a:rPr>
              <a:t>Beantworten Sie auf einem Flip-Over die folgenden Fragen (arbeiten Sie mit Post-</a:t>
            </a:r>
            <a:r>
              <a:rPr lang="de-DE" sz="2400" dirty="0" err="1">
                <a:solidFill>
                  <a:srgbClr val="2C7470"/>
                </a:solidFill>
                <a:latin typeface="EC Square Sans Pro" panose="020B0506040000020004" pitchFamily="34" charset="0"/>
              </a:rPr>
              <a:t>its</a:t>
            </a:r>
            <a:r>
              <a:rPr lang="de-DE" sz="2400" dirty="0">
                <a:solidFill>
                  <a:srgbClr val="2C7470"/>
                </a:solidFill>
                <a:latin typeface="EC Square Sans Pro" panose="020B0506040000020004" pitchFamily="34" charset="0"/>
              </a:rPr>
              <a:t>)</a:t>
            </a:r>
          </a:p>
          <a:p>
            <a:endParaRPr lang="nl-NL" sz="2400" kern="0" dirty="0">
              <a:solidFill>
                <a:srgbClr val="002060"/>
              </a:solidFill>
              <a:latin typeface="EC Square Sans Pro" panose="020B0506040000020004" pitchFamily="34" charset="0"/>
              <a:cs typeface="Arial" panose="020B0604020202020204" pitchFamily="34" charset="0"/>
            </a:endParaRPr>
          </a:p>
          <a:p>
            <a:pPr marL="457200" lvl="1"/>
            <a:endParaRPr lang="nl-NL" kern="0" dirty="0">
              <a:solidFill>
                <a:sysClr val="windowText" lastClr="000000"/>
              </a:solidFill>
            </a:endParaRPr>
          </a:p>
        </p:txBody>
      </p:sp>
      <p:sp>
        <p:nvSpPr>
          <p:cNvPr id="2" name="Tijdelijke aanduiding voor inhoud 2">
            <a:extLst>
              <a:ext uri="{FF2B5EF4-FFF2-40B4-BE49-F238E27FC236}">
                <a16:creationId xmlns:a16="http://schemas.microsoft.com/office/drawing/2014/main" id="{1BE40510-A2D2-FA27-E5FF-ED933977577C}"/>
              </a:ext>
            </a:extLst>
          </p:cNvPr>
          <p:cNvSpPr txBox="1">
            <a:spLocks/>
          </p:cNvSpPr>
          <p:nvPr/>
        </p:nvSpPr>
        <p:spPr>
          <a:xfrm>
            <a:off x="247830" y="4198027"/>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742950" lvl="1" indent="-285750" rtl="0">
              <a:lnSpc>
                <a:spcPct val="107000"/>
              </a:lnSpc>
              <a:spcAft>
                <a:spcPts val="800"/>
              </a:spcAft>
              <a:buFont typeface="Arial" panose="020B0604020202020204" pitchFamily="34" charset="0"/>
              <a:buChar char="•"/>
              <a:tabLst>
                <a:tab pos="914400" algn="l"/>
              </a:tabLst>
            </a:pPr>
            <a:r>
              <a:rPr lang="de-DE" sz="2800">
                <a:solidFill>
                  <a:srgbClr val="002060"/>
                </a:solidFill>
                <a:latin typeface="EC Square Sans Pro" panose="020B0506040000020004" pitchFamily="34" charset="0"/>
                <a:cs typeface="Times New Roman" panose="02020603050405020304" pitchFamily="18" charset="0"/>
              </a:rPr>
              <a:t>Welche Lösungen gibt es, um diese Hindernisse zu überwinden?</a:t>
            </a:r>
          </a:p>
          <a:p>
            <a:endParaRPr lang="nl-NL" sz="2800" kern="100" dirty="0">
              <a:solidFill>
                <a:srgbClr val="002060"/>
              </a:solidFill>
              <a:latin typeface="EC Square Sans Pro" panose="020B0506040000020004" pitchFamily="34" charset="0"/>
              <a:cs typeface="Times New Roman" panose="02020603050405020304" pitchFamily="18" charset="0"/>
            </a:endParaRPr>
          </a:p>
          <a:p>
            <a:pPr marL="457200" lvl="1"/>
            <a:endParaRPr lang="nl-NL" kern="0" dirty="0">
              <a:solidFill>
                <a:sysClr val="windowText" lastClr="000000"/>
              </a:solidFill>
            </a:endParaRPr>
          </a:p>
        </p:txBody>
      </p:sp>
      <p:sp>
        <p:nvSpPr>
          <p:cNvPr id="3" name="Tijdelijke aanduiding voor inhoud 2">
            <a:extLst>
              <a:ext uri="{FF2B5EF4-FFF2-40B4-BE49-F238E27FC236}">
                <a16:creationId xmlns:a16="http://schemas.microsoft.com/office/drawing/2014/main" id="{7225F304-31D1-979A-5E2F-BB1449E57D51}"/>
              </a:ext>
            </a:extLst>
          </p:cNvPr>
          <p:cNvSpPr txBox="1">
            <a:spLocks/>
          </p:cNvSpPr>
          <p:nvPr/>
        </p:nvSpPr>
        <p:spPr>
          <a:xfrm>
            <a:off x="247829" y="2932081"/>
            <a:ext cx="11603881" cy="1051384"/>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742950" lvl="1" indent="-285750" rtl="0">
              <a:lnSpc>
                <a:spcPct val="107000"/>
              </a:lnSpc>
              <a:spcAft>
                <a:spcPts val="800"/>
              </a:spcAft>
              <a:buFont typeface="Arial" panose="020B0604020202020204" pitchFamily="34" charset="0"/>
              <a:buChar char="•"/>
              <a:tabLst>
                <a:tab pos="914400" algn="l"/>
              </a:tabLst>
            </a:pPr>
            <a:r>
              <a:rPr lang="de-DE" sz="2800" dirty="0">
                <a:solidFill>
                  <a:srgbClr val="002060"/>
                </a:solidFill>
                <a:effectLst/>
                <a:latin typeface="EC Square Sans Pro" panose="020B0506040000020004" pitchFamily="34" charset="0"/>
                <a:ea typeface="Calibri" panose="020F0502020204030204" pitchFamily="34" charset="0"/>
                <a:cs typeface="Times New Roman" panose="02020603050405020304" pitchFamily="18" charset="0"/>
              </a:rPr>
              <a:t>Welche Hindernisse für einen reduzierten und verantwortungsvollen Einsatz antimikrobieller Mittel wurden in GÜ1 identifiziert? </a:t>
            </a:r>
          </a:p>
          <a:p>
            <a:endParaRPr lang="nl-NL" sz="2400" kern="0" dirty="0">
              <a:solidFill>
                <a:srgbClr val="002060"/>
              </a:solidFill>
              <a:latin typeface="EC Square Sans Pro" panose="020B0506040000020004" pitchFamily="34" charset="0"/>
              <a:cs typeface="Arial" panose="020B0604020202020204" pitchFamily="34" charset="0"/>
            </a:endParaRPr>
          </a:p>
          <a:p>
            <a:pPr marL="457200" lvl="1"/>
            <a:endParaRPr lang="nl-NL" kern="0" dirty="0">
              <a:solidFill>
                <a:sysClr val="windowText" lastClr="000000"/>
              </a:solidFill>
            </a:endParaRPr>
          </a:p>
        </p:txBody>
      </p:sp>
      <p:sp>
        <p:nvSpPr>
          <p:cNvPr id="4" name="Tijdelijke aanduiding voor inhoud 2">
            <a:extLst>
              <a:ext uri="{FF2B5EF4-FFF2-40B4-BE49-F238E27FC236}">
                <a16:creationId xmlns:a16="http://schemas.microsoft.com/office/drawing/2014/main" id="{BAF4D421-EB39-F93C-0EFC-9E405ECB535F}"/>
              </a:ext>
            </a:extLst>
          </p:cNvPr>
          <p:cNvSpPr txBox="1">
            <a:spLocks/>
          </p:cNvSpPr>
          <p:nvPr/>
        </p:nvSpPr>
        <p:spPr>
          <a:xfrm>
            <a:off x="212104" y="5375174"/>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742950" lvl="1" indent="-285750">
              <a:lnSpc>
                <a:spcPct val="107000"/>
              </a:lnSpc>
              <a:spcAft>
                <a:spcPts val="800"/>
              </a:spcAft>
              <a:buFont typeface="Arial" panose="020B0604020202020204" pitchFamily="34" charset="0"/>
              <a:buChar char="•"/>
              <a:tabLst>
                <a:tab pos="914400" algn="l"/>
              </a:tabLst>
            </a:pPr>
            <a:r>
              <a:rPr lang="de-DE" sz="2800">
                <a:solidFill>
                  <a:srgbClr val="002060"/>
                </a:solidFill>
                <a:latin typeface="EC Square Sans Pro" panose="020B0506040000020004" pitchFamily="34" charset="0"/>
                <a:cs typeface="Times New Roman" panose="02020603050405020304" pitchFamily="18" charset="0"/>
              </a:rPr>
              <a:t>Setzen Sie sich ein SMART-Ziel, das Sie auf Ihrem Betrieb bzw. auf dem Ihres Kunden umsetzen können.</a:t>
            </a:r>
          </a:p>
          <a:p>
            <a:endParaRPr lang="nl-NL" sz="2400" kern="0" dirty="0">
              <a:solidFill>
                <a:srgbClr val="002060"/>
              </a:solidFill>
              <a:latin typeface="EC Square Sans Pro" panose="020B0506040000020004" pitchFamily="34" charset="0"/>
              <a:cs typeface="Arial" panose="020B0604020202020204" pitchFamily="34" charset="0"/>
            </a:endParaRPr>
          </a:p>
          <a:p>
            <a:pPr marL="457200" lvl="1"/>
            <a:endParaRPr lang="nl-NL" kern="0" dirty="0">
              <a:solidFill>
                <a:sysClr val="windowText" lastClr="000000"/>
              </a:solidFill>
            </a:endParaRPr>
          </a:p>
        </p:txBody>
      </p:sp>
    </p:spTree>
    <p:extLst>
      <p:ext uri="{BB962C8B-B14F-4D97-AF65-F5344CB8AC3E}">
        <p14:creationId xmlns:p14="http://schemas.microsoft.com/office/powerpoint/2010/main" val="332420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arcador de texto 1">
            <a:extLst>
              <a:ext uri="{FF2B5EF4-FFF2-40B4-BE49-F238E27FC236}">
                <a16:creationId xmlns:a16="http://schemas.microsoft.com/office/drawing/2014/main" id="{B48C7E41-EFCF-45DF-80D4-335C07250739}"/>
              </a:ext>
            </a:extLst>
          </p:cNvPr>
          <p:cNvSpPr>
            <a:spLocks noGrp="1"/>
          </p:cNvSpPr>
          <p:nvPr>
            <p:ph type="body" sz="quarter" idx="10"/>
          </p:nvPr>
        </p:nvSpPr>
        <p:spPr>
          <a:xfrm>
            <a:off x="762001" y="310575"/>
            <a:ext cx="11125199" cy="1222952"/>
          </a:xfrm>
        </p:spPr>
        <p:txBody>
          <a:bodyPr>
            <a:noAutofit/>
          </a:bodyPr>
          <a:lstStyle/>
          <a:p>
            <a:pPr marL="0" indent="0">
              <a:lnSpc>
                <a:spcPct val="120000"/>
              </a:lnSpc>
              <a:buNone/>
            </a:pPr>
            <a:r>
              <a:rPr lang="de-DE" sz="3200">
                <a:latin typeface="EC Square Sans Pro" panose="020B0506040000020004" pitchFamily="34" charset="0"/>
              </a:rPr>
              <a:t>Gruppenübung 3a: Präsentation der Ergebnisse: Lösungen für </a:t>
            </a:r>
            <a:r>
              <a:rPr lang="de-DE" sz="3200" b="1" u="sng">
                <a:latin typeface="EC Square Sans Pro" panose="020B0506040000020004" pitchFamily="34" charset="0"/>
              </a:rPr>
              <a:t>verbesserte Tierhaltungspraktiken</a:t>
            </a:r>
          </a:p>
        </p:txBody>
      </p:sp>
      <p:sp>
        <p:nvSpPr>
          <p:cNvPr id="16" name="Tijdelijke aanduiding voor inhoud 2">
            <a:extLst>
              <a:ext uri="{FF2B5EF4-FFF2-40B4-BE49-F238E27FC236}">
                <a16:creationId xmlns:a16="http://schemas.microsoft.com/office/drawing/2014/main" id="{85EF5DE6-BF9E-4794-AF26-BFB2A170E3F7}"/>
              </a:ext>
            </a:extLst>
          </p:cNvPr>
          <p:cNvSpPr txBox="1">
            <a:spLocks/>
          </p:cNvSpPr>
          <p:nvPr/>
        </p:nvSpPr>
        <p:spPr>
          <a:xfrm>
            <a:off x="596900" y="1718733"/>
            <a:ext cx="11418887" cy="4919134"/>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de-DE" sz="2800" b="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Jeder Tisch </a:t>
            </a:r>
            <a:r>
              <a:rPr lang="de-DE" sz="2800" dirty="0">
                <a:solidFill>
                  <a:srgbClr val="002060"/>
                </a:solidFill>
                <a:latin typeface="EC Square Sans Pro" panose="020B0506040000020004" pitchFamily="34" charset="0"/>
                <a:cs typeface="Arial" panose="020B0604020202020204" pitchFamily="34" charset="0"/>
              </a:rPr>
              <a:t>wählt eine Sprecherin bzw. einen Sprecher</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endParaRPr kumimoji="0" lang="de-DE" sz="1000" b="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endParaRPr>
          </a:p>
          <a:p>
            <a:pPr marR="0" lvl="0" algn="l" defTabSz="914400" rtl="0" eaLnBrk="1" fontAlgn="auto" latinLnBrk="0" hangingPunct="1">
              <a:spcBef>
                <a:spcPts val="1000"/>
              </a:spcBef>
              <a:spcAft>
                <a:spcPts val="0"/>
              </a:spcAft>
              <a:buClrTx/>
              <a:buSzPct val="100000"/>
              <a:tabLst/>
              <a:defRPr/>
            </a:pPr>
            <a:r>
              <a:rPr lang="de-DE" sz="3600" b="1" dirty="0">
                <a:solidFill>
                  <a:srgbClr val="002060"/>
                </a:solidFill>
                <a:latin typeface="EC Square Sans Pro" panose="020B0506040000020004" pitchFamily="34" charset="0"/>
                <a:cs typeface="Arial" panose="020B0604020202020204" pitchFamily="34" charset="0"/>
              </a:rPr>
              <a:t>„Auf welche Weise können verbesserte Tierhaltungspraktiken zur Reduzierung von AMU beitragen?“</a:t>
            </a:r>
          </a:p>
          <a:p>
            <a:pPr marR="0" lvl="0" algn="l" defTabSz="914400" rtl="0" eaLnBrk="1" fontAlgn="auto" latinLnBrk="0" hangingPunct="1">
              <a:spcBef>
                <a:spcPts val="1000"/>
              </a:spcBef>
              <a:spcAft>
                <a:spcPts val="0"/>
              </a:spcAft>
              <a:buClrTx/>
              <a:buSzPct val="100000"/>
              <a:tabLst/>
              <a:defRPr/>
            </a:pPr>
            <a:endParaRPr lang="de-DE" sz="1000" b="1" dirty="0">
              <a:solidFill>
                <a:srgbClr val="002060"/>
              </a:solidFill>
              <a:latin typeface="EC Square Sans Pro" panose="020B0506040000020004" pitchFamily="34" charset="0"/>
              <a:cs typeface="Arial" panose="020B0604020202020204" pitchFamily="34" charset="0"/>
            </a:endParaRP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de-DE" sz="2800" b="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Jede </a:t>
            </a:r>
            <a:r>
              <a:rPr lang="de-DE" sz="2800" dirty="0">
                <a:solidFill>
                  <a:srgbClr val="002060"/>
                </a:solidFill>
                <a:latin typeface="EC Square Sans Pro" panose="020B0506040000020004" pitchFamily="34" charset="0"/>
                <a:cs typeface="Arial" panose="020B0604020202020204" pitchFamily="34" charset="0"/>
              </a:rPr>
              <a:t>Sprecherin bzw. jeder Sprecher </a:t>
            </a:r>
            <a:r>
              <a:rPr lang="de-DE" sz="2800" dirty="0" err="1">
                <a:solidFill>
                  <a:srgbClr val="002060"/>
                </a:solidFill>
                <a:latin typeface="EC Square Sans Pro" panose="020B0506040000020004" pitchFamily="34" charset="0"/>
                <a:cs typeface="Arial" panose="020B0604020202020204" pitchFamily="34" charset="0"/>
              </a:rPr>
              <a:t>pr</a:t>
            </a:r>
            <a:r>
              <a:rPr kumimoji="0" lang="de-DE" sz="2800" b="0" i="0" u="none" strike="noStrike" cap="none" normalizeH="0" baseline="0" noProof="0" dirty="0" err="1">
                <a:ln>
                  <a:noFill/>
                </a:ln>
                <a:solidFill>
                  <a:srgbClr val="002060"/>
                </a:solidFill>
                <a:effectLst/>
                <a:uLnTx/>
                <a:uFillTx/>
                <a:latin typeface="EC Square Sans Pro" panose="020B0506040000020004" pitchFamily="34" charset="0"/>
                <a:cs typeface="Arial" panose="020B0604020202020204" pitchFamily="34" charset="0"/>
              </a:rPr>
              <a:t>äsentiert</a:t>
            </a:r>
            <a:r>
              <a:rPr kumimoji="0" lang="de-DE" sz="2800" b="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 </a:t>
            </a:r>
            <a:r>
              <a:rPr kumimoji="0" lang="de-DE" sz="2800" b="1"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ein </a:t>
            </a:r>
            <a:r>
              <a:rPr kumimoji="0" lang="de-DE" sz="280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Ergebnis seiner/ihrer Tischsitzung</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lang="de-DE" sz="2800" dirty="0">
                <a:solidFill>
                  <a:srgbClr val="002060"/>
                </a:solidFill>
                <a:latin typeface="EC Square Sans Pro" panose="020B0506040000020004" pitchFamily="34" charset="0"/>
                <a:cs typeface="Arial" panose="020B0604020202020204" pitchFamily="34" charset="0"/>
              </a:rPr>
              <a:t>Dann geht es weiter mit dem nächsten Tisch – nennen Sie ein Ergebnis, das vorher nicht erwähnt wurde!</a:t>
            </a:r>
          </a:p>
          <a:p>
            <a:pPr marL="285750" marR="0" lvl="0" indent="-285750" algn="l" defTabSz="914400" rtl="0" eaLnBrk="1" fontAlgn="auto" latinLnBrk="0" hangingPunct="1">
              <a:lnSpc>
                <a:spcPct val="70000"/>
              </a:lnSpc>
              <a:spcBef>
                <a:spcPts val="1000"/>
              </a:spcBef>
              <a:spcAft>
                <a:spcPts val="0"/>
              </a:spcAft>
              <a:buClrTx/>
              <a:buSzPct val="100000"/>
              <a:buFont typeface="Arial" panose="020B0604020202020204" pitchFamily="34" charset="0"/>
              <a:buChar char="•"/>
              <a:tabLst/>
              <a:defRPr/>
            </a:pPr>
            <a:endParaRPr kumimoji="0" lang="en-GB"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229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6C735CE-BD04-4081-9A7D-C53F1A6AF94F}"/>
              </a:ext>
            </a:extLst>
          </p:cNvPr>
          <p:cNvSpPr>
            <a:spLocks noGrp="1"/>
          </p:cNvSpPr>
          <p:nvPr>
            <p:ph type="body" sz="quarter" idx="10"/>
          </p:nvPr>
        </p:nvSpPr>
        <p:spPr>
          <a:xfrm>
            <a:off x="546101" y="310575"/>
            <a:ext cx="11629920" cy="1084134"/>
          </a:xfrm>
          <a:noFill/>
          <a:ln>
            <a:noFill/>
          </a:ln>
        </p:spPr>
        <p:txBody>
          <a:bodyPr vert="horz" wrap="square" lIns="91440" tIns="45720" rIns="91440" bIns="45720" anchor="t" anchorCtr="0" compatLnSpc="1">
            <a:noAutofit/>
          </a:bodyPr>
          <a:lstStyle/>
          <a:p>
            <a:pPr algn="l" rtl="0">
              <a:lnSpc>
                <a:spcPct val="120000"/>
              </a:lnSpc>
              <a:spcBef>
                <a:spcPts val="1000"/>
              </a:spcBef>
              <a:buSzPct val="100000"/>
            </a:pPr>
            <a:r>
              <a:rPr lang="de-DE" sz="2800" dirty="0">
                <a:latin typeface="EC Square Sans Pro" panose="020B0506040000020004" pitchFamily="34" charset="0"/>
              </a:rPr>
              <a:t>Gruppenübung 3b: Präsentation der Ergebnisse: </a:t>
            </a:r>
            <a:r>
              <a:rPr lang="de-DE" sz="2800" b="1" u="sng" dirty="0">
                <a:latin typeface="EC Square Sans Pro" panose="020B0506040000020004" pitchFamily="34" charset="0"/>
              </a:rPr>
              <a:t>Maßnahmen zur Reduzierung und verantwortungsvolleren Verwendung von antimikrobiellen Mitteln</a:t>
            </a:r>
          </a:p>
        </p:txBody>
      </p:sp>
      <p:sp>
        <p:nvSpPr>
          <p:cNvPr id="3" name="Tijdelijke aanduiding voor inhoud 2">
            <a:extLst>
              <a:ext uri="{FF2B5EF4-FFF2-40B4-BE49-F238E27FC236}">
                <a16:creationId xmlns:a16="http://schemas.microsoft.com/office/drawing/2014/main" id="{A34172B8-9A0F-41F9-99BF-5B5C32F6526D}"/>
              </a:ext>
            </a:extLst>
          </p:cNvPr>
          <p:cNvSpPr txBox="1">
            <a:spLocks/>
          </p:cNvSpPr>
          <p:nvPr/>
        </p:nvSpPr>
        <p:spPr>
          <a:xfrm>
            <a:off x="838203" y="1825627"/>
            <a:ext cx="11025742" cy="4721798"/>
          </a:xfrm>
          <a:prstGeom prst="rect">
            <a:avLst/>
          </a:prstGeom>
        </p:spPr>
        <p:txBody>
          <a:bodyPr lIns="91440" tIns="45720" rIns="91440" bIns="45720" anchor="t"/>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285750" indent="-285750">
              <a:spcBef>
                <a:spcPts val="1000"/>
              </a:spcBef>
              <a:buSzPct val="100000"/>
              <a:buFont typeface="Arial" panose="020B0604020202020204" pitchFamily="34" charset="0"/>
              <a:buChar char="•"/>
              <a:defRPr/>
            </a:pPr>
            <a:r>
              <a:rPr lang="de-DE" sz="2800" dirty="0">
                <a:solidFill>
                  <a:srgbClr val="002060"/>
                </a:solidFill>
                <a:latin typeface="EC Square Sans Pro"/>
                <a:cs typeface="Arial"/>
              </a:rPr>
              <a:t>Jeder Tisch wird von einer Sprecherin bzw. einem Sprecher vertreten.</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endParaRPr lang="nl-NL" sz="1100" dirty="0">
              <a:solidFill>
                <a:srgbClr val="002060"/>
              </a:solidFill>
              <a:latin typeface="EC Square Sans Pro" panose="020B0506040000020004" pitchFamily="34" charset="0"/>
              <a:cs typeface="Arial" panose="020B0604020202020204" pitchFamily="34" charset="0"/>
            </a:endParaRPr>
          </a:p>
          <a:p>
            <a:pPr marR="0" lvl="0" algn="l" defTabSz="914400" rtl="0" eaLnBrk="1" fontAlgn="auto" latinLnBrk="0" hangingPunct="1">
              <a:spcBef>
                <a:spcPts val="1000"/>
              </a:spcBef>
              <a:spcAft>
                <a:spcPts val="0"/>
              </a:spcAft>
              <a:buClrTx/>
              <a:buSzPct val="100000"/>
              <a:tabLst/>
              <a:defRPr/>
            </a:pPr>
            <a:r>
              <a:rPr lang="de-DE" sz="3600" b="1" dirty="0">
                <a:solidFill>
                  <a:srgbClr val="002060"/>
                </a:solidFill>
                <a:latin typeface="EC Square Sans Pro" panose="020B0506040000020004" pitchFamily="34" charset="0"/>
                <a:cs typeface="Arial" panose="020B0604020202020204" pitchFamily="34" charset="0"/>
              </a:rPr>
              <a:t>„Inwiefern können weitere umzusetzende Maßnahmen zur Reduzierung der AMU beitragen?“</a:t>
            </a:r>
          </a:p>
          <a:p>
            <a:pPr marR="0" lvl="0" algn="l" defTabSz="914400" rtl="0" eaLnBrk="1" fontAlgn="auto" latinLnBrk="0" hangingPunct="1">
              <a:spcBef>
                <a:spcPts val="1000"/>
              </a:spcBef>
              <a:spcAft>
                <a:spcPts val="0"/>
              </a:spcAft>
              <a:buClrTx/>
              <a:buSzPct val="100000"/>
              <a:tabLst/>
              <a:defRPr/>
            </a:pPr>
            <a:endParaRPr lang="en-GB" sz="1100" dirty="0">
              <a:solidFill>
                <a:srgbClr val="002060"/>
              </a:solidFill>
              <a:latin typeface="EC Square Sans Pro" panose="020B0506040000020004" pitchFamily="34" charset="0"/>
              <a:cs typeface="Arial" panose="020B0604020202020204" pitchFamily="34" charset="0"/>
            </a:endParaRP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de-DE" sz="2800" b="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Jede Sprecherin bzw. jeder Sprecher präsentiert </a:t>
            </a:r>
            <a:r>
              <a:rPr kumimoji="0" lang="de-DE" sz="2800" b="1"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ein </a:t>
            </a:r>
            <a:r>
              <a:rPr kumimoji="0" lang="de-DE" sz="280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Ergebnis seiner/ihrer Tischsitzung</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lang="de-DE" sz="2800" dirty="0">
                <a:solidFill>
                  <a:srgbClr val="002060"/>
                </a:solidFill>
                <a:latin typeface="EC Square Sans Pro" panose="020B0506040000020004" pitchFamily="34" charset="0"/>
                <a:cs typeface="Arial" panose="020B0604020202020204" pitchFamily="34" charset="0"/>
              </a:rPr>
              <a:t>Dann geht es weiter mit dem nächsten Tisch – nennen Sie ein Ergebnis, das vorher nicht erwähnt wurde!</a:t>
            </a:r>
          </a:p>
          <a:p>
            <a:pPr marL="285750" marR="0" lvl="0" indent="-285750" algn="l" defTabSz="914400" rtl="0" eaLnBrk="1" fontAlgn="auto" latinLnBrk="0" hangingPunct="1">
              <a:lnSpc>
                <a:spcPct val="70000"/>
              </a:lnSpc>
              <a:spcBef>
                <a:spcPts val="1000"/>
              </a:spcBef>
              <a:spcAft>
                <a:spcPts val="0"/>
              </a:spcAft>
              <a:buClrTx/>
              <a:buSzPct val="100000"/>
              <a:buFont typeface="Arial" panose="020B0604020202020204" pitchFamily="34" charset="0"/>
              <a:buChar char="•"/>
              <a:tabLst/>
              <a:defRPr/>
            </a:pPr>
            <a:endParaRPr kumimoji="0" lang="nl-NL"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351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roomdiagram: Scheidingslijn 7">
            <a:extLst>
              <a:ext uri="{FF2B5EF4-FFF2-40B4-BE49-F238E27FC236}">
                <a16:creationId xmlns:a16="http://schemas.microsoft.com/office/drawing/2014/main" id="{B6F360B8-F622-ED0B-D87B-B8CE403D822C}"/>
              </a:ext>
            </a:extLst>
          </p:cNvPr>
          <p:cNvSpPr/>
          <p:nvPr/>
        </p:nvSpPr>
        <p:spPr>
          <a:xfrm>
            <a:off x="1694209" y="2151760"/>
            <a:ext cx="8752115" cy="3713584"/>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val f5"/>
              <a:gd name="f13" fmla="val f6"/>
              <a:gd name="f14" fmla="+- f13 0 f12"/>
              <a:gd name="f15" fmla="*/ f14 1 21600"/>
              <a:gd name="f16" fmla="*/ f14 1018 1"/>
              <a:gd name="f17" fmla="*/ f14 20582 1"/>
              <a:gd name="f18" fmla="*/ f14 3163 1"/>
              <a:gd name="f19" fmla="*/ f14 18437 1"/>
              <a:gd name="f20" fmla="*/ f16 1 21600"/>
              <a:gd name="f21" fmla="*/ f17 1 21600"/>
              <a:gd name="f22" fmla="*/ f18 1 21600"/>
              <a:gd name="f23" fmla="*/ f19 1 21600"/>
              <a:gd name="f24" fmla="*/ f20 1 f15"/>
              <a:gd name="f25" fmla="*/ f21 1 f15"/>
              <a:gd name="f26" fmla="*/ f22 1 f15"/>
              <a:gd name="f27" fmla="*/ f23 1 f15"/>
              <a:gd name="f28" fmla="*/ f24 f10 1"/>
              <a:gd name="f29" fmla="*/ f25 f10 1"/>
              <a:gd name="f30" fmla="*/ f27 f11 1"/>
              <a:gd name="f31" fmla="*/ f26 f11 1"/>
            </a:gdLst>
            <a:ahLst/>
            <a:cxnLst>
              <a:cxn ang="3cd4">
                <a:pos x="hc" y="t"/>
              </a:cxn>
              <a:cxn ang="0">
                <a:pos x="r" y="vc"/>
              </a:cxn>
              <a:cxn ang="cd4">
                <a:pos x="hc" y="b"/>
              </a:cxn>
              <a:cxn ang="cd2">
                <a:pos x="l" y="vc"/>
              </a:cxn>
            </a:cxnLst>
            <a:rect l="f28" t="f31" r="f29" b="f30"/>
            <a:pathLst>
              <a:path w="21600" h="21600">
                <a:moveTo>
                  <a:pt x="f7" y="f5"/>
                </a:moveTo>
                <a:lnTo>
                  <a:pt x="f8" y="f5"/>
                </a:lnTo>
                <a:arcTo wR="f7" hR="f9" stAng="f2" swAng="f0"/>
                <a:lnTo>
                  <a:pt x="f7" y="f6"/>
                </a:lnTo>
                <a:arcTo wR="f7" hR="f9" stAng="f1" swAng="f0"/>
                <a:close/>
              </a:path>
            </a:pathLst>
          </a:custGeom>
          <a:solidFill>
            <a:srgbClr val="6BB188"/>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Aptos"/>
            </a:endParaRPr>
          </a:p>
        </p:txBody>
      </p:sp>
      <p:sp>
        <p:nvSpPr>
          <p:cNvPr id="4" name="Tijdelijke aanduiding voor inhoud 2">
            <a:extLst>
              <a:ext uri="{FF2B5EF4-FFF2-40B4-BE49-F238E27FC236}">
                <a16:creationId xmlns:a16="http://schemas.microsoft.com/office/drawing/2014/main" id="{B0631A6F-4B27-03FA-34C1-4FFA140BB5B9}"/>
              </a:ext>
            </a:extLst>
          </p:cNvPr>
          <p:cNvSpPr txBox="1">
            <a:spLocks/>
          </p:cNvSpPr>
          <p:nvPr/>
        </p:nvSpPr>
        <p:spPr>
          <a:xfrm>
            <a:off x="838203" y="1989856"/>
            <a:ext cx="10515600" cy="435133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a:buNone/>
            </a:pPr>
            <a:r>
              <a:rPr lang="de-DE" sz="1800">
                <a:latin typeface="Times New Roman" pitchFamily="18"/>
              </a:rPr>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Font typeface="Arial" pitchFamily="34"/>
              <a:buNone/>
            </a:pPr>
            <a:endParaRPr lang="en-US" dirty="0"/>
          </a:p>
        </p:txBody>
      </p:sp>
      <p:pic>
        <p:nvPicPr>
          <p:cNvPr id="5" name="Graphic 4" descr="Boer silhouet">
            <a:extLst>
              <a:ext uri="{FF2B5EF4-FFF2-40B4-BE49-F238E27FC236}">
                <a16:creationId xmlns:a16="http://schemas.microsoft.com/office/drawing/2014/main" id="{61E272D0-BA42-3E5C-45F8-C12103523F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6823" y="2560490"/>
            <a:ext cx="3160815" cy="3160815"/>
          </a:xfrm>
          <a:prstGeom prst="rect">
            <a:avLst/>
          </a:prstGeom>
          <a:noFill/>
          <a:ln cap="flat">
            <a:noFill/>
          </a:ln>
        </p:spPr>
      </p:pic>
      <p:pic>
        <p:nvPicPr>
          <p:cNvPr id="6" name="Graphic 6" descr="Vrouwelijke arts met effen opvulling">
            <a:extLst>
              <a:ext uri="{FF2B5EF4-FFF2-40B4-BE49-F238E27FC236}">
                <a16:creationId xmlns:a16="http://schemas.microsoft.com/office/drawing/2014/main" id="{B8CF4B71-CB75-4718-063A-5CA2DC1DF7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9157" y="2484711"/>
            <a:ext cx="3160815" cy="3160815"/>
          </a:xfrm>
          <a:prstGeom prst="rect">
            <a:avLst/>
          </a:prstGeom>
          <a:noFill/>
          <a:ln cap="flat">
            <a:noFill/>
          </a:ln>
        </p:spPr>
      </p:pic>
      <p:sp>
        <p:nvSpPr>
          <p:cNvPr id="8" name="CuadroTexto 7">
            <a:extLst>
              <a:ext uri="{FF2B5EF4-FFF2-40B4-BE49-F238E27FC236}">
                <a16:creationId xmlns:a16="http://schemas.microsoft.com/office/drawing/2014/main" id="{987E1E81-7859-4757-9325-215B3A8A03F6}"/>
              </a:ext>
            </a:extLst>
          </p:cNvPr>
          <p:cNvSpPr txBox="1"/>
          <p:nvPr/>
        </p:nvSpPr>
        <p:spPr>
          <a:xfrm>
            <a:off x="184697" y="802453"/>
            <a:ext cx="11441480" cy="1077218"/>
          </a:xfrm>
          <a:prstGeom prst="rect">
            <a:avLst/>
          </a:prstGeom>
          <a:noFill/>
        </p:spPr>
        <p:txBody>
          <a:bodyPr wrap="square" rtlCol="0">
            <a:spAutoFit/>
          </a:bodyPr>
          <a:lstStyle/>
          <a:p>
            <a:pPr algn="ctr"/>
            <a:r>
              <a:rPr lang="de-AT" sz="3200" b="1" dirty="0">
                <a:solidFill>
                  <a:srgbClr val="002060"/>
                </a:solidFill>
                <a:latin typeface="EC Square Sans Pro" panose="020B0506040000020004" pitchFamily="34" charset="0"/>
              </a:rPr>
              <a:t>Landwirtinnen, Tierärztinnen, Tierärzte und Landwirte</a:t>
            </a:r>
          </a:p>
          <a:p>
            <a:pPr algn="ctr"/>
            <a:r>
              <a:rPr lang="de-DE" sz="3200" b="1" dirty="0">
                <a:solidFill>
                  <a:srgbClr val="002060"/>
                </a:solidFill>
                <a:latin typeface="EC Square Sans Pro" panose="020B0506040000020004" pitchFamily="34" charset="0"/>
              </a:rPr>
              <a:t> arbeiten gemeinsam an einem Ziel</a:t>
            </a:r>
          </a:p>
        </p:txBody>
      </p:sp>
      <p:pic>
        <p:nvPicPr>
          <p:cNvPr id="12" name="Gráfico 11" descr="Apretón de manos con relleno sólido">
            <a:extLst>
              <a:ext uri="{FF2B5EF4-FFF2-40B4-BE49-F238E27FC236}">
                <a16:creationId xmlns:a16="http://schemas.microsoft.com/office/drawing/2014/main" id="{284F9A9A-D29F-46B2-8CCF-1DA78131FAA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07638" y="3429000"/>
            <a:ext cx="1767839" cy="1767839"/>
          </a:xfrm>
          <a:prstGeom prst="rect">
            <a:avLst/>
          </a:prstGeom>
        </p:spPr>
      </p:pic>
    </p:spTree>
    <p:extLst>
      <p:ext uri="{BB962C8B-B14F-4D97-AF65-F5344CB8AC3E}">
        <p14:creationId xmlns:p14="http://schemas.microsoft.com/office/powerpoint/2010/main" val="311973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ECADEB22-C3DA-44AE-A715-70637E376B33}"/>
              </a:ext>
            </a:extLst>
          </p:cNvPr>
          <p:cNvGraphicFramePr/>
          <p:nvPr>
            <p:extLst>
              <p:ext uri="{D42A27DB-BD31-4B8C-83A1-F6EECF244321}">
                <p14:modId xmlns:p14="http://schemas.microsoft.com/office/powerpoint/2010/main" val="534615454"/>
              </p:ext>
            </p:extLst>
          </p:nvPr>
        </p:nvGraphicFramePr>
        <p:xfrm>
          <a:off x="274319" y="1277619"/>
          <a:ext cx="6766561" cy="4580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CuadroTexto 26">
            <a:extLst>
              <a:ext uri="{FF2B5EF4-FFF2-40B4-BE49-F238E27FC236}">
                <a16:creationId xmlns:a16="http://schemas.microsoft.com/office/drawing/2014/main" id="{F0A90E06-A3D7-4ED8-A401-A7413406D585}"/>
              </a:ext>
            </a:extLst>
          </p:cNvPr>
          <p:cNvSpPr txBox="1"/>
          <p:nvPr/>
        </p:nvSpPr>
        <p:spPr>
          <a:xfrm>
            <a:off x="155668" y="207721"/>
            <a:ext cx="11441480" cy="584775"/>
          </a:xfrm>
          <a:prstGeom prst="rect">
            <a:avLst/>
          </a:prstGeom>
          <a:noFill/>
        </p:spPr>
        <p:txBody>
          <a:bodyPr wrap="square" rtlCol="0">
            <a:spAutoFit/>
          </a:bodyPr>
          <a:lstStyle/>
          <a:p>
            <a:pPr algn="ctr"/>
            <a:r>
              <a:rPr lang="de-DE" sz="3200" b="1">
                <a:solidFill>
                  <a:srgbClr val="002060"/>
                </a:solidFill>
                <a:latin typeface="EC Square Sans Pro" panose="020B0506040000020004" pitchFamily="34" charset="0"/>
              </a:rPr>
              <a:t>„Vorbeugen ist besser als heilen“</a:t>
            </a:r>
          </a:p>
        </p:txBody>
      </p:sp>
      <p:sp>
        <p:nvSpPr>
          <p:cNvPr id="28" name="CuadroTexto 27">
            <a:extLst>
              <a:ext uri="{FF2B5EF4-FFF2-40B4-BE49-F238E27FC236}">
                <a16:creationId xmlns:a16="http://schemas.microsoft.com/office/drawing/2014/main" id="{2EBDA733-B5B0-451F-A9ED-3081C0578A1E}"/>
              </a:ext>
            </a:extLst>
          </p:cNvPr>
          <p:cNvSpPr txBox="1"/>
          <p:nvPr/>
        </p:nvSpPr>
        <p:spPr>
          <a:xfrm>
            <a:off x="4286432" y="1092953"/>
            <a:ext cx="985520" cy="369332"/>
          </a:xfrm>
          <a:prstGeom prst="rect">
            <a:avLst/>
          </a:prstGeom>
          <a:noFill/>
        </p:spPr>
        <p:txBody>
          <a:bodyPr wrap="square" rtlCol="0">
            <a:spAutoFit/>
          </a:bodyPr>
          <a:lstStyle/>
          <a:p>
            <a:r>
              <a:rPr lang="de-DE">
                <a:solidFill>
                  <a:srgbClr val="2C7470"/>
                </a:solidFill>
                <a:latin typeface="EC Square Sans Pro" panose="020B0506040000020004" pitchFamily="34" charset="0"/>
              </a:rPr>
              <a:t>Teil I</a:t>
            </a:r>
          </a:p>
        </p:txBody>
      </p:sp>
      <p:sp>
        <p:nvSpPr>
          <p:cNvPr id="29" name="CuadroTexto 28">
            <a:extLst>
              <a:ext uri="{FF2B5EF4-FFF2-40B4-BE49-F238E27FC236}">
                <a16:creationId xmlns:a16="http://schemas.microsoft.com/office/drawing/2014/main" id="{9F5754B8-EE8D-4EF3-9F61-30E9DB791B4E}"/>
              </a:ext>
            </a:extLst>
          </p:cNvPr>
          <p:cNvSpPr txBox="1"/>
          <p:nvPr/>
        </p:nvSpPr>
        <p:spPr>
          <a:xfrm>
            <a:off x="4286432" y="3059667"/>
            <a:ext cx="985520" cy="369332"/>
          </a:xfrm>
          <a:prstGeom prst="rect">
            <a:avLst/>
          </a:prstGeom>
          <a:noFill/>
        </p:spPr>
        <p:txBody>
          <a:bodyPr wrap="square" rtlCol="0">
            <a:spAutoFit/>
          </a:bodyPr>
          <a:lstStyle/>
          <a:p>
            <a:r>
              <a:rPr lang="de-DE">
                <a:solidFill>
                  <a:srgbClr val="2C7470"/>
                </a:solidFill>
                <a:latin typeface="EC Square Sans Pro" panose="020B0506040000020004" pitchFamily="34" charset="0"/>
              </a:rPr>
              <a:t>Teil II</a:t>
            </a:r>
          </a:p>
        </p:txBody>
      </p:sp>
      <p:sp>
        <p:nvSpPr>
          <p:cNvPr id="31" name="CuadroTexto 30">
            <a:extLst>
              <a:ext uri="{FF2B5EF4-FFF2-40B4-BE49-F238E27FC236}">
                <a16:creationId xmlns:a16="http://schemas.microsoft.com/office/drawing/2014/main" id="{24168C4F-25F1-4C52-BA74-2E1E6A9790A6}"/>
              </a:ext>
            </a:extLst>
          </p:cNvPr>
          <p:cNvSpPr txBox="1"/>
          <p:nvPr/>
        </p:nvSpPr>
        <p:spPr>
          <a:xfrm>
            <a:off x="7376433" y="3105834"/>
            <a:ext cx="4541248" cy="2554545"/>
          </a:xfrm>
          <a:prstGeom prst="rect">
            <a:avLst/>
          </a:prstGeom>
          <a:noFill/>
        </p:spPr>
        <p:txBody>
          <a:bodyPr wrap="square">
            <a:spAutoFit/>
          </a:bodyPr>
          <a:lstStyle/>
          <a:p>
            <a:r>
              <a:rPr lang="de-DE" sz="3200" dirty="0">
                <a:latin typeface="EC Square Sans Pro" panose="020B0506040000020004" pitchFamily="34" charset="0"/>
                <a:sym typeface="Wingdings" panose="05000000000000000000" pitchFamily="2" charset="2"/>
              </a:rPr>
              <a:t>Änderungen auf Betriebsebene:  Gemeinsames Verständnis zwischen Landwirten und Tierärzten</a:t>
            </a:r>
          </a:p>
        </p:txBody>
      </p:sp>
    </p:spTree>
    <p:extLst>
      <p:ext uri="{BB962C8B-B14F-4D97-AF65-F5344CB8AC3E}">
        <p14:creationId xmlns:p14="http://schemas.microsoft.com/office/powerpoint/2010/main" val="3219448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a:xfrm>
            <a:off x="1364684" y="1136695"/>
            <a:ext cx="9462631" cy="475849"/>
          </a:xfrm>
        </p:spPr>
        <p:txBody>
          <a:bodyPr>
            <a:noAutofit/>
          </a:bodyPr>
          <a:lstStyle/>
          <a:p>
            <a:pPr marL="0" indent="0" algn="ctr">
              <a:buNone/>
            </a:pPr>
            <a:r>
              <a:rPr lang="de-DE" sz="2800">
                <a:latin typeface="EC Square Sans Pro" panose="020B0506040000020004" pitchFamily="34" charset="0"/>
              </a:rPr>
              <a:t>Arbeiten wir gemeinsam daran, den Einsatz von antimikrobiellen Mitteln zu verhindern und zu reduzieren …</a:t>
            </a:r>
          </a:p>
        </p:txBody>
      </p:sp>
      <p:sp>
        <p:nvSpPr>
          <p:cNvPr id="3" name="Stroomdiagram: Scheidingslijn 7">
            <a:extLst>
              <a:ext uri="{FF2B5EF4-FFF2-40B4-BE49-F238E27FC236}">
                <a16:creationId xmlns:a16="http://schemas.microsoft.com/office/drawing/2014/main" id="{B6F360B8-F622-ED0B-D87B-B8CE403D822C}"/>
              </a:ext>
            </a:extLst>
          </p:cNvPr>
          <p:cNvSpPr/>
          <p:nvPr/>
        </p:nvSpPr>
        <p:spPr>
          <a:xfrm>
            <a:off x="1694209" y="2151760"/>
            <a:ext cx="8752115" cy="3713584"/>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val f5"/>
              <a:gd name="f13" fmla="val f6"/>
              <a:gd name="f14" fmla="+- f13 0 f12"/>
              <a:gd name="f15" fmla="*/ f14 1 21600"/>
              <a:gd name="f16" fmla="*/ f14 1018 1"/>
              <a:gd name="f17" fmla="*/ f14 20582 1"/>
              <a:gd name="f18" fmla="*/ f14 3163 1"/>
              <a:gd name="f19" fmla="*/ f14 18437 1"/>
              <a:gd name="f20" fmla="*/ f16 1 21600"/>
              <a:gd name="f21" fmla="*/ f17 1 21600"/>
              <a:gd name="f22" fmla="*/ f18 1 21600"/>
              <a:gd name="f23" fmla="*/ f19 1 21600"/>
              <a:gd name="f24" fmla="*/ f20 1 f15"/>
              <a:gd name="f25" fmla="*/ f21 1 f15"/>
              <a:gd name="f26" fmla="*/ f22 1 f15"/>
              <a:gd name="f27" fmla="*/ f23 1 f15"/>
              <a:gd name="f28" fmla="*/ f24 f10 1"/>
              <a:gd name="f29" fmla="*/ f25 f10 1"/>
              <a:gd name="f30" fmla="*/ f27 f11 1"/>
              <a:gd name="f31" fmla="*/ f26 f11 1"/>
            </a:gdLst>
            <a:ahLst/>
            <a:cxnLst>
              <a:cxn ang="3cd4">
                <a:pos x="hc" y="t"/>
              </a:cxn>
              <a:cxn ang="0">
                <a:pos x="r" y="vc"/>
              </a:cxn>
              <a:cxn ang="cd4">
                <a:pos x="hc" y="b"/>
              </a:cxn>
              <a:cxn ang="cd2">
                <a:pos x="l" y="vc"/>
              </a:cxn>
            </a:cxnLst>
            <a:rect l="f28" t="f31" r="f29" b="f30"/>
            <a:pathLst>
              <a:path w="21600" h="21600">
                <a:moveTo>
                  <a:pt x="f7" y="f5"/>
                </a:moveTo>
                <a:lnTo>
                  <a:pt x="f8" y="f5"/>
                </a:lnTo>
                <a:arcTo wR="f7" hR="f9" stAng="f2" swAng="f0"/>
                <a:lnTo>
                  <a:pt x="f7" y="f6"/>
                </a:lnTo>
                <a:arcTo wR="f7" hR="f9" stAng="f1" swAng="f0"/>
                <a:close/>
              </a:path>
            </a:pathLst>
          </a:custGeom>
          <a:solidFill>
            <a:srgbClr val="6BB188"/>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Aptos"/>
            </a:endParaRPr>
          </a:p>
        </p:txBody>
      </p:sp>
      <p:sp>
        <p:nvSpPr>
          <p:cNvPr id="4" name="Tijdelijke aanduiding voor inhoud 2">
            <a:extLst>
              <a:ext uri="{FF2B5EF4-FFF2-40B4-BE49-F238E27FC236}">
                <a16:creationId xmlns:a16="http://schemas.microsoft.com/office/drawing/2014/main" id="{B0631A6F-4B27-03FA-34C1-4FFA140BB5B9}"/>
              </a:ext>
            </a:extLst>
          </p:cNvPr>
          <p:cNvSpPr txBox="1">
            <a:spLocks/>
          </p:cNvSpPr>
          <p:nvPr/>
        </p:nvSpPr>
        <p:spPr>
          <a:xfrm>
            <a:off x="838203" y="1989856"/>
            <a:ext cx="10515600" cy="435133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a:buNone/>
            </a:pPr>
            <a:r>
              <a:rPr lang="de-DE" sz="1800">
                <a:latin typeface="Times New Roman" pitchFamily="18"/>
              </a:rPr>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Font typeface="Arial" pitchFamily="34"/>
              <a:buNone/>
            </a:pPr>
            <a:endParaRPr lang="en-US" dirty="0"/>
          </a:p>
        </p:txBody>
      </p:sp>
      <p:pic>
        <p:nvPicPr>
          <p:cNvPr id="5" name="Graphic 4" descr="Boer silhouet">
            <a:extLst>
              <a:ext uri="{FF2B5EF4-FFF2-40B4-BE49-F238E27FC236}">
                <a16:creationId xmlns:a16="http://schemas.microsoft.com/office/drawing/2014/main" id="{61E272D0-BA42-3E5C-45F8-C12103523F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6823" y="2560490"/>
            <a:ext cx="3160815" cy="3160815"/>
          </a:xfrm>
          <a:prstGeom prst="rect">
            <a:avLst/>
          </a:prstGeom>
          <a:noFill/>
          <a:ln cap="flat">
            <a:noFill/>
          </a:ln>
        </p:spPr>
      </p:pic>
      <p:pic>
        <p:nvPicPr>
          <p:cNvPr id="6" name="Graphic 6" descr="Vrouwelijke arts met effen opvulling">
            <a:extLst>
              <a:ext uri="{FF2B5EF4-FFF2-40B4-BE49-F238E27FC236}">
                <a16:creationId xmlns:a16="http://schemas.microsoft.com/office/drawing/2014/main" id="{B8CF4B71-CB75-4718-063A-5CA2DC1DF7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9157" y="2484711"/>
            <a:ext cx="3160815" cy="3160815"/>
          </a:xfrm>
          <a:prstGeom prst="rect">
            <a:avLst/>
          </a:prstGeom>
          <a:noFill/>
          <a:ln cap="flat">
            <a:noFill/>
          </a:ln>
        </p:spPr>
      </p:pic>
      <p:sp>
        <p:nvSpPr>
          <p:cNvPr id="7" name="Marcador de texto 1">
            <a:extLst>
              <a:ext uri="{FF2B5EF4-FFF2-40B4-BE49-F238E27FC236}">
                <a16:creationId xmlns:a16="http://schemas.microsoft.com/office/drawing/2014/main" id="{D134C0FF-C9F2-8C75-AA31-F750D949EAB6}"/>
              </a:ext>
            </a:extLst>
          </p:cNvPr>
          <p:cNvSpPr txBox="1">
            <a:spLocks/>
          </p:cNvSpPr>
          <p:nvPr/>
        </p:nvSpPr>
        <p:spPr>
          <a:xfrm>
            <a:off x="1364684" y="6140380"/>
            <a:ext cx="9462631" cy="475849"/>
          </a:xfrm>
          <a:prstGeom prst="rect">
            <a:avLst/>
          </a:prstGeom>
          <a:noFill/>
          <a:ln>
            <a:noFill/>
          </a:ln>
        </p:spPr>
        <p:txBody>
          <a:bodyPr vert="horz" wrap="square" lIns="91440" tIns="45720" rIns="91440" bIns="45720" anchor="t" anchorCtr="0" compatLnSpc="1">
            <a:normAutofit fontScale="62500" lnSpcReduction="20000"/>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396" b="0" i="0" u="none" strike="noStrike" kern="1200" cap="none" spc="0" baseline="0">
                <a:solidFill>
                  <a:srgbClr val="003399"/>
                </a:solidFill>
                <a:uFillTx/>
                <a:latin typeface="Arial" panose="020B0604020202020204" pitchFamily="34" charset="0"/>
                <a:cs typeface="Arial" panose="020B0604020202020204" pitchFamily="34"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itchFamily="34"/>
              <a:buNone/>
            </a:pPr>
            <a:r>
              <a:rPr lang="de-DE" sz="2800" dirty="0">
                <a:latin typeface="EC Square Sans Pro" panose="020B0506040000020004" pitchFamily="34" charset="0"/>
              </a:rPr>
              <a:t>Durch die Schaffung von Maßnahmen auf </a:t>
            </a:r>
            <a:r>
              <a:rPr lang="de-DE" sz="2800" b="1" dirty="0">
                <a:latin typeface="EC Square Sans Pro" panose="020B0506040000020004" pitchFamily="34" charset="0"/>
              </a:rPr>
              <a:t>IHREM</a:t>
            </a:r>
            <a:r>
              <a:rPr lang="de-DE" sz="2800" dirty="0">
                <a:latin typeface="EC Square Sans Pro" panose="020B0506040000020004" pitchFamily="34" charset="0"/>
              </a:rPr>
              <a:t> Betrieb (oder dem Betrieb </a:t>
            </a:r>
            <a:r>
              <a:rPr lang="de-DE" sz="2800" b="1" dirty="0">
                <a:latin typeface="EC Square Sans Pro" panose="020B0506040000020004" pitchFamily="34" charset="0"/>
              </a:rPr>
              <a:t>IHRES</a:t>
            </a:r>
            <a:r>
              <a:rPr lang="de-DE" sz="2800" dirty="0">
                <a:latin typeface="EC Square Sans Pro" panose="020B0506040000020004" pitchFamily="34" charset="0"/>
              </a:rPr>
              <a:t> Kunden)</a:t>
            </a:r>
          </a:p>
        </p:txBody>
      </p:sp>
      <p:sp>
        <p:nvSpPr>
          <p:cNvPr id="8" name="CuadroTexto 7">
            <a:extLst>
              <a:ext uri="{FF2B5EF4-FFF2-40B4-BE49-F238E27FC236}">
                <a16:creationId xmlns:a16="http://schemas.microsoft.com/office/drawing/2014/main" id="{987E1E81-7859-4757-9325-215B3A8A03F6}"/>
              </a:ext>
            </a:extLst>
          </p:cNvPr>
          <p:cNvSpPr txBox="1"/>
          <p:nvPr/>
        </p:nvSpPr>
        <p:spPr>
          <a:xfrm>
            <a:off x="155668" y="207721"/>
            <a:ext cx="11441480" cy="584775"/>
          </a:xfrm>
          <a:prstGeom prst="rect">
            <a:avLst/>
          </a:prstGeom>
          <a:noFill/>
        </p:spPr>
        <p:txBody>
          <a:bodyPr wrap="square" rtlCol="0">
            <a:spAutoFit/>
          </a:bodyPr>
          <a:lstStyle/>
          <a:p>
            <a:pPr algn="ctr"/>
            <a:r>
              <a:rPr lang="de-DE" sz="3200" b="1">
                <a:solidFill>
                  <a:srgbClr val="002060"/>
                </a:solidFill>
                <a:latin typeface="EC Square Sans Pro" panose="020B0506040000020004" pitchFamily="34" charset="0"/>
              </a:rPr>
              <a:t>„Vorbeugen ist besser als heilen“</a:t>
            </a:r>
          </a:p>
        </p:txBody>
      </p:sp>
      <p:pic>
        <p:nvPicPr>
          <p:cNvPr id="12" name="Gráfico 11" descr="Apretón de manos con relleno sólido">
            <a:extLst>
              <a:ext uri="{FF2B5EF4-FFF2-40B4-BE49-F238E27FC236}">
                <a16:creationId xmlns:a16="http://schemas.microsoft.com/office/drawing/2014/main" id="{284F9A9A-D29F-46B2-8CCF-1DA78131FAA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07638" y="3429000"/>
            <a:ext cx="1767839" cy="1767839"/>
          </a:xfrm>
          <a:prstGeom prst="rect">
            <a:avLst/>
          </a:prstGeom>
        </p:spPr>
      </p:pic>
    </p:spTree>
    <p:extLst>
      <p:ext uri="{BB962C8B-B14F-4D97-AF65-F5344CB8AC3E}">
        <p14:creationId xmlns:p14="http://schemas.microsoft.com/office/powerpoint/2010/main" val="1613776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63CD8-6BF5-9DC0-B7E0-D530E5AB2BB3}"/>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24C6E6EA-2F5E-85BF-E6AB-A142FE5B32D0}"/>
              </a:ext>
            </a:extLst>
          </p:cNvPr>
          <p:cNvSpPr>
            <a:spLocks noGrp="1"/>
          </p:cNvSpPr>
          <p:nvPr>
            <p:ph type="body" sz="quarter" idx="10"/>
          </p:nvPr>
        </p:nvSpPr>
        <p:spPr/>
        <p:txBody>
          <a:bodyPr>
            <a:normAutofit/>
          </a:bodyPr>
          <a:lstStyle/>
          <a:p>
            <a:pPr marL="0" indent="0">
              <a:buNone/>
            </a:pPr>
            <a:r>
              <a:rPr lang="de-DE" sz="2800" dirty="0">
                <a:latin typeface="EC Square Sans Pro" panose="020B0506040000020004" pitchFamily="34" charset="0"/>
              </a:rPr>
              <a:t>WARUM?</a:t>
            </a:r>
          </a:p>
        </p:txBody>
      </p:sp>
      <p:pic>
        <p:nvPicPr>
          <p:cNvPr id="4" name="Imagen 3" descr="Imagen que contiene animal, cerdo, mamífero, vaca&#10;&#10;Descripción generada automáticamente">
            <a:extLst>
              <a:ext uri="{FF2B5EF4-FFF2-40B4-BE49-F238E27FC236}">
                <a16:creationId xmlns:a16="http://schemas.microsoft.com/office/drawing/2014/main" id="{59645697-9DA5-758E-BBA0-887E7BC40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0" y="1222375"/>
            <a:ext cx="7810500" cy="4413250"/>
          </a:xfrm>
          <a:prstGeom prst="rect">
            <a:avLst/>
          </a:prstGeom>
        </p:spPr>
      </p:pic>
    </p:spTree>
    <p:extLst>
      <p:ext uri="{BB962C8B-B14F-4D97-AF65-F5344CB8AC3E}">
        <p14:creationId xmlns:p14="http://schemas.microsoft.com/office/powerpoint/2010/main" val="1914163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D70C43-19D6-41CA-B72A-A67432DC2FDD}"/>
              </a:ext>
            </a:extLst>
          </p:cNvPr>
          <p:cNvSpPr>
            <a:spLocks noGrp="1"/>
          </p:cNvSpPr>
          <p:nvPr>
            <p:ph type="body" sz="quarter" idx="10"/>
          </p:nvPr>
        </p:nvSpPr>
        <p:spPr/>
        <p:txBody>
          <a:bodyPr/>
          <a:lstStyle/>
          <a:p>
            <a:endParaRPr lang="en-US"/>
          </a:p>
        </p:txBody>
      </p:sp>
      <p:pic>
        <p:nvPicPr>
          <p:cNvPr id="3" name="01_This has changed what a whole nation eats - BBC Stories">
            <a:hlinkClick r:id="" action="ppaction://media"/>
            <a:extLst>
              <a:ext uri="{FF2B5EF4-FFF2-40B4-BE49-F238E27FC236}">
                <a16:creationId xmlns:a16="http://schemas.microsoft.com/office/drawing/2014/main" id="{12B21F7B-BC9C-4A21-990B-62147D164C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41912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a:xfrm>
            <a:off x="762001" y="334840"/>
            <a:ext cx="9462631" cy="475849"/>
          </a:xfrm>
        </p:spPr>
        <p:txBody>
          <a:bodyPr>
            <a:normAutofit fontScale="62500" lnSpcReduction="20000"/>
          </a:bodyPr>
          <a:lstStyle/>
          <a:p>
            <a:pPr marL="0" indent="0">
              <a:buNone/>
            </a:pPr>
            <a:r>
              <a:rPr lang="de-DE" sz="2800" dirty="0">
                <a:latin typeface="EC Square Sans Pro" panose="020B0506040000020004" pitchFamily="34" charset="0"/>
              </a:rPr>
              <a:t>Förderung der Zusammenarbeit zwischen </a:t>
            </a:r>
            <a:r>
              <a:rPr lang="de-AT" sz="2800" dirty="0">
                <a:latin typeface="EC Square Sans Pro" panose="020B0506040000020004" pitchFamily="34" charset="0"/>
              </a:rPr>
              <a:t>Landwirtinnen, Tierärztinnen, Tierärzten und Landwirten:</a:t>
            </a:r>
            <a:endParaRPr lang="de-DE" sz="2800" dirty="0">
              <a:latin typeface="EC Square Sans Pro" panose="020B0506040000020004" pitchFamily="34" charset="0"/>
            </a:endParaRPr>
          </a:p>
        </p:txBody>
      </p:sp>
      <p:sp>
        <p:nvSpPr>
          <p:cNvPr id="4" name="Tekstvak 3">
            <a:extLst>
              <a:ext uri="{FF2B5EF4-FFF2-40B4-BE49-F238E27FC236}">
                <a16:creationId xmlns:a16="http://schemas.microsoft.com/office/drawing/2014/main" id="{7D7107E2-94EA-01FC-2A9A-C5D6F7E62706}"/>
              </a:ext>
            </a:extLst>
          </p:cNvPr>
          <p:cNvSpPr txBox="1"/>
          <p:nvPr/>
        </p:nvSpPr>
        <p:spPr>
          <a:xfrm>
            <a:off x="762001" y="951369"/>
            <a:ext cx="10682286" cy="5847755"/>
          </a:xfrm>
          <a:prstGeom prst="rect">
            <a:avLst/>
          </a:prstGeom>
          <a:noFill/>
        </p:spPr>
        <p:txBody>
          <a:bodyPr wrap="square" rtlCol="0">
            <a:spAutoFit/>
          </a:bodyPr>
          <a:lstStyle/>
          <a:p>
            <a:r>
              <a:rPr lang="de-DE" dirty="0">
                <a:latin typeface="EC Square Sans Pro" panose="020B0506040000020004" pitchFamily="34" charset="0"/>
                <a:cs typeface="Arial" panose="020B0604020202020204" pitchFamily="34" charset="0"/>
              </a:rPr>
              <a:t>Es gibt eine immer stärkere Zusammenarbeit zwischen </a:t>
            </a:r>
            <a:r>
              <a:rPr lang="de-AT" dirty="0">
                <a:latin typeface="EC Square Sans Pro" panose="020B0506040000020004" pitchFamily="34" charset="0"/>
                <a:cs typeface="Arial" panose="020B0604020202020204" pitchFamily="34" charset="0"/>
              </a:rPr>
              <a:t>Landwirtinnen, Tierärztinnen, Tierärzte und Landwirte</a:t>
            </a:r>
            <a:r>
              <a:rPr lang="de-DE" dirty="0">
                <a:latin typeface="EC Square Sans Pro" panose="020B0506040000020004" pitchFamily="34" charset="0"/>
                <a:cs typeface="Arial" panose="020B0604020202020204" pitchFamily="34" charset="0"/>
              </a:rPr>
              <a:t>, um die Gesundheit der Tiere zu verbessern und den Einsatz antimikrobieller Mittel auf dem Betrieb zu reduzieren … weil es wirksam ist!</a:t>
            </a:r>
          </a:p>
          <a:p>
            <a:endParaRPr lang="en-GB" dirty="0">
              <a:latin typeface="EC Square Sans Pro" panose="020B0506040000020004" pitchFamily="34" charset="0"/>
              <a:cs typeface="Arial" panose="020B0604020202020204" pitchFamily="34" charset="0"/>
            </a:endParaRPr>
          </a:p>
          <a:p>
            <a:endParaRPr lang="en-GB" sz="1600" dirty="0">
              <a:latin typeface="EC Square Sans Pro" panose="020B0506040000020004" pitchFamily="34" charset="0"/>
              <a:cs typeface="Arial" panose="020B0604020202020204" pitchFamily="34" charset="0"/>
            </a:endParaRPr>
          </a:p>
          <a:p>
            <a:endParaRPr lang="en-GB" sz="1600" dirty="0">
              <a:latin typeface="EC Square Sans Pro" panose="020B0506040000020004" pitchFamily="34" charset="0"/>
              <a:cs typeface="Arial" panose="020B0604020202020204" pitchFamily="34" charset="0"/>
            </a:endParaRPr>
          </a:p>
          <a:p>
            <a:endParaRPr lang="en-GB" sz="1600" dirty="0">
              <a:latin typeface="EC Square Sans Pro" panose="020B0506040000020004" pitchFamily="34" charset="0"/>
              <a:cs typeface="Arial" panose="020B0604020202020204" pitchFamily="34" charset="0"/>
            </a:endParaRPr>
          </a:p>
          <a:p>
            <a:endParaRPr lang="en-GB" sz="1600" dirty="0">
              <a:latin typeface="EC Square Sans Pro" panose="020B0506040000020004" pitchFamily="34" charset="0"/>
              <a:cs typeface="Arial" panose="020B0604020202020204" pitchFamily="34" charset="0"/>
            </a:endParaRPr>
          </a:p>
          <a:p>
            <a:endParaRPr lang="en-GB" sz="1600" dirty="0">
              <a:latin typeface="EC Square Sans Pro" panose="020B0506040000020004" pitchFamily="34" charset="0"/>
              <a:cs typeface="Arial" panose="020B0604020202020204" pitchFamily="34" charset="0"/>
            </a:endParaRPr>
          </a:p>
          <a:p>
            <a:endParaRPr lang="en-GB" sz="1600" dirty="0">
              <a:latin typeface="EC Square Sans Pro" panose="020B0506040000020004" pitchFamily="34" charset="0"/>
              <a:cs typeface="Arial" panose="020B0604020202020204" pitchFamily="34" charset="0"/>
            </a:endParaRPr>
          </a:p>
          <a:p>
            <a:endParaRPr lang="pl-PL" sz="1600" dirty="0">
              <a:latin typeface="EC Square Sans Pro" panose="020B0506040000020004" pitchFamily="34" charset="0"/>
              <a:cs typeface="Arial" panose="020B0604020202020204" pitchFamily="34" charset="0"/>
            </a:endParaRPr>
          </a:p>
          <a:p>
            <a:endParaRPr lang="en-GB" sz="1600" dirty="0">
              <a:latin typeface="EC Square Sans Pro" panose="020B0506040000020004" pitchFamily="34" charset="0"/>
              <a:cs typeface="Arial" panose="020B0604020202020204" pitchFamily="34" charset="0"/>
            </a:endParaRPr>
          </a:p>
          <a:p>
            <a:endParaRPr lang="en-GB" sz="1600" dirty="0">
              <a:latin typeface="EC Square Sans Pro" panose="020B0506040000020004" pitchFamily="34" charset="0"/>
              <a:cs typeface="Arial" panose="020B0604020202020204" pitchFamily="34" charset="0"/>
            </a:endParaRPr>
          </a:p>
          <a:p>
            <a:endParaRPr lang="en-GB" sz="1600" dirty="0">
              <a:latin typeface="EC Square Sans Pro" panose="020B0506040000020004" pitchFamily="34" charset="0"/>
              <a:cs typeface="Arial" panose="020B0604020202020204" pitchFamily="34" charset="0"/>
            </a:endParaRPr>
          </a:p>
          <a:p>
            <a:endParaRPr lang="en-GB" sz="1600" dirty="0">
              <a:latin typeface="EC Square Sans Pro" panose="020B0506040000020004" pitchFamily="34" charset="0"/>
              <a:cs typeface="Arial" panose="020B0604020202020204" pitchFamily="34" charset="0"/>
            </a:endParaRPr>
          </a:p>
          <a:p>
            <a:endParaRPr lang="en-GB" sz="1600" dirty="0">
              <a:latin typeface="EC Square Sans Pro" panose="020B0506040000020004" pitchFamily="34" charset="0"/>
              <a:cs typeface="Arial" panose="020B0604020202020204" pitchFamily="34" charset="0"/>
            </a:endParaRPr>
          </a:p>
          <a:p>
            <a:endParaRPr lang="en-GB" sz="1600" dirty="0">
              <a:latin typeface="EC Square Sans Pro" panose="020B0506040000020004" pitchFamily="34" charset="0"/>
              <a:cs typeface="Arial" panose="020B0604020202020204" pitchFamily="34" charset="0"/>
            </a:endParaRPr>
          </a:p>
          <a:p>
            <a:endParaRPr lang="en-GB" sz="1600" dirty="0">
              <a:latin typeface="EC Square Sans Pro" panose="020B0506040000020004" pitchFamily="34" charset="0"/>
              <a:cs typeface="Arial" panose="020B0604020202020204" pitchFamily="34" charset="0"/>
            </a:endParaRPr>
          </a:p>
          <a:p>
            <a:pPr algn="ctr"/>
            <a:endParaRPr lang="en-GB" b="1" dirty="0">
              <a:latin typeface="EC Square Sans Pro" panose="020B0506040000020004" pitchFamily="34" charset="0"/>
              <a:cs typeface="Arial" panose="020B0604020202020204" pitchFamily="34" charset="0"/>
            </a:endParaRPr>
          </a:p>
          <a:p>
            <a:pPr algn="ctr"/>
            <a:r>
              <a:rPr lang="de-DE" sz="2000" b="1" dirty="0">
                <a:latin typeface="EC Square Sans Pro" panose="020B0506040000020004" pitchFamily="34" charset="0"/>
                <a:cs typeface="Arial" panose="020B0604020202020204" pitchFamily="34" charset="0"/>
              </a:rPr>
              <a:t>Heute geht es um die Ermittlung gemeinsamer Schlüsselbereiche, in denen </a:t>
            </a:r>
            <a:r>
              <a:rPr lang="de-AT" sz="2000" b="1" dirty="0">
                <a:latin typeface="EC Square Sans Pro" panose="020B0506040000020004" pitchFamily="34" charset="0"/>
                <a:cs typeface="Arial" panose="020B0604020202020204" pitchFamily="34" charset="0"/>
              </a:rPr>
              <a:t>Landwirtinnen, Tierärztinnen, Tierärzte und Landwirte</a:t>
            </a:r>
            <a:r>
              <a:rPr lang="de-DE" sz="2000" b="1" dirty="0">
                <a:latin typeface="EC Square Sans Pro" panose="020B0506040000020004" pitchFamily="34" charset="0"/>
                <a:cs typeface="Arial" panose="020B0604020202020204" pitchFamily="34" charset="0"/>
              </a:rPr>
              <a:t> zusammenarbeiten können, was zu weiteren Verbesserungen führt.</a:t>
            </a:r>
          </a:p>
        </p:txBody>
      </p:sp>
      <p:pic>
        <p:nvPicPr>
          <p:cNvPr id="3" name="Imagen 2" descr="Un hombre parado de frente&#10;&#10;Descripción generada automáticamente con confianza media">
            <a:extLst>
              <a:ext uri="{FF2B5EF4-FFF2-40B4-BE49-F238E27FC236}">
                <a16:creationId xmlns:a16="http://schemas.microsoft.com/office/drawing/2014/main" id="{0875C0A5-7A2D-C2C2-B719-112F3C980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242" y="1932116"/>
            <a:ext cx="6172200" cy="3486150"/>
          </a:xfrm>
          <a:prstGeom prst="rect">
            <a:avLst/>
          </a:prstGeom>
        </p:spPr>
      </p:pic>
    </p:spTree>
    <p:extLst>
      <p:ext uri="{BB962C8B-B14F-4D97-AF65-F5344CB8AC3E}">
        <p14:creationId xmlns:p14="http://schemas.microsoft.com/office/powerpoint/2010/main" val="163604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A7E024-3DE4-4E9C-BB1F-952B838AE278}"/>
              </a:ext>
            </a:extLst>
          </p:cNvPr>
          <p:cNvSpPr>
            <a:spLocks noGrp="1"/>
          </p:cNvSpPr>
          <p:nvPr>
            <p:ph type="body" sz="quarter" idx="10"/>
          </p:nvPr>
        </p:nvSpPr>
        <p:spPr/>
        <p:txBody>
          <a:bodyPr/>
          <a:lstStyle/>
          <a:p>
            <a:endParaRPr lang="en-US"/>
          </a:p>
        </p:txBody>
      </p:sp>
      <p:pic>
        <p:nvPicPr>
          <p:cNvPr id="3" name="02_Using a multi-actor plan on a goat farm_En Sub">
            <a:hlinkClick r:id="" action="ppaction://media"/>
            <a:extLst>
              <a:ext uri="{FF2B5EF4-FFF2-40B4-BE49-F238E27FC236}">
                <a16:creationId xmlns:a16="http://schemas.microsoft.com/office/drawing/2014/main" id="{75A78448-F6F2-4DC8-912B-F42D25B0FA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242071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FB353F46-3355-4AA5-BA70-B94BFF397444}"/>
              </a:ext>
            </a:extLst>
          </p:cNvPr>
          <p:cNvSpPr/>
          <p:nvPr/>
        </p:nvSpPr>
        <p:spPr>
          <a:xfrm>
            <a:off x="-1" y="5437392"/>
            <a:ext cx="7972195" cy="1412114"/>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ángulo 27">
            <a:extLst>
              <a:ext uri="{FF2B5EF4-FFF2-40B4-BE49-F238E27FC236}">
                <a16:creationId xmlns:a16="http://schemas.microsoft.com/office/drawing/2014/main" id="{D992C637-2A81-4FFC-9F0F-914055C7E486}"/>
              </a:ext>
            </a:extLst>
          </p:cNvPr>
          <p:cNvSpPr/>
          <p:nvPr/>
        </p:nvSpPr>
        <p:spPr>
          <a:xfrm>
            <a:off x="-17125" y="2473949"/>
            <a:ext cx="7862180" cy="1243089"/>
          </a:xfrm>
          <a:prstGeom prst="rect">
            <a:avLst/>
          </a:prstGeom>
          <a:solidFill>
            <a:srgbClr val="9DC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ángulo 54">
            <a:extLst>
              <a:ext uri="{FF2B5EF4-FFF2-40B4-BE49-F238E27FC236}">
                <a16:creationId xmlns:a16="http://schemas.microsoft.com/office/drawing/2014/main" id="{912FCD56-4697-4300-8401-041CECAB9C42}"/>
              </a:ext>
            </a:extLst>
          </p:cNvPr>
          <p:cNvSpPr/>
          <p:nvPr/>
        </p:nvSpPr>
        <p:spPr>
          <a:xfrm>
            <a:off x="0" y="1141883"/>
            <a:ext cx="7862180" cy="1246696"/>
          </a:xfrm>
          <a:prstGeom prst="rect">
            <a:avLst/>
          </a:prstGeom>
          <a:solidFill>
            <a:srgbClr val="CBE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arcador de texto 1">
            <a:extLst>
              <a:ext uri="{FF2B5EF4-FFF2-40B4-BE49-F238E27FC236}">
                <a16:creationId xmlns:a16="http://schemas.microsoft.com/office/drawing/2014/main" id="{1E156D94-5CC4-4487-B6A5-FF10737A2875}"/>
              </a:ext>
            </a:extLst>
          </p:cNvPr>
          <p:cNvSpPr txBox="1">
            <a:spLocks/>
          </p:cNvSpPr>
          <p:nvPr/>
        </p:nvSpPr>
        <p:spPr>
          <a:xfrm>
            <a:off x="581108" y="380210"/>
            <a:ext cx="9677400" cy="608473"/>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396" b="0" i="0" u="none" strike="noStrike" kern="1200" cap="none" spc="0" baseline="0">
                <a:solidFill>
                  <a:srgbClr val="003399"/>
                </a:solidFill>
                <a:uFillTx/>
                <a:latin typeface="Arial" panose="020B0604020202020204" pitchFamily="34" charset="0"/>
                <a:cs typeface="Arial" panose="020B0604020202020204" pitchFamily="34"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a:latin typeface="EC Square Sans Pro" panose="020B0506040000020004" pitchFamily="34" charset="0"/>
              </a:rPr>
              <a:t>Wir werden folgende Gruppenübungen machen:</a:t>
            </a:r>
          </a:p>
        </p:txBody>
      </p:sp>
      <p:sp>
        <p:nvSpPr>
          <p:cNvPr id="34" name="CuadroTexto 33">
            <a:extLst>
              <a:ext uri="{FF2B5EF4-FFF2-40B4-BE49-F238E27FC236}">
                <a16:creationId xmlns:a16="http://schemas.microsoft.com/office/drawing/2014/main" id="{AFF8B4CA-F320-475E-895A-326AFD0351F2}"/>
              </a:ext>
            </a:extLst>
          </p:cNvPr>
          <p:cNvSpPr txBox="1"/>
          <p:nvPr/>
        </p:nvSpPr>
        <p:spPr>
          <a:xfrm>
            <a:off x="1658561" y="1193537"/>
            <a:ext cx="6298727" cy="313932"/>
          </a:xfrm>
          <a:prstGeom prst="rect">
            <a:avLst/>
          </a:prstGeom>
          <a:noFill/>
        </p:spPr>
        <p:txBody>
          <a:bodyPr wrap="square">
            <a:spAutoFit/>
          </a:bodyPr>
          <a:lstStyle/>
          <a:p>
            <a:pPr>
              <a:lnSpc>
                <a:spcPct val="80000"/>
              </a:lnSpc>
            </a:pPr>
            <a:r>
              <a:rPr lang="de-DE">
                <a:solidFill>
                  <a:srgbClr val="002060"/>
                </a:solidFill>
                <a:latin typeface="EC Square Sans Pro" panose="020B0506040000020004" pitchFamily="34" charset="0"/>
              </a:rPr>
              <a:t>Identifizieren von </a:t>
            </a:r>
            <a:r>
              <a:rPr lang="de-DE" b="1">
                <a:latin typeface="EC Square Sans Pro" panose="020B0506040000020004" pitchFamily="34" charset="0"/>
              </a:rPr>
              <a:t>Problemen und Chancen</a:t>
            </a:r>
          </a:p>
        </p:txBody>
      </p:sp>
      <p:sp>
        <p:nvSpPr>
          <p:cNvPr id="36" name="CuadroTexto 35">
            <a:extLst>
              <a:ext uri="{FF2B5EF4-FFF2-40B4-BE49-F238E27FC236}">
                <a16:creationId xmlns:a16="http://schemas.microsoft.com/office/drawing/2014/main" id="{A2A8AFD6-2B1B-46AE-A2F0-645FDB1EEF27}"/>
              </a:ext>
            </a:extLst>
          </p:cNvPr>
          <p:cNvSpPr txBox="1"/>
          <p:nvPr/>
        </p:nvSpPr>
        <p:spPr>
          <a:xfrm>
            <a:off x="1560340" y="3098361"/>
            <a:ext cx="2321923" cy="492571"/>
          </a:xfrm>
          <a:prstGeom prst="rect">
            <a:avLst/>
          </a:prstGeom>
          <a:solidFill>
            <a:srgbClr val="2C7470"/>
          </a:solidFill>
        </p:spPr>
        <p:txBody>
          <a:bodyPr wrap="square">
            <a:spAutoFit/>
          </a:bodyPr>
          <a:lstStyle/>
          <a:p>
            <a:pPr marL="0" indent="0">
              <a:lnSpc>
                <a:spcPct val="80000"/>
              </a:lnSpc>
              <a:buFont typeface="Arial" pitchFamily="34"/>
              <a:buNone/>
            </a:pPr>
            <a:r>
              <a:rPr lang="de-DE" sz="1600" dirty="0">
                <a:solidFill>
                  <a:schemeClr val="bg1"/>
                </a:solidFill>
                <a:latin typeface="EC Square Sans Pro" panose="020B0506040000020004" pitchFamily="34" charset="0"/>
              </a:rPr>
              <a:t>zur Verbesserung der </a:t>
            </a:r>
            <a:r>
              <a:rPr lang="de-DE" sz="1600" b="1" dirty="0">
                <a:solidFill>
                  <a:schemeClr val="bg1"/>
                </a:solidFill>
                <a:latin typeface="EC Square Sans Pro" panose="020B0506040000020004" pitchFamily="34" charset="0"/>
              </a:rPr>
              <a:t>Tierhaltungspraktiken</a:t>
            </a:r>
          </a:p>
        </p:txBody>
      </p:sp>
      <p:sp>
        <p:nvSpPr>
          <p:cNvPr id="38" name="CuadroTexto 37">
            <a:extLst>
              <a:ext uri="{FF2B5EF4-FFF2-40B4-BE49-F238E27FC236}">
                <a16:creationId xmlns:a16="http://schemas.microsoft.com/office/drawing/2014/main" id="{384259F0-3FC8-4D6F-80BB-DE0F8C37A42C}"/>
              </a:ext>
            </a:extLst>
          </p:cNvPr>
          <p:cNvSpPr txBox="1"/>
          <p:nvPr/>
        </p:nvSpPr>
        <p:spPr>
          <a:xfrm>
            <a:off x="1560340" y="1699861"/>
            <a:ext cx="2360084" cy="369332"/>
          </a:xfrm>
          <a:prstGeom prst="rect">
            <a:avLst/>
          </a:prstGeom>
          <a:solidFill>
            <a:srgbClr val="2C7470"/>
          </a:solidFill>
        </p:spPr>
        <p:txBody>
          <a:bodyPr wrap="square">
            <a:spAutoFit/>
          </a:bodyPr>
          <a:lstStyle/>
          <a:p>
            <a:r>
              <a:rPr lang="de-DE" b="1" dirty="0">
                <a:solidFill>
                  <a:schemeClr val="bg1"/>
                </a:solidFill>
                <a:latin typeface="EC Square Sans Pro" panose="020B0506040000020004" pitchFamily="34" charset="0"/>
              </a:rPr>
              <a:t>Tierhaltungspraktiken</a:t>
            </a:r>
          </a:p>
        </p:txBody>
      </p:sp>
      <p:sp>
        <p:nvSpPr>
          <p:cNvPr id="40" name="CuadroTexto 39">
            <a:extLst>
              <a:ext uri="{FF2B5EF4-FFF2-40B4-BE49-F238E27FC236}">
                <a16:creationId xmlns:a16="http://schemas.microsoft.com/office/drawing/2014/main" id="{0CC6B10F-03E9-4FE2-AE6F-D0C375988537}"/>
              </a:ext>
            </a:extLst>
          </p:cNvPr>
          <p:cNvSpPr txBox="1"/>
          <p:nvPr/>
        </p:nvSpPr>
        <p:spPr>
          <a:xfrm>
            <a:off x="3964646" y="1630003"/>
            <a:ext cx="3804235" cy="584775"/>
          </a:xfrm>
          <a:prstGeom prst="rect">
            <a:avLst/>
          </a:prstGeom>
          <a:solidFill>
            <a:srgbClr val="2C7470"/>
          </a:solidFill>
        </p:spPr>
        <p:txBody>
          <a:bodyPr wrap="square">
            <a:spAutoFit/>
          </a:bodyPr>
          <a:lstStyle/>
          <a:p>
            <a:r>
              <a:rPr lang="de-DE" sz="1600" b="1" dirty="0">
                <a:solidFill>
                  <a:schemeClr val="bg1"/>
                </a:solidFill>
                <a:latin typeface="EC Square Sans Pro" panose="020B0506040000020004" pitchFamily="34" charset="0"/>
              </a:rPr>
              <a:t>zur Reduzierung und verantwortungsvollen Verwendung von antimikrobiellen Mitteln</a:t>
            </a:r>
          </a:p>
        </p:txBody>
      </p:sp>
      <p:sp>
        <p:nvSpPr>
          <p:cNvPr id="42" name="CuadroTexto 41">
            <a:extLst>
              <a:ext uri="{FF2B5EF4-FFF2-40B4-BE49-F238E27FC236}">
                <a16:creationId xmlns:a16="http://schemas.microsoft.com/office/drawing/2014/main" id="{DA60E70B-2C2C-479A-B824-5337C138E1DF}"/>
              </a:ext>
            </a:extLst>
          </p:cNvPr>
          <p:cNvSpPr txBox="1"/>
          <p:nvPr/>
        </p:nvSpPr>
        <p:spPr>
          <a:xfrm>
            <a:off x="-79568" y="1157780"/>
            <a:ext cx="1643021" cy="1046440"/>
          </a:xfrm>
          <a:prstGeom prst="rect">
            <a:avLst/>
          </a:prstGeom>
          <a:noFill/>
        </p:spPr>
        <p:txBody>
          <a:bodyPr wrap="square">
            <a:spAutoFit/>
          </a:bodyPr>
          <a:lstStyle/>
          <a:p>
            <a:r>
              <a:rPr lang="de-DE">
                <a:solidFill>
                  <a:srgbClr val="002060"/>
                </a:solidFill>
                <a:latin typeface="EC Square Sans Pro" panose="020B0506040000020004" pitchFamily="34" charset="0"/>
              </a:rPr>
              <a:t>Gruppenübung </a:t>
            </a:r>
            <a:r>
              <a:rPr lang="de-DE" sz="4400" b="1">
                <a:solidFill>
                  <a:srgbClr val="002060"/>
                </a:solidFill>
                <a:latin typeface="EC Square Sans Pro" panose="020B0506040000020004" pitchFamily="34" charset="0"/>
              </a:rPr>
              <a:t>1 </a:t>
            </a:r>
          </a:p>
        </p:txBody>
      </p:sp>
      <p:sp>
        <p:nvSpPr>
          <p:cNvPr id="45" name="CuadroTexto 44">
            <a:extLst>
              <a:ext uri="{FF2B5EF4-FFF2-40B4-BE49-F238E27FC236}">
                <a16:creationId xmlns:a16="http://schemas.microsoft.com/office/drawing/2014/main" id="{28EBF90C-FD7F-40D4-8193-9ADD37733D23}"/>
              </a:ext>
            </a:extLst>
          </p:cNvPr>
          <p:cNvSpPr txBox="1"/>
          <p:nvPr/>
        </p:nvSpPr>
        <p:spPr>
          <a:xfrm>
            <a:off x="2148433" y="2457200"/>
            <a:ext cx="5861258" cy="400110"/>
          </a:xfrm>
          <a:prstGeom prst="rect">
            <a:avLst/>
          </a:prstGeom>
          <a:noFill/>
        </p:spPr>
        <p:txBody>
          <a:bodyPr wrap="square">
            <a:spAutoFit/>
          </a:bodyPr>
          <a:lstStyle/>
          <a:p>
            <a:r>
              <a:rPr lang="de-DE" sz="2000" b="1" dirty="0">
                <a:solidFill>
                  <a:srgbClr val="002060"/>
                </a:solidFill>
                <a:latin typeface="EC Square Sans Pro" panose="020B0506040000020004" pitchFamily="34" charset="0"/>
              </a:rPr>
              <a:t>Lösungen für die Beseitigung von Hindernissen</a:t>
            </a:r>
            <a:r>
              <a:rPr lang="de-DE" sz="1600" dirty="0">
                <a:solidFill>
                  <a:srgbClr val="002060"/>
                </a:solidFill>
                <a:latin typeface="EC Square Sans Pro" panose="020B0506040000020004" pitchFamily="34" charset="0"/>
              </a:rPr>
              <a:t> finden</a:t>
            </a:r>
            <a:r>
              <a:rPr lang="de-DE" sz="2000" b="1" dirty="0">
                <a:solidFill>
                  <a:srgbClr val="002060"/>
                </a:solidFill>
                <a:latin typeface="EC Square Sans Pro" panose="020B0506040000020004" pitchFamily="34" charset="0"/>
              </a:rPr>
              <a:t>  </a:t>
            </a:r>
            <a:r>
              <a:rPr lang="de-DE" sz="1600" dirty="0">
                <a:solidFill>
                  <a:srgbClr val="002060"/>
                </a:solidFill>
                <a:latin typeface="EC Square Sans Pro" panose="020B0506040000020004" pitchFamily="34" charset="0"/>
              </a:rPr>
              <a:t> </a:t>
            </a:r>
          </a:p>
        </p:txBody>
      </p:sp>
      <p:sp>
        <p:nvSpPr>
          <p:cNvPr id="46" name="CuadroTexto 45">
            <a:extLst>
              <a:ext uri="{FF2B5EF4-FFF2-40B4-BE49-F238E27FC236}">
                <a16:creationId xmlns:a16="http://schemas.microsoft.com/office/drawing/2014/main" id="{35BEB393-2C5D-4FBF-AAC1-A8E9F0C8536F}"/>
              </a:ext>
            </a:extLst>
          </p:cNvPr>
          <p:cNvSpPr txBox="1"/>
          <p:nvPr/>
        </p:nvSpPr>
        <p:spPr>
          <a:xfrm>
            <a:off x="3964646" y="3127855"/>
            <a:ext cx="3871266" cy="492571"/>
          </a:xfrm>
          <a:prstGeom prst="rect">
            <a:avLst/>
          </a:prstGeom>
          <a:solidFill>
            <a:srgbClr val="2C7470"/>
          </a:solidFill>
        </p:spPr>
        <p:txBody>
          <a:bodyPr wrap="square">
            <a:spAutoFit/>
          </a:bodyPr>
          <a:lstStyle/>
          <a:p>
            <a:pPr>
              <a:lnSpc>
                <a:spcPct val="80000"/>
              </a:lnSpc>
            </a:pPr>
            <a:r>
              <a:rPr lang="de-DE" sz="1600" dirty="0">
                <a:solidFill>
                  <a:schemeClr val="bg1"/>
                </a:solidFill>
                <a:latin typeface="EC Square Sans Pro" panose="020B0506040000020004" pitchFamily="34" charset="0"/>
              </a:rPr>
              <a:t>zur </a:t>
            </a:r>
            <a:r>
              <a:rPr lang="de-DE" sz="1600" b="1" dirty="0">
                <a:solidFill>
                  <a:schemeClr val="bg1"/>
                </a:solidFill>
                <a:latin typeface="EC Square Sans Pro" panose="020B0506040000020004" pitchFamily="34" charset="0"/>
              </a:rPr>
              <a:t>Reduzierung und verantwortungsvollen Verwendung von antimikrobiellen Mitteln</a:t>
            </a:r>
          </a:p>
        </p:txBody>
      </p:sp>
      <p:sp>
        <p:nvSpPr>
          <p:cNvPr id="47" name="CuadroTexto 46">
            <a:extLst>
              <a:ext uri="{FF2B5EF4-FFF2-40B4-BE49-F238E27FC236}">
                <a16:creationId xmlns:a16="http://schemas.microsoft.com/office/drawing/2014/main" id="{FF0A72AB-3E92-4B2B-B016-87A588D24947}"/>
              </a:ext>
            </a:extLst>
          </p:cNvPr>
          <p:cNvSpPr txBox="1"/>
          <p:nvPr/>
        </p:nvSpPr>
        <p:spPr>
          <a:xfrm>
            <a:off x="1499385" y="2730224"/>
            <a:ext cx="833488" cy="461665"/>
          </a:xfrm>
          <a:prstGeom prst="rect">
            <a:avLst/>
          </a:prstGeom>
          <a:noFill/>
        </p:spPr>
        <p:txBody>
          <a:bodyPr wrap="square">
            <a:spAutoFit/>
          </a:bodyPr>
          <a:lstStyle/>
          <a:p>
            <a:r>
              <a:rPr lang="de-DE" sz="2400" b="1">
                <a:solidFill>
                  <a:srgbClr val="002060"/>
                </a:solidFill>
                <a:latin typeface="EC Square Sans Pro" panose="020B0506040000020004" pitchFamily="34" charset="0"/>
              </a:rPr>
              <a:t>2 a</a:t>
            </a:r>
            <a:r>
              <a:rPr lang="de-DE" sz="1000">
                <a:solidFill>
                  <a:srgbClr val="002060"/>
                </a:solidFill>
                <a:latin typeface="EC Square Sans Pro" panose="020B0506040000020004" pitchFamily="34" charset="0"/>
              </a:rPr>
              <a:t> </a:t>
            </a:r>
          </a:p>
        </p:txBody>
      </p:sp>
      <p:sp>
        <p:nvSpPr>
          <p:cNvPr id="48" name="CuadroTexto 47">
            <a:extLst>
              <a:ext uri="{FF2B5EF4-FFF2-40B4-BE49-F238E27FC236}">
                <a16:creationId xmlns:a16="http://schemas.microsoft.com/office/drawing/2014/main" id="{82C96084-6BEB-4404-AA54-FA9F59952485}"/>
              </a:ext>
            </a:extLst>
          </p:cNvPr>
          <p:cNvSpPr txBox="1"/>
          <p:nvPr/>
        </p:nvSpPr>
        <p:spPr>
          <a:xfrm>
            <a:off x="4041928" y="2768864"/>
            <a:ext cx="833488" cy="461665"/>
          </a:xfrm>
          <a:prstGeom prst="rect">
            <a:avLst/>
          </a:prstGeom>
          <a:noFill/>
        </p:spPr>
        <p:txBody>
          <a:bodyPr wrap="square">
            <a:spAutoFit/>
          </a:bodyPr>
          <a:lstStyle/>
          <a:p>
            <a:r>
              <a:rPr lang="de-DE" sz="2400" b="1" dirty="0">
                <a:solidFill>
                  <a:srgbClr val="002060"/>
                </a:solidFill>
                <a:latin typeface="EC Square Sans Pro" panose="020B0506040000020004" pitchFamily="34" charset="0"/>
              </a:rPr>
              <a:t>2 b</a:t>
            </a:r>
          </a:p>
        </p:txBody>
      </p:sp>
      <p:sp>
        <p:nvSpPr>
          <p:cNvPr id="50" name="CuadroTexto 49">
            <a:extLst>
              <a:ext uri="{FF2B5EF4-FFF2-40B4-BE49-F238E27FC236}">
                <a16:creationId xmlns:a16="http://schemas.microsoft.com/office/drawing/2014/main" id="{64C14248-52A6-4206-85E4-62FCF6843086}"/>
              </a:ext>
            </a:extLst>
          </p:cNvPr>
          <p:cNvSpPr txBox="1"/>
          <p:nvPr/>
        </p:nvSpPr>
        <p:spPr>
          <a:xfrm>
            <a:off x="2643493" y="5428132"/>
            <a:ext cx="4640975" cy="461665"/>
          </a:xfrm>
          <a:prstGeom prst="rect">
            <a:avLst/>
          </a:prstGeom>
          <a:noFill/>
        </p:spPr>
        <p:txBody>
          <a:bodyPr wrap="square">
            <a:spAutoFit/>
          </a:bodyPr>
          <a:lstStyle/>
          <a:p>
            <a:r>
              <a:rPr lang="de-DE" sz="2400" b="1" dirty="0">
                <a:solidFill>
                  <a:srgbClr val="002060"/>
                </a:solidFill>
                <a:latin typeface="EC Square Sans Pro" panose="020B0506040000020004" pitchFamily="34" charset="0"/>
              </a:rPr>
              <a:t>Teilen, </a:t>
            </a:r>
            <a:r>
              <a:rPr lang="de-DE" sz="2000" dirty="0">
                <a:solidFill>
                  <a:srgbClr val="002060"/>
                </a:solidFill>
                <a:latin typeface="EC Square Sans Pro" panose="020B0506040000020004" pitchFamily="34" charset="0"/>
              </a:rPr>
              <a:t>Präsentation der Ergebnisse</a:t>
            </a:r>
          </a:p>
        </p:txBody>
      </p:sp>
      <p:sp>
        <p:nvSpPr>
          <p:cNvPr id="51" name="CuadroTexto 50">
            <a:extLst>
              <a:ext uri="{FF2B5EF4-FFF2-40B4-BE49-F238E27FC236}">
                <a16:creationId xmlns:a16="http://schemas.microsoft.com/office/drawing/2014/main" id="{6A54E01C-5231-42AE-BAA4-CE60FFE3E051}"/>
              </a:ext>
            </a:extLst>
          </p:cNvPr>
          <p:cNvSpPr txBox="1"/>
          <p:nvPr/>
        </p:nvSpPr>
        <p:spPr>
          <a:xfrm>
            <a:off x="1339560" y="6136066"/>
            <a:ext cx="2103728" cy="492571"/>
          </a:xfrm>
          <a:prstGeom prst="rect">
            <a:avLst/>
          </a:prstGeom>
          <a:solidFill>
            <a:schemeClr val="bg1"/>
          </a:solidFill>
        </p:spPr>
        <p:txBody>
          <a:bodyPr wrap="square">
            <a:spAutoFit/>
          </a:bodyPr>
          <a:lstStyle/>
          <a:p>
            <a:pPr marL="0" indent="0">
              <a:lnSpc>
                <a:spcPct val="80000"/>
              </a:lnSpc>
              <a:buFont typeface="Arial" pitchFamily="34"/>
              <a:buNone/>
            </a:pPr>
            <a:r>
              <a:rPr lang="de-DE" sz="1600" dirty="0">
                <a:solidFill>
                  <a:srgbClr val="002060"/>
                </a:solidFill>
                <a:latin typeface="EC Square Sans Pro" panose="020B0506040000020004" pitchFamily="34" charset="0"/>
              </a:rPr>
              <a:t>Auflistung der </a:t>
            </a:r>
            <a:r>
              <a:rPr lang="de-DE" sz="1600" b="1" dirty="0">
                <a:solidFill>
                  <a:srgbClr val="002060"/>
                </a:solidFill>
                <a:latin typeface="EC Square Sans Pro" panose="020B0506040000020004" pitchFamily="34" charset="0"/>
              </a:rPr>
              <a:t>Tierhaltungspraktiken</a:t>
            </a:r>
          </a:p>
        </p:txBody>
      </p:sp>
      <p:sp>
        <p:nvSpPr>
          <p:cNvPr id="52" name="CuadroTexto 51">
            <a:extLst>
              <a:ext uri="{FF2B5EF4-FFF2-40B4-BE49-F238E27FC236}">
                <a16:creationId xmlns:a16="http://schemas.microsoft.com/office/drawing/2014/main" id="{1A11E895-CF81-4859-AC21-F9018280F752}"/>
              </a:ext>
            </a:extLst>
          </p:cNvPr>
          <p:cNvSpPr txBox="1"/>
          <p:nvPr/>
        </p:nvSpPr>
        <p:spPr>
          <a:xfrm>
            <a:off x="3522230" y="6134049"/>
            <a:ext cx="4432049" cy="689548"/>
          </a:xfrm>
          <a:prstGeom prst="rect">
            <a:avLst/>
          </a:prstGeom>
          <a:solidFill>
            <a:schemeClr val="bg1"/>
          </a:solidFill>
        </p:spPr>
        <p:txBody>
          <a:bodyPr wrap="square">
            <a:spAutoFit/>
          </a:bodyPr>
          <a:lstStyle/>
          <a:p>
            <a:pPr algn="ctr">
              <a:lnSpc>
                <a:spcPct val="80000"/>
              </a:lnSpc>
            </a:pPr>
            <a:r>
              <a:rPr lang="de-DE" sz="1600" dirty="0">
                <a:solidFill>
                  <a:srgbClr val="002060"/>
                </a:solidFill>
                <a:latin typeface="EC Square Sans Pro" panose="020B0506040000020004" pitchFamily="34" charset="0"/>
              </a:rPr>
              <a:t>Maßnahmen zur </a:t>
            </a:r>
            <a:r>
              <a:rPr lang="de-DE" sz="1600" b="1" dirty="0">
                <a:solidFill>
                  <a:srgbClr val="002060"/>
                </a:solidFill>
                <a:latin typeface="EC Square Sans Pro" panose="020B0506040000020004" pitchFamily="34" charset="0"/>
              </a:rPr>
              <a:t>Reduzierung und verantwortungsvollen Verwendung von antimikrobiellen Mitteln</a:t>
            </a:r>
          </a:p>
        </p:txBody>
      </p:sp>
      <p:sp>
        <p:nvSpPr>
          <p:cNvPr id="53" name="CuadroTexto 52">
            <a:extLst>
              <a:ext uri="{FF2B5EF4-FFF2-40B4-BE49-F238E27FC236}">
                <a16:creationId xmlns:a16="http://schemas.microsoft.com/office/drawing/2014/main" id="{EAD4A5E9-666B-4D44-B945-9C950481D473}"/>
              </a:ext>
            </a:extLst>
          </p:cNvPr>
          <p:cNvSpPr txBox="1"/>
          <p:nvPr/>
        </p:nvSpPr>
        <p:spPr>
          <a:xfrm>
            <a:off x="1418502" y="5766665"/>
            <a:ext cx="833488" cy="461665"/>
          </a:xfrm>
          <a:prstGeom prst="rect">
            <a:avLst/>
          </a:prstGeom>
          <a:noFill/>
        </p:spPr>
        <p:txBody>
          <a:bodyPr wrap="square">
            <a:spAutoFit/>
          </a:bodyPr>
          <a:lstStyle/>
          <a:p>
            <a:r>
              <a:rPr lang="de-DE" sz="2400" b="1" dirty="0">
                <a:solidFill>
                  <a:srgbClr val="002060"/>
                </a:solidFill>
                <a:latin typeface="EC Square Sans Pro" panose="020B0506040000020004" pitchFamily="34" charset="0"/>
              </a:rPr>
              <a:t>3 a</a:t>
            </a:r>
            <a:r>
              <a:rPr lang="de-DE" sz="1000" dirty="0">
                <a:solidFill>
                  <a:srgbClr val="002060"/>
                </a:solidFill>
                <a:latin typeface="EC Square Sans Pro" panose="020B0506040000020004" pitchFamily="34" charset="0"/>
              </a:rPr>
              <a:t> </a:t>
            </a:r>
          </a:p>
        </p:txBody>
      </p:sp>
      <p:sp>
        <p:nvSpPr>
          <p:cNvPr id="54" name="CuadroTexto 53">
            <a:extLst>
              <a:ext uri="{FF2B5EF4-FFF2-40B4-BE49-F238E27FC236}">
                <a16:creationId xmlns:a16="http://schemas.microsoft.com/office/drawing/2014/main" id="{C7A3C2B9-7224-4560-BFFD-9A6D46124312}"/>
              </a:ext>
            </a:extLst>
          </p:cNvPr>
          <p:cNvSpPr txBox="1"/>
          <p:nvPr/>
        </p:nvSpPr>
        <p:spPr>
          <a:xfrm>
            <a:off x="3920423" y="5761811"/>
            <a:ext cx="833488" cy="461665"/>
          </a:xfrm>
          <a:prstGeom prst="rect">
            <a:avLst/>
          </a:prstGeom>
          <a:noFill/>
        </p:spPr>
        <p:txBody>
          <a:bodyPr wrap="square">
            <a:spAutoFit/>
          </a:bodyPr>
          <a:lstStyle/>
          <a:p>
            <a:r>
              <a:rPr lang="de-DE" sz="2400" b="1" dirty="0">
                <a:solidFill>
                  <a:srgbClr val="002060"/>
                </a:solidFill>
                <a:latin typeface="EC Square Sans Pro" panose="020B0506040000020004" pitchFamily="34" charset="0"/>
              </a:rPr>
              <a:t>3 b</a:t>
            </a:r>
          </a:p>
        </p:txBody>
      </p:sp>
      <p:pic>
        <p:nvPicPr>
          <p:cNvPr id="30" name="Picture 2" descr="SMART Goal Setting, Action Plan and Effective Decision Making">
            <a:extLst>
              <a:ext uri="{FF2B5EF4-FFF2-40B4-BE49-F238E27FC236}">
                <a16:creationId xmlns:a16="http://schemas.microsoft.com/office/drawing/2014/main" id="{1F5BEBD2-DC20-4413-83E2-B970E51902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38236" y="3809831"/>
            <a:ext cx="3272305" cy="1608109"/>
          </a:xfrm>
          <a:prstGeom prst="rect">
            <a:avLst/>
          </a:prstGeom>
          <a:noFill/>
          <a:ln cap="flat">
            <a:noFill/>
          </a:ln>
        </p:spPr>
      </p:pic>
      <p:sp>
        <p:nvSpPr>
          <p:cNvPr id="32" name="CuadroTexto 31">
            <a:extLst>
              <a:ext uri="{FF2B5EF4-FFF2-40B4-BE49-F238E27FC236}">
                <a16:creationId xmlns:a16="http://schemas.microsoft.com/office/drawing/2014/main" id="{E6BBFDCE-810A-4953-B424-1E6CE18AD26D}"/>
              </a:ext>
            </a:extLst>
          </p:cNvPr>
          <p:cNvSpPr txBox="1"/>
          <p:nvPr/>
        </p:nvSpPr>
        <p:spPr>
          <a:xfrm>
            <a:off x="-83101" y="2437837"/>
            <a:ext cx="1760516" cy="1046440"/>
          </a:xfrm>
          <a:prstGeom prst="rect">
            <a:avLst/>
          </a:prstGeom>
          <a:noFill/>
        </p:spPr>
        <p:txBody>
          <a:bodyPr wrap="square">
            <a:spAutoFit/>
          </a:bodyPr>
          <a:lstStyle/>
          <a:p>
            <a:r>
              <a:rPr lang="de-DE">
                <a:solidFill>
                  <a:srgbClr val="002060"/>
                </a:solidFill>
                <a:latin typeface="EC Square Sans Pro" panose="020B0506040000020004" pitchFamily="34" charset="0"/>
              </a:rPr>
              <a:t>Gruppenübung </a:t>
            </a:r>
            <a:r>
              <a:rPr lang="de-DE" sz="4400" b="1">
                <a:solidFill>
                  <a:srgbClr val="002060"/>
                </a:solidFill>
                <a:latin typeface="EC Square Sans Pro" panose="020B0506040000020004" pitchFamily="34" charset="0"/>
              </a:rPr>
              <a:t>2 </a:t>
            </a:r>
          </a:p>
        </p:txBody>
      </p:sp>
      <p:sp>
        <p:nvSpPr>
          <p:cNvPr id="33" name="CuadroTexto 32">
            <a:extLst>
              <a:ext uri="{FF2B5EF4-FFF2-40B4-BE49-F238E27FC236}">
                <a16:creationId xmlns:a16="http://schemas.microsoft.com/office/drawing/2014/main" id="{FCD27A84-761B-4A76-A594-EDC6FC88F115}"/>
              </a:ext>
            </a:extLst>
          </p:cNvPr>
          <p:cNvSpPr txBox="1"/>
          <p:nvPr/>
        </p:nvSpPr>
        <p:spPr>
          <a:xfrm>
            <a:off x="17125" y="5437392"/>
            <a:ext cx="1595070" cy="1046440"/>
          </a:xfrm>
          <a:prstGeom prst="rect">
            <a:avLst/>
          </a:prstGeom>
          <a:noFill/>
        </p:spPr>
        <p:txBody>
          <a:bodyPr wrap="square">
            <a:spAutoFit/>
          </a:bodyPr>
          <a:lstStyle/>
          <a:p>
            <a:r>
              <a:rPr lang="de-DE">
                <a:solidFill>
                  <a:srgbClr val="002060"/>
                </a:solidFill>
                <a:latin typeface="EC Square Sans Pro" panose="020B0506040000020004" pitchFamily="34" charset="0"/>
              </a:rPr>
              <a:t>Gruppenübung </a:t>
            </a:r>
            <a:r>
              <a:rPr lang="de-DE" sz="4400" b="1">
                <a:solidFill>
                  <a:srgbClr val="002060"/>
                </a:solidFill>
                <a:latin typeface="EC Square Sans Pro" panose="020B0506040000020004" pitchFamily="34" charset="0"/>
              </a:rPr>
              <a:t>3</a:t>
            </a:r>
          </a:p>
        </p:txBody>
      </p:sp>
      <p:sp>
        <p:nvSpPr>
          <p:cNvPr id="35" name="CuadroTexto 34">
            <a:extLst>
              <a:ext uri="{FF2B5EF4-FFF2-40B4-BE49-F238E27FC236}">
                <a16:creationId xmlns:a16="http://schemas.microsoft.com/office/drawing/2014/main" id="{3FA5219B-24E9-443F-BDF7-8EF6B9311594}"/>
              </a:ext>
            </a:extLst>
          </p:cNvPr>
          <p:cNvSpPr txBox="1"/>
          <p:nvPr/>
        </p:nvSpPr>
        <p:spPr>
          <a:xfrm>
            <a:off x="412474" y="4207608"/>
            <a:ext cx="1990413" cy="461665"/>
          </a:xfrm>
          <a:prstGeom prst="rect">
            <a:avLst/>
          </a:prstGeom>
          <a:noFill/>
        </p:spPr>
        <p:txBody>
          <a:bodyPr wrap="square">
            <a:spAutoFit/>
          </a:bodyPr>
          <a:lstStyle/>
          <a:p>
            <a:r>
              <a:rPr lang="de-DE" sz="2400" b="1" dirty="0">
                <a:solidFill>
                  <a:srgbClr val="002060"/>
                </a:solidFill>
                <a:latin typeface="EC Square Sans Pro" panose="020B0506040000020004" pitchFamily="34" charset="0"/>
              </a:rPr>
              <a:t>Identifizieren</a:t>
            </a:r>
          </a:p>
        </p:txBody>
      </p:sp>
      <p:grpSp>
        <p:nvGrpSpPr>
          <p:cNvPr id="15" name="Grupo 14">
            <a:extLst>
              <a:ext uri="{FF2B5EF4-FFF2-40B4-BE49-F238E27FC236}">
                <a16:creationId xmlns:a16="http://schemas.microsoft.com/office/drawing/2014/main" id="{CE982797-A9B4-4334-84D3-FF537D63117E}"/>
              </a:ext>
            </a:extLst>
          </p:cNvPr>
          <p:cNvGrpSpPr/>
          <p:nvPr/>
        </p:nvGrpSpPr>
        <p:grpSpPr>
          <a:xfrm>
            <a:off x="7957288" y="610106"/>
            <a:ext cx="4200796" cy="2308759"/>
            <a:chOff x="7957288" y="610106"/>
            <a:chExt cx="4200796" cy="2308759"/>
          </a:xfrm>
        </p:grpSpPr>
        <p:grpSp>
          <p:nvGrpSpPr>
            <p:cNvPr id="37" name="Grupo 36">
              <a:extLst>
                <a:ext uri="{FF2B5EF4-FFF2-40B4-BE49-F238E27FC236}">
                  <a16:creationId xmlns:a16="http://schemas.microsoft.com/office/drawing/2014/main" id="{2F32368B-0732-4D14-9C43-7B037F0A294F}"/>
                </a:ext>
              </a:extLst>
            </p:cNvPr>
            <p:cNvGrpSpPr/>
            <p:nvPr/>
          </p:nvGrpSpPr>
          <p:grpSpPr>
            <a:xfrm>
              <a:off x="8337914" y="1315255"/>
              <a:ext cx="332534" cy="299599"/>
              <a:chOff x="7173994" y="1770770"/>
              <a:chExt cx="558800" cy="506485"/>
            </a:xfrm>
          </p:grpSpPr>
          <p:sp>
            <p:nvSpPr>
              <p:cNvPr id="39" name="Elipse 38">
                <a:extLst>
                  <a:ext uri="{FF2B5EF4-FFF2-40B4-BE49-F238E27FC236}">
                    <a16:creationId xmlns:a16="http://schemas.microsoft.com/office/drawing/2014/main" id="{5C813B8A-AE29-45AF-9E7B-DAAC7816394E}"/>
                  </a:ext>
                </a:extLst>
              </p:cNvPr>
              <p:cNvSpPr/>
              <p:nvPr/>
            </p:nvSpPr>
            <p:spPr>
              <a:xfrm>
                <a:off x="7173994" y="1770770"/>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41" name="Picture 6" descr="Chicken Icon Vector Art, Icons, and Graphics for Free Download">
                <a:extLst>
                  <a:ext uri="{FF2B5EF4-FFF2-40B4-BE49-F238E27FC236}">
                    <a16:creationId xmlns:a16="http://schemas.microsoft.com/office/drawing/2014/main" id="{FB7BD75A-D4CE-4305-9EF9-EA79580E4C4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354636" y="1898949"/>
                <a:ext cx="248093" cy="282182"/>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44" name="Grupo 43">
              <a:extLst>
                <a:ext uri="{FF2B5EF4-FFF2-40B4-BE49-F238E27FC236}">
                  <a16:creationId xmlns:a16="http://schemas.microsoft.com/office/drawing/2014/main" id="{FE5B63AA-0F92-474E-BC79-46A1C43B7197}"/>
                </a:ext>
              </a:extLst>
            </p:cNvPr>
            <p:cNvGrpSpPr/>
            <p:nvPr/>
          </p:nvGrpSpPr>
          <p:grpSpPr>
            <a:xfrm>
              <a:off x="8981879" y="844209"/>
              <a:ext cx="332534" cy="299599"/>
              <a:chOff x="7187073" y="2370223"/>
              <a:chExt cx="558800" cy="506485"/>
            </a:xfrm>
          </p:grpSpPr>
          <p:sp>
            <p:nvSpPr>
              <p:cNvPr id="56" name="Elipse 55">
                <a:extLst>
                  <a:ext uri="{FF2B5EF4-FFF2-40B4-BE49-F238E27FC236}">
                    <a16:creationId xmlns:a16="http://schemas.microsoft.com/office/drawing/2014/main" id="{1F552410-01A8-41FA-8F14-827FEE253ACF}"/>
                  </a:ext>
                </a:extLst>
              </p:cNvPr>
              <p:cNvSpPr/>
              <p:nvPr/>
            </p:nvSpPr>
            <p:spPr>
              <a:xfrm>
                <a:off x="7187073" y="2370223"/>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57" name="Picture 8" descr="Sheep Vector Illustration Black Silhouette. Stock Vector - Illustration of  raphic, husbandry: 140349495">
                <a:extLst>
                  <a:ext uri="{FF2B5EF4-FFF2-40B4-BE49-F238E27FC236}">
                    <a16:creationId xmlns:a16="http://schemas.microsoft.com/office/drawing/2014/main" id="{FF37D005-BD50-48C3-B036-B4BB8A9CB43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3743" t="7481" r="11426" b="9237"/>
              <a:stretch/>
            </p:blipFill>
            <p:spPr bwMode="auto">
              <a:xfrm>
                <a:off x="7322864" y="2523900"/>
                <a:ext cx="326587" cy="24187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58" name="Grupo 57">
              <a:extLst>
                <a:ext uri="{FF2B5EF4-FFF2-40B4-BE49-F238E27FC236}">
                  <a16:creationId xmlns:a16="http://schemas.microsoft.com/office/drawing/2014/main" id="{CAD800FC-A308-4F54-94ED-D6456A87FA44}"/>
                </a:ext>
              </a:extLst>
            </p:cNvPr>
            <p:cNvGrpSpPr/>
            <p:nvPr/>
          </p:nvGrpSpPr>
          <p:grpSpPr>
            <a:xfrm>
              <a:off x="8779163" y="1186420"/>
              <a:ext cx="332534" cy="299599"/>
              <a:chOff x="7206758" y="3007460"/>
              <a:chExt cx="558800" cy="506485"/>
            </a:xfrm>
          </p:grpSpPr>
          <p:sp>
            <p:nvSpPr>
              <p:cNvPr id="59" name="Elipse 58">
                <a:extLst>
                  <a:ext uri="{FF2B5EF4-FFF2-40B4-BE49-F238E27FC236}">
                    <a16:creationId xmlns:a16="http://schemas.microsoft.com/office/drawing/2014/main" id="{5EA81898-A75C-4307-9FFB-9A4499E2E9E7}"/>
                  </a:ext>
                </a:extLst>
              </p:cNvPr>
              <p:cNvSpPr/>
              <p:nvPr/>
            </p:nvSpPr>
            <p:spPr>
              <a:xfrm>
                <a:off x="7206758" y="3007460"/>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0" name="Picture 4" descr="840+ Heifer Illustrations, Royalty-Free Vector Graphics &amp; Clip Art - iStock  | Heifer cows, Heifer vector, Heifer milk">
                <a:extLst>
                  <a:ext uri="{FF2B5EF4-FFF2-40B4-BE49-F238E27FC236}">
                    <a16:creationId xmlns:a16="http://schemas.microsoft.com/office/drawing/2014/main" id="{F8C04ABB-7069-4E62-816D-A74CE6170FF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6340" t="28652" r="15867" b="28682"/>
              <a:stretch/>
            </p:blipFill>
            <p:spPr bwMode="auto">
              <a:xfrm>
                <a:off x="7322864" y="3148828"/>
                <a:ext cx="355510" cy="22374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1" name="Grupo 60">
              <a:extLst>
                <a:ext uri="{FF2B5EF4-FFF2-40B4-BE49-F238E27FC236}">
                  <a16:creationId xmlns:a16="http://schemas.microsoft.com/office/drawing/2014/main" id="{918F7814-2FE4-4340-BB6F-D2077FEFC157}"/>
                </a:ext>
              </a:extLst>
            </p:cNvPr>
            <p:cNvGrpSpPr/>
            <p:nvPr/>
          </p:nvGrpSpPr>
          <p:grpSpPr>
            <a:xfrm>
              <a:off x="8770024" y="1567219"/>
              <a:ext cx="332534" cy="299599"/>
              <a:chOff x="7196598" y="3647063"/>
              <a:chExt cx="558800" cy="506485"/>
            </a:xfrm>
          </p:grpSpPr>
          <p:sp>
            <p:nvSpPr>
              <p:cNvPr id="62" name="Elipse 61">
                <a:extLst>
                  <a:ext uri="{FF2B5EF4-FFF2-40B4-BE49-F238E27FC236}">
                    <a16:creationId xmlns:a16="http://schemas.microsoft.com/office/drawing/2014/main" id="{280D4FB9-26D5-4B64-B2D4-285DF60A1D99}"/>
                  </a:ext>
                </a:extLst>
              </p:cNvPr>
              <p:cNvSpPr/>
              <p:nvPr/>
            </p:nvSpPr>
            <p:spPr>
              <a:xfrm>
                <a:off x="7196598" y="3647063"/>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3" name="Picture 12" descr="Over 900 Free Horse Vectors - Pixabay - Pixabay">
                <a:extLst>
                  <a:ext uri="{FF2B5EF4-FFF2-40B4-BE49-F238E27FC236}">
                    <a16:creationId xmlns:a16="http://schemas.microsoft.com/office/drawing/2014/main" id="{592DDB2B-764E-46F4-A943-31B47054315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92308" y="3736494"/>
                <a:ext cx="373522" cy="33271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4" name="Grupo 63">
              <a:extLst>
                <a:ext uri="{FF2B5EF4-FFF2-40B4-BE49-F238E27FC236}">
                  <a16:creationId xmlns:a16="http://schemas.microsoft.com/office/drawing/2014/main" id="{77744A4A-4B72-47E6-B376-1677BC9298BD}"/>
                </a:ext>
              </a:extLst>
            </p:cNvPr>
            <p:cNvGrpSpPr/>
            <p:nvPr/>
          </p:nvGrpSpPr>
          <p:grpSpPr>
            <a:xfrm>
              <a:off x="9207328" y="1577711"/>
              <a:ext cx="332534" cy="299599"/>
              <a:chOff x="7187073" y="4298257"/>
              <a:chExt cx="558800" cy="506485"/>
            </a:xfrm>
          </p:grpSpPr>
          <p:sp>
            <p:nvSpPr>
              <p:cNvPr id="65" name="Elipse 64">
                <a:extLst>
                  <a:ext uri="{FF2B5EF4-FFF2-40B4-BE49-F238E27FC236}">
                    <a16:creationId xmlns:a16="http://schemas.microsoft.com/office/drawing/2014/main" id="{9698ABE0-8A5C-41FE-8C27-AB7F720504FE}"/>
                  </a:ext>
                </a:extLst>
              </p:cNvPr>
              <p:cNvSpPr/>
              <p:nvPr/>
            </p:nvSpPr>
            <p:spPr>
              <a:xfrm>
                <a:off x="7187073" y="4298257"/>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6" name="Picture 14" descr="Fish Icon Vector Isolated Stock Illustration - Download Image Now - Fish,  Icon, Vector - iStock">
                <a:extLst>
                  <a:ext uri="{FF2B5EF4-FFF2-40B4-BE49-F238E27FC236}">
                    <a16:creationId xmlns:a16="http://schemas.microsoft.com/office/drawing/2014/main" id="{88442B87-7604-48E0-A29C-F015D82DA871}"/>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2037" t="29604" r="9625" b="30401"/>
              <a:stretch/>
            </p:blipFill>
            <p:spPr bwMode="auto">
              <a:xfrm>
                <a:off x="7263957" y="4452963"/>
                <a:ext cx="414282" cy="21150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7" name="Grupo 66">
              <a:extLst>
                <a:ext uri="{FF2B5EF4-FFF2-40B4-BE49-F238E27FC236}">
                  <a16:creationId xmlns:a16="http://schemas.microsoft.com/office/drawing/2014/main" id="{1063015B-FC6E-4BCC-8AE4-6F329FFF1B6F}"/>
                </a:ext>
              </a:extLst>
            </p:cNvPr>
            <p:cNvGrpSpPr/>
            <p:nvPr/>
          </p:nvGrpSpPr>
          <p:grpSpPr>
            <a:xfrm>
              <a:off x="8340113" y="1706665"/>
              <a:ext cx="332534" cy="299599"/>
              <a:chOff x="7187073" y="4959716"/>
              <a:chExt cx="558800" cy="506485"/>
            </a:xfrm>
          </p:grpSpPr>
          <p:sp>
            <p:nvSpPr>
              <p:cNvPr id="68" name="Elipse 67">
                <a:extLst>
                  <a:ext uri="{FF2B5EF4-FFF2-40B4-BE49-F238E27FC236}">
                    <a16:creationId xmlns:a16="http://schemas.microsoft.com/office/drawing/2014/main" id="{1FD8D5F8-DE54-457E-B3DE-0735620112EA}"/>
                  </a:ext>
                </a:extLst>
              </p:cNvPr>
              <p:cNvSpPr/>
              <p:nvPr/>
            </p:nvSpPr>
            <p:spPr>
              <a:xfrm>
                <a:off x="7187073" y="4959716"/>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9" name="Picture 10" descr="Goat Vector Art Stock Images | Depositphotos">
                <a:extLst>
                  <a:ext uri="{FF2B5EF4-FFF2-40B4-BE49-F238E27FC236}">
                    <a16:creationId xmlns:a16="http://schemas.microsoft.com/office/drawing/2014/main" id="{DD000374-218D-4E1F-9BEB-B37FB60A5C3A}"/>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8755" t="14682" r="10177" b="14207"/>
              <a:stretch/>
            </p:blipFill>
            <p:spPr bwMode="auto">
              <a:xfrm>
                <a:off x="7313573" y="5072763"/>
                <a:ext cx="319643" cy="280389"/>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0" name="Grupo 69">
              <a:extLst>
                <a:ext uri="{FF2B5EF4-FFF2-40B4-BE49-F238E27FC236}">
                  <a16:creationId xmlns:a16="http://schemas.microsoft.com/office/drawing/2014/main" id="{5803C228-A3E7-4DE6-912F-BD65146B0011}"/>
                </a:ext>
              </a:extLst>
            </p:cNvPr>
            <p:cNvGrpSpPr/>
            <p:nvPr/>
          </p:nvGrpSpPr>
          <p:grpSpPr>
            <a:xfrm>
              <a:off x="11345079" y="1739000"/>
              <a:ext cx="332534" cy="299599"/>
              <a:chOff x="8091835" y="1770770"/>
              <a:chExt cx="558800" cy="506485"/>
            </a:xfrm>
          </p:grpSpPr>
          <p:sp>
            <p:nvSpPr>
              <p:cNvPr id="71" name="Elipse 70">
                <a:extLst>
                  <a:ext uri="{FF2B5EF4-FFF2-40B4-BE49-F238E27FC236}">
                    <a16:creationId xmlns:a16="http://schemas.microsoft.com/office/drawing/2014/main" id="{53C84CAF-2F42-41F7-B5EC-2A2567A85DFA}"/>
                  </a:ext>
                </a:extLst>
              </p:cNvPr>
              <p:cNvSpPr/>
              <p:nvPr/>
            </p:nvSpPr>
            <p:spPr>
              <a:xfrm>
                <a:off x="8091835" y="1770770"/>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72" name="Picture 6" descr="Chicken Icon Vector Art, Icons, and Graphics for Free Download">
                <a:extLst>
                  <a:ext uri="{FF2B5EF4-FFF2-40B4-BE49-F238E27FC236}">
                    <a16:creationId xmlns:a16="http://schemas.microsoft.com/office/drawing/2014/main" id="{FFA73FF2-662A-4C40-916E-0638AECD099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272477" y="1898949"/>
                <a:ext cx="248093" cy="282182"/>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3" name="Grupo 72">
              <a:extLst>
                <a:ext uri="{FF2B5EF4-FFF2-40B4-BE49-F238E27FC236}">
                  <a16:creationId xmlns:a16="http://schemas.microsoft.com/office/drawing/2014/main" id="{9777529E-C752-4B9C-B16D-D6CB2A3635C7}"/>
                </a:ext>
              </a:extLst>
            </p:cNvPr>
            <p:cNvGrpSpPr/>
            <p:nvPr/>
          </p:nvGrpSpPr>
          <p:grpSpPr>
            <a:xfrm>
              <a:off x="10749867" y="888996"/>
              <a:ext cx="332534" cy="299599"/>
              <a:chOff x="8104914" y="2370223"/>
              <a:chExt cx="558800" cy="506485"/>
            </a:xfrm>
          </p:grpSpPr>
          <p:sp>
            <p:nvSpPr>
              <p:cNvPr id="74" name="Elipse 73">
                <a:extLst>
                  <a:ext uri="{FF2B5EF4-FFF2-40B4-BE49-F238E27FC236}">
                    <a16:creationId xmlns:a16="http://schemas.microsoft.com/office/drawing/2014/main" id="{2D3C3370-ABD6-40EE-B5DA-3FF9B5D703B2}"/>
                  </a:ext>
                </a:extLst>
              </p:cNvPr>
              <p:cNvSpPr/>
              <p:nvPr/>
            </p:nvSpPr>
            <p:spPr>
              <a:xfrm>
                <a:off x="8104914" y="2370223"/>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75" name="Picture 8" descr="Sheep Vector Illustration Black Silhouette. Stock Vector - Illustration of  raphic, husbandry: 140349495">
                <a:extLst>
                  <a:ext uri="{FF2B5EF4-FFF2-40B4-BE49-F238E27FC236}">
                    <a16:creationId xmlns:a16="http://schemas.microsoft.com/office/drawing/2014/main" id="{3C676711-7A4B-42E9-93AC-BFFA1C9B168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3743" t="7481" r="11426" b="9237"/>
              <a:stretch/>
            </p:blipFill>
            <p:spPr bwMode="auto">
              <a:xfrm>
                <a:off x="8240705" y="2523900"/>
                <a:ext cx="326587" cy="24187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6" name="Grupo 75">
              <a:extLst>
                <a:ext uri="{FF2B5EF4-FFF2-40B4-BE49-F238E27FC236}">
                  <a16:creationId xmlns:a16="http://schemas.microsoft.com/office/drawing/2014/main" id="{47EFDF9F-FFB2-40B9-B086-249738FEB490}"/>
                </a:ext>
              </a:extLst>
            </p:cNvPr>
            <p:cNvGrpSpPr/>
            <p:nvPr/>
          </p:nvGrpSpPr>
          <p:grpSpPr>
            <a:xfrm>
              <a:off x="10532839" y="1206610"/>
              <a:ext cx="332534" cy="299599"/>
              <a:chOff x="8124599" y="3007460"/>
              <a:chExt cx="558800" cy="506485"/>
            </a:xfrm>
          </p:grpSpPr>
          <p:sp>
            <p:nvSpPr>
              <p:cNvPr id="77" name="Elipse 76">
                <a:extLst>
                  <a:ext uri="{FF2B5EF4-FFF2-40B4-BE49-F238E27FC236}">
                    <a16:creationId xmlns:a16="http://schemas.microsoft.com/office/drawing/2014/main" id="{6CB95775-C572-44BF-AF35-516566E24048}"/>
                  </a:ext>
                </a:extLst>
              </p:cNvPr>
              <p:cNvSpPr/>
              <p:nvPr/>
            </p:nvSpPr>
            <p:spPr>
              <a:xfrm>
                <a:off x="8124599" y="3007460"/>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78" name="Picture 4" descr="840+ Heifer Illustrations, Royalty-Free Vector Graphics &amp; Clip Art - iStock  | Heifer cows, Heifer vector, Heifer milk">
                <a:extLst>
                  <a:ext uri="{FF2B5EF4-FFF2-40B4-BE49-F238E27FC236}">
                    <a16:creationId xmlns:a16="http://schemas.microsoft.com/office/drawing/2014/main" id="{D12C0CB0-5BC1-430A-B93B-B304898601C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6340" t="28652" r="15867" b="28682"/>
              <a:stretch/>
            </p:blipFill>
            <p:spPr bwMode="auto">
              <a:xfrm>
                <a:off x="8240705" y="3148828"/>
                <a:ext cx="355510" cy="22374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9" name="Grupo 78">
              <a:extLst>
                <a:ext uri="{FF2B5EF4-FFF2-40B4-BE49-F238E27FC236}">
                  <a16:creationId xmlns:a16="http://schemas.microsoft.com/office/drawing/2014/main" id="{69F1BEC3-D500-423F-B3D9-5C0813C42DA3}"/>
                </a:ext>
              </a:extLst>
            </p:cNvPr>
            <p:cNvGrpSpPr/>
            <p:nvPr/>
          </p:nvGrpSpPr>
          <p:grpSpPr>
            <a:xfrm>
              <a:off x="10942591" y="1589831"/>
              <a:ext cx="332534" cy="299599"/>
              <a:chOff x="8114439" y="3647063"/>
              <a:chExt cx="558800" cy="506485"/>
            </a:xfrm>
          </p:grpSpPr>
          <p:sp>
            <p:nvSpPr>
              <p:cNvPr id="80" name="Elipse 79">
                <a:extLst>
                  <a:ext uri="{FF2B5EF4-FFF2-40B4-BE49-F238E27FC236}">
                    <a16:creationId xmlns:a16="http://schemas.microsoft.com/office/drawing/2014/main" id="{22F8F791-8A39-4A82-908F-109B4AFCF348}"/>
                  </a:ext>
                </a:extLst>
              </p:cNvPr>
              <p:cNvSpPr/>
              <p:nvPr/>
            </p:nvSpPr>
            <p:spPr>
              <a:xfrm>
                <a:off x="8114439" y="3647063"/>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81" name="Picture 12" descr="Over 900 Free Horse Vectors - Pixabay - Pixabay">
                <a:extLst>
                  <a:ext uri="{FF2B5EF4-FFF2-40B4-BE49-F238E27FC236}">
                    <a16:creationId xmlns:a16="http://schemas.microsoft.com/office/drawing/2014/main" id="{F8E6DE39-C42F-4ABA-87B3-6CAFBEE62E3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10149" y="3736494"/>
                <a:ext cx="373522" cy="33271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82" name="Grupo 81">
              <a:extLst>
                <a:ext uri="{FF2B5EF4-FFF2-40B4-BE49-F238E27FC236}">
                  <a16:creationId xmlns:a16="http://schemas.microsoft.com/office/drawing/2014/main" id="{A703E5ED-83CE-429C-B65F-0841C30B7C02}"/>
                </a:ext>
              </a:extLst>
            </p:cNvPr>
            <p:cNvGrpSpPr/>
            <p:nvPr/>
          </p:nvGrpSpPr>
          <p:grpSpPr>
            <a:xfrm>
              <a:off x="10538559" y="1589832"/>
              <a:ext cx="332534" cy="299599"/>
              <a:chOff x="8104914" y="4298257"/>
              <a:chExt cx="558800" cy="506485"/>
            </a:xfrm>
          </p:grpSpPr>
          <p:sp>
            <p:nvSpPr>
              <p:cNvPr id="83" name="Elipse 82">
                <a:extLst>
                  <a:ext uri="{FF2B5EF4-FFF2-40B4-BE49-F238E27FC236}">
                    <a16:creationId xmlns:a16="http://schemas.microsoft.com/office/drawing/2014/main" id="{4B0E60E7-0148-4CF1-BC75-6C241E38BAD8}"/>
                  </a:ext>
                </a:extLst>
              </p:cNvPr>
              <p:cNvSpPr/>
              <p:nvPr/>
            </p:nvSpPr>
            <p:spPr>
              <a:xfrm>
                <a:off x="8104914" y="4298257"/>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84" name="Picture 14" descr="Fish Icon Vector Isolated Stock Illustration - Download Image Now - Fish,  Icon, Vector - iStock">
                <a:extLst>
                  <a:ext uri="{FF2B5EF4-FFF2-40B4-BE49-F238E27FC236}">
                    <a16:creationId xmlns:a16="http://schemas.microsoft.com/office/drawing/2014/main" id="{ECEBD9AB-B29C-4C06-BC25-04A9BC6FA34B}"/>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2037" t="29604" r="9625" b="30401"/>
              <a:stretch/>
            </p:blipFill>
            <p:spPr bwMode="auto">
              <a:xfrm>
                <a:off x="8181798" y="4452963"/>
                <a:ext cx="414282" cy="21150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85" name="Grupo 84">
              <a:extLst>
                <a:ext uri="{FF2B5EF4-FFF2-40B4-BE49-F238E27FC236}">
                  <a16:creationId xmlns:a16="http://schemas.microsoft.com/office/drawing/2014/main" id="{BA3DA9AE-6F01-4C41-A12E-E11167014FD2}"/>
                </a:ext>
              </a:extLst>
            </p:cNvPr>
            <p:cNvGrpSpPr/>
            <p:nvPr/>
          </p:nvGrpSpPr>
          <p:grpSpPr>
            <a:xfrm>
              <a:off x="11346386" y="1367053"/>
              <a:ext cx="332534" cy="299599"/>
              <a:chOff x="8104914" y="4959716"/>
              <a:chExt cx="558800" cy="506485"/>
            </a:xfrm>
          </p:grpSpPr>
          <p:sp>
            <p:nvSpPr>
              <p:cNvPr id="86" name="Elipse 85">
                <a:extLst>
                  <a:ext uri="{FF2B5EF4-FFF2-40B4-BE49-F238E27FC236}">
                    <a16:creationId xmlns:a16="http://schemas.microsoft.com/office/drawing/2014/main" id="{6A42FC85-6BF1-4AF6-9CDA-DB6617C9BF27}"/>
                  </a:ext>
                </a:extLst>
              </p:cNvPr>
              <p:cNvSpPr/>
              <p:nvPr/>
            </p:nvSpPr>
            <p:spPr>
              <a:xfrm>
                <a:off x="8104914" y="4959716"/>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87" name="Picture 10" descr="Goat Vector Art Stock Images | Depositphotos">
                <a:extLst>
                  <a:ext uri="{FF2B5EF4-FFF2-40B4-BE49-F238E27FC236}">
                    <a16:creationId xmlns:a16="http://schemas.microsoft.com/office/drawing/2014/main" id="{FDB673C4-D6B2-4022-B187-2C91A3BCC9E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8755" t="14682" r="10177" b="14207"/>
              <a:stretch/>
            </p:blipFill>
            <p:spPr bwMode="auto">
              <a:xfrm>
                <a:off x="8231414" y="5072763"/>
                <a:ext cx="319643" cy="280389"/>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88" name="Elipse 87">
              <a:extLst>
                <a:ext uri="{FF2B5EF4-FFF2-40B4-BE49-F238E27FC236}">
                  <a16:creationId xmlns:a16="http://schemas.microsoft.com/office/drawing/2014/main" id="{32DC18A7-6987-47D8-84A9-25B41CC883BB}"/>
                </a:ext>
              </a:extLst>
            </p:cNvPr>
            <p:cNvSpPr/>
            <p:nvPr/>
          </p:nvSpPr>
          <p:spPr>
            <a:xfrm>
              <a:off x="8599972" y="2060584"/>
              <a:ext cx="1566892" cy="70610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tx1"/>
                </a:solidFill>
                <a:latin typeface="EC Square Sans Pro" panose="020B0506040000020004" pitchFamily="34" charset="0"/>
                <a:cs typeface="Times New Roman" panose="02020603050405020304" pitchFamily="18" charset="0"/>
              </a:endParaRPr>
            </a:p>
          </p:txBody>
        </p:sp>
        <p:sp>
          <p:nvSpPr>
            <p:cNvPr id="89" name="Elipse 88">
              <a:extLst>
                <a:ext uri="{FF2B5EF4-FFF2-40B4-BE49-F238E27FC236}">
                  <a16:creationId xmlns:a16="http://schemas.microsoft.com/office/drawing/2014/main" id="{B6A9F2DA-BCEB-4272-A9BF-9E87D8FDE8B1}"/>
                </a:ext>
              </a:extLst>
            </p:cNvPr>
            <p:cNvSpPr/>
            <p:nvPr/>
          </p:nvSpPr>
          <p:spPr>
            <a:xfrm>
              <a:off x="10324214" y="2083508"/>
              <a:ext cx="1209906" cy="692244"/>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grpSp>
          <p:nvGrpSpPr>
            <p:cNvPr id="90" name="Grupo 89">
              <a:extLst>
                <a:ext uri="{FF2B5EF4-FFF2-40B4-BE49-F238E27FC236}">
                  <a16:creationId xmlns:a16="http://schemas.microsoft.com/office/drawing/2014/main" id="{B3AD1239-051C-4EB0-816A-52C4DBD49562}"/>
                </a:ext>
              </a:extLst>
            </p:cNvPr>
            <p:cNvGrpSpPr/>
            <p:nvPr/>
          </p:nvGrpSpPr>
          <p:grpSpPr>
            <a:xfrm>
              <a:off x="9226070" y="1186297"/>
              <a:ext cx="334195" cy="312699"/>
              <a:chOff x="7099542" y="1077560"/>
              <a:chExt cx="558800" cy="506485"/>
            </a:xfrm>
          </p:grpSpPr>
          <p:sp>
            <p:nvSpPr>
              <p:cNvPr id="91" name="Elipse 90">
                <a:extLst>
                  <a:ext uri="{FF2B5EF4-FFF2-40B4-BE49-F238E27FC236}">
                    <a16:creationId xmlns:a16="http://schemas.microsoft.com/office/drawing/2014/main" id="{17CFCDDC-5CCC-40D6-A01F-29761A962E13}"/>
                  </a:ext>
                </a:extLst>
              </p:cNvPr>
              <p:cNvSpPr/>
              <p:nvPr/>
            </p:nvSpPr>
            <p:spPr>
              <a:xfrm>
                <a:off x="7099542" y="1077560"/>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92" name="Picture 2" descr="Silhouette of a pig Royalty Free Vector Image - VectorStock">
                <a:extLst>
                  <a:ext uri="{FF2B5EF4-FFF2-40B4-BE49-F238E27FC236}">
                    <a16:creationId xmlns:a16="http://schemas.microsoft.com/office/drawing/2014/main" id="{E088ACE1-8848-4394-98A8-2B45E8EC978E}"/>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844" t="18131" r="2411" b="24735"/>
              <a:stretch/>
            </p:blipFill>
            <p:spPr bwMode="auto">
              <a:xfrm>
                <a:off x="7173994" y="1228645"/>
                <a:ext cx="409896" cy="22274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93" name="Grupo 92">
              <a:extLst>
                <a:ext uri="{FF2B5EF4-FFF2-40B4-BE49-F238E27FC236}">
                  <a16:creationId xmlns:a16="http://schemas.microsoft.com/office/drawing/2014/main" id="{A6BA48DF-08C9-4F63-9DD9-32099D4EC6E8}"/>
                </a:ext>
              </a:extLst>
            </p:cNvPr>
            <p:cNvGrpSpPr/>
            <p:nvPr/>
          </p:nvGrpSpPr>
          <p:grpSpPr>
            <a:xfrm>
              <a:off x="10931965" y="1215904"/>
              <a:ext cx="333591" cy="305204"/>
              <a:chOff x="8070324" y="1057481"/>
              <a:chExt cx="558800" cy="506485"/>
            </a:xfrm>
          </p:grpSpPr>
          <p:sp>
            <p:nvSpPr>
              <p:cNvPr id="94" name="Elipse 93">
                <a:extLst>
                  <a:ext uri="{FF2B5EF4-FFF2-40B4-BE49-F238E27FC236}">
                    <a16:creationId xmlns:a16="http://schemas.microsoft.com/office/drawing/2014/main" id="{EDE0A21B-3792-46B6-B285-39A5FDF043CE}"/>
                  </a:ext>
                </a:extLst>
              </p:cNvPr>
              <p:cNvSpPr/>
              <p:nvPr/>
            </p:nvSpPr>
            <p:spPr>
              <a:xfrm>
                <a:off x="8070324" y="1057481"/>
                <a:ext cx="558800" cy="506485"/>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95" name="Picture 2" descr="Silhouette of a pig Royalty Free Vector Image - VectorStock">
                <a:extLst>
                  <a:ext uri="{FF2B5EF4-FFF2-40B4-BE49-F238E27FC236}">
                    <a16:creationId xmlns:a16="http://schemas.microsoft.com/office/drawing/2014/main" id="{F913D720-A822-4FCA-90CF-BC235A34C0ED}"/>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844" t="18131" r="2411" b="24735"/>
              <a:stretch/>
            </p:blipFill>
            <p:spPr bwMode="auto">
              <a:xfrm>
                <a:off x="8144776" y="1208566"/>
                <a:ext cx="409896" cy="222740"/>
              </a:xfrm>
              <a:prstGeom prst="rect">
                <a:avLst/>
              </a:prstGeom>
              <a:noFill/>
              <a:extLst>
                <a:ext uri="{909E8E84-426E-40DD-AFC4-6F175D3DCCD1}">
                  <a14:hiddenFill xmlns:a14="http://schemas.microsoft.com/office/drawing/2010/main">
                    <a:solidFill>
                      <a:srgbClr val="FFFFFF"/>
                    </a:solidFill>
                  </a14:hiddenFill>
                </a:ext>
              </a:extLst>
            </p:spPr>
          </p:pic>
        </p:grpSp>
        <p:sp>
          <p:nvSpPr>
            <p:cNvPr id="96" name="Elipse 95">
              <a:extLst>
                <a:ext uri="{FF2B5EF4-FFF2-40B4-BE49-F238E27FC236}">
                  <a16:creationId xmlns:a16="http://schemas.microsoft.com/office/drawing/2014/main" id="{08F0A3F2-FEE7-4AE0-9B7E-0138FF4B1000}"/>
                </a:ext>
              </a:extLst>
            </p:cNvPr>
            <p:cNvSpPr/>
            <p:nvPr/>
          </p:nvSpPr>
          <p:spPr>
            <a:xfrm>
              <a:off x="7957288" y="617658"/>
              <a:ext cx="4200796" cy="2301207"/>
            </a:xfrm>
            <a:prstGeom prst="ellipse">
              <a:avLst/>
            </a:prstGeom>
            <a:noFill/>
            <a:ln w="38100">
              <a:solidFill>
                <a:srgbClr val="6BB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C Square Sans Pro" panose="020B0506040000020004" pitchFamily="34" charset="0"/>
              </a:endParaRPr>
            </a:p>
          </p:txBody>
        </p:sp>
        <p:cxnSp>
          <p:nvCxnSpPr>
            <p:cNvPr id="97" name="Conector recto de flecha 96">
              <a:extLst>
                <a:ext uri="{FF2B5EF4-FFF2-40B4-BE49-F238E27FC236}">
                  <a16:creationId xmlns:a16="http://schemas.microsoft.com/office/drawing/2014/main" id="{28413A72-D637-40C1-BDAC-90B769B2DA2B}"/>
                </a:ext>
              </a:extLst>
            </p:cNvPr>
            <p:cNvCxnSpPr>
              <a:cxnSpLocks/>
            </p:cNvCxnSpPr>
            <p:nvPr/>
          </p:nvCxnSpPr>
          <p:spPr>
            <a:xfrm>
              <a:off x="9162532" y="1739357"/>
              <a:ext cx="79106" cy="376089"/>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ector recto de flecha 97">
              <a:extLst>
                <a:ext uri="{FF2B5EF4-FFF2-40B4-BE49-F238E27FC236}">
                  <a16:creationId xmlns:a16="http://schemas.microsoft.com/office/drawing/2014/main" id="{A1D1F92B-DFB2-48E1-AB14-44E9793DA559}"/>
                </a:ext>
              </a:extLst>
            </p:cNvPr>
            <p:cNvCxnSpPr>
              <a:cxnSpLocks/>
            </p:cNvCxnSpPr>
            <p:nvPr/>
          </p:nvCxnSpPr>
          <p:spPr>
            <a:xfrm>
              <a:off x="10746874" y="1865262"/>
              <a:ext cx="201102" cy="1758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9" name="CuadroTexto 98">
              <a:extLst>
                <a:ext uri="{FF2B5EF4-FFF2-40B4-BE49-F238E27FC236}">
                  <a16:creationId xmlns:a16="http://schemas.microsoft.com/office/drawing/2014/main" id="{1BF5F1D7-8BB1-44E0-9BB9-EAE23BE4CDC4}"/>
                </a:ext>
              </a:extLst>
            </p:cNvPr>
            <p:cNvSpPr txBox="1"/>
            <p:nvPr/>
          </p:nvSpPr>
          <p:spPr>
            <a:xfrm>
              <a:off x="9457156" y="610106"/>
              <a:ext cx="1329653" cy="904863"/>
            </a:xfrm>
            <a:prstGeom prst="rect">
              <a:avLst/>
            </a:prstGeom>
            <a:noFill/>
          </p:spPr>
          <p:txBody>
            <a:bodyPr wrap="square">
              <a:spAutoFit/>
            </a:bodyPr>
            <a:lstStyle/>
            <a:p>
              <a:pPr algn="ctr"/>
              <a:r>
                <a:rPr lang="de-DE" sz="1200" b="1" dirty="0">
                  <a:latin typeface="EC Square Sans Pro" panose="020B0506040000020004" pitchFamily="34" charset="0"/>
                  <a:cs typeface="Times New Roman" panose="02020603050405020304" pitchFamily="18" charset="0"/>
                </a:rPr>
                <a:t>GÜ 1</a:t>
              </a:r>
              <a:r>
                <a:rPr lang="de-DE" sz="1200" dirty="0">
                  <a:latin typeface="EC Square Sans Pro" panose="020B0506040000020004" pitchFamily="34" charset="0"/>
                  <a:cs typeface="Times New Roman" panose="02020603050405020304" pitchFamily="18" charset="0"/>
                </a:rPr>
                <a:t> </a:t>
              </a:r>
            </a:p>
            <a:p>
              <a:pPr lvl="0">
                <a:lnSpc>
                  <a:spcPct val="80000"/>
                </a:lnSpc>
              </a:pPr>
              <a:r>
                <a:rPr lang="de-DE" sz="1200" dirty="0">
                  <a:latin typeface="EC Square Sans Pro" panose="020B0506040000020004" pitchFamily="34" charset="0"/>
                  <a:cs typeface="Times New Roman" panose="02020603050405020304" pitchFamily="18" charset="0"/>
                </a:rPr>
                <a:t>Identifizieren von Problemen und Chancen</a:t>
              </a:r>
            </a:p>
            <a:p>
              <a:pPr algn="ctr"/>
              <a:endParaRPr lang="en-GB" sz="1200" dirty="0">
                <a:latin typeface="EC Square Sans Pro" panose="020B0506040000020004" pitchFamily="34" charset="0"/>
                <a:cs typeface="Times New Roman" panose="02020603050405020304" pitchFamily="18" charset="0"/>
              </a:endParaRPr>
            </a:p>
          </p:txBody>
        </p:sp>
        <p:sp>
          <p:nvSpPr>
            <p:cNvPr id="100" name="CuadroTexto 99">
              <a:extLst>
                <a:ext uri="{FF2B5EF4-FFF2-40B4-BE49-F238E27FC236}">
                  <a16:creationId xmlns:a16="http://schemas.microsoft.com/office/drawing/2014/main" id="{7D274DF0-6FF7-4E27-AE62-6ED003659303}"/>
                </a:ext>
              </a:extLst>
            </p:cNvPr>
            <p:cNvSpPr txBox="1"/>
            <p:nvPr/>
          </p:nvSpPr>
          <p:spPr>
            <a:xfrm>
              <a:off x="10158357" y="2098497"/>
              <a:ext cx="1547106" cy="646331"/>
            </a:xfrm>
            <a:prstGeom prst="rect">
              <a:avLst/>
            </a:prstGeom>
            <a:noFill/>
          </p:spPr>
          <p:txBody>
            <a:bodyPr wrap="square">
              <a:spAutoFit/>
            </a:bodyPr>
            <a:lstStyle/>
            <a:p>
              <a:pPr algn="ctr"/>
              <a:r>
                <a:rPr lang="de-DE" sz="1200" dirty="0">
                  <a:latin typeface="EC Square Sans Pro" panose="020B0506040000020004" pitchFamily="34" charset="0"/>
                  <a:cs typeface="Times New Roman" panose="02020603050405020304" pitchFamily="18" charset="0"/>
                </a:rPr>
                <a:t>Probleme und Chancen der Tierärzte identifiziert</a:t>
              </a:r>
            </a:p>
          </p:txBody>
        </p:sp>
        <p:sp>
          <p:nvSpPr>
            <p:cNvPr id="101" name="CuadroTexto 100">
              <a:extLst>
                <a:ext uri="{FF2B5EF4-FFF2-40B4-BE49-F238E27FC236}">
                  <a16:creationId xmlns:a16="http://schemas.microsoft.com/office/drawing/2014/main" id="{73BF8C90-00A8-4931-BEAE-B57AFAC52093}"/>
                </a:ext>
              </a:extLst>
            </p:cNvPr>
            <p:cNvSpPr txBox="1"/>
            <p:nvPr/>
          </p:nvSpPr>
          <p:spPr>
            <a:xfrm>
              <a:off x="8599972" y="2147345"/>
              <a:ext cx="1621381" cy="646331"/>
            </a:xfrm>
            <a:prstGeom prst="rect">
              <a:avLst/>
            </a:prstGeom>
            <a:noFill/>
          </p:spPr>
          <p:txBody>
            <a:bodyPr wrap="square">
              <a:spAutoFit/>
            </a:bodyPr>
            <a:lstStyle/>
            <a:p>
              <a:pPr algn="ctr"/>
              <a:r>
                <a:rPr lang="de-DE" sz="1200" dirty="0">
                  <a:latin typeface="EC Square Sans Pro" panose="020B0506040000020004" pitchFamily="34" charset="0"/>
                  <a:cs typeface="Times New Roman" panose="02020603050405020304" pitchFamily="18" charset="0"/>
                </a:rPr>
                <a:t>Probleme und Chancen der Landwirte identifiziert</a:t>
              </a:r>
            </a:p>
          </p:txBody>
        </p:sp>
      </p:grpSp>
      <p:grpSp>
        <p:nvGrpSpPr>
          <p:cNvPr id="16" name="Grupo 15">
            <a:extLst>
              <a:ext uri="{FF2B5EF4-FFF2-40B4-BE49-F238E27FC236}">
                <a16:creationId xmlns:a16="http://schemas.microsoft.com/office/drawing/2014/main" id="{DD97B49A-C493-451A-A4DA-AFDF4CE2CD13}"/>
              </a:ext>
            </a:extLst>
          </p:cNvPr>
          <p:cNvGrpSpPr/>
          <p:nvPr/>
        </p:nvGrpSpPr>
        <p:grpSpPr>
          <a:xfrm>
            <a:off x="7954280" y="2968692"/>
            <a:ext cx="4237720" cy="2449248"/>
            <a:chOff x="7954280" y="2968692"/>
            <a:chExt cx="4237720" cy="2449248"/>
          </a:xfrm>
        </p:grpSpPr>
        <p:sp>
          <p:nvSpPr>
            <p:cNvPr id="146" name="Elipse 145">
              <a:extLst>
                <a:ext uri="{FF2B5EF4-FFF2-40B4-BE49-F238E27FC236}">
                  <a16:creationId xmlns:a16="http://schemas.microsoft.com/office/drawing/2014/main" id="{32F5C7A5-A9C5-46B7-B4E1-53D7E113C287}"/>
                </a:ext>
              </a:extLst>
            </p:cNvPr>
            <p:cNvSpPr/>
            <p:nvPr/>
          </p:nvSpPr>
          <p:spPr>
            <a:xfrm>
              <a:off x="8899588" y="315058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Elipse 147">
              <a:extLst>
                <a:ext uri="{FF2B5EF4-FFF2-40B4-BE49-F238E27FC236}">
                  <a16:creationId xmlns:a16="http://schemas.microsoft.com/office/drawing/2014/main" id="{E5782E68-C07A-4634-981D-CD8D58AB7F7F}"/>
                </a:ext>
              </a:extLst>
            </p:cNvPr>
            <p:cNvSpPr/>
            <p:nvPr/>
          </p:nvSpPr>
          <p:spPr>
            <a:xfrm flipH="1">
              <a:off x="9062966" y="314450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3" name="Picture 10" descr="Goat Vector Art Stock Images | Depositphotos">
              <a:extLst>
                <a:ext uri="{FF2B5EF4-FFF2-40B4-BE49-F238E27FC236}">
                  <a16:creationId xmlns:a16="http://schemas.microsoft.com/office/drawing/2014/main" id="{6F28223C-D638-4C60-89DC-F29313AC080C}"/>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8755" t="14682" r="10177" b="14207"/>
            <a:stretch/>
          </p:blipFill>
          <p:spPr bwMode="auto">
            <a:xfrm>
              <a:off x="9233462" y="3307886"/>
              <a:ext cx="319643" cy="28038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5" name="Elipse 154">
              <a:extLst>
                <a:ext uri="{FF2B5EF4-FFF2-40B4-BE49-F238E27FC236}">
                  <a16:creationId xmlns:a16="http://schemas.microsoft.com/office/drawing/2014/main" id="{464EFCD6-E111-456D-ADAA-B68F8EA76117}"/>
                </a:ext>
              </a:extLst>
            </p:cNvPr>
            <p:cNvSpPr/>
            <p:nvPr/>
          </p:nvSpPr>
          <p:spPr>
            <a:xfrm>
              <a:off x="9890335" y="3737160"/>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6" name="Elipse 155">
              <a:extLst>
                <a:ext uri="{FF2B5EF4-FFF2-40B4-BE49-F238E27FC236}">
                  <a16:creationId xmlns:a16="http://schemas.microsoft.com/office/drawing/2014/main" id="{597F7BD9-8BC2-4143-B15E-73B8804873A0}"/>
                </a:ext>
              </a:extLst>
            </p:cNvPr>
            <p:cNvSpPr/>
            <p:nvPr/>
          </p:nvSpPr>
          <p:spPr>
            <a:xfrm flipH="1">
              <a:off x="10053713" y="3731080"/>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8" name="Elipse 157">
              <a:extLst>
                <a:ext uri="{FF2B5EF4-FFF2-40B4-BE49-F238E27FC236}">
                  <a16:creationId xmlns:a16="http://schemas.microsoft.com/office/drawing/2014/main" id="{B55D87F8-B667-470C-B486-CE3DFBEB5052}"/>
                </a:ext>
              </a:extLst>
            </p:cNvPr>
            <p:cNvSpPr/>
            <p:nvPr/>
          </p:nvSpPr>
          <p:spPr>
            <a:xfrm>
              <a:off x="11049972" y="3690683"/>
              <a:ext cx="829339" cy="596623"/>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Elipse 158">
              <a:extLst>
                <a:ext uri="{FF2B5EF4-FFF2-40B4-BE49-F238E27FC236}">
                  <a16:creationId xmlns:a16="http://schemas.microsoft.com/office/drawing/2014/main" id="{66139F69-1C7C-4535-BE9C-EA2E2F958899}"/>
                </a:ext>
              </a:extLst>
            </p:cNvPr>
            <p:cNvSpPr/>
            <p:nvPr/>
          </p:nvSpPr>
          <p:spPr>
            <a:xfrm flipH="1">
              <a:off x="11213349" y="3684603"/>
              <a:ext cx="829339" cy="5966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Elipse 159">
              <a:extLst>
                <a:ext uri="{FF2B5EF4-FFF2-40B4-BE49-F238E27FC236}">
                  <a16:creationId xmlns:a16="http://schemas.microsoft.com/office/drawing/2014/main" id="{B0C8F183-815B-488F-9984-BC25926E5570}"/>
                </a:ext>
              </a:extLst>
            </p:cNvPr>
            <p:cNvSpPr/>
            <p:nvPr/>
          </p:nvSpPr>
          <p:spPr>
            <a:xfrm>
              <a:off x="10786809" y="446042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1" name="Elipse 160">
              <a:extLst>
                <a:ext uri="{FF2B5EF4-FFF2-40B4-BE49-F238E27FC236}">
                  <a16:creationId xmlns:a16="http://schemas.microsoft.com/office/drawing/2014/main" id="{6AE96318-BF7C-47AA-9A7B-B650D8587433}"/>
                </a:ext>
              </a:extLst>
            </p:cNvPr>
            <p:cNvSpPr/>
            <p:nvPr/>
          </p:nvSpPr>
          <p:spPr>
            <a:xfrm flipH="1">
              <a:off x="10950187" y="445434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2" name="Elipse 161">
              <a:extLst>
                <a:ext uri="{FF2B5EF4-FFF2-40B4-BE49-F238E27FC236}">
                  <a16:creationId xmlns:a16="http://schemas.microsoft.com/office/drawing/2014/main" id="{9F5E1524-92B9-4E99-8D2D-381DA9336944}"/>
                </a:ext>
              </a:extLst>
            </p:cNvPr>
            <p:cNvSpPr/>
            <p:nvPr/>
          </p:nvSpPr>
          <p:spPr>
            <a:xfrm>
              <a:off x="10168827" y="304670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Elipse 162">
              <a:extLst>
                <a:ext uri="{FF2B5EF4-FFF2-40B4-BE49-F238E27FC236}">
                  <a16:creationId xmlns:a16="http://schemas.microsoft.com/office/drawing/2014/main" id="{80D1FB5B-3566-437E-B69A-54134974D9A4}"/>
                </a:ext>
              </a:extLst>
            </p:cNvPr>
            <p:cNvSpPr/>
            <p:nvPr/>
          </p:nvSpPr>
          <p:spPr>
            <a:xfrm flipH="1">
              <a:off x="10332205" y="304062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4" name="Elipse 163">
              <a:extLst>
                <a:ext uri="{FF2B5EF4-FFF2-40B4-BE49-F238E27FC236}">
                  <a16:creationId xmlns:a16="http://schemas.microsoft.com/office/drawing/2014/main" id="{B40CE400-B309-4399-A4E2-11576D7DF228}"/>
                </a:ext>
              </a:extLst>
            </p:cNvPr>
            <p:cNvSpPr/>
            <p:nvPr/>
          </p:nvSpPr>
          <p:spPr>
            <a:xfrm>
              <a:off x="9682769" y="457507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5" name="Elipse 164">
              <a:extLst>
                <a:ext uri="{FF2B5EF4-FFF2-40B4-BE49-F238E27FC236}">
                  <a16:creationId xmlns:a16="http://schemas.microsoft.com/office/drawing/2014/main" id="{F360C246-1A74-4618-8E46-625046E83AE4}"/>
                </a:ext>
              </a:extLst>
            </p:cNvPr>
            <p:cNvSpPr/>
            <p:nvPr/>
          </p:nvSpPr>
          <p:spPr>
            <a:xfrm flipH="1">
              <a:off x="9846147" y="456899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6" name="Elipse 165">
              <a:extLst>
                <a:ext uri="{FF2B5EF4-FFF2-40B4-BE49-F238E27FC236}">
                  <a16:creationId xmlns:a16="http://schemas.microsoft.com/office/drawing/2014/main" id="{6BD914C1-074C-4279-A902-ECD74B21B5CE}"/>
                </a:ext>
              </a:extLst>
            </p:cNvPr>
            <p:cNvSpPr/>
            <p:nvPr/>
          </p:nvSpPr>
          <p:spPr>
            <a:xfrm>
              <a:off x="8815236" y="3991751"/>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7" name="Elipse 166">
              <a:extLst>
                <a:ext uri="{FF2B5EF4-FFF2-40B4-BE49-F238E27FC236}">
                  <a16:creationId xmlns:a16="http://schemas.microsoft.com/office/drawing/2014/main" id="{962EBF94-E54A-4956-8D73-D1B9F73A7699}"/>
                </a:ext>
              </a:extLst>
            </p:cNvPr>
            <p:cNvSpPr/>
            <p:nvPr/>
          </p:nvSpPr>
          <p:spPr>
            <a:xfrm flipH="1">
              <a:off x="8978614" y="3985671"/>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8" name="Picture 6" descr="Chicken Icon Vector Art, Icons, and Graphics for Free Download">
              <a:extLst>
                <a:ext uri="{FF2B5EF4-FFF2-40B4-BE49-F238E27FC236}">
                  <a16:creationId xmlns:a16="http://schemas.microsoft.com/office/drawing/2014/main" id="{8492EC89-A943-45A2-8E40-757B73F87D6D}"/>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flipH="1">
              <a:off x="10547218" y="3179945"/>
              <a:ext cx="309783" cy="352348"/>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4" descr="840+ Heifer Illustrations, Royalty-Free Vector Graphics &amp; Clip Art - iStock  | Heifer cows, Heifer vector, Heifer milk">
              <a:extLst>
                <a:ext uri="{FF2B5EF4-FFF2-40B4-BE49-F238E27FC236}">
                  <a16:creationId xmlns:a16="http://schemas.microsoft.com/office/drawing/2014/main" id="{E7438556-84A5-408F-913B-3E365082742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6340" t="28652" r="15867" b="28682"/>
            <a:stretch/>
          </p:blipFill>
          <p:spPr bwMode="auto">
            <a:xfrm>
              <a:off x="9109082" y="4207608"/>
              <a:ext cx="355510" cy="223747"/>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8" descr="Sheep Vector Illustration Black Silhouette. Stock Vector - Illustration of  raphic, husbandry: 140349495">
              <a:extLst>
                <a:ext uri="{FF2B5EF4-FFF2-40B4-BE49-F238E27FC236}">
                  <a16:creationId xmlns:a16="http://schemas.microsoft.com/office/drawing/2014/main" id="{86463C8D-226C-4A0A-879A-864161D376C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3743" t="7481" r="11426" b="9237"/>
            <a:stretch/>
          </p:blipFill>
          <p:spPr bwMode="auto">
            <a:xfrm>
              <a:off x="11117498" y="4698578"/>
              <a:ext cx="326587" cy="2418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1" name="Picture 12" descr="Over 900 Free Horse Vectors - Pixabay - Pixabay">
              <a:extLst>
                <a:ext uri="{FF2B5EF4-FFF2-40B4-BE49-F238E27FC236}">
                  <a16:creationId xmlns:a16="http://schemas.microsoft.com/office/drawing/2014/main" id="{46139112-9DB4-444B-AB89-47EB79F6BE8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10166864" y="3869266"/>
              <a:ext cx="409896" cy="3651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2" name="Picture 2" descr="Silhouette of a pig Royalty Free Vector Image - VectorStock">
              <a:extLst>
                <a:ext uri="{FF2B5EF4-FFF2-40B4-BE49-F238E27FC236}">
                  <a16:creationId xmlns:a16="http://schemas.microsoft.com/office/drawing/2014/main" id="{25389C6B-38C5-4CB0-90ED-C6C38794131D}"/>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844" t="18131" r="2411" b="24735"/>
            <a:stretch/>
          </p:blipFill>
          <p:spPr bwMode="auto">
            <a:xfrm>
              <a:off x="9978953" y="4819515"/>
              <a:ext cx="409896" cy="22274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4" descr="Fish Icon Vector Isolated Stock Illustration - Download Image Now - Fish,  Icon, Vector - iStock">
              <a:extLst>
                <a:ext uri="{FF2B5EF4-FFF2-40B4-BE49-F238E27FC236}">
                  <a16:creationId xmlns:a16="http://schemas.microsoft.com/office/drawing/2014/main" id="{98308459-3B96-4960-B415-0900066553A3}"/>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2037" t="29604" r="9625" b="30401"/>
            <a:stretch/>
          </p:blipFill>
          <p:spPr bwMode="auto">
            <a:xfrm>
              <a:off x="11346247" y="3928901"/>
              <a:ext cx="414282" cy="211507"/>
            </a:xfrm>
            <a:prstGeom prst="rect">
              <a:avLst/>
            </a:prstGeom>
            <a:noFill/>
            <a:extLst>
              <a:ext uri="{909E8E84-426E-40DD-AFC4-6F175D3DCCD1}">
                <a14:hiddenFill xmlns:a14="http://schemas.microsoft.com/office/drawing/2010/main">
                  <a:solidFill>
                    <a:srgbClr val="FFFFFF"/>
                  </a:solidFill>
                </a14:hiddenFill>
              </a:ext>
            </a:extLst>
          </p:spPr>
        </p:pic>
        <p:sp>
          <p:nvSpPr>
            <p:cNvPr id="174" name="Elipse 173">
              <a:extLst>
                <a:ext uri="{FF2B5EF4-FFF2-40B4-BE49-F238E27FC236}">
                  <a16:creationId xmlns:a16="http://schemas.microsoft.com/office/drawing/2014/main" id="{BA3DB9A5-B96F-4743-8591-4A2F87073329}"/>
                </a:ext>
              </a:extLst>
            </p:cNvPr>
            <p:cNvSpPr/>
            <p:nvPr/>
          </p:nvSpPr>
          <p:spPr>
            <a:xfrm>
              <a:off x="8059645" y="2968692"/>
              <a:ext cx="4132355" cy="2449248"/>
            </a:xfrm>
            <a:prstGeom prst="ellipse">
              <a:avLst/>
            </a:prstGeom>
            <a:noFill/>
            <a:ln w="38100">
              <a:solidFill>
                <a:srgbClr val="6BB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C Square Sans Pro" panose="020B0506040000020004" pitchFamily="34" charset="0"/>
              </a:endParaRPr>
            </a:p>
          </p:txBody>
        </p:sp>
        <p:sp>
          <p:nvSpPr>
            <p:cNvPr id="175" name="CuadroTexto 174">
              <a:extLst>
                <a:ext uri="{FF2B5EF4-FFF2-40B4-BE49-F238E27FC236}">
                  <a16:creationId xmlns:a16="http://schemas.microsoft.com/office/drawing/2014/main" id="{2E694109-1897-4FC1-8D84-BC1A4C773F28}"/>
                </a:ext>
              </a:extLst>
            </p:cNvPr>
            <p:cNvSpPr txBox="1"/>
            <p:nvPr/>
          </p:nvSpPr>
          <p:spPr>
            <a:xfrm>
              <a:off x="7972195" y="3574593"/>
              <a:ext cx="1189715" cy="276999"/>
            </a:xfrm>
            <a:prstGeom prst="rect">
              <a:avLst/>
            </a:prstGeom>
            <a:noFill/>
          </p:spPr>
          <p:txBody>
            <a:bodyPr wrap="square">
              <a:spAutoFit/>
            </a:bodyPr>
            <a:lstStyle/>
            <a:p>
              <a:pPr algn="ctr"/>
              <a:r>
                <a:rPr lang="de-DE" sz="1200" b="1">
                  <a:latin typeface="EC Square Sans Pro" panose="020B0506040000020004" pitchFamily="34" charset="0"/>
                  <a:cs typeface="Times New Roman" panose="02020603050405020304" pitchFamily="18" charset="0"/>
                </a:rPr>
                <a:t>GÜ 2a</a:t>
              </a:r>
            </a:p>
          </p:txBody>
        </p:sp>
        <p:sp>
          <p:nvSpPr>
            <p:cNvPr id="176" name="CuadroTexto 175">
              <a:extLst>
                <a:ext uri="{FF2B5EF4-FFF2-40B4-BE49-F238E27FC236}">
                  <a16:creationId xmlns:a16="http://schemas.microsoft.com/office/drawing/2014/main" id="{1D71FDFD-A5F0-4607-A269-254A5AFA4DF0}"/>
                </a:ext>
              </a:extLst>
            </p:cNvPr>
            <p:cNvSpPr txBox="1"/>
            <p:nvPr/>
          </p:nvSpPr>
          <p:spPr>
            <a:xfrm>
              <a:off x="7954280" y="4642649"/>
              <a:ext cx="1189715" cy="276999"/>
            </a:xfrm>
            <a:prstGeom prst="rect">
              <a:avLst/>
            </a:prstGeom>
            <a:noFill/>
          </p:spPr>
          <p:txBody>
            <a:bodyPr wrap="square">
              <a:spAutoFit/>
            </a:bodyPr>
            <a:lstStyle/>
            <a:p>
              <a:pPr algn="ctr"/>
              <a:r>
                <a:rPr lang="de-DE" sz="1200" b="1">
                  <a:latin typeface="EC Square Sans Pro" panose="020B0506040000020004" pitchFamily="34" charset="0"/>
                  <a:cs typeface="Times New Roman" panose="02020603050405020304" pitchFamily="18" charset="0"/>
                </a:rPr>
                <a:t>GÜ 2b</a:t>
              </a:r>
            </a:p>
          </p:txBody>
        </p:sp>
      </p:grpSp>
      <p:sp>
        <p:nvSpPr>
          <p:cNvPr id="177" name="Elipse 176">
            <a:extLst>
              <a:ext uri="{FF2B5EF4-FFF2-40B4-BE49-F238E27FC236}">
                <a16:creationId xmlns:a16="http://schemas.microsoft.com/office/drawing/2014/main" id="{34A3BAAD-FF5C-4540-8D05-088B289825EC}"/>
              </a:ext>
            </a:extLst>
          </p:cNvPr>
          <p:cNvSpPr/>
          <p:nvPr/>
        </p:nvSpPr>
        <p:spPr>
          <a:xfrm>
            <a:off x="8059644" y="5460845"/>
            <a:ext cx="4132355" cy="1373259"/>
          </a:xfrm>
          <a:prstGeom prst="ellipse">
            <a:avLst/>
          </a:prstGeom>
          <a:noFill/>
          <a:ln w="38100">
            <a:solidFill>
              <a:srgbClr val="6BB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C Square Sans Pro" panose="020B0506040000020004" pitchFamily="34" charset="0"/>
            </a:endParaRPr>
          </a:p>
        </p:txBody>
      </p:sp>
      <p:sp>
        <p:nvSpPr>
          <p:cNvPr id="178" name="Elipse 177">
            <a:extLst>
              <a:ext uri="{FF2B5EF4-FFF2-40B4-BE49-F238E27FC236}">
                <a16:creationId xmlns:a16="http://schemas.microsoft.com/office/drawing/2014/main" id="{16E7BDEA-792D-4919-88CD-9403C69207B8}"/>
              </a:ext>
            </a:extLst>
          </p:cNvPr>
          <p:cNvSpPr/>
          <p:nvPr/>
        </p:nvSpPr>
        <p:spPr>
          <a:xfrm flipH="1">
            <a:off x="9207328" y="5540135"/>
            <a:ext cx="2950756" cy="124331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9" name="Elipse 178">
            <a:extLst>
              <a:ext uri="{FF2B5EF4-FFF2-40B4-BE49-F238E27FC236}">
                <a16:creationId xmlns:a16="http://schemas.microsoft.com/office/drawing/2014/main" id="{43526A21-F4C7-4231-8D76-1DBC035D3DA1}"/>
              </a:ext>
            </a:extLst>
          </p:cNvPr>
          <p:cNvSpPr/>
          <p:nvPr/>
        </p:nvSpPr>
        <p:spPr>
          <a:xfrm>
            <a:off x="8150983" y="5551553"/>
            <a:ext cx="2791608" cy="1199994"/>
          </a:xfrm>
          <a:prstGeom prst="ellipse">
            <a:avLst/>
          </a:prstGeom>
          <a:no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0" name="CuadroTexto 179">
            <a:extLst>
              <a:ext uri="{FF2B5EF4-FFF2-40B4-BE49-F238E27FC236}">
                <a16:creationId xmlns:a16="http://schemas.microsoft.com/office/drawing/2014/main" id="{C051886C-0831-4B40-9892-020C4CA2027D}"/>
              </a:ext>
            </a:extLst>
          </p:cNvPr>
          <p:cNvSpPr txBox="1"/>
          <p:nvPr/>
        </p:nvSpPr>
        <p:spPr>
          <a:xfrm>
            <a:off x="9378633" y="5758727"/>
            <a:ext cx="1189715" cy="276999"/>
          </a:xfrm>
          <a:prstGeom prst="rect">
            <a:avLst/>
          </a:prstGeom>
          <a:noFill/>
        </p:spPr>
        <p:txBody>
          <a:bodyPr wrap="square">
            <a:spAutoFit/>
          </a:bodyPr>
          <a:lstStyle/>
          <a:p>
            <a:pPr algn="ctr"/>
            <a:r>
              <a:rPr lang="de-DE" sz="1200" b="1">
                <a:latin typeface="EC Square Sans Pro" panose="020B0506040000020004" pitchFamily="34" charset="0"/>
                <a:cs typeface="Times New Roman" panose="02020603050405020304" pitchFamily="18" charset="0"/>
              </a:rPr>
              <a:t>GÜ 3a</a:t>
            </a:r>
          </a:p>
        </p:txBody>
      </p:sp>
      <p:sp>
        <p:nvSpPr>
          <p:cNvPr id="181" name="CuadroTexto 180">
            <a:extLst>
              <a:ext uri="{FF2B5EF4-FFF2-40B4-BE49-F238E27FC236}">
                <a16:creationId xmlns:a16="http://schemas.microsoft.com/office/drawing/2014/main" id="{A74E4077-B3D0-471E-A826-A8FD5F4D2DC6}"/>
              </a:ext>
            </a:extLst>
          </p:cNvPr>
          <p:cNvSpPr txBox="1"/>
          <p:nvPr/>
        </p:nvSpPr>
        <p:spPr>
          <a:xfrm>
            <a:off x="9412217" y="6204771"/>
            <a:ext cx="1189715" cy="276999"/>
          </a:xfrm>
          <a:prstGeom prst="rect">
            <a:avLst/>
          </a:prstGeom>
          <a:noFill/>
        </p:spPr>
        <p:txBody>
          <a:bodyPr wrap="square">
            <a:spAutoFit/>
          </a:bodyPr>
          <a:lstStyle/>
          <a:p>
            <a:pPr algn="ctr"/>
            <a:r>
              <a:rPr lang="de-DE" sz="1200" b="1">
                <a:latin typeface="EC Square Sans Pro" panose="020B0506040000020004" pitchFamily="34" charset="0"/>
                <a:cs typeface="Times New Roman" panose="02020603050405020304" pitchFamily="18" charset="0"/>
              </a:rPr>
              <a:t>GÜ 3b</a:t>
            </a:r>
          </a:p>
        </p:txBody>
      </p:sp>
    </p:spTree>
    <p:extLst>
      <p:ext uri="{BB962C8B-B14F-4D97-AF65-F5344CB8AC3E}">
        <p14:creationId xmlns:p14="http://schemas.microsoft.com/office/powerpoint/2010/main" val="382459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1000"/>
                                        <p:tgtEl>
                                          <p:spTgt spid="55"/>
                                        </p:tgtEl>
                                      </p:cBhvr>
                                    </p:animEffect>
                                    <p:anim calcmode="lin" valueType="num">
                                      <p:cBhvr>
                                        <p:cTn id="12" dur="1000" fill="hold"/>
                                        <p:tgtEl>
                                          <p:spTgt spid="55"/>
                                        </p:tgtEl>
                                        <p:attrNameLst>
                                          <p:attrName>ppt_x</p:attrName>
                                        </p:attrNameLst>
                                      </p:cBhvr>
                                      <p:tavLst>
                                        <p:tav tm="0">
                                          <p:val>
                                            <p:strVal val="#ppt_x"/>
                                          </p:val>
                                        </p:tav>
                                        <p:tav tm="100000">
                                          <p:val>
                                            <p:strVal val="#ppt_x"/>
                                          </p:val>
                                        </p:tav>
                                      </p:tavLst>
                                    </p:anim>
                                    <p:anim calcmode="lin" valueType="num">
                                      <p:cBhvr>
                                        <p:cTn id="13" dur="1000" fill="hold"/>
                                        <p:tgtEl>
                                          <p:spTgt spid="5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anim calcmode="lin" valueType="num">
                                      <p:cBhvr>
                                        <p:cTn id="17" dur="1000" fill="hold"/>
                                        <p:tgtEl>
                                          <p:spTgt spid="34"/>
                                        </p:tgtEl>
                                        <p:attrNameLst>
                                          <p:attrName>ppt_x</p:attrName>
                                        </p:attrNameLst>
                                      </p:cBhvr>
                                      <p:tavLst>
                                        <p:tav tm="0">
                                          <p:val>
                                            <p:strVal val="#ppt_x"/>
                                          </p:val>
                                        </p:tav>
                                        <p:tav tm="100000">
                                          <p:val>
                                            <p:strVal val="#ppt_x"/>
                                          </p:val>
                                        </p:tav>
                                      </p:tavLst>
                                    </p:anim>
                                    <p:anim calcmode="lin" valueType="num">
                                      <p:cBhvr>
                                        <p:cTn id="18" dur="1000" fill="hold"/>
                                        <p:tgtEl>
                                          <p:spTgt spid="3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1000"/>
                                        <p:tgtEl>
                                          <p:spTgt spid="47"/>
                                        </p:tgtEl>
                                      </p:cBhvr>
                                    </p:animEffect>
                                    <p:anim calcmode="lin" valueType="num">
                                      <p:cBhvr>
                                        <p:cTn id="64" dur="1000" fill="hold"/>
                                        <p:tgtEl>
                                          <p:spTgt spid="47"/>
                                        </p:tgtEl>
                                        <p:attrNameLst>
                                          <p:attrName>ppt_x</p:attrName>
                                        </p:attrNameLst>
                                      </p:cBhvr>
                                      <p:tavLst>
                                        <p:tav tm="0">
                                          <p:val>
                                            <p:strVal val="#ppt_x"/>
                                          </p:val>
                                        </p:tav>
                                        <p:tav tm="100000">
                                          <p:val>
                                            <p:strVal val="#ppt_x"/>
                                          </p:val>
                                        </p:tav>
                                      </p:tavLst>
                                    </p:anim>
                                    <p:anim calcmode="lin" valueType="num">
                                      <p:cBhvr>
                                        <p:cTn id="65" dur="1000" fill="hold"/>
                                        <p:tgtEl>
                                          <p:spTgt spid="4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1000"/>
                                        <p:tgtEl>
                                          <p:spTgt spid="48"/>
                                        </p:tgtEl>
                                      </p:cBhvr>
                                    </p:animEffect>
                                    <p:anim calcmode="lin" valueType="num">
                                      <p:cBhvr>
                                        <p:cTn id="69" dur="1000" fill="hold"/>
                                        <p:tgtEl>
                                          <p:spTgt spid="48"/>
                                        </p:tgtEl>
                                        <p:attrNameLst>
                                          <p:attrName>ppt_x</p:attrName>
                                        </p:attrNameLst>
                                      </p:cBhvr>
                                      <p:tavLst>
                                        <p:tav tm="0">
                                          <p:val>
                                            <p:strVal val="#ppt_x"/>
                                          </p:val>
                                        </p:tav>
                                        <p:tav tm="100000">
                                          <p:val>
                                            <p:strVal val="#ppt_x"/>
                                          </p:val>
                                        </p:tav>
                                      </p:tavLst>
                                    </p:anim>
                                    <p:anim calcmode="lin" valueType="num">
                                      <p:cBhvr>
                                        <p:cTn id="70" dur="1000" fill="hold"/>
                                        <p:tgtEl>
                                          <p:spTgt spid="4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1000" fill="hold"/>
                                        <p:tgtEl>
                                          <p:spTgt spid="32"/>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1000"/>
                                        <p:tgtEl>
                                          <p:spTgt spid="16"/>
                                        </p:tgtEl>
                                      </p:cBhvr>
                                    </p:animEffect>
                                    <p:anim calcmode="lin" valueType="num">
                                      <p:cBhvr>
                                        <p:cTn id="79" dur="1000" fill="hold"/>
                                        <p:tgtEl>
                                          <p:spTgt spid="16"/>
                                        </p:tgtEl>
                                        <p:attrNameLst>
                                          <p:attrName>ppt_x</p:attrName>
                                        </p:attrNameLst>
                                      </p:cBhvr>
                                      <p:tavLst>
                                        <p:tav tm="0">
                                          <p:val>
                                            <p:strVal val="#ppt_x"/>
                                          </p:val>
                                        </p:tav>
                                        <p:tav tm="100000">
                                          <p:val>
                                            <p:strVal val="#ppt_x"/>
                                          </p:val>
                                        </p:tav>
                                      </p:tavLst>
                                    </p:anim>
                                    <p:anim calcmode="lin" valueType="num">
                                      <p:cBhvr>
                                        <p:cTn id="8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1000"/>
                                        <p:tgtEl>
                                          <p:spTgt spid="30"/>
                                        </p:tgtEl>
                                      </p:cBhvr>
                                    </p:animEffect>
                                    <p:anim calcmode="lin" valueType="num">
                                      <p:cBhvr>
                                        <p:cTn id="86" dur="1000" fill="hold"/>
                                        <p:tgtEl>
                                          <p:spTgt spid="30"/>
                                        </p:tgtEl>
                                        <p:attrNameLst>
                                          <p:attrName>ppt_x</p:attrName>
                                        </p:attrNameLst>
                                      </p:cBhvr>
                                      <p:tavLst>
                                        <p:tav tm="0">
                                          <p:val>
                                            <p:strVal val="#ppt_x"/>
                                          </p:val>
                                        </p:tav>
                                        <p:tav tm="100000">
                                          <p:val>
                                            <p:strVal val="#ppt_x"/>
                                          </p:val>
                                        </p:tav>
                                      </p:tavLst>
                                    </p:anim>
                                    <p:anim calcmode="lin" valueType="num">
                                      <p:cBhvr>
                                        <p:cTn id="87" dur="1000" fill="hold"/>
                                        <p:tgtEl>
                                          <p:spTgt spid="3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1000"/>
                                        <p:tgtEl>
                                          <p:spTgt spid="35"/>
                                        </p:tgtEl>
                                      </p:cBhvr>
                                    </p:animEffect>
                                    <p:anim calcmode="lin" valueType="num">
                                      <p:cBhvr>
                                        <p:cTn id="91" dur="1000" fill="hold"/>
                                        <p:tgtEl>
                                          <p:spTgt spid="35"/>
                                        </p:tgtEl>
                                        <p:attrNameLst>
                                          <p:attrName>ppt_x</p:attrName>
                                        </p:attrNameLst>
                                      </p:cBhvr>
                                      <p:tavLst>
                                        <p:tav tm="0">
                                          <p:val>
                                            <p:strVal val="#ppt_x"/>
                                          </p:val>
                                        </p:tav>
                                        <p:tav tm="100000">
                                          <p:val>
                                            <p:strVal val="#ppt_x"/>
                                          </p:val>
                                        </p:tav>
                                      </p:tavLst>
                                    </p:anim>
                                    <p:anim calcmode="lin" valueType="num">
                                      <p:cBhvr>
                                        <p:cTn id="9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0"/>
                                        <p:tgtEl>
                                          <p:spTgt spid="29"/>
                                        </p:tgtEl>
                                      </p:cBhvr>
                                    </p:animEffect>
                                    <p:anim calcmode="lin" valueType="num">
                                      <p:cBhvr>
                                        <p:cTn id="98" dur="1000" fill="hold"/>
                                        <p:tgtEl>
                                          <p:spTgt spid="29"/>
                                        </p:tgtEl>
                                        <p:attrNameLst>
                                          <p:attrName>ppt_x</p:attrName>
                                        </p:attrNameLst>
                                      </p:cBhvr>
                                      <p:tavLst>
                                        <p:tav tm="0">
                                          <p:val>
                                            <p:strVal val="#ppt_x"/>
                                          </p:val>
                                        </p:tav>
                                        <p:tav tm="100000">
                                          <p:val>
                                            <p:strVal val="#ppt_x"/>
                                          </p:val>
                                        </p:tav>
                                      </p:tavLst>
                                    </p:anim>
                                    <p:anim calcmode="lin" valueType="num">
                                      <p:cBhvr>
                                        <p:cTn id="99" dur="1000" fill="hold"/>
                                        <p:tgtEl>
                                          <p:spTgt spid="29"/>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fade">
                                      <p:cBhvr>
                                        <p:cTn id="102" dur="1000"/>
                                        <p:tgtEl>
                                          <p:spTgt spid="50"/>
                                        </p:tgtEl>
                                      </p:cBhvr>
                                    </p:animEffect>
                                    <p:anim calcmode="lin" valueType="num">
                                      <p:cBhvr>
                                        <p:cTn id="103" dur="1000" fill="hold"/>
                                        <p:tgtEl>
                                          <p:spTgt spid="50"/>
                                        </p:tgtEl>
                                        <p:attrNameLst>
                                          <p:attrName>ppt_x</p:attrName>
                                        </p:attrNameLst>
                                      </p:cBhvr>
                                      <p:tavLst>
                                        <p:tav tm="0">
                                          <p:val>
                                            <p:strVal val="#ppt_x"/>
                                          </p:val>
                                        </p:tav>
                                        <p:tav tm="100000">
                                          <p:val>
                                            <p:strVal val="#ppt_x"/>
                                          </p:val>
                                        </p:tav>
                                      </p:tavLst>
                                    </p:anim>
                                    <p:anim calcmode="lin" valueType="num">
                                      <p:cBhvr>
                                        <p:cTn id="104" dur="1000" fill="hold"/>
                                        <p:tgtEl>
                                          <p:spTgt spid="50"/>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Effect transition="in" filter="fade">
                                      <p:cBhvr>
                                        <p:cTn id="107" dur="1000"/>
                                        <p:tgtEl>
                                          <p:spTgt spid="51"/>
                                        </p:tgtEl>
                                      </p:cBhvr>
                                    </p:animEffect>
                                    <p:anim calcmode="lin" valueType="num">
                                      <p:cBhvr>
                                        <p:cTn id="108" dur="1000" fill="hold"/>
                                        <p:tgtEl>
                                          <p:spTgt spid="51"/>
                                        </p:tgtEl>
                                        <p:attrNameLst>
                                          <p:attrName>ppt_x</p:attrName>
                                        </p:attrNameLst>
                                      </p:cBhvr>
                                      <p:tavLst>
                                        <p:tav tm="0">
                                          <p:val>
                                            <p:strVal val="#ppt_x"/>
                                          </p:val>
                                        </p:tav>
                                        <p:tav tm="100000">
                                          <p:val>
                                            <p:strVal val="#ppt_x"/>
                                          </p:val>
                                        </p:tav>
                                      </p:tavLst>
                                    </p:anim>
                                    <p:anim calcmode="lin" valueType="num">
                                      <p:cBhvr>
                                        <p:cTn id="109" dur="1000" fill="hold"/>
                                        <p:tgtEl>
                                          <p:spTgt spid="51"/>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fade">
                                      <p:cBhvr>
                                        <p:cTn id="112" dur="1000"/>
                                        <p:tgtEl>
                                          <p:spTgt spid="52"/>
                                        </p:tgtEl>
                                      </p:cBhvr>
                                    </p:animEffect>
                                    <p:anim calcmode="lin" valueType="num">
                                      <p:cBhvr>
                                        <p:cTn id="113" dur="1000" fill="hold"/>
                                        <p:tgtEl>
                                          <p:spTgt spid="52"/>
                                        </p:tgtEl>
                                        <p:attrNameLst>
                                          <p:attrName>ppt_x</p:attrName>
                                        </p:attrNameLst>
                                      </p:cBhvr>
                                      <p:tavLst>
                                        <p:tav tm="0">
                                          <p:val>
                                            <p:strVal val="#ppt_x"/>
                                          </p:val>
                                        </p:tav>
                                        <p:tav tm="100000">
                                          <p:val>
                                            <p:strVal val="#ppt_x"/>
                                          </p:val>
                                        </p:tav>
                                      </p:tavLst>
                                    </p:anim>
                                    <p:anim calcmode="lin" valueType="num">
                                      <p:cBhvr>
                                        <p:cTn id="114" dur="1000" fill="hold"/>
                                        <p:tgtEl>
                                          <p:spTgt spid="52"/>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fade">
                                      <p:cBhvr>
                                        <p:cTn id="117" dur="1000"/>
                                        <p:tgtEl>
                                          <p:spTgt spid="53"/>
                                        </p:tgtEl>
                                      </p:cBhvr>
                                    </p:animEffect>
                                    <p:anim calcmode="lin" valueType="num">
                                      <p:cBhvr>
                                        <p:cTn id="118" dur="1000" fill="hold"/>
                                        <p:tgtEl>
                                          <p:spTgt spid="53"/>
                                        </p:tgtEl>
                                        <p:attrNameLst>
                                          <p:attrName>ppt_x</p:attrName>
                                        </p:attrNameLst>
                                      </p:cBhvr>
                                      <p:tavLst>
                                        <p:tav tm="0">
                                          <p:val>
                                            <p:strVal val="#ppt_x"/>
                                          </p:val>
                                        </p:tav>
                                        <p:tav tm="100000">
                                          <p:val>
                                            <p:strVal val="#ppt_x"/>
                                          </p:val>
                                        </p:tav>
                                      </p:tavLst>
                                    </p:anim>
                                    <p:anim calcmode="lin" valueType="num">
                                      <p:cBhvr>
                                        <p:cTn id="119" dur="1000" fill="hold"/>
                                        <p:tgtEl>
                                          <p:spTgt spid="53"/>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54"/>
                                        </p:tgtEl>
                                        <p:attrNameLst>
                                          <p:attrName>style.visibility</p:attrName>
                                        </p:attrNameLst>
                                      </p:cBhvr>
                                      <p:to>
                                        <p:strVal val="visible"/>
                                      </p:to>
                                    </p:set>
                                    <p:animEffect transition="in" filter="fade">
                                      <p:cBhvr>
                                        <p:cTn id="122" dur="1000"/>
                                        <p:tgtEl>
                                          <p:spTgt spid="54"/>
                                        </p:tgtEl>
                                      </p:cBhvr>
                                    </p:animEffect>
                                    <p:anim calcmode="lin" valueType="num">
                                      <p:cBhvr>
                                        <p:cTn id="123" dur="1000" fill="hold"/>
                                        <p:tgtEl>
                                          <p:spTgt spid="54"/>
                                        </p:tgtEl>
                                        <p:attrNameLst>
                                          <p:attrName>ppt_x</p:attrName>
                                        </p:attrNameLst>
                                      </p:cBhvr>
                                      <p:tavLst>
                                        <p:tav tm="0">
                                          <p:val>
                                            <p:strVal val="#ppt_x"/>
                                          </p:val>
                                        </p:tav>
                                        <p:tav tm="100000">
                                          <p:val>
                                            <p:strVal val="#ppt_x"/>
                                          </p:val>
                                        </p:tav>
                                      </p:tavLst>
                                    </p:anim>
                                    <p:anim calcmode="lin" valueType="num">
                                      <p:cBhvr>
                                        <p:cTn id="124" dur="1000" fill="hold"/>
                                        <p:tgtEl>
                                          <p:spTgt spid="54"/>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33"/>
                                        </p:tgtEl>
                                        <p:attrNameLst>
                                          <p:attrName>style.visibility</p:attrName>
                                        </p:attrNameLst>
                                      </p:cBhvr>
                                      <p:to>
                                        <p:strVal val="visible"/>
                                      </p:to>
                                    </p:set>
                                    <p:animEffect transition="in" filter="fade">
                                      <p:cBhvr>
                                        <p:cTn id="127" dur="1000"/>
                                        <p:tgtEl>
                                          <p:spTgt spid="33"/>
                                        </p:tgtEl>
                                      </p:cBhvr>
                                    </p:animEffect>
                                    <p:anim calcmode="lin" valueType="num">
                                      <p:cBhvr>
                                        <p:cTn id="128" dur="1000" fill="hold"/>
                                        <p:tgtEl>
                                          <p:spTgt spid="33"/>
                                        </p:tgtEl>
                                        <p:attrNameLst>
                                          <p:attrName>ppt_x</p:attrName>
                                        </p:attrNameLst>
                                      </p:cBhvr>
                                      <p:tavLst>
                                        <p:tav tm="0">
                                          <p:val>
                                            <p:strVal val="#ppt_x"/>
                                          </p:val>
                                        </p:tav>
                                        <p:tav tm="100000">
                                          <p:val>
                                            <p:strVal val="#ppt_x"/>
                                          </p:val>
                                        </p:tav>
                                      </p:tavLst>
                                    </p:anim>
                                    <p:anim calcmode="lin" valueType="num">
                                      <p:cBhvr>
                                        <p:cTn id="129" dur="1000" fill="hold"/>
                                        <p:tgtEl>
                                          <p:spTgt spid="33"/>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177"/>
                                        </p:tgtEl>
                                        <p:attrNameLst>
                                          <p:attrName>style.visibility</p:attrName>
                                        </p:attrNameLst>
                                      </p:cBhvr>
                                      <p:to>
                                        <p:strVal val="visible"/>
                                      </p:to>
                                    </p:set>
                                    <p:animEffect transition="in" filter="fade">
                                      <p:cBhvr>
                                        <p:cTn id="132" dur="1000"/>
                                        <p:tgtEl>
                                          <p:spTgt spid="177"/>
                                        </p:tgtEl>
                                      </p:cBhvr>
                                    </p:animEffect>
                                    <p:anim calcmode="lin" valueType="num">
                                      <p:cBhvr>
                                        <p:cTn id="133" dur="1000" fill="hold"/>
                                        <p:tgtEl>
                                          <p:spTgt spid="177"/>
                                        </p:tgtEl>
                                        <p:attrNameLst>
                                          <p:attrName>ppt_x</p:attrName>
                                        </p:attrNameLst>
                                      </p:cBhvr>
                                      <p:tavLst>
                                        <p:tav tm="0">
                                          <p:val>
                                            <p:strVal val="#ppt_x"/>
                                          </p:val>
                                        </p:tav>
                                        <p:tav tm="100000">
                                          <p:val>
                                            <p:strVal val="#ppt_x"/>
                                          </p:val>
                                        </p:tav>
                                      </p:tavLst>
                                    </p:anim>
                                    <p:anim calcmode="lin" valueType="num">
                                      <p:cBhvr>
                                        <p:cTn id="134" dur="1000" fill="hold"/>
                                        <p:tgtEl>
                                          <p:spTgt spid="177"/>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178"/>
                                        </p:tgtEl>
                                        <p:attrNameLst>
                                          <p:attrName>style.visibility</p:attrName>
                                        </p:attrNameLst>
                                      </p:cBhvr>
                                      <p:to>
                                        <p:strVal val="visible"/>
                                      </p:to>
                                    </p:set>
                                    <p:animEffect transition="in" filter="fade">
                                      <p:cBhvr>
                                        <p:cTn id="137" dur="1000"/>
                                        <p:tgtEl>
                                          <p:spTgt spid="178"/>
                                        </p:tgtEl>
                                      </p:cBhvr>
                                    </p:animEffect>
                                    <p:anim calcmode="lin" valueType="num">
                                      <p:cBhvr>
                                        <p:cTn id="138" dur="1000" fill="hold"/>
                                        <p:tgtEl>
                                          <p:spTgt spid="178"/>
                                        </p:tgtEl>
                                        <p:attrNameLst>
                                          <p:attrName>ppt_x</p:attrName>
                                        </p:attrNameLst>
                                      </p:cBhvr>
                                      <p:tavLst>
                                        <p:tav tm="0">
                                          <p:val>
                                            <p:strVal val="#ppt_x"/>
                                          </p:val>
                                        </p:tav>
                                        <p:tav tm="100000">
                                          <p:val>
                                            <p:strVal val="#ppt_x"/>
                                          </p:val>
                                        </p:tav>
                                      </p:tavLst>
                                    </p:anim>
                                    <p:anim calcmode="lin" valueType="num">
                                      <p:cBhvr>
                                        <p:cTn id="139" dur="1000" fill="hold"/>
                                        <p:tgtEl>
                                          <p:spTgt spid="178"/>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179"/>
                                        </p:tgtEl>
                                        <p:attrNameLst>
                                          <p:attrName>style.visibility</p:attrName>
                                        </p:attrNameLst>
                                      </p:cBhvr>
                                      <p:to>
                                        <p:strVal val="visible"/>
                                      </p:to>
                                    </p:set>
                                    <p:animEffect transition="in" filter="fade">
                                      <p:cBhvr>
                                        <p:cTn id="142" dur="1000"/>
                                        <p:tgtEl>
                                          <p:spTgt spid="179"/>
                                        </p:tgtEl>
                                      </p:cBhvr>
                                    </p:animEffect>
                                    <p:anim calcmode="lin" valueType="num">
                                      <p:cBhvr>
                                        <p:cTn id="143" dur="1000" fill="hold"/>
                                        <p:tgtEl>
                                          <p:spTgt spid="179"/>
                                        </p:tgtEl>
                                        <p:attrNameLst>
                                          <p:attrName>ppt_x</p:attrName>
                                        </p:attrNameLst>
                                      </p:cBhvr>
                                      <p:tavLst>
                                        <p:tav tm="0">
                                          <p:val>
                                            <p:strVal val="#ppt_x"/>
                                          </p:val>
                                        </p:tav>
                                        <p:tav tm="100000">
                                          <p:val>
                                            <p:strVal val="#ppt_x"/>
                                          </p:val>
                                        </p:tav>
                                      </p:tavLst>
                                    </p:anim>
                                    <p:anim calcmode="lin" valueType="num">
                                      <p:cBhvr>
                                        <p:cTn id="144" dur="1000" fill="hold"/>
                                        <p:tgtEl>
                                          <p:spTgt spid="179"/>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180"/>
                                        </p:tgtEl>
                                        <p:attrNameLst>
                                          <p:attrName>style.visibility</p:attrName>
                                        </p:attrNameLst>
                                      </p:cBhvr>
                                      <p:to>
                                        <p:strVal val="visible"/>
                                      </p:to>
                                    </p:set>
                                    <p:animEffect transition="in" filter="fade">
                                      <p:cBhvr>
                                        <p:cTn id="147" dur="1000"/>
                                        <p:tgtEl>
                                          <p:spTgt spid="180"/>
                                        </p:tgtEl>
                                      </p:cBhvr>
                                    </p:animEffect>
                                    <p:anim calcmode="lin" valueType="num">
                                      <p:cBhvr>
                                        <p:cTn id="148" dur="1000" fill="hold"/>
                                        <p:tgtEl>
                                          <p:spTgt spid="180"/>
                                        </p:tgtEl>
                                        <p:attrNameLst>
                                          <p:attrName>ppt_x</p:attrName>
                                        </p:attrNameLst>
                                      </p:cBhvr>
                                      <p:tavLst>
                                        <p:tav tm="0">
                                          <p:val>
                                            <p:strVal val="#ppt_x"/>
                                          </p:val>
                                        </p:tav>
                                        <p:tav tm="100000">
                                          <p:val>
                                            <p:strVal val="#ppt_x"/>
                                          </p:val>
                                        </p:tav>
                                      </p:tavLst>
                                    </p:anim>
                                    <p:anim calcmode="lin" valueType="num">
                                      <p:cBhvr>
                                        <p:cTn id="149" dur="1000" fill="hold"/>
                                        <p:tgtEl>
                                          <p:spTgt spid="180"/>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181"/>
                                        </p:tgtEl>
                                        <p:attrNameLst>
                                          <p:attrName>style.visibility</p:attrName>
                                        </p:attrNameLst>
                                      </p:cBhvr>
                                      <p:to>
                                        <p:strVal val="visible"/>
                                      </p:to>
                                    </p:set>
                                    <p:animEffect transition="in" filter="fade">
                                      <p:cBhvr>
                                        <p:cTn id="152" dur="1000"/>
                                        <p:tgtEl>
                                          <p:spTgt spid="181"/>
                                        </p:tgtEl>
                                      </p:cBhvr>
                                    </p:animEffect>
                                    <p:anim calcmode="lin" valueType="num">
                                      <p:cBhvr>
                                        <p:cTn id="153" dur="1000" fill="hold"/>
                                        <p:tgtEl>
                                          <p:spTgt spid="181"/>
                                        </p:tgtEl>
                                        <p:attrNameLst>
                                          <p:attrName>ppt_x</p:attrName>
                                        </p:attrNameLst>
                                      </p:cBhvr>
                                      <p:tavLst>
                                        <p:tav tm="0">
                                          <p:val>
                                            <p:strVal val="#ppt_x"/>
                                          </p:val>
                                        </p:tav>
                                        <p:tav tm="100000">
                                          <p:val>
                                            <p:strVal val="#ppt_x"/>
                                          </p:val>
                                        </p:tav>
                                      </p:tavLst>
                                    </p:anim>
                                    <p:anim calcmode="lin" valueType="num">
                                      <p:cBhvr>
                                        <p:cTn id="154"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55" grpId="0" animBg="1"/>
      <p:bldP spid="8" grpId="0"/>
      <p:bldP spid="34" grpId="0"/>
      <p:bldP spid="36" grpId="0" animBg="1"/>
      <p:bldP spid="38" grpId="0" animBg="1"/>
      <p:bldP spid="40" grpId="0" animBg="1"/>
      <p:bldP spid="42" grpId="0"/>
      <p:bldP spid="45" grpId="0"/>
      <p:bldP spid="46" grpId="0" animBg="1"/>
      <p:bldP spid="47" grpId="0"/>
      <p:bldP spid="48" grpId="0"/>
      <p:bldP spid="50" grpId="0"/>
      <p:bldP spid="51" grpId="0" animBg="1"/>
      <p:bldP spid="52" grpId="0" animBg="1"/>
      <p:bldP spid="53" grpId="0"/>
      <p:bldP spid="54" grpId="0"/>
      <p:bldP spid="32" grpId="0"/>
      <p:bldP spid="33" grpId="0"/>
      <p:bldP spid="35" grpId="0"/>
      <p:bldP spid="177" grpId="0" animBg="1"/>
      <p:bldP spid="178" grpId="0" animBg="1"/>
      <p:bldP spid="179" grpId="0" animBg="1"/>
      <p:bldP spid="180"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Marcador de texto 1">
            <a:extLst>
              <a:ext uri="{FF2B5EF4-FFF2-40B4-BE49-F238E27FC236}">
                <a16:creationId xmlns:a16="http://schemas.microsoft.com/office/drawing/2014/main" id="{767F662A-3096-4DC1-9F4F-04F96759A1DE}"/>
              </a:ext>
            </a:extLst>
          </p:cNvPr>
          <p:cNvSpPr>
            <a:spLocks noGrp="1"/>
          </p:cNvSpPr>
          <p:nvPr>
            <p:ph type="body" sz="quarter" idx="10"/>
          </p:nvPr>
        </p:nvSpPr>
        <p:spPr>
          <a:xfrm>
            <a:off x="762001" y="310575"/>
            <a:ext cx="9462631" cy="475849"/>
          </a:xfrm>
        </p:spPr>
        <p:txBody>
          <a:bodyPr/>
          <a:lstStyle/>
          <a:p>
            <a:pPr marL="0" indent="0">
              <a:buNone/>
            </a:pPr>
            <a:r>
              <a:rPr lang="de-DE">
                <a:latin typeface="EC Square Sans Pro" panose="020B0506040000020004" pitchFamily="34" charset="0"/>
              </a:rPr>
              <a:t>Ankündigung</a:t>
            </a:r>
          </a:p>
        </p:txBody>
      </p:sp>
      <p:sp>
        <p:nvSpPr>
          <p:cNvPr id="106" name="Tijdelijke aanduiding voor inhoud 2">
            <a:extLst>
              <a:ext uri="{FF2B5EF4-FFF2-40B4-BE49-F238E27FC236}">
                <a16:creationId xmlns:a16="http://schemas.microsoft.com/office/drawing/2014/main" id="{76622FAD-AD92-4721-B978-2B27DEAD22ED}"/>
              </a:ext>
            </a:extLst>
          </p:cNvPr>
          <p:cNvSpPr txBox="1">
            <a:spLocks/>
          </p:cNvSpPr>
          <p:nvPr/>
        </p:nvSpPr>
        <p:spPr>
          <a:xfrm>
            <a:off x="144334" y="1417924"/>
            <a:ext cx="5504625" cy="2178339"/>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de-DE" sz="2800">
                <a:solidFill>
                  <a:sysClr val="windowText" lastClr="000000"/>
                </a:solidFill>
                <a:latin typeface="EC Square Sans Pro" panose="020B0506040000020004" pitchFamily="34" charset="0"/>
                <a:cs typeface="Arial" panose="020B0604020202020204" pitchFamily="34" charset="0"/>
              </a:rPr>
              <a:t>Nach den Gruppenübungen 2a und 2b werden Sie gebeten, einen </a:t>
            </a:r>
            <a:r>
              <a:rPr lang="de-DE" sz="2800" b="1">
                <a:solidFill>
                  <a:sysClr val="windowText" lastClr="000000"/>
                </a:solidFill>
                <a:latin typeface="EC Square Sans Pro" panose="020B0506040000020004" pitchFamily="34" charset="0"/>
                <a:cs typeface="Arial" panose="020B0604020202020204" pitchFamily="34" charset="0"/>
              </a:rPr>
              <a:t>SMART-Aktionspunkt für sich selbst aufzuschreiben</a:t>
            </a:r>
            <a:r>
              <a:rPr lang="de-DE" sz="2800">
                <a:solidFill>
                  <a:sysClr val="windowText" lastClr="000000"/>
                </a:solidFill>
                <a:latin typeface="EC Square Sans Pro" panose="020B0506040000020004" pitchFamily="34" charset="0"/>
                <a:cs typeface="Arial" panose="020B0604020202020204" pitchFamily="34" charset="0"/>
              </a:rPr>
              <a:t> – zur Umsetzung auf Ihrem Betrieb bzw. dem Betrieb Ihres Kunden</a:t>
            </a:r>
          </a:p>
          <a:p>
            <a:endParaRPr lang="nl-NL" sz="2800" kern="0" dirty="0">
              <a:solidFill>
                <a:sysClr val="windowText" lastClr="000000"/>
              </a:solidFill>
              <a:latin typeface="EC Square Sans Pro" panose="020B0506040000020004" pitchFamily="34" charset="0"/>
              <a:cs typeface="Arial" panose="020B0604020202020204" pitchFamily="34" charset="0"/>
            </a:endParaRPr>
          </a:p>
        </p:txBody>
      </p:sp>
      <p:pic>
        <p:nvPicPr>
          <p:cNvPr id="107" name="Picture 2" descr="SMART Goal Setting, Action Plan and Effective Decision Making">
            <a:extLst>
              <a:ext uri="{FF2B5EF4-FFF2-40B4-BE49-F238E27FC236}">
                <a16:creationId xmlns:a16="http://schemas.microsoft.com/office/drawing/2014/main" id="{51A04337-FE51-479F-9496-866F14B1717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825787" y="977031"/>
            <a:ext cx="6366213" cy="3680466"/>
          </a:xfrm>
          <a:prstGeom prst="rect">
            <a:avLst/>
          </a:prstGeom>
          <a:noFill/>
          <a:ln cap="flat">
            <a:noFill/>
          </a:ln>
        </p:spPr>
      </p:pic>
      <p:sp>
        <p:nvSpPr>
          <p:cNvPr id="108" name="CuadroTexto 107">
            <a:extLst>
              <a:ext uri="{FF2B5EF4-FFF2-40B4-BE49-F238E27FC236}">
                <a16:creationId xmlns:a16="http://schemas.microsoft.com/office/drawing/2014/main" id="{2AA9CC43-B373-4104-BCAB-083C86E11C57}"/>
              </a:ext>
            </a:extLst>
          </p:cNvPr>
          <p:cNvSpPr txBox="1"/>
          <p:nvPr/>
        </p:nvSpPr>
        <p:spPr>
          <a:xfrm>
            <a:off x="246314" y="4350906"/>
            <a:ext cx="11392692" cy="1815882"/>
          </a:xfrm>
          <a:prstGeom prst="rect">
            <a:avLst/>
          </a:prstGeom>
          <a:noFill/>
        </p:spPr>
        <p:txBody>
          <a:bodyPr wrap="square">
            <a:spAutoFit/>
          </a:bodyPr>
          <a:lstStyle/>
          <a:p>
            <a:r>
              <a:rPr lang="de-DE" sz="2800" i="1">
                <a:solidFill>
                  <a:sysClr val="windowText" lastClr="000000"/>
                </a:solidFill>
                <a:latin typeface="EC Square Sans Pro" panose="020B0506040000020004" pitchFamily="34" charset="0"/>
                <a:cs typeface="Arial" panose="020B0604020202020204" pitchFamily="34" charset="0"/>
              </a:rPr>
              <a:t>Beispiel: </a:t>
            </a:r>
          </a:p>
          <a:p>
            <a:r>
              <a:rPr lang="de-DE" sz="2800" i="1">
                <a:solidFill>
                  <a:sysClr val="windowText" lastClr="000000"/>
                </a:solidFill>
                <a:latin typeface="EC Square Sans Pro" panose="020B0506040000020004" pitchFamily="34" charset="0"/>
                <a:cs typeface="Arial" panose="020B0604020202020204" pitchFamily="34" charset="0"/>
              </a:rPr>
              <a:t>Durch die Analyse der Ergebnisse der Blut- und Schlachtlinienuntersuchungen und die entsprechende Anpassung der Impfpolitik tritt bei Absetzferkeln innerhalb von 2 Monaten kein Husten mehr auf.</a:t>
            </a:r>
          </a:p>
        </p:txBody>
      </p:sp>
    </p:spTree>
    <p:extLst>
      <p:ext uri="{BB962C8B-B14F-4D97-AF65-F5344CB8AC3E}">
        <p14:creationId xmlns:p14="http://schemas.microsoft.com/office/powerpoint/2010/main" val="18673484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EC9CAA-4007-40F5-BEBA-79BBAE48D5B8}">
  <ds:schemaRefs>
    <ds:schemaRef ds:uri="cf327815-79d0-4fc2-8b8d-cf7e72fbbfb7"/>
    <ds:schemaRef ds:uri="http://purl.org/dc/dcmitype/"/>
    <ds:schemaRef ds:uri="http://schemas.openxmlformats.org/package/2006/metadata/core-properties"/>
    <ds:schemaRef ds:uri="647396e3-6a7c-49e4-86bb-38ecec5b669c"/>
    <ds:schemaRef ds:uri="http://schemas.microsoft.com/office/2006/documentManagement/types"/>
    <ds:schemaRef ds:uri="http://www.w3.org/XML/1998/namespace"/>
    <ds:schemaRef ds:uri="http://schemas.microsoft.com/office/infopath/2007/PartnerControls"/>
    <ds:schemaRef ds:uri="http://purl.org/dc/term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B9F85057-A97F-41BF-A618-5D2F449F88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7396e3-6a7c-49e4-86bb-38ecec5b669c"/>
    <ds:schemaRef ds:uri="cf327815-79d0-4fc2-8b8d-cf7e72fbb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13E1DA-820E-40EF-AE0D-F2F997FB1B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1688</Words>
  <Application>Microsoft Office PowerPoint</Application>
  <PresentationFormat>Panorámica</PresentationFormat>
  <Paragraphs>226</Paragraphs>
  <Slides>17</Slides>
  <Notes>15</Notes>
  <HiddenSlides>0</HiddenSlides>
  <MMClips>2</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17</vt:i4>
      </vt:variant>
    </vt:vector>
  </HeadingPairs>
  <TitlesOfParts>
    <vt:vector size="27" baseType="lpstr">
      <vt:lpstr>Aptos</vt:lpstr>
      <vt:lpstr>Aptos Display</vt:lpstr>
      <vt:lpstr>Arial</vt:lpstr>
      <vt:lpstr>Calibri</vt:lpstr>
      <vt:lpstr>Courier New</vt:lpstr>
      <vt:lpstr>EC Square Sans Pro</vt:lpstr>
      <vt:lpstr>Times New Roman</vt:lpstr>
      <vt:lpstr>Wingdings</vt:lpstr>
      <vt:lpstr>Kantoorthema</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Hands-on training</dc:title>
  <dc:creator>Spaans, Annick</dc:creator>
  <cp:lastModifiedBy>Andrea Castro Troya</cp:lastModifiedBy>
  <cp:revision>89</cp:revision>
  <dcterms:created xsi:type="dcterms:W3CDTF">2024-02-14T08:46:14Z</dcterms:created>
  <dcterms:modified xsi:type="dcterms:W3CDTF">2025-02-14T11:24:14Z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2024-09-10T10:04:20Z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77ab0bd2-9ece-4572-9e47-8003dab37894</vt:lpwstr>
  </property>
  <property fmtid="{D5CDD505-2E9C-101B-9397-08002B2CF9AE}" pid="8" name="MSIP_Label_6bd9ddd1-4d20-43f6-abfa-fc3c07406f94_ContentBits">
    <vt:lpwstr>0</vt:lpwstr>
  </property>
  <property fmtid="{D5CDD505-2E9C-101B-9397-08002B2CF9AE}" pid="9" name="ContentTypeId">
    <vt:lpwstr>0x010100C78BAB6A1C84F545963E0C901C12A503</vt:lpwstr>
  </property>
  <property fmtid="{D5CDD505-2E9C-101B-9397-08002B2CF9AE}" pid="10" name="Order">
    <vt:r8>13363600</vt:r8>
  </property>
  <property fmtid="{D5CDD505-2E9C-101B-9397-08002B2CF9AE}" pid="11" name="MediaServiceImageTags">
    <vt:lpwstr/>
  </property>
</Properties>
</file>