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10693400" cy="7562850"/>
  <p:notesSz cx="10693400" cy="756285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4.jpg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95003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50" b="0" i="0">
                <a:solidFill>
                  <a:srgbClr val="333333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850" b="1" i="0">
                <a:solidFill>
                  <a:srgbClr val="950031"/>
                </a:solidFill>
                <a:latin typeface="Arial"/>
                <a:cs typeface="Arial"/>
              </a:defRPr>
            </a:lvl1pPr>
          </a:lstStyle>
          <a:p>
            <a:pPr marL="42545">
              <a:lnSpc>
                <a:spcPct val="100000"/>
              </a:lnSpc>
              <a:spcBef>
                <a:spcPts val="50"/>
              </a:spcBef>
            </a:pPr>
            <a:r>
              <a:rPr dirty="0"/>
              <a:t>Folie</a:t>
            </a:r>
            <a:r>
              <a:rPr dirty="0" spc="15"/>
              <a:t> </a:t>
            </a: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95003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750" b="0" i="0">
                <a:solidFill>
                  <a:srgbClr val="333333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850" b="1" i="0">
                <a:solidFill>
                  <a:srgbClr val="950031"/>
                </a:solidFill>
                <a:latin typeface="Arial"/>
                <a:cs typeface="Arial"/>
              </a:defRPr>
            </a:lvl1pPr>
          </a:lstStyle>
          <a:p>
            <a:pPr marL="42545">
              <a:lnSpc>
                <a:spcPct val="100000"/>
              </a:lnSpc>
              <a:spcBef>
                <a:spcPts val="50"/>
              </a:spcBef>
            </a:pPr>
            <a:r>
              <a:rPr dirty="0"/>
              <a:t>Folie</a:t>
            </a:r>
            <a:r>
              <a:rPr dirty="0" spc="15"/>
              <a:t> </a:t>
            </a: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95003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850" b="1" i="0">
                <a:solidFill>
                  <a:srgbClr val="950031"/>
                </a:solidFill>
                <a:latin typeface="Arial"/>
                <a:cs typeface="Arial"/>
              </a:defRPr>
            </a:lvl1pPr>
          </a:lstStyle>
          <a:p>
            <a:pPr marL="42545">
              <a:lnSpc>
                <a:spcPct val="100000"/>
              </a:lnSpc>
              <a:spcBef>
                <a:spcPts val="50"/>
              </a:spcBef>
            </a:pPr>
            <a:r>
              <a:rPr dirty="0"/>
              <a:t>Folie</a:t>
            </a:r>
            <a:r>
              <a:rPr dirty="0" spc="15"/>
              <a:t> </a:t>
            </a: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95003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850" b="1" i="0">
                <a:solidFill>
                  <a:srgbClr val="950031"/>
                </a:solidFill>
                <a:latin typeface="Arial"/>
                <a:cs typeface="Arial"/>
              </a:defRPr>
            </a:lvl1pPr>
          </a:lstStyle>
          <a:p>
            <a:pPr marL="42545">
              <a:lnSpc>
                <a:spcPct val="100000"/>
              </a:lnSpc>
              <a:spcBef>
                <a:spcPts val="50"/>
              </a:spcBef>
            </a:pPr>
            <a:r>
              <a:rPr dirty="0"/>
              <a:t>Folie</a:t>
            </a:r>
            <a:r>
              <a:rPr dirty="0" spc="15"/>
              <a:t> </a:t>
            </a: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20359" y="931367"/>
            <a:ext cx="2216148" cy="2245308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774192"/>
            <a:ext cx="3176016" cy="601370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850" b="1" i="0">
                <a:solidFill>
                  <a:srgbClr val="950031"/>
                </a:solidFill>
                <a:latin typeface="Arial"/>
                <a:cs typeface="Arial"/>
              </a:defRPr>
            </a:lvl1pPr>
          </a:lstStyle>
          <a:p>
            <a:pPr marL="42545">
              <a:lnSpc>
                <a:spcPct val="100000"/>
              </a:lnSpc>
              <a:spcBef>
                <a:spcPts val="50"/>
              </a:spcBef>
            </a:pPr>
            <a:r>
              <a:rPr dirty="0"/>
              <a:t>Folie</a:t>
            </a:r>
            <a:r>
              <a:rPr dirty="0" spc="15"/>
              <a:t> </a:t>
            </a: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g"/><Relationship Id="rId8" Type="http://schemas.openxmlformats.org/officeDocument/2006/relationships/image" Target="../media/image2.jp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294120"/>
            <a:ext cx="10671175" cy="494030"/>
          </a:xfrm>
          <a:custGeom>
            <a:avLst/>
            <a:gdLst/>
            <a:ahLst/>
            <a:cxnLst/>
            <a:rect l="l" t="t" r="r" b="b"/>
            <a:pathLst>
              <a:path w="10671175" h="494029">
                <a:moveTo>
                  <a:pt x="10671048" y="0"/>
                </a:moveTo>
                <a:lnTo>
                  <a:pt x="0" y="0"/>
                </a:lnTo>
                <a:lnTo>
                  <a:pt x="0" y="493776"/>
                </a:lnTo>
                <a:lnTo>
                  <a:pt x="10671048" y="493776"/>
                </a:lnTo>
                <a:lnTo>
                  <a:pt x="10671048" y="0"/>
                </a:lnTo>
                <a:close/>
              </a:path>
            </a:pathLst>
          </a:custGeom>
          <a:solidFill>
            <a:srgbClr val="C0DDA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0" y="2078736"/>
            <a:ext cx="10692765" cy="60960"/>
          </a:xfrm>
          <a:custGeom>
            <a:avLst/>
            <a:gdLst/>
            <a:ahLst/>
            <a:cxnLst/>
            <a:rect l="l" t="t" r="r" b="b"/>
            <a:pathLst>
              <a:path w="10692765" h="60960">
                <a:moveTo>
                  <a:pt x="10692384" y="0"/>
                </a:moveTo>
                <a:lnTo>
                  <a:pt x="0" y="0"/>
                </a:lnTo>
                <a:lnTo>
                  <a:pt x="0" y="60960"/>
                </a:lnTo>
                <a:lnTo>
                  <a:pt x="10692384" y="60960"/>
                </a:lnTo>
                <a:lnTo>
                  <a:pt x="10692384" y="0"/>
                </a:lnTo>
                <a:close/>
              </a:path>
            </a:pathLst>
          </a:custGeom>
          <a:solidFill>
            <a:srgbClr val="C0DDAC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1815" y="929640"/>
            <a:ext cx="965606" cy="966215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052559" y="1036320"/>
            <a:ext cx="1487424" cy="85953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82116" y="1032764"/>
            <a:ext cx="7492365" cy="883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95003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2995" y="2272080"/>
            <a:ext cx="8460740" cy="27933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50" b="0" i="0">
                <a:solidFill>
                  <a:srgbClr val="333333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9923780" y="6535942"/>
            <a:ext cx="481329" cy="1517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50" b="1" i="0">
                <a:solidFill>
                  <a:srgbClr val="950031"/>
                </a:solidFill>
                <a:latin typeface="Arial"/>
                <a:cs typeface="Arial"/>
              </a:defRPr>
            </a:lvl1pPr>
          </a:lstStyle>
          <a:p>
            <a:pPr marL="42545">
              <a:lnSpc>
                <a:spcPct val="100000"/>
              </a:lnSpc>
              <a:spcBef>
                <a:spcPts val="50"/>
              </a:spcBef>
            </a:pPr>
            <a:r>
              <a:rPr dirty="0"/>
              <a:t>Folie</a:t>
            </a:r>
            <a:r>
              <a:rPr dirty="0" spc="15"/>
              <a:t> </a:t>
            </a:r>
            <a:fld id="{81D60167-4931-47E6-BA6A-407CBD079E47}" type="slidenum">
              <a:rPr dirty="0" spc="-50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.jp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5.png"/><Relationship Id="rId5" Type="http://schemas.openxmlformats.org/officeDocument/2006/relationships/image" Target="../media/image6.jpg"/><Relationship Id="rId6" Type="http://schemas.openxmlformats.org/officeDocument/2006/relationships/image" Target="../media/image7.jp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8.pn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Relationship Id="rId3" Type="http://schemas.openxmlformats.org/officeDocument/2006/relationships/image" Target="../media/image10.jpg"/><Relationship Id="rId4" Type="http://schemas.openxmlformats.org/officeDocument/2006/relationships/image" Target="../media/image11.jp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.png"/><Relationship Id="rId3" Type="http://schemas.openxmlformats.org/officeDocument/2006/relationships/image" Target="../media/image1.jpg"/><Relationship Id="rId4" Type="http://schemas.openxmlformats.org/officeDocument/2006/relationships/image" Target="../media/image2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498494" y="4071720"/>
            <a:ext cx="6767195" cy="4533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800" b="1">
                <a:solidFill>
                  <a:srgbClr val="C00000"/>
                </a:solidFill>
                <a:latin typeface="Arial"/>
                <a:cs typeface="Arial"/>
              </a:rPr>
              <a:t>PRRS</a:t>
            </a:r>
            <a:r>
              <a:rPr dirty="0" sz="2800" spc="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z="2800" b="1">
                <a:solidFill>
                  <a:srgbClr val="C00000"/>
                </a:solidFill>
                <a:latin typeface="Arial"/>
                <a:cs typeface="Arial"/>
              </a:rPr>
              <a:t>Status</a:t>
            </a:r>
            <a:r>
              <a:rPr dirty="0" sz="2800" spc="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z="2800" b="1">
                <a:solidFill>
                  <a:srgbClr val="C00000"/>
                </a:solidFill>
                <a:latin typeface="Arial"/>
                <a:cs typeface="Arial"/>
              </a:rPr>
              <a:t>und</a:t>
            </a:r>
            <a:r>
              <a:rPr dirty="0" sz="2800" spc="-4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z="2800" spc="-10" b="1">
                <a:solidFill>
                  <a:srgbClr val="C00000"/>
                </a:solidFill>
                <a:latin typeface="Arial"/>
                <a:cs typeface="Arial"/>
              </a:rPr>
              <a:t>Antibiotika-Verbrauch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7247425" y="5144585"/>
            <a:ext cx="3018790" cy="1047115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marL="12700" marR="5080" indent="1804035">
              <a:lnSpc>
                <a:spcPct val="103299"/>
              </a:lnSpc>
              <a:spcBef>
                <a:spcPts val="75"/>
              </a:spcBef>
            </a:pPr>
            <a:r>
              <a:rPr dirty="0" sz="1200">
                <a:latin typeface="Arial"/>
                <a:cs typeface="Arial"/>
              </a:rPr>
              <a:t>Dr.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Barbara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Leeb </a:t>
            </a:r>
            <a:r>
              <a:rPr dirty="0" sz="1200">
                <a:latin typeface="Arial"/>
                <a:cs typeface="Arial"/>
              </a:rPr>
              <a:t>Oberösterreichischer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Tiergesundheitsdienst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65"/>
              </a:spcBef>
            </a:pPr>
            <a:endParaRPr sz="1200">
              <a:latin typeface="Arial"/>
              <a:cs typeface="Arial"/>
            </a:endParaRPr>
          </a:p>
          <a:p>
            <a:pPr marL="832485">
              <a:lnSpc>
                <a:spcPct val="100000"/>
              </a:lnSpc>
            </a:pPr>
            <a:r>
              <a:rPr dirty="0" sz="1550" spc="-90">
                <a:latin typeface="Arial"/>
                <a:cs typeface="Arial"/>
              </a:rPr>
              <a:t>Salzburg,</a:t>
            </a:r>
            <a:r>
              <a:rPr dirty="0" sz="1550" spc="-35">
                <a:latin typeface="Arial"/>
                <a:cs typeface="Arial"/>
              </a:rPr>
              <a:t> </a:t>
            </a:r>
            <a:r>
              <a:rPr dirty="0" sz="1550" spc="-60">
                <a:latin typeface="Arial"/>
                <a:cs typeface="Arial"/>
              </a:rPr>
              <a:t>27.</a:t>
            </a:r>
            <a:r>
              <a:rPr dirty="0" sz="1550" spc="-30">
                <a:latin typeface="Arial"/>
                <a:cs typeface="Arial"/>
              </a:rPr>
              <a:t> </a:t>
            </a:r>
            <a:r>
              <a:rPr dirty="0" sz="1550" spc="-65">
                <a:latin typeface="Arial"/>
                <a:cs typeface="Arial"/>
              </a:rPr>
              <a:t>Februar</a:t>
            </a:r>
            <a:r>
              <a:rPr dirty="0" sz="1550" spc="-70">
                <a:latin typeface="Arial"/>
                <a:cs typeface="Arial"/>
              </a:rPr>
              <a:t> </a:t>
            </a:r>
            <a:r>
              <a:rPr dirty="0" sz="1550" spc="-35">
                <a:latin typeface="Arial"/>
                <a:cs typeface="Arial"/>
              </a:rPr>
              <a:t>2025</a:t>
            </a:r>
            <a:endParaRPr sz="15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44005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PRRS </a:t>
            </a:r>
            <a:r>
              <a:rPr dirty="0" spc="-10"/>
              <a:t>Statusänderungen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1033272" y="4142232"/>
            <a:ext cx="8653780" cy="1066800"/>
            <a:chOff x="1033272" y="4142232"/>
            <a:chExt cx="8653780" cy="1066800"/>
          </a:xfrm>
        </p:grpSpPr>
        <p:sp>
          <p:nvSpPr>
            <p:cNvPr id="4" name="object 4" descr=""/>
            <p:cNvSpPr/>
            <p:nvPr/>
          </p:nvSpPr>
          <p:spPr>
            <a:xfrm>
              <a:off x="1033272" y="4200143"/>
              <a:ext cx="8653780" cy="759460"/>
            </a:xfrm>
            <a:custGeom>
              <a:avLst/>
              <a:gdLst/>
              <a:ahLst/>
              <a:cxnLst/>
              <a:rect l="l" t="t" r="r" b="b"/>
              <a:pathLst>
                <a:path w="8653780" h="759460">
                  <a:moveTo>
                    <a:pt x="8653272" y="749808"/>
                  </a:moveTo>
                  <a:lnTo>
                    <a:pt x="0" y="749808"/>
                  </a:lnTo>
                  <a:lnTo>
                    <a:pt x="0" y="758952"/>
                  </a:lnTo>
                  <a:lnTo>
                    <a:pt x="8653272" y="758952"/>
                  </a:lnTo>
                  <a:lnTo>
                    <a:pt x="8653272" y="749808"/>
                  </a:lnTo>
                  <a:close/>
                </a:path>
                <a:path w="8653780" h="759460">
                  <a:moveTo>
                    <a:pt x="8653272" y="499872"/>
                  </a:moveTo>
                  <a:lnTo>
                    <a:pt x="0" y="499872"/>
                  </a:lnTo>
                  <a:lnTo>
                    <a:pt x="0" y="509016"/>
                  </a:lnTo>
                  <a:lnTo>
                    <a:pt x="8653272" y="509016"/>
                  </a:lnTo>
                  <a:lnTo>
                    <a:pt x="8653272" y="499872"/>
                  </a:lnTo>
                  <a:close/>
                </a:path>
                <a:path w="8653780" h="759460">
                  <a:moveTo>
                    <a:pt x="8653272" y="249936"/>
                  </a:moveTo>
                  <a:lnTo>
                    <a:pt x="0" y="249936"/>
                  </a:lnTo>
                  <a:lnTo>
                    <a:pt x="0" y="259080"/>
                  </a:lnTo>
                  <a:lnTo>
                    <a:pt x="8653272" y="259080"/>
                  </a:lnTo>
                  <a:lnTo>
                    <a:pt x="8653272" y="249936"/>
                  </a:lnTo>
                  <a:close/>
                </a:path>
                <a:path w="8653780" h="759460">
                  <a:moveTo>
                    <a:pt x="8653272" y="0"/>
                  </a:moveTo>
                  <a:lnTo>
                    <a:pt x="0" y="0"/>
                  </a:lnTo>
                  <a:lnTo>
                    <a:pt x="0" y="9144"/>
                  </a:lnTo>
                  <a:lnTo>
                    <a:pt x="8653272" y="9144"/>
                  </a:lnTo>
                  <a:lnTo>
                    <a:pt x="8653272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1514855" y="4255008"/>
              <a:ext cx="7690484" cy="951230"/>
            </a:xfrm>
            <a:custGeom>
              <a:avLst/>
              <a:gdLst/>
              <a:ahLst/>
              <a:cxnLst/>
              <a:rect l="l" t="t" r="r" b="b"/>
              <a:pathLst>
                <a:path w="7690484" h="951229">
                  <a:moveTo>
                    <a:pt x="0" y="0"/>
                  </a:moveTo>
                  <a:lnTo>
                    <a:pt x="0" y="950976"/>
                  </a:lnTo>
                  <a:lnTo>
                    <a:pt x="7690104" y="950976"/>
                  </a:lnTo>
                  <a:lnTo>
                    <a:pt x="7690104" y="752856"/>
                  </a:lnTo>
                  <a:lnTo>
                    <a:pt x="6729983" y="551688"/>
                  </a:lnTo>
                  <a:lnTo>
                    <a:pt x="5769864" y="551688"/>
                  </a:lnTo>
                  <a:lnTo>
                    <a:pt x="4806696" y="902208"/>
                  </a:lnTo>
                  <a:lnTo>
                    <a:pt x="3846576" y="701040"/>
                  </a:lnTo>
                  <a:lnTo>
                    <a:pt x="2886456" y="451104"/>
                  </a:lnTo>
                  <a:lnTo>
                    <a:pt x="1923288" y="752856"/>
                  </a:lnTo>
                  <a:lnTo>
                    <a:pt x="963168" y="1036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1511808" y="4251960"/>
              <a:ext cx="7699375" cy="957580"/>
            </a:xfrm>
            <a:custGeom>
              <a:avLst/>
              <a:gdLst/>
              <a:ahLst/>
              <a:cxnLst/>
              <a:rect l="l" t="t" r="r" b="b"/>
              <a:pathLst>
                <a:path w="7699375" h="957579">
                  <a:moveTo>
                    <a:pt x="3048" y="0"/>
                  </a:moveTo>
                  <a:lnTo>
                    <a:pt x="0" y="0"/>
                  </a:lnTo>
                  <a:lnTo>
                    <a:pt x="0" y="957072"/>
                  </a:lnTo>
                  <a:lnTo>
                    <a:pt x="7696200" y="957072"/>
                  </a:lnTo>
                  <a:lnTo>
                    <a:pt x="7699248" y="954024"/>
                  </a:lnTo>
                  <a:lnTo>
                    <a:pt x="6096" y="954024"/>
                  </a:lnTo>
                  <a:lnTo>
                    <a:pt x="3048" y="947928"/>
                  </a:lnTo>
                  <a:lnTo>
                    <a:pt x="6096" y="947928"/>
                  </a:lnTo>
                  <a:lnTo>
                    <a:pt x="6096" y="9463"/>
                  </a:lnTo>
                  <a:lnTo>
                    <a:pt x="3048" y="9144"/>
                  </a:lnTo>
                  <a:lnTo>
                    <a:pt x="6096" y="3048"/>
                  </a:lnTo>
                  <a:lnTo>
                    <a:pt x="32234" y="3048"/>
                  </a:lnTo>
                  <a:lnTo>
                    <a:pt x="3048" y="0"/>
                  </a:lnTo>
                  <a:close/>
                </a:path>
                <a:path w="7699375" h="957579">
                  <a:moveTo>
                    <a:pt x="6096" y="947928"/>
                  </a:moveTo>
                  <a:lnTo>
                    <a:pt x="3048" y="947928"/>
                  </a:lnTo>
                  <a:lnTo>
                    <a:pt x="6096" y="954024"/>
                  </a:lnTo>
                  <a:lnTo>
                    <a:pt x="6096" y="947928"/>
                  </a:lnTo>
                  <a:close/>
                </a:path>
                <a:path w="7699375" h="957579">
                  <a:moveTo>
                    <a:pt x="7690104" y="947928"/>
                  </a:moveTo>
                  <a:lnTo>
                    <a:pt x="6096" y="947928"/>
                  </a:lnTo>
                  <a:lnTo>
                    <a:pt x="6096" y="954024"/>
                  </a:lnTo>
                  <a:lnTo>
                    <a:pt x="7690104" y="954024"/>
                  </a:lnTo>
                  <a:lnTo>
                    <a:pt x="7690104" y="947928"/>
                  </a:lnTo>
                  <a:close/>
                </a:path>
                <a:path w="7699375" h="957579">
                  <a:moveTo>
                    <a:pt x="7690104" y="758315"/>
                  </a:moveTo>
                  <a:lnTo>
                    <a:pt x="7690104" y="954024"/>
                  </a:lnTo>
                  <a:lnTo>
                    <a:pt x="7693152" y="947928"/>
                  </a:lnTo>
                  <a:lnTo>
                    <a:pt x="7699248" y="947928"/>
                  </a:lnTo>
                  <a:lnTo>
                    <a:pt x="7699248" y="758952"/>
                  </a:lnTo>
                  <a:lnTo>
                    <a:pt x="7693152" y="758952"/>
                  </a:lnTo>
                  <a:lnTo>
                    <a:pt x="7690104" y="758315"/>
                  </a:lnTo>
                  <a:close/>
                </a:path>
                <a:path w="7699375" h="957579">
                  <a:moveTo>
                    <a:pt x="7699248" y="947928"/>
                  </a:moveTo>
                  <a:lnTo>
                    <a:pt x="7693152" y="947928"/>
                  </a:lnTo>
                  <a:lnTo>
                    <a:pt x="7690104" y="954024"/>
                  </a:lnTo>
                  <a:lnTo>
                    <a:pt x="7699248" y="954024"/>
                  </a:lnTo>
                  <a:lnTo>
                    <a:pt x="7699248" y="947928"/>
                  </a:lnTo>
                  <a:close/>
                </a:path>
                <a:path w="7699375" h="957579">
                  <a:moveTo>
                    <a:pt x="2924630" y="457200"/>
                  </a:moveTo>
                  <a:lnTo>
                    <a:pt x="2889504" y="457200"/>
                  </a:lnTo>
                  <a:lnTo>
                    <a:pt x="2888120" y="457633"/>
                  </a:lnTo>
                  <a:lnTo>
                    <a:pt x="3846576" y="707136"/>
                  </a:lnTo>
                  <a:lnTo>
                    <a:pt x="4806696" y="908304"/>
                  </a:lnTo>
                  <a:lnTo>
                    <a:pt x="4809744" y="908304"/>
                  </a:lnTo>
                  <a:lnTo>
                    <a:pt x="4834870" y="899160"/>
                  </a:lnTo>
                  <a:lnTo>
                    <a:pt x="4806696" y="899160"/>
                  </a:lnTo>
                  <a:lnTo>
                    <a:pt x="4807809" y="898754"/>
                  </a:lnTo>
                  <a:lnTo>
                    <a:pt x="3849624" y="697992"/>
                  </a:lnTo>
                  <a:lnTo>
                    <a:pt x="2924630" y="457200"/>
                  </a:lnTo>
                  <a:close/>
                </a:path>
                <a:path w="7699375" h="957579">
                  <a:moveTo>
                    <a:pt x="4807809" y="898754"/>
                  </a:moveTo>
                  <a:lnTo>
                    <a:pt x="4806696" y="899160"/>
                  </a:lnTo>
                  <a:lnTo>
                    <a:pt x="4809744" y="899160"/>
                  </a:lnTo>
                  <a:lnTo>
                    <a:pt x="4807809" y="898754"/>
                  </a:lnTo>
                  <a:close/>
                </a:path>
                <a:path w="7699375" h="957579">
                  <a:moveTo>
                    <a:pt x="6733032" y="548640"/>
                  </a:moveTo>
                  <a:lnTo>
                    <a:pt x="5769864" y="548640"/>
                  </a:lnTo>
                  <a:lnTo>
                    <a:pt x="4807809" y="898754"/>
                  </a:lnTo>
                  <a:lnTo>
                    <a:pt x="4809744" y="899160"/>
                  </a:lnTo>
                  <a:lnTo>
                    <a:pt x="4834870" y="899160"/>
                  </a:lnTo>
                  <a:lnTo>
                    <a:pt x="5772912" y="557784"/>
                  </a:lnTo>
                  <a:lnTo>
                    <a:pt x="6776812" y="557784"/>
                  </a:lnTo>
                  <a:lnTo>
                    <a:pt x="6733032" y="548640"/>
                  </a:lnTo>
                  <a:close/>
                </a:path>
                <a:path w="7699375" h="957579">
                  <a:moveTo>
                    <a:pt x="32234" y="3048"/>
                  </a:moveTo>
                  <a:lnTo>
                    <a:pt x="6096" y="3048"/>
                  </a:lnTo>
                  <a:lnTo>
                    <a:pt x="6096" y="9463"/>
                  </a:lnTo>
                  <a:lnTo>
                    <a:pt x="963168" y="109728"/>
                  </a:lnTo>
                  <a:lnTo>
                    <a:pt x="1923288" y="758952"/>
                  </a:lnTo>
                  <a:lnTo>
                    <a:pt x="1926336" y="758952"/>
                  </a:lnTo>
                  <a:lnTo>
                    <a:pt x="1955522" y="749808"/>
                  </a:lnTo>
                  <a:lnTo>
                    <a:pt x="1923288" y="749808"/>
                  </a:lnTo>
                  <a:lnTo>
                    <a:pt x="1925370" y="749155"/>
                  </a:lnTo>
                  <a:lnTo>
                    <a:pt x="966216" y="100584"/>
                  </a:lnTo>
                  <a:lnTo>
                    <a:pt x="32234" y="3048"/>
                  </a:lnTo>
                  <a:close/>
                </a:path>
                <a:path w="7699375" h="957579">
                  <a:moveTo>
                    <a:pt x="7690104" y="755904"/>
                  </a:moveTo>
                  <a:lnTo>
                    <a:pt x="7690104" y="758315"/>
                  </a:lnTo>
                  <a:lnTo>
                    <a:pt x="7693152" y="758952"/>
                  </a:lnTo>
                  <a:lnTo>
                    <a:pt x="7690104" y="755904"/>
                  </a:lnTo>
                  <a:close/>
                </a:path>
                <a:path w="7699375" h="957579">
                  <a:moveTo>
                    <a:pt x="7699248" y="755904"/>
                  </a:moveTo>
                  <a:lnTo>
                    <a:pt x="7690104" y="755904"/>
                  </a:lnTo>
                  <a:lnTo>
                    <a:pt x="7693152" y="758952"/>
                  </a:lnTo>
                  <a:lnTo>
                    <a:pt x="7699248" y="758952"/>
                  </a:lnTo>
                  <a:lnTo>
                    <a:pt x="7699248" y="755904"/>
                  </a:lnTo>
                  <a:close/>
                </a:path>
                <a:path w="7699375" h="957579">
                  <a:moveTo>
                    <a:pt x="6776812" y="557784"/>
                  </a:moveTo>
                  <a:lnTo>
                    <a:pt x="6729983" y="557784"/>
                  </a:lnTo>
                  <a:lnTo>
                    <a:pt x="7690104" y="758315"/>
                  </a:lnTo>
                  <a:lnTo>
                    <a:pt x="7690104" y="755904"/>
                  </a:lnTo>
                  <a:lnTo>
                    <a:pt x="7699248" y="755904"/>
                  </a:lnTo>
                  <a:lnTo>
                    <a:pt x="7699248" y="752856"/>
                  </a:lnTo>
                  <a:lnTo>
                    <a:pt x="7696200" y="749808"/>
                  </a:lnTo>
                  <a:lnTo>
                    <a:pt x="6776812" y="557784"/>
                  </a:lnTo>
                  <a:close/>
                </a:path>
                <a:path w="7699375" h="957579">
                  <a:moveTo>
                    <a:pt x="1925370" y="749155"/>
                  </a:moveTo>
                  <a:lnTo>
                    <a:pt x="1923288" y="749808"/>
                  </a:lnTo>
                  <a:lnTo>
                    <a:pt x="1926336" y="749808"/>
                  </a:lnTo>
                  <a:lnTo>
                    <a:pt x="1925370" y="749155"/>
                  </a:lnTo>
                  <a:close/>
                </a:path>
                <a:path w="7699375" h="957579">
                  <a:moveTo>
                    <a:pt x="2889504" y="448056"/>
                  </a:moveTo>
                  <a:lnTo>
                    <a:pt x="2886456" y="448056"/>
                  </a:lnTo>
                  <a:lnTo>
                    <a:pt x="1925370" y="749155"/>
                  </a:lnTo>
                  <a:lnTo>
                    <a:pt x="1926336" y="749808"/>
                  </a:lnTo>
                  <a:lnTo>
                    <a:pt x="1955522" y="749808"/>
                  </a:lnTo>
                  <a:lnTo>
                    <a:pt x="2888120" y="457633"/>
                  </a:lnTo>
                  <a:lnTo>
                    <a:pt x="2886456" y="457200"/>
                  </a:lnTo>
                  <a:lnTo>
                    <a:pt x="2924630" y="457200"/>
                  </a:lnTo>
                  <a:lnTo>
                    <a:pt x="2889504" y="448056"/>
                  </a:lnTo>
                  <a:close/>
                </a:path>
                <a:path w="7699375" h="957579">
                  <a:moveTo>
                    <a:pt x="2889504" y="457200"/>
                  </a:moveTo>
                  <a:lnTo>
                    <a:pt x="2886456" y="457200"/>
                  </a:lnTo>
                  <a:lnTo>
                    <a:pt x="2888120" y="457633"/>
                  </a:lnTo>
                  <a:lnTo>
                    <a:pt x="2889504" y="457200"/>
                  </a:lnTo>
                  <a:close/>
                </a:path>
                <a:path w="7699375" h="957579">
                  <a:moveTo>
                    <a:pt x="6096" y="3048"/>
                  </a:moveTo>
                  <a:lnTo>
                    <a:pt x="3048" y="9144"/>
                  </a:lnTo>
                  <a:lnTo>
                    <a:pt x="6096" y="9463"/>
                  </a:lnTo>
                  <a:lnTo>
                    <a:pt x="6096" y="3048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1514855" y="4806696"/>
              <a:ext cx="7690484" cy="399415"/>
            </a:xfrm>
            <a:custGeom>
              <a:avLst/>
              <a:gdLst/>
              <a:ahLst/>
              <a:cxnLst/>
              <a:rect l="l" t="t" r="r" b="b"/>
              <a:pathLst>
                <a:path w="7690484" h="399414">
                  <a:moveTo>
                    <a:pt x="0" y="0"/>
                  </a:moveTo>
                  <a:lnTo>
                    <a:pt x="0" y="399288"/>
                  </a:lnTo>
                  <a:lnTo>
                    <a:pt x="7690104" y="399288"/>
                  </a:lnTo>
                  <a:lnTo>
                    <a:pt x="6729983" y="48768"/>
                  </a:lnTo>
                  <a:lnTo>
                    <a:pt x="5769864" y="249936"/>
                  </a:lnTo>
                  <a:lnTo>
                    <a:pt x="4806696" y="100584"/>
                  </a:lnTo>
                  <a:lnTo>
                    <a:pt x="3846576" y="48768"/>
                  </a:lnTo>
                  <a:lnTo>
                    <a:pt x="2886456" y="149352"/>
                  </a:lnTo>
                  <a:lnTo>
                    <a:pt x="1923288" y="100584"/>
                  </a:lnTo>
                  <a:lnTo>
                    <a:pt x="963168" y="2011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1511808" y="4800600"/>
              <a:ext cx="7699375" cy="408940"/>
            </a:xfrm>
            <a:custGeom>
              <a:avLst/>
              <a:gdLst/>
              <a:ahLst/>
              <a:cxnLst/>
              <a:rect l="l" t="t" r="r" b="b"/>
              <a:pathLst>
                <a:path w="7699375" h="408939">
                  <a:moveTo>
                    <a:pt x="3048" y="0"/>
                  </a:moveTo>
                  <a:lnTo>
                    <a:pt x="0" y="3047"/>
                  </a:lnTo>
                  <a:lnTo>
                    <a:pt x="0" y="408431"/>
                  </a:lnTo>
                  <a:lnTo>
                    <a:pt x="7693152" y="408431"/>
                  </a:lnTo>
                  <a:lnTo>
                    <a:pt x="7684776" y="405383"/>
                  </a:lnTo>
                  <a:lnTo>
                    <a:pt x="6096" y="405383"/>
                  </a:lnTo>
                  <a:lnTo>
                    <a:pt x="3048" y="399287"/>
                  </a:lnTo>
                  <a:lnTo>
                    <a:pt x="6096" y="399287"/>
                  </a:lnTo>
                  <a:lnTo>
                    <a:pt x="6096" y="9782"/>
                  </a:lnTo>
                  <a:lnTo>
                    <a:pt x="3048" y="9143"/>
                  </a:lnTo>
                  <a:lnTo>
                    <a:pt x="6096" y="6095"/>
                  </a:lnTo>
                  <a:lnTo>
                    <a:pt x="32234" y="6095"/>
                  </a:lnTo>
                  <a:lnTo>
                    <a:pt x="3048" y="0"/>
                  </a:lnTo>
                  <a:close/>
                </a:path>
                <a:path w="7699375" h="408939">
                  <a:moveTo>
                    <a:pt x="6758158" y="57911"/>
                  </a:moveTo>
                  <a:lnTo>
                    <a:pt x="6733032" y="57911"/>
                  </a:lnTo>
                  <a:lnTo>
                    <a:pt x="6731097" y="58317"/>
                  </a:lnTo>
                  <a:lnTo>
                    <a:pt x="7693152" y="408431"/>
                  </a:lnTo>
                  <a:lnTo>
                    <a:pt x="7693152" y="399287"/>
                  </a:lnTo>
                  <a:lnTo>
                    <a:pt x="7696200" y="399287"/>
                  </a:lnTo>
                  <a:lnTo>
                    <a:pt x="6758158" y="57911"/>
                  </a:lnTo>
                  <a:close/>
                </a:path>
                <a:path w="7699375" h="408939">
                  <a:moveTo>
                    <a:pt x="7696200" y="399287"/>
                  </a:moveTo>
                  <a:lnTo>
                    <a:pt x="7693152" y="399287"/>
                  </a:lnTo>
                  <a:lnTo>
                    <a:pt x="7693152" y="408431"/>
                  </a:lnTo>
                  <a:lnTo>
                    <a:pt x="7699248" y="408431"/>
                  </a:lnTo>
                  <a:lnTo>
                    <a:pt x="7699248" y="402335"/>
                  </a:lnTo>
                  <a:lnTo>
                    <a:pt x="7696200" y="402335"/>
                  </a:lnTo>
                  <a:lnTo>
                    <a:pt x="7696200" y="399287"/>
                  </a:lnTo>
                  <a:close/>
                </a:path>
                <a:path w="7699375" h="408939">
                  <a:moveTo>
                    <a:pt x="6096" y="399287"/>
                  </a:moveTo>
                  <a:lnTo>
                    <a:pt x="3048" y="399287"/>
                  </a:lnTo>
                  <a:lnTo>
                    <a:pt x="6096" y="405383"/>
                  </a:lnTo>
                  <a:lnTo>
                    <a:pt x="6096" y="399287"/>
                  </a:lnTo>
                  <a:close/>
                </a:path>
                <a:path w="7699375" h="408939">
                  <a:moveTo>
                    <a:pt x="7668025" y="399287"/>
                  </a:moveTo>
                  <a:lnTo>
                    <a:pt x="6096" y="399287"/>
                  </a:lnTo>
                  <a:lnTo>
                    <a:pt x="6096" y="405383"/>
                  </a:lnTo>
                  <a:lnTo>
                    <a:pt x="7684776" y="405383"/>
                  </a:lnTo>
                  <a:lnTo>
                    <a:pt x="7668025" y="399287"/>
                  </a:lnTo>
                  <a:close/>
                </a:path>
                <a:path w="7699375" h="408939">
                  <a:moveTo>
                    <a:pt x="4019056" y="57911"/>
                  </a:moveTo>
                  <a:lnTo>
                    <a:pt x="3849624" y="57911"/>
                  </a:lnTo>
                  <a:lnTo>
                    <a:pt x="4809744" y="109727"/>
                  </a:lnTo>
                  <a:lnTo>
                    <a:pt x="5769864" y="259079"/>
                  </a:lnTo>
                  <a:lnTo>
                    <a:pt x="5772912" y="259079"/>
                  </a:lnTo>
                  <a:lnTo>
                    <a:pt x="5816553" y="249935"/>
                  </a:lnTo>
                  <a:lnTo>
                    <a:pt x="5769864" y="249935"/>
                  </a:lnTo>
                  <a:lnTo>
                    <a:pt x="5771160" y="249664"/>
                  </a:lnTo>
                  <a:lnTo>
                    <a:pt x="4809744" y="100583"/>
                  </a:lnTo>
                  <a:lnTo>
                    <a:pt x="4019056" y="57911"/>
                  </a:lnTo>
                  <a:close/>
                </a:path>
                <a:path w="7699375" h="408939">
                  <a:moveTo>
                    <a:pt x="5771160" y="249664"/>
                  </a:moveTo>
                  <a:lnTo>
                    <a:pt x="5769864" y="249935"/>
                  </a:lnTo>
                  <a:lnTo>
                    <a:pt x="5772912" y="249935"/>
                  </a:lnTo>
                  <a:lnTo>
                    <a:pt x="5771160" y="249664"/>
                  </a:lnTo>
                  <a:close/>
                </a:path>
                <a:path w="7699375" h="408939">
                  <a:moveTo>
                    <a:pt x="6733032" y="48767"/>
                  </a:moveTo>
                  <a:lnTo>
                    <a:pt x="6729983" y="48767"/>
                  </a:lnTo>
                  <a:lnTo>
                    <a:pt x="5771160" y="249664"/>
                  </a:lnTo>
                  <a:lnTo>
                    <a:pt x="5772912" y="249935"/>
                  </a:lnTo>
                  <a:lnTo>
                    <a:pt x="5816553" y="249935"/>
                  </a:lnTo>
                  <a:lnTo>
                    <a:pt x="6731097" y="58317"/>
                  </a:lnTo>
                  <a:lnTo>
                    <a:pt x="6729983" y="57911"/>
                  </a:lnTo>
                  <a:lnTo>
                    <a:pt x="6758158" y="57911"/>
                  </a:lnTo>
                  <a:lnTo>
                    <a:pt x="6733032" y="48767"/>
                  </a:lnTo>
                  <a:close/>
                </a:path>
                <a:path w="7699375" h="408939">
                  <a:moveTo>
                    <a:pt x="32234" y="6095"/>
                  </a:moveTo>
                  <a:lnTo>
                    <a:pt x="6096" y="6095"/>
                  </a:lnTo>
                  <a:lnTo>
                    <a:pt x="6096" y="9782"/>
                  </a:lnTo>
                  <a:lnTo>
                    <a:pt x="963168" y="210311"/>
                  </a:lnTo>
                  <a:lnTo>
                    <a:pt x="966216" y="210311"/>
                  </a:lnTo>
                  <a:lnTo>
                    <a:pt x="1053499" y="201167"/>
                  </a:lnTo>
                  <a:lnTo>
                    <a:pt x="963168" y="201167"/>
                  </a:lnTo>
                  <a:lnTo>
                    <a:pt x="965197" y="200955"/>
                  </a:lnTo>
                  <a:lnTo>
                    <a:pt x="32234" y="6095"/>
                  </a:lnTo>
                  <a:close/>
                </a:path>
                <a:path w="7699375" h="408939">
                  <a:moveTo>
                    <a:pt x="965197" y="200955"/>
                  </a:moveTo>
                  <a:lnTo>
                    <a:pt x="963168" y="201167"/>
                  </a:lnTo>
                  <a:lnTo>
                    <a:pt x="966216" y="201167"/>
                  </a:lnTo>
                  <a:lnTo>
                    <a:pt x="965197" y="200955"/>
                  </a:lnTo>
                  <a:close/>
                </a:path>
                <a:path w="7699375" h="408939">
                  <a:moveTo>
                    <a:pt x="1926336" y="100583"/>
                  </a:moveTo>
                  <a:lnTo>
                    <a:pt x="1923288" y="100583"/>
                  </a:lnTo>
                  <a:lnTo>
                    <a:pt x="965197" y="200955"/>
                  </a:lnTo>
                  <a:lnTo>
                    <a:pt x="966216" y="201167"/>
                  </a:lnTo>
                  <a:lnTo>
                    <a:pt x="1053499" y="201167"/>
                  </a:lnTo>
                  <a:lnTo>
                    <a:pt x="1926336" y="109727"/>
                  </a:lnTo>
                  <a:lnTo>
                    <a:pt x="2106930" y="109727"/>
                  </a:lnTo>
                  <a:lnTo>
                    <a:pt x="1926336" y="100583"/>
                  </a:lnTo>
                  <a:close/>
                </a:path>
                <a:path w="7699375" h="408939">
                  <a:moveTo>
                    <a:pt x="2106930" y="109727"/>
                  </a:moveTo>
                  <a:lnTo>
                    <a:pt x="1926336" y="109727"/>
                  </a:lnTo>
                  <a:lnTo>
                    <a:pt x="2889504" y="158495"/>
                  </a:lnTo>
                  <a:lnTo>
                    <a:pt x="2976787" y="149351"/>
                  </a:lnTo>
                  <a:lnTo>
                    <a:pt x="2886456" y="149351"/>
                  </a:lnTo>
                  <a:lnTo>
                    <a:pt x="2887449" y="149247"/>
                  </a:lnTo>
                  <a:lnTo>
                    <a:pt x="2106930" y="109727"/>
                  </a:lnTo>
                  <a:close/>
                </a:path>
                <a:path w="7699375" h="408939">
                  <a:moveTo>
                    <a:pt x="2887449" y="149247"/>
                  </a:moveTo>
                  <a:lnTo>
                    <a:pt x="2886456" y="149351"/>
                  </a:lnTo>
                  <a:lnTo>
                    <a:pt x="2889504" y="149351"/>
                  </a:lnTo>
                  <a:lnTo>
                    <a:pt x="2887449" y="149247"/>
                  </a:lnTo>
                  <a:close/>
                </a:path>
                <a:path w="7699375" h="408939">
                  <a:moveTo>
                    <a:pt x="3849624" y="48767"/>
                  </a:moveTo>
                  <a:lnTo>
                    <a:pt x="3846576" y="48767"/>
                  </a:lnTo>
                  <a:lnTo>
                    <a:pt x="2887449" y="149247"/>
                  </a:lnTo>
                  <a:lnTo>
                    <a:pt x="2889504" y="149351"/>
                  </a:lnTo>
                  <a:lnTo>
                    <a:pt x="2976787" y="149351"/>
                  </a:lnTo>
                  <a:lnTo>
                    <a:pt x="3849624" y="57911"/>
                  </a:lnTo>
                  <a:lnTo>
                    <a:pt x="4019056" y="57911"/>
                  </a:lnTo>
                  <a:lnTo>
                    <a:pt x="3849624" y="48767"/>
                  </a:lnTo>
                  <a:close/>
                </a:path>
                <a:path w="7699375" h="408939">
                  <a:moveTo>
                    <a:pt x="6733032" y="57911"/>
                  </a:moveTo>
                  <a:lnTo>
                    <a:pt x="6729983" y="57911"/>
                  </a:lnTo>
                  <a:lnTo>
                    <a:pt x="6731097" y="58317"/>
                  </a:lnTo>
                  <a:lnTo>
                    <a:pt x="6733032" y="57911"/>
                  </a:lnTo>
                  <a:close/>
                </a:path>
                <a:path w="7699375" h="408939">
                  <a:moveTo>
                    <a:pt x="6096" y="6095"/>
                  </a:moveTo>
                  <a:lnTo>
                    <a:pt x="3048" y="9143"/>
                  </a:lnTo>
                  <a:lnTo>
                    <a:pt x="6096" y="9782"/>
                  </a:lnTo>
                  <a:lnTo>
                    <a:pt x="6096" y="6095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1426463" y="4145280"/>
              <a:ext cx="48895" cy="52069"/>
            </a:xfrm>
            <a:custGeom>
              <a:avLst/>
              <a:gdLst/>
              <a:ahLst/>
              <a:cxnLst/>
              <a:rect l="l" t="t" r="r" b="b"/>
              <a:pathLst>
                <a:path w="48894" h="52070">
                  <a:moveTo>
                    <a:pt x="48768" y="0"/>
                  </a:moveTo>
                  <a:lnTo>
                    <a:pt x="0" y="0"/>
                  </a:lnTo>
                  <a:lnTo>
                    <a:pt x="0" y="51816"/>
                  </a:lnTo>
                  <a:lnTo>
                    <a:pt x="48768" y="51816"/>
                  </a:lnTo>
                  <a:lnTo>
                    <a:pt x="48768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1420368" y="4142232"/>
              <a:ext cx="60960" cy="58419"/>
            </a:xfrm>
            <a:custGeom>
              <a:avLst/>
              <a:gdLst/>
              <a:ahLst/>
              <a:cxnLst/>
              <a:rect l="l" t="t" r="r" b="b"/>
              <a:pathLst>
                <a:path w="60959" h="58420">
                  <a:moveTo>
                    <a:pt x="57912" y="0"/>
                  </a:moveTo>
                  <a:lnTo>
                    <a:pt x="3048" y="0"/>
                  </a:lnTo>
                  <a:lnTo>
                    <a:pt x="0" y="3048"/>
                  </a:lnTo>
                  <a:lnTo>
                    <a:pt x="0" y="57912"/>
                  </a:lnTo>
                  <a:lnTo>
                    <a:pt x="60960" y="57912"/>
                  </a:lnTo>
                  <a:lnTo>
                    <a:pt x="60960" y="54864"/>
                  </a:lnTo>
                  <a:lnTo>
                    <a:pt x="9144" y="54864"/>
                  </a:lnTo>
                  <a:lnTo>
                    <a:pt x="6096" y="51816"/>
                  </a:lnTo>
                  <a:lnTo>
                    <a:pt x="9144" y="51816"/>
                  </a:lnTo>
                  <a:lnTo>
                    <a:pt x="9144" y="9144"/>
                  </a:lnTo>
                  <a:lnTo>
                    <a:pt x="6096" y="9144"/>
                  </a:lnTo>
                  <a:lnTo>
                    <a:pt x="9144" y="3048"/>
                  </a:lnTo>
                  <a:lnTo>
                    <a:pt x="60960" y="3048"/>
                  </a:lnTo>
                  <a:lnTo>
                    <a:pt x="57912" y="0"/>
                  </a:lnTo>
                  <a:close/>
                </a:path>
                <a:path w="60959" h="58420">
                  <a:moveTo>
                    <a:pt x="9144" y="51816"/>
                  </a:moveTo>
                  <a:lnTo>
                    <a:pt x="6096" y="51816"/>
                  </a:lnTo>
                  <a:lnTo>
                    <a:pt x="9144" y="54864"/>
                  </a:lnTo>
                  <a:lnTo>
                    <a:pt x="9144" y="51816"/>
                  </a:lnTo>
                  <a:close/>
                </a:path>
                <a:path w="60959" h="58420">
                  <a:moveTo>
                    <a:pt x="51816" y="51816"/>
                  </a:moveTo>
                  <a:lnTo>
                    <a:pt x="9144" y="51816"/>
                  </a:lnTo>
                  <a:lnTo>
                    <a:pt x="9144" y="54864"/>
                  </a:lnTo>
                  <a:lnTo>
                    <a:pt x="51816" y="54864"/>
                  </a:lnTo>
                  <a:lnTo>
                    <a:pt x="51816" y="51816"/>
                  </a:lnTo>
                  <a:close/>
                </a:path>
                <a:path w="60959" h="58420">
                  <a:moveTo>
                    <a:pt x="51816" y="3048"/>
                  </a:moveTo>
                  <a:lnTo>
                    <a:pt x="51816" y="54864"/>
                  </a:lnTo>
                  <a:lnTo>
                    <a:pt x="54864" y="51816"/>
                  </a:lnTo>
                  <a:lnTo>
                    <a:pt x="60960" y="51816"/>
                  </a:lnTo>
                  <a:lnTo>
                    <a:pt x="60960" y="9144"/>
                  </a:lnTo>
                  <a:lnTo>
                    <a:pt x="54864" y="9144"/>
                  </a:lnTo>
                  <a:lnTo>
                    <a:pt x="51816" y="3048"/>
                  </a:lnTo>
                  <a:close/>
                </a:path>
                <a:path w="60959" h="58420">
                  <a:moveTo>
                    <a:pt x="60960" y="51816"/>
                  </a:moveTo>
                  <a:lnTo>
                    <a:pt x="54864" y="51816"/>
                  </a:lnTo>
                  <a:lnTo>
                    <a:pt x="51816" y="54864"/>
                  </a:lnTo>
                  <a:lnTo>
                    <a:pt x="60960" y="54864"/>
                  </a:lnTo>
                  <a:lnTo>
                    <a:pt x="60960" y="51816"/>
                  </a:lnTo>
                  <a:close/>
                </a:path>
                <a:path w="60959" h="58420">
                  <a:moveTo>
                    <a:pt x="9144" y="3048"/>
                  </a:moveTo>
                  <a:lnTo>
                    <a:pt x="6096" y="9144"/>
                  </a:lnTo>
                  <a:lnTo>
                    <a:pt x="9144" y="9144"/>
                  </a:lnTo>
                  <a:lnTo>
                    <a:pt x="9144" y="3048"/>
                  </a:lnTo>
                  <a:close/>
                </a:path>
                <a:path w="60959" h="58420">
                  <a:moveTo>
                    <a:pt x="51816" y="3048"/>
                  </a:moveTo>
                  <a:lnTo>
                    <a:pt x="9144" y="3048"/>
                  </a:lnTo>
                  <a:lnTo>
                    <a:pt x="9144" y="9144"/>
                  </a:lnTo>
                  <a:lnTo>
                    <a:pt x="51816" y="9144"/>
                  </a:lnTo>
                  <a:lnTo>
                    <a:pt x="51816" y="3048"/>
                  </a:lnTo>
                  <a:close/>
                </a:path>
                <a:path w="60959" h="58420">
                  <a:moveTo>
                    <a:pt x="60960" y="3048"/>
                  </a:moveTo>
                  <a:lnTo>
                    <a:pt x="51816" y="3048"/>
                  </a:lnTo>
                  <a:lnTo>
                    <a:pt x="54864" y="9144"/>
                  </a:lnTo>
                  <a:lnTo>
                    <a:pt x="60960" y="9144"/>
                  </a:lnTo>
                  <a:lnTo>
                    <a:pt x="60960" y="3048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 descr=""/>
          <p:cNvSpPr/>
          <p:nvPr/>
        </p:nvSpPr>
        <p:spPr>
          <a:xfrm>
            <a:off x="1033272" y="3950208"/>
            <a:ext cx="8653780" cy="9525"/>
          </a:xfrm>
          <a:custGeom>
            <a:avLst/>
            <a:gdLst/>
            <a:ahLst/>
            <a:cxnLst/>
            <a:rect l="l" t="t" r="r" b="b"/>
            <a:pathLst>
              <a:path w="8653780" h="9525">
                <a:moveTo>
                  <a:pt x="8653272" y="0"/>
                </a:moveTo>
                <a:lnTo>
                  <a:pt x="0" y="0"/>
                </a:lnTo>
                <a:lnTo>
                  <a:pt x="0" y="9143"/>
                </a:lnTo>
                <a:lnTo>
                  <a:pt x="8653272" y="9143"/>
                </a:lnTo>
                <a:lnTo>
                  <a:pt x="8653272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 descr=""/>
          <p:cNvSpPr/>
          <p:nvPr/>
        </p:nvSpPr>
        <p:spPr>
          <a:xfrm>
            <a:off x="1033272" y="3703320"/>
            <a:ext cx="8653780" cy="9525"/>
          </a:xfrm>
          <a:custGeom>
            <a:avLst/>
            <a:gdLst/>
            <a:ahLst/>
            <a:cxnLst/>
            <a:rect l="l" t="t" r="r" b="b"/>
            <a:pathLst>
              <a:path w="8653780" h="9525">
                <a:moveTo>
                  <a:pt x="8653272" y="0"/>
                </a:moveTo>
                <a:lnTo>
                  <a:pt x="0" y="0"/>
                </a:lnTo>
                <a:lnTo>
                  <a:pt x="0" y="9144"/>
                </a:lnTo>
                <a:lnTo>
                  <a:pt x="8653272" y="9144"/>
                </a:lnTo>
                <a:lnTo>
                  <a:pt x="8653272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/>
          <p:nvPr/>
        </p:nvSpPr>
        <p:spPr>
          <a:xfrm>
            <a:off x="1033272" y="3453384"/>
            <a:ext cx="8653780" cy="9525"/>
          </a:xfrm>
          <a:custGeom>
            <a:avLst/>
            <a:gdLst/>
            <a:ahLst/>
            <a:cxnLst/>
            <a:rect l="l" t="t" r="r" b="b"/>
            <a:pathLst>
              <a:path w="8653780" h="9525">
                <a:moveTo>
                  <a:pt x="8653272" y="0"/>
                </a:moveTo>
                <a:lnTo>
                  <a:pt x="0" y="0"/>
                </a:lnTo>
                <a:lnTo>
                  <a:pt x="0" y="9143"/>
                </a:lnTo>
                <a:lnTo>
                  <a:pt x="8653272" y="9143"/>
                </a:lnTo>
                <a:lnTo>
                  <a:pt x="8653272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/>
          <p:nvPr/>
        </p:nvSpPr>
        <p:spPr>
          <a:xfrm>
            <a:off x="1033272" y="3203448"/>
            <a:ext cx="8653780" cy="9525"/>
          </a:xfrm>
          <a:custGeom>
            <a:avLst/>
            <a:gdLst/>
            <a:ahLst/>
            <a:cxnLst/>
            <a:rect l="l" t="t" r="r" b="b"/>
            <a:pathLst>
              <a:path w="8653780" h="9525">
                <a:moveTo>
                  <a:pt x="8653272" y="0"/>
                </a:moveTo>
                <a:lnTo>
                  <a:pt x="0" y="0"/>
                </a:lnTo>
                <a:lnTo>
                  <a:pt x="0" y="9144"/>
                </a:lnTo>
                <a:lnTo>
                  <a:pt x="8653272" y="9144"/>
                </a:lnTo>
                <a:lnTo>
                  <a:pt x="8653272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/>
          <p:nvPr/>
        </p:nvSpPr>
        <p:spPr>
          <a:xfrm>
            <a:off x="1033272" y="2953512"/>
            <a:ext cx="8653780" cy="9525"/>
          </a:xfrm>
          <a:custGeom>
            <a:avLst/>
            <a:gdLst/>
            <a:ahLst/>
            <a:cxnLst/>
            <a:rect l="l" t="t" r="r" b="b"/>
            <a:pathLst>
              <a:path w="8653780" h="9525">
                <a:moveTo>
                  <a:pt x="8653272" y="0"/>
                </a:moveTo>
                <a:lnTo>
                  <a:pt x="0" y="0"/>
                </a:lnTo>
                <a:lnTo>
                  <a:pt x="0" y="9143"/>
                </a:lnTo>
                <a:lnTo>
                  <a:pt x="8653272" y="9143"/>
                </a:lnTo>
                <a:lnTo>
                  <a:pt x="8653272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/>
          <p:nvPr/>
        </p:nvSpPr>
        <p:spPr>
          <a:xfrm>
            <a:off x="1033272" y="2703576"/>
            <a:ext cx="8653780" cy="9525"/>
          </a:xfrm>
          <a:custGeom>
            <a:avLst/>
            <a:gdLst/>
            <a:ahLst/>
            <a:cxnLst/>
            <a:rect l="l" t="t" r="r" b="b"/>
            <a:pathLst>
              <a:path w="8653780" h="9525">
                <a:moveTo>
                  <a:pt x="8653272" y="0"/>
                </a:moveTo>
                <a:lnTo>
                  <a:pt x="0" y="0"/>
                </a:lnTo>
                <a:lnTo>
                  <a:pt x="0" y="9143"/>
                </a:lnTo>
                <a:lnTo>
                  <a:pt x="8653272" y="9143"/>
                </a:lnTo>
                <a:lnTo>
                  <a:pt x="8653272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 txBox="1"/>
          <p:nvPr/>
        </p:nvSpPr>
        <p:spPr>
          <a:xfrm>
            <a:off x="1511300" y="4096003"/>
            <a:ext cx="135255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25">
                <a:solidFill>
                  <a:srgbClr val="404040"/>
                </a:solidFill>
                <a:latin typeface="Arial"/>
                <a:cs typeface="Arial"/>
              </a:rPr>
              <a:t>19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18" name="object 18" descr=""/>
          <p:cNvGrpSpPr/>
          <p:nvPr/>
        </p:nvGrpSpPr>
        <p:grpSpPr>
          <a:xfrm>
            <a:off x="2383535" y="4270248"/>
            <a:ext cx="58419" cy="58419"/>
            <a:chOff x="2383535" y="4270248"/>
            <a:chExt cx="58419" cy="58419"/>
          </a:xfrm>
        </p:grpSpPr>
        <p:sp>
          <p:nvSpPr>
            <p:cNvPr id="19" name="object 19" descr=""/>
            <p:cNvSpPr/>
            <p:nvPr/>
          </p:nvSpPr>
          <p:spPr>
            <a:xfrm>
              <a:off x="2386583" y="4273296"/>
              <a:ext cx="52069" cy="52069"/>
            </a:xfrm>
            <a:custGeom>
              <a:avLst/>
              <a:gdLst/>
              <a:ahLst/>
              <a:cxnLst/>
              <a:rect l="l" t="t" r="r" b="b"/>
              <a:pathLst>
                <a:path w="52069" h="52070">
                  <a:moveTo>
                    <a:pt x="51816" y="0"/>
                  </a:moveTo>
                  <a:lnTo>
                    <a:pt x="0" y="0"/>
                  </a:lnTo>
                  <a:lnTo>
                    <a:pt x="0" y="51816"/>
                  </a:lnTo>
                  <a:lnTo>
                    <a:pt x="51816" y="51816"/>
                  </a:lnTo>
                  <a:lnTo>
                    <a:pt x="51816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2383535" y="4270248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19" h="58420">
                  <a:moveTo>
                    <a:pt x="54864" y="0"/>
                  </a:moveTo>
                  <a:lnTo>
                    <a:pt x="0" y="0"/>
                  </a:lnTo>
                  <a:lnTo>
                    <a:pt x="0" y="57912"/>
                  </a:lnTo>
                  <a:lnTo>
                    <a:pt x="57912" y="57912"/>
                  </a:lnTo>
                  <a:lnTo>
                    <a:pt x="57912" y="54864"/>
                  </a:lnTo>
                  <a:lnTo>
                    <a:pt x="9144" y="54864"/>
                  </a:lnTo>
                  <a:lnTo>
                    <a:pt x="3048" y="48768"/>
                  </a:lnTo>
                  <a:lnTo>
                    <a:pt x="9144" y="48768"/>
                  </a:lnTo>
                  <a:lnTo>
                    <a:pt x="9144" y="9144"/>
                  </a:lnTo>
                  <a:lnTo>
                    <a:pt x="3048" y="9144"/>
                  </a:lnTo>
                  <a:lnTo>
                    <a:pt x="9144" y="3048"/>
                  </a:lnTo>
                  <a:lnTo>
                    <a:pt x="57912" y="3048"/>
                  </a:lnTo>
                  <a:lnTo>
                    <a:pt x="54864" y="0"/>
                  </a:lnTo>
                  <a:close/>
                </a:path>
                <a:path w="58419" h="58420">
                  <a:moveTo>
                    <a:pt x="9144" y="48768"/>
                  </a:moveTo>
                  <a:lnTo>
                    <a:pt x="3048" y="48768"/>
                  </a:lnTo>
                  <a:lnTo>
                    <a:pt x="9144" y="54864"/>
                  </a:lnTo>
                  <a:lnTo>
                    <a:pt x="9144" y="48768"/>
                  </a:lnTo>
                  <a:close/>
                </a:path>
                <a:path w="58419" h="58420">
                  <a:moveTo>
                    <a:pt x="48768" y="48768"/>
                  </a:moveTo>
                  <a:lnTo>
                    <a:pt x="9144" y="48768"/>
                  </a:lnTo>
                  <a:lnTo>
                    <a:pt x="9144" y="54864"/>
                  </a:lnTo>
                  <a:lnTo>
                    <a:pt x="48768" y="54864"/>
                  </a:lnTo>
                  <a:lnTo>
                    <a:pt x="48768" y="48768"/>
                  </a:lnTo>
                  <a:close/>
                </a:path>
                <a:path w="58419" h="58420">
                  <a:moveTo>
                    <a:pt x="48768" y="3048"/>
                  </a:moveTo>
                  <a:lnTo>
                    <a:pt x="48768" y="54864"/>
                  </a:lnTo>
                  <a:lnTo>
                    <a:pt x="54863" y="48768"/>
                  </a:lnTo>
                  <a:lnTo>
                    <a:pt x="57912" y="48768"/>
                  </a:lnTo>
                  <a:lnTo>
                    <a:pt x="57912" y="9144"/>
                  </a:lnTo>
                  <a:lnTo>
                    <a:pt x="54864" y="9144"/>
                  </a:lnTo>
                  <a:lnTo>
                    <a:pt x="48768" y="3048"/>
                  </a:lnTo>
                  <a:close/>
                </a:path>
                <a:path w="58419" h="58420">
                  <a:moveTo>
                    <a:pt x="57912" y="48768"/>
                  </a:moveTo>
                  <a:lnTo>
                    <a:pt x="54863" y="48768"/>
                  </a:lnTo>
                  <a:lnTo>
                    <a:pt x="48768" y="54864"/>
                  </a:lnTo>
                  <a:lnTo>
                    <a:pt x="57912" y="54864"/>
                  </a:lnTo>
                  <a:lnTo>
                    <a:pt x="57912" y="48768"/>
                  </a:lnTo>
                  <a:close/>
                </a:path>
                <a:path w="58419" h="58420">
                  <a:moveTo>
                    <a:pt x="9144" y="3048"/>
                  </a:moveTo>
                  <a:lnTo>
                    <a:pt x="3048" y="9144"/>
                  </a:lnTo>
                  <a:lnTo>
                    <a:pt x="9144" y="9144"/>
                  </a:lnTo>
                  <a:lnTo>
                    <a:pt x="9144" y="3048"/>
                  </a:lnTo>
                  <a:close/>
                </a:path>
                <a:path w="58419" h="58420">
                  <a:moveTo>
                    <a:pt x="48768" y="3048"/>
                  </a:moveTo>
                  <a:lnTo>
                    <a:pt x="9144" y="3048"/>
                  </a:lnTo>
                  <a:lnTo>
                    <a:pt x="9144" y="9144"/>
                  </a:lnTo>
                  <a:lnTo>
                    <a:pt x="48768" y="9144"/>
                  </a:lnTo>
                  <a:lnTo>
                    <a:pt x="48768" y="3048"/>
                  </a:lnTo>
                  <a:close/>
                </a:path>
                <a:path w="58419" h="58420">
                  <a:moveTo>
                    <a:pt x="57912" y="3048"/>
                  </a:moveTo>
                  <a:lnTo>
                    <a:pt x="48768" y="3048"/>
                  </a:lnTo>
                  <a:lnTo>
                    <a:pt x="54864" y="9144"/>
                  </a:lnTo>
                  <a:lnTo>
                    <a:pt x="57912" y="9144"/>
                  </a:lnTo>
                  <a:lnTo>
                    <a:pt x="57912" y="3048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1" name="object 21" descr=""/>
          <p:cNvSpPr txBox="1"/>
          <p:nvPr/>
        </p:nvSpPr>
        <p:spPr>
          <a:xfrm>
            <a:off x="2474467" y="4224020"/>
            <a:ext cx="135255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25">
                <a:solidFill>
                  <a:srgbClr val="404040"/>
                </a:solidFill>
                <a:latin typeface="Arial"/>
                <a:cs typeface="Arial"/>
              </a:rPr>
              <a:t>17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22" name="object 22" descr=""/>
          <p:cNvGrpSpPr/>
          <p:nvPr/>
        </p:nvGrpSpPr>
        <p:grpSpPr>
          <a:xfrm>
            <a:off x="3383279" y="4739640"/>
            <a:ext cx="58419" cy="58419"/>
            <a:chOff x="3383279" y="4739640"/>
            <a:chExt cx="58419" cy="58419"/>
          </a:xfrm>
        </p:grpSpPr>
        <p:sp>
          <p:nvSpPr>
            <p:cNvPr id="23" name="object 23" descr=""/>
            <p:cNvSpPr/>
            <p:nvPr/>
          </p:nvSpPr>
          <p:spPr>
            <a:xfrm>
              <a:off x="3386327" y="4742688"/>
              <a:ext cx="52069" cy="52069"/>
            </a:xfrm>
            <a:custGeom>
              <a:avLst/>
              <a:gdLst/>
              <a:ahLst/>
              <a:cxnLst/>
              <a:rect l="l" t="t" r="r" b="b"/>
              <a:pathLst>
                <a:path w="52070" h="52070">
                  <a:moveTo>
                    <a:pt x="51815" y="0"/>
                  </a:moveTo>
                  <a:lnTo>
                    <a:pt x="0" y="0"/>
                  </a:lnTo>
                  <a:lnTo>
                    <a:pt x="0" y="51816"/>
                  </a:lnTo>
                  <a:lnTo>
                    <a:pt x="51815" y="51816"/>
                  </a:lnTo>
                  <a:lnTo>
                    <a:pt x="51815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3383279" y="473964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57912" y="0"/>
                  </a:moveTo>
                  <a:lnTo>
                    <a:pt x="3048" y="0"/>
                  </a:lnTo>
                  <a:lnTo>
                    <a:pt x="0" y="3048"/>
                  </a:lnTo>
                  <a:lnTo>
                    <a:pt x="0" y="57912"/>
                  </a:lnTo>
                  <a:lnTo>
                    <a:pt x="57912" y="57912"/>
                  </a:lnTo>
                  <a:lnTo>
                    <a:pt x="57912" y="54864"/>
                  </a:lnTo>
                  <a:lnTo>
                    <a:pt x="9144" y="54864"/>
                  </a:lnTo>
                  <a:lnTo>
                    <a:pt x="3048" y="48768"/>
                  </a:lnTo>
                  <a:lnTo>
                    <a:pt x="9144" y="48768"/>
                  </a:lnTo>
                  <a:lnTo>
                    <a:pt x="9144" y="9144"/>
                  </a:lnTo>
                  <a:lnTo>
                    <a:pt x="3048" y="9144"/>
                  </a:lnTo>
                  <a:lnTo>
                    <a:pt x="9144" y="3048"/>
                  </a:lnTo>
                  <a:lnTo>
                    <a:pt x="57912" y="3048"/>
                  </a:lnTo>
                  <a:lnTo>
                    <a:pt x="57912" y="0"/>
                  </a:lnTo>
                  <a:close/>
                </a:path>
                <a:path w="58420" h="58420">
                  <a:moveTo>
                    <a:pt x="9144" y="48768"/>
                  </a:moveTo>
                  <a:lnTo>
                    <a:pt x="3048" y="48768"/>
                  </a:lnTo>
                  <a:lnTo>
                    <a:pt x="9144" y="54864"/>
                  </a:lnTo>
                  <a:lnTo>
                    <a:pt x="9144" y="48768"/>
                  </a:lnTo>
                  <a:close/>
                </a:path>
                <a:path w="58420" h="58420">
                  <a:moveTo>
                    <a:pt x="51816" y="48768"/>
                  </a:moveTo>
                  <a:lnTo>
                    <a:pt x="9144" y="48768"/>
                  </a:lnTo>
                  <a:lnTo>
                    <a:pt x="9144" y="54864"/>
                  </a:lnTo>
                  <a:lnTo>
                    <a:pt x="51816" y="54864"/>
                  </a:lnTo>
                  <a:lnTo>
                    <a:pt x="51816" y="48768"/>
                  </a:lnTo>
                  <a:close/>
                </a:path>
                <a:path w="58420" h="58420">
                  <a:moveTo>
                    <a:pt x="51816" y="3048"/>
                  </a:moveTo>
                  <a:lnTo>
                    <a:pt x="51816" y="54864"/>
                  </a:lnTo>
                  <a:lnTo>
                    <a:pt x="54864" y="48768"/>
                  </a:lnTo>
                  <a:lnTo>
                    <a:pt x="57912" y="48768"/>
                  </a:lnTo>
                  <a:lnTo>
                    <a:pt x="57912" y="9144"/>
                  </a:lnTo>
                  <a:lnTo>
                    <a:pt x="54864" y="9144"/>
                  </a:lnTo>
                  <a:lnTo>
                    <a:pt x="51816" y="3048"/>
                  </a:lnTo>
                  <a:close/>
                </a:path>
                <a:path w="58420" h="58420">
                  <a:moveTo>
                    <a:pt x="57912" y="48768"/>
                  </a:moveTo>
                  <a:lnTo>
                    <a:pt x="54864" y="48768"/>
                  </a:lnTo>
                  <a:lnTo>
                    <a:pt x="51816" y="54864"/>
                  </a:lnTo>
                  <a:lnTo>
                    <a:pt x="57912" y="54864"/>
                  </a:lnTo>
                  <a:lnTo>
                    <a:pt x="57912" y="48768"/>
                  </a:lnTo>
                  <a:close/>
                </a:path>
                <a:path w="58420" h="58420">
                  <a:moveTo>
                    <a:pt x="9144" y="3048"/>
                  </a:moveTo>
                  <a:lnTo>
                    <a:pt x="3048" y="9144"/>
                  </a:lnTo>
                  <a:lnTo>
                    <a:pt x="9144" y="9144"/>
                  </a:lnTo>
                  <a:lnTo>
                    <a:pt x="9144" y="3048"/>
                  </a:lnTo>
                  <a:close/>
                </a:path>
                <a:path w="58420" h="58420">
                  <a:moveTo>
                    <a:pt x="51816" y="3048"/>
                  </a:moveTo>
                  <a:lnTo>
                    <a:pt x="9144" y="3048"/>
                  </a:lnTo>
                  <a:lnTo>
                    <a:pt x="9144" y="9144"/>
                  </a:lnTo>
                  <a:lnTo>
                    <a:pt x="51816" y="9144"/>
                  </a:lnTo>
                  <a:lnTo>
                    <a:pt x="51816" y="3048"/>
                  </a:lnTo>
                  <a:close/>
                </a:path>
                <a:path w="58420" h="58420">
                  <a:moveTo>
                    <a:pt x="57912" y="3048"/>
                  </a:moveTo>
                  <a:lnTo>
                    <a:pt x="51816" y="3048"/>
                  </a:lnTo>
                  <a:lnTo>
                    <a:pt x="54864" y="9144"/>
                  </a:lnTo>
                  <a:lnTo>
                    <a:pt x="57912" y="9144"/>
                  </a:lnTo>
                  <a:lnTo>
                    <a:pt x="57912" y="3048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5" name="object 25" descr=""/>
          <p:cNvSpPr txBox="1"/>
          <p:nvPr/>
        </p:nvSpPr>
        <p:spPr>
          <a:xfrm>
            <a:off x="3474211" y="4693411"/>
            <a:ext cx="81915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50">
                <a:solidFill>
                  <a:srgbClr val="404040"/>
                </a:solidFill>
                <a:latin typeface="Arial"/>
                <a:cs typeface="Arial"/>
              </a:rPr>
              <a:t>4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26" name="object 26" descr=""/>
          <p:cNvGrpSpPr/>
          <p:nvPr/>
        </p:nvGrpSpPr>
        <p:grpSpPr>
          <a:xfrm>
            <a:off x="4273296" y="4544568"/>
            <a:ext cx="58419" cy="58419"/>
            <a:chOff x="4273296" y="4544568"/>
            <a:chExt cx="58419" cy="58419"/>
          </a:xfrm>
        </p:grpSpPr>
        <p:sp>
          <p:nvSpPr>
            <p:cNvPr id="27" name="object 27" descr=""/>
            <p:cNvSpPr/>
            <p:nvPr/>
          </p:nvSpPr>
          <p:spPr>
            <a:xfrm>
              <a:off x="4276344" y="4550664"/>
              <a:ext cx="52069" cy="48895"/>
            </a:xfrm>
            <a:custGeom>
              <a:avLst/>
              <a:gdLst/>
              <a:ahLst/>
              <a:cxnLst/>
              <a:rect l="l" t="t" r="r" b="b"/>
              <a:pathLst>
                <a:path w="52070" h="48895">
                  <a:moveTo>
                    <a:pt x="51815" y="0"/>
                  </a:moveTo>
                  <a:lnTo>
                    <a:pt x="0" y="0"/>
                  </a:lnTo>
                  <a:lnTo>
                    <a:pt x="0" y="48768"/>
                  </a:lnTo>
                  <a:lnTo>
                    <a:pt x="51815" y="48768"/>
                  </a:lnTo>
                  <a:lnTo>
                    <a:pt x="51815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4273296" y="4544568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54864" y="0"/>
                  </a:moveTo>
                  <a:lnTo>
                    <a:pt x="0" y="0"/>
                  </a:lnTo>
                  <a:lnTo>
                    <a:pt x="0" y="57911"/>
                  </a:lnTo>
                  <a:lnTo>
                    <a:pt x="57912" y="57911"/>
                  </a:lnTo>
                  <a:lnTo>
                    <a:pt x="57912" y="54863"/>
                  </a:lnTo>
                  <a:lnTo>
                    <a:pt x="6096" y="54863"/>
                  </a:lnTo>
                  <a:lnTo>
                    <a:pt x="3048" y="51815"/>
                  </a:lnTo>
                  <a:lnTo>
                    <a:pt x="6096" y="51815"/>
                  </a:lnTo>
                  <a:lnTo>
                    <a:pt x="6096" y="9143"/>
                  </a:lnTo>
                  <a:lnTo>
                    <a:pt x="3047" y="9143"/>
                  </a:lnTo>
                  <a:lnTo>
                    <a:pt x="6096" y="6095"/>
                  </a:lnTo>
                  <a:lnTo>
                    <a:pt x="57912" y="6095"/>
                  </a:lnTo>
                  <a:lnTo>
                    <a:pt x="57912" y="3047"/>
                  </a:lnTo>
                  <a:lnTo>
                    <a:pt x="54864" y="0"/>
                  </a:lnTo>
                  <a:close/>
                </a:path>
                <a:path w="58420" h="58420">
                  <a:moveTo>
                    <a:pt x="6096" y="51815"/>
                  </a:moveTo>
                  <a:lnTo>
                    <a:pt x="3048" y="51815"/>
                  </a:lnTo>
                  <a:lnTo>
                    <a:pt x="6096" y="54863"/>
                  </a:lnTo>
                  <a:lnTo>
                    <a:pt x="6096" y="51815"/>
                  </a:lnTo>
                  <a:close/>
                </a:path>
                <a:path w="58420" h="58420">
                  <a:moveTo>
                    <a:pt x="48768" y="51815"/>
                  </a:moveTo>
                  <a:lnTo>
                    <a:pt x="6096" y="51815"/>
                  </a:lnTo>
                  <a:lnTo>
                    <a:pt x="6096" y="54863"/>
                  </a:lnTo>
                  <a:lnTo>
                    <a:pt x="48768" y="54863"/>
                  </a:lnTo>
                  <a:lnTo>
                    <a:pt x="48768" y="51815"/>
                  </a:lnTo>
                  <a:close/>
                </a:path>
                <a:path w="58420" h="58420">
                  <a:moveTo>
                    <a:pt x="48768" y="6095"/>
                  </a:moveTo>
                  <a:lnTo>
                    <a:pt x="48768" y="54863"/>
                  </a:lnTo>
                  <a:lnTo>
                    <a:pt x="54864" y="51815"/>
                  </a:lnTo>
                  <a:lnTo>
                    <a:pt x="57912" y="51815"/>
                  </a:lnTo>
                  <a:lnTo>
                    <a:pt x="57912" y="9143"/>
                  </a:lnTo>
                  <a:lnTo>
                    <a:pt x="54864" y="9143"/>
                  </a:lnTo>
                  <a:lnTo>
                    <a:pt x="48768" y="6095"/>
                  </a:lnTo>
                  <a:close/>
                </a:path>
                <a:path w="58420" h="58420">
                  <a:moveTo>
                    <a:pt x="57912" y="51815"/>
                  </a:moveTo>
                  <a:lnTo>
                    <a:pt x="54864" y="51815"/>
                  </a:lnTo>
                  <a:lnTo>
                    <a:pt x="48768" y="54863"/>
                  </a:lnTo>
                  <a:lnTo>
                    <a:pt x="57912" y="54863"/>
                  </a:lnTo>
                  <a:lnTo>
                    <a:pt x="57912" y="51815"/>
                  </a:lnTo>
                  <a:close/>
                </a:path>
                <a:path w="58420" h="58420">
                  <a:moveTo>
                    <a:pt x="6096" y="6095"/>
                  </a:moveTo>
                  <a:lnTo>
                    <a:pt x="3047" y="9143"/>
                  </a:lnTo>
                  <a:lnTo>
                    <a:pt x="6096" y="9143"/>
                  </a:lnTo>
                  <a:lnTo>
                    <a:pt x="6096" y="6095"/>
                  </a:lnTo>
                  <a:close/>
                </a:path>
                <a:path w="58420" h="58420">
                  <a:moveTo>
                    <a:pt x="48768" y="6095"/>
                  </a:moveTo>
                  <a:lnTo>
                    <a:pt x="6096" y="6095"/>
                  </a:lnTo>
                  <a:lnTo>
                    <a:pt x="6096" y="9143"/>
                  </a:lnTo>
                  <a:lnTo>
                    <a:pt x="48768" y="9143"/>
                  </a:lnTo>
                  <a:lnTo>
                    <a:pt x="48768" y="6095"/>
                  </a:lnTo>
                  <a:close/>
                </a:path>
                <a:path w="58420" h="58420">
                  <a:moveTo>
                    <a:pt x="57912" y="6095"/>
                  </a:moveTo>
                  <a:lnTo>
                    <a:pt x="48768" y="6095"/>
                  </a:lnTo>
                  <a:lnTo>
                    <a:pt x="54864" y="9143"/>
                  </a:lnTo>
                  <a:lnTo>
                    <a:pt x="57912" y="9143"/>
                  </a:lnTo>
                  <a:lnTo>
                    <a:pt x="57912" y="6095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9" name="object 29" descr=""/>
          <p:cNvSpPr txBox="1"/>
          <p:nvPr/>
        </p:nvSpPr>
        <p:spPr>
          <a:xfrm>
            <a:off x="4364228" y="4498340"/>
            <a:ext cx="135255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25">
                <a:solidFill>
                  <a:srgbClr val="404040"/>
                </a:solidFill>
                <a:latin typeface="Arial"/>
                <a:cs typeface="Arial"/>
              </a:rPr>
              <a:t>10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30" name="object 30" descr=""/>
          <p:cNvGrpSpPr/>
          <p:nvPr/>
        </p:nvGrpSpPr>
        <p:grpSpPr>
          <a:xfrm>
            <a:off x="5285232" y="4681728"/>
            <a:ext cx="58419" cy="58419"/>
            <a:chOff x="5285232" y="4681728"/>
            <a:chExt cx="58419" cy="58419"/>
          </a:xfrm>
        </p:grpSpPr>
        <p:sp>
          <p:nvSpPr>
            <p:cNvPr id="31" name="object 31" descr=""/>
            <p:cNvSpPr/>
            <p:nvPr/>
          </p:nvSpPr>
          <p:spPr>
            <a:xfrm>
              <a:off x="5288280" y="4684776"/>
              <a:ext cx="48895" cy="52069"/>
            </a:xfrm>
            <a:custGeom>
              <a:avLst/>
              <a:gdLst/>
              <a:ahLst/>
              <a:cxnLst/>
              <a:rect l="l" t="t" r="r" b="b"/>
              <a:pathLst>
                <a:path w="48895" h="52070">
                  <a:moveTo>
                    <a:pt x="48767" y="0"/>
                  </a:moveTo>
                  <a:lnTo>
                    <a:pt x="0" y="0"/>
                  </a:lnTo>
                  <a:lnTo>
                    <a:pt x="0" y="51816"/>
                  </a:lnTo>
                  <a:lnTo>
                    <a:pt x="48767" y="51816"/>
                  </a:lnTo>
                  <a:lnTo>
                    <a:pt x="48767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5285232" y="4681728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57912" y="0"/>
                  </a:moveTo>
                  <a:lnTo>
                    <a:pt x="0" y="0"/>
                  </a:lnTo>
                  <a:lnTo>
                    <a:pt x="0" y="57912"/>
                  </a:lnTo>
                  <a:lnTo>
                    <a:pt x="54864" y="57912"/>
                  </a:lnTo>
                  <a:lnTo>
                    <a:pt x="57912" y="54864"/>
                  </a:lnTo>
                  <a:lnTo>
                    <a:pt x="6096" y="54864"/>
                  </a:lnTo>
                  <a:lnTo>
                    <a:pt x="3048" y="48768"/>
                  </a:lnTo>
                  <a:lnTo>
                    <a:pt x="6096" y="48768"/>
                  </a:lnTo>
                  <a:lnTo>
                    <a:pt x="6096" y="9144"/>
                  </a:lnTo>
                  <a:lnTo>
                    <a:pt x="3048" y="9144"/>
                  </a:lnTo>
                  <a:lnTo>
                    <a:pt x="6096" y="3048"/>
                  </a:lnTo>
                  <a:lnTo>
                    <a:pt x="57912" y="3048"/>
                  </a:lnTo>
                  <a:lnTo>
                    <a:pt x="57912" y="0"/>
                  </a:lnTo>
                  <a:close/>
                </a:path>
                <a:path w="58420" h="58420">
                  <a:moveTo>
                    <a:pt x="6096" y="48768"/>
                  </a:moveTo>
                  <a:lnTo>
                    <a:pt x="3048" y="48768"/>
                  </a:lnTo>
                  <a:lnTo>
                    <a:pt x="6096" y="54864"/>
                  </a:lnTo>
                  <a:lnTo>
                    <a:pt x="6096" y="48768"/>
                  </a:lnTo>
                  <a:close/>
                </a:path>
                <a:path w="58420" h="58420">
                  <a:moveTo>
                    <a:pt x="48768" y="48768"/>
                  </a:moveTo>
                  <a:lnTo>
                    <a:pt x="6096" y="48768"/>
                  </a:lnTo>
                  <a:lnTo>
                    <a:pt x="6096" y="54864"/>
                  </a:lnTo>
                  <a:lnTo>
                    <a:pt x="48768" y="54864"/>
                  </a:lnTo>
                  <a:lnTo>
                    <a:pt x="48768" y="48768"/>
                  </a:lnTo>
                  <a:close/>
                </a:path>
                <a:path w="58420" h="58420">
                  <a:moveTo>
                    <a:pt x="48768" y="3048"/>
                  </a:moveTo>
                  <a:lnTo>
                    <a:pt x="48768" y="54864"/>
                  </a:lnTo>
                  <a:lnTo>
                    <a:pt x="51816" y="48768"/>
                  </a:lnTo>
                  <a:lnTo>
                    <a:pt x="57912" y="48768"/>
                  </a:lnTo>
                  <a:lnTo>
                    <a:pt x="57912" y="9144"/>
                  </a:lnTo>
                  <a:lnTo>
                    <a:pt x="51816" y="9144"/>
                  </a:lnTo>
                  <a:lnTo>
                    <a:pt x="48768" y="3048"/>
                  </a:lnTo>
                  <a:close/>
                </a:path>
                <a:path w="58420" h="58420">
                  <a:moveTo>
                    <a:pt x="57912" y="48768"/>
                  </a:moveTo>
                  <a:lnTo>
                    <a:pt x="51816" y="48768"/>
                  </a:lnTo>
                  <a:lnTo>
                    <a:pt x="48768" y="54864"/>
                  </a:lnTo>
                  <a:lnTo>
                    <a:pt x="57912" y="54864"/>
                  </a:lnTo>
                  <a:lnTo>
                    <a:pt x="57912" y="48768"/>
                  </a:lnTo>
                  <a:close/>
                </a:path>
                <a:path w="58420" h="58420">
                  <a:moveTo>
                    <a:pt x="6096" y="3048"/>
                  </a:moveTo>
                  <a:lnTo>
                    <a:pt x="3048" y="9144"/>
                  </a:lnTo>
                  <a:lnTo>
                    <a:pt x="6096" y="9144"/>
                  </a:lnTo>
                  <a:lnTo>
                    <a:pt x="6096" y="3048"/>
                  </a:lnTo>
                  <a:close/>
                </a:path>
                <a:path w="58420" h="58420">
                  <a:moveTo>
                    <a:pt x="48768" y="3048"/>
                  </a:moveTo>
                  <a:lnTo>
                    <a:pt x="6096" y="3048"/>
                  </a:lnTo>
                  <a:lnTo>
                    <a:pt x="6096" y="9144"/>
                  </a:lnTo>
                  <a:lnTo>
                    <a:pt x="48768" y="9144"/>
                  </a:lnTo>
                  <a:lnTo>
                    <a:pt x="48768" y="3048"/>
                  </a:lnTo>
                  <a:close/>
                </a:path>
                <a:path w="58420" h="58420">
                  <a:moveTo>
                    <a:pt x="57912" y="3048"/>
                  </a:moveTo>
                  <a:lnTo>
                    <a:pt x="48768" y="3048"/>
                  </a:lnTo>
                  <a:lnTo>
                    <a:pt x="51816" y="9144"/>
                  </a:lnTo>
                  <a:lnTo>
                    <a:pt x="57912" y="9144"/>
                  </a:lnTo>
                  <a:lnTo>
                    <a:pt x="57912" y="3048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3" name="object 33" descr=""/>
          <p:cNvSpPr txBox="1"/>
          <p:nvPr/>
        </p:nvSpPr>
        <p:spPr>
          <a:xfrm>
            <a:off x="5373115" y="4635500"/>
            <a:ext cx="81915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50">
                <a:solidFill>
                  <a:srgbClr val="404040"/>
                </a:solidFill>
                <a:latin typeface="Arial"/>
                <a:cs typeface="Arial"/>
              </a:rPr>
              <a:t>5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34" name="object 34" descr=""/>
          <p:cNvGrpSpPr/>
          <p:nvPr/>
        </p:nvGrpSpPr>
        <p:grpSpPr>
          <a:xfrm>
            <a:off x="6300215" y="4815840"/>
            <a:ext cx="60960" cy="58419"/>
            <a:chOff x="6300215" y="4815840"/>
            <a:chExt cx="60960" cy="58419"/>
          </a:xfrm>
        </p:grpSpPr>
        <p:sp>
          <p:nvSpPr>
            <p:cNvPr id="35" name="object 35" descr=""/>
            <p:cNvSpPr/>
            <p:nvPr/>
          </p:nvSpPr>
          <p:spPr>
            <a:xfrm>
              <a:off x="6306311" y="4818888"/>
              <a:ext cx="48895" cy="48895"/>
            </a:xfrm>
            <a:custGeom>
              <a:avLst/>
              <a:gdLst/>
              <a:ahLst/>
              <a:cxnLst/>
              <a:rect l="l" t="t" r="r" b="b"/>
              <a:pathLst>
                <a:path w="48895" h="48895">
                  <a:moveTo>
                    <a:pt x="48767" y="0"/>
                  </a:moveTo>
                  <a:lnTo>
                    <a:pt x="0" y="0"/>
                  </a:lnTo>
                  <a:lnTo>
                    <a:pt x="0" y="48768"/>
                  </a:lnTo>
                  <a:lnTo>
                    <a:pt x="48767" y="48768"/>
                  </a:lnTo>
                  <a:lnTo>
                    <a:pt x="48767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6300215" y="4815840"/>
              <a:ext cx="60960" cy="58419"/>
            </a:xfrm>
            <a:custGeom>
              <a:avLst/>
              <a:gdLst/>
              <a:ahLst/>
              <a:cxnLst/>
              <a:rect l="l" t="t" r="r" b="b"/>
              <a:pathLst>
                <a:path w="60960" h="58420">
                  <a:moveTo>
                    <a:pt x="60960" y="0"/>
                  </a:moveTo>
                  <a:lnTo>
                    <a:pt x="0" y="0"/>
                  </a:lnTo>
                  <a:lnTo>
                    <a:pt x="0" y="54864"/>
                  </a:lnTo>
                  <a:lnTo>
                    <a:pt x="3048" y="57912"/>
                  </a:lnTo>
                  <a:lnTo>
                    <a:pt x="57912" y="57912"/>
                  </a:lnTo>
                  <a:lnTo>
                    <a:pt x="60960" y="54864"/>
                  </a:lnTo>
                  <a:lnTo>
                    <a:pt x="60960" y="51816"/>
                  </a:lnTo>
                  <a:lnTo>
                    <a:pt x="9144" y="51816"/>
                  </a:lnTo>
                  <a:lnTo>
                    <a:pt x="6096" y="48768"/>
                  </a:lnTo>
                  <a:lnTo>
                    <a:pt x="9144" y="48768"/>
                  </a:lnTo>
                  <a:lnTo>
                    <a:pt x="9144" y="6096"/>
                  </a:lnTo>
                  <a:lnTo>
                    <a:pt x="6095" y="6096"/>
                  </a:lnTo>
                  <a:lnTo>
                    <a:pt x="9144" y="3048"/>
                  </a:lnTo>
                  <a:lnTo>
                    <a:pt x="60960" y="3048"/>
                  </a:lnTo>
                  <a:lnTo>
                    <a:pt x="60960" y="0"/>
                  </a:lnTo>
                  <a:close/>
                </a:path>
                <a:path w="60960" h="58420">
                  <a:moveTo>
                    <a:pt x="9144" y="48768"/>
                  </a:moveTo>
                  <a:lnTo>
                    <a:pt x="6096" y="48768"/>
                  </a:lnTo>
                  <a:lnTo>
                    <a:pt x="9144" y="51816"/>
                  </a:lnTo>
                  <a:lnTo>
                    <a:pt x="9144" y="48768"/>
                  </a:lnTo>
                  <a:close/>
                </a:path>
                <a:path w="60960" h="58420">
                  <a:moveTo>
                    <a:pt x="51816" y="48768"/>
                  </a:moveTo>
                  <a:lnTo>
                    <a:pt x="9144" y="48768"/>
                  </a:lnTo>
                  <a:lnTo>
                    <a:pt x="9144" y="51816"/>
                  </a:lnTo>
                  <a:lnTo>
                    <a:pt x="51816" y="51816"/>
                  </a:lnTo>
                  <a:lnTo>
                    <a:pt x="51816" y="48768"/>
                  </a:lnTo>
                  <a:close/>
                </a:path>
                <a:path w="60960" h="58420">
                  <a:moveTo>
                    <a:pt x="51816" y="3048"/>
                  </a:moveTo>
                  <a:lnTo>
                    <a:pt x="51816" y="51816"/>
                  </a:lnTo>
                  <a:lnTo>
                    <a:pt x="54864" y="48768"/>
                  </a:lnTo>
                  <a:lnTo>
                    <a:pt x="60960" y="48768"/>
                  </a:lnTo>
                  <a:lnTo>
                    <a:pt x="60960" y="6096"/>
                  </a:lnTo>
                  <a:lnTo>
                    <a:pt x="54864" y="6096"/>
                  </a:lnTo>
                  <a:lnTo>
                    <a:pt x="51816" y="3048"/>
                  </a:lnTo>
                  <a:close/>
                </a:path>
                <a:path w="60960" h="58420">
                  <a:moveTo>
                    <a:pt x="60960" y="48768"/>
                  </a:moveTo>
                  <a:lnTo>
                    <a:pt x="54864" y="48768"/>
                  </a:lnTo>
                  <a:lnTo>
                    <a:pt x="51816" y="51816"/>
                  </a:lnTo>
                  <a:lnTo>
                    <a:pt x="60960" y="51816"/>
                  </a:lnTo>
                  <a:lnTo>
                    <a:pt x="60960" y="48768"/>
                  </a:lnTo>
                  <a:close/>
                </a:path>
                <a:path w="60960" h="58420">
                  <a:moveTo>
                    <a:pt x="9144" y="3048"/>
                  </a:moveTo>
                  <a:lnTo>
                    <a:pt x="6095" y="6096"/>
                  </a:lnTo>
                  <a:lnTo>
                    <a:pt x="9144" y="6096"/>
                  </a:lnTo>
                  <a:lnTo>
                    <a:pt x="9144" y="3048"/>
                  </a:lnTo>
                  <a:close/>
                </a:path>
                <a:path w="60960" h="58420">
                  <a:moveTo>
                    <a:pt x="51816" y="3048"/>
                  </a:moveTo>
                  <a:lnTo>
                    <a:pt x="9144" y="3048"/>
                  </a:lnTo>
                  <a:lnTo>
                    <a:pt x="9144" y="6096"/>
                  </a:lnTo>
                  <a:lnTo>
                    <a:pt x="51816" y="6096"/>
                  </a:lnTo>
                  <a:lnTo>
                    <a:pt x="51816" y="3048"/>
                  </a:lnTo>
                  <a:close/>
                </a:path>
                <a:path w="60960" h="58420">
                  <a:moveTo>
                    <a:pt x="60960" y="3048"/>
                  </a:moveTo>
                  <a:lnTo>
                    <a:pt x="51816" y="3048"/>
                  </a:lnTo>
                  <a:lnTo>
                    <a:pt x="54864" y="6096"/>
                  </a:lnTo>
                  <a:lnTo>
                    <a:pt x="60960" y="6096"/>
                  </a:lnTo>
                  <a:lnTo>
                    <a:pt x="60960" y="3048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7" name="object 37" descr=""/>
          <p:cNvSpPr txBox="1"/>
          <p:nvPr/>
        </p:nvSpPr>
        <p:spPr>
          <a:xfrm>
            <a:off x="6382003" y="4739132"/>
            <a:ext cx="81915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50">
                <a:solidFill>
                  <a:srgbClr val="404040"/>
                </a:solidFill>
                <a:latin typeface="Arial"/>
                <a:cs typeface="Arial"/>
              </a:rPr>
              <a:t>1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38" name="object 38" descr=""/>
          <p:cNvGrpSpPr/>
          <p:nvPr/>
        </p:nvGrpSpPr>
        <p:grpSpPr>
          <a:xfrm>
            <a:off x="7184135" y="4672584"/>
            <a:ext cx="58419" cy="58419"/>
            <a:chOff x="7184135" y="4672584"/>
            <a:chExt cx="58419" cy="58419"/>
          </a:xfrm>
        </p:grpSpPr>
        <p:sp>
          <p:nvSpPr>
            <p:cNvPr id="39" name="object 39" descr=""/>
            <p:cNvSpPr/>
            <p:nvPr/>
          </p:nvSpPr>
          <p:spPr>
            <a:xfrm>
              <a:off x="7187183" y="4678680"/>
              <a:ext cx="52069" cy="48895"/>
            </a:xfrm>
            <a:custGeom>
              <a:avLst/>
              <a:gdLst/>
              <a:ahLst/>
              <a:cxnLst/>
              <a:rect l="l" t="t" r="r" b="b"/>
              <a:pathLst>
                <a:path w="52070" h="48895">
                  <a:moveTo>
                    <a:pt x="51816" y="0"/>
                  </a:moveTo>
                  <a:lnTo>
                    <a:pt x="0" y="0"/>
                  </a:lnTo>
                  <a:lnTo>
                    <a:pt x="0" y="48768"/>
                  </a:lnTo>
                  <a:lnTo>
                    <a:pt x="51816" y="48768"/>
                  </a:lnTo>
                  <a:lnTo>
                    <a:pt x="51816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7184135" y="4672584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57912" y="0"/>
                  </a:moveTo>
                  <a:lnTo>
                    <a:pt x="3048" y="0"/>
                  </a:lnTo>
                  <a:lnTo>
                    <a:pt x="0" y="3048"/>
                  </a:lnTo>
                  <a:lnTo>
                    <a:pt x="0" y="57912"/>
                  </a:lnTo>
                  <a:lnTo>
                    <a:pt x="57912" y="57912"/>
                  </a:lnTo>
                  <a:lnTo>
                    <a:pt x="57912" y="54864"/>
                  </a:lnTo>
                  <a:lnTo>
                    <a:pt x="9144" y="54864"/>
                  </a:lnTo>
                  <a:lnTo>
                    <a:pt x="3048" y="51816"/>
                  </a:lnTo>
                  <a:lnTo>
                    <a:pt x="9144" y="51816"/>
                  </a:lnTo>
                  <a:lnTo>
                    <a:pt x="9144" y="9144"/>
                  </a:lnTo>
                  <a:lnTo>
                    <a:pt x="3047" y="9144"/>
                  </a:lnTo>
                  <a:lnTo>
                    <a:pt x="9144" y="6096"/>
                  </a:lnTo>
                  <a:lnTo>
                    <a:pt x="57912" y="6096"/>
                  </a:lnTo>
                  <a:lnTo>
                    <a:pt x="57912" y="0"/>
                  </a:lnTo>
                  <a:close/>
                </a:path>
                <a:path w="58420" h="58420">
                  <a:moveTo>
                    <a:pt x="9144" y="51816"/>
                  </a:moveTo>
                  <a:lnTo>
                    <a:pt x="3048" y="51816"/>
                  </a:lnTo>
                  <a:lnTo>
                    <a:pt x="9144" y="54864"/>
                  </a:lnTo>
                  <a:lnTo>
                    <a:pt x="9144" y="51816"/>
                  </a:lnTo>
                  <a:close/>
                </a:path>
                <a:path w="58420" h="58420">
                  <a:moveTo>
                    <a:pt x="51816" y="51816"/>
                  </a:moveTo>
                  <a:lnTo>
                    <a:pt x="9144" y="51816"/>
                  </a:lnTo>
                  <a:lnTo>
                    <a:pt x="9144" y="54864"/>
                  </a:lnTo>
                  <a:lnTo>
                    <a:pt x="51816" y="54864"/>
                  </a:lnTo>
                  <a:lnTo>
                    <a:pt x="51816" y="51816"/>
                  </a:lnTo>
                  <a:close/>
                </a:path>
                <a:path w="58420" h="58420">
                  <a:moveTo>
                    <a:pt x="51816" y="6096"/>
                  </a:moveTo>
                  <a:lnTo>
                    <a:pt x="51816" y="54864"/>
                  </a:lnTo>
                  <a:lnTo>
                    <a:pt x="54864" y="51816"/>
                  </a:lnTo>
                  <a:lnTo>
                    <a:pt x="57912" y="51816"/>
                  </a:lnTo>
                  <a:lnTo>
                    <a:pt x="57912" y="9144"/>
                  </a:lnTo>
                  <a:lnTo>
                    <a:pt x="54864" y="9144"/>
                  </a:lnTo>
                  <a:lnTo>
                    <a:pt x="51816" y="6096"/>
                  </a:lnTo>
                  <a:close/>
                </a:path>
                <a:path w="58420" h="58420">
                  <a:moveTo>
                    <a:pt x="57912" y="51816"/>
                  </a:moveTo>
                  <a:lnTo>
                    <a:pt x="54864" y="51816"/>
                  </a:lnTo>
                  <a:lnTo>
                    <a:pt x="51816" y="54864"/>
                  </a:lnTo>
                  <a:lnTo>
                    <a:pt x="57912" y="54864"/>
                  </a:lnTo>
                  <a:lnTo>
                    <a:pt x="57912" y="51816"/>
                  </a:lnTo>
                  <a:close/>
                </a:path>
                <a:path w="58420" h="58420">
                  <a:moveTo>
                    <a:pt x="9144" y="6096"/>
                  </a:moveTo>
                  <a:lnTo>
                    <a:pt x="3047" y="9144"/>
                  </a:lnTo>
                  <a:lnTo>
                    <a:pt x="9144" y="9144"/>
                  </a:lnTo>
                  <a:lnTo>
                    <a:pt x="9144" y="6096"/>
                  </a:lnTo>
                  <a:close/>
                </a:path>
                <a:path w="58420" h="58420">
                  <a:moveTo>
                    <a:pt x="51816" y="6096"/>
                  </a:moveTo>
                  <a:lnTo>
                    <a:pt x="9144" y="6096"/>
                  </a:lnTo>
                  <a:lnTo>
                    <a:pt x="9144" y="9144"/>
                  </a:lnTo>
                  <a:lnTo>
                    <a:pt x="51816" y="9144"/>
                  </a:lnTo>
                  <a:lnTo>
                    <a:pt x="51816" y="6096"/>
                  </a:lnTo>
                  <a:close/>
                </a:path>
                <a:path w="58420" h="58420">
                  <a:moveTo>
                    <a:pt x="57912" y="6096"/>
                  </a:moveTo>
                  <a:lnTo>
                    <a:pt x="51816" y="6096"/>
                  </a:lnTo>
                  <a:lnTo>
                    <a:pt x="54864" y="9144"/>
                  </a:lnTo>
                  <a:lnTo>
                    <a:pt x="57912" y="9144"/>
                  </a:lnTo>
                  <a:lnTo>
                    <a:pt x="57912" y="6096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1" name="object 41" descr=""/>
          <p:cNvSpPr txBox="1"/>
          <p:nvPr/>
        </p:nvSpPr>
        <p:spPr>
          <a:xfrm>
            <a:off x="7275068" y="4626355"/>
            <a:ext cx="81915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50">
                <a:solidFill>
                  <a:srgbClr val="404040"/>
                </a:solidFill>
                <a:latin typeface="Arial"/>
                <a:cs typeface="Arial"/>
              </a:rPr>
              <a:t>8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42" name="object 42" descr=""/>
          <p:cNvGrpSpPr/>
          <p:nvPr/>
        </p:nvGrpSpPr>
        <p:grpSpPr>
          <a:xfrm>
            <a:off x="8122919" y="4672584"/>
            <a:ext cx="58419" cy="58419"/>
            <a:chOff x="8122919" y="4672584"/>
            <a:chExt cx="58419" cy="58419"/>
          </a:xfrm>
        </p:grpSpPr>
        <p:sp>
          <p:nvSpPr>
            <p:cNvPr id="43" name="object 43" descr=""/>
            <p:cNvSpPr/>
            <p:nvPr/>
          </p:nvSpPr>
          <p:spPr>
            <a:xfrm>
              <a:off x="8129015" y="4678680"/>
              <a:ext cx="48895" cy="48895"/>
            </a:xfrm>
            <a:custGeom>
              <a:avLst/>
              <a:gdLst/>
              <a:ahLst/>
              <a:cxnLst/>
              <a:rect l="l" t="t" r="r" b="b"/>
              <a:pathLst>
                <a:path w="48895" h="48895">
                  <a:moveTo>
                    <a:pt x="48768" y="0"/>
                  </a:moveTo>
                  <a:lnTo>
                    <a:pt x="0" y="0"/>
                  </a:lnTo>
                  <a:lnTo>
                    <a:pt x="0" y="48768"/>
                  </a:lnTo>
                  <a:lnTo>
                    <a:pt x="48768" y="48768"/>
                  </a:lnTo>
                  <a:lnTo>
                    <a:pt x="48768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8122919" y="4672584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57912" y="0"/>
                  </a:moveTo>
                  <a:lnTo>
                    <a:pt x="3048" y="0"/>
                  </a:lnTo>
                  <a:lnTo>
                    <a:pt x="0" y="3048"/>
                  </a:lnTo>
                  <a:lnTo>
                    <a:pt x="0" y="57912"/>
                  </a:lnTo>
                  <a:lnTo>
                    <a:pt x="57912" y="57912"/>
                  </a:lnTo>
                  <a:lnTo>
                    <a:pt x="57912" y="54864"/>
                  </a:lnTo>
                  <a:lnTo>
                    <a:pt x="9144" y="54864"/>
                  </a:lnTo>
                  <a:lnTo>
                    <a:pt x="6096" y="51816"/>
                  </a:lnTo>
                  <a:lnTo>
                    <a:pt x="9144" y="51816"/>
                  </a:lnTo>
                  <a:lnTo>
                    <a:pt x="9144" y="9144"/>
                  </a:lnTo>
                  <a:lnTo>
                    <a:pt x="6095" y="9144"/>
                  </a:lnTo>
                  <a:lnTo>
                    <a:pt x="9144" y="6096"/>
                  </a:lnTo>
                  <a:lnTo>
                    <a:pt x="57912" y="6096"/>
                  </a:lnTo>
                  <a:lnTo>
                    <a:pt x="57912" y="0"/>
                  </a:lnTo>
                  <a:close/>
                </a:path>
                <a:path w="58420" h="58420">
                  <a:moveTo>
                    <a:pt x="9144" y="51816"/>
                  </a:moveTo>
                  <a:lnTo>
                    <a:pt x="6096" y="51816"/>
                  </a:lnTo>
                  <a:lnTo>
                    <a:pt x="9144" y="54864"/>
                  </a:lnTo>
                  <a:lnTo>
                    <a:pt x="9144" y="51816"/>
                  </a:lnTo>
                  <a:close/>
                </a:path>
                <a:path w="58420" h="58420">
                  <a:moveTo>
                    <a:pt x="51816" y="51816"/>
                  </a:moveTo>
                  <a:lnTo>
                    <a:pt x="9144" y="51816"/>
                  </a:lnTo>
                  <a:lnTo>
                    <a:pt x="9144" y="54864"/>
                  </a:lnTo>
                  <a:lnTo>
                    <a:pt x="51816" y="54864"/>
                  </a:lnTo>
                  <a:lnTo>
                    <a:pt x="51816" y="51816"/>
                  </a:lnTo>
                  <a:close/>
                </a:path>
                <a:path w="58420" h="58420">
                  <a:moveTo>
                    <a:pt x="51816" y="6096"/>
                  </a:moveTo>
                  <a:lnTo>
                    <a:pt x="51816" y="54864"/>
                  </a:lnTo>
                  <a:lnTo>
                    <a:pt x="54864" y="51816"/>
                  </a:lnTo>
                  <a:lnTo>
                    <a:pt x="57912" y="51816"/>
                  </a:lnTo>
                  <a:lnTo>
                    <a:pt x="57912" y="9144"/>
                  </a:lnTo>
                  <a:lnTo>
                    <a:pt x="54864" y="9144"/>
                  </a:lnTo>
                  <a:lnTo>
                    <a:pt x="51816" y="6096"/>
                  </a:lnTo>
                  <a:close/>
                </a:path>
                <a:path w="58420" h="58420">
                  <a:moveTo>
                    <a:pt x="57912" y="51816"/>
                  </a:moveTo>
                  <a:lnTo>
                    <a:pt x="54864" y="51816"/>
                  </a:lnTo>
                  <a:lnTo>
                    <a:pt x="51816" y="54864"/>
                  </a:lnTo>
                  <a:lnTo>
                    <a:pt x="57912" y="54864"/>
                  </a:lnTo>
                  <a:lnTo>
                    <a:pt x="57912" y="51816"/>
                  </a:lnTo>
                  <a:close/>
                </a:path>
                <a:path w="58420" h="58420">
                  <a:moveTo>
                    <a:pt x="9144" y="6096"/>
                  </a:moveTo>
                  <a:lnTo>
                    <a:pt x="6095" y="9144"/>
                  </a:lnTo>
                  <a:lnTo>
                    <a:pt x="9144" y="9144"/>
                  </a:lnTo>
                  <a:lnTo>
                    <a:pt x="9144" y="6096"/>
                  </a:lnTo>
                  <a:close/>
                </a:path>
                <a:path w="58420" h="58420">
                  <a:moveTo>
                    <a:pt x="51816" y="6096"/>
                  </a:moveTo>
                  <a:lnTo>
                    <a:pt x="9144" y="6096"/>
                  </a:lnTo>
                  <a:lnTo>
                    <a:pt x="9144" y="9144"/>
                  </a:lnTo>
                  <a:lnTo>
                    <a:pt x="51816" y="9144"/>
                  </a:lnTo>
                  <a:lnTo>
                    <a:pt x="51816" y="6096"/>
                  </a:lnTo>
                  <a:close/>
                </a:path>
                <a:path w="58420" h="58420">
                  <a:moveTo>
                    <a:pt x="57912" y="6096"/>
                  </a:moveTo>
                  <a:lnTo>
                    <a:pt x="51816" y="6096"/>
                  </a:lnTo>
                  <a:lnTo>
                    <a:pt x="54864" y="9144"/>
                  </a:lnTo>
                  <a:lnTo>
                    <a:pt x="57912" y="9144"/>
                  </a:lnTo>
                  <a:lnTo>
                    <a:pt x="57912" y="6096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5" name="object 45" descr=""/>
          <p:cNvSpPr txBox="1"/>
          <p:nvPr/>
        </p:nvSpPr>
        <p:spPr>
          <a:xfrm>
            <a:off x="8213852" y="4626355"/>
            <a:ext cx="81915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50">
                <a:solidFill>
                  <a:srgbClr val="404040"/>
                </a:solidFill>
                <a:latin typeface="Arial"/>
                <a:cs typeface="Arial"/>
              </a:rPr>
              <a:t>8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46" name="object 46" descr=""/>
          <p:cNvGrpSpPr/>
          <p:nvPr/>
        </p:nvGrpSpPr>
        <p:grpSpPr>
          <a:xfrm>
            <a:off x="9073895" y="4806696"/>
            <a:ext cx="58419" cy="58419"/>
            <a:chOff x="9073895" y="4806696"/>
            <a:chExt cx="58419" cy="58419"/>
          </a:xfrm>
        </p:grpSpPr>
        <p:sp>
          <p:nvSpPr>
            <p:cNvPr id="47" name="object 47" descr=""/>
            <p:cNvSpPr/>
            <p:nvPr/>
          </p:nvSpPr>
          <p:spPr>
            <a:xfrm>
              <a:off x="9076943" y="4809744"/>
              <a:ext cx="52069" cy="52069"/>
            </a:xfrm>
            <a:custGeom>
              <a:avLst/>
              <a:gdLst/>
              <a:ahLst/>
              <a:cxnLst/>
              <a:rect l="l" t="t" r="r" b="b"/>
              <a:pathLst>
                <a:path w="52070" h="52070">
                  <a:moveTo>
                    <a:pt x="51816" y="0"/>
                  </a:moveTo>
                  <a:lnTo>
                    <a:pt x="0" y="0"/>
                  </a:lnTo>
                  <a:lnTo>
                    <a:pt x="0" y="51816"/>
                  </a:lnTo>
                  <a:lnTo>
                    <a:pt x="51816" y="51816"/>
                  </a:lnTo>
                  <a:lnTo>
                    <a:pt x="51816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9073895" y="4806696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57912" y="0"/>
                  </a:moveTo>
                  <a:lnTo>
                    <a:pt x="0" y="0"/>
                  </a:lnTo>
                  <a:lnTo>
                    <a:pt x="0" y="57911"/>
                  </a:lnTo>
                  <a:lnTo>
                    <a:pt x="57912" y="57911"/>
                  </a:lnTo>
                  <a:lnTo>
                    <a:pt x="57912" y="54863"/>
                  </a:lnTo>
                  <a:lnTo>
                    <a:pt x="9144" y="54863"/>
                  </a:lnTo>
                  <a:lnTo>
                    <a:pt x="3048" y="48767"/>
                  </a:lnTo>
                  <a:lnTo>
                    <a:pt x="9144" y="48767"/>
                  </a:lnTo>
                  <a:lnTo>
                    <a:pt x="9144" y="9143"/>
                  </a:lnTo>
                  <a:lnTo>
                    <a:pt x="3048" y="9143"/>
                  </a:lnTo>
                  <a:lnTo>
                    <a:pt x="9144" y="3047"/>
                  </a:lnTo>
                  <a:lnTo>
                    <a:pt x="57912" y="3047"/>
                  </a:lnTo>
                  <a:lnTo>
                    <a:pt x="57912" y="0"/>
                  </a:lnTo>
                  <a:close/>
                </a:path>
                <a:path w="58420" h="58420">
                  <a:moveTo>
                    <a:pt x="9144" y="48767"/>
                  </a:moveTo>
                  <a:lnTo>
                    <a:pt x="3048" y="48767"/>
                  </a:lnTo>
                  <a:lnTo>
                    <a:pt x="9144" y="54863"/>
                  </a:lnTo>
                  <a:lnTo>
                    <a:pt x="9144" y="48767"/>
                  </a:lnTo>
                  <a:close/>
                </a:path>
                <a:path w="58420" h="58420">
                  <a:moveTo>
                    <a:pt x="48768" y="48767"/>
                  </a:moveTo>
                  <a:lnTo>
                    <a:pt x="9144" y="48767"/>
                  </a:lnTo>
                  <a:lnTo>
                    <a:pt x="9144" y="54863"/>
                  </a:lnTo>
                  <a:lnTo>
                    <a:pt x="48768" y="54863"/>
                  </a:lnTo>
                  <a:lnTo>
                    <a:pt x="48768" y="48767"/>
                  </a:lnTo>
                  <a:close/>
                </a:path>
                <a:path w="58420" h="58420">
                  <a:moveTo>
                    <a:pt x="48768" y="3047"/>
                  </a:moveTo>
                  <a:lnTo>
                    <a:pt x="48768" y="54863"/>
                  </a:lnTo>
                  <a:lnTo>
                    <a:pt x="54863" y="48767"/>
                  </a:lnTo>
                  <a:lnTo>
                    <a:pt x="57912" y="48767"/>
                  </a:lnTo>
                  <a:lnTo>
                    <a:pt x="57912" y="9143"/>
                  </a:lnTo>
                  <a:lnTo>
                    <a:pt x="54864" y="9143"/>
                  </a:lnTo>
                  <a:lnTo>
                    <a:pt x="48768" y="3047"/>
                  </a:lnTo>
                  <a:close/>
                </a:path>
                <a:path w="58420" h="58420">
                  <a:moveTo>
                    <a:pt x="57912" y="48767"/>
                  </a:moveTo>
                  <a:lnTo>
                    <a:pt x="54863" y="48767"/>
                  </a:lnTo>
                  <a:lnTo>
                    <a:pt x="48768" y="54863"/>
                  </a:lnTo>
                  <a:lnTo>
                    <a:pt x="57912" y="54863"/>
                  </a:lnTo>
                  <a:lnTo>
                    <a:pt x="57912" y="48767"/>
                  </a:lnTo>
                  <a:close/>
                </a:path>
                <a:path w="58420" h="58420">
                  <a:moveTo>
                    <a:pt x="9144" y="3047"/>
                  </a:moveTo>
                  <a:lnTo>
                    <a:pt x="3048" y="9143"/>
                  </a:lnTo>
                  <a:lnTo>
                    <a:pt x="9144" y="9143"/>
                  </a:lnTo>
                  <a:lnTo>
                    <a:pt x="9144" y="3047"/>
                  </a:lnTo>
                  <a:close/>
                </a:path>
                <a:path w="58420" h="58420">
                  <a:moveTo>
                    <a:pt x="48768" y="3047"/>
                  </a:moveTo>
                  <a:lnTo>
                    <a:pt x="9144" y="3047"/>
                  </a:lnTo>
                  <a:lnTo>
                    <a:pt x="9144" y="9143"/>
                  </a:lnTo>
                  <a:lnTo>
                    <a:pt x="48768" y="9143"/>
                  </a:lnTo>
                  <a:lnTo>
                    <a:pt x="48768" y="3047"/>
                  </a:lnTo>
                  <a:close/>
                </a:path>
                <a:path w="58420" h="58420">
                  <a:moveTo>
                    <a:pt x="57912" y="3047"/>
                  </a:moveTo>
                  <a:lnTo>
                    <a:pt x="48768" y="3047"/>
                  </a:lnTo>
                  <a:lnTo>
                    <a:pt x="54864" y="9143"/>
                  </a:lnTo>
                  <a:lnTo>
                    <a:pt x="57912" y="9143"/>
                  </a:lnTo>
                  <a:lnTo>
                    <a:pt x="57912" y="3047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9" name="object 49" descr=""/>
          <p:cNvSpPr txBox="1"/>
          <p:nvPr/>
        </p:nvSpPr>
        <p:spPr>
          <a:xfrm>
            <a:off x="9164828" y="4760467"/>
            <a:ext cx="81915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50">
                <a:solidFill>
                  <a:srgbClr val="404040"/>
                </a:solidFill>
                <a:latin typeface="Arial"/>
                <a:cs typeface="Arial"/>
              </a:rPr>
              <a:t>4</a:t>
            </a:r>
            <a:endParaRPr sz="800">
              <a:latin typeface="Arial"/>
              <a:cs typeface="Arial"/>
            </a:endParaRPr>
          </a:p>
        </p:txBody>
      </p:sp>
      <p:sp>
        <p:nvSpPr>
          <p:cNvPr id="50" name="object 50" descr=""/>
          <p:cNvSpPr txBox="1"/>
          <p:nvPr/>
        </p:nvSpPr>
        <p:spPr>
          <a:xfrm>
            <a:off x="1471675" y="4928108"/>
            <a:ext cx="81915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50">
                <a:solidFill>
                  <a:srgbClr val="404040"/>
                </a:solidFill>
                <a:latin typeface="Arial"/>
                <a:cs typeface="Arial"/>
              </a:rPr>
              <a:t>8</a:t>
            </a:r>
            <a:endParaRPr sz="800">
              <a:latin typeface="Arial"/>
              <a:cs typeface="Arial"/>
            </a:endParaRPr>
          </a:p>
        </p:txBody>
      </p:sp>
      <p:sp>
        <p:nvSpPr>
          <p:cNvPr id="51" name="object 51" descr=""/>
          <p:cNvSpPr txBox="1"/>
          <p:nvPr/>
        </p:nvSpPr>
        <p:spPr>
          <a:xfrm>
            <a:off x="2434844" y="5028691"/>
            <a:ext cx="81915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50">
                <a:solidFill>
                  <a:srgbClr val="404040"/>
                </a:solidFill>
                <a:latin typeface="Arial"/>
                <a:cs typeface="Arial"/>
              </a:rPr>
              <a:t>4</a:t>
            </a:r>
            <a:endParaRPr sz="800">
              <a:latin typeface="Arial"/>
              <a:cs typeface="Arial"/>
            </a:endParaRPr>
          </a:p>
        </p:txBody>
      </p:sp>
      <p:sp>
        <p:nvSpPr>
          <p:cNvPr id="52" name="object 52" descr=""/>
          <p:cNvSpPr txBox="1"/>
          <p:nvPr/>
        </p:nvSpPr>
        <p:spPr>
          <a:xfrm>
            <a:off x="3394964" y="4976876"/>
            <a:ext cx="81915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50">
                <a:solidFill>
                  <a:srgbClr val="404040"/>
                </a:solidFill>
                <a:latin typeface="Arial"/>
                <a:cs typeface="Arial"/>
              </a:rPr>
              <a:t>6</a:t>
            </a:r>
            <a:endParaRPr sz="800">
              <a:latin typeface="Arial"/>
              <a:cs typeface="Arial"/>
            </a:endParaRPr>
          </a:p>
        </p:txBody>
      </p:sp>
      <p:sp>
        <p:nvSpPr>
          <p:cNvPr id="53" name="object 53" descr=""/>
          <p:cNvSpPr txBox="1"/>
          <p:nvPr/>
        </p:nvSpPr>
        <p:spPr>
          <a:xfrm>
            <a:off x="4358132" y="5001260"/>
            <a:ext cx="81915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50">
                <a:solidFill>
                  <a:srgbClr val="404040"/>
                </a:solidFill>
                <a:latin typeface="Arial"/>
                <a:cs typeface="Arial"/>
              </a:rPr>
              <a:t>5</a:t>
            </a:r>
            <a:endParaRPr sz="800">
              <a:latin typeface="Arial"/>
              <a:cs typeface="Arial"/>
            </a:endParaRPr>
          </a:p>
        </p:txBody>
      </p:sp>
      <p:sp>
        <p:nvSpPr>
          <p:cNvPr id="54" name="object 54" descr=""/>
          <p:cNvSpPr txBox="1"/>
          <p:nvPr/>
        </p:nvSpPr>
        <p:spPr>
          <a:xfrm>
            <a:off x="5318252" y="4952491"/>
            <a:ext cx="81915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50">
                <a:solidFill>
                  <a:srgbClr val="404040"/>
                </a:solidFill>
                <a:latin typeface="Arial"/>
                <a:cs typeface="Arial"/>
              </a:rPr>
              <a:t>7</a:t>
            </a:r>
            <a:endParaRPr sz="800">
              <a:latin typeface="Arial"/>
              <a:cs typeface="Arial"/>
            </a:endParaRPr>
          </a:p>
        </p:txBody>
      </p:sp>
      <p:sp>
        <p:nvSpPr>
          <p:cNvPr id="55" name="object 55" descr=""/>
          <p:cNvSpPr txBox="1"/>
          <p:nvPr/>
        </p:nvSpPr>
        <p:spPr>
          <a:xfrm>
            <a:off x="6278371" y="4976876"/>
            <a:ext cx="81915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50">
                <a:solidFill>
                  <a:srgbClr val="404040"/>
                </a:solidFill>
                <a:latin typeface="Arial"/>
                <a:cs typeface="Arial"/>
              </a:rPr>
              <a:t>6</a:t>
            </a:r>
            <a:endParaRPr sz="800">
              <a:latin typeface="Arial"/>
              <a:cs typeface="Arial"/>
            </a:endParaRPr>
          </a:p>
        </p:txBody>
      </p:sp>
      <p:sp>
        <p:nvSpPr>
          <p:cNvPr id="56" name="object 56" descr=""/>
          <p:cNvSpPr txBox="1"/>
          <p:nvPr/>
        </p:nvSpPr>
        <p:spPr>
          <a:xfrm>
            <a:off x="7241540" y="5053076"/>
            <a:ext cx="81915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50">
                <a:solidFill>
                  <a:srgbClr val="404040"/>
                </a:solidFill>
                <a:latin typeface="Arial"/>
                <a:cs typeface="Arial"/>
              </a:rPr>
              <a:t>3</a:t>
            </a:r>
            <a:endParaRPr sz="800">
              <a:latin typeface="Arial"/>
              <a:cs typeface="Arial"/>
            </a:endParaRPr>
          </a:p>
        </p:txBody>
      </p:sp>
      <p:sp>
        <p:nvSpPr>
          <p:cNvPr id="57" name="object 57" descr=""/>
          <p:cNvSpPr txBox="1"/>
          <p:nvPr/>
        </p:nvSpPr>
        <p:spPr>
          <a:xfrm>
            <a:off x="8201659" y="4952491"/>
            <a:ext cx="81915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50">
                <a:solidFill>
                  <a:srgbClr val="404040"/>
                </a:solidFill>
                <a:latin typeface="Arial"/>
                <a:cs typeface="Arial"/>
              </a:rPr>
              <a:t>7</a:t>
            </a:r>
            <a:endParaRPr sz="800">
              <a:latin typeface="Arial"/>
              <a:cs typeface="Arial"/>
            </a:endParaRPr>
          </a:p>
        </p:txBody>
      </p:sp>
      <p:sp>
        <p:nvSpPr>
          <p:cNvPr id="58" name="object 58" descr=""/>
          <p:cNvSpPr txBox="1"/>
          <p:nvPr/>
        </p:nvSpPr>
        <p:spPr>
          <a:xfrm>
            <a:off x="9164828" y="5126228"/>
            <a:ext cx="81915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5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800">
              <a:latin typeface="Arial"/>
              <a:cs typeface="Arial"/>
            </a:endParaRPr>
          </a:p>
        </p:txBody>
      </p:sp>
      <p:graphicFrame>
        <p:nvGraphicFramePr>
          <p:cNvPr id="59" name="object 59" descr=""/>
          <p:cNvGraphicFramePr>
            <a:graphicFrameLocks noGrp="1"/>
          </p:cNvGraphicFramePr>
          <p:nvPr/>
        </p:nvGraphicFramePr>
        <p:xfrm>
          <a:off x="1030224" y="5199888"/>
          <a:ext cx="8737600" cy="360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58850"/>
                <a:gridCol w="962025"/>
                <a:gridCol w="963294"/>
                <a:gridCol w="958850"/>
                <a:gridCol w="962025"/>
                <a:gridCol w="963295"/>
                <a:gridCol w="960120"/>
                <a:gridCol w="961390"/>
                <a:gridCol w="962659"/>
              </a:tblGrid>
              <a:tr h="205740">
                <a:tc>
                  <a:txBody>
                    <a:bodyPr/>
                    <a:lstStyle/>
                    <a:p>
                      <a:pPr marL="312420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dirty="0" sz="800" spc="-2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FU1-</a:t>
                      </a:r>
                      <a:r>
                        <a:rPr dirty="0" sz="800" spc="-25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22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48895">
                    <a:lnL w="9525">
                      <a:solidFill>
                        <a:srgbClr val="D9D9D9"/>
                      </a:solidFill>
                      <a:prstDash val="solid"/>
                    </a:lnL>
                    <a:lnT w="9525">
                      <a:solidFill>
                        <a:srgbClr val="D9D9D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dirty="0" sz="800" spc="-2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FU2-</a:t>
                      </a:r>
                      <a:r>
                        <a:rPr dirty="0" sz="800" spc="-25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22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48895">
                    <a:lnT w="9525">
                      <a:solidFill>
                        <a:srgbClr val="D9D9D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14960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dirty="0" sz="800" spc="-2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FU3-</a:t>
                      </a:r>
                      <a:r>
                        <a:rPr dirty="0" sz="800" spc="-25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22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48895"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12420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dirty="0" sz="800" spc="-2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FU1-</a:t>
                      </a:r>
                      <a:r>
                        <a:rPr dirty="0" sz="800" spc="-25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23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48895">
                    <a:lnL w="9525">
                      <a:solidFill>
                        <a:srgbClr val="D9D9D9"/>
                      </a:solidFill>
                      <a:prstDash val="solid"/>
                    </a:lnL>
                    <a:lnT w="9525">
                      <a:solidFill>
                        <a:srgbClr val="D9D9D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dirty="0" sz="800" spc="-2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FU2-</a:t>
                      </a:r>
                      <a:r>
                        <a:rPr dirty="0" sz="800" spc="-25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23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48895">
                    <a:lnT w="9525">
                      <a:solidFill>
                        <a:srgbClr val="D9D9D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14960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dirty="0" sz="800" spc="-2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FU3-</a:t>
                      </a:r>
                      <a:r>
                        <a:rPr dirty="0" sz="800" spc="-25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23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48895"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12420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dirty="0" sz="800" spc="-2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FU1-</a:t>
                      </a:r>
                      <a:r>
                        <a:rPr dirty="0" sz="800" spc="-25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24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48895">
                    <a:lnL w="9525">
                      <a:solidFill>
                        <a:srgbClr val="D9D9D9"/>
                      </a:solidFill>
                      <a:prstDash val="solid"/>
                    </a:lnL>
                    <a:lnT w="9525">
                      <a:solidFill>
                        <a:srgbClr val="D9D9D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dirty="0" sz="800" spc="-2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FU2-</a:t>
                      </a:r>
                      <a:r>
                        <a:rPr dirty="0" sz="800" spc="-25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24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48895">
                    <a:lnT w="9525">
                      <a:solidFill>
                        <a:srgbClr val="D9D9D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13690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dirty="0" sz="800" spc="-2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FU3-</a:t>
                      </a:r>
                      <a:r>
                        <a:rPr dirty="0" sz="800" spc="-25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24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48895">
                    <a:lnR w="6350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</a:tcPr>
                </a:tc>
              </a:tr>
              <a:tr h="1549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D9D9D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40"/>
                        </a:lnSpc>
                        <a:spcBef>
                          <a:spcPts val="180"/>
                        </a:spcBef>
                      </a:pPr>
                      <a:r>
                        <a:rPr dirty="0" sz="800" spc="-2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2022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2286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D9D9D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940"/>
                        </a:lnSpc>
                        <a:spcBef>
                          <a:spcPts val="180"/>
                        </a:spcBef>
                      </a:pPr>
                      <a:r>
                        <a:rPr dirty="0" sz="800" spc="-2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2023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2286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D9D9D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940"/>
                        </a:lnSpc>
                        <a:spcBef>
                          <a:spcPts val="180"/>
                        </a:spcBef>
                      </a:pPr>
                      <a:r>
                        <a:rPr dirty="0" sz="800" spc="-2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2024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2286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6350">
                      <a:solidFill>
                        <a:srgbClr val="D9D9D9"/>
                      </a:solidFill>
                      <a:prstDash val="solid"/>
                    </a:lnR>
                  </a:tcPr>
                </a:tc>
              </a:tr>
            </a:tbl>
          </a:graphicData>
        </a:graphic>
      </p:graphicFrame>
      <p:sp>
        <p:nvSpPr>
          <p:cNvPr id="60" name="object 60" descr=""/>
          <p:cNvSpPr txBox="1"/>
          <p:nvPr/>
        </p:nvSpPr>
        <p:spPr>
          <a:xfrm>
            <a:off x="877316" y="5123179"/>
            <a:ext cx="81915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50">
                <a:solidFill>
                  <a:srgbClr val="585858"/>
                </a:solidFill>
                <a:latin typeface="Arial"/>
                <a:cs typeface="Arial"/>
              </a:rPr>
              <a:t>0</a:t>
            </a:r>
            <a:endParaRPr sz="800">
              <a:latin typeface="Arial"/>
              <a:cs typeface="Arial"/>
            </a:endParaRPr>
          </a:p>
        </p:txBody>
      </p:sp>
      <p:sp>
        <p:nvSpPr>
          <p:cNvPr id="61" name="object 61" descr=""/>
          <p:cNvSpPr txBox="1"/>
          <p:nvPr/>
        </p:nvSpPr>
        <p:spPr>
          <a:xfrm>
            <a:off x="877316" y="4873244"/>
            <a:ext cx="81915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50">
                <a:solidFill>
                  <a:srgbClr val="585858"/>
                </a:solidFill>
                <a:latin typeface="Arial"/>
                <a:cs typeface="Arial"/>
              </a:rPr>
              <a:t>5</a:t>
            </a:r>
            <a:endParaRPr sz="800">
              <a:latin typeface="Arial"/>
              <a:cs typeface="Arial"/>
            </a:endParaRPr>
          </a:p>
        </p:txBody>
      </p:sp>
      <p:sp>
        <p:nvSpPr>
          <p:cNvPr id="62" name="object 62" descr=""/>
          <p:cNvSpPr txBox="1"/>
          <p:nvPr/>
        </p:nvSpPr>
        <p:spPr>
          <a:xfrm>
            <a:off x="822452" y="4623308"/>
            <a:ext cx="135255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25">
                <a:solidFill>
                  <a:srgbClr val="585858"/>
                </a:solidFill>
                <a:latin typeface="Arial"/>
                <a:cs typeface="Arial"/>
              </a:rPr>
              <a:t>10</a:t>
            </a:r>
            <a:endParaRPr sz="800">
              <a:latin typeface="Arial"/>
              <a:cs typeface="Arial"/>
            </a:endParaRPr>
          </a:p>
        </p:txBody>
      </p:sp>
      <p:sp>
        <p:nvSpPr>
          <p:cNvPr id="63" name="object 63" descr=""/>
          <p:cNvSpPr txBox="1"/>
          <p:nvPr/>
        </p:nvSpPr>
        <p:spPr>
          <a:xfrm>
            <a:off x="822452" y="4373372"/>
            <a:ext cx="135255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25">
                <a:solidFill>
                  <a:srgbClr val="585858"/>
                </a:solidFill>
                <a:latin typeface="Arial"/>
                <a:cs typeface="Arial"/>
              </a:rPr>
              <a:t>15</a:t>
            </a:r>
            <a:endParaRPr sz="800">
              <a:latin typeface="Arial"/>
              <a:cs typeface="Arial"/>
            </a:endParaRPr>
          </a:p>
        </p:txBody>
      </p:sp>
      <p:sp>
        <p:nvSpPr>
          <p:cNvPr id="64" name="object 64" descr=""/>
          <p:cNvSpPr txBox="1"/>
          <p:nvPr/>
        </p:nvSpPr>
        <p:spPr>
          <a:xfrm>
            <a:off x="822452" y="4123435"/>
            <a:ext cx="135255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25">
                <a:solidFill>
                  <a:srgbClr val="585858"/>
                </a:solidFill>
                <a:latin typeface="Arial"/>
                <a:cs typeface="Arial"/>
              </a:rPr>
              <a:t>20</a:t>
            </a:r>
            <a:endParaRPr sz="800">
              <a:latin typeface="Arial"/>
              <a:cs typeface="Arial"/>
            </a:endParaRPr>
          </a:p>
        </p:txBody>
      </p:sp>
      <p:sp>
        <p:nvSpPr>
          <p:cNvPr id="65" name="object 65" descr=""/>
          <p:cNvSpPr txBox="1"/>
          <p:nvPr/>
        </p:nvSpPr>
        <p:spPr>
          <a:xfrm>
            <a:off x="822452" y="2626868"/>
            <a:ext cx="135255" cy="13931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25">
                <a:solidFill>
                  <a:srgbClr val="585858"/>
                </a:solidFill>
                <a:latin typeface="Arial"/>
                <a:cs typeface="Arial"/>
              </a:rPr>
              <a:t>50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800" spc="-25">
                <a:solidFill>
                  <a:srgbClr val="585858"/>
                </a:solidFill>
                <a:latin typeface="Arial"/>
                <a:cs typeface="Arial"/>
              </a:rPr>
              <a:t>45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800" spc="-25">
                <a:solidFill>
                  <a:srgbClr val="585858"/>
                </a:solidFill>
                <a:latin typeface="Arial"/>
                <a:cs typeface="Arial"/>
              </a:rPr>
              <a:t>40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5"/>
              </a:spcBef>
            </a:pPr>
            <a:endParaRPr sz="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800" spc="-25">
                <a:solidFill>
                  <a:srgbClr val="585858"/>
                </a:solidFill>
                <a:latin typeface="Arial"/>
                <a:cs typeface="Arial"/>
              </a:rPr>
              <a:t>35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800" spc="-25">
                <a:solidFill>
                  <a:srgbClr val="585858"/>
                </a:solidFill>
                <a:latin typeface="Arial"/>
                <a:cs typeface="Arial"/>
              </a:rPr>
              <a:t>30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5"/>
              </a:spcBef>
            </a:pPr>
            <a:endParaRPr sz="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800" spc="-25">
                <a:solidFill>
                  <a:srgbClr val="585858"/>
                </a:solidFill>
                <a:latin typeface="Arial"/>
                <a:cs typeface="Arial"/>
              </a:rPr>
              <a:t>25</a:t>
            </a:r>
            <a:endParaRPr sz="800">
              <a:latin typeface="Arial"/>
              <a:cs typeface="Arial"/>
            </a:endParaRPr>
          </a:p>
        </p:txBody>
      </p:sp>
      <p:sp>
        <p:nvSpPr>
          <p:cNvPr id="66" name="object 66" descr=""/>
          <p:cNvSpPr txBox="1"/>
          <p:nvPr/>
        </p:nvSpPr>
        <p:spPr>
          <a:xfrm>
            <a:off x="662446" y="3455512"/>
            <a:ext cx="151765" cy="1001394"/>
          </a:xfrm>
          <a:prstGeom prst="rect">
            <a:avLst/>
          </a:prstGeom>
        </p:spPr>
        <p:txBody>
          <a:bodyPr wrap="square" lIns="0" tIns="635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850">
                <a:solidFill>
                  <a:srgbClr val="585858"/>
                </a:solidFill>
                <a:latin typeface="Arial"/>
                <a:cs typeface="Arial"/>
              </a:rPr>
              <a:t>Anzahl</a:t>
            </a:r>
            <a:r>
              <a:rPr dirty="0" sz="850" spc="4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850">
                <a:solidFill>
                  <a:srgbClr val="585858"/>
                </a:solidFill>
                <a:latin typeface="Arial"/>
                <a:cs typeface="Arial"/>
              </a:rPr>
              <a:t>der</a:t>
            </a:r>
            <a:r>
              <a:rPr dirty="0" sz="850" spc="4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850" spc="-10">
                <a:solidFill>
                  <a:srgbClr val="585858"/>
                </a:solidFill>
                <a:latin typeface="Arial"/>
                <a:cs typeface="Arial"/>
              </a:rPr>
              <a:t>Betriebe</a:t>
            </a:r>
            <a:endParaRPr sz="850">
              <a:latin typeface="Arial"/>
              <a:cs typeface="Arial"/>
            </a:endParaRPr>
          </a:p>
        </p:txBody>
      </p:sp>
      <p:sp>
        <p:nvSpPr>
          <p:cNvPr id="67" name="object 67" descr=""/>
          <p:cNvSpPr txBox="1"/>
          <p:nvPr/>
        </p:nvSpPr>
        <p:spPr>
          <a:xfrm>
            <a:off x="3705859" y="2364739"/>
            <a:ext cx="2930525" cy="21209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Statusänderungen</a:t>
            </a:r>
            <a:r>
              <a:rPr dirty="0" sz="1200" spc="16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pro</a:t>
            </a:r>
            <a:r>
              <a:rPr dirty="0" sz="1200" spc="6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Folgeuntersuchung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68" name="object 68" descr=""/>
          <p:cNvGrpSpPr/>
          <p:nvPr/>
        </p:nvGrpSpPr>
        <p:grpSpPr>
          <a:xfrm>
            <a:off x="3663696" y="5681472"/>
            <a:ext cx="58419" cy="58419"/>
            <a:chOff x="3663696" y="5681472"/>
            <a:chExt cx="58419" cy="58419"/>
          </a:xfrm>
        </p:grpSpPr>
        <p:sp>
          <p:nvSpPr>
            <p:cNvPr id="69" name="object 69" descr=""/>
            <p:cNvSpPr/>
            <p:nvPr/>
          </p:nvSpPr>
          <p:spPr>
            <a:xfrm>
              <a:off x="3666744" y="5684520"/>
              <a:ext cx="48895" cy="52069"/>
            </a:xfrm>
            <a:custGeom>
              <a:avLst/>
              <a:gdLst/>
              <a:ahLst/>
              <a:cxnLst/>
              <a:rect l="l" t="t" r="r" b="b"/>
              <a:pathLst>
                <a:path w="48895" h="52070">
                  <a:moveTo>
                    <a:pt x="48767" y="0"/>
                  </a:moveTo>
                  <a:lnTo>
                    <a:pt x="0" y="0"/>
                  </a:lnTo>
                  <a:lnTo>
                    <a:pt x="0" y="51816"/>
                  </a:lnTo>
                  <a:lnTo>
                    <a:pt x="48767" y="51816"/>
                  </a:lnTo>
                  <a:lnTo>
                    <a:pt x="48767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 descr=""/>
            <p:cNvSpPr/>
            <p:nvPr/>
          </p:nvSpPr>
          <p:spPr>
            <a:xfrm>
              <a:off x="3663696" y="5681472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54864" y="0"/>
                  </a:moveTo>
                  <a:lnTo>
                    <a:pt x="0" y="0"/>
                  </a:lnTo>
                  <a:lnTo>
                    <a:pt x="0" y="57911"/>
                  </a:lnTo>
                  <a:lnTo>
                    <a:pt x="57912" y="57911"/>
                  </a:lnTo>
                  <a:lnTo>
                    <a:pt x="57912" y="54863"/>
                  </a:lnTo>
                  <a:lnTo>
                    <a:pt x="6096" y="54863"/>
                  </a:lnTo>
                  <a:lnTo>
                    <a:pt x="3048" y="51815"/>
                  </a:lnTo>
                  <a:lnTo>
                    <a:pt x="6096" y="51815"/>
                  </a:lnTo>
                  <a:lnTo>
                    <a:pt x="6096" y="9143"/>
                  </a:lnTo>
                  <a:lnTo>
                    <a:pt x="3048" y="9143"/>
                  </a:lnTo>
                  <a:lnTo>
                    <a:pt x="6096" y="3047"/>
                  </a:lnTo>
                  <a:lnTo>
                    <a:pt x="57912" y="3047"/>
                  </a:lnTo>
                  <a:lnTo>
                    <a:pt x="54864" y="0"/>
                  </a:lnTo>
                  <a:close/>
                </a:path>
                <a:path w="58420" h="58420">
                  <a:moveTo>
                    <a:pt x="6096" y="51815"/>
                  </a:moveTo>
                  <a:lnTo>
                    <a:pt x="3048" y="51815"/>
                  </a:lnTo>
                  <a:lnTo>
                    <a:pt x="6096" y="54863"/>
                  </a:lnTo>
                  <a:lnTo>
                    <a:pt x="6096" y="51815"/>
                  </a:lnTo>
                  <a:close/>
                </a:path>
                <a:path w="58420" h="58420">
                  <a:moveTo>
                    <a:pt x="48768" y="51815"/>
                  </a:moveTo>
                  <a:lnTo>
                    <a:pt x="6096" y="51815"/>
                  </a:lnTo>
                  <a:lnTo>
                    <a:pt x="6096" y="54863"/>
                  </a:lnTo>
                  <a:lnTo>
                    <a:pt x="48768" y="54863"/>
                  </a:lnTo>
                  <a:lnTo>
                    <a:pt x="48768" y="51815"/>
                  </a:lnTo>
                  <a:close/>
                </a:path>
                <a:path w="58420" h="58420">
                  <a:moveTo>
                    <a:pt x="48768" y="3047"/>
                  </a:moveTo>
                  <a:lnTo>
                    <a:pt x="48768" y="54863"/>
                  </a:lnTo>
                  <a:lnTo>
                    <a:pt x="51816" y="51815"/>
                  </a:lnTo>
                  <a:lnTo>
                    <a:pt x="57912" y="51815"/>
                  </a:lnTo>
                  <a:lnTo>
                    <a:pt x="57912" y="9143"/>
                  </a:lnTo>
                  <a:lnTo>
                    <a:pt x="51816" y="9143"/>
                  </a:lnTo>
                  <a:lnTo>
                    <a:pt x="48768" y="3047"/>
                  </a:lnTo>
                  <a:close/>
                </a:path>
                <a:path w="58420" h="58420">
                  <a:moveTo>
                    <a:pt x="57912" y="51815"/>
                  </a:moveTo>
                  <a:lnTo>
                    <a:pt x="51816" y="51815"/>
                  </a:lnTo>
                  <a:lnTo>
                    <a:pt x="48768" y="54863"/>
                  </a:lnTo>
                  <a:lnTo>
                    <a:pt x="57912" y="54863"/>
                  </a:lnTo>
                  <a:lnTo>
                    <a:pt x="57912" y="51815"/>
                  </a:lnTo>
                  <a:close/>
                </a:path>
                <a:path w="58420" h="58420">
                  <a:moveTo>
                    <a:pt x="6096" y="3047"/>
                  </a:moveTo>
                  <a:lnTo>
                    <a:pt x="3048" y="9143"/>
                  </a:lnTo>
                  <a:lnTo>
                    <a:pt x="6096" y="9143"/>
                  </a:lnTo>
                  <a:lnTo>
                    <a:pt x="6096" y="3047"/>
                  </a:lnTo>
                  <a:close/>
                </a:path>
                <a:path w="58420" h="58420">
                  <a:moveTo>
                    <a:pt x="48768" y="3047"/>
                  </a:moveTo>
                  <a:lnTo>
                    <a:pt x="6096" y="3047"/>
                  </a:lnTo>
                  <a:lnTo>
                    <a:pt x="6096" y="9143"/>
                  </a:lnTo>
                  <a:lnTo>
                    <a:pt x="48768" y="9143"/>
                  </a:lnTo>
                  <a:lnTo>
                    <a:pt x="48768" y="3047"/>
                  </a:lnTo>
                  <a:close/>
                </a:path>
                <a:path w="58420" h="58420">
                  <a:moveTo>
                    <a:pt x="57912" y="3047"/>
                  </a:moveTo>
                  <a:lnTo>
                    <a:pt x="48768" y="3047"/>
                  </a:lnTo>
                  <a:lnTo>
                    <a:pt x="51816" y="9143"/>
                  </a:lnTo>
                  <a:lnTo>
                    <a:pt x="57912" y="9143"/>
                  </a:lnTo>
                  <a:lnTo>
                    <a:pt x="57912" y="3047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1" name="object 71" descr=""/>
          <p:cNvSpPr txBox="1"/>
          <p:nvPr/>
        </p:nvSpPr>
        <p:spPr>
          <a:xfrm>
            <a:off x="3724147" y="5629148"/>
            <a:ext cx="1447165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10">
                <a:solidFill>
                  <a:srgbClr val="585858"/>
                </a:solidFill>
                <a:latin typeface="Arial"/>
                <a:cs typeface="Arial"/>
              </a:rPr>
              <a:t>Summe</a:t>
            </a:r>
            <a:r>
              <a:rPr dirty="0" sz="800" spc="-4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585858"/>
                </a:solidFill>
                <a:latin typeface="Arial"/>
                <a:cs typeface="Arial"/>
              </a:rPr>
              <a:t>Statusverschlechterung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72" name="object 72" descr=""/>
          <p:cNvGrpSpPr/>
          <p:nvPr/>
        </p:nvGrpSpPr>
        <p:grpSpPr>
          <a:xfrm>
            <a:off x="5376671" y="5681472"/>
            <a:ext cx="58419" cy="58419"/>
            <a:chOff x="5376671" y="5681472"/>
            <a:chExt cx="58419" cy="58419"/>
          </a:xfrm>
        </p:grpSpPr>
        <p:sp>
          <p:nvSpPr>
            <p:cNvPr id="73" name="object 73" descr=""/>
            <p:cNvSpPr/>
            <p:nvPr/>
          </p:nvSpPr>
          <p:spPr>
            <a:xfrm>
              <a:off x="5379719" y="5684520"/>
              <a:ext cx="52069" cy="52069"/>
            </a:xfrm>
            <a:custGeom>
              <a:avLst/>
              <a:gdLst/>
              <a:ahLst/>
              <a:cxnLst/>
              <a:rect l="l" t="t" r="r" b="b"/>
              <a:pathLst>
                <a:path w="52070" h="52070">
                  <a:moveTo>
                    <a:pt x="51815" y="0"/>
                  </a:moveTo>
                  <a:lnTo>
                    <a:pt x="0" y="0"/>
                  </a:lnTo>
                  <a:lnTo>
                    <a:pt x="0" y="51816"/>
                  </a:lnTo>
                  <a:lnTo>
                    <a:pt x="51815" y="51816"/>
                  </a:lnTo>
                  <a:lnTo>
                    <a:pt x="51815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 descr=""/>
            <p:cNvSpPr/>
            <p:nvPr/>
          </p:nvSpPr>
          <p:spPr>
            <a:xfrm>
              <a:off x="5376671" y="5681472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54864" y="0"/>
                  </a:moveTo>
                  <a:lnTo>
                    <a:pt x="0" y="0"/>
                  </a:lnTo>
                  <a:lnTo>
                    <a:pt x="0" y="57911"/>
                  </a:lnTo>
                  <a:lnTo>
                    <a:pt x="57912" y="57911"/>
                  </a:lnTo>
                  <a:lnTo>
                    <a:pt x="57912" y="54863"/>
                  </a:lnTo>
                  <a:lnTo>
                    <a:pt x="9144" y="54863"/>
                  </a:lnTo>
                  <a:lnTo>
                    <a:pt x="3048" y="51815"/>
                  </a:lnTo>
                  <a:lnTo>
                    <a:pt x="9144" y="51815"/>
                  </a:lnTo>
                  <a:lnTo>
                    <a:pt x="9144" y="9143"/>
                  </a:lnTo>
                  <a:lnTo>
                    <a:pt x="3048" y="9143"/>
                  </a:lnTo>
                  <a:lnTo>
                    <a:pt x="9144" y="3047"/>
                  </a:lnTo>
                  <a:lnTo>
                    <a:pt x="57912" y="3047"/>
                  </a:lnTo>
                  <a:lnTo>
                    <a:pt x="54864" y="0"/>
                  </a:lnTo>
                  <a:close/>
                </a:path>
                <a:path w="58420" h="58420">
                  <a:moveTo>
                    <a:pt x="9144" y="51815"/>
                  </a:moveTo>
                  <a:lnTo>
                    <a:pt x="3048" y="51815"/>
                  </a:lnTo>
                  <a:lnTo>
                    <a:pt x="9144" y="54863"/>
                  </a:lnTo>
                  <a:lnTo>
                    <a:pt x="9144" y="51815"/>
                  </a:lnTo>
                  <a:close/>
                </a:path>
                <a:path w="58420" h="58420">
                  <a:moveTo>
                    <a:pt x="48768" y="51815"/>
                  </a:moveTo>
                  <a:lnTo>
                    <a:pt x="9144" y="51815"/>
                  </a:lnTo>
                  <a:lnTo>
                    <a:pt x="9144" y="54863"/>
                  </a:lnTo>
                  <a:lnTo>
                    <a:pt x="48768" y="54863"/>
                  </a:lnTo>
                  <a:lnTo>
                    <a:pt x="48768" y="51815"/>
                  </a:lnTo>
                  <a:close/>
                </a:path>
                <a:path w="58420" h="58420">
                  <a:moveTo>
                    <a:pt x="48768" y="3047"/>
                  </a:moveTo>
                  <a:lnTo>
                    <a:pt x="48768" y="54863"/>
                  </a:lnTo>
                  <a:lnTo>
                    <a:pt x="54864" y="51815"/>
                  </a:lnTo>
                  <a:lnTo>
                    <a:pt x="57912" y="51815"/>
                  </a:lnTo>
                  <a:lnTo>
                    <a:pt x="57912" y="9143"/>
                  </a:lnTo>
                  <a:lnTo>
                    <a:pt x="54864" y="9143"/>
                  </a:lnTo>
                  <a:lnTo>
                    <a:pt x="48768" y="3047"/>
                  </a:lnTo>
                  <a:close/>
                </a:path>
                <a:path w="58420" h="58420">
                  <a:moveTo>
                    <a:pt x="57912" y="51815"/>
                  </a:moveTo>
                  <a:lnTo>
                    <a:pt x="54864" y="51815"/>
                  </a:lnTo>
                  <a:lnTo>
                    <a:pt x="48768" y="54863"/>
                  </a:lnTo>
                  <a:lnTo>
                    <a:pt x="57912" y="54863"/>
                  </a:lnTo>
                  <a:lnTo>
                    <a:pt x="57912" y="51815"/>
                  </a:lnTo>
                  <a:close/>
                </a:path>
                <a:path w="58420" h="58420">
                  <a:moveTo>
                    <a:pt x="9144" y="3047"/>
                  </a:moveTo>
                  <a:lnTo>
                    <a:pt x="3048" y="9143"/>
                  </a:lnTo>
                  <a:lnTo>
                    <a:pt x="9144" y="9143"/>
                  </a:lnTo>
                  <a:lnTo>
                    <a:pt x="9144" y="3047"/>
                  </a:lnTo>
                  <a:close/>
                </a:path>
                <a:path w="58420" h="58420">
                  <a:moveTo>
                    <a:pt x="48768" y="3047"/>
                  </a:moveTo>
                  <a:lnTo>
                    <a:pt x="9144" y="3047"/>
                  </a:lnTo>
                  <a:lnTo>
                    <a:pt x="9144" y="9143"/>
                  </a:lnTo>
                  <a:lnTo>
                    <a:pt x="48768" y="9143"/>
                  </a:lnTo>
                  <a:lnTo>
                    <a:pt x="48768" y="3047"/>
                  </a:lnTo>
                  <a:close/>
                </a:path>
                <a:path w="58420" h="58420">
                  <a:moveTo>
                    <a:pt x="57912" y="3047"/>
                  </a:moveTo>
                  <a:lnTo>
                    <a:pt x="48768" y="3047"/>
                  </a:lnTo>
                  <a:lnTo>
                    <a:pt x="54864" y="9143"/>
                  </a:lnTo>
                  <a:lnTo>
                    <a:pt x="57912" y="9143"/>
                  </a:lnTo>
                  <a:lnTo>
                    <a:pt x="57912" y="3047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5" name="object 75" descr=""/>
          <p:cNvSpPr txBox="1"/>
          <p:nvPr/>
        </p:nvSpPr>
        <p:spPr>
          <a:xfrm>
            <a:off x="5437123" y="5629148"/>
            <a:ext cx="1291590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10">
                <a:solidFill>
                  <a:srgbClr val="585858"/>
                </a:solidFill>
                <a:latin typeface="Arial"/>
                <a:cs typeface="Arial"/>
              </a:rPr>
              <a:t>Summe</a:t>
            </a:r>
            <a:r>
              <a:rPr dirty="0" sz="800" spc="-4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585858"/>
                </a:solidFill>
                <a:latin typeface="Arial"/>
                <a:cs typeface="Arial"/>
              </a:rPr>
              <a:t>Statusverbesserung</a:t>
            </a:r>
            <a:endParaRPr sz="800">
              <a:latin typeface="Arial"/>
              <a:cs typeface="Arial"/>
            </a:endParaRPr>
          </a:p>
        </p:txBody>
      </p:sp>
      <p:sp>
        <p:nvSpPr>
          <p:cNvPr id="76" name="object 76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/>
              <a:t>Folie</a:t>
            </a:r>
            <a:r>
              <a:rPr dirty="0" spc="15"/>
              <a:t> </a:t>
            </a:r>
            <a:fld id="{81D60167-4931-47E6-BA6A-407CBD079E47}" type="slidenum">
              <a:rPr dirty="0" spc="-35"/>
              <a:t>10</a:t>
            </a:fld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44005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pc="-10"/>
              <a:t>Fazit</a:t>
            </a:r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66040" rIns="0" bIns="0" rtlCol="0" vert="horz">
            <a:spAutoFit/>
          </a:bodyPr>
          <a:lstStyle/>
          <a:p>
            <a:pPr marL="484505" indent="-471805">
              <a:lnSpc>
                <a:spcPct val="100000"/>
              </a:lnSpc>
              <a:spcBef>
                <a:spcPts val="520"/>
              </a:spcBef>
              <a:buClr>
                <a:srgbClr val="950031"/>
              </a:buClr>
              <a:buSzPct val="88571"/>
              <a:buFont typeface="Noto Sans Symbols2"/>
              <a:buChar char="◼"/>
              <a:tabLst>
                <a:tab pos="484505" algn="l"/>
              </a:tabLst>
            </a:pPr>
            <a:r>
              <a:rPr dirty="0"/>
              <a:t>PRRS</a:t>
            </a:r>
            <a:r>
              <a:rPr dirty="0" spc="5"/>
              <a:t> </a:t>
            </a:r>
            <a:r>
              <a:rPr dirty="0"/>
              <a:t>hat</a:t>
            </a:r>
            <a:r>
              <a:rPr dirty="0" spc="-15"/>
              <a:t> </a:t>
            </a:r>
            <a:r>
              <a:rPr dirty="0"/>
              <a:t>starke</a:t>
            </a:r>
            <a:r>
              <a:rPr dirty="0" spc="-45"/>
              <a:t> </a:t>
            </a:r>
            <a:r>
              <a:rPr dirty="0" spc="-10"/>
              <a:t>Triggerfunktion</a:t>
            </a:r>
            <a:r>
              <a:rPr dirty="0" spc="-75"/>
              <a:t> </a:t>
            </a:r>
            <a:r>
              <a:rPr dirty="0"/>
              <a:t>für</a:t>
            </a:r>
            <a:r>
              <a:rPr dirty="0" spc="-55"/>
              <a:t> </a:t>
            </a:r>
            <a:r>
              <a:rPr dirty="0"/>
              <a:t>bakterielle</a:t>
            </a:r>
            <a:r>
              <a:rPr dirty="0" spc="-15"/>
              <a:t> </a:t>
            </a:r>
            <a:r>
              <a:rPr dirty="0" spc="-10"/>
              <a:t>Sekundärinfektionen</a:t>
            </a:r>
          </a:p>
          <a:p>
            <a:pPr marL="484505" indent="-471805">
              <a:lnSpc>
                <a:spcPct val="100000"/>
              </a:lnSpc>
              <a:spcBef>
                <a:spcPts val="420"/>
              </a:spcBef>
              <a:buClr>
                <a:srgbClr val="950031"/>
              </a:buClr>
              <a:buSzPct val="88571"/>
              <a:buFont typeface="Noto Sans Symbols2"/>
              <a:buChar char="◼"/>
              <a:tabLst>
                <a:tab pos="484505" algn="l"/>
              </a:tabLst>
            </a:pPr>
            <a:r>
              <a:rPr dirty="0"/>
              <a:t>PRRS</a:t>
            </a:r>
            <a:r>
              <a:rPr dirty="0" spc="5"/>
              <a:t> </a:t>
            </a:r>
            <a:r>
              <a:rPr dirty="0"/>
              <a:t>Stabilisierung</a:t>
            </a:r>
            <a:r>
              <a:rPr dirty="0" spc="-20"/>
              <a:t> </a:t>
            </a:r>
            <a:r>
              <a:rPr dirty="0"/>
              <a:t>=</a:t>
            </a:r>
            <a:r>
              <a:rPr dirty="0" spc="-15"/>
              <a:t> </a:t>
            </a:r>
            <a:r>
              <a:rPr dirty="0"/>
              <a:t>Beitrag</a:t>
            </a:r>
            <a:r>
              <a:rPr dirty="0" spc="-55"/>
              <a:t> </a:t>
            </a:r>
            <a:r>
              <a:rPr dirty="0"/>
              <a:t>zur</a:t>
            </a:r>
            <a:r>
              <a:rPr dirty="0" spc="-15"/>
              <a:t> </a:t>
            </a:r>
            <a:r>
              <a:rPr dirty="0"/>
              <a:t>Reduktion</a:t>
            </a:r>
            <a:r>
              <a:rPr dirty="0" spc="-50"/>
              <a:t> </a:t>
            </a:r>
            <a:r>
              <a:rPr dirty="0"/>
              <a:t>des</a:t>
            </a:r>
            <a:r>
              <a:rPr dirty="0" spc="-20"/>
              <a:t> </a:t>
            </a:r>
            <a:r>
              <a:rPr dirty="0"/>
              <a:t>AB</a:t>
            </a:r>
            <a:r>
              <a:rPr dirty="0" spc="-20"/>
              <a:t> </a:t>
            </a:r>
            <a:r>
              <a:rPr dirty="0" spc="-10"/>
              <a:t>Verbrauchs</a:t>
            </a:r>
          </a:p>
          <a:p>
            <a:pPr marL="485140" marR="267335" indent="-472440">
              <a:lnSpc>
                <a:spcPct val="100600"/>
              </a:lnSpc>
              <a:spcBef>
                <a:spcPts val="405"/>
              </a:spcBef>
              <a:buClr>
                <a:srgbClr val="950031"/>
              </a:buClr>
              <a:buSzPct val="88571"/>
              <a:buFont typeface="Noto Sans Symbols2"/>
              <a:buChar char="◼"/>
              <a:tabLst>
                <a:tab pos="485140" algn="l"/>
              </a:tabLst>
            </a:pPr>
            <a:r>
              <a:rPr dirty="0"/>
              <a:t>Für</a:t>
            </a:r>
            <a:r>
              <a:rPr dirty="0" spc="-25"/>
              <a:t> </a:t>
            </a:r>
            <a:r>
              <a:rPr dirty="0"/>
              <a:t>die</a:t>
            </a:r>
            <a:r>
              <a:rPr dirty="0" spc="-20"/>
              <a:t> </a:t>
            </a:r>
            <a:r>
              <a:rPr dirty="0" spc="-10"/>
              <a:t>Unterbrechung</a:t>
            </a:r>
            <a:r>
              <a:rPr dirty="0" spc="-45"/>
              <a:t> </a:t>
            </a:r>
            <a:r>
              <a:rPr dirty="0"/>
              <a:t>der</a:t>
            </a:r>
            <a:r>
              <a:rPr dirty="0" spc="-20"/>
              <a:t> </a:t>
            </a:r>
            <a:r>
              <a:rPr dirty="0"/>
              <a:t>Viruszirkulation</a:t>
            </a:r>
            <a:r>
              <a:rPr dirty="0" spc="-25"/>
              <a:t> </a:t>
            </a:r>
            <a:r>
              <a:rPr dirty="0"/>
              <a:t>in</a:t>
            </a:r>
            <a:r>
              <a:rPr dirty="0" spc="-20"/>
              <a:t> </a:t>
            </a:r>
            <a:r>
              <a:rPr dirty="0"/>
              <a:t>PRRS positiven</a:t>
            </a:r>
            <a:r>
              <a:rPr dirty="0" spc="-20"/>
              <a:t> </a:t>
            </a:r>
            <a:r>
              <a:rPr dirty="0"/>
              <a:t>Betrieben</a:t>
            </a:r>
            <a:r>
              <a:rPr dirty="0" spc="-20"/>
              <a:t> </a:t>
            </a:r>
            <a:r>
              <a:rPr dirty="0"/>
              <a:t>ist</a:t>
            </a:r>
            <a:r>
              <a:rPr dirty="0" spc="-20"/>
              <a:t> </a:t>
            </a:r>
            <a:r>
              <a:rPr dirty="0" spc="-25"/>
              <a:t>die </a:t>
            </a:r>
            <a:r>
              <a:rPr dirty="0"/>
              <a:t>Trennung</a:t>
            </a:r>
            <a:r>
              <a:rPr dirty="0" spc="-110"/>
              <a:t> </a:t>
            </a:r>
            <a:r>
              <a:rPr dirty="0"/>
              <a:t>der</a:t>
            </a:r>
            <a:r>
              <a:rPr dirty="0" spc="-85"/>
              <a:t> </a:t>
            </a:r>
            <a:r>
              <a:rPr dirty="0"/>
              <a:t>Tiergruppen</a:t>
            </a:r>
            <a:r>
              <a:rPr dirty="0" spc="-85"/>
              <a:t> </a:t>
            </a:r>
            <a:r>
              <a:rPr dirty="0" spc="-10"/>
              <a:t>essentiell</a:t>
            </a:r>
          </a:p>
          <a:p>
            <a:pPr lvl="1" marL="798830" indent="-313690">
              <a:lnSpc>
                <a:spcPct val="100000"/>
              </a:lnSpc>
              <a:spcBef>
                <a:spcPts val="405"/>
              </a:spcBef>
              <a:buClr>
                <a:srgbClr val="919B9F"/>
              </a:buClr>
              <a:buSzPct val="151612"/>
              <a:buFont typeface="Noto Sans Symbols2"/>
              <a:buChar char="▪"/>
              <a:tabLst>
                <a:tab pos="798830" algn="l"/>
              </a:tabLst>
            </a:pPr>
            <a:r>
              <a:rPr dirty="0" sz="1550" spc="-10">
                <a:solidFill>
                  <a:srgbClr val="333333"/>
                </a:solidFill>
                <a:latin typeface="Arial"/>
                <a:cs typeface="Arial"/>
              </a:rPr>
              <a:t>Kammersystem</a:t>
            </a:r>
            <a:endParaRPr sz="1550">
              <a:latin typeface="Arial"/>
              <a:cs typeface="Arial"/>
            </a:endParaRPr>
          </a:p>
          <a:p>
            <a:pPr lvl="1" marL="798830" indent="-313690">
              <a:lnSpc>
                <a:spcPct val="100000"/>
              </a:lnSpc>
              <a:spcBef>
                <a:spcPts val="420"/>
              </a:spcBef>
              <a:buClr>
                <a:srgbClr val="919B9F"/>
              </a:buClr>
              <a:buSzPct val="151612"/>
              <a:buFont typeface="Noto Sans Symbols2"/>
              <a:buChar char="▪"/>
              <a:tabLst>
                <a:tab pos="798830" algn="l"/>
              </a:tabLst>
            </a:pP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Wenn nicht</a:t>
            </a:r>
            <a:r>
              <a:rPr dirty="0" sz="1550" spc="4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vorhanden</a:t>
            </a:r>
            <a:r>
              <a:rPr dirty="0" sz="1550" spc="10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vorübergehende</a:t>
            </a:r>
            <a:r>
              <a:rPr dirty="0" sz="1550" spc="6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Räumung</a:t>
            </a:r>
            <a:r>
              <a:rPr dirty="0" sz="1550" spc="7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der</a:t>
            </a:r>
            <a:r>
              <a:rPr dirty="0" sz="1550" spc="1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Aufzucht</a:t>
            </a:r>
            <a:r>
              <a:rPr dirty="0" sz="1550" spc="7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bzw.</a:t>
            </a:r>
            <a:r>
              <a:rPr dirty="0" sz="1550" spc="9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Mast</a:t>
            </a:r>
            <a:r>
              <a:rPr dirty="0" sz="1550" spc="10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 spc="-10">
                <a:solidFill>
                  <a:srgbClr val="333333"/>
                </a:solidFill>
                <a:latin typeface="Arial"/>
                <a:cs typeface="Arial"/>
              </a:rPr>
              <a:t>erforderlich</a:t>
            </a:r>
            <a:endParaRPr sz="1550">
              <a:latin typeface="Arial"/>
              <a:cs typeface="Arial"/>
            </a:endParaRPr>
          </a:p>
          <a:p>
            <a:pPr marL="484505" indent="-471805">
              <a:lnSpc>
                <a:spcPct val="100000"/>
              </a:lnSpc>
              <a:spcBef>
                <a:spcPts val="434"/>
              </a:spcBef>
              <a:buClr>
                <a:srgbClr val="950031"/>
              </a:buClr>
              <a:buSzPct val="88571"/>
              <a:buFont typeface="Noto Sans Symbols2"/>
              <a:buChar char="◼"/>
              <a:tabLst>
                <a:tab pos="484505" algn="l"/>
              </a:tabLst>
            </a:pPr>
            <a:r>
              <a:rPr dirty="0"/>
              <a:t>PRRSV</a:t>
            </a:r>
            <a:r>
              <a:rPr dirty="0" spc="-25"/>
              <a:t> </a:t>
            </a:r>
            <a:r>
              <a:rPr dirty="0"/>
              <a:t>verzeiht</a:t>
            </a:r>
            <a:r>
              <a:rPr dirty="0" spc="-25"/>
              <a:t> </a:t>
            </a:r>
            <a:r>
              <a:rPr dirty="0"/>
              <a:t>keine</a:t>
            </a:r>
            <a:r>
              <a:rPr dirty="0" spc="-20"/>
              <a:t> </a:t>
            </a:r>
            <a:r>
              <a:rPr dirty="0"/>
              <a:t>Fehler</a:t>
            </a:r>
            <a:r>
              <a:rPr dirty="0" spc="-25"/>
              <a:t> </a:t>
            </a:r>
            <a:r>
              <a:rPr dirty="0"/>
              <a:t>in</a:t>
            </a:r>
            <a:r>
              <a:rPr dirty="0" spc="-20"/>
              <a:t> </a:t>
            </a:r>
            <a:r>
              <a:rPr dirty="0"/>
              <a:t>der</a:t>
            </a:r>
            <a:r>
              <a:rPr dirty="0" spc="-25"/>
              <a:t> </a:t>
            </a:r>
            <a:r>
              <a:rPr dirty="0" spc="-10"/>
              <a:t>Biosicherheit</a:t>
            </a:r>
          </a:p>
          <a:p>
            <a:pPr marL="484505" indent="-471805">
              <a:lnSpc>
                <a:spcPct val="100000"/>
              </a:lnSpc>
              <a:spcBef>
                <a:spcPts val="420"/>
              </a:spcBef>
              <a:buClr>
                <a:srgbClr val="950031"/>
              </a:buClr>
              <a:buSzPct val="88571"/>
              <a:buFont typeface="Noto Sans Symbols2"/>
              <a:buChar char="◼"/>
              <a:tabLst>
                <a:tab pos="484505" algn="l"/>
              </a:tabLst>
            </a:pPr>
            <a:r>
              <a:rPr dirty="0"/>
              <a:t>Jeder</a:t>
            </a:r>
            <a:r>
              <a:rPr dirty="0" spc="-45"/>
              <a:t> </a:t>
            </a:r>
            <a:r>
              <a:rPr dirty="0"/>
              <a:t>einzelne</a:t>
            </a:r>
            <a:r>
              <a:rPr dirty="0" spc="-20"/>
              <a:t> </a:t>
            </a:r>
            <a:r>
              <a:rPr dirty="0"/>
              <a:t>Betrieb</a:t>
            </a:r>
            <a:r>
              <a:rPr dirty="0" spc="-15"/>
              <a:t> </a:t>
            </a:r>
            <a:r>
              <a:rPr dirty="0"/>
              <a:t>kann</a:t>
            </a:r>
            <a:r>
              <a:rPr dirty="0" spc="-15"/>
              <a:t> </a:t>
            </a:r>
            <a:r>
              <a:rPr dirty="0"/>
              <a:t>sich</a:t>
            </a:r>
            <a:r>
              <a:rPr dirty="0" spc="-20"/>
              <a:t> </a:t>
            </a:r>
            <a:r>
              <a:rPr dirty="0" spc="-10"/>
              <a:t>verbessern!</a:t>
            </a:r>
          </a:p>
          <a:p>
            <a:pPr marL="484505" indent="-471805">
              <a:lnSpc>
                <a:spcPct val="100000"/>
              </a:lnSpc>
              <a:spcBef>
                <a:spcPts val="420"/>
              </a:spcBef>
              <a:buClr>
                <a:srgbClr val="950031"/>
              </a:buClr>
              <a:buSzPct val="88571"/>
              <a:buFont typeface="Noto Sans Symbols2"/>
              <a:buChar char="◼"/>
              <a:tabLst>
                <a:tab pos="484505" algn="l"/>
              </a:tabLst>
            </a:pPr>
            <a:r>
              <a:rPr dirty="0"/>
              <a:t>Neuinfektionen</a:t>
            </a:r>
            <a:r>
              <a:rPr dirty="0" spc="-75"/>
              <a:t> </a:t>
            </a:r>
            <a:r>
              <a:rPr dirty="0"/>
              <a:t>mit</a:t>
            </a:r>
            <a:r>
              <a:rPr dirty="0" spc="-20"/>
              <a:t> </a:t>
            </a:r>
            <a:r>
              <a:rPr dirty="0"/>
              <a:t>PRRSV</a:t>
            </a:r>
            <a:r>
              <a:rPr dirty="0" spc="10"/>
              <a:t> </a:t>
            </a:r>
            <a:r>
              <a:rPr dirty="0" spc="-10"/>
              <a:t>verhindern</a:t>
            </a: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00088" y="4175760"/>
            <a:ext cx="2883407" cy="1944623"/>
          </a:xfrm>
          <a:prstGeom prst="rect">
            <a:avLst/>
          </a:prstGeom>
        </p:spPr>
      </p:pic>
      <p:sp>
        <p:nvSpPr>
          <p:cNvPr id="5" name="object 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/>
              <a:t>Folie</a:t>
            </a:r>
            <a:r>
              <a:rPr dirty="0" spc="15"/>
              <a:t> </a:t>
            </a:r>
            <a:fld id="{81D60167-4931-47E6-BA6A-407CBD079E47}" type="slidenum">
              <a:rPr dirty="0" spc="-35"/>
              <a:t>10</a:t>
            </a:fld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5659463" y="4727021"/>
            <a:ext cx="4365625" cy="146558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 indent="743585">
              <a:lnSpc>
                <a:spcPct val="100400"/>
              </a:lnSpc>
              <a:spcBef>
                <a:spcPts val="105"/>
              </a:spcBef>
            </a:pPr>
            <a:r>
              <a:rPr dirty="0" sz="4700" spc="-335" b="1">
                <a:solidFill>
                  <a:srgbClr val="950031"/>
                </a:solidFill>
                <a:latin typeface="Arial"/>
                <a:cs typeface="Arial"/>
              </a:rPr>
              <a:t>Danke</a:t>
            </a:r>
            <a:r>
              <a:rPr dirty="0" sz="4700" spc="-204" b="1">
                <a:solidFill>
                  <a:srgbClr val="950031"/>
                </a:solidFill>
                <a:latin typeface="Arial"/>
                <a:cs typeface="Arial"/>
              </a:rPr>
              <a:t> </a:t>
            </a:r>
            <a:r>
              <a:rPr dirty="0" sz="4700" spc="-200" b="1">
                <a:solidFill>
                  <a:srgbClr val="950031"/>
                </a:solidFill>
                <a:latin typeface="Arial"/>
                <a:cs typeface="Arial"/>
              </a:rPr>
              <a:t>für</a:t>
            </a:r>
            <a:r>
              <a:rPr dirty="0" sz="4700" spc="-204" b="1">
                <a:solidFill>
                  <a:srgbClr val="950031"/>
                </a:solidFill>
                <a:latin typeface="Arial"/>
                <a:cs typeface="Arial"/>
              </a:rPr>
              <a:t> </a:t>
            </a:r>
            <a:r>
              <a:rPr dirty="0" sz="4700" spc="-165" b="1">
                <a:solidFill>
                  <a:srgbClr val="950031"/>
                </a:solidFill>
                <a:latin typeface="Arial"/>
                <a:cs typeface="Arial"/>
              </a:rPr>
              <a:t>Ihre </a:t>
            </a:r>
            <a:r>
              <a:rPr dirty="0" sz="4700" spc="-295" b="1">
                <a:solidFill>
                  <a:srgbClr val="950031"/>
                </a:solidFill>
                <a:latin typeface="Arial"/>
                <a:cs typeface="Arial"/>
              </a:rPr>
              <a:t>Aufmerksamkeit!</a:t>
            </a:r>
            <a:endParaRPr sz="4700">
              <a:latin typeface="Arial"/>
              <a:cs typeface="Arial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48075" y="868683"/>
            <a:ext cx="4687827" cy="316077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44005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pc="-20"/>
              <a:t>PRRS</a:t>
            </a:r>
          </a:p>
        </p:txBody>
      </p:sp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42545">
              <a:lnSpc>
                <a:spcPct val="100000"/>
              </a:lnSpc>
              <a:spcBef>
                <a:spcPts val="50"/>
              </a:spcBef>
            </a:pPr>
            <a:r>
              <a:rPr dirty="0"/>
              <a:t>Folie</a:t>
            </a:r>
            <a:r>
              <a:rPr dirty="0" spc="15"/>
              <a:t> </a:t>
            </a:r>
            <a:fld id="{81D60167-4931-47E6-BA6A-407CBD079E47}" type="slidenum">
              <a:rPr dirty="0" spc="-50"/>
              <a:t>2</a:t>
            </a:fld>
          </a:p>
        </p:txBody>
      </p:sp>
      <p:sp>
        <p:nvSpPr>
          <p:cNvPr id="3" name="object 3" descr=""/>
          <p:cNvSpPr txBox="1"/>
          <p:nvPr/>
        </p:nvSpPr>
        <p:spPr>
          <a:xfrm>
            <a:off x="602995" y="2259889"/>
            <a:ext cx="8750300" cy="2656205"/>
          </a:xfrm>
          <a:prstGeom prst="rect">
            <a:avLst/>
          </a:prstGeom>
        </p:spPr>
        <p:txBody>
          <a:bodyPr wrap="square" lIns="0" tIns="76200" rIns="0" bIns="0" rtlCol="0" vert="horz">
            <a:spAutoFit/>
          </a:bodyPr>
          <a:lstStyle/>
          <a:p>
            <a:pPr marL="484505" indent="-471805">
              <a:lnSpc>
                <a:spcPct val="100000"/>
              </a:lnSpc>
              <a:spcBef>
                <a:spcPts val="600"/>
              </a:spcBef>
              <a:buClr>
                <a:srgbClr val="950031"/>
              </a:buClr>
              <a:buSzPct val="90476"/>
              <a:buFont typeface="Noto Sans Symbols2"/>
              <a:buChar char="◼"/>
              <a:tabLst>
                <a:tab pos="484505" algn="l"/>
              </a:tabLst>
            </a:pPr>
            <a:r>
              <a:rPr dirty="0" sz="2100">
                <a:solidFill>
                  <a:srgbClr val="333333"/>
                </a:solidFill>
                <a:latin typeface="Arial"/>
                <a:cs typeface="Arial"/>
              </a:rPr>
              <a:t>Bedeutende</a:t>
            </a:r>
            <a:r>
              <a:rPr dirty="0" sz="2100" spc="-3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2100">
                <a:solidFill>
                  <a:srgbClr val="333333"/>
                </a:solidFill>
                <a:latin typeface="Arial"/>
                <a:cs typeface="Arial"/>
              </a:rPr>
              <a:t>weltweit</a:t>
            </a:r>
            <a:r>
              <a:rPr dirty="0" sz="2100" spc="-3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2100">
                <a:solidFill>
                  <a:srgbClr val="333333"/>
                </a:solidFill>
                <a:latin typeface="Arial"/>
                <a:cs typeface="Arial"/>
              </a:rPr>
              <a:t>auftretende</a:t>
            </a:r>
            <a:r>
              <a:rPr dirty="0" sz="2100" spc="-3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2100">
                <a:solidFill>
                  <a:srgbClr val="333333"/>
                </a:solidFill>
                <a:latin typeface="Arial"/>
                <a:cs typeface="Arial"/>
              </a:rPr>
              <a:t>Viruserkrankung</a:t>
            </a:r>
            <a:r>
              <a:rPr dirty="0" sz="2100" spc="-3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2100">
                <a:solidFill>
                  <a:srgbClr val="333333"/>
                </a:solidFill>
                <a:latin typeface="Arial"/>
                <a:cs typeface="Arial"/>
              </a:rPr>
              <a:t>beim</a:t>
            </a:r>
            <a:r>
              <a:rPr dirty="0" sz="2100" spc="-11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2100" spc="-10">
                <a:solidFill>
                  <a:srgbClr val="333333"/>
                </a:solidFill>
                <a:latin typeface="Arial"/>
                <a:cs typeface="Arial"/>
              </a:rPr>
              <a:t>Schwein</a:t>
            </a:r>
            <a:endParaRPr sz="2100">
              <a:latin typeface="Arial"/>
              <a:cs typeface="Arial"/>
            </a:endParaRPr>
          </a:p>
          <a:p>
            <a:pPr marL="484505" indent="-471805">
              <a:lnSpc>
                <a:spcPct val="100000"/>
              </a:lnSpc>
              <a:spcBef>
                <a:spcPts val="505"/>
              </a:spcBef>
              <a:buClr>
                <a:srgbClr val="950031"/>
              </a:buClr>
              <a:buSzPct val="90476"/>
              <a:buFont typeface="Noto Sans Symbols2"/>
              <a:buChar char="◼"/>
              <a:tabLst>
                <a:tab pos="484505" algn="l"/>
              </a:tabLst>
            </a:pPr>
            <a:r>
              <a:rPr dirty="0" sz="2100">
                <a:solidFill>
                  <a:srgbClr val="333333"/>
                </a:solidFill>
                <a:latin typeface="Arial"/>
                <a:cs typeface="Arial"/>
              </a:rPr>
              <a:t>Abkürzung</a:t>
            </a:r>
            <a:r>
              <a:rPr dirty="0" sz="2100" spc="-7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2100">
                <a:solidFill>
                  <a:srgbClr val="333333"/>
                </a:solidFill>
                <a:latin typeface="Arial"/>
                <a:cs typeface="Arial"/>
              </a:rPr>
              <a:t>für</a:t>
            </a:r>
            <a:r>
              <a:rPr dirty="0" sz="2100" spc="-2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2100">
                <a:solidFill>
                  <a:srgbClr val="333333"/>
                </a:solidFill>
                <a:latin typeface="Arial"/>
                <a:cs typeface="Arial"/>
              </a:rPr>
              <a:t>Porcine</a:t>
            </a:r>
            <a:r>
              <a:rPr dirty="0" sz="2100" spc="-6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2100">
                <a:solidFill>
                  <a:srgbClr val="333333"/>
                </a:solidFill>
                <a:latin typeface="Arial"/>
                <a:cs typeface="Arial"/>
              </a:rPr>
              <a:t>Reproductive</a:t>
            </a:r>
            <a:r>
              <a:rPr dirty="0" sz="2100" spc="-2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2100">
                <a:solidFill>
                  <a:srgbClr val="333333"/>
                </a:solidFill>
                <a:latin typeface="Arial"/>
                <a:cs typeface="Arial"/>
              </a:rPr>
              <a:t>and</a:t>
            </a:r>
            <a:r>
              <a:rPr dirty="0" sz="2100" spc="-7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2100">
                <a:solidFill>
                  <a:srgbClr val="333333"/>
                </a:solidFill>
                <a:latin typeface="Arial"/>
                <a:cs typeface="Arial"/>
              </a:rPr>
              <a:t>Respiratory</a:t>
            </a:r>
            <a:r>
              <a:rPr dirty="0" sz="2100" spc="-2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2100" spc="-10">
                <a:solidFill>
                  <a:srgbClr val="333333"/>
                </a:solidFill>
                <a:latin typeface="Arial"/>
                <a:cs typeface="Arial"/>
              </a:rPr>
              <a:t>Syndrome</a:t>
            </a:r>
            <a:endParaRPr sz="2100">
              <a:latin typeface="Arial"/>
              <a:cs typeface="Arial"/>
            </a:endParaRPr>
          </a:p>
          <a:p>
            <a:pPr marL="484505" indent="-471805">
              <a:lnSpc>
                <a:spcPct val="100000"/>
              </a:lnSpc>
              <a:spcBef>
                <a:spcPts val="525"/>
              </a:spcBef>
              <a:buClr>
                <a:srgbClr val="950031"/>
              </a:buClr>
              <a:buSzPct val="90476"/>
              <a:buFont typeface="Noto Sans Symbols2"/>
              <a:buChar char="◼"/>
              <a:tabLst>
                <a:tab pos="484505" algn="l"/>
              </a:tabLst>
            </a:pPr>
            <a:r>
              <a:rPr dirty="0" sz="2100">
                <a:solidFill>
                  <a:srgbClr val="333333"/>
                </a:solidFill>
                <a:latin typeface="Arial"/>
                <a:cs typeface="Arial"/>
              </a:rPr>
              <a:t>Spätaborte,</a:t>
            </a:r>
            <a:r>
              <a:rPr dirty="0" sz="2100" spc="-3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2100">
                <a:solidFill>
                  <a:srgbClr val="333333"/>
                </a:solidFill>
                <a:latin typeface="Arial"/>
                <a:cs typeface="Arial"/>
              </a:rPr>
              <a:t>Geburt</a:t>
            </a:r>
            <a:r>
              <a:rPr dirty="0" sz="2100" spc="-3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2100">
                <a:solidFill>
                  <a:srgbClr val="333333"/>
                </a:solidFill>
                <a:latin typeface="Arial"/>
                <a:cs typeface="Arial"/>
              </a:rPr>
              <a:t>lebensschwacher Ferkel,</a:t>
            </a:r>
            <a:r>
              <a:rPr dirty="0" sz="2100" spc="-5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2100">
                <a:solidFill>
                  <a:srgbClr val="333333"/>
                </a:solidFill>
                <a:latin typeface="Arial"/>
                <a:cs typeface="Arial"/>
              </a:rPr>
              <a:t>Fieber</a:t>
            </a:r>
            <a:r>
              <a:rPr dirty="0" sz="2100" spc="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2100">
                <a:solidFill>
                  <a:srgbClr val="333333"/>
                </a:solidFill>
                <a:latin typeface="Arial"/>
                <a:cs typeface="Arial"/>
              </a:rPr>
              <a:t>bei</a:t>
            </a:r>
            <a:r>
              <a:rPr dirty="0" sz="2100" spc="-4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2100" spc="-10">
                <a:solidFill>
                  <a:srgbClr val="333333"/>
                </a:solidFill>
                <a:latin typeface="Arial"/>
                <a:cs typeface="Arial"/>
              </a:rPr>
              <a:t>Sauen</a:t>
            </a:r>
            <a:endParaRPr sz="2100">
              <a:latin typeface="Arial"/>
              <a:cs typeface="Arial"/>
            </a:endParaRPr>
          </a:p>
          <a:p>
            <a:pPr marL="484505" indent="-471805">
              <a:lnSpc>
                <a:spcPct val="100000"/>
              </a:lnSpc>
              <a:spcBef>
                <a:spcPts val="505"/>
              </a:spcBef>
              <a:buClr>
                <a:srgbClr val="950031"/>
              </a:buClr>
              <a:buSzPct val="90476"/>
              <a:buFont typeface="Noto Sans Symbols2"/>
              <a:buChar char="◼"/>
              <a:tabLst>
                <a:tab pos="484505" algn="l"/>
              </a:tabLst>
            </a:pPr>
            <a:r>
              <a:rPr dirty="0" sz="2100">
                <a:solidFill>
                  <a:srgbClr val="333333"/>
                </a:solidFill>
                <a:latin typeface="Arial"/>
                <a:cs typeface="Arial"/>
              </a:rPr>
              <a:t>Erkrankungen</a:t>
            </a:r>
            <a:r>
              <a:rPr dirty="0" sz="2100" spc="-5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2100">
                <a:solidFill>
                  <a:srgbClr val="333333"/>
                </a:solidFill>
                <a:latin typeface="Arial"/>
                <a:cs typeface="Arial"/>
              </a:rPr>
              <a:t>der</a:t>
            </a:r>
            <a:r>
              <a:rPr dirty="0" sz="2100" spc="3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2100">
                <a:solidFill>
                  <a:srgbClr val="333333"/>
                </a:solidFill>
                <a:latin typeface="Arial"/>
                <a:cs typeface="Arial"/>
              </a:rPr>
              <a:t>Atemwege</a:t>
            </a:r>
            <a:r>
              <a:rPr dirty="0" sz="2100" spc="-2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2100">
                <a:solidFill>
                  <a:srgbClr val="333333"/>
                </a:solidFill>
                <a:latin typeface="Arial"/>
                <a:cs typeface="Arial"/>
              </a:rPr>
              <a:t>bei</a:t>
            </a:r>
            <a:r>
              <a:rPr dirty="0" sz="2100" spc="3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2100">
                <a:solidFill>
                  <a:srgbClr val="333333"/>
                </a:solidFill>
                <a:latin typeface="Arial"/>
                <a:cs typeface="Arial"/>
              </a:rPr>
              <a:t>Aufzuchtferkeln</a:t>
            </a:r>
            <a:r>
              <a:rPr dirty="0" sz="2100" spc="-4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2100">
                <a:solidFill>
                  <a:srgbClr val="333333"/>
                </a:solidFill>
                <a:latin typeface="Arial"/>
                <a:cs typeface="Arial"/>
              </a:rPr>
              <a:t>und</a:t>
            </a:r>
            <a:r>
              <a:rPr dirty="0" sz="2100" spc="3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2100" spc="-10">
                <a:solidFill>
                  <a:srgbClr val="333333"/>
                </a:solidFill>
                <a:latin typeface="Arial"/>
                <a:cs typeface="Arial"/>
              </a:rPr>
              <a:t>Mastschweinen</a:t>
            </a:r>
            <a:endParaRPr sz="2100">
              <a:latin typeface="Arial"/>
              <a:cs typeface="Arial"/>
            </a:endParaRPr>
          </a:p>
          <a:p>
            <a:pPr marL="485140" marR="2096135" indent="-472440">
              <a:lnSpc>
                <a:spcPct val="100000"/>
              </a:lnSpc>
              <a:spcBef>
                <a:spcPts val="505"/>
              </a:spcBef>
              <a:buClr>
                <a:srgbClr val="950031"/>
              </a:buClr>
              <a:buSzPct val="90476"/>
              <a:buFont typeface="Noto Sans Symbols2"/>
              <a:buChar char="◼"/>
              <a:tabLst>
                <a:tab pos="485140" algn="l"/>
              </a:tabLst>
            </a:pPr>
            <a:r>
              <a:rPr dirty="0" sz="2100">
                <a:solidFill>
                  <a:srgbClr val="333333"/>
                </a:solidFill>
                <a:latin typeface="Arial"/>
                <a:cs typeface="Arial"/>
              </a:rPr>
              <a:t>Virus wirkt immunsuppressiv</a:t>
            </a:r>
            <a:r>
              <a:rPr dirty="0" sz="2100" spc="-7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2100">
                <a:solidFill>
                  <a:srgbClr val="333333"/>
                </a:solidFill>
                <a:latin typeface="Arial"/>
                <a:cs typeface="Arial"/>
              </a:rPr>
              <a:t>–</a:t>
            </a:r>
            <a:r>
              <a:rPr dirty="0" sz="2100" spc="-1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2100">
                <a:solidFill>
                  <a:srgbClr val="333333"/>
                </a:solidFill>
                <a:latin typeface="Arial"/>
                <a:cs typeface="Arial"/>
              </a:rPr>
              <a:t>erleichtert </a:t>
            </a:r>
            <a:r>
              <a:rPr dirty="0" sz="2100" spc="-10">
                <a:solidFill>
                  <a:srgbClr val="333333"/>
                </a:solidFill>
                <a:latin typeface="Arial"/>
                <a:cs typeface="Arial"/>
              </a:rPr>
              <a:t>bakterielle Sekundärinfektionen</a:t>
            </a:r>
            <a:endParaRPr sz="2100">
              <a:latin typeface="Arial"/>
              <a:cs typeface="Arial"/>
            </a:endParaRPr>
          </a:p>
          <a:p>
            <a:pPr marL="484505" indent="-471805">
              <a:lnSpc>
                <a:spcPct val="100000"/>
              </a:lnSpc>
              <a:spcBef>
                <a:spcPts val="530"/>
              </a:spcBef>
              <a:buClr>
                <a:srgbClr val="950031"/>
              </a:buClr>
              <a:buSzPct val="90476"/>
              <a:buFont typeface="Noto Sans Symbols2"/>
              <a:buChar char="◼"/>
              <a:tabLst>
                <a:tab pos="484505" algn="l"/>
              </a:tabLst>
            </a:pPr>
            <a:r>
              <a:rPr dirty="0" sz="2100">
                <a:solidFill>
                  <a:srgbClr val="333333"/>
                </a:solidFill>
                <a:latin typeface="Arial"/>
                <a:cs typeface="Arial"/>
              </a:rPr>
              <a:t>Erhöhter Einsatz</a:t>
            </a:r>
            <a:r>
              <a:rPr dirty="0" sz="2100" spc="-3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2100">
                <a:solidFill>
                  <a:srgbClr val="333333"/>
                </a:solidFill>
                <a:latin typeface="Arial"/>
                <a:cs typeface="Arial"/>
              </a:rPr>
              <a:t>von Antibiotika</a:t>
            </a:r>
            <a:r>
              <a:rPr dirty="0" sz="2100" spc="-5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2100">
                <a:solidFill>
                  <a:srgbClr val="333333"/>
                </a:solidFill>
                <a:latin typeface="Arial"/>
                <a:cs typeface="Arial"/>
              </a:rPr>
              <a:t>in PRRS</a:t>
            </a:r>
            <a:r>
              <a:rPr dirty="0" sz="2100" spc="-4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2100">
                <a:solidFill>
                  <a:srgbClr val="333333"/>
                </a:solidFill>
                <a:latin typeface="Arial"/>
                <a:cs typeface="Arial"/>
              </a:rPr>
              <a:t>positiven </a:t>
            </a:r>
            <a:r>
              <a:rPr dirty="0" sz="2100" spc="-10">
                <a:solidFill>
                  <a:srgbClr val="333333"/>
                </a:solidFill>
                <a:latin typeface="Arial"/>
                <a:cs typeface="Arial"/>
              </a:rPr>
              <a:t>Betrieben</a:t>
            </a:r>
            <a:endParaRPr sz="2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44005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PRRS </a:t>
            </a:r>
            <a:r>
              <a:rPr dirty="0" spc="-10"/>
              <a:t>Strategien</a:t>
            </a:r>
          </a:p>
        </p:txBody>
      </p:sp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42545">
              <a:lnSpc>
                <a:spcPct val="100000"/>
              </a:lnSpc>
              <a:spcBef>
                <a:spcPts val="50"/>
              </a:spcBef>
            </a:pPr>
            <a:r>
              <a:rPr dirty="0"/>
              <a:t>Folie</a:t>
            </a:r>
            <a:r>
              <a:rPr dirty="0" spc="15"/>
              <a:t> </a:t>
            </a:r>
            <a:fld id="{81D60167-4931-47E6-BA6A-407CBD079E47}" type="slidenum">
              <a:rPr dirty="0" spc="-50"/>
              <a:t>2</a:t>
            </a:fld>
          </a:p>
        </p:txBody>
      </p:sp>
      <p:sp>
        <p:nvSpPr>
          <p:cNvPr id="3" name="object 3" descr=""/>
          <p:cNvSpPr txBox="1"/>
          <p:nvPr/>
        </p:nvSpPr>
        <p:spPr>
          <a:xfrm>
            <a:off x="602995" y="2322068"/>
            <a:ext cx="9057005" cy="346329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484505" indent="-471805">
              <a:lnSpc>
                <a:spcPct val="100000"/>
              </a:lnSpc>
              <a:spcBef>
                <a:spcPts val="110"/>
              </a:spcBef>
              <a:buClr>
                <a:srgbClr val="950031"/>
              </a:buClr>
              <a:buSzPct val="90476"/>
              <a:buFont typeface="Noto Sans Symbols2"/>
              <a:buChar char="◼"/>
              <a:tabLst>
                <a:tab pos="484505" algn="l"/>
              </a:tabLst>
            </a:pPr>
            <a:r>
              <a:rPr dirty="0" sz="2100">
                <a:solidFill>
                  <a:srgbClr val="333333"/>
                </a:solidFill>
                <a:latin typeface="Arial"/>
                <a:cs typeface="Arial"/>
              </a:rPr>
              <a:t>Länderspezifische</a:t>
            </a:r>
            <a:r>
              <a:rPr dirty="0" sz="2100" spc="-6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2100">
                <a:solidFill>
                  <a:srgbClr val="333333"/>
                </a:solidFill>
                <a:latin typeface="Arial"/>
                <a:cs typeface="Arial"/>
              </a:rPr>
              <a:t>Strategien</a:t>
            </a:r>
            <a:r>
              <a:rPr dirty="0" sz="2100" spc="-6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2100">
                <a:solidFill>
                  <a:srgbClr val="333333"/>
                </a:solidFill>
                <a:latin typeface="Arial"/>
                <a:cs typeface="Arial"/>
              </a:rPr>
              <a:t>zur</a:t>
            </a:r>
            <a:r>
              <a:rPr dirty="0" sz="2100" spc="-3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2100">
                <a:solidFill>
                  <a:srgbClr val="333333"/>
                </a:solidFill>
                <a:latin typeface="Arial"/>
                <a:cs typeface="Arial"/>
              </a:rPr>
              <a:t>Bekämpfung</a:t>
            </a:r>
            <a:r>
              <a:rPr dirty="0" sz="2100" spc="-10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2100">
                <a:solidFill>
                  <a:srgbClr val="333333"/>
                </a:solidFill>
                <a:latin typeface="Arial"/>
                <a:cs typeface="Arial"/>
              </a:rPr>
              <a:t>von</a:t>
            </a:r>
            <a:r>
              <a:rPr dirty="0" sz="2100" spc="-2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2100" spc="-20">
                <a:solidFill>
                  <a:srgbClr val="333333"/>
                </a:solidFill>
                <a:latin typeface="Arial"/>
                <a:cs typeface="Arial"/>
              </a:rPr>
              <a:t>PRRS</a:t>
            </a:r>
            <a:endParaRPr sz="2100">
              <a:latin typeface="Arial"/>
              <a:cs typeface="Arial"/>
            </a:endParaRPr>
          </a:p>
          <a:p>
            <a:pPr lvl="1" marL="798830" indent="-313690">
              <a:lnSpc>
                <a:spcPct val="100000"/>
              </a:lnSpc>
              <a:spcBef>
                <a:spcPts val="430"/>
              </a:spcBef>
              <a:buClr>
                <a:srgbClr val="919B9F"/>
              </a:buClr>
              <a:buSzPct val="151612"/>
              <a:buFont typeface="Noto Sans Symbols2"/>
              <a:buChar char="▪"/>
              <a:tabLst>
                <a:tab pos="798830" algn="l"/>
              </a:tabLst>
            </a:pP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Eradikationsprogramme</a:t>
            </a:r>
            <a:r>
              <a:rPr dirty="0" sz="1550" spc="8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–</a:t>
            </a:r>
            <a:r>
              <a:rPr dirty="0" sz="1550" spc="19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Niederlande,</a:t>
            </a:r>
            <a:r>
              <a:rPr dirty="0" sz="1550" spc="10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Dänemark,</a:t>
            </a:r>
            <a:r>
              <a:rPr dirty="0" sz="1550" spc="6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 spc="-10">
                <a:solidFill>
                  <a:srgbClr val="333333"/>
                </a:solidFill>
                <a:latin typeface="Arial"/>
                <a:cs typeface="Arial"/>
              </a:rPr>
              <a:t>Ungarn</a:t>
            </a:r>
            <a:endParaRPr sz="1550">
              <a:latin typeface="Arial"/>
              <a:cs typeface="Arial"/>
            </a:endParaRPr>
          </a:p>
          <a:p>
            <a:pPr lvl="1" marL="798830" indent="-313690">
              <a:lnSpc>
                <a:spcPct val="100000"/>
              </a:lnSpc>
              <a:spcBef>
                <a:spcPts val="420"/>
              </a:spcBef>
              <a:buClr>
                <a:srgbClr val="919B9F"/>
              </a:buClr>
              <a:buSzPct val="151612"/>
              <a:buFont typeface="Noto Sans Symbols2"/>
              <a:buChar char="▪"/>
              <a:tabLst>
                <a:tab pos="798830" algn="l"/>
              </a:tabLst>
            </a:pP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Deutschland</a:t>
            </a:r>
            <a:r>
              <a:rPr dirty="0" sz="1550" spc="14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–</a:t>
            </a:r>
            <a:r>
              <a:rPr dirty="0" sz="1550" spc="4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einzelbetriebliche</a:t>
            </a:r>
            <a:r>
              <a:rPr dirty="0" sz="1550" spc="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Lösungen,</a:t>
            </a:r>
            <a:r>
              <a:rPr dirty="0" sz="1550" spc="6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Impfstoffeinsatz</a:t>
            </a:r>
            <a:r>
              <a:rPr dirty="0" sz="1550" spc="2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weit</a:t>
            </a:r>
            <a:r>
              <a:rPr dirty="0" sz="1550" spc="15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 spc="-10">
                <a:solidFill>
                  <a:srgbClr val="333333"/>
                </a:solidFill>
                <a:latin typeface="Arial"/>
                <a:cs typeface="Arial"/>
              </a:rPr>
              <a:t>verbreitet</a:t>
            </a:r>
            <a:endParaRPr sz="1550">
              <a:latin typeface="Arial"/>
              <a:cs typeface="Arial"/>
            </a:endParaRPr>
          </a:p>
          <a:p>
            <a:pPr lvl="1" marL="798830" indent="-313690">
              <a:lnSpc>
                <a:spcPct val="100000"/>
              </a:lnSpc>
              <a:spcBef>
                <a:spcPts val="395"/>
              </a:spcBef>
              <a:buClr>
                <a:srgbClr val="919B9F"/>
              </a:buClr>
              <a:buSzPct val="151612"/>
              <a:buFont typeface="Noto Sans Symbols2"/>
              <a:buChar char="▪"/>
              <a:tabLst>
                <a:tab pos="798830" algn="l"/>
              </a:tabLst>
            </a:pP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Österreich</a:t>
            </a:r>
            <a:r>
              <a:rPr dirty="0" sz="1550" spc="2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–</a:t>
            </a:r>
            <a:r>
              <a:rPr dirty="0" sz="1550" spc="7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TGD</a:t>
            </a:r>
            <a:r>
              <a:rPr dirty="0" sz="1550" spc="7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Programm</a:t>
            </a:r>
            <a:r>
              <a:rPr dirty="0" sz="1550" spc="2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zur</a:t>
            </a:r>
            <a:r>
              <a:rPr dirty="0" sz="1550" spc="10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PRRS</a:t>
            </a:r>
            <a:r>
              <a:rPr dirty="0" sz="1550" spc="7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 spc="-10">
                <a:solidFill>
                  <a:srgbClr val="333333"/>
                </a:solidFill>
                <a:latin typeface="Arial"/>
                <a:cs typeface="Arial"/>
              </a:rPr>
              <a:t>Stabilisierung</a:t>
            </a:r>
            <a:endParaRPr sz="1550">
              <a:latin typeface="Arial"/>
              <a:cs typeface="Arial"/>
            </a:endParaRPr>
          </a:p>
          <a:p>
            <a:pPr marL="484505" indent="-471805">
              <a:lnSpc>
                <a:spcPct val="100000"/>
              </a:lnSpc>
              <a:spcBef>
                <a:spcPts val="520"/>
              </a:spcBef>
              <a:buClr>
                <a:srgbClr val="950031"/>
              </a:buClr>
              <a:buSzPct val="90476"/>
              <a:buFont typeface="Noto Sans Symbols2"/>
              <a:buChar char="◼"/>
              <a:tabLst>
                <a:tab pos="484505" algn="l"/>
              </a:tabLst>
            </a:pPr>
            <a:r>
              <a:rPr dirty="0" sz="2100">
                <a:solidFill>
                  <a:srgbClr val="333333"/>
                </a:solidFill>
                <a:latin typeface="Arial"/>
                <a:cs typeface="Arial"/>
              </a:rPr>
              <a:t>TGD</a:t>
            </a:r>
            <a:r>
              <a:rPr dirty="0" sz="2100" spc="-1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2100" spc="-10">
                <a:solidFill>
                  <a:srgbClr val="333333"/>
                </a:solidFill>
                <a:latin typeface="Arial"/>
                <a:cs typeface="Arial"/>
              </a:rPr>
              <a:t>Programm</a:t>
            </a:r>
            <a:endParaRPr sz="2100">
              <a:latin typeface="Arial"/>
              <a:cs typeface="Arial"/>
            </a:endParaRPr>
          </a:p>
          <a:p>
            <a:pPr lvl="1" marL="798830" indent="-313690">
              <a:lnSpc>
                <a:spcPct val="100000"/>
              </a:lnSpc>
              <a:spcBef>
                <a:spcPts val="405"/>
              </a:spcBef>
              <a:buClr>
                <a:srgbClr val="919B9F"/>
              </a:buClr>
              <a:buSzPct val="151612"/>
              <a:buFont typeface="Noto Sans Symbols2"/>
              <a:buChar char="▪"/>
              <a:tabLst>
                <a:tab pos="798830" algn="l"/>
              </a:tabLst>
            </a:pP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Freiwillig</a:t>
            </a:r>
            <a:r>
              <a:rPr dirty="0" sz="1550" spc="3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–</a:t>
            </a:r>
            <a:r>
              <a:rPr dirty="0" sz="1550" spc="9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aber</a:t>
            </a:r>
            <a:r>
              <a:rPr dirty="0" sz="1550" spc="9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Erzeugergemeinschaften</a:t>
            </a:r>
            <a:r>
              <a:rPr dirty="0" sz="1550" spc="-1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verpflichten</a:t>
            </a:r>
            <a:r>
              <a:rPr dirty="0" sz="1550" spc="6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ihre</a:t>
            </a:r>
            <a:r>
              <a:rPr dirty="0" sz="1550" spc="9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Betriebe</a:t>
            </a:r>
            <a:r>
              <a:rPr dirty="0" sz="1550" spc="6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zur</a:t>
            </a:r>
            <a:r>
              <a:rPr dirty="0" sz="1550" spc="4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 spc="-10">
                <a:solidFill>
                  <a:srgbClr val="333333"/>
                </a:solidFill>
                <a:latin typeface="Arial"/>
                <a:cs typeface="Arial"/>
              </a:rPr>
              <a:t>Teilnahme</a:t>
            </a:r>
            <a:endParaRPr sz="1550">
              <a:latin typeface="Arial"/>
              <a:cs typeface="Arial"/>
            </a:endParaRPr>
          </a:p>
          <a:p>
            <a:pPr lvl="1" marL="798830" indent="-313690">
              <a:lnSpc>
                <a:spcPct val="100000"/>
              </a:lnSpc>
              <a:spcBef>
                <a:spcPts val="420"/>
              </a:spcBef>
              <a:buClr>
                <a:srgbClr val="919B9F"/>
              </a:buClr>
              <a:buSzPct val="151612"/>
              <a:buFont typeface="Noto Sans Symbols2"/>
              <a:buChar char="▪"/>
              <a:tabLst>
                <a:tab pos="798830" algn="l"/>
              </a:tabLst>
            </a:pP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Vermeidung</a:t>
            </a:r>
            <a:r>
              <a:rPr dirty="0" sz="1550" spc="12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der</a:t>
            </a:r>
            <a:r>
              <a:rPr dirty="0" sz="1550" spc="2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Verbreitung</a:t>
            </a:r>
            <a:r>
              <a:rPr dirty="0" sz="1550" spc="4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von</a:t>
            </a:r>
            <a:r>
              <a:rPr dirty="0" sz="1550" spc="12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PRRS-</a:t>
            </a:r>
            <a:r>
              <a:rPr dirty="0" sz="1550" spc="-10">
                <a:solidFill>
                  <a:srgbClr val="333333"/>
                </a:solidFill>
                <a:latin typeface="Arial"/>
                <a:cs typeface="Arial"/>
              </a:rPr>
              <a:t>Feldvirusstämmen</a:t>
            </a:r>
            <a:endParaRPr sz="1550">
              <a:latin typeface="Arial"/>
              <a:cs typeface="Arial"/>
            </a:endParaRPr>
          </a:p>
          <a:p>
            <a:pPr marL="814069">
              <a:lnSpc>
                <a:spcPct val="100000"/>
              </a:lnSpc>
              <a:spcBef>
                <a:spcPts val="340"/>
              </a:spcBef>
            </a:pPr>
            <a:r>
              <a:rPr dirty="0" sz="950" spc="85">
                <a:solidFill>
                  <a:srgbClr val="919B9F"/>
                </a:solidFill>
                <a:latin typeface="Noto Sans Symbols2"/>
                <a:cs typeface="Noto Sans Symbols2"/>
              </a:rPr>
              <a:t>🞏</a:t>
            </a:r>
            <a:r>
              <a:rPr dirty="0" sz="950" spc="100">
                <a:solidFill>
                  <a:srgbClr val="919B9F"/>
                </a:solidFill>
                <a:latin typeface="Noto Sans Symbols2"/>
                <a:cs typeface="Noto Sans Symbols2"/>
              </a:rPr>
              <a:t>​</a:t>
            </a:r>
            <a:r>
              <a:rPr dirty="0" sz="950" spc="475">
                <a:solidFill>
                  <a:srgbClr val="919B9F"/>
                </a:solidFill>
                <a:latin typeface="Noto Sans Symbols2"/>
                <a:cs typeface="Noto Sans Symbols2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in</a:t>
            </a:r>
            <a:r>
              <a:rPr dirty="0" sz="1200" spc="1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 spc="-10">
                <a:solidFill>
                  <a:srgbClr val="333333"/>
                </a:solidFill>
                <a:latin typeface="Arial"/>
                <a:cs typeface="Arial"/>
              </a:rPr>
              <a:t>Betrieben</a:t>
            </a:r>
            <a:endParaRPr sz="1200">
              <a:latin typeface="Arial"/>
              <a:cs typeface="Arial"/>
            </a:endParaRPr>
          </a:p>
          <a:p>
            <a:pPr marL="814069">
              <a:lnSpc>
                <a:spcPct val="100000"/>
              </a:lnSpc>
              <a:spcBef>
                <a:spcPts val="310"/>
              </a:spcBef>
            </a:pPr>
            <a:r>
              <a:rPr dirty="0" sz="950" spc="85">
                <a:solidFill>
                  <a:srgbClr val="919B9F"/>
                </a:solidFill>
                <a:latin typeface="Noto Sans Symbols2"/>
                <a:cs typeface="Noto Sans Symbols2"/>
              </a:rPr>
              <a:t>🞏</a:t>
            </a:r>
            <a:r>
              <a:rPr dirty="0" sz="950" spc="100">
                <a:solidFill>
                  <a:srgbClr val="919B9F"/>
                </a:solidFill>
                <a:latin typeface="Noto Sans Symbols2"/>
                <a:cs typeface="Noto Sans Symbols2"/>
              </a:rPr>
              <a:t>​</a:t>
            </a:r>
            <a:r>
              <a:rPr dirty="0" sz="950" spc="475">
                <a:solidFill>
                  <a:srgbClr val="919B9F"/>
                </a:solidFill>
                <a:latin typeface="Noto Sans Symbols2"/>
                <a:cs typeface="Noto Sans Symbols2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im</a:t>
            </a:r>
            <a:r>
              <a:rPr dirty="0" sz="1200" spc="1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 spc="-10">
                <a:solidFill>
                  <a:srgbClr val="333333"/>
                </a:solidFill>
                <a:latin typeface="Arial"/>
                <a:cs typeface="Arial"/>
              </a:rPr>
              <a:t>Tierverkehr</a:t>
            </a:r>
            <a:endParaRPr sz="1200">
              <a:latin typeface="Arial"/>
              <a:cs typeface="Arial"/>
            </a:endParaRPr>
          </a:p>
          <a:p>
            <a:pPr lvl="1" marL="798830" marR="5080" indent="-314325">
              <a:lnSpc>
                <a:spcPct val="101899"/>
              </a:lnSpc>
              <a:spcBef>
                <a:spcPts val="384"/>
              </a:spcBef>
              <a:buClr>
                <a:srgbClr val="919B9F"/>
              </a:buClr>
              <a:buSzPct val="151612"/>
              <a:buFont typeface="Noto Sans Symbols2"/>
              <a:buChar char="▪"/>
              <a:tabLst>
                <a:tab pos="798830" algn="l"/>
              </a:tabLst>
            </a:pP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Verbesserung</a:t>
            </a:r>
            <a:r>
              <a:rPr dirty="0" sz="1550" spc="-1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der</a:t>
            </a:r>
            <a:r>
              <a:rPr dirty="0" sz="1550" spc="10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Tiergesundheit</a:t>
            </a:r>
            <a:r>
              <a:rPr dirty="0" sz="1550" spc="2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in</a:t>
            </a:r>
            <a:r>
              <a:rPr dirty="0" sz="1550" spc="10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österreichischen</a:t>
            </a:r>
            <a:r>
              <a:rPr dirty="0" sz="1550" spc="10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Schweinebetrieben</a:t>
            </a:r>
            <a:r>
              <a:rPr dirty="0" sz="1550" spc="-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und</a:t>
            </a:r>
            <a:r>
              <a:rPr dirty="0" sz="1550" spc="10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eine</a:t>
            </a:r>
            <a:r>
              <a:rPr dirty="0" sz="1550" spc="6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 spc="-10">
                <a:solidFill>
                  <a:srgbClr val="333333"/>
                </a:solidFill>
                <a:latin typeface="Arial"/>
                <a:cs typeface="Arial"/>
              </a:rPr>
              <a:t>Reduktion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des</a:t>
            </a:r>
            <a:r>
              <a:rPr dirty="0" sz="1550" spc="5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 spc="-10">
                <a:solidFill>
                  <a:srgbClr val="333333"/>
                </a:solidFill>
                <a:latin typeface="Arial"/>
                <a:cs typeface="Arial"/>
              </a:rPr>
              <a:t>Antibiotikaeinsatzes</a:t>
            </a:r>
            <a:endParaRPr sz="1550">
              <a:latin typeface="Arial"/>
              <a:cs typeface="Arial"/>
            </a:endParaRPr>
          </a:p>
          <a:p>
            <a:pPr lvl="1" marL="798830" indent="-313690">
              <a:lnSpc>
                <a:spcPct val="100000"/>
              </a:lnSpc>
              <a:spcBef>
                <a:spcPts val="395"/>
              </a:spcBef>
              <a:buClr>
                <a:srgbClr val="919B9F"/>
              </a:buClr>
              <a:buSzPct val="151612"/>
              <a:buFont typeface="Noto Sans Symbols2"/>
              <a:buChar char="▪"/>
              <a:tabLst>
                <a:tab pos="798830" algn="l"/>
              </a:tabLst>
            </a:pP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Vermarktung</a:t>
            </a:r>
            <a:r>
              <a:rPr dirty="0" sz="1550" spc="5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stabiler,</a:t>
            </a:r>
            <a:r>
              <a:rPr dirty="0" sz="1550" spc="8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gesunder</a:t>
            </a:r>
            <a:r>
              <a:rPr dirty="0" sz="1550" spc="3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Ferkelpartien</a:t>
            </a:r>
            <a:r>
              <a:rPr dirty="0" sz="1550" spc="5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auch</a:t>
            </a:r>
            <a:r>
              <a:rPr dirty="0" sz="1550" spc="114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aus</a:t>
            </a:r>
            <a:r>
              <a:rPr dirty="0" sz="1550" spc="8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 spc="-10">
                <a:solidFill>
                  <a:srgbClr val="333333"/>
                </a:solidFill>
                <a:latin typeface="Arial"/>
                <a:cs typeface="Arial"/>
              </a:rPr>
              <a:t>Mischherkünften</a:t>
            </a:r>
            <a:endParaRPr sz="15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44005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TGD</a:t>
            </a:r>
            <a:r>
              <a:rPr dirty="0" spc="-30"/>
              <a:t> </a:t>
            </a:r>
            <a:r>
              <a:rPr dirty="0"/>
              <a:t>Programm</a:t>
            </a:r>
            <a:r>
              <a:rPr dirty="0" spc="-25"/>
              <a:t> </a:t>
            </a:r>
            <a:r>
              <a:rPr dirty="0"/>
              <a:t>PRRS</a:t>
            </a:r>
            <a:r>
              <a:rPr dirty="0" spc="-25"/>
              <a:t> </a:t>
            </a:r>
            <a:r>
              <a:rPr dirty="0" spc="-10"/>
              <a:t>Stabilisierung</a:t>
            </a:r>
          </a:p>
        </p:txBody>
      </p:sp>
      <p:sp>
        <p:nvSpPr>
          <p:cNvPr id="6" name="object 6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42545">
              <a:lnSpc>
                <a:spcPct val="100000"/>
              </a:lnSpc>
              <a:spcBef>
                <a:spcPts val="50"/>
              </a:spcBef>
            </a:pPr>
            <a:r>
              <a:rPr dirty="0"/>
              <a:t>Folie</a:t>
            </a:r>
            <a:r>
              <a:rPr dirty="0" spc="15"/>
              <a:t> </a:t>
            </a:r>
            <a:fld id="{81D60167-4931-47E6-BA6A-407CBD079E47}" type="slidenum">
              <a:rPr dirty="0" spc="-50"/>
              <a:t>2</a:t>
            </a:fld>
          </a:p>
        </p:txBody>
      </p:sp>
      <p:sp>
        <p:nvSpPr>
          <p:cNvPr id="3" name="object 3" descr=""/>
          <p:cNvSpPr txBox="1"/>
          <p:nvPr/>
        </p:nvSpPr>
        <p:spPr>
          <a:xfrm>
            <a:off x="578612" y="2235504"/>
            <a:ext cx="7607934" cy="1553210"/>
          </a:xfrm>
          <a:prstGeom prst="rect">
            <a:avLst/>
          </a:prstGeom>
        </p:spPr>
        <p:txBody>
          <a:bodyPr wrap="square" lIns="0" tIns="66040" rIns="0" bIns="0" rtlCol="0" vert="horz">
            <a:spAutoFit/>
          </a:bodyPr>
          <a:lstStyle/>
          <a:p>
            <a:pPr marL="484505" indent="-471805">
              <a:lnSpc>
                <a:spcPct val="100000"/>
              </a:lnSpc>
              <a:spcBef>
                <a:spcPts val="520"/>
              </a:spcBef>
              <a:buClr>
                <a:srgbClr val="950031"/>
              </a:buClr>
              <a:buSzPct val="88571"/>
              <a:buFont typeface="Noto Sans Symbols2"/>
              <a:buChar char="◼"/>
              <a:tabLst>
                <a:tab pos="484505" algn="l"/>
              </a:tabLst>
            </a:pPr>
            <a:r>
              <a:rPr dirty="0" sz="1750">
                <a:solidFill>
                  <a:srgbClr val="333333"/>
                </a:solidFill>
                <a:latin typeface="Arial"/>
                <a:cs typeface="Arial"/>
              </a:rPr>
              <a:t>PRRS</a:t>
            </a:r>
            <a:r>
              <a:rPr dirty="0" sz="1750" spc="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750">
                <a:solidFill>
                  <a:srgbClr val="333333"/>
                </a:solidFill>
                <a:latin typeface="Arial"/>
                <a:cs typeface="Arial"/>
              </a:rPr>
              <a:t>Status</a:t>
            </a:r>
            <a:r>
              <a:rPr dirty="0" sz="1750" spc="-1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750">
                <a:solidFill>
                  <a:srgbClr val="333333"/>
                </a:solidFill>
                <a:latin typeface="Arial"/>
                <a:cs typeface="Arial"/>
              </a:rPr>
              <a:t>für</a:t>
            </a:r>
            <a:r>
              <a:rPr dirty="0" sz="1750" spc="-1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750">
                <a:solidFill>
                  <a:srgbClr val="333333"/>
                </a:solidFill>
                <a:latin typeface="Arial"/>
                <a:cs typeface="Arial"/>
              </a:rPr>
              <a:t>jeden</a:t>
            </a:r>
            <a:r>
              <a:rPr dirty="0" sz="1750" spc="-1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750" spc="-10">
                <a:solidFill>
                  <a:srgbClr val="333333"/>
                </a:solidFill>
                <a:latin typeface="Arial"/>
                <a:cs typeface="Arial"/>
              </a:rPr>
              <a:t>teilnehmenden</a:t>
            </a:r>
            <a:r>
              <a:rPr dirty="0" sz="1750" spc="-4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750">
                <a:solidFill>
                  <a:srgbClr val="333333"/>
                </a:solidFill>
                <a:latin typeface="Arial"/>
                <a:cs typeface="Arial"/>
              </a:rPr>
              <a:t>Betrieb</a:t>
            </a:r>
            <a:r>
              <a:rPr dirty="0" sz="1750" spc="-1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750">
                <a:solidFill>
                  <a:srgbClr val="333333"/>
                </a:solidFill>
                <a:latin typeface="Arial"/>
                <a:cs typeface="Arial"/>
              </a:rPr>
              <a:t>nach</a:t>
            </a:r>
            <a:r>
              <a:rPr dirty="0" sz="1750" spc="-5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750" spc="-10">
                <a:solidFill>
                  <a:srgbClr val="333333"/>
                </a:solidFill>
                <a:latin typeface="Arial"/>
                <a:cs typeface="Arial"/>
              </a:rPr>
              <a:t>Grunduntersuchung</a:t>
            </a:r>
            <a:endParaRPr sz="1750">
              <a:latin typeface="Arial"/>
              <a:cs typeface="Arial"/>
            </a:endParaRPr>
          </a:p>
          <a:p>
            <a:pPr marL="484505" indent="-471805">
              <a:lnSpc>
                <a:spcPct val="100000"/>
              </a:lnSpc>
              <a:spcBef>
                <a:spcPts val="420"/>
              </a:spcBef>
              <a:buClr>
                <a:srgbClr val="950031"/>
              </a:buClr>
              <a:buSzPct val="88571"/>
              <a:buFont typeface="Noto Sans Symbols2"/>
              <a:buChar char="◼"/>
              <a:tabLst>
                <a:tab pos="484505" algn="l"/>
              </a:tabLst>
            </a:pPr>
            <a:r>
              <a:rPr dirty="0" sz="1750" spc="-10">
                <a:solidFill>
                  <a:srgbClr val="333333"/>
                </a:solidFill>
                <a:latin typeface="Arial"/>
                <a:cs typeface="Arial"/>
              </a:rPr>
              <a:t>Maßnahmen</a:t>
            </a:r>
            <a:r>
              <a:rPr dirty="0" sz="1750" spc="-3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750">
                <a:solidFill>
                  <a:srgbClr val="333333"/>
                </a:solidFill>
                <a:latin typeface="Arial"/>
                <a:cs typeface="Arial"/>
              </a:rPr>
              <a:t>in Abhängigkeit</a:t>
            </a:r>
            <a:r>
              <a:rPr dirty="0" sz="1750" spc="-7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750">
                <a:solidFill>
                  <a:srgbClr val="333333"/>
                </a:solidFill>
                <a:latin typeface="Arial"/>
                <a:cs typeface="Arial"/>
              </a:rPr>
              <a:t>des PRRS</a:t>
            </a:r>
            <a:r>
              <a:rPr dirty="0" sz="1750" spc="3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750" spc="-10">
                <a:solidFill>
                  <a:srgbClr val="333333"/>
                </a:solidFill>
                <a:latin typeface="Arial"/>
                <a:cs typeface="Arial"/>
              </a:rPr>
              <a:t>Status</a:t>
            </a:r>
            <a:endParaRPr sz="1750">
              <a:latin typeface="Arial"/>
              <a:cs typeface="Arial"/>
            </a:endParaRPr>
          </a:p>
          <a:p>
            <a:pPr lvl="1" marL="798830" indent="-313690">
              <a:lnSpc>
                <a:spcPct val="100000"/>
              </a:lnSpc>
              <a:spcBef>
                <a:spcPts val="425"/>
              </a:spcBef>
              <a:buClr>
                <a:srgbClr val="919B9F"/>
              </a:buClr>
              <a:buSzPct val="151612"/>
              <a:buFont typeface="Noto Sans Symbols2"/>
              <a:buChar char="▪"/>
              <a:tabLst>
                <a:tab pos="798830" algn="l"/>
              </a:tabLst>
            </a:pP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Biosicherheit</a:t>
            </a:r>
            <a:r>
              <a:rPr dirty="0" sz="1550" spc="8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 spc="-10">
                <a:solidFill>
                  <a:srgbClr val="333333"/>
                </a:solidFill>
                <a:latin typeface="Arial"/>
                <a:cs typeface="Arial"/>
              </a:rPr>
              <a:t>verbessern</a:t>
            </a:r>
            <a:endParaRPr sz="1550">
              <a:latin typeface="Arial"/>
              <a:cs typeface="Arial"/>
            </a:endParaRPr>
          </a:p>
          <a:p>
            <a:pPr lvl="1" marL="798830" indent="-313690">
              <a:lnSpc>
                <a:spcPct val="100000"/>
              </a:lnSpc>
              <a:spcBef>
                <a:spcPts val="395"/>
              </a:spcBef>
              <a:buClr>
                <a:srgbClr val="919B9F"/>
              </a:buClr>
              <a:buSzPct val="151612"/>
              <a:buFont typeface="Noto Sans Symbols2"/>
              <a:buChar char="▪"/>
              <a:tabLst>
                <a:tab pos="798830" algn="l"/>
              </a:tabLst>
            </a:pPr>
            <a:r>
              <a:rPr dirty="0" sz="1550" spc="-10">
                <a:solidFill>
                  <a:srgbClr val="333333"/>
                </a:solidFill>
                <a:latin typeface="Arial"/>
                <a:cs typeface="Arial"/>
              </a:rPr>
              <a:t>Beprobung</a:t>
            </a:r>
            <a:endParaRPr sz="1550">
              <a:latin typeface="Arial"/>
              <a:cs typeface="Arial"/>
            </a:endParaRPr>
          </a:p>
          <a:p>
            <a:pPr lvl="1" marL="798830" indent="-313690">
              <a:lnSpc>
                <a:spcPct val="100000"/>
              </a:lnSpc>
              <a:spcBef>
                <a:spcPts val="420"/>
              </a:spcBef>
              <a:buClr>
                <a:srgbClr val="919B9F"/>
              </a:buClr>
              <a:buSzPct val="151612"/>
              <a:buFont typeface="Noto Sans Symbols2"/>
              <a:buChar char="▪"/>
              <a:tabLst>
                <a:tab pos="798830" algn="l"/>
              </a:tabLst>
            </a:pP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Impfung</a:t>
            </a:r>
            <a:r>
              <a:rPr dirty="0" sz="1550" spc="3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–</a:t>
            </a:r>
            <a:r>
              <a:rPr dirty="0" sz="1550" spc="4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 spc="-10">
                <a:solidFill>
                  <a:srgbClr val="333333"/>
                </a:solidFill>
                <a:latin typeface="Arial"/>
                <a:cs typeface="Arial"/>
              </a:rPr>
              <a:t>Stabilisierung</a:t>
            </a:r>
            <a:endParaRPr sz="155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578612" y="5269484"/>
            <a:ext cx="8274684" cy="6045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84505" indent="-471805">
              <a:lnSpc>
                <a:spcPct val="100000"/>
              </a:lnSpc>
              <a:spcBef>
                <a:spcPts val="100"/>
              </a:spcBef>
              <a:buClr>
                <a:srgbClr val="950031"/>
              </a:buClr>
              <a:buSzPct val="88571"/>
              <a:buFont typeface="Noto Sans Symbols2"/>
              <a:buChar char="◼"/>
              <a:tabLst>
                <a:tab pos="484505" algn="l"/>
              </a:tabLst>
            </a:pPr>
            <a:r>
              <a:rPr dirty="0" sz="1750" spc="-10">
                <a:solidFill>
                  <a:srgbClr val="333333"/>
                </a:solidFill>
                <a:latin typeface="Arial"/>
                <a:cs typeface="Arial"/>
              </a:rPr>
              <a:t>Vermarktung</a:t>
            </a:r>
            <a:r>
              <a:rPr dirty="0" sz="1750" spc="-3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750">
                <a:solidFill>
                  <a:srgbClr val="333333"/>
                </a:solidFill>
                <a:latin typeface="Arial"/>
                <a:cs typeface="Arial"/>
              </a:rPr>
              <a:t>der</a:t>
            </a:r>
            <a:r>
              <a:rPr dirty="0" sz="1750" spc="-2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750">
                <a:solidFill>
                  <a:srgbClr val="333333"/>
                </a:solidFill>
                <a:latin typeface="Arial"/>
                <a:cs typeface="Arial"/>
              </a:rPr>
              <a:t>Ferkel</a:t>
            </a:r>
            <a:r>
              <a:rPr dirty="0" sz="1750" spc="-2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750">
                <a:solidFill>
                  <a:srgbClr val="333333"/>
                </a:solidFill>
                <a:latin typeface="Arial"/>
                <a:cs typeface="Arial"/>
              </a:rPr>
              <a:t>nach</a:t>
            </a:r>
            <a:r>
              <a:rPr dirty="0" sz="1750" spc="-6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750">
                <a:solidFill>
                  <a:srgbClr val="333333"/>
                </a:solidFill>
                <a:latin typeface="Arial"/>
                <a:cs typeface="Arial"/>
              </a:rPr>
              <a:t>PRRS Status</a:t>
            </a:r>
            <a:r>
              <a:rPr dirty="0" sz="1750" spc="-2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750">
                <a:solidFill>
                  <a:srgbClr val="333333"/>
                </a:solidFill>
                <a:latin typeface="Arial"/>
                <a:cs typeface="Arial"/>
              </a:rPr>
              <a:t>durch</a:t>
            </a:r>
            <a:r>
              <a:rPr dirty="0" sz="1750" spc="-2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750">
                <a:solidFill>
                  <a:srgbClr val="333333"/>
                </a:solidFill>
                <a:latin typeface="Arial"/>
                <a:cs typeface="Arial"/>
              </a:rPr>
              <a:t>die</a:t>
            </a:r>
            <a:r>
              <a:rPr dirty="0" sz="1750" spc="-5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750" spc="-10">
                <a:solidFill>
                  <a:srgbClr val="333333"/>
                </a:solidFill>
                <a:latin typeface="Arial"/>
                <a:cs typeface="Arial"/>
              </a:rPr>
              <a:t>Erzeugergemeinschaften</a:t>
            </a:r>
            <a:endParaRPr sz="1750">
              <a:latin typeface="Arial"/>
              <a:cs typeface="Arial"/>
            </a:endParaRPr>
          </a:p>
          <a:p>
            <a:pPr lvl="1" marL="798830" indent="-313690">
              <a:lnSpc>
                <a:spcPct val="100000"/>
              </a:lnSpc>
              <a:spcBef>
                <a:spcPts val="430"/>
              </a:spcBef>
              <a:buClr>
                <a:srgbClr val="919B9F"/>
              </a:buClr>
              <a:buSzPct val="151612"/>
              <a:buFont typeface="Noto Sans Symbols2"/>
              <a:buChar char="▪"/>
              <a:tabLst>
                <a:tab pos="798830" algn="l"/>
              </a:tabLst>
            </a:pP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Beim</a:t>
            </a:r>
            <a:r>
              <a:rPr dirty="0" sz="1550" spc="6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Gruppieren</a:t>
            </a:r>
            <a:r>
              <a:rPr dirty="0" sz="1550" spc="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von</a:t>
            </a:r>
            <a:r>
              <a:rPr dirty="0" sz="1550" spc="7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Ferkeln</a:t>
            </a:r>
            <a:r>
              <a:rPr dirty="0" sz="1550" spc="5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für</a:t>
            </a:r>
            <a:r>
              <a:rPr dirty="0" sz="1550" spc="8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die</a:t>
            </a:r>
            <a:r>
              <a:rPr dirty="0" sz="1550" spc="8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 spc="-20">
                <a:solidFill>
                  <a:srgbClr val="333333"/>
                </a:solidFill>
                <a:latin typeface="Arial"/>
                <a:cs typeface="Arial"/>
              </a:rPr>
              <a:t>Mast</a:t>
            </a:r>
            <a:endParaRPr sz="1550">
              <a:latin typeface="Arial"/>
              <a:cs typeface="Arial"/>
            </a:endParaRPr>
          </a:p>
        </p:txBody>
      </p:sp>
      <p:graphicFrame>
        <p:nvGraphicFramePr>
          <p:cNvPr id="5" name="object 5" descr=""/>
          <p:cNvGraphicFramePr>
            <a:graphicFrameLocks noGrp="1"/>
          </p:cNvGraphicFramePr>
          <p:nvPr/>
        </p:nvGraphicFramePr>
        <p:xfrm>
          <a:off x="1804416" y="3965448"/>
          <a:ext cx="7604759" cy="9467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80870"/>
                <a:gridCol w="5636259"/>
              </a:tblGrid>
              <a:tr h="237490">
                <a:tc>
                  <a:txBody>
                    <a:bodyPr/>
                    <a:lstStyle/>
                    <a:p>
                      <a:pPr marL="7874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dirty="0" sz="8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PRRS</a:t>
                      </a:r>
                      <a:r>
                        <a:rPr dirty="0" sz="850" spc="3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unverdächtig</a:t>
                      </a:r>
                      <a:endParaRPr sz="850">
                        <a:latin typeface="Arial"/>
                        <a:cs typeface="Arial"/>
                      </a:endParaRPr>
                    </a:p>
                  </a:txBody>
                  <a:tcPr marL="0" marR="0" marB="0" marT="5334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EC241"/>
                    </a:solidFill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dirty="0" sz="8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PRRS</a:t>
                      </a:r>
                      <a:r>
                        <a:rPr dirty="0" sz="85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AK</a:t>
                      </a:r>
                      <a:r>
                        <a:rPr dirty="0" sz="850" spc="6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negativ</a:t>
                      </a:r>
                      <a:r>
                        <a:rPr dirty="0" sz="850" spc="5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bei</a:t>
                      </a:r>
                      <a:r>
                        <a:rPr dirty="0" sz="850" spc="4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Altsauen,</a:t>
                      </a:r>
                      <a:r>
                        <a:rPr dirty="0" sz="850" spc="3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Jungsauen,</a:t>
                      </a:r>
                      <a:r>
                        <a:rPr dirty="0" sz="850" spc="-1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Ferkel,</a:t>
                      </a:r>
                      <a:r>
                        <a:rPr dirty="0" sz="850" spc="6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Verkaufstieren</a:t>
                      </a:r>
                      <a:endParaRPr sz="850">
                        <a:latin typeface="Arial"/>
                        <a:cs typeface="Arial"/>
                      </a:endParaRPr>
                    </a:p>
                  </a:txBody>
                  <a:tcPr marL="0" marR="0" marB="0" marT="5334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EC241"/>
                    </a:solidFill>
                  </a:tcPr>
                </a:tc>
              </a:tr>
              <a:tr h="237490">
                <a:tc>
                  <a:txBody>
                    <a:bodyPr/>
                    <a:lstStyle/>
                    <a:p>
                      <a:pPr marL="7874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850">
                          <a:latin typeface="Arial"/>
                          <a:cs typeface="Arial"/>
                        </a:rPr>
                        <a:t>PRRS</a:t>
                      </a:r>
                      <a:r>
                        <a:rPr dirty="0" sz="850" spc="4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 spc="-10">
                          <a:latin typeface="Arial"/>
                          <a:cs typeface="Arial"/>
                        </a:rPr>
                        <a:t>stabil</a:t>
                      </a:r>
                      <a:endParaRPr sz="850">
                        <a:latin typeface="Arial"/>
                        <a:cs typeface="Arial"/>
                      </a:endParaRPr>
                    </a:p>
                  </a:txBody>
                  <a:tcPr marL="0" marR="0" marB="0" marT="5016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850">
                          <a:latin typeface="Arial"/>
                          <a:cs typeface="Arial"/>
                        </a:rPr>
                        <a:t>PRRS</a:t>
                      </a:r>
                      <a:r>
                        <a:rPr dirty="0" sz="850" spc="-1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>
                          <a:latin typeface="Arial"/>
                          <a:cs typeface="Arial"/>
                        </a:rPr>
                        <a:t>AK</a:t>
                      </a:r>
                      <a:r>
                        <a:rPr dirty="0" sz="850" spc="5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>
                          <a:latin typeface="Arial"/>
                          <a:cs typeface="Arial"/>
                        </a:rPr>
                        <a:t>negativ</a:t>
                      </a:r>
                      <a:r>
                        <a:rPr dirty="0" sz="850" spc="4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>
                          <a:latin typeface="Arial"/>
                          <a:cs typeface="Arial"/>
                        </a:rPr>
                        <a:t>bei</a:t>
                      </a:r>
                      <a:r>
                        <a:rPr dirty="0" sz="850" spc="3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>
                          <a:latin typeface="Arial"/>
                          <a:cs typeface="Arial"/>
                        </a:rPr>
                        <a:t>Ferkeln</a:t>
                      </a:r>
                      <a:r>
                        <a:rPr dirty="0" sz="850" spc="7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>
                          <a:latin typeface="Arial"/>
                          <a:cs typeface="Arial"/>
                        </a:rPr>
                        <a:t>&gt;</a:t>
                      </a:r>
                      <a:r>
                        <a:rPr dirty="0" sz="850" spc="5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>
                          <a:latin typeface="Arial"/>
                          <a:cs typeface="Arial"/>
                        </a:rPr>
                        <a:t>10</a:t>
                      </a:r>
                      <a:r>
                        <a:rPr dirty="0" sz="850" spc="3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>
                          <a:latin typeface="Arial"/>
                          <a:cs typeface="Arial"/>
                        </a:rPr>
                        <a:t>Wochen</a:t>
                      </a:r>
                      <a:r>
                        <a:rPr dirty="0" sz="850" spc="-5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>
                          <a:latin typeface="Arial"/>
                          <a:cs typeface="Arial"/>
                        </a:rPr>
                        <a:t>bzw.</a:t>
                      </a:r>
                      <a:r>
                        <a:rPr dirty="0" sz="850" spc="3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>
                          <a:latin typeface="Arial"/>
                          <a:cs typeface="Arial"/>
                        </a:rPr>
                        <a:t>bei</a:t>
                      </a:r>
                      <a:r>
                        <a:rPr dirty="0" sz="850" spc="3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>
                          <a:latin typeface="Arial"/>
                          <a:cs typeface="Arial"/>
                        </a:rPr>
                        <a:t>Verkaufstieren;</a:t>
                      </a:r>
                      <a:r>
                        <a:rPr dirty="0" sz="850" spc="7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>
                          <a:latin typeface="Arial"/>
                          <a:cs typeface="Arial"/>
                        </a:rPr>
                        <a:t>PRRS</a:t>
                      </a:r>
                      <a:r>
                        <a:rPr dirty="0" sz="85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>
                          <a:latin typeface="Arial"/>
                          <a:cs typeface="Arial"/>
                        </a:rPr>
                        <a:t>AK</a:t>
                      </a:r>
                      <a:r>
                        <a:rPr dirty="0" sz="850" spc="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>
                          <a:latin typeface="Arial"/>
                          <a:cs typeface="Arial"/>
                        </a:rPr>
                        <a:t>positiv</a:t>
                      </a:r>
                      <a:r>
                        <a:rPr dirty="0" sz="850" spc="11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>
                          <a:latin typeface="Arial"/>
                          <a:cs typeface="Arial"/>
                        </a:rPr>
                        <a:t>bei</a:t>
                      </a:r>
                      <a:r>
                        <a:rPr dirty="0" sz="850" spc="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>
                          <a:latin typeface="Arial"/>
                          <a:cs typeface="Arial"/>
                        </a:rPr>
                        <a:t>Alt-</a:t>
                      </a:r>
                      <a:r>
                        <a:rPr dirty="0" sz="850" spc="7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>
                          <a:latin typeface="Arial"/>
                          <a:cs typeface="Arial"/>
                        </a:rPr>
                        <a:t>oder</a:t>
                      </a:r>
                      <a:r>
                        <a:rPr dirty="0" sz="850" spc="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 spc="-10">
                          <a:latin typeface="Arial"/>
                          <a:cs typeface="Arial"/>
                        </a:rPr>
                        <a:t>Jungsauen</a:t>
                      </a:r>
                      <a:endParaRPr sz="850">
                        <a:latin typeface="Arial"/>
                        <a:cs typeface="Arial"/>
                      </a:endParaRPr>
                    </a:p>
                  </a:txBody>
                  <a:tcPr marL="0" marR="0" marB="0" marT="5016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marL="7874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8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PRRS</a:t>
                      </a:r>
                      <a:r>
                        <a:rPr dirty="0" sz="850" spc="3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positiv</a:t>
                      </a:r>
                      <a:endParaRPr sz="850">
                        <a:latin typeface="Arial"/>
                        <a:cs typeface="Arial"/>
                      </a:endParaRPr>
                    </a:p>
                  </a:txBody>
                  <a:tcPr marL="0" marR="0" marB="0" marT="5016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8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PRRS</a:t>
                      </a:r>
                      <a:r>
                        <a:rPr dirty="0" sz="850" spc="-1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AK</a:t>
                      </a:r>
                      <a:r>
                        <a:rPr dirty="0" sz="850" spc="4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positive</a:t>
                      </a:r>
                      <a:r>
                        <a:rPr dirty="0" sz="850" spc="1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bei</a:t>
                      </a:r>
                      <a:r>
                        <a:rPr dirty="0" sz="850" spc="4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Ferkeln</a:t>
                      </a:r>
                      <a:r>
                        <a:rPr dirty="0" sz="850" spc="4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bzw.</a:t>
                      </a:r>
                      <a:r>
                        <a:rPr dirty="0" sz="850" spc="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bei</a:t>
                      </a:r>
                      <a:r>
                        <a:rPr dirty="0" sz="850" spc="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Verkaufstieren</a:t>
                      </a:r>
                      <a:r>
                        <a:rPr dirty="0" sz="850" spc="6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oder</a:t>
                      </a:r>
                      <a:r>
                        <a:rPr dirty="0" sz="850" spc="-1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Virusnachweis</a:t>
                      </a:r>
                      <a:endParaRPr sz="850">
                        <a:latin typeface="Arial"/>
                        <a:cs typeface="Arial"/>
                      </a:endParaRPr>
                    </a:p>
                  </a:txBody>
                  <a:tcPr marL="0" marR="0" marB="0" marT="5016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</a:tr>
              <a:tr h="237490">
                <a:tc>
                  <a:txBody>
                    <a:bodyPr/>
                    <a:lstStyle/>
                    <a:p>
                      <a:pPr marL="7874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dirty="0" sz="8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PRRS</a:t>
                      </a:r>
                      <a:r>
                        <a:rPr dirty="0" sz="850" spc="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Sauen</a:t>
                      </a:r>
                      <a:r>
                        <a:rPr dirty="0" sz="850" spc="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und</a:t>
                      </a:r>
                      <a:r>
                        <a:rPr dirty="0" sz="85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Ferkel</a:t>
                      </a:r>
                      <a:r>
                        <a:rPr dirty="0" sz="850" spc="8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geimpft</a:t>
                      </a:r>
                      <a:endParaRPr sz="850">
                        <a:latin typeface="Arial"/>
                        <a:cs typeface="Arial"/>
                      </a:endParaRPr>
                    </a:p>
                  </a:txBody>
                  <a:tcPr marL="0" marR="0" marB="0" marT="5334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dirty="0" sz="8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Keine</a:t>
                      </a:r>
                      <a:r>
                        <a:rPr dirty="0" sz="850" spc="7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Beprobung,</a:t>
                      </a:r>
                      <a:r>
                        <a:rPr dirty="0" sz="850" spc="-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da</a:t>
                      </a:r>
                      <a:r>
                        <a:rPr dirty="0" sz="850" spc="4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Sauen</a:t>
                      </a:r>
                      <a:r>
                        <a:rPr dirty="0" sz="850" spc="1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und Ferkel</a:t>
                      </a:r>
                      <a:r>
                        <a:rPr dirty="0" sz="850" spc="7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gegen</a:t>
                      </a:r>
                      <a:r>
                        <a:rPr dirty="0" sz="85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PRRSV</a:t>
                      </a:r>
                      <a:r>
                        <a:rPr dirty="0" sz="85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geimpft</a:t>
                      </a:r>
                      <a:r>
                        <a:rPr dirty="0" sz="850" spc="3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werden</a:t>
                      </a:r>
                      <a:endParaRPr sz="850">
                        <a:latin typeface="Arial"/>
                        <a:cs typeface="Arial"/>
                      </a:endParaRPr>
                    </a:p>
                  </a:txBody>
                  <a:tcPr marL="0" marR="0" marB="0" marT="5334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44005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Evaluierung</a:t>
            </a:r>
            <a:r>
              <a:rPr dirty="0" spc="-55"/>
              <a:t> </a:t>
            </a:r>
            <a:r>
              <a:rPr dirty="0"/>
              <a:t>Programm</a:t>
            </a:r>
            <a:r>
              <a:rPr dirty="0" spc="-10"/>
              <a:t> </a:t>
            </a:r>
            <a:r>
              <a:rPr dirty="0"/>
              <a:t>PRRS</a:t>
            </a:r>
            <a:r>
              <a:rPr dirty="0" spc="-10"/>
              <a:t> Stabilisierung</a:t>
            </a:r>
          </a:p>
        </p:txBody>
      </p:sp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42545">
              <a:lnSpc>
                <a:spcPct val="100000"/>
              </a:lnSpc>
              <a:spcBef>
                <a:spcPts val="50"/>
              </a:spcBef>
            </a:pPr>
            <a:r>
              <a:rPr dirty="0"/>
              <a:t>Folie</a:t>
            </a:r>
            <a:r>
              <a:rPr dirty="0" spc="15"/>
              <a:t> </a:t>
            </a:r>
            <a:fld id="{81D60167-4931-47E6-BA6A-407CBD079E47}" type="slidenum">
              <a:rPr dirty="0" spc="-50"/>
              <a:t>2</a:t>
            </a:fld>
          </a:p>
        </p:txBody>
      </p:sp>
      <p:sp>
        <p:nvSpPr>
          <p:cNvPr id="3" name="object 3" descr=""/>
          <p:cNvSpPr txBox="1"/>
          <p:nvPr/>
        </p:nvSpPr>
        <p:spPr>
          <a:xfrm>
            <a:off x="602995" y="2272080"/>
            <a:ext cx="8957310" cy="2772410"/>
          </a:xfrm>
          <a:prstGeom prst="rect">
            <a:avLst/>
          </a:prstGeom>
        </p:spPr>
        <p:txBody>
          <a:bodyPr wrap="square" lIns="0" tIns="66040" rIns="0" bIns="0" rtlCol="0" vert="horz">
            <a:spAutoFit/>
          </a:bodyPr>
          <a:lstStyle/>
          <a:p>
            <a:pPr marL="484505" indent="-471805">
              <a:lnSpc>
                <a:spcPct val="100000"/>
              </a:lnSpc>
              <a:spcBef>
                <a:spcPts val="520"/>
              </a:spcBef>
              <a:buClr>
                <a:srgbClr val="950031"/>
              </a:buClr>
              <a:buSzPct val="88571"/>
              <a:buFont typeface="Noto Sans Symbols2"/>
              <a:buChar char="◼"/>
              <a:tabLst>
                <a:tab pos="484505" algn="l"/>
              </a:tabLst>
            </a:pPr>
            <a:r>
              <a:rPr dirty="0" sz="1750">
                <a:solidFill>
                  <a:srgbClr val="333333"/>
                </a:solidFill>
                <a:latin typeface="Arial"/>
                <a:cs typeface="Arial"/>
              </a:rPr>
              <a:t>Hat</a:t>
            </a:r>
            <a:r>
              <a:rPr dirty="0" sz="1750" spc="-2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750">
                <a:solidFill>
                  <a:srgbClr val="333333"/>
                </a:solidFill>
                <a:latin typeface="Arial"/>
                <a:cs typeface="Arial"/>
              </a:rPr>
              <a:t>das</a:t>
            </a:r>
            <a:r>
              <a:rPr dirty="0" sz="1750" spc="-2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750">
                <a:solidFill>
                  <a:srgbClr val="333333"/>
                </a:solidFill>
                <a:latin typeface="Arial"/>
                <a:cs typeface="Arial"/>
              </a:rPr>
              <a:t>Programm</a:t>
            </a:r>
            <a:r>
              <a:rPr dirty="0" sz="1750" spc="-2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750">
                <a:solidFill>
                  <a:srgbClr val="333333"/>
                </a:solidFill>
                <a:latin typeface="Arial"/>
                <a:cs typeface="Arial"/>
              </a:rPr>
              <a:t>einen</a:t>
            </a:r>
            <a:r>
              <a:rPr dirty="0" sz="1750" spc="-2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750">
                <a:solidFill>
                  <a:srgbClr val="333333"/>
                </a:solidFill>
                <a:latin typeface="Arial"/>
                <a:cs typeface="Arial"/>
              </a:rPr>
              <a:t>Effekt</a:t>
            </a:r>
            <a:r>
              <a:rPr dirty="0" sz="1750" spc="-6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750">
                <a:solidFill>
                  <a:srgbClr val="333333"/>
                </a:solidFill>
                <a:latin typeface="Arial"/>
                <a:cs typeface="Arial"/>
              </a:rPr>
              <a:t>auf</a:t>
            </a:r>
            <a:r>
              <a:rPr dirty="0" sz="1750" spc="-3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750">
                <a:solidFill>
                  <a:srgbClr val="333333"/>
                </a:solidFill>
                <a:latin typeface="Arial"/>
                <a:cs typeface="Arial"/>
              </a:rPr>
              <a:t>die</a:t>
            </a:r>
            <a:r>
              <a:rPr dirty="0" sz="1750" spc="-2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750" spc="-10">
                <a:solidFill>
                  <a:srgbClr val="333333"/>
                </a:solidFill>
                <a:latin typeface="Arial"/>
                <a:cs typeface="Arial"/>
              </a:rPr>
              <a:t>Tiergesundheit</a:t>
            </a:r>
            <a:r>
              <a:rPr dirty="0" sz="1750" spc="-8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750">
                <a:solidFill>
                  <a:srgbClr val="333333"/>
                </a:solidFill>
                <a:latin typeface="Arial"/>
                <a:cs typeface="Arial"/>
              </a:rPr>
              <a:t>und</a:t>
            </a:r>
            <a:r>
              <a:rPr dirty="0" sz="1750" spc="-2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750">
                <a:solidFill>
                  <a:srgbClr val="333333"/>
                </a:solidFill>
                <a:latin typeface="Arial"/>
                <a:cs typeface="Arial"/>
              </a:rPr>
              <a:t>den</a:t>
            </a:r>
            <a:r>
              <a:rPr dirty="0" sz="1750" spc="-2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750" spc="-10">
                <a:solidFill>
                  <a:srgbClr val="333333"/>
                </a:solidFill>
                <a:latin typeface="Arial"/>
                <a:cs typeface="Arial"/>
              </a:rPr>
              <a:t>AB-</a:t>
            </a:r>
            <a:r>
              <a:rPr dirty="0" sz="1750">
                <a:solidFill>
                  <a:srgbClr val="333333"/>
                </a:solidFill>
                <a:latin typeface="Arial"/>
                <a:cs typeface="Arial"/>
              </a:rPr>
              <a:t>Verbrauch</a:t>
            </a:r>
            <a:r>
              <a:rPr dirty="0" sz="1750" spc="-4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750">
                <a:solidFill>
                  <a:srgbClr val="333333"/>
                </a:solidFill>
                <a:latin typeface="Arial"/>
                <a:cs typeface="Arial"/>
              </a:rPr>
              <a:t>in</a:t>
            </a:r>
            <a:r>
              <a:rPr dirty="0" sz="1750" spc="-2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750" spc="-25">
                <a:solidFill>
                  <a:srgbClr val="333333"/>
                </a:solidFill>
                <a:latin typeface="Arial"/>
                <a:cs typeface="Arial"/>
              </a:rPr>
              <a:t>OÖ?</a:t>
            </a:r>
            <a:endParaRPr sz="1750">
              <a:latin typeface="Arial"/>
              <a:cs typeface="Arial"/>
            </a:endParaRPr>
          </a:p>
          <a:p>
            <a:pPr marL="484505" indent="-471805">
              <a:lnSpc>
                <a:spcPct val="100000"/>
              </a:lnSpc>
              <a:spcBef>
                <a:spcPts val="420"/>
              </a:spcBef>
              <a:buClr>
                <a:srgbClr val="950031"/>
              </a:buClr>
              <a:buSzPct val="88571"/>
              <a:buFont typeface="Noto Sans Symbols2"/>
              <a:buChar char="◼"/>
              <a:tabLst>
                <a:tab pos="484505" algn="l"/>
              </a:tabLst>
            </a:pPr>
            <a:r>
              <a:rPr dirty="0" sz="1750">
                <a:solidFill>
                  <a:srgbClr val="333333"/>
                </a:solidFill>
                <a:latin typeface="Arial"/>
                <a:cs typeface="Arial"/>
              </a:rPr>
              <a:t>Auswertung</a:t>
            </a:r>
            <a:r>
              <a:rPr dirty="0" sz="1750" spc="-5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750">
                <a:solidFill>
                  <a:srgbClr val="333333"/>
                </a:solidFill>
                <a:latin typeface="Arial"/>
                <a:cs typeface="Arial"/>
              </a:rPr>
              <a:t>durch</a:t>
            </a:r>
            <a:r>
              <a:rPr dirty="0" sz="1750" spc="-4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750">
                <a:solidFill>
                  <a:srgbClr val="333333"/>
                </a:solidFill>
                <a:latin typeface="Arial"/>
                <a:cs typeface="Arial"/>
              </a:rPr>
              <a:t>AGES</a:t>
            </a:r>
            <a:r>
              <a:rPr dirty="0" sz="1750" spc="-3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750" spc="-25">
                <a:solidFill>
                  <a:srgbClr val="333333"/>
                </a:solidFill>
                <a:latin typeface="Arial"/>
                <a:cs typeface="Arial"/>
              </a:rPr>
              <a:t>DSR</a:t>
            </a:r>
            <a:endParaRPr sz="1750">
              <a:latin typeface="Arial"/>
              <a:cs typeface="Arial"/>
            </a:endParaRPr>
          </a:p>
          <a:p>
            <a:pPr marL="484505" indent="-471805">
              <a:lnSpc>
                <a:spcPct val="100000"/>
              </a:lnSpc>
              <a:spcBef>
                <a:spcPts val="420"/>
              </a:spcBef>
              <a:buClr>
                <a:srgbClr val="950031"/>
              </a:buClr>
              <a:buSzPct val="88571"/>
              <a:buFont typeface="Noto Sans Symbols2"/>
              <a:buChar char="◼"/>
              <a:tabLst>
                <a:tab pos="484505" algn="l"/>
              </a:tabLst>
            </a:pPr>
            <a:r>
              <a:rPr dirty="0" sz="1750">
                <a:solidFill>
                  <a:srgbClr val="333333"/>
                </a:solidFill>
                <a:latin typeface="Arial"/>
                <a:cs typeface="Arial"/>
              </a:rPr>
              <a:t>PRRS</a:t>
            </a:r>
            <a:r>
              <a:rPr dirty="0" sz="1750" spc="1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750">
                <a:solidFill>
                  <a:srgbClr val="333333"/>
                </a:solidFill>
                <a:latin typeface="Arial"/>
                <a:cs typeface="Arial"/>
              </a:rPr>
              <a:t>Status</a:t>
            </a:r>
            <a:r>
              <a:rPr dirty="0" sz="1750" spc="-1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750">
                <a:solidFill>
                  <a:srgbClr val="333333"/>
                </a:solidFill>
                <a:latin typeface="Arial"/>
                <a:cs typeface="Arial"/>
              </a:rPr>
              <a:t>der</a:t>
            </a:r>
            <a:r>
              <a:rPr dirty="0" sz="1750" spc="-4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750" spc="-10">
                <a:solidFill>
                  <a:srgbClr val="333333"/>
                </a:solidFill>
                <a:latin typeface="Arial"/>
                <a:cs typeface="Arial"/>
              </a:rPr>
              <a:t>Programmbetriebe, </a:t>
            </a:r>
            <a:r>
              <a:rPr dirty="0" sz="1750">
                <a:solidFill>
                  <a:srgbClr val="333333"/>
                </a:solidFill>
                <a:latin typeface="Arial"/>
                <a:cs typeface="Arial"/>
              </a:rPr>
              <a:t>die</a:t>
            </a:r>
            <a:r>
              <a:rPr dirty="0" sz="1750" spc="-1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750">
                <a:solidFill>
                  <a:srgbClr val="333333"/>
                </a:solidFill>
                <a:latin typeface="Arial"/>
                <a:cs typeface="Arial"/>
              </a:rPr>
              <a:t>Ferkel</a:t>
            </a:r>
            <a:r>
              <a:rPr dirty="0" sz="1750" spc="-10">
                <a:solidFill>
                  <a:srgbClr val="333333"/>
                </a:solidFill>
                <a:latin typeface="Arial"/>
                <a:cs typeface="Arial"/>
              </a:rPr>
              <a:t> vermarkten</a:t>
            </a:r>
            <a:endParaRPr sz="1750">
              <a:latin typeface="Arial"/>
              <a:cs typeface="Arial"/>
            </a:endParaRPr>
          </a:p>
          <a:p>
            <a:pPr lvl="1" marL="798830" indent="-313690">
              <a:lnSpc>
                <a:spcPct val="100000"/>
              </a:lnSpc>
              <a:spcBef>
                <a:spcPts val="425"/>
              </a:spcBef>
              <a:buClr>
                <a:srgbClr val="919B9F"/>
              </a:buClr>
              <a:buSzPct val="151612"/>
              <a:buFont typeface="Noto Sans Symbols2"/>
              <a:buChar char="▪"/>
              <a:tabLst>
                <a:tab pos="798830" algn="l"/>
              </a:tabLst>
            </a:pPr>
            <a:r>
              <a:rPr dirty="0" sz="1550" spc="-10">
                <a:solidFill>
                  <a:srgbClr val="333333"/>
                </a:solidFill>
                <a:latin typeface="Arial"/>
                <a:cs typeface="Arial"/>
              </a:rPr>
              <a:t>Zuchtbetriebe</a:t>
            </a:r>
            <a:endParaRPr sz="1550">
              <a:latin typeface="Arial"/>
              <a:cs typeface="Arial"/>
            </a:endParaRPr>
          </a:p>
          <a:p>
            <a:pPr lvl="1" marL="798830" indent="-313690">
              <a:lnSpc>
                <a:spcPct val="100000"/>
              </a:lnSpc>
              <a:spcBef>
                <a:spcPts val="395"/>
              </a:spcBef>
              <a:buClr>
                <a:srgbClr val="919B9F"/>
              </a:buClr>
              <a:buSzPct val="151612"/>
              <a:buFont typeface="Noto Sans Symbols2"/>
              <a:buChar char="▪"/>
              <a:tabLst>
                <a:tab pos="798830" algn="l"/>
              </a:tabLst>
            </a:pP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geschlossene</a:t>
            </a:r>
            <a:r>
              <a:rPr dirty="0" sz="1550" spc="4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Betriebe</a:t>
            </a:r>
            <a:r>
              <a:rPr dirty="0" sz="1550" spc="5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mit</a:t>
            </a:r>
            <a:r>
              <a:rPr dirty="0" sz="1550" spc="114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 spc="-10">
                <a:solidFill>
                  <a:srgbClr val="333333"/>
                </a:solidFill>
                <a:latin typeface="Arial"/>
                <a:cs typeface="Arial"/>
              </a:rPr>
              <a:t>Ferkelverkauf</a:t>
            </a:r>
            <a:endParaRPr sz="1550">
              <a:latin typeface="Arial"/>
              <a:cs typeface="Arial"/>
            </a:endParaRPr>
          </a:p>
          <a:p>
            <a:pPr marL="484505" indent="-471805">
              <a:lnSpc>
                <a:spcPct val="100000"/>
              </a:lnSpc>
              <a:spcBef>
                <a:spcPts val="439"/>
              </a:spcBef>
              <a:buClr>
                <a:srgbClr val="950031"/>
              </a:buClr>
              <a:buSzPct val="88571"/>
              <a:buFont typeface="Noto Sans Symbols2"/>
              <a:buChar char="◼"/>
              <a:tabLst>
                <a:tab pos="484505" algn="l"/>
              </a:tabLst>
            </a:pPr>
            <a:r>
              <a:rPr dirty="0" sz="1750">
                <a:solidFill>
                  <a:srgbClr val="333333"/>
                </a:solidFill>
                <a:latin typeface="Arial"/>
                <a:cs typeface="Arial"/>
              </a:rPr>
              <a:t>AB</a:t>
            </a:r>
            <a:r>
              <a:rPr dirty="0" sz="1750" spc="1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750">
                <a:solidFill>
                  <a:srgbClr val="333333"/>
                </a:solidFill>
                <a:latin typeface="Arial"/>
                <a:cs typeface="Arial"/>
              </a:rPr>
              <a:t>Kennzahl</a:t>
            </a:r>
            <a:r>
              <a:rPr dirty="0" sz="1750" spc="-3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750">
                <a:solidFill>
                  <a:srgbClr val="333333"/>
                </a:solidFill>
                <a:latin typeface="Arial"/>
                <a:cs typeface="Arial"/>
              </a:rPr>
              <a:t>-</a:t>
            </a:r>
            <a:r>
              <a:rPr dirty="0" sz="1750" spc="-1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750" spc="-10">
                <a:solidFill>
                  <a:srgbClr val="333333"/>
                </a:solidFill>
                <a:latin typeface="Arial"/>
                <a:cs typeface="Arial"/>
              </a:rPr>
              <a:t>nDDDvet</a:t>
            </a:r>
            <a:endParaRPr sz="1750">
              <a:latin typeface="Arial"/>
              <a:cs typeface="Arial"/>
            </a:endParaRPr>
          </a:p>
          <a:p>
            <a:pPr lvl="1" marL="798830" indent="-313690">
              <a:lnSpc>
                <a:spcPct val="100000"/>
              </a:lnSpc>
              <a:spcBef>
                <a:spcPts val="400"/>
              </a:spcBef>
              <a:buClr>
                <a:srgbClr val="919B9F"/>
              </a:buClr>
              <a:buSzPct val="151612"/>
              <a:buFont typeface="Noto Sans Symbols2"/>
              <a:buChar char="▪"/>
              <a:tabLst>
                <a:tab pos="798830" algn="l"/>
              </a:tabLst>
            </a:pP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Jahresmeldung</a:t>
            </a:r>
            <a:r>
              <a:rPr dirty="0" sz="1550" spc="10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der</a:t>
            </a:r>
            <a:r>
              <a:rPr dirty="0" sz="1550" spc="1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abgegebenen</a:t>
            </a:r>
            <a:r>
              <a:rPr dirty="0" sz="1550" spc="1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Antibiotika</a:t>
            </a:r>
            <a:r>
              <a:rPr dirty="0" sz="1550" spc="2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pro</a:t>
            </a:r>
            <a:r>
              <a:rPr dirty="0" sz="1550" spc="11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 spc="-10">
                <a:solidFill>
                  <a:srgbClr val="333333"/>
                </a:solidFill>
                <a:latin typeface="Arial"/>
                <a:cs typeface="Arial"/>
              </a:rPr>
              <a:t>LFBIS</a:t>
            </a:r>
            <a:endParaRPr sz="1550">
              <a:latin typeface="Arial"/>
              <a:cs typeface="Arial"/>
            </a:endParaRPr>
          </a:p>
          <a:p>
            <a:pPr lvl="1" marL="798830" indent="-313690">
              <a:lnSpc>
                <a:spcPct val="100000"/>
              </a:lnSpc>
              <a:spcBef>
                <a:spcPts val="420"/>
              </a:spcBef>
              <a:buClr>
                <a:srgbClr val="919B9F"/>
              </a:buClr>
              <a:buSzPct val="151612"/>
              <a:buFont typeface="Noto Sans Symbols2"/>
              <a:buChar char="▪"/>
              <a:tabLst>
                <a:tab pos="798830" algn="l"/>
              </a:tabLst>
            </a:pP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Umrechnung</a:t>
            </a:r>
            <a:r>
              <a:rPr dirty="0" sz="1550" spc="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in</a:t>
            </a:r>
            <a:r>
              <a:rPr dirty="0" sz="1550" spc="15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 spc="-10">
                <a:solidFill>
                  <a:srgbClr val="333333"/>
                </a:solidFill>
                <a:latin typeface="Arial"/>
                <a:cs typeface="Arial"/>
              </a:rPr>
              <a:t>Tagesdosen</a:t>
            </a:r>
            <a:endParaRPr sz="1550">
              <a:latin typeface="Arial"/>
              <a:cs typeface="Arial"/>
            </a:endParaRPr>
          </a:p>
          <a:p>
            <a:pPr lvl="1" marL="798830" indent="-313690">
              <a:lnSpc>
                <a:spcPct val="100000"/>
              </a:lnSpc>
              <a:spcBef>
                <a:spcPts val="420"/>
              </a:spcBef>
              <a:buClr>
                <a:srgbClr val="919B9F"/>
              </a:buClr>
              <a:buSzPct val="151612"/>
              <a:buFont typeface="Noto Sans Symbols2"/>
              <a:buChar char="▪"/>
              <a:tabLst>
                <a:tab pos="798830" algn="l"/>
              </a:tabLst>
            </a:pP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normiert</a:t>
            </a:r>
            <a:r>
              <a:rPr dirty="0" sz="1550" spc="7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durch</a:t>
            </a:r>
            <a:r>
              <a:rPr dirty="0" sz="1550" spc="13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Tierproduktionszahlen</a:t>
            </a:r>
            <a:r>
              <a:rPr dirty="0" sz="1550" spc="5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am</a:t>
            </a:r>
            <a:r>
              <a:rPr dirty="0" sz="1550" spc="13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 spc="-10">
                <a:solidFill>
                  <a:srgbClr val="333333"/>
                </a:solidFill>
                <a:latin typeface="Arial"/>
                <a:cs typeface="Arial"/>
              </a:rPr>
              <a:t>Betrieb</a:t>
            </a:r>
            <a:endParaRPr sz="15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6294120"/>
            <a:ext cx="10671175" cy="494030"/>
          </a:xfrm>
          <a:custGeom>
            <a:avLst/>
            <a:gdLst/>
            <a:ahLst/>
            <a:cxnLst/>
            <a:rect l="l" t="t" r="r" b="b"/>
            <a:pathLst>
              <a:path w="10671175" h="494029">
                <a:moveTo>
                  <a:pt x="10671048" y="0"/>
                </a:moveTo>
                <a:lnTo>
                  <a:pt x="0" y="0"/>
                </a:lnTo>
                <a:lnTo>
                  <a:pt x="0" y="493776"/>
                </a:lnTo>
                <a:lnTo>
                  <a:pt x="10671048" y="493776"/>
                </a:lnTo>
                <a:lnTo>
                  <a:pt x="10671048" y="0"/>
                </a:lnTo>
                <a:close/>
              </a:path>
            </a:pathLst>
          </a:custGeom>
          <a:solidFill>
            <a:srgbClr val="C0DDA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 txBox="1"/>
          <p:nvPr/>
        </p:nvSpPr>
        <p:spPr>
          <a:xfrm>
            <a:off x="9954259" y="6525259"/>
            <a:ext cx="377825" cy="16129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850" b="1">
                <a:solidFill>
                  <a:srgbClr val="950031"/>
                </a:solidFill>
                <a:latin typeface="Arial"/>
                <a:cs typeface="Arial"/>
              </a:rPr>
              <a:t>Folie</a:t>
            </a:r>
            <a:r>
              <a:rPr dirty="0" sz="850" spc="15" b="1">
                <a:solidFill>
                  <a:srgbClr val="950031"/>
                </a:solidFill>
                <a:latin typeface="Arial"/>
                <a:cs typeface="Arial"/>
              </a:rPr>
              <a:t> </a:t>
            </a:r>
            <a:r>
              <a:rPr dirty="0" sz="850" spc="-50" b="1">
                <a:solidFill>
                  <a:srgbClr val="950031"/>
                </a:solidFill>
                <a:latin typeface="Arial"/>
                <a:cs typeface="Arial"/>
              </a:rPr>
              <a:t>6</a:t>
            </a:r>
            <a:endParaRPr sz="850">
              <a:latin typeface="Arial"/>
              <a:cs typeface="Arial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0" y="2078736"/>
            <a:ext cx="10692765" cy="60960"/>
          </a:xfrm>
          <a:custGeom>
            <a:avLst/>
            <a:gdLst/>
            <a:ahLst/>
            <a:cxnLst/>
            <a:rect l="l" t="t" r="r" b="b"/>
            <a:pathLst>
              <a:path w="10692765" h="60960">
                <a:moveTo>
                  <a:pt x="10692384" y="0"/>
                </a:moveTo>
                <a:lnTo>
                  <a:pt x="0" y="0"/>
                </a:lnTo>
                <a:lnTo>
                  <a:pt x="0" y="60960"/>
                </a:lnTo>
                <a:lnTo>
                  <a:pt x="10692384" y="60960"/>
                </a:lnTo>
                <a:lnTo>
                  <a:pt x="10692384" y="0"/>
                </a:lnTo>
                <a:close/>
              </a:path>
            </a:pathLst>
          </a:custGeom>
          <a:solidFill>
            <a:srgbClr val="C0DDAC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5" name="object 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815" y="929640"/>
            <a:ext cx="965606" cy="966215"/>
          </a:xfrm>
          <a:prstGeom prst="rect">
            <a:avLst/>
          </a:prstGeom>
        </p:spPr>
      </p:pic>
      <p:pic>
        <p:nvPicPr>
          <p:cNvPr id="6" name="object 6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052559" y="1036320"/>
            <a:ext cx="1487424" cy="859536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44005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AB</a:t>
            </a:r>
            <a:r>
              <a:rPr dirty="0" spc="25"/>
              <a:t> </a:t>
            </a:r>
            <a:r>
              <a:rPr dirty="0"/>
              <a:t>Verbrauch</a:t>
            </a:r>
            <a:r>
              <a:rPr dirty="0" spc="-40"/>
              <a:t> </a:t>
            </a:r>
            <a:r>
              <a:rPr dirty="0" spc="-10"/>
              <a:t>Zuchtbetriebe</a:t>
            </a:r>
          </a:p>
        </p:txBody>
      </p:sp>
      <p:pic>
        <p:nvPicPr>
          <p:cNvPr id="8" name="object 8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01623" y="2267712"/>
            <a:ext cx="5998463" cy="3998976"/>
          </a:xfrm>
          <a:prstGeom prst="rect">
            <a:avLst/>
          </a:prstGeom>
        </p:spPr>
      </p:pic>
      <p:sp>
        <p:nvSpPr>
          <p:cNvPr id="9" name="object 9" descr=""/>
          <p:cNvSpPr txBox="1"/>
          <p:nvPr/>
        </p:nvSpPr>
        <p:spPr>
          <a:xfrm>
            <a:off x="6829289" y="5099201"/>
            <a:ext cx="124460" cy="716915"/>
          </a:xfrm>
          <a:prstGeom prst="rect">
            <a:avLst/>
          </a:prstGeom>
        </p:spPr>
        <p:txBody>
          <a:bodyPr wrap="square" lIns="0" tIns="381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dirty="0" sz="700" spc="-80">
                <a:latin typeface="Arial"/>
                <a:cs typeface="Arial"/>
              </a:rPr>
              <a:t>R.</a:t>
            </a:r>
            <a:r>
              <a:rPr dirty="0" sz="700" spc="-30">
                <a:latin typeface="Arial"/>
                <a:cs typeface="Arial"/>
              </a:rPr>
              <a:t> </a:t>
            </a:r>
            <a:r>
              <a:rPr dirty="0" sz="700" spc="-60">
                <a:latin typeface="Arial"/>
                <a:cs typeface="Arial"/>
              </a:rPr>
              <a:t>Fuchs,</a:t>
            </a:r>
            <a:r>
              <a:rPr dirty="0" sz="700" spc="5">
                <a:latin typeface="Arial"/>
                <a:cs typeface="Arial"/>
              </a:rPr>
              <a:t> </a:t>
            </a:r>
            <a:r>
              <a:rPr dirty="0" sz="700" spc="-114">
                <a:latin typeface="Arial"/>
                <a:cs typeface="Arial"/>
              </a:rPr>
              <a:t>AGES</a:t>
            </a:r>
            <a:r>
              <a:rPr dirty="0" sz="700" spc="-30">
                <a:latin typeface="Arial"/>
                <a:cs typeface="Arial"/>
              </a:rPr>
              <a:t> </a:t>
            </a:r>
            <a:r>
              <a:rPr dirty="0" sz="700" spc="-100">
                <a:latin typeface="Arial"/>
                <a:cs typeface="Arial"/>
              </a:rPr>
              <a:t>DSR</a:t>
            </a:r>
            <a:endParaRPr sz="7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487172" y="6366764"/>
            <a:ext cx="8430260" cy="3981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1699"/>
              </a:lnSpc>
              <a:spcBef>
                <a:spcPts val="100"/>
              </a:spcBef>
            </a:pPr>
            <a:r>
              <a:rPr dirty="0" sz="1200" spc="-35">
                <a:latin typeface="Arial"/>
                <a:cs typeface="Arial"/>
              </a:rPr>
              <a:t>In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 spc="-45">
                <a:latin typeface="Arial"/>
                <a:cs typeface="Arial"/>
              </a:rPr>
              <a:t>den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 spc="-75">
                <a:latin typeface="Arial"/>
                <a:cs typeface="Arial"/>
              </a:rPr>
              <a:t>Jahren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2021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 spc="-35">
                <a:latin typeface="Arial"/>
                <a:cs typeface="Arial"/>
              </a:rPr>
              <a:t>und </a:t>
            </a:r>
            <a:r>
              <a:rPr dirty="0" sz="1200" spc="-50">
                <a:latin typeface="Arial"/>
                <a:cs typeface="Arial"/>
              </a:rPr>
              <a:t>2022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hatten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 spc="-30">
                <a:latin typeface="Arial"/>
                <a:cs typeface="Arial"/>
              </a:rPr>
              <a:t>Betriebe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mit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 spc="-45">
                <a:latin typeface="Arial"/>
                <a:cs typeface="Arial"/>
              </a:rPr>
              <a:t>dem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 spc="-70">
                <a:latin typeface="Arial"/>
                <a:cs typeface="Arial"/>
              </a:rPr>
              <a:t>Status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 spc="-70">
                <a:latin typeface="Arial"/>
                <a:cs typeface="Arial"/>
              </a:rPr>
              <a:t>"Sauen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 spc="-35">
                <a:latin typeface="Arial"/>
                <a:cs typeface="Arial"/>
              </a:rPr>
              <a:t>und </a:t>
            </a:r>
            <a:r>
              <a:rPr dirty="0" sz="1200" spc="-70">
                <a:latin typeface="Arial"/>
                <a:cs typeface="Arial"/>
              </a:rPr>
              <a:t>Ferkel</a:t>
            </a:r>
            <a:r>
              <a:rPr dirty="0" sz="1200">
                <a:latin typeface="Arial"/>
                <a:cs typeface="Arial"/>
              </a:rPr>
              <a:t> geimpft"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 spc="-40">
                <a:latin typeface="Arial"/>
                <a:cs typeface="Arial"/>
              </a:rPr>
              <a:t>den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 spc="-65" b="1">
                <a:latin typeface="Arial"/>
                <a:cs typeface="Arial"/>
              </a:rPr>
              <a:t>doppelten</a:t>
            </a:r>
            <a:r>
              <a:rPr dirty="0" sz="1200" b="1">
                <a:latin typeface="Arial"/>
                <a:cs typeface="Arial"/>
              </a:rPr>
              <a:t> </a:t>
            </a:r>
            <a:r>
              <a:rPr dirty="0" sz="1200" spc="-170" b="1">
                <a:latin typeface="Arial"/>
                <a:cs typeface="Arial"/>
              </a:rPr>
              <a:t>AB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spc="-90" b="1">
                <a:latin typeface="Arial"/>
                <a:cs typeface="Arial"/>
              </a:rPr>
              <a:t>Verbrauch</a:t>
            </a:r>
            <a:r>
              <a:rPr dirty="0" sz="1200" spc="-90">
                <a:latin typeface="Arial"/>
                <a:cs typeface="Arial"/>
              </a:rPr>
              <a:t>,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im</a:t>
            </a:r>
            <a:r>
              <a:rPr dirty="0" sz="1200" spc="-60">
                <a:latin typeface="Arial"/>
                <a:cs typeface="Arial"/>
              </a:rPr>
              <a:t> </a:t>
            </a:r>
            <a:r>
              <a:rPr dirty="0" sz="1200" spc="-80">
                <a:latin typeface="Arial"/>
                <a:cs typeface="Arial"/>
              </a:rPr>
              <a:t>Jahr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2023 </a:t>
            </a:r>
            <a:r>
              <a:rPr dirty="0" sz="1200" spc="-40">
                <a:latin typeface="Arial"/>
                <a:cs typeface="Arial"/>
              </a:rPr>
              <a:t>den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 spc="-40" b="1">
                <a:latin typeface="Arial"/>
                <a:cs typeface="Arial"/>
              </a:rPr>
              <a:t>1,5</a:t>
            </a:r>
            <a:r>
              <a:rPr dirty="0" sz="1200" spc="-35" b="1">
                <a:latin typeface="Arial"/>
                <a:cs typeface="Arial"/>
              </a:rPr>
              <a:t> </a:t>
            </a:r>
            <a:r>
              <a:rPr dirty="0" sz="1200" spc="-80" b="1">
                <a:latin typeface="Arial"/>
                <a:cs typeface="Arial"/>
              </a:rPr>
              <a:t>fachen</a:t>
            </a:r>
            <a:r>
              <a:rPr dirty="0" sz="1200" spc="-80">
                <a:latin typeface="Arial"/>
                <a:cs typeface="Arial"/>
              </a:rPr>
              <a:t>,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im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 spc="-55">
                <a:latin typeface="Arial"/>
                <a:cs typeface="Arial"/>
              </a:rPr>
              <a:t>Vergleich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 spc="-80">
                <a:latin typeface="Arial"/>
                <a:cs typeface="Arial"/>
              </a:rPr>
              <a:t>zu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 spc="-45">
                <a:latin typeface="Arial"/>
                <a:cs typeface="Arial"/>
              </a:rPr>
              <a:t>den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 spc="-30">
                <a:latin typeface="Arial"/>
                <a:cs typeface="Arial"/>
              </a:rPr>
              <a:t>Betrieben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mit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 spc="-45">
                <a:latin typeface="Arial"/>
                <a:cs typeface="Arial"/>
              </a:rPr>
              <a:t>dem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 spc="-65">
                <a:latin typeface="Arial"/>
                <a:cs typeface="Arial"/>
              </a:rPr>
              <a:t>Status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 spc="-210">
                <a:latin typeface="Arial"/>
                <a:cs typeface="Arial"/>
              </a:rPr>
              <a:t>PRRS</a:t>
            </a:r>
            <a:r>
              <a:rPr dirty="0" sz="1200" spc="-35">
                <a:latin typeface="Arial"/>
                <a:cs typeface="Arial"/>
              </a:rPr>
              <a:t> unverdächtig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 spc="-45">
                <a:latin typeface="Arial"/>
                <a:cs typeface="Arial"/>
              </a:rPr>
              <a:t>diesen</a:t>
            </a:r>
            <a:r>
              <a:rPr dirty="0" sz="1200">
                <a:latin typeface="Arial"/>
                <a:cs typeface="Arial"/>
              </a:rPr>
              <a:t> </a:t>
            </a:r>
            <a:r>
              <a:rPr dirty="0" sz="1200" spc="-75">
                <a:latin typeface="Arial"/>
                <a:cs typeface="Arial"/>
              </a:rPr>
              <a:t>Jahren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 spc="-60">
                <a:latin typeface="Arial"/>
                <a:cs typeface="Arial"/>
              </a:rPr>
              <a:t>(bezogen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auf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 spc="-45">
                <a:latin typeface="Arial"/>
                <a:cs typeface="Arial"/>
              </a:rPr>
              <a:t>den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Medianwert).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1" name="object 11" descr=""/>
          <p:cNvGrpSpPr/>
          <p:nvPr/>
        </p:nvGrpSpPr>
        <p:grpSpPr>
          <a:xfrm>
            <a:off x="8049768" y="2557272"/>
            <a:ext cx="1920239" cy="3069590"/>
            <a:chOff x="8049768" y="2557272"/>
            <a:chExt cx="1920239" cy="3069590"/>
          </a:xfrm>
        </p:grpSpPr>
        <p:pic>
          <p:nvPicPr>
            <p:cNvPr id="12" name="object 12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049768" y="2557272"/>
              <a:ext cx="1920239" cy="1438656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049768" y="4200144"/>
              <a:ext cx="1920239" cy="1426464"/>
            </a:xfrm>
            <a:prstGeom prst="rect">
              <a:avLst/>
            </a:prstGeom>
          </p:spPr>
        </p:pic>
      </p:grpSp>
      <p:sp>
        <p:nvSpPr>
          <p:cNvPr id="14" name="object 14" descr=""/>
          <p:cNvSpPr txBox="1"/>
          <p:nvPr/>
        </p:nvSpPr>
        <p:spPr>
          <a:xfrm>
            <a:off x="2358644" y="2331212"/>
            <a:ext cx="726440" cy="1866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050" spc="-65">
                <a:latin typeface="Arial"/>
                <a:cs typeface="Arial"/>
              </a:rPr>
              <a:t>262</a:t>
            </a:r>
            <a:r>
              <a:rPr dirty="0" sz="1050" spc="-25">
                <a:latin typeface="Arial"/>
                <a:cs typeface="Arial"/>
              </a:rPr>
              <a:t> </a:t>
            </a:r>
            <a:r>
              <a:rPr dirty="0" sz="1050" spc="-30">
                <a:latin typeface="Arial"/>
                <a:cs typeface="Arial"/>
              </a:rPr>
              <a:t>Betriebe</a:t>
            </a:r>
            <a:endParaRPr sz="10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6294120"/>
            <a:ext cx="10671175" cy="494030"/>
          </a:xfrm>
          <a:custGeom>
            <a:avLst/>
            <a:gdLst/>
            <a:ahLst/>
            <a:cxnLst/>
            <a:rect l="l" t="t" r="r" b="b"/>
            <a:pathLst>
              <a:path w="10671175" h="494029">
                <a:moveTo>
                  <a:pt x="10671048" y="0"/>
                </a:moveTo>
                <a:lnTo>
                  <a:pt x="0" y="0"/>
                </a:lnTo>
                <a:lnTo>
                  <a:pt x="0" y="493776"/>
                </a:lnTo>
                <a:lnTo>
                  <a:pt x="10671048" y="493776"/>
                </a:lnTo>
                <a:lnTo>
                  <a:pt x="10671048" y="0"/>
                </a:lnTo>
                <a:close/>
              </a:path>
            </a:pathLst>
          </a:custGeom>
          <a:solidFill>
            <a:srgbClr val="C0DDA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 txBox="1"/>
          <p:nvPr/>
        </p:nvSpPr>
        <p:spPr>
          <a:xfrm>
            <a:off x="9954259" y="6525259"/>
            <a:ext cx="377825" cy="16129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850" b="1">
                <a:solidFill>
                  <a:srgbClr val="950031"/>
                </a:solidFill>
                <a:latin typeface="Arial"/>
                <a:cs typeface="Arial"/>
              </a:rPr>
              <a:t>Folie</a:t>
            </a:r>
            <a:r>
              <a:rPr dirty="0" sz="850" spc="15" b="1">
                <a:solidFill>
                  <a:srgbClr val="950031"/>
                </a:solidFill>
                <a:latin typeface="Arial"/>
                <a:cs typeface="Arial"/>
              </a:rPr>
              <a:t> </a:t>
            </a:r>
            <a:r>
              <a:rPr dirty="0" sz="850" spc="-50" b="1">
                <a:solidFill>
                  <a:srgbClr val="950031"/>
                </a:solidFill>
                <a:latin typeface="Arial"/>
                <a:cs typeface="Arial"/>
              </a:rPr>
              <a:t>7</a:t>
            </a:r>
            <a:endParaRPr sz="850">
              <a:latin typeface="Arial"/>
              <a:cs typeface="Arial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0" y="2078736"/>
            <a:ext cx="10692765" cy="60960"/>
          </a:xfrm>
          <a:custGeom>
            <a:avLst/>
            <a:gdLst/>
            <a:ahLst/>
            <a:cxnLst/>
            <a:rect l="l" t="t" r="r" b="b"/>
            <a:pathLst>
              <a:path w="10692765" h="60960">
                <a:moveTo>
                  <a:pt x="10692384" y="0"/>
                </a:moveTo>
                <a:lnTo>
                  <a:pt x="0" y="0"/>
                </a:lnTo>
                <a:lnTo>
                  <a:pt x="0" y="60960"/>
                </a:lnTo>
                <a:lnTo>
                  <a:pt x="10692384" y="60960"/>
                </a:lnTo>
                <a:lnTo>
                  <a:pt x="10692384" y="0"/>
                </a:lnTo>
                <a:close/>
              </a:path>
            </a:pathLst>
          </a:custGeom>
          <a:solidFill>
            <a:srgbClr val="C0DDAC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5" name="object 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815" y="929640"/>
            <a:ext cx="965606" cy="966215"/>
          </a:xfrm>
          <a:prstGeom prst="rect">
            <a:avLst/>
          </a:prstGeom>
        </p:spPr>
      </p:pic>
      <p:pic>
        <p:nvPicPr>
          <p:cNvPr id="6" name="object 6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052559" y="1036320"/>
            <a:ext cx="1487424" cy="859536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/>
              <a:t>AB</a:t>
            </a:r>
            <a:r>
              <a:rPr dirty="0" spc="20"/>
              <a:t> </a:t>
            </a:r>
            <a:r>
              <a:rPr dirty="0"/>
              <a:t>Verbrauch</a:t>
            </a:r>
            <a:r>
              <a:rPr dirty="0" spc="-40"/>
              <a:t> </a:t>
            </a:r>
            <a:r>
              <a:rPr dirty="0"/>
              <a:t>komb.</a:t>
            </a:r>
            <a:r>
              <a:rPr dirty="0" spc="-45"/>
              <a:t> </a:t>
            </a:r>
            <a:r>
              <a:rPr dirty="0"/>
              <a:t>Betriebe</a:t>
            </a:r>
            <a:r>
              <a:rPr dirty="0" spc="-40"/>
              <a:t> </a:t>
            </a:r>
            <a:r>
              <a:rPr dirty="0" spc="-25"/>
              <a:t>mit </a:t>
            </a:r>
            <a:r>
              <a:rPr dirty="0" spc="-10"/>
              <a:t>Ferkelverkauf</a:t>
            </a:r>
          </a:p>
        </p:txBody>
      </p:sp>
      <p:pic>
        <p:nvPicPr>
          <p:cNvPr id="8" name="object 8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188464" y="2392680"/>
            <a:ext cx="5748528" cy="3831335"/>
          </a:xfrm>
          <a:prstGeom prst="rect">
            <a:avLst/>
          </a:prstGeom>
        </p:spPr>
      </p:pic>
      <p:sp>
        <p:nvSpPr>
          <p:cNvPr id="9" name="object 9" descr=""/>
          <p:cNvSpPr txBox="1"/>
          <p:nvPr/>
        </p:nvSpPr>
        <p:spPr>
          <a:xfrm>
            <a:off x="8216128" y="5099201"/>
            <a:ext cx="124460" cy="716915"/>
          </a:xfrm>
          <a:prstGeom prst="rect">
            <a:avLst/>
          </a:prstGeom>
        </p:spPr>
        <p:txBody>
          <a:bodyPr wrap="square" lIns="0" tIns="381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dirty="0" sz="700" spc="-80">
                <a:latin typeface="Arial"/>
                <a:cs typeface="Arial"/>
              </a:rPr>
              <a:t>R.</a:t>
            </a:r>
            <a:r>
              <a:rPr dirty="0" sz="700" spc="-30">
                <a:latin typeface="Arial"/>
                <a:cs typeface="Arial"/>
              </a:rPr>
              <a:t> </a:t>
            </a:r>
            <a:r>
              <a:rPr dirty="0" sz="700" spc="-60">
                <a:latin typeface="Arial"/>
                <a:cs typeface="Arial"/>
              </a:rPr>
              <a:t>Fuchs,</a:t>
            </a:r>
            <a:r>
              <a:rPr dirty="0" sz="700" spc="5">
                <a:latin typeface="Arial"/>
                <a:cs typeface="Arial"/>
              </a:rPr>
              <a:t> </a:t>
            </a:r>
            <a:r>
              <a:rPr dirty="0" sz="700" spc="-114">
                <a:latin typeface="Arial"/>
                <a:cs typeface="Arial"/>
              </a:rPr>
              <a:t>AGES</a:t>
            </a:r>
            <a:r>
              <a:rPr dirty="0" sz="700" spc="-30">
                <a:latin typeface="Arial"/>
                <a:cs typeface="Arial"/>
              </a:rPr>
              <a:t> </a:t>
            </a:r>
            <a:r>
              <a:rPr dirty="0" sz="700" spc="-100">
                <a:latin typeface="Arial"/>
                <a:cs typeface="Arial"/>
              </a:rPr>
              <a:t>DSR</a:t>
            </a:r>
            <a:endParaRPr sz="7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487172" y="6324092"/>
            <a:ext cx="8859520" cy="3981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1699"/>
              </a:lnSpc>
              <a:spcBef>
                <a:spcPts val="100"/>
              </a:spcBef>
            </a:pPr>
            <a:r>
              <a:rPr dirty="0" sz="1200" spc="-35">
                <a:latin typeface="Arial"/>
                <a:cs typeface="Arial"/>
              </a:rPr>
              <a:t>In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 spc="-45">
                <a:latin typeface="Arial"/>
                <a:cs typeface="Arial"/>
              </a:rPr>
              <a:t>den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 spc="-75">
                <a:latin typeface="Arial"/>
                <a:cs typeface="Arial"/>
              </a:rPr>
              <a:t>Jahren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2021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 spc="-35">
                <a:latin typeface="Arial"/>
                <a:cs typeface="Arial"/>
              </a:rPr>
              <a:t>und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2023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hatten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 spc="-30">
                <a:latin typeface="Arial"/>
                <a:cs typeface="Arial"/>
              </a:rPr>
              <a:t>Betriebe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mit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 spc="-45">
                <a:latin typeface="Arial"/>
                <a:cs typeface="Arial"/>
              </a:rPr>
              <a:t>dem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 spc="-70">
                <a:latin typeface="Arial"/>
                <a:cs typeface="Arial"/>
              </a:rPr>
              <a:t>Status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 spc="-70">
                <a:latin typeface="Arial"/>
                <a:cs typeface="Arial"/>
              </a:rPr>
              <a:t>"Sauen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 spc="-35">
                <a:latin typeface="Arial"/>
                <a:cs typeface="Arial"/>
              </a:rPr>
              <a:t>und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 spc="-70">
                <a:latin typeface="Arial"/>
                <a:cs typeface="Arial"/>
              </a:rPr>
              <a:t>Ferkel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geimpft"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 spc="-40">
                <a:latin typeface="Arial"/>
                <a:cs typeface="Arial"/>
              </a:rPr>
              <a:t>den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 spc="-75" b="1">
                <a:latin typeface="Arial"/>
                <a:cs typeface="Arial"/>
              </a:rPr>
              <a:t>dreifachen</a:t>
            </a:r>
            <a:r>
              <a:rPr dirty="0" sz="1200" spc="-5" b="1">
                <a:latin typeface="Arial"/>
                <a:cs typeface="Arial"/>
              </a:rPr>
              <a:t> </a:t>
            </a:r>
            <a:r>
              <a:rPr dirty="0" sz="1200" spc="-170" b="1">
                <a:latin typeface="Arial"/>
                <a:cs typeface="Arial"/>
              </a:rPr>
              <a:t>AB</a:t>
            </a:r>
            <a:r>
              <a:rPr dirty="0" sz="1200" b="1">
                <a:latin typeface="Arial"/>
                <a:cs typeface="Arial"/>
              </a:rPr>
              <a:t> </a:t>
            </a:r>
            <a:r>
              <a:rPr dirty="0" sz="1200" spc="-85" b="1">
                <a:latin typeface="Arial"/>
                <a:cs typeface="Arial"/>
              </a:rPr>
              <a:t>Verbrauch</a:t>
            </a:r>
            <a:r>
              <a:rPr dirty="0" sz="1200" spc="-85">
                <a:latin typeface="Arial"/>
                <a:cs typeface="Arial"/>
              </a:rPr>
              <a:t>,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im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 spc="-75">
                <a:latin typeface="Arial"/>
                <a:cs typeface="Arial"/>
              </a:rPr>
              <a:t>Jahr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 spc="-55">
                <a:latin typeface="Arial"/>
                <a:cs typeface="Arial"/>
              </a:rPr>
              <a:t>2022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etwas </a:t>
            </a:r>
            <a:r>
              <a:rPr dirty="0" sz="1200" spc="-25">
                <a:latin typeface="Arial"/>
                <a:cs typeface="Arial"/>
              </a:rPr>
              <a:t>mehr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 spc="-65">
                <a:latin typeface="Arial"/>
                <a:cs typeface="Arial"/>
              </a:rPr>
              <a:t>als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 spc="-40">
                <a:latin typeface="Arial"/>
                <a:cs typeface="Arial"/>
              </a:rPr>
              <a:t>den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 spc="-60" b="1">
                <a:latin typeface="Arial"/>
                <a:cs typeface="Arial"/>
              </a:rPr>
              <a:t>doppelten</a:t>
            </a:r>
            <a:r>
              <a:rPr dirty="0" sz="1200" spc="-60">
                <a:latin typeface="Arial"/>
                <a:cs typeface="Arial"/>
              </a:rPr>
              <a:t>,</a:t>
            </a:r>
            <a:r>
              <a:rPr dirty="0" sz="120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im</a:t>
            </a:r>
            <a:r>
              <a:rPr dirty="0" sz="1200" spc="-70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Vergleich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 spc="-80">
                <a:latin typeface="Arial"/>
                <a:cs typeface="Arial"/>
              </a:rPr>
              <a:t>zu</a:t>
            </a:r>
            <a:r>
              <a:rPr dirty="0" sz="1200" spc="-45">
                <a:latin typeface="Arial"/>
                <a:cs typeface="Arial"/>
              </a:rPr>
              <a:t> den </a:t>
            </a:r>
            <a:r>
              <a:rPr dirty="0" sz="1200" spc="-25">
                <a:latin typeface="Arial"/>
                <a:cs typeface="Arial"/>
              </a:rPr>
              <a:t>Betrieben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mit</a:t>
            </a:r>
            <a:r>
              <a:rPr dirty="0" sz="1200" spc="-45">
                <a:latin typeface="Arial"/>
                <a:cs typeface="Arial"/>
              </a:rPr>
              <a:t> dem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 spc="-60">
                <a:latin typeface="Arial"/>
                <a:cs typeface="Arial"/>
              </a:rPr>
              <a:t>Status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 spc="-210">
                <a:latin typeface="Arial"/>
                <a:cs typeface="Arial"/>
              </a:rPr>
              <a:t>PRRS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 spc="-35">
                <a:latin typeface="Arial"/>
                <a:cs typeface="Arial"/>
              </a:rPr>
              <a:t>unverdächtig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diesen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 spc="-75">
                <a:latin typeface="Arial"/>
                <a:cs typeface="Arial"/>
              </a:rPr>
              <a:t>Jahren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 spc="-60">
                <a:latin typeface="Arial"/>
                <a:cs typeface="Arial"/>
              </a:rPr>
              <a:t>(bezogen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auf</a:t>
            </a:r>
            <a:r>
              <a:rPr dirty="0" sz="1200" spc="-45">
                <a:latin typeface="Arial"/>
                <a:cs typeface="Arial"/>
              </a:rPr>
              <a:t> den </a:t>
            </a:r>
            <a:r>
              <a:rPr dirty="0" sz="1200" spc="-10">
                <a:latin typeface="Arial"/>
                <a:cs typeface="Arial"/>
              </a:rPr>
              <a:t>Medianwert).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5479796" y="2431796"/>
            <a:ext cx="726440" cy="1866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050" spc="-65">
                <a:latin typeface="Arial"/>
                <a:cs typeface="Arial"/>
              </a:rPr>
              <a:t>164</a:t>
            </a:r>
            <a:r>
              <a:rPr dirty="0" sz="1050" spc="-25">
                <a:latin typeface="Arial"/>
                <a:cs typeface="Arial"/>
              </a:rPr>
              <a:t> </a:t>
            </a:r>
            <a:r>
              <a:rPr dirty="0" sz="1050" spc="-30">
                <a:latin typeface="Arial"/>
                <a:cs typeface="Arial"/>
              </a:rPr>
              <a:t>Betriebe</a:t>
            </a:r>
            <a:endParaRPr sz="10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606044" y="2275129"/>
            <a:ext cx="6108065" cy="2385695"/>
          </a:xfrm>
          <a:prstGeom prst="rect">
            <a:avLst/>
          </a:prstGeom>
        </p:spPr>
        <p:txBody>
          <a:bodyPr wrap="square" lIns="0" tIns="66040" rIns="0" bIns="0" rtlCol="0" vert="horz">
            <a:spAutoFit/>
          </a:bodyPr>
          <a:lstStyle/>
          <a:p>
            <a:pPr marL="484505" indent="-471805">
              <a:lnSpc>
                <a:spcPct val="100000"/>
              </a:lnSpc>
              <a:spcBef>
                <a:spcPts val="520"/>
              </a:spcBef>
              <a:buClr>
                <a:srgbClr val="950031"/>
              </a:buClr>
              <a:buSzPct val="88571"/>
              <a:buFont typeface="Noto Sans Symbols2"/>
              <a:buChar char="◼"/>
              <a:tabLst>
                <a:tab pos="484505" algn="l"/>
              </a:tabLst>
            </a:pPr>
            <a:r>
              <a:rPr dirty="0" sz="1750">
                <a:solidFill>
                  <a:srgbClr val="333333"/>
                </a:solidFill>
                <a:latin typeface="Arial"/>
                <a:cs typeface="Arial"/>
              </a:rPr>
              <a:t>PRRS</a:t>
            </a:r>
            <a:r>
              <a:rPr dirty="0" sz="1750" spc="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750">
                <a:solidFill>
                  <a:srgbClr val="333333"/>
                </a:solidFill>
                <a:latin typeface="Arial"/>
                <a:cs typeface="Arial"/>
              </a:rPr>
              <a:t>Status</a:t>
            </a:r>
            <a:r>
              <a:rPr dirty="0" sz="1750" spc="-3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750">
                <a:solidFill>
                  <a:srgbClr val="333333"/>
                </a:solidFill>
                <a:latin typeface="Arial"/>
                <a:cs typeface="Arial"/>
              </a:rPr>
              <a:t>hat</a:t>
            </a:r>
            <a:r>
              <a:rPr dirty="0" sz="1750" spc="-4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750">
                <a:solidFill>
                  <a:srgbClr val="333333"/>
                </a:solidFill>
                <a:latin typeface="Arial"/>
                <a:cs typeface="Arial"/>
              </a:rPr>
              <a:t>sehr</a:t>
            </a:r>
            <a:r>
              <a:rPr dirty="0" sz="1750" spc="-4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750">
                <a:solidFill>
                  <a:srgbClr val="333333"/>
                </a:solidFill>
                <a:latin typeface="Arial"/>
                <a:cs typeface="Arial"/>
              </a:rPr>
              <a:t>großen</a:t>
            </a:r>
            <a:r>
              <a:rPr dirty="0" sz="1750" spc="-4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750">
                <a:solidFill>
                  <a:srgbClr val="333333"/>
                </a:solidFill>
                <a:latin typeface="Arial"/>
                <a:cs typeface="Arial"/>
              </a:rPr>
              <a:t>Einfluss</a:t>
            </a:r>
            <a:r>
              <a:rPr dirty="0" sz="1750" spc="-6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750">
                <a:solidFill>
                  <a:srgbClr val="333333"/>
                </a:solidFill>
                <a:latin typeface="Arial"/>
                <a:cs typeface="Arial"/>
              </a:rPr>
              <a:t>auf</a:t>
            </a:r>
            <a:r>
              <a:rPr dirty="0" sz="1750" spc="-4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750">
                <a:solidFill>
                  <a:srgbClr val="333333"/>
                </a:solidFill>
                <a:latin typeface="Arial"/>
                <a:cs typeface="Arial"/>
              </a:rPr>
              <a:t>AB</a:t>
            </a:r>
            <a:r>
              <a:rPr dirty="0" sz="1750" spc="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750" spc="-10">
                <a:solidFill>
                  <a:srgbClr val="333333"/>
                </a:solidFill>
                <a:latin typeface="Arial"/>
                <a:cs typeface="Arial"/>
              </a:rPr>
              <a:t>Verbrauch</a:t>
            </a:r>
            <a:endParaRPr sz="1750">
              <a:latin typeface="Arial"/>
              <a:cs typeface="Arial"/>
            </a:endParaRPr>
          </a:p>
          <a:p>
            <a:pPr marL="484505" indent="-471805">
              <a:lnSpc>
                <a:spcPct val="100000"/>
              </a:lnSpc>
              <a:spcBef>
                <a:spcPts val="420"/>
              </a:spcBef>
              <a:buClr>
                <a:srgbClr val="950031"/>
              </a:buClr>
              <a:buSzPct val="88571"/>
              <a:buFont typeface="Noto Sans Symbols2"/>
              <a:buChar char="◼"/>
              <a:tabLst>
                <a:tab pos="484505" algn="l"/>
              </a:tabLst>
            </a:pPr>
            <a:r>
              <a:rPr dirty="0" sz="1750">
                <a:solidFill>
                  <a:srgbClr val="333333"/>
                </a:solidFill>
                <a:latin typeface="Arial"/>
                <a:cs typeface="Arial"/>
              </a:rPr>
              <a:t>PRRS</a:t>
            </a:r>
            <a:r>
              <a:rPr dirty="0" sz="1750" spc="-1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750">
                <a:solidFill>
                  <a:srgbClr val="333333"/>
                </a:solidFill>
                <a:latin typeface="Arial"/>
                <a:cs typeface="Arial"/>
              </a:rPr>
              <a:t>Eintrag</a:t>
            </a:r>
            <a:r>
              <a:rPr dirty="0" sz="1750" spc="-3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750">
                <a:solidFill>
                  <a:srgbClr val="333333"/>
                </a:solidFill>
                <a:latin typeface="Arial"/>
                <a:cs typeface="Arial"/>
              </a:rPr>
              <a:t>vermeiden!!!</a:t>
            </a:r>
            <a:r>
              <a:rPr dirty="0" sz="1750" spc="-10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750">
                <a:solidFill>
                  <a:srgbClr val="333333"/>
                </a:solidFill>
                <a:latin typeface="Arial"/>
                <a:cs typeface="Arial"/>
              </a:rPr>
              <a:t>–</a:t>
            </a:r>
            <a:r>
              <a:rPr dirty="0" sz="1750" spc="-6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750">
                <a:solidFill>
                  <a:srgbClr val="333333"/>
                </a:solidFill>
                <a:latin typeface="Arial"/>
                <a:cs typeface="Arial"/>
              </a:rPr>
              <a:t>Externe</a:t>
            </a:r>
            <a:r>
              <a:rPr dirty="0" sz="1750" spc="-10">
                <a:solidFill>
                  <a:srgbClr val="333333"/>
                </a:solidFill>
                <a:latin typeface="Arial"/>
                <a:cs typeface="Arial"/>
              </a:rPr>
              <a:t> Biosicherheit</a:t>
            </a:r>
            <a:endParaRPr sz="1750">
              <a:latin typeface="Arial"/>
              <a:cs typeface="Arial"/>
            </a:endParaRPr>
          </a:p>
          <a:p>
            <a:pPr marL="484505" indent="-471805">
              <a:lnSpc>
                <a:spcPct val="100000"/>
              </a:lnSpc>
              <a:spcBef>
                <a:spcPts val="420"/>
              </a:spcBef>
              <a:buClr>
                <a:srgbClr val="950031"/>
              </a:buClr>
              <a:buSzPct val="88571"/>
              <a:buFont typeface="Noto Sans Symbols2"/>
              <a:buChar char="◼"/>
              <a:tabLst>
                <a:tab pos="484505" algn="l"/>
              </a:tabLst>
            </a:pPr>
            <a:r>
              <a:rPr dirty="0" sz="1750">
                <a:solidFill>
                  <a:srgbClr val="333333"/>
                </a:solidFill>
                <a:latin typeface="Arial"/>
                <a:cs typeface="Arial"/>
              </a:rPr>
              <a:t>PRRS positive</a:t>
            </a:r>
            <a:r>
              <a:rPr dirty="0" sz="1750" spc="-3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750">
                <a:solidFill>
                  <a:srgbClr val="333333"/>
                </a:solidFill>
                <a:latin typeface="Arial"/>
                <a:cs typeface="Arial"/>
              </a:rPr>
              <a:t>Betriebe</a:t>
            </a:r>
            <a:r>
              <a:rPr dirty="0" sz="1750" spc="-2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750" spc="-10">
                <a:solidFill>
                  <a:srgbClr val="333333"/>
                </a:solidFill>
                <a:latin typeface="Arial"/>
                <a:cs typeface="Arial"/>
              </a:rPr>
              <a:t>stabilisieren</a:t>
            </a:r>
            <a:endParaRPr sz="1750">
              <a:latin typeface="Arial"/>
              <a:cs typeface="Arial"/>
            </a:endParaRPr>
          </a:p>
          <a:p>
            <a:pPr lvl="1" marL="798830" indent="-313690">
              <a:lnSpc>
                <a:spcPct val="100000"/>
              </a:lnSpc>
              <a:spcBef>
                <a:spcPts val="425"/>
              </a:spcBef>
              <a:buClr>
                <a:srgbClr val="919B9F"/>
              </a:buClr>
              <a:buSzPct val="151612"/>
              <a:buFont typeface="Noto Sans Symbols2"/>
              <a:buChar char="▪"/>
              <a:tabLst>
                <a:tab pos="798830" algn="l"/>
              </a:tabLst>
            </a:pP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Impfung</a:t>
            </a:r>
            <a:r>
              <a:rPr dirty="0" sz="1550" spc="5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allein</a:t>
            </a:r>
            <a:r>
              <a:rPr dirty="0" sz="1550" spc="2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reicht</a:t>
            </a:r>
            <a:r>
              <a:rPr dirty="0" sz="1550" spc="4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meist</a:t>
            </a:r>
            <a:r>
              <a:rPr dirty="0" sz="1550" spc="9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 spc="-20">
                <a:solidFill>
                  <a:srgbClr val="333333"/>
                </a:solidFill>
                <a:latin typeface="Arial"/>
                <a:cs typeface="Arial"/>
              </a:rPr>
              <a:t>nicht</a:t>
            </a:r>
            <a:endParaRPr sz="1550">
              <a:latin typeface="Arial"/>
              <a:cs typeface="Arial"/>
            </a:endParaRPr>
          </a:p>
          <a:p>
            <a:pPr lvl="1" marL="798830" indent="-313690">
              <a:lnSpc>
                <a:spcPct val="100000"/>
              </a:lnSpc>
              <a:spcBef>
                <a:spcPts val="395"/>
              </a:spcBef>
              <a:buClr>
                <a:srgbClr val="919B9F"/>
              </a:buClr>
              <a:buSzPct val="151612"/>
              <a:buFont typeface="Noto Sans Symbols2"/>
              <a:buChar char="▪"/>
              <a:tabLst>
                <a:tab pos="798830" algn="l"/>
              </a:tabLst>
            </a:pP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Interne</a:t>
            </a:r>
            <a:r>
              <a:rPr dirty="0" sz="1550" spc="13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Biosicherheit</a:t>
            </a:r>
            <a:r>
              <a:rPr dirty="0" sz="1550" spc="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 spc="-10">
                <a:solidFill>
                  <a:srgbClr val="333333"/>
                </a:solidFill>
                <a:latin typeface="Arial"/>
                <a:cs typeface="Arial"/>
              </a:rPr>
              <a:t>verbessern</a:t>
            </a:r>
            <a:endParaRPr sz="1550">
              <a:latin typeface="Arial"/>
              <a:cs typeface="Arial"/>
            </a:endParaRPr>
          </a:p>
          <a:p>
            <a:pPr marL="814069">
              <a:lnSpc>
                <a:spcPct val="100000"/>
              </a:lnSpc>
              <a:spcBef>
                <a:spcPts val="355"/>
              </a:spcBef>
            </a:pPr>
            <a:r>
              <a:rPr dirty="0" sz="1100" spc="90">
                <a:solidFill>
                  <a:srgbClr val="919B9F"/>
                </a:solidFill>
                <a:latin typeface="Noto Sans Symbols2"/>
                <a:cs typeface="Noto Sans Symbols2"/>
              </a:rPr>
              <a:t>🞏</a:t>
            </a:r>
            <a:r>
              <a:rPr dirty="0" sz="1100" spc="110">
                <a:solidFill>
                  <a:srgbClr val="919B9F"/>
                </a:solidFill>
                <a:latin typeface="Noto Sans Symbols2"/>
                <a:cs typeface="Noto Sans Symbols2"/>
              </a:rPr>
              <a:t>​</a:t>
            </a:r>
            <a:r>
              <a:rPr dirty="0" sz="1100" spc="225">
                <a:solidFill>
                  <a:srgbClr val="919B9F"/>
                </a:solidFill>
                <a:latin typeface="Noto Sans Symbols2"/>
                <a:cs typeface="Noto Sans Symbols2"/>
              </a:rPr>
              <a:t> </a:t>
            </a:r>
            <a:r>
              <a:rPr dirty="0" sz="1400" spc="-10">
                <a:solidFill>
                  <a:srgbClr val="333333"/>
                </a:solidFill>
                <a:latin typeface="Arial"/>
                <a:cs typeface="Arial"/>
              </a:rPr>
              <a:t>Reduzierung</a:t>
            </a:r>
            <a:r>
              <a:rPr dirty="0" sz="1400" spc="5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333333"/>
                </a:solidFill>
                <a:latin typeface="Arial"/>
                <a:cs typeface="Arial"/>
              </a:rPr>
              <a:t>der</a:t>
            </a:r>
            <a:r>
              <a:rPr dirty="0" sz="1400" spc="-1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333333"/>
                </a:solidFill>
                <a:latin typeface="Arial"/>
                <a:cs typeface="Arial"/>
              </a:rPr>
              <a:t>Viruslast</a:t>
            </a:r>
            <a:r>
              <a:rPr dirty="0" sz="1400" spc="1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333333"/>
                </a:solidFill>
                <a:latin typeface="Arial"/>
                <a:cs typeface="Arial"/>
              </a:rPr>
              <a:t>notwendig</a:t>
            </a:r>
            <a:endParaRPr sz="1400">
              <a:latin typeface="Arial"/>
              <a:cs typeface="Arial"/>
            </a:endParaRPr>
          </a:p>
          <a:p>
            <a:pPr marL="814069">
              <a:lnSpc>
                <a:spcPct val="100000"/>
              </a:lnSpc>
              <a:spcBef>
                <a:spcPts val="335"/>
              </a:spcBef>
            </a:pPr>
            <a:r>
              <a:rPr dirty="0" sz="1100" spc="90">
                <a:solidFill>
                  <a:srgbClr val="919B9F"/>
                </a:solidFill>
                <a:latin typeface="Noto Sans Symbols2"/>
                <a:cs typeface="Noto Sans Symbols2"/>
              </a:rPr>
              <a:t>🞏</a:t>
            </a:r>
            <a:r>
              <a:rPr dirty="0" sz="1100" spc="110">
                <a:solidFill>
                  <a:srgbClr val="919B9F"/>
                </a:solidFill>
                <a:latin typeface="Noto Sans Symbols2"/>
                <a:cs typeface="Noto Sans Symbols2"/>
              </a:rPr>
              <a:t>​</a:t>
            </a:r>
            <a:r>
              <a:rPr dirty="0" sz="1100" spc="240">
                <a:solidFill>
                  <a:srgbClr val="919B9F"/>
                </a:solidFill>
                <a:latin typeface="Noto Sans Symbols2"/>
                <a:cs typeface="Noto Sans Symbols2"/>
              </a:rPr>
              <a:t> </a:t>
            </a:r>
            <a:r>
              <a:rPr dirty="0" sz="1400" spc="-10">
                <a:solidFill>
                  <a:srgbClr val="333333"/>
                </a:solidFill>
                <a:latin typeface="Arial"/>
                <a:cs typeface="Arial"/>
              </a:rPr>
              <a:t>Unterbrechung</a:t>
            </a:r>
            <a:r>
              <a:rPr dirty="0" sz="1400" spc="10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333333"/>
                </a:solidFill>
                <a:latin typeface="Arial"/>
                <a:cs typeface="Arial"/>
              </a:rPr>
              <a:t>der </a:t>
            </a:r>
            <a:r>
              <a:rPr dirty="0" sz="1400" spc="-10">
                <a:solidFill>
                  <a:srgbClr val="333333"/>
                </a:solidFill>
                <a:latin typeface="Arial"/>
                <a:cs typeface="Arial"/>
              </a:rPr>
              <a:t>Viruszirkulation</a:t>
            </a:r>
            <a:endParaRPr sz="1400">
              <a:latin typeface="Arial"/>
              <a:cs typeface="Arial"/>
            </a:endParaRPr>
          </a:p>
          <a:p>
            <a:pPr lvl="1" marL="798830" indent="-313690">
              <a:lnSpc>
                <a:spcPct val="100000"/>
              </a:lnSpc>
              <a:spcBef>
                <a:spcPts val="405"/>
              </a:spcBef>
              <a:buClr>
                <a:srgbClr val="919B9F"/>
              </a:buClr>
              <a:buSzPct val="151612"/>
              <a:buFont typeface="Noto Sans Symbols2"/>
              <a:buChar char="▪"/>
              <a:tabLst>
                <a:tab pos="798830" algn="l"/>
              </a:tabLst>
            </a:pP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Know</a:t>
            </a:r>
            <a:r>
              <a:rPr dirty="0" sz="1550" spc="6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how</a:t>
            </a:r>
            <a:r>
              <a:rPr dirty="0" sz="1550" spc="4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und</a:t>
            </a:r>
            <a:r>
              <a:rPr dirty="0" sz="1550" spc="7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Diagnostiktools</a:t>
            </a:r>
            <a:r>
              <a:rPr dirty="0" sz="1550" spc="-1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für</a:t>
            </a:r>
            <a:r>
              <a:rPr dirty="0" sz="1550" spc="7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333333"/>
                </a:solidFill>
                <a:latin typeface="Arial"/>
                <a:cs typeface="Arial"/>
              </a:rPr>
              <a:t>Stabilisierung </a:t>
            </a:r>
            <a:r>
              <a:rPr dirty="0" sz="1550" spc="-10">
                <a:solidFill>
                  <a:srgbClr val="333333"/>
                </a:solidFill>
                <a:latin typeface="Arial"/>
                <a:cs typeface="Arial"/>
              </a:rPr>
              <a:t>vorhanden</a:t>
            </a:r>
            <a:endParaRPr sz="155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443102" rIns="0" bIns="0" rtlCol="0" vert="horz">
            <a:spAutoFit/>
          </a:bodyPr>
          <a:lstStyle/>
          <a:p>
            <a:pPr marL="15240">
              <a:lnSpc>
                <a:spcPct val="100000"/>
              </a:lnSpc>
              <a:spcBef>
                <a:spcPts val="105"/>
              </a:spcBef>
            </a:pPr>
            <a:r>
              <a:rPr dirty="0"/>
              <a:t>PRRS</a:t>
            </a:r>
            <a:r>
              <a:rPr dirty="0" spc="-25"/>
              <a:t> </a:t>
            </a:r>
            <a:r>
              <a:rPr dirty="0"/>
              <a:t>Status</a:t>
            </a:r>
            <a:r>
              <a:rPr dirty="0" spc="-25"/>
              <a:t> </a:t>
            </a:r>
            <a:r>
              <a:rPr dirty="0"/>
              <a:t>und</a:t>
            </a:r>
            <a:r>
              <a:rPr dirty="0" spc="-75"/>
              <a:t> </a:t>
            </a:r>
            <a:r>
              <a:rPr dirty="0"/>
              <a:t>AB</a:t>
            </a:r>
            <a:r>
              <a:rPr dirty="0" spc="50"/>
              <a:t> </a:t>
            </a:r>
            <a:r>
              <a:rPr dirty="0" spc="-10"/>
              <a:t>Verbrauch</a:t>
            </a:r>
          </a:p>
        </p:txBody>
      </p:sp>
      <p:grpSp>
        <p:nvGrpSpPr>
          <p:cNvPr id="4" name="object 4" descr=""/>
          <p:cNvGrpSpPr/>
          <p:nvPr/>
        </p:nvGrpSpPr>
        <p:grpSpPr>
          <a:xfrm>
            <a:off x="606551" y="2295144"/>
            <a:ext cx="10086340" cy="4407535"/>
            <a:chOff x="606551" y="2295144"/>
            <a:chExt cx="10086340" cy="4407535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01368" y="4721352"/>
              <a:ext cx="3432048" cy="1944624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1801368" y="4721352"/>
              <a:ext cx="1923414" cy="1926589"/>
            </a:xfrm>
            <a:custGeom>
              <a:avLst/>
              <a:gdLst/>
              <a:ahLst/>
              <a:cxnLst/>
              <a:rect l="l" t="t" r="r" b="b"/>
              <a:pathLst>
                <a:path w="1923414" h="1926590">
                  <a:moveTo>
                    <a:pt x="475488" y="0"/>
                  </a:moveTo>
                  <a:lnTo>
                    <a:pt x="472440" y="0"/>
                  </a:lnTo>
                  <a:lnTo>
                    <a:pt x="472440" y="3048"/>
                  </a:lnTo>
                  <a:lnTo>
                    <a:pt x="0" y="1450848"/>
                  </a:lnTo>
                  <a:lnTo>
                    <a:pt x="0" y="1456944"/>
                  </a:lnTo>
                  <a:lnTo>
                    <a:pt x="3048" y="1456944"/>
                  </a:lnTo>
                  <a:lnTo>
                    <a:pt x="1444752" y="1926336"/>
                  </a:lnTo>
                  <a:lnTo>
                    <a:pt x="1450848" y="1926336"/>
                  </a:lnTo>
                  <a:lnTo>
                    <a:pt x="1450848" y="1923288"/>
                  </a:lnTo>
                  <a:lnTo>
                    <a:pt x="1451840" y="1920240"/>
                  </a:lnTo>
                  <a:lnTo>
                    <a:pt x="1441704" y="1920240"/>
                  </a:lnTo>
                  <a:lnTo>
                    <a:pt x="1443182" y="1915698"/>
                  </a:lnTo>
                  <a:lnTo>
                    <a:pt x="15518" y="1453896"/>
                  </a:lnTo>
                  <a:lnTo>
                    <a:pt x="9144" y="1453896"/>
                  </a:lnTo>
                  <a:lnTo>
                    <a:pt x="6096" y="1450848"/>
                  </a:lnTo>
                  <a:lnTo>
                    <a:pt x="10132" y="1450848"/>
                  </a:lnTo>
                  <a:lnTo>
                    <a:pt x="478244" y="6993"/>
                  </a:lnTo>
                  <a:lnTo>
                    <a:pt x="475488" y="6096"/>
                  </a:lnTo>
                  <a:lnTo>
                    <a:pt x="494373" y="6096"/>
                  </a:lnTo>
                  <a:lnTo>
                    <a:pt x="475488" y="0"/>
                  </a:lnTo>
                  <a:close/>
                </a:path>
                <a:path w="1923414" h="1926590">
                  <a:moveTo>
                    <a:pt x="1443182" y="1915698"/>
                  </a:moveTo>
                  <a:lnTo>
                    <a:pt x="1441704" y="1920240"/>
                  </a:lnTo>
                  <a:lnTo>
                    <a:pt x="1447800" y="1917192"/>
                  </a:lnTo>
                  <a:lnTo>
                    <a:pt x="1443182" y="1915698"/>
                  </a:lnTo>
                  <a:close/>
                </a:path>
                <a:path w="1923414" h="1926590">
                  <a:moveTo>
                    <a:pt x="1912641" y="474006"/>
                  </a:moveTo>
                  <a:lnTo>
                    <a:pt x="1443182" y="1915698"/>
                  </a:lnTo>
                  <a:lnTo>
                    <a:pt x="1447800" y="1917192"/>
                  </a:lnTo>
                  <a:lnTo>
                    <a:pt x="1441704" y="1920240"/>
                  </a:lnTo>
                  <a:lnTo>
                    <a:pt x="1451840" y="1920240"/>
                  </a:lnTo>
                  <a:lnTo>
                    <a:pt x="1922295" y="475488"/>
                  </a:lnTo>
                  <a:lnTo>
                    <a:pt x="1917192" y="475488"/>
                  </a:lnTo>
                  <a:lnTo>
                    <a:pt x="1912641" y="474006"/>
                  </a:lnTo>
                  <a:close/>
                </a:path>
                <a:path w="1923414" h="1926590">
                  <a:moveTo>
                    <a:pt x="6096" y="1450848"/>
                  </a:moveTo>
                  <a:lnTo>
                    <a:pt x="9144" y="1453896"/>
                  </a:lnTo>
                  <a:lnTo>
                    <a:pt x="9749" y="1452029"/>
                  </a:lnTo>
                  <a:lnTo>
                    <a:pt x="6096" y="1450848"/>
                  </a:lnTo>
                  <a:close/>
                </a:path>
                <a:path w="1923414" h="1926590">
                  <a:moveTo>
                    <a:pt x="9749" y="1452029"/>
                  </a:moveTo>
                  <a:lnTo>
                    <a:pt x="9144" y="1453896"/>
                  </a:lnTo>
                  <a:lnTo>
                    <a:pt x="15518" y="1453896"/>
                  </a:lnTo>
                  <a:lnTo>
                    <a:pt x="9749" y="1452029"/>
                  </a:lnTo>
                  <a:close/>
                </a:path>
                <a:path w="1923414" h="1926590">
                  <a:moveTo>
                    <a:pt x="10132" y="1450848"/>
                  </a:moveTo>
                  <a:lnTo>
                    <a:pt x="6096" y="1450848"/>
                  </a:lnTo>
                  <a:lnTo>
                    <a:pt x="9749" y="1452029"/>
                  </a:lnTo>
                  <a:lnTo>
                    <a:pt x="10132" y="1450848"/>
                  </a:lnTo>
                  <a:close/>
                </a:path>
                <a:path w="1923414" h="1926590">
                  <a:moveTo>
                    <a:pt x="1914144" y="469392"/>
                  </a:moveTo>
                  <a:lnTo>
                    <a:pt x="1912641" y="474006"/>
                  </a:lnTo>
                  <a:lnTo>
                    <a:pt x="1917192" y="475488"/>
                  </a:lnTo>
                  <a:lnTo>
                    <a:pt x="1914144" y="469392"/>
                  </a:lnTo>
                  <a:close/>
                </a:path>
                <a:path w="1923414" h="1926590">
                  <a:moveTo>
                    <a:pt x="1923288" y="469392"/>
                  </a:moveTo>
                  <a:lnTo>
                    <a:pt x="1914144" y="469392"/>
                  </a:lnTo>
                  <a:lnTo>
                    <a:pt x="1917192" y="475488"/>
                  </a:lnTo>
                  <a:lnTo>
                    <a:pt x="1922295" y="475488"/>
                  </a:lnTo>
                  <a:lnTo>
                    <a:pt x="1923288" y="472440"/>
                  </a:lnTo>
                  <a:lnTo>
                    <a:pt x="1923288" y="469392"/>
                  </a:lnTo>
                  <a:close/>
                </a:path>
                <a:path w="1923414" h="1926590">
                  <a:moveTo>
                    <a:pt x="494373" y="6096"/>
                  </a:moveTo>
                  <a:lnTo>
                    <a:pt x="478536" y="6096"/>
                  </a:lnTo>
                  <a:lnTo>
                    <a:pt x="478244" y="6993"/>
                  </a:lnTo>
                  <a:lnTo>
                    <a:pt x="1912641" y="474006"/>
                  </a:lnTo>
                  <a:lnTo>
                    <a:pt x="1914144" y="469392"/>
                  </a:lnTo>
                  <a:lnTo>
                    <a:pt x="1920240" y="469392"/>
                  </a:lnTo>
                  <a:lnTo>
                    <a:pt x="1920240" y="466344"/>
                  </a:lnTo>
                  <a:lnTo>
                    <a:pt x="494373" y="6096"/>
                  </a:lnTo>
                  <a:close/>
                </a:path>
                <a:path w="1923414" h="1926590">
                  <a:moveTo>
                    <a:pt x="478536" y="6096"/>
                  </a:moveTo>
                  <a:lnTo>
                    <a:pt x="475488" y="6096"/>
                  </a:lnTo>
                  <a:lnTo>
                    <a:pt x="478244" y="6993"/>
                  </a:lnTo>
                  <a:lnTo>
                    <a:pt x="478536" y="6096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6551" y="4593336"/>
              <a:ext cx="2612136" cy="2109216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20840" y="2295144"/>
              <a:ext cx="3971543" cy="4157472"/>
            </a:xfrm>
            <a:prstGeom prst="rect">
              <a:avLst/>
            </a:prstGeom>
          </p:spPr>
        </p:pic>
      </p:grpSp>
      <p:sp>
        <p:nvSpPr>
          <p:cNvPr id="9" name="object 9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/>
              <a:t>Folie</a:t>
            </a:r>
            <a:r>
              <a:rPr dirty="0" spc="15"/>
              <a:t> </a:t>
            </a:r>
            <a:fld id="{81D60167-4931-47E6-BA6A-407CBD079E47}" type="slidenum">
              <a:rPr dirty="0" spc="-35"/>
              <a:t>10</a:t>
            </a:fld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6294120"/>
            <a:ext cx="10671175" cy="494030"/>
          </a:xfrm>
          <a:custGeom>
            <a:avLst/>
            <a:gdLst/>
            <a:ahLst/>
            <a:cxnLst/>
            <a:rect l="l" t="t" r="r" b="b"/>
            <a:pathLst>
              <a:path w="10671175" h="494029">
                <a:moveTo>
                  <a:pt x="10671048" y="0"/>
                </a:moveTo>
                <a:lnTo>
                  <a:pt x="0" y="0"/>
                </a:lnTo>
                <a:lnTo>
                  <a:pt x="0" y="493776"/>
                </a:lnTo>
                <a:lnTo>
                  <a:pt x="10671048" y="493776"/>
                </a:lnTo>
                <a:lnTo>
                  <a:pt x="10671048" y="0"/>
                </a:lnTo>
                <a:close/>
              </a:path>
            </a:pathLst>
          </a:custGeom>
          <a:solidFill>
            <a:srgbClr val="C0DDAC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 descr=""/>
          <p:cNvGrpSpPr/>
          <p:nvPr/>
        </p:nvGrpSpPr>
        <p:grpSpPr>
          <a:xfrm>
            <a:off x="0" y="1703832"/>
            <a:ext cx="10692765" cy="4544695"/>
            <a:chOff x="0" y="1703832"/>
            <a:chExt cx="10692765" cy="4544695"/>
          </a:xfrm>
        </p:grpSpPr>
        <p:sp>
          <p:nvSpPr>
            <p:cNvPr id="4" name="object 4" descr=""/>
            <p:cNvSpPr/>
            <p:nvPr/>
          </p:nvSpPr>
          <p:spPr>
            <a:xfrm>
              <a:off x="0" y="2078736"/>
              <a:ext cx="10692765" cy="60960"/>
            </a:xfrm>
            <a:custGeom>
              <a:avLst/>
              <a:gdLst/>
              <a:ahLst/>
              <a:cxnLst/>
              <a:rect l="l" t="t" r="r" b="b"/>
              <a:pathLst>
                <a:path w="10692765" h="60960">
                  <a:moveTo>
                    <a:pt x="10692384" y="0"/>
                  </a:moveTo>
                  <a:lnTo>
                    <a:pt x="0" y="0"/>
                  </a:lnTo>
                  <a:lnTo>
                    <a:pt x="0" y="60960"/>
                  </a:lnTo>
                  <a:lnTo>
                    <a:pt x="10692384" y="60960"/>
                  </a:lnTo>
                  <a:lnTo>
                    <a:pt x="10692384" y="0"/>
                  </a:lnTo>
                  <a:close/>
                </a:path>
              </a:pathLst>
            </a:custGeom>
            <a:solidFill>
              <a:srgbClr val="C0DDA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18360" y="1703832"/>
              <a:ext cx="5760720" cy="4544568"/>
            </a:xfrm>
            <a:prstGeom prst="rect">
              <a:avLst/>
            </a:prstGeom>
          </p:spPr>
        </p:pic>
      </p:grpSp>
      <p:pic>
        <p:nvPicPr>
          <p:cNvPr id="6" name="object 6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815" y="929640"/>
            <a:ext cx="965606" cy="966215"/>
          </a:xfrm>
          <a:prstGeom prst="rect">
            <a:avLst/>
          </a:prstGeom>
        </p:spPr>
      </p:pic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052559" y="1036320"/>
            <a:ext cx="1487424" cy="859536"/>
          </a:xfrm>
          <a:prstGeom prst="rect">
            <a:avLst/>
          </a:prstGeom>
        </p:spPr>
      </p:pic>
      <p:sp>
        <p:nvSpPr>
          <p:cNvPr id="8" name="object 8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/>
              <a:t>Folie</a:t>
            </a:r>
            <a:r>
              <a:rPr dirty="0" spc="15"/>
              <a:t> </a:t>
            </a:r>
            <a:fld id="{81D60167-4931-47E6-BA6A-407CBD079E47}" type="slidenum">
              <a:rPr dirty="0" spc="-35"/>
              <a:t>10</a:t>
            </a:fld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2025-02-18T08:41:16Z</dcterms:created>
  <dcterms:modified xsi:type="dcterms:W3CDTF">2025-02-18T08:41:16Z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2025-02-17T00:00:00Z</vt:filetime>
  </property>
  <property fmtid="{D5CDD505-2E9C-101B-9397-08002B2CF9AE}" pid="3" name="CreatorTool">
    <vt:lpwstr>PDF-XChange Standard (10.4.4 build 392) [GDI] [Windows 11 Enterprise x64 (Build 22631)]</vt:lpwstr>
  </property>
  <property fmtid="{D5CDD505-2E9C-101B-9397-08002B2CF9AE}" pid="4" name="LastSaved">
    <vt:filetime>2025-02-18T00:00:00Z</vt:filetime>
  </property>
  <property fmtid="{D5CDD505-2E9C-101B-9397-08002B2CF9AE}" pid="5" name="Producer">
    <vt:lpwstr>3-Heights(TM) PDF Security Shell 4.8.25.2 (http://www.pdf-tools.com)</vt:lpwstr>
  </property>
</Properties>
</file>