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359" y="931367"/>
            <a:ext cx="2216148" cy="22453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4192"/>
            <a:ext cx="3176016" cy="60137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116" y="1032764"/>
            <a:ext cx="7492365" cy="883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995" y="2272080"/>
            <a:ext cx="8460740" cy="279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923780" y="6535942"/>
            <a:ext cx="481329" cy="15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98494" y="4071720"/>
            <a:ext cx="676719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PRRS</a:t>
            </a: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Status</a:t>
            </a: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und</a:t>
            </a:r>
            <a:r>
              <a:rPr dirty="0" sz="28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Antibiotika-Verbrauch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47425" y="5144585"/>
            <a:ext cx="3018790" cy="10471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804035">
              <a:lnSpc>
                <a:spcPct val="1032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Dr.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Barbara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Leeb </a:t>
            </a:r>
            <a:r>
              <a:rPr dirty="0" sz="1200">
                <a:latin typeface="Arial"/>
                <a:cs typeface="Arial"/>
              </a:rPr>
              <a:t>Oberösterreichischer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Tiergesundheitsdienst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Arial"/>
              <a:cs typeface="Arial"/>
            </a:endParaRPr>
          </a:p>
          <a:p>
            <a:pPr marL="832485">
              <a:lnSpc>
                <a:spcPct val="100000"/>
              </a:lnSpc>
            </a:pPr>
            <a:r>
              <a:rPr dirty="0" sz="1550" spc="-90">
                <a:latin typeface="Arial"/>
                <a:cs typeface="Arial"/>
              </a:rPr>
              <a:t>Salzburg,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27.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 spc="-65">
                <a:latin typeface="Arial"/>
                <a:cs typeface="Arial"/>
              </a:rPr>
              <a:t>Februar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PRRS </a:t>
            </a:r>
            <a:r>
              <a:rPr dirty="0" spc="-10"/>
              <a:t>Statusänderungen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33272" y="4142232"/>
            <a:ext cx="8653780" cy="1066800"/>
            <a:chOff x="1033272" y="4142232"/>
            <a:chExt cx="8653780" cy="1066800"/>
          </a:xfrm>
        </p:grpSpPr>
        <p:sp>
          <p:nvSpPr>
            <p:cNvPr id="4" name="object 4" descr=""/>
            <p:cNvSpPr/>
            <p:nvPr/>
          </p:nvSpPr>
          <p:spPr>
            <a:xfrm>
              <a:off x="1033272" y="4200143"/>
              <a:ext cx="8653780" cy="759460"/>
            </a:xfrm>
            <a:custGeom>
              <a:avLst/>
              <a:gdLst/>
              <a:ahLst/>
              <a:cxnLst/>
              <a:rect l="l" t="t" r="r" b="b"/>
              <a:pathLst>
                <a:path w="8653780" h="759460">
                  <a:moveTo>
                    <a:pt x="8653272" y="749808"/>
                  </a:moveTo>
                  <a:lnTo>
                    <a:pt x="0" y="749808"/>
                  </a:lnTo>
                  <a:lnTo>
                    <a:pt x="0" y="758952"/>
                  </a:lnTo>
                  <a:lnTo>
                    <a:pt x="8653272" y="758952"/>
                  </a:lnTo>
                  <a:lnTo>
                    <a:pt x="8653272" y="749808"/>
                  </a:lnTo>
                  <a:close/>
                </a:path>
                <a:path w="8653780" h="759460">
                  <a:moveTo>
                    <a:pt x="8653272" y="499872"/>
                  </a:moveTo>
                  <a:lnTo>
                    <a:pt x="0" y="499872"/>
                  </a:lnTo>
                  <a:lnTo>
                    <a:pt x="0" y="509016"/>
                  </a:lnTo>
                  <a:lnTo>
                    <a:pt x="8653272" y="509016"/>
                  </a:lnTo>
                  <a:lnTo>
                    <a:pt x="8653272" y="499872"/>
                  </a:lnTo>
                  <a:close/>
                </a:path>
                <a:path w="8653780" h="759460">
                  <a:moveTo>
                    <a:pt x="8653272" y="249936"/>
                  </a:moveTo>
                  <a:lnTo>
                    <a:pt x="0" y="249936"/>
                  </a:lnTo>
                  <a:lnTo>
                    <a:pt x="0" y="259080"/>
                  </a:lnTo>
                  <a:lnTo>
                    <a:pt x="8653272" y="259080"/>
                  </a:lnTo>
                  <a:lnTo>
                    <a:pt x="8653272" y="249936"/>
                  </a:lnTo>
                  <a:close/>
                </a:path>
                <a:path w="8653780" h="759460">
                  <a:moveTo>
                    <a:pt x="865327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653272" y="9144"/>
                  </a:lnTo>
                  <a:lnTo>
                    <a:pt x="8653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14855" y="4255008"/>
              <a:ext cx="7690484" cy="951230"/>
            </a:xfrm>
            <a:custGeom>
              <a:avLst/>
              <a:gdLst/>
              <a:ahLst/>
              <a:cxnLst/>
              <a:rect l="l" t="t" r="r" b="b"/>
              <a:pathLst>
                <a:path w="7690484" h="951229">
                  <a:moveTo>
                    <a:pt x="0" y="0"/>
                  </a:moveTo>
                  <a:lnTo>
                    <a:pt x="0" y="950976"/>
                  </a:lnTo>
                  <a:lnTo>
                    <a:pt x="7690104" y="950976"/>
                  </a:lnTo>
                  <a:lnTo>
                    <a:pt x="7690104" y="752856"/>
                  </a:lnTo>
                  <a:lnTo>
                    <a:pt x="6729983" y="551688"/>
                  </a:lnTo>
                  <a:lnTo>
                    <a:pt x="5769864" y="551688"/>
                  </a:lnTo>
                  <a:lnTo>
                    <a:pt x="4806696" y="902208"/>
                  </a:lnTo>
                  <a:lnTo>
                    <a:pt x="3846576" y="701040"/>
                  </a:lnTo>
                  <a:lnTo>
                    <a:pt x="2886456" y="451104"/>
                  </a:lnTo>
                  <a:lnTo>
                    <a:pt x="1923288" y="752856"/>
                  </a:lnTo>
                  <a:lnTo>
                    <a:pt x="963168" y="10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11808" y="4251960"/>
              <a:ext cx="7699375" cy="957580"/>
            </a:xfrm>
            <a:custGeom>
              <a:avLst/>
              <a:gdLst/>
              <a:ahLst/>
              <a:cxnLst/>
              <a:rect l="l" t="t" r="r" b="b"/>
              <a:pathLst>
                <a:path w="7699375" h="957579">
                  <a:moveTo>
                    <a:pt x="3048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7696200" y="957072"/>
                  </a:lnTo>
                  <a:lnTo>
                    <a:pt x="7699248" y="954024"/>
                  </a:lnTo>
                  <a:lnTo>
                    <a:pt x="6096" y="954024"/>
                  </a:lnTo>
                  <a:lnTo>
                    <a:pt x="3048" y="947928"/>
                  </a:lnTo>
                  <a:lnTo>
                    <a:pt x="6096" y="947928"/>
                  </a:lnTo>
                  <a:lnTo>
                    <a:pt x="6096" y="9463"/>
                  </a:lnTo>
                  <a:lnTo>
                    <a:pt x="3048" y="9144"/>
                  </a:lnTo>
                  <a:lnTo>
                    <a:pt x="6096" y="3048"/>
                  </a:lnTo>
                  <a:lnTo>
                    <a:pt x="32234" y="3048"/>
                  </a:lnTo>
                  <a:lnTo>
                    <a:pt x="3048" y="0"/>
                  </a:lnTo>
                  <a:close/>
                </a:path>
                <a:path w="7699375" h="957579">
                  <a:moveTo>
                    <a:pt x="6096" y="947928"/>
                  </a:moveTo>
                  <a:lnTo>
                    <a:pt x="3048" y="947928"/>
                  </a:lnTo>
                  <a:lnTo>
                    <a:pt x="6096" y="954024"/>
                  </a:lnTo>
                  <a:lnTo>
                    <a:pt x="6096" y="947928"/>
                  </a:lnTo>
                  <a:close/>
                </a:path>
                <a:path w="7699375" h="957579">
                  <a:moveTo>
                    <a:pt x="7690104" y="947928"/>
                  </a:moveTo>
                  <a:lnTo>
                    <a:pt x="6096" y="947928"/>
                  </a:lnTo>
                  <a:lnTo>
                    <a:pt x="6096" y="954024"/>
                  </a:lnTo>
                  <a:lnTo>
                    <a:pt x="7690104" y="954024"/>
                  </a:lnTo>
                  <a:lnTo>
                    <a:pt x="7690104" y="947928"/>
                  </a:lnTo>
                  <a:close/>
                </a:path>
                <a:path w="7699375" h="957579">
                  <a:moveTo>
                    <a:pt x="7690104" y="758315"/>
                  </a:moveTo>
                  <a:lnTo>
                    <a:pt x="7690104" y="954024"/>
                  </a:lnTo>
                  <a:lnTo>
                    <a:pt x="7693152" y="947928"/>
                  </a:lnTo>
                  <a:lnTo>
                    <a:pt x="7699248" y="947928"/>
                  </a:lnTo>
                  <a:lnTo>
                    <a:pt x="7699248" y="758952"/>
                  </a:lnTo>
                  <a:lnTo>
                    <a:pt x="7693152" y="758952"/>
                  </a:lnTo>
                  <a:lnTo>
                    <a:pt x="7690104" y="758315"/>
                  </a:lnTo>
                  <a:close/>
                </a:path>
                <a:path w="7699375" h="957579">
                  <a:moveTo>
                    <a:pt x="7699248" y="947928"/>
                  </a:moveTo>
                  <a:lnTo>
                    <a:pt x="7693152" y="947928"/>
                  </a:lnTo>
                  <a:lnTo>
                    <a:pt x="7690104" y="954024"/>
                  </a:lnTo>
                  <a:lnTo>
                    <a:pt x="7699248" y="954024"/>
                  </a:lnTo>
                  <a:lnTo>
                    <a:pt x="7699248" y="947928"/>
                  </a:lnTo>
                  <a:close/>
                </a:path>
                <a:path w="7699375" h="957579">
                  <a:moveTo>
                    <a:pt x="2924630" y="457200"/>
                  </a:moveTo>
                  <a:lnTo>
                    <a:pt x="2889504" y="457200"/>
                  </a:lnTo>
                  <a:lnTo>
                    <a:pt x="2888120" y="457633"/>
                  </a:lnTo>
                  <a:lnTo>
                    <a:pt x="3846576" y="707136"/>
                  </a:lnTo>
                  <a:lnTo>
                    <a:pt x="4806696" y="908304"/>
                  </a:lnTo>
                  <a:lnTo>
                    <a:pt x="4809744" y="908304"/>
                  </a:lnTo>
                  <a:lnTo>
                    <a:pt x="4834870" y="899160"/>
                  </a:lnTo>
                  <a:lnTo>
                    <a:pt x="4806696" y="899160"/>
                  </a:lnTo>
                  <a:lnTo>
                    <a:pt x="4807809" y="898754"/>
                  </a:lnTo>
                  <a:lnTo>
                    <a:pt x="3849624" y="697992"/>
                  </a:lnTo>
                  <a:lnTo>
                    <a:pt x="2924630" y="457200"/>
                  </a:lnTo>
                  <a:close/>
                </a:path>
                <a:path w="7699375" h="957579">
                  <a:moveTo>
                    <a:pt x="4807809" y="898754"/>
                  </a:moveTo>
                  <a:lnTo>
                    <a:pt x="4806696" y="899160"/>
                  </a:lnTo>
                  <a:lnTo>
                    <a:pt x="4809744" y="899160"/>
                  </a:lnTo>
                  <a:lnTo>
                    <a:pt x="4807809" y="898754"/>
                  </a:lnTo>
                  <a:close/>
                </a:path>
                <a:path w="7699375" h="957579">
                  <a:moveTo>
                    <a:pt x="6733032" y="548640"/>
                  </a:moveTo>
                  <a:lnTo>
                    <a:pt x="5769864" y="548640"/>
                  </a:lnTo>
                  <a:lnTo>
                    <a:pt x="4807809" y="898754"/>
                  </a:lnTo>
                  <a:lnTo>
                    <a:pt x="4809744" y="899160"/>
                  </a:lnTo>
                  <a:lnTo>
                    <a:pt x="4834870" y="899160"/>
                  </a:lnTo>
                  <a:lnTo>
                    <a:pt x="5772912" y="557784"/>
                  </a:lnTo>
                  <a:lnTo>
                    <a:pt x="6776812" y="557784"/>
                  </a:lnTo>
                  <a:lnTo>
                    <a:pt x="6733032" y="548640"/>
                  </a:lnTo>
                  <a:close/>
                </a:path>
                <a:path w="7699375" h="957579">
                  <a:moveTo>
                    <a:pt x="32234" y="3048"/>
                  </a:moveTo>
                  <a:lnTo>
                    <a:pt x="6096" y="3048"/>
                  </a:lnTo>
                  <a:lnTo>
                    <a:pt x="6096" y="9463"/>
                  </a:lnTo>
                  <a:lnTo>
                    <a:pt x="963168" y="109728"/>
                  </a:lnTo>
                  <a:lnTo>
                    <a:pt x="1923288" y="758952"/>
                  </a:lnTo>
                  <a:lnTo>
                    <a:pt x="1926336" y="758952"/>
                  </a:lnTo>
                  <a:lnTo>
                    <a:pt x="1955522" y="749808"/>
                  </a:lnTo>
                  <a:lnTo>
                    <a:pt x="1923288" y="749808"/>
                  </a:lnTo>
                  <a:lnTo>
                    <a:pt x="1925370" y="749155"/>
                  </a:lnTo>
                  <a:lnTo>
                    <a:pt x="966216" y="100584"/>
                  </a:lnTo>
                  <a:lnTo>
                    <a:pt x="32234" y="3048"/>
                  </a:lnTo>
                  <a:close/>
                </a:path>
                <a:path w="7699375" h="957579">
                  <a:moveTo>
                    <a:pt x="7690104" y="755904"/>
                  </a:moveTo>
                  <a:lnTo>
                    <a:pt x="7690104" y="758315"/>
                  </a:lnTo>
                  <a:lnTo>
                    <a:pt x="7693152" y="758952"/>
                  </a:lnTo>
                  <a:lnTo>
                    <a:pt x="7690104" y="755904"/>
                  </a:lnTo>
                  <a:close/>
                </a:path>
                <a:path w="7699375" h="957579">
                  <a:moveTo>
                    <a:pt x="7699248" y="755904"/>
                  </a:moveTo>
                  <a:lnTo>
                    <a:pt x="7690104" y="755904"/>
                  </a:lnTo>
                  <a:lnTo>
                    <a:pt x="7693152" y="758952"/>
                  </a:lnTo>
                  <a:lnTo>
                    <a:pt x="7699248" y="758952"/>
                  </a:lnTo>
                  <a:lnTo>
                    <a:pt x="7699248" y="755904"/>
                  </a:lnTo>
                  <a:close/>
                </a:path>
                <a:path w="7699375" h="957579">
                  <a:moveTo>
                    <a:pt x="6776812" y="557784"/>
                  </a:moveTo>
                  <a:lnTo>
                    <a:pt x="6729983" y="557784"/>
                  </a:lnTo>
                  <a:lnTo>
                    <a:pt x="7690104" y="758315"/>
                  </a:lnTo>
                  <a:lnTo>
                    <a:pt x="7690104" y="755904"/>
                  </a:lnTo>
                  <a:lnTo>
                    <a:pt x="7699248" y="755904"/>
                  </a:lnTo>
                  <a:lnTo>
                    <a:pt x="7699248" y="752856"/>
                  </a:lnTo>
                  <a:lnTo>
                    <a:pt x="7696200" y="749808"/>
                  </a:lnTo>
                  <a:lnTo>
                    <a:pt x="6776812" y="557784"/>
                  </a:lnTo>
                  <a:close/>
                </a:path>
                <a:path w="7699375" h="957579">
                  <a:moveTo>
                    <a:pt x="1925370" y="749155"/>
                  </a:moveTo>
                  <a:lnTo>
                    <a:pt x="1923288" y="749808"/>
                  </a:lnTo>
                  <a:lnTo>
                    <a:pt x="1926336" y="749808"/>
                  </a:lnTo>
                  <a:lnTo>
                    <a:pt x="1925370" y="749155"/>
                  </a:lnTo>
                  <a:close/>
                </a:path>
                <a:path w="7699375" h="957579">
                  <a:moveTo>
                    <a:pt x="2889504" y="448056"/>
                  </a:moveTo>
                  <a:lnTo>
                    <a:pt x="2886456" y="448056"/>
                  </a:lnTo>
                  <a:lnTo>
                    <a:pt x="1925370" y="749155"/>
                  </a:lnTo>
                  <a:lnTo>
                    <a:pt x="1926336" y="749808"/>
                  </a:lnTo>
                  <a:lnTo>
                    <a:pt x="1955522" y="749808"/>
                  </a:lnTo>
                  <a:lnTo>
                    <a:pt x="2888120" y="457633"/>
                  </a:lnTo>
                  <a:lnTo>
                    <a:pt x="2886456" y="457200"/>
                  </a:lnTo>
                  <a:lnTo>
                    <a:pt x="2924630" y="457200"/>
                  </a:lnTo>
                  <a:lnTo>
                    <a:pt x="2889504" y="448056"/>
                  </a:lnTo>
                  <a:close/>
                </a:path>
                <a:path w="7699375" h="957579">
                  <a:moveTo>
                    <a:pt x="2889504" y="457200"/>
                  </a:moveTo>
                  <a:lnTo>
                    <a:pt x="2886456" y="457200"/>
                  </a:lnTo>
                  <a:lnTo>
                    <a:pt x="2888120" y="457633"/>
                  </a:lnTo>
                  <a:lnTo>
                    <a:pt x="2889504" y="457200"/>
                  </a:lnTo>
                  <a:close/>
                </a:path>
                <a:path w="7699375" h="957579">
                  <a:moveTo>
                    <a:pt x="6096" y="3048"/>
                  </a:moveTo>
                  <a:lnTo>
                    <a:pt x="3048" y="9144"/>
                  </a:lnTo>
                  <a:lnTo>
                    <a:pt x="6096" y="9463"/>
                  </a:lnTo>
                  <a:lnTo>
                    <a:pt x="6096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14855" y="4806696"/>
              <a:ext cx="7690484" cy="399415"/>
            </a:xfrm>
            <a:custGeom>
              <a:avLst/>
              <a:gdLst/>
              <a:ahLst/>
              <a:cxnLst/>
              <a:rect l="l" t="t" r="r" b="b"/>
              <a:pathLst>
                <a:path w="7690484" h="399414">
                  <a:moveTo>
                    <a:pt x="0" y="0"/>
                  </a:moveTo>
                  <a:lnTo>
                    <a:pt x="0" y="399288"/>
                  </a:lnTo>
                  <a:lnTo>
                    <a:pt x="7690104" y="399288"/>
                  </a:lnTo>
                  <a:lnTo>
                    <a:pt x="6729983" y="48768"/>
                  </a:lnTo>
                  <a:lnTo>
                    <a:pt x="5769864" y="249936"/>
                  </a:lnTo>
                  <a:lnTo>
                    <a:pt x="4806696" y="100584"/>
                  </a:lnTo>
                  <a:lnTo>
                    <a:pt x="3846576" y="48768"/>
                  </a:lnTo>
                  <a:lnTo>
                    <a:pt x="2886456" y="149352"/>
                  </a:lnTo>
                  <a:lnTo>
                    <a:pt x="1923288" y="100584"/>
                  </a:lnTo>
                  <a:lnTo>
                    <a:pt x="963168" y="20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11808" y="4800600"/>
              <a:ext cx="7699375" cy="408940"/>
            </a:xfrm>
            <a:custGeom>
              <a:avLst/>
              <a:gdLst/>
              <a:ahLst/>
              <a:cxnLst/>
              <a:rect l="l" t="t" r="r" b="b"/>
              <a:pathLst>
                <a:path w="7699375" h="408939">
                  <a:moveTo>
                    <a:pt x="3048" y="0"/>
                  </a:moveTo>
                  <a:lnTo>
                    <a:pt x="0" y="3047"/>
                  </a:lnTo>
                  <a:lnTo>
                    <a:pt x="0" y="408431"/>
                  </a:lnTo>
                  <a:lnTo>
                    <a:pt x="7693152" y="408431"/>
                  </a:lnTo>
                  <a:lnTo>
                    <a:pt x="7684776" y="405383"/>
                  </a:lnTo>
                  <a:lnTo>
                    <a:pt x="6096" y="405383"/>
                  </a:lnTo>
                  <a:lnTo>
                    <a:pt x="3048" y="399287"/>
                  </a:lnTo>
                  <a:lnTo>
                    <a:pt x="6096" y="399287"/>
                  </a:lnTo>
                  <a:lnTo>
                    <a:pt x="6096" y="9782"/>
                  </a:lnTo>
                  <a:lnTo>
                    <a:pt x="3048" y="9143"/>
                  </a:lnTo>
                  <a:lnTo>
                    <a:pt x="6096" y="6095"/>
                  </a:lnTo>
                  <a:lnTo>
                    <a:pt x="32234" y="6095"/>
                  </a:lnTo>
                  <a:lnTo>
                    <a:pt x="3048" y="0"/>
                  </a:lnTo>
                  <a:close/>
                </a:path>
                <a:path w="7699375" h="408939">
                  <a:moveTo>
                    <a:pt x="6758158" y="57911"/>
                  </a:moveTo>
                  <a:lnTo>
                    <a:pt x="6733032" y="57911"/>
                  </a:lnTo>
                  <a:lnTo>
                    <a:pt x="6731097" y="58317"/>
                  </a:lnTo>
                  <a:lnTo>
                    <a:pt x="7693152" y="408431"/>
                  </a:lnTo>
                  <a:lnTo>
                    <a:pt x="7693152" y="399287"/>
                  </a:lnTo>
                  <a:lnTo>
                    <a:pt x="7696200" y="399287"/>
                  </a:lnTo>
                  <a:lnTo>
                    <a:pt x="6758158" y="57911"/>
                  </a:lnTo>
                  <a:close/>
                </a:path>
                <a:path w="7699375" h="408939">
                  <a:moveTo>
                    <a:pt x="7696200" y="399287"/>
                  </a:moveTo>
                  <a:lnTo>
                    <a:pt x="7693152" y="399287"/>
                  </a:lnTo>
                  <a:lnTo>
                    <a:pt x="7693152" y="408431"/>
                  </a:lnTo>
                  <a:lnTo>
                    <a:pt x="7699248" y="408431"/>
                  </a:lnTo>
                  <a:lnTo>
                    <a:pt x="7699248" y="402335"/>
                  </a:lnTo>
                  <a:lnTo>
                    <a:pt x="7696200" y="402335"/>
                  </a:lnTo>
                  <a:lnTo>
                    <a:pt x="7696200" y="399287"/>
                  </a:lnTo>
                  <a:close/>
                </a:path>
                <a:path w="7699375" h="408939">
                  <a:moveTo>
                    <a:pt x="6096" y="399287"/>
                  </a:moveTo>
                  <a:lnTo>
                    <a:pt x="3048" y="399287"/>
                  </a:lnTo>
                  <a:lnTo>
                    <a:pt x="6096" y="405383"/>
                  </a:lnTo>
                  <a:lnTo>
                    <a:pt x="6096" y="399287"/>
                  </a:lnTo>
                  <a:close/>
                </a:path>
                <a:path w="7699375" h="408939">
                  <a:moveTo>
                    <a:pt x="7668025" y="399287"/>
                  </a:moveTo>
                  <a:lnTo>
                    <a:pt x="6096" y="399287"/>
                  </a:lnTo>
                  <a:lnTo>
                    <a:pt x="6096" y="405383"/>
                  </a:lnTo>
                  <a:lnTo>
                    <a:pt x="7684776" y="405383"/>
                  </a:lnTo>
                  <a:lnTo>
                    <a:pt x="7668025" y="399287"/>
                  </a:lnTo>
                  <a:close/>
                </a:path>
                <a:path w="7699375" h="408939">
                  <a:moveTo>
                    <a:pt x="4019056" y="57911"/>
                  </a:moveTo>
                  <a:lnTo>
                    <a:pt x="3849624" y="57911"/>
                  </a:lnTo>
                  <a:lnTo>
                    <a:pt x="4809744" y="109727"/>
                  </a:lnTo>
                  <a:lnTo>
                    <a:pt x="5769864" y="259079"/>
                  </a:lnTo>
                  <a:lnTo>
                    <a:pt x="5772912" y="259079"/>
                  </a:lnTo>
                  <a:lnTo>
                    <a:pt x="5816553" y="249935"/>
                  </a:lnTo>
                  <a:lnTo>
                    <a:pt x="5769864" y="249935"/>
                  </a:lnTo>
                  <a:lnTo>
                    <a:pt x="5771160" y="249664"/>
                  </a:lnTo>
                  <a:lnTo>
                    <a:pt x="4809744" y="100583"/>
                  </a:lnTo>
                  <a:lnTo>
                    <a:pt x="4019056" y="57911"/>
                  </a:lnTo>
                  <a:close/>
                </a:path>
                <a:path w="7699375" h="408939">
                  <a:moveTo>
                    <a:pt x="5771160" y="249664"/>
                  </a:moveTo>
                  <a:lnTo>
                    <a:pt x="5769864" y="249935"/>
                  </a:lnTo>
                  <a:lnTo>
                    <a:pt x="5772912" y="249935"/>
                  </a:lnTo>
                  <a:lnTo>
                    <a:pt x="5771160" y="249664"/>
                  </a:lnTo>
                  <a:close/>
                </a:path>
                <a:path w="7699375" h="408939">
                  <a:moveTo>
                    <a:pt x="6733032" y="48767"/>
                  </a:moveTo>
                  <a:lnTo>
                    <a:pt x="6729983" y="48767"/>
                  </a:lnTo>
                  <a:lnTo>
                    <a:pt x="5771160" y="249664"/>
                  </a:lnTo>
                  <a:lnTo>
                    <a:pt x="5772912" y="249935"/>
                  </a:lnTo>
                  <a:lnTo>
                    <a:pt x="5816553" y="249935"/>
                  </a:lnTo>
                  <a:lnTo>
                    <a:pt x="6731097" y="58317"/>
                  </a:lnTo>
                  <a:lnTo>
                    <a:pt x="6729983" y="57911"/>
                  </a:lnTo>
                  <a:lnTo>
                    <a:pt x="6758158" y="57911"/>
                  </a:lnTo>
                  <a:lnTo>
                    <a:pt x="6733032" y="48767"/>
                  </a:lnTo>
                  <a:close/>
                </a:path>
                <a:path w="7699375" h="408939">
                  <a:moveTo>
                    <a:pt x="32234" y="6095"/>
                  </a:moveTo>
                  <a:lnTo>
                    <a:pt x="6096" y="6095"/>
                  </a:lnTo>
                  <a:lnTo>
                    <a:pt x="6096" y="9782"/>
                  </a:lnTo>
                  <a:lnTo>
                    <a:pt x="963168" y="210311"/>
                  </a:lnTo>
                  <a:lnTo>
                    <a:pt x="966216" y="210311"/>
                  </a:lnTo>
                  <a:lnTo>
                    <a:pt x="1053499" y="201167"/>
                  </a:lnTo>
                  <a:lnTo>
                    <a:pt x="963168" y="201167"/>
                  </a:lnTo>
                  <a:lnTo>
                    <a:pt x="965197" y="200955"/>
                  </a:lnTo>
                  <a:lnTo>
                    <a:pt x="32234" y="6095"/>
                  </a:lnTo>
                  <a:close/>
                </a:path>
                <a:path w="7699375" h="408939">
                  <a:moveTo>
                    <a:pt x="965197" y="200955"/>
                  </a:moveTo>
                  <a:lnTo>
                    <a:pt x="963168" y="201167"/>
                  </a:lnTo>
                  <a:lnTo>
                    <a:pt x="966216" y="201167"/>
                  </a:lnTo>
                  <a:lnTo>
                    <a:pt x="965197" y="200955"/>
                  </a:lnTo>
                  <a:close/>
                </a:path>
                <a:path w="7699375" h="408939">
                  <a:moveTo>
                    <a:pt x="1926336" y="100583"/>
                  </a:moveTo>
                  <a:lnTo>
                    <a:pt x="1923288" y="100583"/>
                  </a:lnTo>
                  <a:lnTo>
                    <a:pt x="965197" y="200955"/>
                  </a:lnTo>
                  <a:lnTo>
                    <a:pt x="966216" y="201167"/>
                  </a:lnTo>
                  <a:lnTo>
                    <a:pt x="1053499" y="201167"/>
                  </a:lnTo>
                  <a:lnTo>
                    <a:pt x="1926336" y="109727"/>
                  </a:lnTo>
                  <a:lnTo>
                    <a:pt x="2106930" y="109727"/>
                  </a:lnTo>
                  <a:lnTo>
                    <a:pt x="1926336" y="100583"/>
                  </a:lnTo>
                  <a:close/>
                </a:path>
                <a:path w="7699375" h="408939">
                  <a:moveTo>
                    <a:pt x="2106930" y="109727"/>
                  </a:moveTo>
                  <a:lnTo>
                    <a:pt x="1926336" y="109727"/>
                  </a:lnTo>
                  <a:lnTo>
                    <a:pt x="2889504" y="158495"/>
                  </a:lnTo>
                  <a:lnTo>
                    <a:pt x="2976787" y="149351"/>
                  </a:lnTo>
                  <a:lnTo>
                    <a:pt x="2886456" y="149351"/>
                  </a:lnTo>
                  <a:lnTo>
                    <a:pt x="2887449" y="149247"/>
                  </a:lnTo>
                  <a:lnTo>
                    <a:pt x="2106930" y="109727"/>
                  </a:lnTo>
                  <a:close/>
                </a:path>
                <a:path w="7699375" h="408939">
                  <a:moveTo>
                    <a:pt x="2887449" y="149247"/>
                  </a:moveTo>
                  <a:lnTo>
                    <a:pt x="2886456" y="149351"/>
                  </a:lnTo>
                  <a:lnTo>
                    <a:pt x="2889504" y="149351"/>
                  </a:lnTo>
                  <a:lnTo>
                    <a:pt x="2887449" y="149247"/>
                  </a:lnTo>
                  <a:close/>
                </a:path>
                <a:path w="7699375" h="408939">
                  <a:moveTo>
                    <a:pt x="3849624" y="48767"/>
                  </a:moveTo>
                  <a:lnTo>
                    <a:pt x="3846576" y="48767"/>
                  </a:lnTo>
                  <a:lnTo>
                    <a:pt x="2887449" y="149247"/>
                  </a:lnTo>
                  <a:lnTo>
                    <a:pt x="2889504" y="149351"/>
                  </a:lnTo>
                  <a:lnTo>
                    <a:pt x="2976787" y="149351"/>
                  </a:lnTo>
                  <a:lnTo>
                    <a:pt x="3849624" y="57911"/>
                  </a:lnTo>
                  <a:lnTo>
                    <a:pt x="4019056" y="57911"/>
                  </a:lnTo>
                  <a:lnTo>
                    <a:pt x="3849624" y="48767"/>
                  </a:lnTo>
                  <a:close/>
                </a:path>
                <a:path w="7699375" h="408939">
                  <a:moveTo>
                    <a:pt x="6733032" y="57911"/>
                  </a:moveTo>
                  <a:lnTo>
                    <a:pt x="6729983" y="57911"/>
                  </a:lnTo>
                  <a:lnTo>
                    <a:pt x="6731097" y="58317"/>
                  </a:lnTo>
                  <a:lnTo>
                    <a:pt x="6733032" y="57911"/>
                  </a:lnTo>
                  <a:close/>
                </a:path>
                <a:path w="7699375" h="408939">
                  <a:moveTo>
                    <a:pt x="6096" y="6095"/>
                  </a:moveTo>
                  <a:lnTo>
                    <a:pt x="3048" y="9143"/>
                  </a:lnTo>
                  <a:lnTo>
                    <a:pt x="6096" y="9782"/>
                  </a:lnTo>
                  <a:lnTo>
                    <a:pt x="6096" y="609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26463" y="4145280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4" h="52070">
                  <a:moveTo>
                    <a:pt x="48768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8768" y="5181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20368" y="4142232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59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60960" y="57912"/>
                  </a:lnTo>
                  <a:lnTo>
                    <a:pt x="60960" y="54864"/>
                  </a:lnTo>
                  <a:lnTo>
                    <a:pt x="9144" y="54864"/>
                  </a:lnTo>
                  <a:lnTo>
                    <a:pt x="6096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6096" y="9144"/>
                  </a:lnTo>
                  <a:lnTo>
                    <a:pt x="9144" y="3048"/>
                  </a:lnTo>
                  <a:lnTo>
                    <a:pt x="60960" y="3048"/>
                  </a:lnTo>
                  <a:lnTo>
                    <a:pt x="57912" y="0"/>
                  </a:lnTo>
                  <a:close/>
                </a:path>
                <a:path w="60959" h="58420">
                  <a:moveTo>
                    <a:pt x="9144" y="51816"/>
                  </a:moveTo>
                  <a:lnTo>
                    <a:pt x="6096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60959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60959" h="58420">
                  <a:moveTo>
                    <a:pt x="51816" y="3048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60960" y="51816"/>
                  </a:lnTo>
                  <a:lnTo>
                    <a:pt x="60960" y="9144"/>
                  </a:lnTo>
                  <a:lnTo>
                    <a:pt x="54864" y="9144"/>
                  </a:lnTo>
                  <a:lnTo>
                    <a:pt x="51816" y="3048"/>
                  </a:lnTo>
                  <a:close/>
                </a:path>
                <a:path w="60959" h="58420">
                  <a:moveTo>
                    <a:pt x="60960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60960" y="54864"/>
                  </a:lnTo>
                  <a:lnTo>
                    <a:pt x="60960" y="51816"/>
                  </a:lnTo>
                  <a:close/>
                </a:path>
                <a:path w="60959" h="58420">
                  <a:moveTo>
                    <a:pt x="9144" y="3048"/>
                  </a:moveTo>
                  <a:lnTo>
                    <a:pt x="6096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60959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3048"/>
                  </a:lnTo>
                  <a:close/>
                </a:path>
                <a:path w="60959" h="58420">
                  <a:moveTo>
                    <a:pt x="60960" y="3048"/>
                  </a:moveTo>
                  <a:lnTo>
                    <a:pt x="51816" y="3048"/>
                  </a:lnTo>
                  <a:lnTo>
                    <a:pt x="54864" y="9144"/>
                  </a:lnTo>
                  <a:lnTo>
                    <a:pt x="60960" y="9144"/>
                  </a:lnTo>
                  <a:lnTo>
                    <a:pt x="60960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033272" y="3950208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33272" y="3703320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4"/>
                </a:lnTo>
                <a:lnTo>
                  <a:pt x="8653272" y="9144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33272" y="3453384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33272" y="3203448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4"/>
                </a:lnTo>
                <a:lnTo>
                  <a:pt x="8653272" y="9144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33272" y="2953512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33272" y="2703576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511300" y="4096003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383535" y="4270248"/>
            <a:ext cx="58419" cy="58419"/>
            <a:chOff x="2383535" y="4270248"/>
            <a:chExt cx="58419" cy="58419"/>
          </a:xfrm>
        </p:grpSpPr>
        <p:sp>
          <p:nvSpPr>
            <p:cNvPr id="19" name="object 19" descr=""/>
            <p:cNvSpPr/>
            <p:nvPr/>
          </p:nvSpPr>
          <p:spPr>
            <a:xfrm>
              <a:off x="2386583" y="427329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5181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6" y="51816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83535" y="427024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4864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48768"/>
                  </a:lnTo>
                  <a:lnTo>
                    <a:pt x="9144" y="48768"/>
                  </a:lnTo>
                  <a:lnTo>
                    <a:pt x="9144" y="9144"/>
                  </a:lnTo>
                  <a:lnTo>
                    <a:pt x="3048" y="9144"/>
                  </a:lnTo>
                  <a:lnTo>
                    <a:pt x="9144" y="3048"/>
                  </a:lnTo>
                  <a:lnTo>
                    <a:pt x="57912" y="3048"/>
                  </a:lnTo>
                  <a:lnTo>
                    <a:pt x="54864" y="0"/>
                  </a:lnTo>
                  <a:close/>
                </a:path>
                <a:path w="58419" h="58420">
                  <a:moveTo>
                    <a:pt x="9144" y="48768"/>
                  </a:moveTo>
                  <a:lnTo>
                    <a:pt x="3048" y="48768"/>
                  </a:lnTo>
                  <a:lnTo>
                    <a:pt x="9144" y="54864"/>
                  </a:lnTo>
                  <a:lnTo>
                    <a:pt x="9144" y="48768"/>
                  </a:lnTo>
                  <a:close/>
                </a:path>
                <a:path w="58419" h="58420">
                  <a:moveTo>
                    <a:pt x="48768" y="48768"/>
                  </a:moveTo>
                  <a:lnTo>
                    <a:pt x="9144" y="48768"/>
                  </a:lnTo>
                  <a:lnTo>
                    <a:pt x="9144" y="54864"/>
                  </a:lnTo>
                  <a:lnTo>
                    <a:pt x="48768" y="54864"/>
                  </a:lnTo>
                  <a:lnTo>
                    <a:pt x="48768" y="48768"/>
                  </a:lnTo>
                  <a:close/>
                </a:path>
                <a:path w="58419" h="58420">
                  <a:moveTo>
                    <a:pt x="48768" y="3048"/>
                  </a:moveTo>
                  <a:lnTo>
                    <a:pt x="48768" y="54864"/>
                  </a:lnTo>
                  <a:lnTo>
                    <a:pt x="54863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48768" y="3048"/>
                  </a:lnTo>
                  <a:close/>
                </a:path>
                <a:path w="58419" h="58420">
                  <a:moveTo>
                    <a:pt x="57912" y="48768"/>
                  </a:moveTo>
                  <a:lnTo>
                    <a:pt x="54863" y="48768"/>
                  </a:lnTo>
                  <a:lnTo>
                    <a:pt x="48768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19" h="58420">
                  <a:moveTo>
                    <a:pt x="9144" y="3048"/>
                  </a:moveTo>
                  <a:lnTo>
                    <a:pt x="3048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58419" h="58420">
                  <a:moveTo>
                    <a:pt x="48768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48768" y="9144"/>
                  </a:lnTo>
                  <a:lnTo>
                    <a:pt x="48768" y="3048"/>
                  </a:lnTo>
                  <a:close/>
                </a:path>
                <a:path w="58419" h="58420">
                  <a:moveTo>
                    <a:pt x="57912" y="3048"/>
                  </a:moveTo>
                  <a:lnTo>
                    <a:pt x="48768" y="3048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474467" y="4224020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383279" y="4739640"/>
            <a:ext cx="58419" cy="58419"/>
            <a:chOff x="3383279" y="4739640"/>
            <a:chExt cx="58419" cy="58419"/>
          </a:xfrm>
        </p:grpSpPr>
        <p:sp>
          <p:nvSpPr>
            <p:cNvPr id="23" name="object 23" descr=""/>
            <p:cNvSpPr/>
            <p:nvPr/>
          </p:nvSpPr>
          <p:spPr>
            <a:xfrm>
              <a:off x="3386327" y="474268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5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5" y="51816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383279" y="473964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48768"/>
                  </a:lnTo>
                  <a:lnTo>
                    <a:pt x="9144" y="48768"/>
                  </a:lnTo>
                  <a:lnTo>
                    <a:pt x="9144" y="9144"/>
                  </a:lnTo>
                  <a:lnTo>
                    <a:pt x="3048" y="9144"/>
                  </a:lnTo>
                  <a:lnTo>
                    <a:pt x="9144" y="3048"/>
                  </a:lnTo>
                  <a:lnTo>
                    <a:pt x="57912" y="3048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48768"/>
                  </a:moveTo>
                  <a:lnTo>
                    <a:pt x="3048" y="48768"/>
                  </a:lnTo>
                  <a:lnTo>
                    <a:pt x="9144" y="54864"/>
                  </a:lnTo>
                  <a:lnTo>
                    <a:pt x="9144" y="48768"/>
                  </a:lnTo>
                  <a:close/>
                </a:path>
                <a:path w="58420" h="58420">
                  <a:moveTo>
                    <a:pt x="51816" y="48768"/>
                  </a:moveTo>
                  <a:lnTo>
                    <a:pt x="9144" y="48768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48768"/>
                  </a:lnTo>
                  <a:close/>
                </a:path>
                <a:path w="58420" h="58420">
                  <a:moveTo>
                    <a:pt x="51816" y="3048"/>
                  </a:moveTo>
                  <a:lnTo>
                    <a:pt x="51816" y="54864"/>
                  </a:lnTo>
                  <a:lnTo>
                    <a:pt x="54864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3048"/>
                  </a:lnTo>
                  <a:close/>
                </a:path>
                <a:path w="58420" h="58420">
                  <a:moveTo>
                    <a:pt x="57912" y="48768"/>
                  </a:moveTo>
                  <a:lnTo>
                    <a:pt x="54864" y="48768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20" h="58420">
                  <a:moveTo>
                    <a:pt x="9144" y="3048"/>
                  </a:moveTo>
                  <a:lnTo>
                    <a:pt x="3048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58420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3048"/>
                  </a:lnTo>
                  <a:close/>
                </a:path>
                <a:path w="58420" h="58420">
                  <a:moveTo>
                    <a:pt x="57912" y="3048"/>
                  </a:moveTo>
                  <a:lnTo>
                    <a:pt x="51816" y="3048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474211" y="469341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273296" y="4544568"/>
            <a:ext cx="58419" cy="58419"/>
            <a:chOff x="4273296" y="4544568"/>
            <a:chExt cx="58419" cy="58419"/>
          </a:xfrm>
        </p:grpSpPr>
        <p:sp>
          <p:nvSpPr>
            <p:cNvPr id="27" name="object 27" descr=""/>
            <p:cNvSpPr/>
            <p:nvPr/>
          </p:nvSpPr>
          <p:spPr>
            <a:xfrm>
              <a:off x="4276344" y="4550664"/>
              <a:ext cx="52069" cy="48895"/>
            </a:xfrm>
            <a:custGeom>
              <a:avLst/>
              <a:gdLst/>
              <a:ahLst/>
              <a:cxnLst/>
              <a:rect l="l" t="t" r="r" b="b"/>
              <a:pathLst>
                <a:path w="52070" h="48895">
                  <a:moveTo>
                    <a:pt x="51815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51815" y="48768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73296" y="454456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4864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6096" y="54863"/>
                  </a:lnTo>
                  <a:lnTo>
                    <a:pt x="3048" y="51815"/>
                  </a:lnTo>
                  <a:lnTo>
                    <a:pt x="6096" y="51815"/>
                  </a:lnTo>
                  <a:lnTo>
                    <a:pt x="6096" y="9143"/>
                  </a:lnTo>
                  <a:lnTo>
                    <a:pt x="3047" y="9143"/>
                  </a:lnTo>
                  <a:lnTo>
                    <a:pt x="6096" y="6095"/>
                  </a:lnTo>
                  <a:lnTo>
                    <a:pt x="57912" y="6095"/>
                  </a:lnTo>
                  <a:lnTo>
                    <a:pt x="57912" y="3047"/>
                  </a:lnTo>
                  <a:lnTo>
                    <a:pt x="54864" y="0"/>
                  </a:lnTo>
                  <a:close/>
                </a:path>
                <a:path w="58420" h="58420">
                  <a:moveTo>
                    <a:pt x="6096" y="51815"/>
                  </a:moveTo>
                  <a:lnTo>
                    <a:pt x="3048" y="51815"/>
                  </a:lnTo>
                  <a:lnTo>
                    <a:pt x="6096" y="54863"/>
                  </a:lnTo>
                  <a:lnTo>
                    <a:pt x="6096" y="51815"/>
                  </a:lnTo>
                  <a:close/>
                </a:path>
                <a:path w="58420" h="58420">
                  <a:moveTo>
                    <a:pt x="48768" y="51815"/>
                  </a:moveTo>
                  <a:lnTo>
                    <a:pt x="6096" y="51815"/>
                  </a:lnTo>
                  <a:lnTo>
                    <a:pt x="6096" y="54863"/>
                  </a:lnTo>
                  <a:lnTo>
                    <a:pt x="48768" y="54863"/>
                  </a:lnTo>
                  <a:lnTo>
                    <a:pt x="48768" y="51815"/>
                  </a:lnTo>
                  <a:close/>
                </a:path>
                <a:path w="58420" h="58420">
                  <a:moveTo>
                    <a:pt x="48768" y="6095"/>
                  </a:moveTo>
                  <a:lnTo>
                    <a:pt x="48768" y="54863"/>
                  </a:lnTo>
                  <a:lnTo>
                    <a:pt x="54864" y="51815"/>
                  </a:lnTo>
                  <a:lnTo>
                    <a:pt x="57912" y="51815"/>
                  </a:lnTo>
                  <a:lnTo>
                    <a:pt x="57912" y="9143"/>
                  </a:lnTo>
                  <a:lnTo>
                    <a:pt x="54864" y="9143"/>
                  </a:lnTo>
                  <a:lnTo>
                    <a:pt x="48768" y="6095"/>
                  </a:lnTo>
                  <a:close/>
                </a:path>
                <a:path w="58420" h="58420">
                  <a:moveTo>
                    <a:pt x="57912" y="51815"/>
                  </a:moveTo>
                  <a:lnTo>
                    <a:pt x="54864" y="51815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51815"/>
                  </a:lnTo>
                  <a:close/>
                </a:path>
                <a:path w="58420" h="58420">
                  <a:moveTo>
                    <a:pt x="6096" y="6095"/>
                  </a:moveTo>
                  <a:lnTo>
                    <a:pt x="3047" y="9143"/>
                  </a:lnTo>
                  <a:lnTo>
                    <a:pt x="6096" y="9143"/>
                  </a:lnTo>
                  <a:lnTo>
                    <a:pt x="6096" y="6095"/>
                  </a:lnTo>
                  <a:close/>
                </a:path>
                <a:path w="58420" h="58420">
                  <a:moveTo>
                    <a:pt x="48768" y="6095"/>
                  </a:moveTo>
                  <a:lnTo>
                    <a:pt x="6096" y="6095"/>
                  </a:lnTo>
                  <a:lnTo>
                    <a:pt x="6096" y="9143"/>
                  </a:lnTo>
                  <a:lnTo>
                    <a:pt x="48768" y="9143"/>
                  </a:lnTo>
                  <a:lnTo>
                    <a:pt x="48768" y="6095"/>
                  </a:lnTo>
                  <a:close/>
                </a:path>
                <a:path w="58420" h="58420">
                  <a:moveTo>
                    <a:pt x="57912" y="6095"/>
                  </a:moveTo>
                  <a:lnTo>
                    <a:pt x="48768" y="6095"/>
                  </a:lnTo>
                  <a:lnTo>
                    <a:pt x="54864" y="9143"/>
                  </a:lnTo>
                  <a:lnTo>
                    <a:pt x="57912" y="9143"/>
                  </a:lnTo>
                  <a:lnTo>
                    <a:pt x="57912" y="60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364228" y="4498340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285232" y="4681728"/>
            <a:ext cx="58419" cy="58419"/>
            <a:chOff x="5285232" y="4681728"/>
            <a:chExt cx="58419" cy="58419"/>
          </a:xfrm>
        </p:grpSpPr>
        <p:sp>
          <p:nvSpPr>
            <p:cNvPr id="31" name="object 31" descr=""/>
            <p:cNvSpPr/>
            <p:nvPr/>
          </p:nvSpPr>
          <p:spPr>
            <a:xfrm>
              <a:off x="5288280" y="4684776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70">
                  <a:moveTo>
                    <a:pt x="48767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8767" y="51816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285232" y="468172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4864" y="57912"/>
                  </a:lnTo>
                  <a:lnTo>
                    <a:pt x="57912" y="54864"/>
                  </a:lnTo>
                  <a:lnTo>
                    <a:pt x="6096" y="54864"/>
                  </a:lnTo>
                  <a:lnTo>
                    <a:pt x="3048" y="48768"/>
                  </a:lnTo>
                  <a:lnTo>
                    <a:pt x="6096" y="48768"/>
                  </a:lnTo>
                  <a:lnTo>
                    <a:pt x="6096" y="9144"/>
                  </a:lnTo>
                  <a:lnTo>
                    <a:pt x="3048" y="9144"/>
                  </a:lnTo>
                  <a:lnTo>
                    <a:pt x="6096" y="3048"/>
                  </a:lnTo>
                  <a:lnTo>
                    <a:pt x="57912" y="3048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6096" y="48768"/>
                  </a:moveTo>
                  <a:lnTo>
                    <a:pt x="3048" y="48768"/>
                  </a:lnTo>
                  <a:lnTo>
                    <a:pt x="6096" y="54864"/>
                  </a:lnTo>
                  <a:lnTo>
                    <a:pt x="6096" y="48768"/>
                  </a:lnTo>
                  <a:close/>
                </a:path>
                <a:path w="58420" h="58420">
                  <a:moveTo>
                    <a:pt x="48768" y="48768"/>
                  </a:moveTo>
                  <a:lnTo>
                    <a:pt x="6096" y="48768"/>
                  </a:lnTo>
                  <a:lnTo>
                    <a:pt x="6096" y="54864"/>
                  </a:lnTo>
                  <a:lnTo>
                    <a:pt x="48768" y="54864"/>
                  </a:lnTo>
                  <a:lnTo>
                    <a:pt x="48768" y="48768"/>
                  </a:lnTo>
                  <a:close/>
                </a:path>
                <a:path w="58420" h="58420">
                  <a:moveTo>
                    <a:pt x="48768" y="3048"/>
                  </a:moveTo>
                  <a:lnTo>
                    <a:pt x="48768" y="54864"/>
                  </a:lnTo>
                  <a:lnTo>
                    <a:pt x="51816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1816" y="9144"/>
                  </a:lnTo>
                  <a:lnTo>
                    <a:pt x="48768" y="3048"/>
                  </a:lnTo>
                  <a:close/>
                </a:path>
                <a:path w="58420" h="58420">
                  <a:moveTo>
                    <a:pt x="57912" y="48768"/>
                  </a:moveTo>
                  <a:lnTo>
                    <a:pt x="51816" y="48768"/>
                  </a:lnTo>
                  <a:lnTo>
                    <a:pt x="48768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20" h="58420">
                  <a:moveTo>
                    <a:pt x="6096" y="3048"/>
                  </a:moveTo>
                  <a:lnTo>
                    <a:pt x="3048" y="9144"/>
                  </a:lnTo>
                  <a:lnTo>
                    <a:pt x="6096" y="9144"/>
                  </a:lnTo>
                  <a:lnTo>
                    <a:pt x="6096" y="3048"/>
                  </a:lnTo>
                  <a:close/>
                </a:path>
                <a:path w="58420" h="58420">
                  <a:moveTo>
                    <a:pt x="48768" y="3048"/>
                  </a:moveTo>
                  <a:lnTo>
                    <a:pt x="6096" y="3048"/>
                  </a:lnTo>
                  <a:lnTo>
                    <a:pt x="6096" y="9144"/>
                  </a:lnTo>
                  <a:lnTo>
                    <a:pt x="48768" y="9144"/>
                  </a:lnTo>
                  <a:lnTo>
                    <a:pt x="48768" y="3048"/>
                  </a:lnTo>
                  <a:close/>
                </a:path>
                <a:path w="58420" h="58420">
                  <a:moveTo>
                    <a:pt x="57912" y="3048"/>
                  </a:moveTo>
                  <a:lnTo>
                    <a:pt x="48768" y="3048"/>
                  </a:lnTo>
                  <a:lnTo>
                    <a:pt x="51816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373115" y="4635500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300215" y="4815840"/>
            <a:ext cx="60960" cy="58419"/>
            <a:chOff x="6300215" y="4815840"/>
            <a:chExt cx="60960" cy="58419"/>
          </a:xfrm>
        </p:grpSpPr>
        <p:sp>
          <p:nvSpPr>
            <p:cNvPr id="35" name="object 35" descr=""/>
            <p:cNvSpPr/>
            <p:nvPr/>
          </p:nvSpPr>
          <p:spPr>
            <a:xfrm>
              <a:off x="6306311" y="48188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48767" y="4876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00215" y="4815840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60" h="58420">
                  <a:moveTo>
                    <a:pt x="6096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048" y="57912"/>
                  </a:lnTo>
                  <a:lnTo>
                    <a:pt x="57912" y="57912"/>
                  </a:lnTo>
                  <a:lnTo>
                    <a:pt x="60960" y="54864"/>
                  </a:lnTo>
                  <a:lnTo>
                    <a:pt x="60960" y="51816"/>
                  </a:lnTo>
                  <a:lnTo>
                    <a:pt x="9144" y="51816"/>
                  </a:lnTo>
                  <a:lnTo>
                    <a:pt x="6096" y="48768"/>
                  </a:lnTo>
                  <a:lnTo>
                    <a:pt x="9144" y="48768"/>
                  </a:lnTo>
                  <a:lnTo>
                    <a:pt x="9144" y="6096"/>
                  </a:lnTo>
                  <a:lnTo>
                    <a:pt x="6095" y="6096"/>
                  </a:lnTo>
                  <a:lnTo>
                    <a:pt x="9144" y="3048"/>
                  </a:lnTo>
                  <a:lnTo>
                    <a:pt x="60960" y="3048"/>
                  </a:lnTo>
                  <a:lnTo>
                    <a:pt x="60960" y="0"/>
                  </a:lnTo>
                  <a:close/>
                </a:path>
                <a:path w="60960" h="58420">
                  <a:moveTo>
                    <a:pt x="9144" y="48768"/>
                  </a:moveTo>
                  <a:lnTo>
                    <a:pt x="6096" y="48768"/>
                  </a:lnTo>
                  <a:lnTo>
                    <a:pt x="9144" y="51816"/>
                  </a:lnTo>
                  <a:lnTo>
                    <a:pt x="9144" y="48768"/>
                  </a:lnTo>
                  <a:close/>
                </a:path>
                <a:path w="60960" h="58420">
                  <a:moveTo>
                    <a:pt x="51816" y="48768"/>
                  </a:moveTo>
                  <a:lnTo>
                    <a:pt x="9144" y="48768"/>
                  </a:lnTo>
                  <a:lnTo>
                    <a:pt x="9144" y="51816"/>
                  </a:lnTo>
                  <a:lnTo>
                    <a:pt x="51816" y="51816"/>
                  </a:lnTo>
                  <a:lnTo>
                    <a:pt x="51816" y="48768"/>
                  </a:lnTo>
                  <a:close/>
                </a:path>
                <a:path w="60960" h="58420">
                  <a:moveTo>
                    <a:pt x="51816" y="3048"/>
                  </a:moveTo>
                  <a:lnTo>
                    <a:pt x="51816" y="51816"/>
                  </a:lnTo>
                  <a:lnTo>
                    <a:pt x="54864" y="48768"/>
                  </a:lnTo>
                  <a:lnTo>
                    <a:pt x="60960" y="48768"/>
                  </a:lnTo>
                  <a:lnTo>
                    <a:pt x="60960" y="6096"/>
                  </a:lnTo>
                  <a:lnTo>
                    <a:pt x="54864" y="6096"/>
                  </a:lnTo>
                  <a:lnTo>
                    <a:pt x="51816" y="3048"/>
                  </a:lnTo>
                  <a:close/>
                </a:path>
                <a:path w="60960" h="58420">
                  <a:moveTo>
                    <a:pt x="60960" y="48768"/>
                  </a:moveTo>
                  <a:lnTo>
                    <a:pt x="54864" y="48768"/>
                  </a:lnTo>
                  <a:lnTo>
                    <a:pt x="51816" y="51816"/>
                  </a:lnTo>
                  <a:lnTo>
                    <a:pt x="60960" y="51816"/>
                  </a:lnTo>
                  <a:lnTo>
                    <a:pt x="60960" y="48768"/>
                  </a:lnTo>
                  <a:close/>
                </a:path>
                <a:path w="60960" h="58420">
                  <a:moveTo>
                    <a:pt x="9144" y="3048"/>
                  </a:moveTo>
                  <a:lnTo>
                    <a:pt x="6095" y="6096"/>
                  </a:lnTo>
                  <a:lnTo>
                    <a:pt x="9144" y="6096"/>
                  </a:lnTo>
                  <a:lnTo>
                    <a:pt x="9144" y="3048"/>
                  </a:lnTo>
                  <a:close/>
                </a:path>
                <a:path w="60960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6096"/>
                  </a:lnTo>
                  <a:lnTo>
                    <a:pt x="51816" y="6096"/>
                  </a:lnTo>
                  <a:lnTo>
                    <a:pt x="51816" y="3048"/>
                  </a:lnTo>
                  <a:close/>
                </a:path>
                <a:path w="60960" h="58420">
                  <a:moveTo>
                    <a:pt x="60960" y="3048"/>
                  </a:moveTo>
                  <a:lnTo>
                    <a:pt x="51816" y="3048"/>
                  </a:lnTo>
                  <a:lnTo>
                    <a:pt x="54864" y="6096"/>
                  </a:lnTo>
                  <a:lnTo>
                    <a:pt x="60960" y="6096"/>
                  </a:lnTo>
                  <a:lnTo>
                    <a:pt x="60960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382003" y="4739132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184135" y="4672584"/>
            <a:ext cx="58419" cy="58419"/>
            <a:chOff x="7184135" y="4672584"/>
            <a:chExt cx="58419" cy="58419"/>
          </a:xfrm>
        </p:grpSpPr>
        <p:sp>
          <p:nvSpPr>
            <p:cNvPr id="39" name="object 39" descr=""/>
            <p:cNvSpPr/>
            <p:nvPr/>
          </p:nvSpPr>
          <p:spPr>
            <a:xfrm>
              <a:off x="7187183" y="4678680"/>
              <a:ext cx="52069" cy="48895"/>
            </a:xfrm>
            <a:custGeom>
              <a:avLst/>
              <a:gdLst/>
              <a:ahLst/>
              <a:cxnLst/>
              <a:rect l="l" t="t" r="r" b="b"/>
              <a:pathLst>
                <a:path w="52070" h="48895">
                  <a:moveTo>
                    <a:pt x="51816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51816" y="487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84135" y="467258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3047" y="9144"/>
                  </a:lnTo>
                  <a:lnTo>
                    <a:pt x="9144" y="6096"/>
                  </a:lnTo>
                  <a:lnTo>
                    <a:pt x="57912" y="6096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51816"/>
                  </a:moveTo>
                  <a:lnTo>
                    <a:pt x="3048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58420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57912" y="51816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51816"/>
                  </a:lnTo>
                  <a:close/>
                </a:path>
                <a:path w="58420" h="58420">
                  <a:moveTo>
                    <a:pt x="9144" y="6096"/>
                  </a:moveTo>
                  <a:lnTo>
                    <a:pt x="3047" y="9144"/>
                  </a:lnTo>
                  <a:lnTo>
                    <a:pt x="9144" y="9144"/>
                  </a:lnTo>
                  <a:lnTo>
                    <a:pt x="9144" y="609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9144" y="6096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6096"/>
                  </a:moveTo>
                  <a:lnTo>
                    <a:pt x="51816" y="6096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7275068" y="4626355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8122919" y="4672584"/>
            <a:ext cx="58419" cy="58419"/>
            <a:chOff x="8122919" y="4672584"/>
            <a:chExt cx="58419" cy="58419"/>
          </a:xfrm>
        </p:grpSpPr>
        <p:sp>
          <p:nvSpPr>
            <p:cNvPr id="43" name="object 43" descr=""/>
            <p:cNvSpPr/>
            <p:nvPr/>
          </p:nvSpPr>
          <p:spPr>
            <a:xfrm>
              <a:off x="8129015" y="467868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48768" y="4876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122919" y="467258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6096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6095" y="9144"/>
                  </a:lnTo>
                  <a:lnTo>
                    <a:pt x="9144" y="6096"/>
                  </a:lnTo>
                  <a:lnTo>
                    <a:pt x="57912" y="6096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51816"/>
                  </a:moveTo>
                  <a:lnTo>
                    <a:pt x="6096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58420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57912" y="51816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51816"/>
                  </a:lnTo>
                  <a:close/>
                </a:path>
                <a:path w="58420" h="58420">
                  <a:moveTo>
                    <a:pt x="9144" y="6096"/>
                  </a:moveTo>
                  <a:lnTo>
                    <a:pt x="6095" y="9144"/>
                  </a:lnTo>
                  <a:lnTo>
                    <a:pt x="9144" y="9144"/>
                  </a:lnTo>
                  <a:lnTo>
                    <a:pt x="9144" y="609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9144" y="6096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6096"/>
                  </a:moveTo>
                  <a:lnTo>
                    <a:pt x="51816" y="6096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213852" y="4626355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9073895" y="4806696"/>
            <a:ext cx="58419" cy="58419"/>
            <a:chOff x="9073895" y="4806696"/>
            <a:chExt cx="58419" cy="58419"/>
          </a:xfrm>
        </p:grpSpPr>
        <p:sp>
          <p:nvSpPr>
            <p:cNvPr id="47" name="object 47" descr=""/>
            <p:cNvSpPr/>
            <p:nvPr/>
          </p:nvSpPr>
          <p:spPr>
            <a:xfrm>
              <a:off x="9076943" y="480974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6" y="51816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73895" y="4806696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9144" y="54863"/>
                  </a:lnTo>
                  <a:lnTo>
                    <a:pt x="3048" y="48767"/>
                  </a:lnTo>
                  <a:lnTo>
                    <a:pt x="9144" y="48767"/>
                  </a:lnTo>
                  <a:lnTo>
                    <a:pt x="9144" y="9143"/>
                  </a:lnTo>
                  <a:lnTo>
                    <a:pt x="3048" y="9143"/>
                  </a:lnTo>
                  <a:lnTo>
                    <a:pt x="9144" y="3047"/>
                  </a:lnTo>
                  <a:lnTo>
                    <a:pt x="57912" y="3047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48767"/>
                  </a:moveTo>
                  <a:lnTo>
                    <a:pt x="3048" y="48767"/>
                  </a:lnTo>
                  <a:lnTo>
                    <a:pt x="9144" y="54863"/>
                  </a:lnTo>
                  <a:lnTo>
                    <a:pt x="9144" y="48767"/>
                  </a:lnTo>
                  <a:close/>
                </a:path>
                <a:path w="58420" h="58420">
                  <a:moveTo>
                    <a:pt x="48768" y="48767"/>
                  </a:moveTo>
                  <a:lnTo>
                    <a:pt x="9144" y="48767"/>
                  </a:lnTo>
                  <a:lnTo>
                    <a:pt x="9144" y="54863"/>
                  </a:lnTo>
                  <a:lnTo>
                    <a:pt x="48768" y="54863"/>
                  </a:lnTo>
                  <a:lnTo>
                    <a:pt x="48768" y="4876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48768" y="54863"/>
                  </a:lnTo>
                  <a:lnTo>
                    <a:pt x="54863" y="48767"/>
                  </a:lnTo>
                  <a:lnTo>
                    <a:pt x="57912" y="48767"/>
                  </a:lnTo>
                  <a:lnTo>
                    <a:pt x="57912" y="9143"/>
                  </a:lnTo>
                  <a:lnTo>
                    <a:pt x="54864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48767"/>
                  </a:moveTo>
                  <a:lnTo>
                    <a:pt x="54863" y="48767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48767"/>
                  </a:lnTo>
                  <a:close/>
                </a:path>
                <a:path w="58420" h="58420">
                  <a:moveTo>
                    <a:pt x="9144" y="3047"/>
                  </a:moveTo>
                  <a:lnTo>
                    <a:pt x="3048" y="9143"/>
                  </a:lnTo>
                  <a:lnTo>
                    <a:pt x="9144" y="9143"/>
                  </a:lnTo>
                  <a:lnTo>
                    <a:pt x="9144" y="304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9144" y="3047"/>
                  </a:lnTo>
                  <a:lnTo>
                    <a:pt x="9144" y="9143"/>
                  </a:lnTo>
                  <a:lnTo>
                    <a:pt x="48768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3047"/>
                  </a:moveTo>
                  <a:lnTo>
                    <a:pt x="48768" y="3047"/>
                  </a:lnTo>
                  <a:lnTo>
                    <a:pt x="54864" y="9143"/>
                  </a:lnTo>
                  <a:lnTo>
                    <a:pt x="57912" y="9143"/>
                  </a:lnTo>
                  <a:lnTo>
                    <a:pt x="57912" y="30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9164828" y="4760467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471675" y="4928108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434844" y="50286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394964" y="49768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58132" y="5001260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318252" y="49524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278371" y="49768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241540" y="50530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201659" y="49524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164828" y="5126228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9" name="object 59" descr=""/>
          <p:cNvGraphicFramePr>
            <a:graphicFrameLocks noGrp="1"/>
          </p:cNvGraphicFramePr>
          <p:nvPr/>
        </p:nvGraphicFramePr>
        <p:xfrm>
          <a:off x="1030224" y="5199888"/>
          <a:ext cx="8737600" cy="36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850"/>
                <a:gridCol w="962025"/>
                <a:gridCol w="963294"/>
                <a:gridCol w="958850"/>
                <a:gridCol w="962025"/>
                <a:gridCol w="963295"/>
                <a:gridCol w="960120"/>
                <a:gridCol w="961390"/>
                <a:gridCol w="962659"/>
              </a:tblGrid>
              <a:tr h="205740"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60" name="object 60" descr=""/>
          <p:cNvSpPr txBox="1"/>
          <p:nvPr/>
        </p:nvSpPr>
        <p:spPr>
          <a:xfrm>
            <a:off x="877316" y="5123179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77316" y="4873244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22452" y="4623308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22452" y="4373372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22452" y="4123435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22452" y="2626868"/>
            <a:ext cx="135255" cy="1393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45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62446" y="3455512"/>
            <a:ext cx="151765" cy="1001394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50">
                <a:solidFill>
                  <a:srgbClr val="585858"/>
                </a:solidFill>
                <a:latin typeface="Arial"/>
                <a:cs typeface="Arial"/>
              </a:rPr>
              <a:t>Anzahl</a:t>
            </a:r>
            <a:r>
              <a:rPr dirty="0" sz="85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85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585858"/>
                </a:solidFill>
                <a:latin typeface="Arial"/>
                <a:cs typeface="Arial"/>
              </a:rPr>
              <a:t>Betriebe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705859" y="2364739"/>
            <a:ext cx="293052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Statusänderungen</a:t>
            </a:r>
            <a:r>
              <a:rPr dirty="0" sz="12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pro</a:t>
            </a:r>
            <a:r>
              <a:rPr dirty="0" sz="12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Folgeuntersuchung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3663696" y="5681472"/>
            <a:ext cx="58419" cy="58419"/>
            <a:chOff x="3663696" y="5681472"/>
            <a:chExt cx="58419" cy="58419"/>
          </a:xfrm>
        </p:grpSpPr>
        <p:sp>
          <p:nvSpPr>
            <p:cNvPr id="69" name="object 69" descr=""/>
            <p:cNvSpPr/>
            <p:nvPr/>
          </p:nvSpPr>
          <p:spPr>
            <a:xfrm>
              <a:off x="3666744" y="5684520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70">
                  <a:moveTo>
                    <a:pt x="48767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8767" y="51816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663696" y="5681472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4864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6096" y="54863"/>
                  </a:lnTo>
                  <a:lnTo>
                    <a:pt x="3048" y="51815"/>
                  </a:lnTo>
                  <a:lnTo>
                    <a:pt x="6096" y="51815"/>
                  </a:lnTo>
                  <a:lnTo>
                    <a:pt x="6096" y="9143"/>
                  </a:lnTo>
                  <a:lnTo>
                    <a:pt x="3048" y="9143"/>
                  </a:lnTo>
                  <a:lnTo>
                    <a:pt x="6096" y="3047"/>
                  </a:lnTo>
                  <a:lnTo>
                    <a:pt x="57912" y="3047"/>
                  </a:lnTo>
                  <a:lnTo>
                    <a:pt x="54864" y="0"/>
                  </a:lnTo>
                  <a:close/>
                </a:path>
                <a:path w="58420" h="58420">
                  <a:moveTo>
                    <a:pt x="6096" y="51815"/>
                  </a:moveTo>
                  <a:lnTo>
                    <a:pt x="3048" y="51815"/>
                  </a:lnTo>
                  <a:lnTo>
                    <a:pt x="6096" y="54863"/>
                  </a:lnTo>
                  <a:lnTo>
                    <a:pt x="6096" y="51815"/>
                  </a:lnTo>
                  <a:close/>
                </a:path>
                <a:path w="58420" h="58420">
                  <a:moveTo>
                    <a:pt x="48768" y="51815"/>
                  </a:moveTo>
                  <a:lnTo>
                    <a:pt x="6096" y="51815"/>
                  </a:lnTo>
                  <a:lnTo>
                    <a:pt x="6096" y="54863"/>
                  </a:lnTo>
                  <a:lnTo>
                    <a:pt x="48768" y="54863"/>
                  </a:lnTo>
                  <a:lnTo>
                    <a:pt x="48768" y="51815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48768" y="54863"/>
                  </a:lnTo>
                  <a:lnTo>
                    <a:pt x="51816" y="51815"/>
                  </a:lnTo>
                  <a:lnTo>
                    <a:pt x="57912" y="51815"/>
                  </a:lnTo>
                  <a:lnTo>
                    <a:pt x="57912" y="9143"/>
                  </a:lnTo>
                  <a:lnTo>
                    <a:pt x="51816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51815"/>
                  </a:moveTo>
                  <a:lnTo>
                    <a:pt x="51816" y="51815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51815"/>
                  </a:lnTo>
                  <a:close/>
                </a:path>
                <a:path w="58420" h="58420">
                  <a:moveTo>
                    <a:pt x="6096" y="3047"/>
                  </a:moveTo>
                  <a:lnTo>
                    <a:pt x="3048" y="9143"/>
                  </a:lnTo>
                  <a:lnTo>
                    <a:pt x="6096" y="9143"/>
                  </a:lnTo>
                  <a:lnTo>
                    <a:pt x="6096" y="304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6096" y="3047"/>
                  </a:lnTo>
                  <a:lnTo>
                    <a:pt x="6096" y="9143"/>
                  </a:lnTo>
                  <a:lnTo>
                    <a:pt x="48768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3047"/>
                  </a:moveTo>
                  <a:lnTo>
                    <a:pt x="48768" y="3047"/>
                  </a:lnTo>
                  <a:lnTo>
                    <a:pt x="51816" y="9143"/>
                  </a:lnTo>
                  <a:lnTo>
                    <a:pt x="57912" y="9143"/>
                  </a:lnTo>
                  <a:lnTo>
                    <a:pt x="57912" y="30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3724147" y="5629148"/>
            <a:ext cx="144716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Summe</a:t>
            </a:r>
            <a:r>
              <a:rPr dirty="0" sz="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Statusverschlechterung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5376671" y="5681472"/>
            <a:ext cx="58419" cy="58419"/>
            <a:chOff x="5376671" y="5681472"/>
            <a:chExt cx="58419" cy="58419"/>
          </a:xfrm>
        </p:grpSpPr>
        <p:sp>
          <p:nvSpPr>
            <p:cNvPr id="73" name="object 73" descr=""/>
            <p:cNvSpPr/>
            <p:nvPr/>
          </p:nvSpPr>
          <p:spPr>
            <a:xfrm>
              <a:off x="5379719" y="5684520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5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5" y="51816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376671" y="5681472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4864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9144" y="54863"/>
                  </a:lnTo>
                  <a:lnTo>
                    <a:pt x="3048" y="51815"/>
                  </a:lnTo>
                  <a:lnTo>
                    <a:pt x="9144" y="51815"/>
                  </a:lnTo>
                  <a:lnTo>
                    <a:pt x="9144" y="9143"/>
                  </a:lnTo>
                  <a:lnTo>
                    <a:pt x="3048" y="9143"/>
                  </a:lnTo>
                  <a:lnTo>
                    <a:pt x="9144" y="3047"/>
                  </a:lnTo>
                  <a:lnTo>
                    <a:pt x="57912" y="3047"/>
                  </a:lnTo>
                  <a:lnTo>
                    <a:pt x="54864" y="0"/>
                  </a:lnTo>
                  <a:close/>
                </a:path>
                <a:path w="58420" h="58420">
                  <a:moveTo>
                    <a:pt x="9144" y="51815"/>
                  </a:moveTo>
                  <a:lnTo>
                    <a:pt x="3048" y="51815"/>
                  </a:lnTo>
                  <a:lnTo>
                    <a:pt x="9144" y="54863"/>
                  </a:lnTo>
                  <a:lnTo>
                    <a:pt x="9144" y="51815"/>
                  </a:lnTo>
                  <a:close/>
                </a:path>
                <a:path w="58420" h="58420">
                  <a:moveTo>
                    <a:pt x="48768" y="51815"/>
                  </a:moveTo>
                  <a:lnTo>
                    <a:pt x="9144" y="51815"/>
                  </a:lnTo>
                  <a:lnTo>
                    <a:pt x="9144" y="54863"/>
                  </a:lnTo>
                  <a:lnTo>
                    <a:pt x="48768" y="54863"/>
                  </a:lnTo>
                  <a:lnTo>
                    <a:pt x="48768" y="51815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48768" y="54863"/>
                  </a:lnTo>
                  <a:lnTo>
                    <a:pt x="54864" y="51815"/>
                  </a:lnTo>
                  <a:lnTo>
                    <a:pt x="57912" y="51815"/>
                  </a:lnTo>
                  <a:lnTo>
                    <a:pt x="57912" y="9143"/>
                  </a:lnTo>
                  <a:lnTo>
                    <a:pt x="54864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51815"/>
                  </a:moveTo>
                  <a:lnTo>
                    <a:pt x="54864" y="51815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51815"/>
                  </a:lnTo>
                  <a:close/>
                </a:path>
                <a:path w="58420" h="58420">
                  <a:moveTo>
                    <a:pt x="9144" y="3047"/>
                  </a:moveTo>
                  <a:lnTo>
                    <a:pt x="3048" y="9143"/>
                  </a:lnTo>
                  <a:lnTo>
                    <a:pt x="9144" y="9143"/>
                  </a:lnTo>
                  <a:lnTo>
                    <a:pt x="9144" y="304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9144" y="3047"/>
                  </a:lnTo>
                  <a:lnTo>
                    <a:pt x="9144" y="9143"/>
                  </a:lnTo>
                  <a:lnTo>
                    <a:pt x="48768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3047"/>
                  </a:moveTo>
                  <a:lnTo>
                    <a:pt x="48768" y="3047"/>
                  </a:lnTo>
                  <a:lnTo>
                    <a:pt x="54864" y="9143"/>
                  </a:lnTo>
                  <a:lnTo>
                    <a:pt x="57912" y="9143"/>
                  </a:lnTo>
                  <a:lnTo>
                    <a:pt x="57912" y="304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5437123" y="5629148"/>
            <a:ext cx="129159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Summe</a:t>
            </a:r>
            <a:r>
              <a:rPr dirty="0" sz="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Statusverbesserung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Fazit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</a:t>
            </a:r>
            <a:r>
              <a:rPr dirty="0" spc="5"/>
              <a:t> </a:t>
            </a:r>
            <a:r>
              <a:rPr dirty="0"/>
              <a:t>hat</a:t>
            </a:r>
            <a:r>
              <a:rPr dirty="0" spc="-15"/>
              <a:t> </a:t>
            </a:r>
            <a:r>
              <a:rPr dirty="0"/>
              <a:t>starke</a:t>
            </a:r>
            <a:r>
              <a:rPr dirty="0" spc="-45"/>
              <a:t> </a:t>
            </a:r>
            <a:r>
              <a:rPr dirty="0" spc="-10"/>
              <a:t>Triggerfunktion</a:t>
            </a:r>
            <a:r>
              <a:rPr dirty="0" spc="-75"/>
              <a:t> </a:t>
            </a:r>
            <a:r>
              <a:rPr dirty="0"/>
              <a:t>für</a:t>
            </a:r>
            <a:r>
              <a:rPr dirty="0" spc="-55"/>
              <a:t> </a:t>
            </a:r>
            <a:r>
              <a:rPr dirty="0"/>
              <a:t>bakterielle</a:t>
            </a:r>
            <a:r>
              <a:rPr dirty="0" spc="-15"/>
              <a:t> </a:t>
            </a:r>
            <a:r>
              <a:rPr dirty="0" spc="-10"/>
              <a:t>Sekundärinfektionen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</a:t>
            </a:r>
            <a:r>
              <a:rPr dirty="0" spc="5"/>
              <a:t> </a:t>
            </a:r>
            <a:r>
              <a:rPr dirty="0"/>
              <a:t>Stabilisierung</a:t>
            </a:r>
            <a:r>
              <a:rPr dirty="0" spc="-20"/>
              <a:t> </a:t>
            </a:r>
            <a:r>
              <a:rPr dirty="0"/>
              <a:t>=</a:t>
            </a:r>
            <a:r>
              <a:rPr dirty="0" spc="-15"/>
              <a:t> </a:t>
            </a:r>
            <a:r>
              <a:rPr dirty="0"/>
              <a:t>Beitrag</a:t>
            </a:r>
            <a:r>
              <a:rPr dirty="0" spc="-55"/>
              <a:t> </a:t>
            </a:r>
            <a:r>
              <a:rPr dirty="0"/>
              <a:t>zur</a:t>
            </a:r>
            <a:r>
              <a:rPr dirty="0" spc="-15"/>
              <a:t> </a:t>
            </a:r>
            <a:r>
              <a:rPr dirty="0"/>
              <a:t>Reduktion</a:t>
            </a:r>
            <a:r>
              <a:rPr dirty="0" spc="-50"/>
              <a:t> </a:t>
            </a:r>
            <a:r>
              <a:rPr dirty="0"/>
              <a:t>des</a:t>
            </a:r>
            <a:r>
              <a:rPr dirty="0" spc="-20"/>
              <a:t> </a:t>
            </a:r>
            <a:r>
              <a:rPr dirty="0"/>
              <a:t>AB</a:t>
            </a:r>
            <a:r>
              <a:rPr dirty="0" spc="-20"/>
              <a:t> </a:t>
            </a:r>
            <a:r>
              <a:rPr dirty="0" spc="-10"/>
              <a:t>Verbrauchs</a:t>
            </a:r>
          </a:p>
          <a:p>
            <a:pPr marL="485140" marR="267335" indent="-472440">
              <a:lnSpc>
                <a:spcPct val="100600"/>
              </a:lnSpc>
              <a:spcBef>
                <a:spcPts val="405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5140" algn="l"/>
              </a:tabLst>
            </a:pPr>
            <a:r>
              <a:rPr dirty="0"/>
              <a:t>Für</a:t>
            </a:r>
            <a:r>
              <a:rPr dirty="0" spc="-25"/>
              <a:t> </a:t>
            </a:r>
            <a:r>
              <a:rPr dirty="0"/>
              <a:t>die</a:t>
            </a:r>
            <a:r>
              <a:rPr dirty="0" spc="-20"/>
              <a:t> </a:t>
            </a:r>
            <a:r>
              <a:rPr dirty="0" spc="-10"/>
              <a:t>Unterbrechung</a:t>
            </a:r>
            <a:r>
              <a:rPr dirty="0" spc="-45"/>
              <a:t> </a:t>
            </a:r>
            <a:r>
              <a:rPr dirty="0"/>
              <a:t>der</a:t>
            </a:r>
            <a:r>
              <a:rPr dirty="0" spc="-20"/>
              <a:t> </a:t>
            </a:r>
            <a:r>
              <a:rPr dirty="0"/>
              <a:t>Viruszirkulation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PRRS positiven</a:t>
            </a:r>
            <a:r>
              <a:rPr dirty="0" spc="-20"/>
              <a:t> </a:t>
            </a:r>
            <a:r>
              <a:rPr dirty="0"/>
              <a:t>Betrieben</a:t>
            </a:r>
            <a:r>
              <a:rPr dirty="0" spc="-20"/>
              <a:t> </a:t>
            </a:r>
            <a:r>
              <a:rPr dirty="0"/>
              <a:t>ist</a:t>
            </a:r>
            <a:r>
              <a:rPr dirty="0" spc="-20"/>
              <a:t> </a:t>
            </a:r>
            <a:r>
              <a:rPr dirty="0" spc="-25"/>
              <a:t>die </a:t>
            </a:r>
            <a:r>
              <a:rPr dirty="0"/>
              <a:t>Trennung</a:t>
            </a:r>
            <a:r>
              <a:rPr dirty="0" spc="-110"/>
              <a:t> </a:t>
            </a:r>
            <a:r>
              <a:rPr dirty="0"/>
              <a:t>der</a:t>
            </a:r>
            <a:r>
              <a:rPr dirty="0" spc="-85"/>
              <a:t> </a:t>
            </a:r>
            <a:r>
              <a:rPr dirty="0"/>
              <a:t>Tiergruppen</a:t>
            </a:r>
            <a:r>
              <a:rPr dirty="0" spc="-85"/>
              <a:t> </a:t>
            </a:r>
            <a:r>
              <a:rPr dirty="0" spc="-10"/>
              <a:t>essentiell</a:t>
            </a:r>
          </a:p>
          <a:p>
            <a:pPr lvl="1" marL="798830" indent="-313690">
              <a:lnSpc>
                <a:spcPct val="100000"/>
              </a:lnSpc>
              <a:spcBef>
                <a:spcPts val="40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Kammersystem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Wenn nicht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vorhanden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vorübergehende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Räumung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5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Aufzucht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bzw.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Mast</a:t>
            </a:r>
            <a:r>
              <a:rPr dirty="0" sz="1550" spc="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erforderlich</a:t>
            </a:r>
            <a:endParaRPr sz="15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34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PRRSV</a:t>
            </a:r>
            <a:r>
              <a:rPr dirty="0" spc="-25"/>
              <a:t> </a:t>
            </a:r>
            <a:r>
              <a:rPr dirty="0"/>
              <a:t>verzeiht</a:t>
            </a:r>
            <a:r>
              <a:rPr dirty="0" spc="-25"/>
              <a:t> </a:t>
            </a:r>
            <a:r>
              <a:rPr dirty="0"/>
              <a:t>keine</a:t>
            </a:r>
            <a:r>
              <a:rPr dirty="0" spc="-20"/>
              <a:t> </a:t>
            </a:r>
            <a:r>
              <a:rPr dirty="0"/>
              <a:t>Fehler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der</a:t>
            </a:r>
            <a:r>
              <a:rPr dirty="0" spc="-25"/>
              <a:t> </a:t>
            </a:r>
            <a:r>
              <a:rPr dirty="0" spc="-10"/>
              <a:t>Biosicherheit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Jeder</a:t>
            </a:r>
            <a:r>
              <a:rPr dirty="0" spc="-45"/>
              <a:t> </a:t>
            </a:r>
            <a:r>
              <a:rPr dirty="0"/>
              <a:t>einzelne</a:t>
            </a:r>
            <a:r>
              <a:rPr dirty="0" spc="-20"/>
              <a:t> </a:t>
            </a:r>
            <a:r>
              <a:rPr dirty="0"/>
              <a:t>Betrieb</a:t>
            </a:r>
            <a:r>
              <a:rPr dirty="0" spc="-15"/>
              <a:t> </a:t>
            </a:r>
            <a:r>
              <a:rPr dirty="0"/>
              <a:t>kann</a:t>
            </a:r>
            <a:r>
              <a:rPr dirty="0" spc="-15"/>
              <a:t> </a:t>
            </a:r>
            <a:r>
              <a:rPr dirty="0"/>
              <a:t>sich</a:t>
            </a:r>
            <a:r>
              <a:rPr dirty="0" spc="-20"/>
              <a:t> </a:t>
            </a:r>
            <a:r>
              <a:rPr dirty="0" spc="-10"/>
              <a:t>verbessern!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Neuinfektionen</a:t>
            </a:r>
            <a:r>
              <a:rPr dirty="0" spc="-75"/>
              <a:t> </a:t>
            </a:r>
            <a:r>
              <a:rPr dirty="0"/>
              <a:t>mit</a:t>
            </a:r>
            <a:r>
              <a:rPr dirty="0" spc="-20"/>
              <a:t> </a:t>
            </a:r>
            <a:r>
              <a:rPr dirty="0"/>
              <a:t>PRRSV</a:t>
            </a:r>
            <a:r>
              <a:rPr dirty="0" spc="10"/>
              <a:t> </a:t>
            </a:r>
            <a:r>
              <a:rPr dirty="0" spc="-10"/>
              <a:t>verhindern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088" y="4175760"/>
            <a:ext cx="2883407" cy="194462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59463" y="4727021"/>
            <a:ext cx="4365625" cy="1465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43585">
              <a:lnSpc>
                <a:spcPct val="100400"/>
              </a:lnSpc>
              <a:spcBef>
                <a:spcPts val="105"/>
              </a:spcBef>
            </a:pPr>
            <a:r>
              <a:rPr dirty="0" sz="4700" spc="-335" b="1">
                <a:solidFill>
                  <a:srgbClr val="950031"/>
                </a:solidFill>
                <a:latin typeface="Arial"/>
                <a:cs typeface="Arial"/>
              </a:rPr>
              <a:t>Danke</a:t>
            </a:r>
            <a:r>
              <a:rPr dirty="0" sz="4700" spc="-204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4700" spc="-200" b="1">
                <a:solidFill>
                  <a:srgbClr val="950031"/>
                </a:solidFill>
                <a:latin typeface="Arial"/>
                <a:cs typeface="Arial"/>
              </a:rPr>
              <a:t>für</a:t>
            </a:r>
            <a:r>
              <a:rPr dirty="0" sz="4700" spc="-204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4700" spc="-165" b="1">
                <a:solidFill>
                  <a:srgbClr val="950031"/>
                </a:solidFill>
                <a:latin typeface="Arial"/>
                <a:cs typeface="Arial"/>
              </a:rPr>
              <a:t>Ihre </a:t>
            </a:r>
            <a:r>
              <a:rPr dirty="0" sz="4700" spc="-295" b="1">
                <a:solidFill>
                  <a:srgbClr val="950031"/>
                </a:solidFill>
                <a:latin typeface="Arial"/>
                <a:cs typeface="Arial"/>
              </a:rPr>
              <a:t>Aufmerksamkeit!</a:t>
            </a:r>
            <a:endParaRPr sz="4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5" y="868683"/>
            <a:ext cx="4687827" cy="31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PRRS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259889"/>
            <a:ext cx="8750300" cy="26562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60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Bedeutende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weltweit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auftretende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Viruserkrankung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beim</a:t>
            </a:r>
            <a:r>
              <a:rPr dirty="0" sz="2100" spc="-1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Schwein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Abkürzung</a:t>
            </a:r>
            <a:r>
              <a:rPr dirty="0" sz="2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dirty="0" sz="2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Porcine</a:t>
            </a:r>
            <a:r>
              <a:rPr dirty="0" sz="2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Reproductive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2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Respiratory</a:t>
            </a:r>
            <a:r>
              <a:rPr dirty="0" sz="2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Syndrome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2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Spätaborte,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Geburt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lebensschwacher Ferkel,</a:t>
            </a:r>
            <a:r>
              <a:rPr dirty="0" sz="2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Fieber</a:t>
            </a:r>
            <a:r>
              <a:rPr dirty="0" sz="2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bei</a:t>
            </a:r>
            <a:r>
              <a:rPr dirty="0" sz="2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Sauen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Erkrankungen</a:t>
            </a:r>
            <a:r>
              <a:rPr dirty="0" sz="2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210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Atemwege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bei</a:t>
            </a:r>
            <a:r>
              <a:rPr dirty="0" sz="210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Aufzuchtferkeln</a:t>
            </a:r>
            <a:r>
              <a:rPr dirty="0" sz="2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und</a:t>
            </a:r>
            <a:r>
              <a:rPr dirty="0" sz="210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Mastschweinen</a:t>
            </a:r>
            <a:endParaRPr sz="2100">
              <a:latin typeface="Arial"/>
              <a:cs typeface="Arial"/>
            </a:endParaRPr>
          </a:p>
          <a:p>
            <a:pPr marL="485140" marR="2096135" indent="-472440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5140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Virus wirkt immunsuppressiv</a:t>
            </a:r>
            <a:r>
              <a:rPr dirty="0" sz="2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erleichtert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bakterielle Sekundärinfektionen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3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Erhöhter Einsatz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von Antibiotika</a:t>
            </a:r>
            <a:r>
              <a:rPr dirty="0" sz="2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 PRRS</a:t>
            </a:r>
            <a:r>
              <a:rPr dirty="0" sz="2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positiven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Betrieben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PRRS </a:t>
            </a:r>
            <a:r>
              <a:rPr dirty="0" spc="-10"/>
              <a:t>Strategien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322068"/>
            <a:ext cx="9057005" cy="34632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11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Länderspezifische</a:t>
            </a:r>
            <a:r>
              <a:rPr dirty="0" sz="2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Strategien</a:t>
            </a:r>
            <a:r>
              <a:rPr dirty="0" sz="2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zur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Bekämpfung</a:t>
            </a:r>
            <a:r>
              <a:rPr dirty="0" sz="2100" spc="-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von</a:t>
            </a:r>
            <a:r>
              <a:rPr dirty="0" sz="2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endParaRPr sz="21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3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Eradikationsprogramme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50" spc="1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Niederlande,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Dänemark,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Ungarn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Deutschland</a:t>
            </a:r>
            <a:r>
              <a:rPr dirty="0" sz="1550" spc="1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einzelbetriebliche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Lösungen,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Impfstoffeinsatz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weit</a:t>
            </a:r>
            <a:r>
              <a:rPr dirty="0" sz="1550" spc="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verbreitet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Österreich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TGD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Programm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zur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Stabilisierung</a:t>
            </a:r>
            <a:endParaRPr sz="15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TGD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Programm</a:t>
            </a:r>
            <a:endParaRPr sz="21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Freiwillig</a:t>
            </a:r>
            <a:r>
              <a:rPr dirty="0" sz="15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aber</a:t>
            </a:r>
            <a:r>
              <a:rPr dirty="0" sz="1550" spc="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Erzeugergemeinschaften</a:t>
            </a:r>
            <a:r>
              <a:rPr dirty="0" sz="15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verpflichten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ihre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Betriebe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zur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Teilnahme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Vermeidung</a:t>
            </a:r>
            <a:r>
              <a:rPr dirty="0" sz="1550" spc="1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Verbreitung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von</a:t>
            </a:r>
            <a:r>
              <a:rPr dirty="0" sz="1550" spc="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PRRS-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Feldvirusstämmen</a:t>
            </a:r>
            <a:endParaRPr sz="155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40"/>
              </a:spcBef>
            </a:pPr>
            <a:r>
              <a:rPr dirty="0" sz="950" spc="85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950" spc="10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950" spc="475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2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Betrieben</a:t>
            </a:r>
            <a:endParaRPr sz="12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10"/>
              </a:spcBef>
            </a:pPr>
            <a:r>
              <a:rPr dirty="0" sz="950" spc="85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950" spc="10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950" spc="475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im</a:t>
            </a:r>
            <a:r>
              <a:rPr dirty="0" sz="120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Tierverkehr</a:t>
            </a:r>
            <a:endParaRPr sz="1200">
              <a:latin typeface="Arial"/>
              <a:cs typeface="Arial"/>
            </a:endParaRPr>
          </a:p>
          <a:p>
            <a:pPr lvl="1" marL="798830" marR="5080" indent="-314325">
              <a:lnSpc>
                <a:spcPct val="101899"/>
              </a:lnSpc>
              <a:spcBef>
                <a:spcPts val="384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Verbesserung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Tiergesundheit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österreichischen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Schweinebetrieben</a:t>
            </a:r>
            <a:r>
              <a:rPr dirty="0" sz="155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und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eine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Reduktion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des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Antibiotikaeinsatzes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Vermarktung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stabiler,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gesunder</a:t>
            </a:r>
            <a:r>
              <a:rPr dirty="0" sz="15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Ferkelpartien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auch</a:t>
            </a:r>
            <a:r>
              <a:rPr dirty="0" sz="155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aus</a:t>
            </a:r>
            <a:r>
              <a:rPr dirty="0" sz="155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Mischherkünften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TGD</a:t>
            </a:r>
            <a:r>
              <a:rPr dirty="0" spc="-30"/>
              <a:t> </a:t>
            </a:r>
            <a:r>
              <a:rPr dirty="0"/>
              <a:t>Programm</a:t>
            </a:r>
            <a:r>
              <a:rPr dirty="0" spc="-25"/>
              <a:t> </a:t>
            </a:r>
            <a:r>
              <a:rPr dirty="0"/>
              <a:t>PRRS</a:t>
            </a:r>
            <a:r>
              <a:rPr dirty="0" spc="-25"/>
              <a:t> </a:t>
            </a:r>
            <a:r>
              <a:rPr dirty="0" spc="-10"/>
              <a:t>Stabilisierung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78612" y="2235504"/>
            <a:ext cx="7607934" cy="15532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jeden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teilnehmenden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Betrieb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nach</a:t>
            </a:r>
            <a:r>
              <a:rPr dirty="0" sz="175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Grunduntersuchung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Maßnahmen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in Abhängigkeit</a:t>
            </a:r>
            <a:r>
              <a:rPr dirty="0" sz="175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des PRRS</a:t>
            </a:r>
            <a:r>
              <a:rPr dirty="0" sz="17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Biosicherheit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verbessern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Beprobung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Impfung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Stabilisierung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8612" y="5269484"/>
            <a:ext cx="8274684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10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Vermarktung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Ferkel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nach</a:t>
            </a:r>
            <a:r>
              <a:rPr dirty="0" sz="175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 Status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durch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die</a:t>
            </a:r>
            <a:r>
              <a:rPr dirty="0" sz="175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Erzeugergemeinschaften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3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Beim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Gruppieren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von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Ferkeln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dirty="0" sz="155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die</a:t>
            </a:r>
            <a:r>
              <a:rPr dirty="0" sz="155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333333"/>
                </a:solidFill>
                <a:latin typeface="Arial"/>
                <a:cs typeface="Arial"/>
              </a:rPr>
              <a:t>Mast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04416" y="3965448"/>
          <a:ext cx="7604759" cy="946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870"/>
                <a:gridCol w="5636259"/>
              </a:tblGrid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unverdächtig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24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negativ</a:t>
                      </a:r>
                      <a:r>
                        <a:rPr dirty="0" sz="8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Altsauen,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Jungsauen,</a:t>
                      </a:r>
                      <a:r>
                        <a:rPr dirty="0" sz="85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Ferkel,</a:t>
                      </a:r>
                      <a:r>
                        <a:rPr dirty="0" sz="85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Verkaufstieren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241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stabil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negativ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Ferkeln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Wochen</a:t>
                      </a:r>
                      <a:r>
                        <a:rPr dirty="0" sz="8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bzw.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Verkaufstieren;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positiv</a:t>
                      </a:r>
                      <a:r>
                        <a:rPr dirty="0" sz="8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Alt-</a:t>
                      </a:r>
                      <a:r>
                        <a:rPr dirty="0" sz="8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oder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Jungsauen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850" spc="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Ferkeln</a:t>
                      </a:r>
                      <a:r>
                        <a:rPr dirty="0" sz="85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bzw.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bei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Verkaufstieren</a:t>
                      </a:r>
                      <a:r>
                        <a:rPr dirty="0" sz="85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oder</a:t>
                      </a:r>
                      <a:r>
                        <a:rPr dirty="0" sz="85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Virusnachweis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Sauen</a:t>
                      </a:r>
                      <a:r>
                        <a:rPr dirty="0" sz="850" spc="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dirty="0" sz="85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Ferkel</a:t>
                      </a:r>
                      <a:r>
                        <a:rPr dirty="0" sz="850" spc="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geimpft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Keine</a:t>
                      </a:r>
                      <a:r>
                        <a:rPr dirty="0" sz="85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Beprobung,</a:t>
                      </a:r>
                      <a:r>
                        <a:rPr dirty="0" sz="8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Sauen</a:t>
                      </a:r>
                      <a:r>
                        <a:rPr dirty="0" sz="85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 Ferkel</a:t>
                      </a:r>
                      <a:r>
                        <a:rPr dirty="0" sz="85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gegen</a:t>
                      </a:r>
                      <a:r>
                        <a:rPr dirty="0" sz="8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PRRSV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geimpft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werden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Evaluierung</a:t>
            </a:r>
            <a:r>
              <a:rPr dirty="0" spc="-55"/>
              <a:t> </a:t>
            </a:r>
            <a:r>
              <a:rPr dirty="0"/>
              <a:t>Programm</a:t>
            </a:r>
            <a:r>
              <a:rPr dirty="0" spc="-10"/>
              <a:t> </a:t>
            </a:r>
            <a:r>
              <a:rPr dirty="0"/>
              <a:t>PRRS</a:t>
            </a:r>
            <a:r>
              <a:rPr dirty="0" spc="-10"/>
              <a:t> Stabilisierung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272080"/>
            <a:ext cx="8957310" cy="27724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Hat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das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Programm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einen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Effekt</a:t>
            </a:r>
            <a:r>
              <a:rPr dirty="0" sz="175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auf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die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Tiergesundheit</a:t>
            </a:r>
            <a:r>
              <a:rPr dirty="0" sz="1750" spc="-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und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den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AB-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Verbrauch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OÖ?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Auswertung</a:t>
            </a:r>
            <a:r>
              <a:rPr dirty="0" sz="175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durch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AGES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DSR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Programmbetriebe,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die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Ferkel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 vermarkten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Zuchtbetriebe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geschlossene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Betriebe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mit</a:t>
            </a:r>
            <a:r>
              <a:rPr dirty="0" sz="155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Ferkelverkauf</a:t>
            </a:r>
            <a:endParaRPr sz="15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39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AB</a:t>
            </a:r>
            <a:r>
              <a:rPr dirty="0" sz="17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Kennzahl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nDDDvet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Jahresmeldung</a:t>
            </a:r>
            <a:r>
              <a:rPr dirty="0" sz="1550" spc="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5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abgegebenen</a:t>
            </a:r>
            <a:r>
              <a:rPr dirty="0" sz="15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Antibiotika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pro</a:t>
            </a:r>
            <a:r>
              <a:rPr dirty="0" sz="1550" spc="1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LFBIS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Umrechnung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550" spc="1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Tagesdosen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normiert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durch</a:t>
            </a:r>
            <a:r>
              <a:rPr dirty="0" sz="155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Tierproduktionszahlen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am</a:t>
            </a:r>
            <a:r>
              <a:rPr dirty="0" sz="1550" spc="1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Betrieb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954259" y="6525259"/>
            <a:ext cx="37782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950031"/>
                </a:solidFill>
                <a:latin typeface="Arial"/>
                <a:cs typeface="Arial"/>
              </a:rPr>
              <a:t>Folie</a:t>
            </a:r>
            <a:r>
              <a:rPr dirty="0" sz="850" spc="15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850" spc="-50" b="1">
                <a:solidFill>
                  <a:srgbClr val="950031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AB</a:t>
            </a:r>
            <a:r>
              <a:rPr dirty="0" spc="25"/>
              <a:t> </a:t>
            </a:r>
            <a:r>
              <a:rPr dirty="0"/>
              <a:t>Verbrauch</a:t>
            </a:r>
            <a:r>
              <a:rPr dirty="0" spc="-40"/>
              <a:t> </a:t>
            </a:r>
            <a:r>
              <a:rPr dirty="0" spc="-10"/>
              <a:t>Zuchtbetriebe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23" y="2267712"/>
            <a:ext cx="5998463" cy="399897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29289" y="5099201"/>
            <a:ext cx="124460" cy="71691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80">
                <a:latin typeface="Arial"/>
                <a:cs typeface="Arial"/>
              </a:rPr>
              <a:t>R.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60">
                <a:latin typeface="Arial"/>
                <a:cs typeface="Arial"/>
              </a:rPr>
              <a:t>Fuchs,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14">
                <a:latin typeface="Arial"/>
                <a:cs typeface="Arial"/>
              </a:rPr>
              <a:t>AGES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100">
                <a:latin typeface="Arial"/>
                <a:cs typeface="Arial"/>
              </a:rPr>
              <a:t>DSR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172" y="6366764"/>
            <a:ext cx="843026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dirty="0" sz="1200" spc="-35">
                <a:latin typeface="Arial"/>
                <a:cs typeface="Arial"/>
              </a:rPr>
              <a:t>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Jahren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2021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und </a:t>
            </a:r>
            <a:r>
              <a:rPr dirty="0" sz="1200" spc="-50">
                <a:latin typeface="Arial"/>
                <a:cs typeface="Arial"/>
              </a:rPr>
              <a:t>2022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hatten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Betriebe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Status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"Sauen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und </a:t>
            </a:r>
            <a:r>
              <a:rPr dirty="0" sz="1200" spc="-70">
                <a:latin typeface="Arial"/>
                <a:cs typeface="Arial"/>
              </a:rPr>
              <a:t>Ferkel</a:t>
            </a:r>
            <a:r>
              <a:rPr dirty="0" sz="1200">
                <a:latin typeface="Arial"/>
                <a:cs typeface="Arial"/>
              </a:rPr>
              <a:t> geimpft"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den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doppelten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70" b="1">
                <a:latin typeface="Arial"/>
                <a:cs typeface="Arial"/>
              </a:rPr>
              <a:t>AB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Verbrauch</a:t>
            </a:r>
            <a:r>
              <a:rPr dirty="0" sz="1200" spc="-90">
                <a:latin typeface="Arial"/>
                <a:cs typeface="Arial"/>
              </a:rPr>
              <a:t>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Jahr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2023 </a:t>
            </a:r>
            <a:r>
              <a:rPr dirty="0" sz="1200" spc="-40">
                <a:latin typeface="Arial"/>
                <a:cs typeface="Arial"/>
              </a:rPr>
              <a:t>den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1,5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fachen</a:t>
            </a:r>
            <a:r>
              <a:rPr dirty="0" sz="1200" spc="-80">
                <a:latin typeface="Arial"/>
                <a:cs typeface="Arial"/>
              </a:rPr>
              <a:t>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Vergleich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zu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Betrieben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Status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10">
                <a:latin typeface="Arial"/>
                <a:cs typeface="Arial"/>
              </a:rPr>
              <a:t>PRRS</a:t>
            </a:r>
            <a:r>
              <a:rPr dirty="0" sz="1200" spc="-35">
                <a:latin typeface="Arial"/>
                <a:cs typeface="Arial"/>
              </a:rPr>
              <a:t> unverdächtig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diesen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Jahren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(bezogen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auf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Medianwert).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049768" y="2557272"/>
            <a:ext cx="1920239" cy="3069590"/>
            <a:chOff x="8049768" y="2557272"/>
            <a:chExt cx="1920239" cy="306959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9768" y="2557272"/>
              <a:ext cx="1920239" cy="14386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9768" y="4200144"/>
              <a:ext cx="1920239" cy="142646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358644" y="2331212"/>
            <a:ext cx="7264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65">
                <a:latin typeface="Arial"/>
                <a:cs typeface="Arial"/>
              </a:rPr>
              <a:t>262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30">
                <a:latin typeface="Arial"/>
                <a:cs typeface="Arial"/>
              </a:rPr>
              <a:t>Betriebe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954259" y="6525259"/>
            <a:ext cx="37782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950031"/>
                </a:solidFill>
                <a:latin typeface="Arial"/>
                <a:cs typeface="Arial"/>
              </a:rPr>
              <a:t>Folie</a:t>
            </a:r>
            <a:r>
              <a:rPr dirty="0" sz="850" spc="15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850" spc="-50" b="1">
                <a:solidFill>
                  <a:srgbClr val="950031"/>
                </a:solidFill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AB</a:t>
            </a:r>
            <a:r>
              <a:rPr dirty="0" spc="20"/>
              <a:t> </a:t>
            </a:r>
            <a:r>
              <a:rPr dirty="0"/>
              <a:t>Verbrauch</a:t>
            </a:r>
            <a:r>
              <a:rPr dirty="0" spc="-40"/>
              <a:t> </a:t>
            </a:r>
            <a:r>
              <a:rPr dirty="0"/>
              <a:t>komb.</a:t>
            </a:r>
            <a:r>
              <a:rPr dirty="0" spc="-45"/>
              <a:t> </a:t>
            </a:r>
            <a:r>
              <a:rPr dirty="0"/>
              <a:t>Betriebe</a:t>
            </a:r>
            <a:r>
              <a:rPr dirty="0" spc="-40"/>
              <a:t> </a:t>
            </a:r>
            <a:r>
              <a:rPr dirty="0" spc="-25"/>
              <a:t>mit </a:t>
            </a:r>
            <a:r>
              <a:rPr dirty="0" spc="-10"/>
              <a:t>Ferkelverkauf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464" y="2392680"/>
            <a:ext cx="5748528" cy="383133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216128" y="5099201"/>
            <a:ext cx="124460" cy="71691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80">
                <a:latin typeface="Arial"/>
                <a:cs typeface="Arial"/>
              </a:rPr>
              <a:t>R.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60">
                <a:latin typeface="Arial"/>
                <a:cs typeface="Arial"/>
              </a:rPr>
              <a:t>Fuchs,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14">
                <a:latin typeface="Arial"/>
                <a:cs typeface="Arial"/>
              </a:rPr>
              <a:t>AGES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100">
                <a:latin typeface="Arial"/>
                <a:cs typeface="Arial"/>
              </a:rPr>
              <a:t>DSR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172" y="6324092"/>
            <a:ext cx="885952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dirty="0" sz="1200" spc="-35">
                <a:latin typeface="Arial"/>
                <a:cs typeface="Arial"/>
              </a:rPr>
              <a:t>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Jahren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2021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2023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hatten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Betriebe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dem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Status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"Sauen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Ferkel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geimpft"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den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dreifachen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70" b="1">
                <a:latin typeface="Arial"/>
                <a:cs typeface="Arial"/>
              </a:rPr>
              <a:t>AB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Verbrauch</a:t>
            </a:r>
            <a:r>
              <a:rPr dirty="0" sz="1200" spc="-85">
                <a:latin typeface="Arial"/>
                <a:cs typeface="Arial"/>
              </a:rPr>
              <a:t>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Jahr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2022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etwas </a:t>
            </a:r>
            <a:r>
              <a:rPr dirty="0" sz="1200" spc="-25">
                <a:latin typeface="Arial"/>
                <a:cs typeface="Arial"/>
              </a:rPr>
              <a:t>mehr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als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den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doppelten</a:t>
            </a:r>
            <a:r>
              <a:rPr dirty="0" sz="1200" spc="-60">
                <a:latin typeface="Arial"/>
                <a:cs typeface="Arial"/>
              </a:rPr>
              <a:t>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Vergleich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zu</a:t>
            </a:r>
            <a:r>
              <a:rPr dirty="0" sz="1200" spc="-45">
                <a:latin typeface="Arial"/>
                <a:cs typeface="Arial"/>
              </a:rPr>
              <a:t> den </a:t>
            </a:r>
            <a:r>
              <a:rPr dirty="0" sz="1200" spc="-25">
                <a:latin typeface="Arial"/>
                <a:cs typeface="Arial"/>
              </a:rPr>
              <a:t>Betrieben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mit</a:t>
            </a:r>
            <a:r>
              <a:rPr dirty="0" sz="1200" spc="-45">
                <a:latin typeface="Arial"/>
                <a:cs typeface="Arial"/>
              </a:rPr>
              <a:t> dem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Status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10">
                <a:latin typeface="Arial"/>
                <a:cs typeface="Arial"/>
              </a:rPr>
              <a:t>PRRS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unverdächtig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diesen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Jahren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(bezogen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auf</a:t>
            </a:r>
            <a:r>
              <a:rPr dirty="0" sz="1200" spc="-45">
                <a:latin typeface="Arial"/>
                <a:cs typeface="Arial"/>
              </a:rPr>
              <a:t> den </a:t>
            </a:r>
            <a:r>
              <a:rPr dirty="0" sz="1200" spc="-10">
                <a:latin typeface="Arial"/>
                <a:cs typeface="Arial"/>
              </a:rPr>
              <a:t>Medianwert).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79796" y="2431796"/>
            <a:ext cx="7264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65">
                <a:latin typeface="Arial"/>
                <a:cs typeface="Arial"/>
              </a:rPr>
              <a:t>164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30">
                <a:latin typeface="Arial"/>
                <a:cs typeface="Arial"/>
              </a:rPr>
              <a:t>Betriebe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6044" y="2275129"/>
            <a:ext cx="6108065" cy="23856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hat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sehr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großen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Einfluss</a:t>
            </a:r>
            <a:r>
              <a:rPr dirty="0" sz="175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auf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AB</a:t>
            </a:r>
            <a:r>
              <a:rPr dirty="0" sz="17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Verbrauch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Eintrag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vermeiden!!!</a:t>
            </a:r>
            <a:r>
              <a:rPr dirty="0" sz="175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Externe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 Biosicherheit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 positive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Betriebe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stabilisieren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Impfung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allein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reicht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meist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333333"/>
                </a:solidFill>
                <a:latin typeface="Arial"/>
                <a:cs typeface="Arial"/>
              </a:rPr>
              <a:t>nicht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Interne</a:t>
            </a:r>
            <a:r>
              <a:rPr dirty="0" sz="155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Biosicherheit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verbessern</a:t>
            </a:r>
            <a:endParaRPr sz="155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55"/>
              </a:spcBef>
            </a:pPr>
            <a:r>
              <a:rPr dirty="0" sz="1100" spc="90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1100" spc="11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1100" spc="225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Reduzierung</a:t>
            </a:r>
            <a:r>
              <a:rPr dirty="0" sz="140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der</a:t>
            </a:r>
            <a:r>
              <a:rPr dirty="0" sz="14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Viruslast</a:t>
            </a:r>
            <a:r>
              <a:rPr dirty="0" sz="14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notwendig</a:t>
            </a:r>
            <a:endParaRPr sz="1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35"/>
              </a:spcBef>
            </a:pPr>
            <a:r>
              <a:rPr dirty="0" sz="1100" spc="90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1100" spc="11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1100" spc="240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Unterbrechung</a:t>
            </a:r>
            <a:r>
              <a:rPr dirty="0" sz="1400" spc="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der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Viruszirkulation</a:t>
            </a:r>
            <a:endParaRPr sz="14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Know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how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und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Diagnostiktools</a:t>
            </a:r>
            <a:r>
              <a:rPr dirty="0" sz="15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für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Stabilisierung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vorhanden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102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PRRS</a:t>
            </a:r>
            <a:r>
              <a:rPr dirty="0" spc="-25"/>
              <a:t> </a:t>
            </a:r>
            <a:r>
              <a:rPr dirty="0"/>
              <a:t>Status</a:t>
            </a:r>
            <a:r>
              <a:rPr dirty="0" spc="-25"/>
              <a:t> </a:t>
            </a:r>
            <a:r>
              <a:rPr dirty="0"/>
              <a:t>und</a:t>
            </a:r>
            <a:r>
              <a:rPr dirty="0" spc="-75"/>
              <a:t> </a:t>
            </a:r>
            <a:r>
              <a:rPr dirty="0"/>
              <a:t>AB</a:t>
            </a:r>
            <a:r>
              <a:rPr dirty="0" spc="50"/>
              <a:t> </a:t>
            </a:r>
            <a:r>
              <a:rPr dirty="0" spc="-10"/>
              <a:t>Verbrauch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6551" y="2295144"/>
            <a:ext cx="10086340" cy="4407535"/>
            <a:chOff x="606551" y="2295144"/>
            <a:chExt cx="10086340" cy="44075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368" y="4721352"/>
              <a:ext cx="3432048" cy="19446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01368" y="4721352"/>
              <a:ext cx="1923414" cy="1926589"/>
            </a:xfrm>
            <a:custGeom>
              <a:avLst/>
              <a:gdLst/>
              <a:ahLst/>
              <a:cxnLst/>
              <a:rect l="l" t="t" r="r" b="b"/>
              <a:pathLst>
                <a:path w="1923414" h="1926590">
                  <a:moveTo>
                    <a:pt x="475488" y="0"/>
                  </a:moveTo>
                  <a:lnTo>
                    <a:pt x="472440" y="0"/>
                  </a:lnTo>
                  <a:lnTo>
                    <a:pt x="472440" y="3048"/>
                  </a:lnTo>
                  <a:lnTo>
                    <a:pt x="0" y="1450848"/>
                  </a:lnTo>
                  <a:lnTo>
                    <a:pt x="0" y="1456944"/>
                  </a:lnTo>
                  <a:lnTo>
                    <a:pt x="3048" y="1456944"/>
                  </a:lnTo>
                  <a:lnTo>
                    <a:pt x="1444752" y="1926336"/>
                  </a:lnTo>
                  <a:lnTo>
                    <a:pt x="1450848" y="1926336"/>
                  </a:lnTo>
                  <a:lnTo>
                    <a:pt x="1450848" y="1923288"/>
                  </a:lnTo>
                  <a:lnTo>
                    <a:pt x="1451840" y="1920240"/>
                  </a:lnTo>
                  <a:lnTo>
                    <a:pt x="1441704" y="1920240"/>
                  </a:lnTo>
                  <a:lnTo>
                    <a:pt x="1443182" y="1915698"/>
                  </a:lnTo>
                  <a:lnTo>
                    <a:pt x="15518" y="1453896"/>
                  </a:lnTo>
                  <a:lnTo>
                    <a:pt x="9144" y="1453896"/>
                  </a:lnTo>
                  <a:lnTo>
                    <a:pt x="6096" y="1450848"/>
                  </a:lnTo>
                  <a:lnTo>
                    <a:pt x="10132" y="1450848"/>
                  </a:lnTo>
                  <a:lnTo>
                    <a:pt x="478244" y="6993"/>
                  </a:lnTo>
                  <a:lnTo>
                    <a:pt x="475488" y="6096"/>
                  </a:lnTo>
                  <a:lnTo>
                    <a:pt x="494373" y="6096"/>
                  </a:lnTo>
                  <a:lnTo>
                    <a:pt x="475488" y="0"/>
                  </a:lnTo>
                  <a:close/>
                </a:path>
                <a:path w="1923414" h="1926590">
                  <a:moveTo>
                    <a:pt x="1443182" y="1915698"/>
                  </a:moveTo>
                  <a:lnTo>
                    <a:pt x="1441704" y="1920240"/>
                  </a:lnTo>
                  <a:lnTo>
                    <a:pt x="1447800" y="1917192"/>
                  </a:lnTo>
                  <a:lnTo>
                    <a:pt x="1443182" y="1915698"/>
                  </a:lnTo>
                  <a:close/>
                </a:path>
                <a:path w="1923414" h="1926590">
                  <a:moveTo>
                    <a:pt x="1912641" y="474006"/>
                  </a:moveTo>
                  <a:lnTo>
                    <a:pt x="1443182" y="1915698"/>
                  </a:lnTo>
                  <a:lnTo>
                    <a:pt x="1447800" y="1917192"/>
                  </a:lnTo>
                  <a:lnTo>
                    <a:pt x="1441704" y="1920240"/>
                  </a:lnTo>
                  <a:lnTo>
                    <a:pt x="1451840" y="1920240"/>
                  </a:lnTo>
                  <a:lnTo>
                    <a:pt x="1922295" y="475488"/>
                  </a:lnTo>
                  <a:lnTo>
                    <a:pt x="1917192" y="475488"/>
                  </a:lnTo>
                  <a:lnTo>
                    <a:pt x="1912641" y="474006"/>
                  </a:lnTo>
                  <a:close/>
                </a:path>
                <a:path w="1923414" h="1926590">
                  <a:moveTo>
                    <a:pt x="6096" y="1450848"/>
                  </a:moveTo>
                  <a:lnTo>
                    <a:pt x="9144" y="1453896"/>
                  </a:lnTo>
                  <a:lnTo>
                    <a:pt x="9749" y="1452029"/>
                  </a:lnTo>
                  <a:lnTo>
                    <a:pt x="6096" y="1450848"/>
                  </a:lnTo>
                  <a:close/>
                </a:path>
                <a:path w="1923414" h="1926590">
                  <a:moveTo>
                    <a:pt x="9749" y="1452029"/>
                  </a:moveTo>
                  <a:lnTo>
                    <a:pt x="9144" y="1453896"/>
                  </a:lnTo>
                  <a:lnTo>
                    <a:pt x="15518" y="1453896"/>
                  </a:lnTo>
                  <a:lnTo>
                    <a:pt x="9749" y="1452029"/>
                  </a:lnTo>
                  <a:close/>
                </a:path>
                <a:path w="1923414" h="1926590">
                  <a:moveTo>
                    <a:pt x="10132" y="1450848"/>
                  </a:moveTo>
                  <a:lnTo>
                    <a:pt x="6096" y="1450848"/>
                  </a:lnTo>
                  <a:lnTo>
                    <a:pt x="9749" y="1452029"/>
                  </a:lnTo>
                  <a:lnTo>
                    <a:pt x="10132" y="1450848"/>
                  </a:lnTo>
                  <a:close/>
                </a:path>
                <a:path w="1923414" h="1926590">
                  <a:moveTo>
                    <a:pt x="1914144" y="469392"/>
                  </a:moveTo>
                  <a:lnTo>
                    <a:pt x="1912641" y="474006"/>
                  </a:lnTo>
                  <a:lnTo>
                    <a:pt x="1917192" y="475488"/>
                  </a:lnTo>
                  <a:lnTo>
                    <a:pt x="1914144" y="469392"/>
                  </a:lnTo>
                  <a:close/>
                </a:path>
                <a:path w="1923414" h="1926590">
                  <a:moveTo>
                    <a:pt x="1923288" y="469392"/>
                  </a:moveTo>
                  <a:lnTo>
                    <a:pt x="1914144" y="469392"/>
                  </a:lnTo>
                  <a:lnTo>
                    <a:pt x="1917192" y="475488"/>
                  </a:lnTo>
                  <a:lnTo>
                    <a:pt x="1922295" y="475488"/>
                  </a:lnTo>
                  <a:lnTo>
                    <a:pt x="1923288" y="472440"/>
                  </a:lnTo>
                  <a:lnTo>
                    <a:pt x="1923288" y="469392"/>
                  </a:lnTo>
                  <a:close/>
                </a:path>
                <a:path w="1923414" h="1926590">
                  <a:moveTo>
                    <a:pt x="494373" y="6096"/>
                  </a:moveTo>
                  <a:lnTo>
                    <a:pt x="478536" y="6096"/>
                  </a:lnTo>
                  <a:lnTo>
                    <a:pt x="478244" y="6993"/>
                  </a:lnTo>
                  <a:lnTo>
                    <a:pt x="1912641" y="474006"/>
                  </a:lnTo>
                  <a:lnTo>
                    <a:pt x="1914144" y="469392"/>
                  </a:lnTo>
                  <a:lnTo>
                    <a:pt x="1920240" y="469392"/>
                  </a:lnTo>
                  <a:lnTo>
                    <a:pt x="1920240" y="466344"/>
                  </a:lnTo>
                  <a:lnTo>
                    <a:pt x="494373" y="6096"/>
                  </a:lnTo>
                  <a:close/>
                </a:path>
                <a:path w="1923414" h="1926590">
                  <a:moveTo>
                    <a:pt x="478536" y="6096"/>
                  </a:moveTo>
                  <a:lnTo>
                    <a:pt x="475488" y="6096"/>
                  </a:lnTo>
                  <a:lnTo>
                    <a:pt x="478244" y="6993"/>
                  </a:lnTo>
                  <a:lnTo>
                    <a:pt x="478536" y="609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" y="4593336"/>
              <a:ext cx="2612136" cy="21092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0" y="2295144"/>
              <a:ext cx="3971543" cy="415747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703832"/>
            <a:ext cx="10692765" cy="4544695"/>
            <a:chOff x="0" y="1703832"/>
            <a:chExt cx="10692765" cy="4544695"/>
          </a:xfrm>
        </p:grpSpPr>
        <p:sp>
          <p:nvSpPr>
            <p:cNvPr id="4" name="object 4" descr=""/>
            <p:cNvSpPr/>
            <p:nvPr/>
          </p:nvSpPr>
          <p:spPr>
            <a:xfrm>
              <a:off x="0" y="2078736"/>
              <a:ext cx="10692765" cy="60960"/>
            </a:xfrm>
            <a:custGeom>
              <a:avLst/>
              <a:gdLst/>
              <a:ahLst/>
              <a:cxnLst/>
              <a:rect l="l" t="t" r="r" b="b"/>
              <a:pathLst>
                <a:path w="10692765" h="60960">
                  <a:moveTo>
                    <a:pt x="1069238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0692384" y="609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0DD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0" y="1703832"/>
              <a:ext cx="5760720" cy="454456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2025-02-18T08:41:16Z</dcterms:created>
  <dcterms:modified xsi:type="dcterms:W3CDTF">2025-02-18T08:41:16Z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2025-02-17T00:00:00Z</vt:filetime>
  </property>
  <property fmtid="{D5CDD505-2E9C-101B-9397-08002B2CF9AE}" pid="3" name="CreatorTool">
    <vt:lpwstr>PDF-XChange Standard (10.4.4 build 392) [GDI] [Windows 11 Enterprise x64 (Build 22631)]</vt:lpwstr>
  </property>
  <property fmtid="{D5CDD505-2E9C-101B-9397-08002B2CF9AE}" pid="4" name="LastSaved">
    <vt:filetime>2025-02-18T00:00:00Z</vt:filetime>
  </property>
  <property fmtid="{D5CDD505-2E9C-101B-9397-08002B2CF9AE}" pid="5" name="Producer">
    <vt:lpwstr>3-Heights(TM) PDF Security Shell 4.8.25.2 (http://www.pdf-tools.com)</vt:lpwstr>
  </property>
</Properties>
</file>