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9144000" cy="6858000" type="screen4x3"/>
  <p:notesSz cx="9144000" cy="68580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5" d="100"/>
          <a:sy n="105" d="100"/>
        </p:scale>
        <p:origin x="1794" y="9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6448425"/>
            <a:ext cx="9144000" cy="409575"/>
          </a:xfrm>
          <a:custGeom>
            <a:avLst/>
            <a:gdLst/>
            <a:ahLst/>
            <a:cxnLst/>
            <a:rect l="l" t="t" r="r" b="b"/>
            <a:pathLst>
              <a:path w="9144000" h="409575">
                <a:moveTo>
                  <a:pt x="9144000" y="0"/>
                </a:moveTo>
                <a:lnTo>
                  <a:pt x="0" y="0"/>
                </a:lnTo>
                <a:lnTo>
                  <a:pt x="0" y="409575"/>
                </a:lnTo>
                <a:lnTo>
                  <a:pt x="9144000" y="409575"/>
                </a:lnTo>
                <a:lnTo>
                  <a:pt x="9144000" y="0"/>
                </a:lnTo>
                <a:close/>
              </a:path>
            </a:pathLst>
          </a:custGeom>
          <a:solidFill>
            <a:srgbClr val="005325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7" name="bg object 1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300851" y="230971"/>
            <a:ext cx="2589533" cy="831505"/>
          </a:xfrm>
          <a:prstGeom prst="rect">
            <a:avLst/>
          </a:prstGeom>
        </p:spPr>
      </p:pic>
      <p:sp>
        <p:nvSpPr>
          <p:cNvPr id="18" name="bg object 18"/>
          <p:cNvSpPr/>
          <p:nvPr/>
        </p:nvSpPr>
        <p:spPr>
          <a:xfrm>
            <a:off x="0" y="2420873"/>
            <a:ext cx="9144000" cy="4018279"/>
          </a:xfrm>
          <a:custGeom>
            <a:avLst/>
            <a:gdLst/>
            <a:ahLst/>
            <a:cxnLst/>
            <a:rect l="l" t="t" r="r" b="b"/>
            <a:pathLst>
              <a:path w="9144000" h="4018279">
                <a:moveTo>
                  <a:pt x="9144000" y="0"/>
                </a:moveTo>
                <a:lnTo>
                  <a:pt x="0" y="0"/>
                </a:lnTo>
                <a:lnTo>
                  <a:pt x="0" y="4018026"/>
                </a:lnTo>
                <a:lnTo>
                  <a:pt x="9144000" y="4018026"/>
                </a:lnTo>
                <a:lnTo>
                  <a:pt x="9144000" y="0"/>
                </a:lnTo>
                <a:close/>
              </a:path>
            </a:pathLst>
          </a:custGeom>
          <a:solidFill>
            <a:srgbClr val="00532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g object 19"/>
          <p:cNvSpPr/>
          <p:nvPr/>
        </p:nvSpPr>
        <p:spPr>
          <a:xfrm>
            <a:off x="0" y="63"/>
            <a:ext cx="9144000" cy="1125855"/>
          </a:xfrm>
          <a:custGeom>
            <a:avLst/>
            <a:gdLst/>
            <a:ahLst/>
            <a:cxnLst/>
            <a:rect l="l" t="t" r="r" b="b"/>
            <a:pathLst>
              <a:path w="9144000" h="1125855">
                <a:moveTo>
                  <a:pt x="9144000" y="0"/>
                </a:moveTo>
                <a:lnTo>
                  <a:pt x="0" y="0"/>
                </a:lnTo>
                <a:lnTo>
                  <a:pt x="0" y="1125537"/>
                </a:lnTo>
                <a:lnTo>
                  <a:pt x="9144000" y="1125537"/>
                </a:lnTo>
                <a:lnTo>
                  <a:pt x="914400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0" name="bg object 20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484501" y="625474"/>
            <a:ext cx="4248150" cy="1435100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712468" y="2767330"/>
            <a:ext cx="5719063" cy="11849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400" b="1" i="0">
                <a:solidFill>
                  <a:srgbClr val="005325"/>
                </a:solidFill>
                <a:latin typeface="Garamond"/>
                <a:cs typeface="Garamond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505203" y="5216397"/>
            <a:ext cx="6177280" cy="1149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600" b="0" i="0">
                <a:solidFill>
                  <a:srgbClr val="938953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240"/>
              </a:lnSpc>
            </a:pPr>
            <a:r>
              <a:rPr spc="-10" dirty="0"/>
              <a:t>AMRFV-</a:t>
            </a:r>
            <a:r>
              <a:rPr spc="-20" dirty="0"/>
              <a:t>Training</a:t>
            </a:r>
            <a:r>
              <a:rPr spc="-15" dirty="0"/>
              <a:t> </a:t>
            </a:r>
            <a:r>
              <a:rPr dirty="0"/>
              <a:t>2025</a:t>
            </a:r>
            <a:r>
              <a:rPr spc="35" dirty="0"/>
              <a:t> </a:t>
            </a:r>
            <a:r>
              <a:rPr spc="-10" dirty="0"/>
              <a:t>Salzburg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12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240"/>
              </a:lnSpc>
            </a:pPr>
            <a:r>
              <a:rPr spc="-10" dirty="0"/>
              <a:t>27.02.2025</a:t>
            </a: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90170">
              <a:lnSpc>
                <a:spcPts val="1240"/>
              </a:lnSpc>
            </a:pPr>
            <a:r>
              <a:rPr spc="-20" dirty="0"/>
              <a:t>Tzt.</a:t>
            </a:r>
            <a:r>
              <a:rPr spc="-30" dirty="0"/>
              <a:t> </a:t>
            </a:r>
            <a:r>
              <a:rPr spc="-40" dirty="0"/>
              <a:t>Dr.</a:t>
            </a:r>
            <a:r>
              <a:rPr spc="-25" dirty="0"/>
              <a:t> </a:t>
            </a:r>
            <a:r>
              <a:rPr dirty="0"/>
              <a:t>Höller</a:t>
            </a:r>
            <a:r>
              <a:rPr spc="-20" dirty="0"/>
              <a:t> </a:t>
            </a:r>
            <a:r>
              <a:rPr dirty="0"/>
              <a:t>Raphael</a:t>
            </a:r>
            <a:r>
              <a:rPr spc="-25" dirty="0"/>
              <a:t> </a:t>
            </a:r>
            <a:r>
              <a:rPr dirty="0"/>
              <a:t>│</a:t>
            </a:r>
            <a:r>
              <a:rPr spc="-5" dirty="0"/>
              <a:t> </a:t>
            </a:r>
            <a:fld id="{81D60167-4931-47E6-BA6A-407CBD079E47}" type="slidenum">
              <a:rPr spc="-50" dirty="0"/>
              <a:t>‹Nº›</a:t>
            </a:fld>
            <a:endParaRPr spc="-50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1" i="0">
                <a:solidFill>
                  <a:srgbClr val="005325"/>
                </a:solidFill>
                <a:latin typeface="Garamond"/>
                <a:cs typeface="Garamond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600" b="0" i="0">
                <a:solidFill>
                  <a:srgbClr val="938953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240"/>
              </a:lnSpc>
            </a:pPr>
            <a:r>
              <a:rPr spc="-10" dirty="0"/>
              <a:t>AMRFV-</a:t>
            </a:r>
            <a:r>
              <a:rPr spc="-20" dirty="0"/>
              <a:t>Training</a:t>
            </a:r>
            <a:r>
              <a:rPr spc="-15" dirty="0"/>
              <a:t> </a:t>
            </a:r>
            <a:r>
              <a:rPr dirty="0"/>
              <a:t>2025</a:t>
            </a:r>
            <a:r>
              <a:rPr spc="35" dirty="0"/>
              <a:t> </a:t>
            </a:r>
            <a:r>
              <a:rPr spc="-10" dirty="0"/>
              <a:t>Salzburg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12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240"/>
              </a:lnSpc>
            </a:pPr>
            <a:r>
              <a:rPr spc="-10" dirty="0"/>
              <a:t>27.02.2025</a:t>
            </a: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90170">
              <a:lnSpc>
                <a:spcPts val="1240"/>
              </a:lnSpc>
            </a:pPr>
            <a:r>
              <a:rPr spc="-20" dirty="0"/>
              <a:t>Tzt.</a:t>
            </a:r>
            <a:r>
              <a:rPr spc="-30" dirty="0"/>
              <a:t> </a:t>
            </a:r>
            <a:r>
              <a:rPr spc="-40" dirty="0"/>
              <a:t>Dr.</a:t>
            </a:r>
            <a:r>
              <a:rPr spc="-25" dirty="0"/>
              <a:t> </a:t>
            </a:r>
            <a:r>
              <a:rPr dirty="0"/>
              <a:t>Höller</a:t>
            </a:r>
            <a:r>
              <a:rPr spc="-20" dirty="0"/>
              <a:t> </a:t>
            </a:r>
            <a:r>
              <a:rPr dirty="0"/>
              <a:t>Raphael</a:t>
            </a:r>
            <a:r>
              <a:rPr spc="-25" dirty="0"/>
              <a:t> </a:t>
            </a:r>
            <a:r>
              <a:rPr dirty="0"/>
              <a:t>│</a:t>
            </a:r>
            <a:r>
              <a:rPr spc="-5" dirty="0"/>
              <a:t> </a:t>
            </a:r>
            <a:fld id="{81D60167-4931-47E6-BA6A-407CBD079E47}" type="slidenum">
              <a:rPr spc="-50" dirty="0"/>
              <a:t>‹Nº›</a:t>
            </a:fld>
            <a:endParaRPr spc="-50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1" i="0">
                <a:solidFill>
                  <a:srgbClr val="005325"/>
                </a:solidFill>
                <a:latin typeface="Garamond"/>
                <a:cs typeface="Garamond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240"/>
              </a:lnSpc>
            </a:pPr>
            <a:r>
              <a:rPr spc="-10" dirty="0"/>
              <a:t>AMRFV-</a:t>
            </a:r>
            <a:r>
              <a:rPr spc="-20" dirty="0"/>
              <a:t>Training</a:t>
            </a:r>
            <a:r>
              <a:rPr spc="-15" dirty="0"/>
              <a:t> </a:t>
            </a:r>
            <a:r>
              <a:rPr dirty="0"/>
              <a:t>2025</a:t>
            </a:r>
            <a:r>
              <a:rPr spc="35" dirty="0"/>
              <a:t> </a:t>
            </a:r>
            <a:r>
              <a:rPr spc="-10" dirty="0"/>
              <a:t>Salzburg</a:t>
            </a: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12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240"/>
              </a:lnSpc>
            </a:pPr>
            <a:r>
              <a:rPr spc="-10" dirty="0"/>
              <a:t>27.02.2025</a:t>
            </a: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90170">
              <a:lnSpc>
                <a:spcPts val="1240"/>
              </a:lnSpc>
            </a:pPr>
            <a:r>
              <a:rPr spc="-20" dirty="0"/>
              <a:t>Tzt.</a:t>
            </a:r>
            <a:r>
              <a:rPr spc="-30" dirty="0"/>
              <a:t> </a:t>
            </a:r>
            <a:r>
              <a:rPr spc="-40" dirty="0"/>
              <a:t>Dr.</a:t>
            </a:r>
            <a:r>
              <a:rPr spc="-25" dirty="0"/>
              <a:t> </a:t>
            </a:r>
            <a:r>
              <a:rPr dirty="0"/>
              <a:t>Höller</a:t>
            </a:r>
            <a:r>
              <a:rPr spc="-20" dirty="0"/>
              <a:t> </a:t>
            </a:r>
            <a:r>
              <a:rPr dirty="0"/>
              <a:t>Raphael</a:t>
            </a:r>
            <a:r>
              <a:rPr spc="-25" dirty="0"/>
              <a:t> </a:t>
            </a:r>
            <a:r>
              <a:rPr dirty="0"/>
              <a:t>│</a:t>
            </a:r>
            <a:r>
              <a:rPr spc="-5" dirty="0"/>
              <a:t> </a:t>
            </a:r>
            <a:fld id="{81D60167-4931-47E6-BA6A-407CBD079E47}" type="slidenum">
              <a:rPr spc="-50" dirty="0"/>
              <a:t>‹Nº›</a:t>
            </a:fld>
            <a:endParaRPr spc="-50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1" i="0">
                <a:solidFill>
                  <a:srgbClr val="005325"/>
                </a:solidFill>
                <a:latin typeface="Garamond"/>
                <a:cs typeface="Garamond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240"/>
              </a:lnSpc>
            </a:pPr>
            <a:r>
              <a:rPr spc="-10" dirty="0"/>
              <a:t>AMRFV-</a:t>
            </a:r>
            <a:r>
              <a:rPr spc="-20" dirty="0"/>
              <a:t>Training</a:t>
            </a:r>
            <a:r>
              <a:rPr spc="-15" dirty="0"/>
              <a:t> </a:t>
            </a:r>
            <a:r>
              <a:rPr dirty="0"/>
              <a:t>2025</a:t>
            </a:r>
            <a:r>
              <a:rPr spc="35" dirty="0"/>
              <a:t> </a:t>
            </a:r>
            <a:r>
              <a:rPr spc="-10" dirty="0"/>
              <a:t>Salzburg</a:t>
            </a: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12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240"/>
              </a:lnSpc>
            </a:pPr>
            <a:r>
              <a:rPr spc="-10" dirty="0"/>
              <a:t>27.02.2025</a:t>
            </a: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90170">
              <a:lnSpc>
                <a:spcPts val="1240"/>
              </a:lnSpc>
            </a:pPr>
            <a:r>
              <a:rPr spc="-20" dirty="0"/>
              <a:t>Tzt.</a:t>
            </a:r>
            <a:r>
              <a:rPr spc="-30" dirty="0"/>
              <a:t> </a:t>
            </a:r>
            <a:r>
              <a:rPr spc="-40" dirty="0"/>
              <a:t>Dr.</a:t>
            </a:r>
            <a:r>
              <a:rPr spc="-25" dirty="0"/>
              <a:t> </a:t>
            </a:r>
            <a:r>
              <a:rPr dirty="0"/>
              <a:t>Höller</a:t>
            </a:r>
            <a:r>
              <a:rPr spc="-20" dirty="0"/>
              <a:t> </a:t>
            </a:r>
            <a:r>
              <a:rPr dirty="0"/>
              <a:t>Raphael</a:t>
            </a:r>
            <a:r>
              <a:rPr spc="-25" dirty="0"/>
              <a:t> </a:t>
            </a:r>
            <a:r>
              <a:rPr dirty="0"/>
              <a:t>│</a:t>
            </a:r>
            <a:r>
              <a:rPr spc="-5" dirty="0"/>
              <a:t> </a:t>
            </a:r>
            <a:fld id="{81D60167-4931-47E6-BA6A-407CBD079E47}" type="slidenum">
              <a:rPr spc="-50" dirty="0"/>
              <a:t>‹Nº›</a:t>
            </a:fld>
            <a:endParaRPr spc="-50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240"/>
              </a:lnSpc>
            </a:pPr>
            <a:r>
              <a:rPr spc="-10" dirty="0"/>
              <a:t>AMRFV-</a:t>
            </a:r>
            <a:r>
              <a:rPr spc="-20" dirty="0"/>
              <a:t>Training</a:t>
            </a:r>
            <a:r>
              <a:rPr spc="-15" dirty="0"/>
              <a:t> </a:t>
            </a:r>
            <a:r>
              <a:rPr dirty="0"/>
              <a:t>2025</a:t>
            </a:r>
            <a:r>
              <a:rPr spc="35" dirty="0"/>
              <a:t> </a:t>
            </a:r>
            <a:r>
              <a:rPr spc="-10" dirty="0"/>
              <a:t>Salzburg</a:t>
            </a: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12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240"/>
              </a:lnSpc>
            </a:pPr>
            <a:r>
              <a:rPr spc="-10" dirty="0"/>
              <a:t>27.02.2025</a:t>
            </a: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90170">
              <a:lnSpc>
                <a:spcPts val="1240"/>
              </a:lnSpc>
            </a:pPr>
            <a:r>
              <a:rPr spc="-20" dirty="0"/>
              <a:t>Tzt.</a:t>
            </a:r>
            <a:r>
              <a:rPr spc="-30" dirty="0"/>
              <a:t> </a:t>
            </a:r>
            <a:r>
              <a:rPr spc="-40" dirty="0"/>
              <a:t>Dr.</a:t>
            </a:r>
            <a:r>
              <a:rPr spc="-25" dirty="0"/>
              <a:t> </a:t>
            </a:r>
            <a:r>
              <a:rPr dirty="0"/>
              <a:t>Höller</a:t>
            </a:r>
            <a:r>
              <a:rPr spc="-20" dirty="0"/>
              <a:t> </a:t>
            </a:r>
            <a:r>
              <a:rPr dirty="0"/>
              <a:t>Raphael</a:t>
            </a:r>
            <a:r>
              <a:rPr spc="-25" dirty="0"/>
              <a:t> </a:t>
            </a:r>
            <a:r>
              <a:rPr dirty="0"/>
              <a:t>│</a:t>
            </a:r>
            <a:r>
              <a:rPr spc="-5" dirty="0"/>
              <a:t> </a:t>
            </a:r>
            <a:fld id="{81D60167-4931-47E6-BA6A-407CBD079E47}" type="slidenum">
              <a:rPr spc="-50" dirty="0"/>
              <a:t>‹Nº›</a:t>
            </a:fld>
            <a:endParaRPr spc="-50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6448425"/>
            <a:ext cx="9144000" cy="409575"/>
          </a:xfrm>
          <a:custGeom>
            <a:avLst/>
            <a:gdLst/>
            <a:ahLst/>
            <a:cxnLst/>
            <a:rect l="l" t="t" r="r" b="b"/>
            <a:pathLst>
              <a:path w="9144000" h="409575">
                <a:moveTo>
                  <a:pt x="9144000" y="0"/>
                </a:moveTo>
                <a:lnTo>
                  <a:pt x="0" y="0"/>
                </a:lnTo>
                <a:lnTo>
                  <a:pt x="0" y="409575"/>
                </a:lnTo>
                <a:lnTo>
                  <a:pt x="9144000" y="409575"/>
                </a:lnTo>
                <a:lnTo>
                  <a:pt x="9144000" y="0"/>
                </a:lnTo>
                <a:close/>
              </a:path>
            </a:pathLst>
          </a:custGeom>
          <a:solidFill>
            <a:srgbClr val="005325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7" name="bg object 17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6300851" y="230971"/>
            <a:ext cx="2589533" cy="831505"/>
          </a:xfrm>
          <a:prstGeom prst="rect">
            <a:avLst/>
          </a:prstGeom>
        </p:spPr>
      </p:pic>
      <p:sp>
        <p:nvSpPr>
          <p:cNvPr id="18" name="bg object 18"/>
          <p:cNvSpPr/>
          <p:nvPr/>
        </p:nvSpPr>
        <p:spPr>
          <a:xfrm>
            <a:off x="0" y="252412"/>
            <a:ext cx="6019800" cy="360680"/>
          </a:xfrm>
          <a:custGeom>
            <a:avLst/>
            <a:gdLst/>
            <a:ahLst/>
            <a:cxnLst/>
            <a:rect l="l" t="t" r="r" b="b"/>
            <a:pathLst>
              <a:path w="6019800" h="360680">
                <a:moveTo>
                  <a:pt x="6019800" y="0"/>
                </a:moveTo>
                <a:lnTo>
                  <a:pt x="0" y="0"/>
                </a:lnTo>
                <a:lnTo>
                  <a:pt x="0" y="360362"/>
                </a:lnTo>
                <a:lnTo>
                  <a:pt x="6019800" y="360362"/>
                </a:lnTo>
                <a:lnTo>
                  <a:pt x="6019800" y="0"/>
                </a:lnTo>
                <a:close/>
              </a:path>
            </a:pathLst>
          </a:custGeom>
          <a:solidFill>
            <a:srgbClr val="00532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35940" y="1026109"/>
            <a:ext cx="7251065" cy="112331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400" b="1" i="0">
                <a:solidFill>
                  <a:srgbClr val="005325"/>
                </a:solidFill>
                <a:latin typeface="Garamond"/>
                <a:cs typeface="Garamond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535940" y="2216911"/>
            <a:ext cx="3867785" cy="382968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600" b="0" i="0">
                <a:solidFill>
                  <a:srgbClr val="938953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612641" y="6557264"/>
            <a:ext cx="1920239" cy="1778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240"/>
              </a:lnSpc>
            </a:pPr>
            <a:r>
              <a:rPr spc="-10" dirty="0"/>
              <a:t>AMRFV-</a:t>
            </a:r>
            <a:r>
              <a:rPr spc="-20" dirty="0"/>
              <a:t>Training</a:t>
            </a:r>
            <a:r>
              <a:rPr spc="-15" dirty="0"/>
              <a:t> </a:t>
            </a:r>
            <a:r>
              <a:rPr dirty="0"/>
              <a:t>2025</a:t>
            </a:r>
            <a:r>
              <a:rPr spc="35" dirty="0"/>
              <a:t> </a:t>
            </a:r>
            <a:r>
              <a:rPr spc="-10" dirty="0"/>
              <a:t>Salzburg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535940" y="6557264"/>
            <a:ext cx="729615" cy="1778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240"/>
              </a:lnSpc>
            </a:pPr>
            <a:r>
              <a:rPr spc="-10" dirty="0"/>
              <a:t>27.02.2025</a:t>
            </a: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921245" y="6557264"/>
            <a:ext cx="1725295" cy="1778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90170">
              <a:lnSpc>
                <a:spcPts val="1240"/>
              </a:lnSpc>
            </a:pPr>
            <a:r>
              <a:rPr spc="-20" dirty="0"/>
              <a:t>Tzt.</a:t>
            </a:r>
            <a:r>
              <a:rPr spc="-30" dirty="0"/>
              <a:t> </a:t>
            </a:r>
            <a:r>
              <a:rPr spc="-40" dirty="0"/>
              <a:t>Dr.</a:t>
            </a:r>
            <a:r>
              <a:rPr spc="-25" dirty="0"/>
              <a:t> </a:t>
            </a:r>
            <a:r>
              <a:rPr dirty="0"/>
              <a:t>Höller</a:t>
            </a:r>
            <a:r>
              <a:rPr spc="-20" dirty="0"/>
              <a:t> </a:t>
            </a:r>
            <a:r>
              <a:rPr dirty="0"/>
              <a:t>Raphael</a:t>
            </a:r>
            <a:r>
              <a:rPr spc="-25" dirty="0"/>
              <a:t> </a:t>
            </a:r>
            <a:r>
              <a:rPr dirty="0"/>
              <a:t>│</a:t>
            </a:r>
            <a:r>
              <a:rPr spc="-5" dirty="0"/>
              <a:t> </a:t>
            </a:r>
            <a:fld id="{81D60167-4931-47E6-BA6A-407CBD079E47}" type="slidenum">
              <a:rPr spc="-50" dirty="0"/>
              <a:t>‹Nº›</a:t>
            </a:fld>
            <a:endParaRPr spc="-50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png"/><Relationship Id="rId4" Type="http://schemas.openxmlformats.org/officeDocument/2006/relationships/image" Target="../media/image18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142365" marR="5080" indent="-1099185">
              <a:lnSpc>
                <a:spcPct val="100000"/>
              </a:lnSpc>
              <a:spcBef>
                <a:spcPts val="105"/>
              </a:spcBef>
            </a:pPr>
            <a:r>
              <a:rPr sz="3800" spc="-10" dirty="0">
                <a:solidFill>
                  <a:srgbClr val="FFFFFF"/>
                </a:solidFill>
              </a:rPr>
              <a:t>Selektives</a:t>
            </a:r>
            <a:r>
              <a:rPr sz="3800" spc="-165" dirty="0">
                <a:solidFill>
                  <a:srgbClr val="FFFFFF"/>
                </a:solidFill>
              </a:rPr>
              <a:t> </a:t>
            </a:r>
            <a:r>
              <a:rPr sz="3800" spc="-25" dirty="0">
                <a:solidFill>
                  <a:srgbClr val="FFFFFF"/>
                </a:solidFill>
              </a:rPr>
              <a:t>Trockenstellen</a:t>
            </a:r>
            <a:r>
              <a:rPr sz="3800" spc="-145" dirty="0">
                <a:solidFill>
                  <a:srgbClr val="FFFFFF"/>
                </a:solidFill>
              </a:rPr>
              <a:t> </a:t>
            </a:r>
            <a:r>
              <a:rPr sz="3800" spc="-25" dirty="0">
                <a:solidFill>
                  <a:srgbClr val="FFFFFF"/>
                </a:solidFill>
              </a:rPr>
              <a:t>in </a:t>
            </a:r>
            <a:r>
              <a:rPr sz="3800" spc="-10" dirty="0">
                <a:solidFill>
                  <a:srgbClr val="FFFFFF"/>
                </a:solidFill>
              </a:rPr>
              <a:t>Milchviehherden</a:t>
            </a:r>
            <a:endParaRPr sz="3800"/>
          </a:p>
        </p:txBody>
      </p:sp>
      <p:sp>
        <p:nvSpPr>
          <p:cNvPr id="3" name="object 3"/>
          <p:cNvSpPr txBox="1">
            <a:spLocks noGrp="1"/>
          </p:cNvSpPr>
          <p:nvPr>
            <p:ph type="subTitle" idx="4"/>
          </p:nvPr>
        </p:nvSpPr>
        <p:spPr>
          <a:prstGeom prst="rect">
            <a:avLst/>
          </a:prstGeom>
        </p:spPr>
        <p:txBody>
          <a:bodyPr vert="horz" wrap="square" lIns="0" tIns="57785" rIns="0" bIns="0" rtlCol="0">
            <a:spAutoFit/>
          </a:bodyPr>
          <a:lstStyle/>
          <a:p>
            <a:pPr marL="531495" marR="495934" algn="ctr">
              <a:lnSpc>
                <a:spcPts val="2810"/>
              </a:lnSpc>
              <a:spcBef>
                <a:spcPts val="455"/>
              </a:spcBef>
            </a:pPr>
            <a:r>
              <a:rPr sz="2600" spc="-25" dirty="0">
                <a:latin typeface="Segoe UI"/>
                <a:cs typeface="Segoe UI"/>
              </a:rPr>
              <a:t>Dr.</a:t>
            </a:r>
            <a:r>
              <a:rPr sz="2600" spc="-70" dirty="0">
                <a:latin typeface="Segoe UI"/>
                <a:cs typeface="Segoe UI"/>
              </a:rPr>
              <a:t> </a:t>
            </a:r>
            <a:r>
              <a:rPr sz="2600" dirty="0">
                <a:latin typeface="Segoe UI"/>
                <a:cs typeface="Segoe UI"/>
              </a:rPr>
              <a:t>med.</a:t>
            </a:r>
            <a:r>
              <a:rPr sz="2600" spc="-75" dirty="0">
                <a:latin typeface="Segoe UI"/>
                <a:cs typeface="Segoe UI"/>
              </a:rPr>
              <a:t> </a:t>
            </a:r>
            <a:r>
              <a:rPr sz="2600" dirty="0">
                <a:latin typeface="Segoe UI"/>
                <a:cs typeface="Segoe UI"/>
              </a:rPr>
              <a:t>vet.</a:t>
            </a:r>
            <a:r>
              <a:rPr sz="2600" spc="-85" dirty="0">
                <a:latin typeface="Segoe UI"/>
                <a:cs typeface="Segoe UI"/>
              </a:rPr>
              <a:t> </a:t>
            </a:r>
            <a:r>
              <a:rPr sz="2600" dirty="0">
                <a:latin typeface="Segoe UI"/>
                <a:cs typeface="Segoe UI"/>
              </a:rPr>
              <a:t>Raphael</a:t>
            </a:r>
            <a:r>
              <a:rPr sz="2600" spc="-85" dirty="0">
                <a:latin typeface="Segoe UI"/>
                <a:cs typeface="Segoe UI"/>
              </a:rPr>
              <a:t> </a:t>
            </a:r>
            <a:r>
              <a:rPr sz="2600" dirty="0">
                <a:latin typeface="Segoe UI"/>
                <a:cs typeface="Segoe UI"/>
              </a:rPr>
              <a:t>Höller</a:t>
            </a:r>
            <a:r>
              <a:rPr sz="2600" spc="-85" dirty="0">
                <a:latin typeface="Segoe UI"/>
                <a:cs typeface="Segoe UI"/>
              </a:rPr>
              <a:t> </a:t>
            </a:r>
            <a:r>
              <a:rPr sz="2600" spc="-10" dirty="0">
                <a:latin typeface="Segoe UI"/>
                <a:cs typeface="Segoe UI"/>
              </a:rPr>
              <a:t>FTA</a:t>
            </a:r>
            <a:r>
              <a:rPr sz="2600" spc="-70" dirty="0">
                <a:latin typeface="Segoe UI"/>
                <a:cs typeface="Segoe UI"/>
              </a:rPr>
              <a:t> </a:t>
            </a:r>
            <a:r>
              <a:rPr sz="2600" spc="-25" dirty="0">
                <a:latin typeface="Segoe UI"/>
                <a:cs typeface="Segoe UI"/>
              </a:rPr>
              <a:t>für </a:t>
            </a:r>
            <a:r>
              <a:rPr sz="2600" spc="-10" dirty="0">
                <a:latin typeface="Segoe UI"/>
                <a:cs typeface="Segoe UI"/>
              </a:rPr>
              <a:t>Wiederkäuer</a:t>
            </a:r>
            <a:endParaRPr sz="2600">
              <a:latin typeface="Segoe UI"/>
              <a:cs typeface="Segoe UI"/>
            </a:endParaRPr>
          </a:p>
          <a:p>
            <a:pPr algn="ctr">
              <a:lnSpc>
                <a:spcPct val="100000"/>
              </a:lnSpc>
              <a:spcBef>
                <a:spcPts val="1190"/>
              </a:spcBef>
            </a:pPr>
            <a:r>
              <a:rPr sz="1400" spc="-10" dirty="0">
                <a:solidFill>
                  <a:srgbClr val="FFFFFF"/>
                </a:solidFill>
              </a:rPr>
              <a:t>Tierarzt</a:t>
            </a:r>
            <a:r>
              <a:rPr sz="1400" spc="-50" dirty="0">
                <a:solidFill>
                  <a:srgbClr val="FFFFFF"/>
                </a:solidFill>
              </a:rPr>
              <a:t> </a:t>
            </a:r>
            <a:r>
              <a:rPr sz="1400" spc="-45" dirty="0">
                <a:solidFill>
                  <a:srgbClr val="FFFFFF"/>
                </a:solidFill>
              </a:rPr>
              <a:t>Dr.</a:t>
            </a:r>
            <a:r>
              <a:rPr sz="1400" spc="-35" dirty="0">
                <a:solidFill>
                  <a:srgbClr val="FFFFFF"/>
                </a:solidFill>
              </a:rPr>
              <a:t> </a:t>
            </a:r>
            <a:r>
              <a:rPr sz="1400" dirty="0">
                <a:solidFill>
                  <a:srgbClr val="FFFFFF"/>
                </a:solidFill>
              </a:rPr>
              <a:t>med.</a:t>
            </a:r>
            <a:r>
              <a:rPr sz="1400" spc="-30" dirty="0">
                <a:solidFill>
                  <a:srgbClr val="FFFFFF"/>
                </a:solidFill>
              </a:rPr>
              <a:t> </a:t>
            </a:r>
            <a:r>
              <a:rPr sz="1400" dirty="0">
                <a:solidFill>
                  <a:srgbClr val="FFFFFF"/>
                </a:solidFill>
              </a:rPr>
              <a:t>vet.</a:t>
            </a:r>
            <a:r>
              <a:rPr sz="1400" spc="-30" dirty="0">
                <a:solidFill>
                  <a:srgbClr val="FFFFFF"/>
                </a:solidFill>
              </a:rPr>
              <a:t> </a:t>
            </a:r>
            <a:r>
              <a:rPr sz="1400" dirty="0">
                <a:solidFill>
                  <a:srgbClr val="FFFFFF"/>
                </a:solidFill>
              </a:rPr>
              <a:t>Höller</a:t>
            </a:r>
            <a:r>
              <a:rPr sz="1400" spc="-35" dirty="0">
                <a:solidFill>
                  <a:srgbClr val="FFFFFF"/>
                </a:solidFill>
              </a:rPr>
              <a:t> </a:t>
            </a:r>
            <a:r>
              <a:rPr sz="1400" dirty="0">
                <a:solidFill>
                  <a:srgbClr val="FFFFFF"/>
                </a:solidFill>
              </a:rPr>
              <a:t>Raphael</a:t>
            </a:r>
            <a:r>
              <a:rPr sz="1400" spc="-30" dirty="0">
                <a:solidFill>
                  <a:srgbClr val="FFFFFF"/>
                </a:solidFill>
              </a:rPr>
              <a:t> </a:t>
            </a:r>
            <a:r>
              <a:rPr sz="1400" dirty="0">
                <a:solidFill>
                  <a:srgbClr val="FFFFFF"/>
                </a:solidFill>
              </a:rPr>
              <a:t>│</a:t>
            </a:r>
            <a:r>
              <a:rPr sz="1400" spc="-30" dirty="0">
                <a:solidFill>
                  <a:srgbClr val="FFFFFF"/>
                </a:solidFill>
              </a:rPr>
              <a:t> </a:t>
            </a:r>
            <a:r>
              <a:rPr sz="1400" spc="-10" dirty="0">
                <a:solidFill>
                  <a:srgbClr val="FFFFFF"/>
                </a:solidFill>
              </a:rPr>
              <a:t>Tierarztpraxis</a:t>
            </a:r>
            <a:r>
              <a:rPr sz="1400" spc="-20" dirty="0">
                <a:solidFill>
                  <a:srgbClr val="FFFFFF"/>
                </a:solidFill>
              </a:rPr>
              <a:t> </a:t>
            </a:r>
            <a:r>
              <a:rPr sz="1400" dirty="0">
                <a:solidFill>
                  <a:srgbClr val="FFFFFF"/>
                </a:solidFill>
              </a:rPr>
              <a:t>HöllerVET</a:t>
            </a:r>
            <a:r>
              <a:rPr sz="1400" spc="-20" dirty="0">
                <a:solidFill>
                  <a:srgbClr val="FFFFFF"/>
                </a:solidFill>
              </a:rPr>
              <a:t> </a:t>
            </a:r>
            <a:r>
              <a:rPr sz="1400" dirty="0">
                <a:solidFill>
                  <a:srgbClr val="FFFFFF"/>
                </a:solidFill>
              </a:rPr>
              <a:t>│</a:t>
            </a:r>
            <a:r>
              <a:rPr sz="1400" spc="-40" dirty="0">
                <a:solidFill>
                  <a:srgbClr val="FFFFFF"/>
                </a:solidFill>
              </a:rPr>
              <a:t> </a:t>
            </a:r>
            <a:r>
              <a:rPr sz="1400" dirty="0">
                <a:solidFill>
                  <a:srgbClr val="FFFFFF"/>
                </a:solidFill>
              </a:rPr>
              <a:t>A-</a:t>
            </a:r>
            <a:r>
              <a:rPr sz="1400" spc="-10" dirty="0">
                <a:solidFill>
                  <a:srgbClr val="FFFFFF"/>
                </a:solidFill>
              </a:rPr>
              <a:t>3313Wallsee</a:t>
            </a:r>
            <a:r>
              <a:rPr sz="1400" spc="-20" dirty="0">
                <a:solidFill>
                  <a:srgbClr val="FFFFFF"/>
                </a:solidFill>
              </a:rPr>
              <a:t> (NÖ)</a:t>
            </a:r>
            <a:endParaRPr sz="1400"/>
          </a:p>
        </p:txBody>
      </p:sp>
      <p:grpSp>
        <p:nvGrpSpPr>
          <p:cNvPr id="4" name="object 4"/>
          <p:cNvGrpSpPr/>
          <p:nvPr/>
        </p:nvGrpSpPr>
        <p:grpSpPr>
          <a:xfrm>
            <a:off x="3785615" y="4136771"/>
            <a:ext cx="1570990" cy="2070100"/>
            <a:chOff x="3785615" y="4136771"/>
            <a:chExt cx="1570990" cy="2070100"/>
          </a:xfrm>
        </p:grpSpPr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785615" y="5152644"/>
              <a:ext cx="1570482" cy="1053846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801236" y="4136771"/>
              <a:ext cx="1541526" cy="1026033"/>
            </a:xfrm>
            <a:prstGeom prst="rect">
              <a:avLst/>
            </a:prstGeom>
          </p:spPr>
        </p:pic>
      </p:grpSp>
      <p:sp>
        <p:nvSpPr>
          <p:cNvPr id="7" name="object 7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-10" dirty="0"/>
              <a:t>27.02.2025</a:t>
            </a:r>
          </a:p>
        </p:txBody>
      </p:sp>
      <p:sp>
        <p:nvSpPr>
          <p:cNvPr id="8" name="object 8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-10" dirty="0"/>
              <a:t>AMRFV-</a:t>
            </a:r>
            <a:r>
              <a:rPr spc="-20" dirty="0"/>
              <a:t>Training</a:t>
            </a:r>
            <a:r>
              <a:rPr spc="-15" dirty="0"/>
              <a:t> </a:t>
            </a:r>
            <a:r>
              <a:rPr dirty="0"/>
              <a:t>2025</a:t>
            </a:r>
            <a:r>
              <a:rPr spc="35" dirty="0"/>
              <a:t> </a:t>
            </a:r>
            <a:r>
              <a:rPr spc="-10" dirty="0"/>
              <a:t>Salzburg</a:t>
            </a:r>
          </a:p>
        </p:txBody>
      </p:sp>
      <p:sp>
        <p:nvSpPr>
          <p:cNvPr id="9" name="object 9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0170">
              <a:lnSpc>
                <a:spcPts val="1240"/>
              </a:lnSpc>
            </a:pPr>
            <a:r>
              <a:rPr spc="-20" dirty="0"/>
              <a:t>Tzt.</a:t>
            </a:r>
            <a:r>
              <a:rPr spc="-30" dirty="0"/>
              <a:t> </a:t>
            </a:r>
            <a:r>
              <a:rPr spc="-40" dirty="0"/>
              <a:t>Dr.</a:t>
            </a:r>
            <a:r>
              <a:rPr spc="-25" dirty="0"/>
              <a:t> </a:t>
            </a:r>
            <a:r>
              <a:rPr dirty="0"/>
              <a:t>Höller</a:t>
            </a:r>
            <a:r>
              <a:rPr spc="-20" dirty="0"/>
              <a:t> </a:t>
            </a:r>
            <a:r>
              <a:rPr dirty="0"/>
              <a:t>Raphael</a:t>
            </a:r>
            <a:r>
              <a:rPr spc="-25" dirty="0"/>
              <a:t> </a:t>
            </a:r>
            <a:r>
              <a:rPr dirty="0"/>
              <a:t>│</a:t>
            </a:r>
            <a:r>
              <a:rPr spc="-5" dirty="0"/>
              <a:t> </a:t>
            </a:r>
            <a:fld id="{81D60167-4931-47E6-BA6A-407CBD079E47}" type="slidenum">
              <a:rPr spc="-50" dirty="0"/>
              <a:t>1</a:t>
            </a:fld>
            <a:endParaRPr spc="-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35940" y="2431795"/>
            <a:ext cx="3401695" cy="350392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5600" marR="608965" indent="-343535">
              <a:lnSpc>
                <a:spcPct val="100000"/>
              </a:lnSpc>
              <a:spcBef>
                <a:spcPts val="95"/>
              </a:spcBef>
              <a:buClr>
                <a:srgbClr val="938953"/>
              </a:buClr>
              <a:buFont typeface="Arial"/>
              <a:buChar char="•"/>
              <a:tabLst>
                <a:tab pos="355600" algn="l"/>
              </a:tabLst>
            </a:pPr>
            <a:r>
              <a:rPr sz="2800" spc="-10" dirty="0">
                <a:solidFill>
                  <a:srgbClr val="938953"/>
                </a:solidFill>
                <a:latin typeface="Calibri"/>
                <a:cs typeface="Calibri"/>
              </a:rPr>
              <a:t>Überprüfen</a:t>
            </a:r>
            <a:r>
              <a:rPr sz="2800" spc="-100" dirty="0">
                <a:solidFill>
                  <a:srgbClr val="938953"/>
                </a:solidFill>
                <a:latin typeface="Calibri"/>
                <a:cs typeface="Calibri"/>
              </a:rPr>
              <a:t> </a:t>
            </a:r>
            <a:r>
              <a:rPr sz="2800" spc="-25" dirty="0">
                <a:solidFill>
                  <a:srgbClr val="938953"/>
                </a:solidFill>
                <a:latin typeface="Calibri"/>
                <a:cs typeface="Calibri"/>
              </a:rPr>
              <a:t>der </a:t>
            </a:r>
            <a:r>
              <a:rPr sz="2800" spc="-10" dirty="0">
                <a:solidFill>
                  <a:srgbClr val="938953"/>
                </a:solidFill>
                <a:latin typeface="Calibri"/>
                <a:cs typeface="Calibri"/>
              </a:rPr>
              <a:t>implementierten Massnahmen</a:t>
            </a:r>
            <a:endParaRPr sz="2800">
              <a:latin typeface="Calibri"/>
              <a:cs typeface="Calibri"/>
            </a:endParaRPr>
          </a:p>
          <a:p>
            <a:pPr marL="755015" lvl="1" indent="-285115">
              <a:lnSpc>
                <a:spcPct val="100000"/>
              </a:lnSpc>
              <a:spcBef>
                <a:spcPts val="605"/>
              </a:spcBef>
              <a:buFont typeface="Arial"/>
              <a:buChar char="–"/>
              <a:tabLst>
                <a:tab pos="755015" algn="l"/>
              </a:tabLst>
            </a:pPr>
            <a:r>
              <a:rPr sz="2400" spc="-10" dirty="0">
                <a:solidFill>
                  <a:srgbClr val="938953"/>
                </a:solidFill>
                <a:latin typeface="Calibri"/>
                <a:cs typeface="Calibri"/>
              </a:rPr>
              <a:t>Bu-Proben</a:t>
            </a:r>
            <a:endParaRPr sz="2400">
              <a:latin typeface="Calibri"/>
              <a:cs typeface="Calibri"/>
            </a:endParaRPr>
          </a:p>
          <a:p>
            <a:pPr marL="755015" lvl="1" indent="-285115">
              <a:lnSpc>
                <a:spcPct val="100000"/>
              </a:lnSpc>
              <a:spcBef>
                <a:spcPts val="575"/>
              </a:spcBef>
              <a:buFont typeface="Arial"/>
              <a:buChar char="–"/>
              <a:tabLst>
                <a:tab pos="755015" algn="l"/>
              </a:tabLst>
            </a:pPr>
            <a:r>
              <a:rPr sz="2400" spc="-25" dirty="0">
                <a:solidFill>
                  <a:srgbClr val="938953"/>
                </a:solidFill>
                <a:latin typeface="Calibri"/>
                <a:cs typeface="Calibri"/>
              </a:rPr>
              <a:t>Trockenstellvorgehen</a:t>
            </a:r>
            <a:endParaRPr sz="2400">
              <a:latin typeface="Calibri"/>
              <a:cs typeface="Calibri"/>
            </a:endParaRPr>
          </a:p>
          <a:p>
            <a:pPr marL="755015" lvl="1" indent="-285115">
              <a:lnSpc>
                <a:spcPct val="100000"/>
              </a:lnSpc>
              <a:spcBef>
                <a:spcPts val="575"/>
              </a:spcBef>
              <a:buFont typeface="Arial"/>
              <a:buChar char="–"/>
              <a:tabLst>
                <a:tab pos="755015" algn="l"/>
              </a:tabLst>
            </a:pPr>
            <a:r>
              <a:rPr sz="2400" spc="-10" dirty="0">
                <a:solidFill>
                  <a:srgbClr val="938953"/>
                </a:solidFill>
                <a:latin typeface="Calibri"/>
                <a:cs typeface="Calibri"/>
              </a:rPr>
              <a:t>AB-Trockensteller</a:t>
            </a:r>
            <a:endParaRPr sz="2400">
              <a:latin typeface="Calibri"/>
              <a:cs typeface="Calibri"/>
            </a:endParaRPr>
          </a:p>
          <a:p>
            <a:pPr marL="755015" lvl="1" indent="-285115">
              <a:lnSpc>
                <a:spcPct val="100000"/>
              </a:lnSpc>
              <a:spcBef>
                <a:spcPts val="580"/>
              </a:spcBef>
              <a:buFont typeface="Arial"/>
              <a:buChar char="–"/>
              <a:tabLst>
                <a:tab pos="755015" algn="l"/>
              </a:tabLst>
            </a:pPr>
            <a:r>
              <a:rPr sz="2400" spc="-10" dirty="0">
                <a:solidFill>
                  <a:srgbClr val="938953"/>
                </a:solidFill>
                <a:latin typeface="Calibri"/>
                <a:cs typeface="Calibri"/>
              </a:rPr>
              <a:t>Aufstallung,</a:t>
            </a:r>
            <a:r>
              <a:rPr sz="2400" spc="-15" dirty="0">
                <a:solidFill>
                  <a:srgbClr val="938953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938953"/>
                </a:solidFill>
                <a:latin typeface="Calibri"/>
                <a:cs typeface="Calibri"/>
              </a:rPr>
              <a:t>Hygiene</a:t>
            </a:r>
            <a:endParaRPr sz="2400">
              <a:latin typeface="Calibri"/>
              <a:cs typeface="Calibri"/>
            </a:endParaRPr>
          </a:p>
          <a:p>
            <a:pPr marL="755015" lvl="1" indent="-285115">
              <a:lnSpc>
                <a:spcPct val="100000"/>
              </a:lnSpc>
              <a:spcBef>
                <a:spcPts val="575"/>
              </a:spcBef>
              <a:buFont typeface="Arial"/>
              <a:buChar char="–"/>
              <a:tabLst>
                <a:tab pos="755015" algn="l"/>
              </a:tabLst>
            </a:pPr>
            <a:r>
              <a:rPr sz="2400" spc="-10" dirty="0">
                <a:solidFill>
                  <a:srgbClr val="938953"/>
                </a:solidFill>
                <a:latin typeface="Calibri"/>
                <a:cs typeface="Calibri"/>
              </a:rPr>
              <a:t>Fütterung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1755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10" dirty="0"/>
              <a:t>Monitoring</a:t>
            </a: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716526" y="2781300"/>
            <a:ext cx="4038600" cy="2130425"/>
          </a:xfrm>
          <a:prstGeom prst="rect">
            <a:avLst/>
          </a:prstGeom>
        </p:spPr>
      </p:pic>
      <p:sp>
        <p:nvSpPr>
          <p:cNvPr id="5" name="object 5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-10" dirty="0"/>
              <a:t>27.02.2025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-10" dirty="0"/>
              <a:t>AMRFV-</a:t>
            </a:r>
            <a:r>
              <a:rPr spc="-20" dirty="0"/>
              <a:t>Training</a:t>
            </a:r>
            <a:r>
              <a:rPr spc="-15" dirty="0"/>
              <a:t> </a:t>
            </a:r>
            <a:r>
              <a:rPr dirty="0"/>
              <a:t>2025</a:t>
            </a:r>
            <a:r>
              <a:rPr spc="35" dirty="0"/>
              <a:t> </a:t>
            </a:r>
            <a:r>
              <a:rPr spc="-10" dirty="0"/>
              <a:t>Salzburg</a:t>
            </a:r>
          </a:p>
        </p:txBody>
      </p:sp>
      <p:sp>
        <p:nvSpPr>
          <p:cNvPr id="7" name="object 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-20" dirty="0"/>
              <a:t>Tzt.</a:t>
            </a:r>
            <a:r>
              <a:rPr spc="-30" dirty="0"/>
              <a:t> </a:t>
            </a:r>
            <a:r>
              <a:rPr spc="-40" dirty="0"/>
              <a:t>Dr.</a:t>
            </a:r>
            <a:r>
              <a:rPr spc="-25" dirty="0"/>
              <a:t> </a:t>
            </a:r>
            <a:r>
              <a:rPr dirty="0"/>
              <a:t>Höller</a:t>
            </a:r>
            <a:r>
              <a:rPr spc="-20" dirty="0"/>
              <a:t> </a:t>
            </a:r>
            <a:r>
              <a:rPr dirty="0"/>
              <a:t>Raphael</a:t>
            </a:r>
            <a:r>
              <a:rPr spc="-25" dirty="0"/>
              <a:t> </a:t>
            </a:r>
            <a:r>
              <a:rPr dirty="0"/>
              <a:t>│</a:t>
            </a:r>
            <a:r>
              <a:rPr spc="-5" dirty="0"/>
              <a:t> </a:t>
            </a:r>
            <a:fld id="{81D60167-4931-47E6-BA6A-407CBD079E47}" type="slidenum">
              <a:rPr spc="-25" dirty="0"/>
              <a:t>10</a:t>
            </a:fld>
            <a:endParaRPr spc="-25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04240" y="1509140"/>
            <a:ext cx="7891780" cy="486156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4965" marR="5080" indent="-342900">
              <a:lnSpc>
                <a:spcPct val="100000"/>
              </a:lnSpc>
              <a:spcBef>
                <a:spcPts val="105"/>
              </a:spcBef>
              <a:buClr>
                <a:srgbClr val="938953"/>
              </a:buClr>
              <a:buFont typeface="Arial"/>
              <a:buChar char="•"/>
              <a:tabLst>
                <a:tab pos="354965" algn="l"/>
              </a:tabLst>
            </a:pPr>
            <a:r>
              <a:rPr sz="2600" spc="-10" dirty="0">
                <a:solidFill>
                  <a:srgbClr val="938953"/>
                </a:solidFill>
                <a:latin typeface="Calibri"/>
                <a:cs typeface="Calibri"/>
              </a:rPr>
              <a:t>Systematisch</a:t>
            </a:r>
            <a:r>
              <a:rPr sz="2600" spc="-80" dirty="0">
                <a:solidFill>
                  <a:srgbClr val="938953"/>
                </a:solidFill>
                <a:latin typeface="Calibri"/>
                <a:cs typeface="Calibri"/>
              </a:rPr>
              <a:t> </a:t>
            </a:r>
            <a:r>
              <a:rPr sz="2600" b="1" dirty="0">
                <a:solidFill>
                  <a:srgbClr val="938953"/>
                </a:solidFill>
                <a:latin typeface="Calibri"/>
                <a:cs typeface="Calibri"/>
              </a:rPr>
              <a:t>kuhindividuell</a:t>
            </a:r>
            <a:r>
              <a:rPr sz="2600" b="1" spc="-15" dirty="0">
                <a:solidFill>
                  <a:srgbClr val="938953"/>
                </a:solidFill>
                <a:latin typeface="Calibri"/>
                <a:cs typeface="Calibri"/>
              </a:rPr>
              <a:t> </a:t>
            </a:r>
            <a:r>
              <a:rPr sz="2600" dirty="0">
                <a:solidFill>
                  <a:srgbClr val="938953"/>
                </a:solidFill>
                <a:latin typeface="Calibri"/>
                <a:cs typeface="Calibri"/>
              </a:rPr>
              <a:t>im</a:t>
            </a:r>
            <a:r>
              <a:rPr sz="2600" spc="-45" dirty="0">
                <a:solidFill>
                  <a:srgbClr val="938953"/>
                </a:solidFill>
                <a:latin typeface="Calibri"/>
                <a:cs typeface="Calibri"/>
              </a:rPr>
              <a:t> </a:t>
            </a:r>
            <a:r>
              <a:rPr sz="2600" dirty="0">
                <a:solidFill>
                  <a:srgbClr val="938953"/>
                </a:solidFill>
                <a:latin typeface="Calibri"/>
                <a:cs typeface="Calibri"/>
              </a:rPr>
              <a:t>Zuge</a:t>
            </a:r>
            <a:r>
              <a:rPr sz="2600" spc="-75" dirty="0">
                <a:solidFill>
                  <a:srgbClr val="938953"/>
                </a:solidFill>
                <a:latin typeface="Calibri"/>
                <a:cs typeface="Calibri"/>
              </a:rPr>
              <a:t> </a:t>
            </a:r>
            <a:r>
              <a:rPr sz="2600" dirty="0">
                <a:solidFill>
                  <a:srgbClr val="938953"/>
                </a:solidFill>
                <a:latin typeface="Calibri"/>
                <a:cs typeface="Calibri"/>
              </a:rPr>
              <a:t>einer</a:t>
            </a:r>
            <a:r>
              <a:rPr sz="2600" spc="-65" dirty="0">
                <a:solidFill>
                  <a:srgbClr val="938953"/>
                </a:solidFill>
                <a:latin typeface="Calibri"/>
                <a:cs typeface="Calibri"/>
              </a:rPr>
              <a:t> </a:t>
            </a:r>
            <a:r>
              <a:rPr sz="2600" spc="-10" dirty="0">
                <a:solidFill>
                  <a:srgbClr val="938953"/>
                </a:solidFill>
                <a:latin typeface="Calibri"/>
                <a:cs typeface="Calibri"/>
              </a:rPr>
              <a:t>Visite </a:t>
            </a:r>
            <a:r>
              <a:rPr sz="2600" dirty="0">
                <a:solidFill>
                  <a:srgbClr val="938953"/>
                </a:solidFill>
                <a:latin typeface="Calibri"/>
                <a:cs typeface="Calibri"/>
              </a:rPr>
              <a:t>besprechen,</a:t>
            </a:r>
            <a:r>
              <a:rPr sz="2600" spc="-85" dirty="0">
                <a:solidFill>
                  <a:srgbClr val="938953"/>
                </a:solidFill>
                <a:latin typeface="Calibri"/>
                <a:cs typeface="Calibri"/>
              </a:rPr>
              <a:t> </a:t>
            </a:r>
            <a:r>
              <a:rPr sz="2600" dirty="0">
                <a:solidFill>
                  <a:srgbClr val="938953"/>
                </a:solidFill>
                <a:latin typeface="Calibri"/>
                <a:cs typeface="Calibri"/>
              </a:rPr>
              <a:t>welche</a:t>
            </a:r>
            <a:r>
              <a:rPr sz="2600" spc="-65" dirty="0">
                <a:solidFill>
                  <a:srgbClr val="938953"/>
                </a:solidFill>
                <a:latin typeface="Calibri"/>
                <a:cs typeface="Calibri"/>
              </a:rPr>
              <a:t> </a:t>
            </a:r>
            <a:r>
              <a:rPr sz="2600" dirty="0">
                <a:solidFill>
                  <a:srgbClr val="938953"/>
                </a:solidFill>
                <a:latin typeface="Calibri"/>
                <a:cs typeface="Calibri"/>
              </a:rPr>
              <a:t>Kühe</a:t>
            </a:r>
            <a:r>
              <a:rPr sz="2600" spc="-70" dirty="0">
                <a:solidFill>
                  <a:srgbClr val="938953"/>
                </a:solidFill>
                <a:latin typeface="Calibri"/>
                <a:cs typeface="Calibri"/>
              </a:rPr>
              <a:t> </a:t>
            </a:r>
            <a:r>
              <a:rPr sz="2600" dirty="0">
                <a:solidFill>
                  <a:srgbClr val="938953"/>
                </a:solidFill>
                <a:latin typeface="Calibri"/>
                <a:cs typeface="Calibri"/>
              </a:rPr>
              <a:t>in</a:t>
            </a:r>
            <a:r>
              <a:rPr sz="2600" spc="-60" dirty="0">
                <a:solidFill>
                  <a:srgbClr val="938953"/>
                </a:solidFill>
                <a:latin typeface="Calibri"/>
                <a:cs typeface="Calibri"/>
              </a:rPr>
              <a:t> </a:t>
            </a:r>
            <a:r>
              <a:rPr sz="2600" dirty="0">
                <a:solidFill>
                  <a:srgbClr val="938953"/>
                </a:solidFill>
                <a:latin typeface="Calibri"/>
                <a:cs typeface="Calibri"/>
              </a:rPr>
              <a:t>den</a:t>
            </a:r>
            <a:r>
              <a:rPr sz="2600" spc="-60" dirty="0">
                <a:solidFill>
                  <a:srgbClr val="938953"/>
                </a:solidFill>
                <a:latin typeface="Calibri"/>
                <a:cs typeface="Calibri"/>
              </a:rPr>
              <a:t> </a:t>
            </a:r>
            <a:r>
              <a:rPr sz="2600" dirty="0">
                <a:solidFill>
                  <a:srgbClr val="938953"/>
                </a:solidFill>
                <a:latin typeface="Calibri"/>
                <a:cs typeface="Calibri"/>
              </a:rPr>
              <a:t>nächsten</a:t>
            </a:r>
            <a:r>
              <a:rPr sz="2600" spc="-80" dirty="0">
                <a:solidFill>
                  <a:srgbClr val="938953"/>
                </a:solidFill>
                <a:latin typeface="Calibri"/>
                <a:cs typeface="Calibri"/>
              </a:rPr>
              <a:t> </a:t>
            </a:r>
            <a:r>
              <a:rPr sz="2600" dirty="0">
                <a:solidFill>
                  <a:srgbClr val="938953"/>
                </a:solidFill>
                <a:latin typeface="Calibri"/>
                <a:cs typeface="Calibri"/>
              </a:rPr>
              <a:t>14</a:t>
            </a:r>
            <a:r>
              <a:rPr sz="2600" spc="-60" dirty="0">
                <a:solidFill>
                  <a:srgbClr val="938953"/>
                </a:solidFill>
                <a:latin typeface="Calibri"/>
                <a:cs typeface="Calibri"/>
              </a:rPr>
              <a:t> </a:t>
            </a:r>
            <a:r>
              <a:rPr sz="2600" spc="-35" dirty="0">
                <a:solidFill>
                  <a:srgbClr val="938953"/>
                </a:solidFill>
                <a:latin typeface="Calibri"/>
                <a:cs typeface="Calibri"/>
              </a:rPr>
              <a:t>Tagen</a:t>
            </a:r>
            <a:r>
              <a:rPr sz="2600" spc="-70" dirty="0">
                <a:solidFill>
                  <a:srgbClr val="938953"/>
                </a:solidFill>
                <a:latin typeface="Calibri"/>
                <a:cs typeface="Calibri"/>
              </a:rPr>
              <a:t> </a:t>
            </a:r>
            <a:r>
              <a:rPr sz="2600" spc="-25" dirty="0">
                <a:solidFill>
                  <a:srgbClr val="938953"/>
                </a:solidFill>
                <a:latin typeface="Calibri"/>
                <a:cs typeface="Calibri"/>
              </a:rPr>
              <a:t>zum </a:t>
            </a:r>
            <a:r>
              <a:rPr sz="2600" spc="-30" dirty="0">
                <a:solidFill>
                  <a:srgbClr val="938953"/>
                </a:solidFill>
                <a:latin typeface="Calibri"/>
                <a:cs typeface="Calibri"/>
              </a:rPr>
              <a:t>Trockenstellen</a:t>
            </a:r>
            <a:r>
              <a:rPr sz="2600" spc="-65" dirty="0">
                <a:solidFill>
                  <a:srgbClr val="938953"/>
                </a:solidFill>
                <a:latin typeface="Calibri"/>
                <a:cs typeface="Calibri"/>
              </a:rPr>
              <a:t> </a:t>
            </a:r>
            <a:r>
              <a:rPr sz="2600" dirty="0">
                <a:solidFill>
                  <a:srgbClr val="938953"/>
                </a:solidFill>
                <a:latin typeface="Calibri"/>
                <a:cs typeface="Calibri"/>
              </a:rPr>
              <a:t>sind</a:t>
            </a:r>
            <a:r>
              <a:rPr sz="2600" spc="-40" dirty="0">
                <a:solidFill>
                  <a:srgbClr val="938953"/>
                </a:solidFill>
                <a:latin typeface="Calibri"/>
                <a:cs typeface="Calibri"/>
              </a:rPr>
              <a:t> </a:t>
            </a:r>
            <a:r>
              <a:rPr sz="2600" spc="-10" dirty="0">
                <a:solidFill>
                  <a:srgbClr val="938953"/>
                </a:solidFill>
                <a:latin typeface="Calibri"/>
                <a:cs typeface="Calibri"/>
              </a:rPr>
              <a:t>(Kundenbindung)</a:t>
            </a:r>
            <a:endParaRPr sz="2600">
              <a:latin typeface="Calibri"/>
              <a:cs typeface="Calibri"/>
            </a:endParaRPr>
          </a:p>
          <a:p>
            <a:pPr marL="354965" indent="-342265">
              <a:lnSpc>
                <a:spcPct val="100000"/>
              </a:lnSpc>
              <a:spcBef>
                <a:spcPts val="625"/>
              </a:spcBef>
              <a:buFont typeface="Arial"/>
              <a:buChar char="•"/>
              <a:tabLst>
                <a:tab pos="354965" algn="l"/>
              </a:tabLst>
            </a:pPr>
            <a:r>
              <a:rPr sz="2600" spc="-10" dirty="0">
                <a:solidFill>
                  <a:srgbClr val="938953"/>
                </a:solidFill>
                <a:latin typeface="Calibri"/>
                <a:cs typeface="Calibri"/>
              </a:rPr>
              <a:t>BU-Milchprobe</a:t>
            </a:r>
            <a:endParaRPr sz="2600">
              <a:latin typeface="Calibri"/>
              <a:cs typeface="Calibri"/>
            </a:endParaRPr>
          </a:p>
          <a:p>
            <a:pPr marL="354965" marR="2218690" indent="-342900">
              <a:lnSpc>
                <a:spcPct val="100000"/>
              </a:lnSpc>
              <a:spcBef>
                <a:spcPts val="625"/>
              </a:spcBef>
              <a:buFont typeface="Arial"/>
              <a:buChar char="•"/>
              <a:tabLst>
                <a:tab pos="354965" algn="l"/>
              </a:tabLst>
            </a:pPr>
            <a:r>
              <a:rPr sz="2600" spc="-10" dirty="0">
                <a:solidFill>
                  <a:srgbClr val="938953"/>
                </a:solidFill>
                <a:latin typeface="Calibri"/>
                <a:cs typeface="Calibri"/>
              </a:rPr>
              <a:t>LKV-</a:t>
            </a:r>
            <a:r>
              <a:rPr sz="2600" dirty="0">
                <a:solidFill>
                  <a:srgbClr val="938953"/>
                </a:solidFill>
                <a:latin typeface="Calibri"/>
                <a:cs typeface="Calibri"/>
              </a:rPr>
              <a:t>Daten</a:t>
            </a:r>
            <a:r>
              <a:rPr sz="2600" spc="-50" dirty="0">
                <a:solidFill>
                  <a:srgbClr val="938953"/>
                </a:solidFill>
                <a:latin typeface="Calibri"/>
                <a:cs typeface="Calibri"/>
              </a:rPr>
              <a:t> </a:t>
            </a:r>
            <a:r>
              <a:rPr sz="2600" dirty="0">
                <a:solidFill>
                  <a:srgbClr val="938953"/>
                </a:solidFill>
                <a:latin typeface="Calibri"/>
                <a:cs typeface="Calibri"/>
              </a:rPr>
              <a:t>-</a:t>
            </a:r>
            <a:r>
              <a:rPr sz="2600" spc="-30" dirty="0">
                <a:solidFill>
                  <a:srgbClr val="938953"/>
                </a:solidFill>
                <a:latin typeface="Calibri"/>
                <a:cs typeface="Calibri"/>
              </a:rPr>
              <a:t> </a:t>
            </a:r>
            <a:r>
              <a:rPr sz="2600" spc="-25" dirty="0">
                <a:solidFill>
                  <a:srgbClr val="938953"/>
                </a:solidFill>
                <a:latin typeface="Calibri"/>
                <a:cs typeface="Calibri"/>
              </a:rPr>
              <a:t>Tankmilchzellzahl</a:t>
            </a:r>
            <a:r>
              <a:rPr sz="2600" spc="-55" dirty="0">
                <a:solidFill>
                  <a:srgbClr val="938953"/>
                </a:solidFill>
                <a:latin typeface="Calibri"/>
                <a:cs typeface="Calibri"/>
              </a:rPr>
              <a:t> </a:t>
            </a:r>
            <a:r>
              <a:rPr sz="2600" dirty="0">
                <a:solidFill>
                  <a:srgbClr val="938953"/>
                </a:solidFill>
                <a:latin typeface="Calibri"/>
                <a:cs typeface="Calibri"/>
              </a:rPr>
              <a:t>(letzten</a:t>
            </a:r>
            <a:r>
              <a:rPr sz="2600" spc="-70" dirty="0">
                <a:solidFill>
                  <a:srgbClr val="938953"/>
                </a:solidFill>
                <a:latin typeface="Calibri"/>
                <a:cs typeface="Calibri"/>
              </a:rPr>
              <a:t> </a:t>
            </a:r>
            <a:r>
              <a:rPr sz="2600" spc="-50" dirty="0">
                <a:solidFill>
                  <a:srgbClr val="938953"/>
                </a:solidFill>
                <a:latin typeface="Calibri"/>
                <a:cs typeface="Calibri"/>
              </a:rPr>
              <a:t>3 </a:t>
            </a:r>
            <a:r>
              <a:rPr sz="2600" spc="-10" dirty="0">
                <a:solidFill>
                  <a:srgbClr val="938953"/>
                </a:solidFill>
                <a:latin typeface="Calibri"/>
                <a:cs typeface="Calibri"/>
              </a:rPr>
              <a:t>Zellzahlmessungen)</a:t>
            </a:r>
            <a:endParaRPr sz="2600">
              <a:latin typeface="Calibri"/>
              <a:cs typeface="Calibri"/>
            </a:endParaRPr>
          </a:p>
          <a:p>
            <a:pPr marL="354965" indent="-342265">
              <a:lnSpc>
                <a:spcPct val="100000"/>
              </a:lnSpc>
              <a:spcBef>
                <a:spcPts val="625"/>
              </a:spcBef>
              <a:buFont typeface="Arial"/>
              <a:buChar char="•"/>
              <a:tabLst>
                <a:tab pos="354965" algn="l"/>
              </a:tabLst>
            </a:pPr>
            <a:r>
              <a:rPr sz="2600" spc="-10" dirty="0">
                <a:solidFill>
                  <a:srgbClr val="938953"/>
                </a:solidFill>
                <a:latin typeface="Calibri"/>
                <a:cs typeface="Calibri"/>
              </a:rPr>
              <a:t>Praxisverwaltungsprogramm</a:t>
            </a:r>
            <a:endParaRPr sz="2600">
              <a:latin typeface="Calibri"/>
              <a:cs typeface="Calibri"/>
            </a:endParaRPr>
          </a:p>
          <a:p>
            <a:pPr marL="645160" lvl="1" indent="-175895">
              <a:lnSpc>
                <a:spcPct val="100000"/>
              </a:lnSpc>
              <a:spcBef>
                <a:spcPts val="625"/>
              </a:spcBef>
              <a:buChar char="-"/>
              <a:tabLst>
                <a:tab pos="645160" algn="l"/>
              </a:tabLst>
            </a:pPr>
            <a:r>
              <a:rPr sz="2600" spc="-10" dirty="0">
                <a:solidFill>
                  <a:srgbClr val="938953"/>
                </a:solidFill>
                <a:latin typeface="Calibri"/>
                <a:cs typeface="Calibri"/>
              </a:rPr>
              <a:t>Mastitisgeschichte</a:t>
            </a:r>
            <a:r>
              <a:rPr sz="2600" spc="-40" dirty="0">
                <a:solidFill>
                  <a:srgbClr val="938953"/>
                </a:solidFill>
                <a:latin typeface="Calibri"/>
                <a:cs typeface="Calibri"/>
              </a:rPr>
              <a:t> </a:t>
            </a:r>
            <a:r>
              <a:rPr sz="2600" dirty="0">
                <a:solidFill>
                  <a:srgbClr val="938953"/>
                </a:solidFill>
                <a:latin typeface="Calibri"/>
                <a:cs typeface="Calibri"/>
              </a:rPr>
              <a:t>der</a:t>
            </a:r>
            <a:r>
              <a:rPr sz="2600" spc="-10" dirty="0">
                <a:solidFill>
                  <a:srgbClr val="938953"/>
                </a:solidFill>
                <a:latin typeface="Calibri"/>
                <a:cs typeface="Calibri"/>
              </a:rPr>
              <a:t> </a:t>
            </a:r>
            <a:r>
              <a:rPr sz="2600" spc="-20" dirty="0">
                <a:solidFill>
                  <a:srgbClr val="938953"/>
                </a:solidFill>
                <a:latin typeface="Calibri"/>
                <a:cs typeface="Calibri"/>
              </a:rPr>
              <a:t>Kühe</a:t>
            </a:r>
            <a:endParaRPr sz="2600">
              <a:latin typeface="Calibri"/>
              <a:cs typeface="Calibri"/>
            </a:endParaRPr>
          </a:p>
          <a:p>
            <a:pPr marL="354965" indent="-342265">
              <a:lnSpc>
                <a:spcPct val="100000"/>
              </a:lnSpc>
              <a:spcBef>
                <a:spcPts val="625"/>
              </a:spcBef>
              <a:buFont typeface="Arial"/>
              <a:buChar char="•"/>
              <a:tabLst>
                <a:tab pos="354965" algn="l"/>
              </a:tabLst>
            </a:pPr>
            <a:r>
              <a:rPr sz="2600" b="1" spc="-10" dirty="0">
                <a:solidFill>
                  <a:srgbClr val="938953"/>
                </a:solidFill>
                <a:latin typeface="Calibri"/>
                <a:cs typeface="Calibri"/>
              </a:rPr>
              <a:t>RDV4vet</a:t>
            </a:r>
            <a:endParaRPr sz="2600">
              <a:latin typeface="Calibri"/>
              <a:cs typeface="Calibri"/>
            </a:endParaRPr>
          </a:p>
          <a:p>
            <a:pPr marL="645160" lvl="1" indent="-175895">
              <a:lnSpc>
                <a:spcPct val="100000"/>
              </a:lnSpc>
              <a:spcBef>
                <a:spcPts val="625"/>
              </a:spcBef>
              <a:buChar char="-"/>
              <a:tabLst>
                <a:tab pos="645160" algn="l"/>
              </a:tabLst>
            </a:pPr>
            <a:r>
              <a:rPr sz="2600" dirty="0">
                <a:solidFill>
                  <a:srgbClr val="938953"/>
                </a:solidFill>
                <a:latin typeface="Calibri"/>
                <a:cs typeface="Calibri"/>
              </a:rPr>
              <a:t>„nur“</a:t>
            </a:r>
            <a:r>
              <a:rPr sz="2600" spc="-70" dirty="0">
                <a:solidFill>
                  <a:srgbClr val="938953"/>
                </a:solidFill>
                <a:latin typeface="Calibri"/>
                <a:cs typeface="Calibri"/>
              </a:rPr>
              <a:t> </a:t>
            </a:r>
            <a:r>
              <a:rPr sz="2600" dirty="0">
                <a:solidFill>
                  <a:srgbClr val="938953"/>
                </a:solidFill>
                <a:latin typeface="Calibri"/>
                <a:cs typeface="Calibri"/>
              </a:rPr>
              <a:t>Internet</a:t>
            </a:r>
            <a:r>
              <a:rPr sz="2600" spc="-75" dirty="0">
                <a:solidFill>
                  <a:srgbClr val="938953"/>
                </a:solidFill>
                <a:latin typeface="Calibri"/>
                <a:cs typeface="Calibri"/>
              </a:rPr>
              <a:t> </a:t>
            </a:r>
            <a:r>
              <a:rPr sz="2600" dirty="0">
                <a:solidFill>
                  <a:srgbClr val="938953"/>
                </a:solidFill>
                <a:latin typeface="Calibri"/>
                <a:cs typeface="Calibri"/>
              </a:rPr>
              <a:t>notwendig,</a:t>
            </a:r>
            <a:r>
              <a:rPr sz="2600" spc="-60" dirty="0">
                <a:solidFill>
                  <a:srgbClr val="938953"/>
                </a:solidFill>
                <a:latin typeface="Calibri"/>
                <a:cs typeface="Calibri"/>
              </a:rPr>
              <a:t> </a:t>
            </a:r>
            <a:r>
              <a:rPr sz="2600" spc="-10" dirty="0">
                <a:solidFill>
                  <a:srgbClr val="938953"/>
                </a:solidFill>
                <a:latin typeface="Calibri"/>
                <a:cs typeface="Calibri"/>
              </a:rPr>
              <a:t>kostenlos,</a:t>
            </a:r>
            <a:r>
              <a:rPr sz="2600" spc="-75" dirty="0">
                <a:solidFill>
                  <a:srgbClr val="938953"/>
                </a:solidFill>
                <a:latin typeface="Calibri"/>
                <a:cs typeface="Calibri"/>
              </a:rPr>
              <a:t> </a:t>
            </a:r>
            <a:r>
              <a:rPr sz="2600" spc="-10" dirty="0">
                <a:solidFill>
                  <a:srgbClr val="938953"/>
                </a:solidFill>
                <a:latin typeface="Calibri"/>
                <a:cs typeface="Calibri"/>
              </a:rPr>
              <a:t>keine</a:t>
            </a:r>
            <a:endParaRPr sz="2600">
              <a:latin typeface="Calibri"/>
              <a:cs typeface="Calibri"/>
            </a:endParaRPr>
          </a:p>
          <a:p>
            <a:pPr marL="469265">
              <a:lnSpc>
                <a:spcPct val="100000"/>
              </a:lnSpc>
            </a:pPr>
            <a:r>
              <a:rPr sz="2600" spc="-20" dirty="0">
                <a:solidFill>
                  <a:srgbClr val="938953"/>
                </a:solidFill>
                <a:latin typeface="Calibri"/>
                <a:cs typeface="Calibri"/>
              </a:rPr>
              <a:t>Datenwartung</a:t>
            </a:r>
            <a:r>
              <a:rPr sz="2600" spc="-80" dirty="0">
                <a:solidFill>
                  <a:srgbClr val="938953"/>
                </a:solidFill>
                <a:latin typeface="Calibri"/>
                <a:cs typeface="Calibri"/>
              </a:rPr>
              <a:t> </a:t>
            </a:r>
            <a:r>
              <a:rPr sz="2600" dirty="0">
                <a:solidFill>
                  <a:srgbClr val="938953"/>
                </a:solidFill>
                <a:latin typeface="Calibri"/>
                <a:cs typeface="Calibri"/>
              </a:rPr>
              <a:t>und</a:t>
            </a:r>
            <a:r>
              <a:rPr sz="2600" spc="-60" dirty="0">
                <a:solidFill>
                  <a:srgbClr val="938953"/>
                </a:solidFill>
                <a:latin typeface="Calibri"/>
                <a:cs typeface="Calibri"/>
              </a:rPr>
              <a:t> </a:t>
            </a:r>
            <a:r>
              <a:rPr sz="2600" dirty="0">
                <a:solidFill>
                  <a:srgbClr val="938953"/>
                </a:solidFill>
                <a:latin typeface="Calibri"/>
                <a:cs typeface="Calibri"/>
              </a:rPr>
              <a:t>überall</a:t>
            </a:r>
            <a:r>
              <a:rPr sz="2600" spc="-60" dirty="0">
                <a:solidFill>
                  <a:srgbClr val="938953"/>
                </a:solidFill>
                <a:latin typeface="Calibri"/>
                <a:cs typeface="Calibri"/>
              </a:rPr>
              <a:t> </a:t>
            </a:r>
            <a:r>
              <a:rPr sz="2600" dirty="0">
                <a:solidFill>
                  <a:srgbClr val="938953"/>
                </a:solidFill>
                <a:latin typeface="Calibri"/>
                <a:cs typeface="Calibri"/>
              </a:rPr>
              <a:t>tagesaktuell</a:t>
            </a:r>
            <a:r>
              <a:rPr sz="2600" spc="-65" dirty="0">
                <a:solidFill>
                  <a:srgbClr val="938953"/>
                </a:solidFill>
                <a:latin typeface="Calibri"/>
                <a:cs typeface="Calibri"/>
              </a:rPr>
              <a:t> </a:t>
            </a:r>
            <a:r>
              <a:rPr sz="2600" spc="-10" dirty="0">
                <a:solidFill>
                  <a:srgbClr val="938953"/>
                </a:solidFill>
                <a:latin typeface="Calibri"/>
                <a:cs typeface="Calibri"/>
              </a:rPr>
              <a:t>verfügbar</a:t>
            </a:r>
            <a:endParaRPr sz="2600">
              <a:latin typeface="Calibri"/>
              <a:cs typeface="Calibri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-10" dirty="0"/>
              <a:t>27.02.2025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-10" dirty="0"/>
              <a:t>AMRFV-</a:t>
            </a:r>
            <a:r>
              <a:rPr spc="-20" dirty="0"/>
              <a:t>Training</a:t>
            </a:r>
            <a:r>
              <a:rPr spc="-15" dirty="0"/>
              <a:t> </a:t>
            </a:r>
            <a:r>
              <a:rPr dirty="0"/>
              <a:t>2025</a:t>
            </a:r>
            <a:r>
              <a:rPr spc="35" dirty="0"/>
              <a:t> </a:t>
            </a:r>
            <a:r>
              <a:rPr spc="-10" dirty="0"/>
              <a:t>Salzburg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-20" dirty="0"/>
              <a:t>Tzt.</a:t>
            </a:r>
            <a:r>
              <a:rPr spc="-30" dirty="0"/>
              <a:t> </a:t>
            </a:r>
            <a:r>
              <a:rPr spc="-40" dirty="0"/>
              <a:t>Dr.</a:t>
            </a:r>
            <a:r>
              <a:rPr spc="-25" dirty="0"/>
              <a:t> </a:t>
            </a:r>
            <a:r>
              <a:rPr dirty="0"/>
              <a:t>Höller</a:t>
            </a:r>
            <a:r>
              <a:rPr spc="-20" dirty="0"/>
              <a:t> </a:t>
            </a:r>
            <a:r>
              <a:rPr dirty="0"/>
              <a:t>Raphael</a:t>
            </a:r>
            <a:r>
              <a:rPr spc="-25" dirty="0"/>
              <a:t> </a:t>
            </a:r>
            <a:r>
              <a:rPr dirty="0"/>
              <a:t>│</a:t>
            </a:r>
            <a:r>
              <a:rPr spc="-5" dirty="0"/>
              <a:t> </a:t>
            </a:r>
            <a:fld id="{81D60167-4931-47E6-BA6A-407CBD079E47}" type="slidenum">
              <a:rPr spc="-25" dirty="0"/>
              <a:t>11</a:t>
            </a:fld>
            <a:endParaRPr spc="-25" dirty="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504240" y="748360"/>
            <a:ext cx="6400800" cy="6972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30" dirty="0"/>
              <a:t>Vorgehen</a:t>
            </a:r>
            <a:r>
              <a:rPr spc="-85" dirty="0"/>
              <a:t> </a:t>
            </a:r>
            <a:r>
              <a:rPr dirty="0"/>
              <a:t>in</a:t>
            </a:r>
            <a:r>
              <a:rPr spc="-70" dirty="0"/>
              <a:t> </a:t>
            </a:r>
            <a:r>
              <a:rPr dirty="0"/>
              <a:t>unserer</a:t>
            </a:r>
            <a:r>
              <a:rPr spc="-70" dirty="0"/>
              <a:t> </a:t>
            </a:r>
            <a:r>
              <a:rPr spc="-10" dirty="0"/>
              <a:t>Praxis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27989" y="700532"/>
            <a:ext cx="5496560" cy="6965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/>
              <a:t>Selektiv</a:t>
            </a:r>
            <a:r>
              <a:rPr spc="-190" dirty="0"/>
              <a:t> </a:t>
            </a:r>
            <a:r>
              <a:rPr spc="-10" dirty="0"/>
              <a:t>Trockenstellen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552450" y="2378011"/>
            <a:ext cx="8108950" cy="1847850"/>
            <a:chOff x="552450" y="2378011"/>
            <a:chExt cx="8108950" cy="184785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74675" y="2400299"/>
              <a:ext cx="8064500" cy="1803400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563562" y="2389123"/>
              <a:ext cx="8086725" cy="1825625"/>
            </a:xfrm>
            <a:custGeom>
              <a:avLst/>
              <a:gdLst/>
              <a:ahLst/>
              <a:cxnLst/>
              <a:rect l="l" t="t" r="r" b="b"/>
              <a:pathLst>
                <a:path w="8086725" h="1825625">
                  <a:moveTo>
                    <a:pt x="0" y="1825625"/>
                  </a:moveTo>
                  <a:lnTo>
                    <a:pt x="8086725" y="1825625"/>
                  </a:lnTo>
                  <a:lnTo>
                    <a:pt x="8086725" y="0"/>
                  </a:lnTo>
                  <a:lnTo>
                    <a:pt x="0" y="0"/>
                  </a:lnTo>
                  <a:lnTo>
                    <a:pt x="0" y="1825625"/>
                  </a:lnTo>
                  <a:close/>
                </a:path>
              </a:pathLst>
            </a:custGeom>
            <a:ln w="2222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6" name="object 6"/>
          <p:cNvGrpSpPr/>
          <p:nvPr/>
        </p:nvGrpSpPr>
        <p:grpSpPr>
          <a:xfrm>
            <a:off x="527050" y="4433951"/>
            <a:ext cx="8108950" cy="1757680"/>
            <a:chOff x="527050" y="4433951"/>
            <a:chExt cx="8108950" cy="1757680"/>
          </a:xfrm>
        </p:grpSpPr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49275" y="4456176"/>
              <a:ext cx="8064500" cy="1712849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538162" y="4445063"/>
              <a:ext cx="8086725" cy="1735455"/>
            </a:xfrm>
            <a:custGeom>
              <a:avLst/>
              <a:gdLst/>
              <a:ahLst/>
              <a:cxnLst/>
              <a:rect l="l" t="t" r="r" b="b"/>
              <a:pathLst>
                <a:path w="8086725" h="1735454">
                  <a:moveTo>
                    <a:pt x="0" y="1735074"/>
                  </a:moveTo>
                  <a:lnTo>
                    <a:pt x="8086725" y="1735074"/>
                  </a:lnTo>
                  <a:lnTo>
                    <a:pt x="8086725" y="0"/>
                  </a:lnTo>
                  <a:lnTo>
                    <a:pt x="0" y="0"/>
                  </a:lnTo>
                  <a:lnTo>
                    <a:pt x="0" y="1735074"/>
                  </a:lnTo>
                  <a:close/>
                </a:path>
              </a:pathLst>
            </a:custGeom>
            <a:ln w="2222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/>
          <p:nvPr/>
        </p:nvSpPr>
        <p:spPr>
          <a:xfrm>
            <a:off x="1296669" y="1606042"/>
            <a:ext cx="712025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99085" indent="-286385">
              <a:lnSpc>
                <a:spcPct val="100000"/>
              </a:lnSpc>
              <a:spcBef>
                <a:spcPts val="95"/>
              </a:spcBef>
              <a:buFont typeface="Arial"/>
              <a:buChar char="•"/>
              <a:tabLst>
                <a:tab pos="299085" algn="l"/>
              </a:tabLst>
            </a:pPr>
            <a:r>
              <a:rPr sz="2800" b="1" dirty="0">
                <a:solidFill>
                  <a:srgbClr val="938953"/>
                </a:solidFill>
                <a:latin typeface="Calibri"/>
                <a:cs typeface="Calibri"/>
              </a:rPr>
              <a:t>Kuh</a:t>
            </a:r>
            <a:r>
              <a:rPr sz="2800" b="1" spc="-75" dirty="0">
                <a:solidFill>
                  <a:srgbClr val="938953"/>
                </a:solidFill>
                <a:latin typeface="Calibri"/>
                <a:cs typeface="Calibri"/>
              </a:rPr>
              <a:t> </a:t>
            </a:r>
            <a:r>
              <a:rPr sz="2800" b="1" spc="-10" dirty="0">
                <a:solidFill>
                  <a:srgbClr val="938953"/>
                </a:solidFill>
                <a:latin typeface="Calibri"/>
                <a:cs typeface="Calibri"/>
              </a:rPr>
              <a:t>eutergesund</a:t>
            </a:r>
            <a:r>
              <a:rPr sz="2800" b="1" spc="-55" dirty="0">
                <a:solidFill>
                  <a:srgbClr val="938953"/>
                </a:solidFill>
                <a:latin typeface="Calibri"/>
                <a:cs typeface="Calibri"/>
              </a:rPr>
              <a:t> </a:t>
            </a:r>
            <a:r>
              <a:rPr sz="2800" b="1" dirty="0">
                <a:solidFill>
                  <a:srgbClr val="938953"/>
                </a:solidFill>
                <a:latin typeface="Calibri"/>
                <a:cs typeface="Calibri"/>
              </a:rPr>
              <a:t>-</a:t>
            </a:r>
            <a:r>
              <a:rPr sz="2800" b="1" spc="-75" dirty="0">
                <a:solidFill>
                  <a:srgbClr val="938953"/>
                </a:solidFill>
                <a:latin typeface="Calibri"/>
                <a:cs typeface="Calibri"/>
              </a:rPr>
              <a:t> </a:t>
            </a:r>
            <a:r>
              <a:rPr sz="2800" b="1" spc="-10" dirty="0">
                <a:solidFill>
                  <a:srgbClr val="938953"/>
                </a:solidFill>
                <a:latin typeface="Calibri"/>
                <a:cs typeface="Calibri"/>
              </a:rPr>
              <a:t>Zellzahl</a:t>
            </a:r>
            <a:r>
              <a:rPr sz="2800" b="1" spc="-55" dirty="0">
                <a:solidFill>
                  <a:srgbClr val="938953"/>
                </a:solidFill>
                <a:latin typeface="Calibri"/>
                <a:cs typeface="Calibri"/>
              </a:rPr>
              <a:t> </a:t>
            </a:r>
            <a:r>
              <a:rPr sz="2800" b="1" dirty="0">
                <a:solidFill>
                  <a:srgbClr val="938953"/>
                </a:solidFill>
                <a:latin typeface="Calibri"/>
                <a:cs typeface="Calibri"/>
              </a:rPr>
              <a:t>unter</a:t>
            </a:r>
            <a:r>
              <a:rPr sz="2800" b="1" spc="-75" dirty="0">
                <a:solidFill>
                  <a:srgbClr val="938953"/>
                </a:solidFill>
                <a:latin typeface="Calibri"/>
                <a:cs typeface="Calibri"/>
              </a:rPr>
              <a:t> </a:t>
            </a:r>
            <a:r>
              <a:rPr sz="2800" b="1" dirty="0">
                <a:solidFill>
                  <a:srgbClr val="938953"/>
                </a:solidFill>
                <a:latin typeface="Calibri"/>
                <a:cs typeface="Calibri"/>
              </a:rPr>
              <a:t>100.000</a:t>
            </a:r>
            <a:r>
              <a:rPr sz="2800" b="1" spc="-35" dirty="0">
                <a:solidFill>
                  <a:srgbClr val="938953"/>
                </a:solidFill>
                <a:latin typeface="Calibri"/>
                <a:cs typeface="Calibri"/>
              </a:rPr>
              <a:t> </a:t>
            </a:r>
            <a:r>
              <a:rPr sz="2800" b="1" spc="-20" dirty="0">
                <a:solidFill>
                  <a:srgbClr val="938953"/>
                </a:solidFill>
                <a:latin typeface="Calibri"/>
                <a:cs typeface="Calibri"/>
              </a:rPr>
              <a:t>Z/ml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12" name="object 12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-10" dirty="0"/>
              <a:t>27.02.2025</a:t>
            </a:r>
          </a:p>
        </p:txBody>
      </p:sp>
      <p:sp>
        <p:nvSpPr>
          <p:cNvPr id="13" name="object 13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-10" dirty="0"/>
              <a:t>AMRFV-</a:t>
            </a:r>
            <a:r>
              <a:rPr spc="-20" dirty="0"/>
              <a:t>Training</a:t>
            </a:r>
            <a:r>
              <a:rPr spc="-15" dirty="0"/>
              <a:t> </a:t>
            </a:r>
            <a:r>
              <a:rPr dirty="0"/>
              <a:t>2025</a:t>
            </a:r>
            <a:r>
              <a:rPr spc="35" dirty="0"/>
              <a:t> </a:t>
            </a:r>
            <a:r>
              <a:rPr spc="-10" dirty="0"/>
              <a:t>Salzburg</a:t>
            </a:r>
          </a:p>
        </p:txBody>
      </p:sp>
      <p:sp>
        <p:nvSpPr>
          <p:cNvPr id="14" name="object 1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-20" dirty="0"/>
              <a:t>Tzt.</a:t>
            </a:r>
            <a:r>
              <a:rPr spc="-30" dirty="0"/>
              <a:t> </a:t>
            </a:r>
            <a:r>
              <a:rPr spc="-40" dirty="0"/>
              <a:t>Dr.</a:t>
            </a:r>
            <a:r>
              <a:rPr spc="-25" dirty="0"/>
              <a:t> </a:t>
            </a:r>
            <a:r>
              <a:rPr dirty="0"/>
              <a:t>Höller</a:t>
            </a:r>
            <a:r>
              <a:rPr spc="-20" dirty="0"/>
              <a:t> </a:t>
            </a:r>
            <a:r>
              <a:rPr dirty="0"/>
              <a:t>Raphael</a:t>
            </a:r>
            <a:r>
              <a:rPr spc="-25" dirty="0"/>
              <a:t> </a:t>
            </a:r>
            <a:r>
              <a:rPr dirty="0"/>
              <a:t>│</a:t>
            </a:r>
            <a:r>
              <a:rPr spc="-5" dirty="0"/>
              <a:t> </a:t>
            </a:r>
            <a:fld id="{81D60167-4931-47E6-BA6A-407CBD079E47}" type="slidenum">
              <a:rPr spc="-25" dirty="0"/>
              <a:t>12</a:t>
            </a:fld>
            <a:endParaRPr spc="-25" dirty="0"/>
          </a:p>
        </p:txBody>
      </p:sp>
      <p:sp>
        <p:nvSpPr>
          <p:cNvPr id="10" name="object 10"/>
          <p:cNvSpPr txBox="1"/>
          <p:nvPr/>
        </p:nvSpPr>
        <p:spPr>
          <a:xfrm>
            <a:off x="2484501" y="2563876"/>
            <a:ext cx="4244975" cy="708025"/>
          </a:xfrm>
          <a:prstGeom prst="rect">
            <a:avLst/>
          </a:prstGeom>
          <a:ln w="9525">
            <a:solidFill>
              <a:srgbClr val="000000"/>
            </a:solidFill>
          </a:ln>
        </p:spPr>
        <p:txBody>
          <a:bodyPr vert="horz" wrap="square" lIns="0" tIns="39370" rIns="0" bIns="0" rtlCol="0">
            <a:spAutoFit/>
          </a:bodyPr>
          <a:lstStyle/>
          <a:p>
            <a:pPr marL="91440" marR="101600">
              <a:lnSpc>
                <a:spcPct val="100000"/>
              </a:lnSpc>
              <a:spcBef>
                <a:spcPts val="310"/>
              </a:spcBef>
            </a:pPr>
            <a:r>
              <a:rPr sz="2000" dirty="0">
                <a:latin typeface="Arial"/>
                <a:cs typeface="Arial"/>
              </a:rPr>
              <a:t>Kuh</a:t>
            </a:r>
            <a:r>
              <a:rPr sz="2000" spc="-1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Perle:</a:t>
            </a:r>
            <a:r>
              <a:rPr sz="2000" spc="-40" dirty="0">
                <a:latin typeface="Arial"/>
                <a:cs typeface="Arial"/>
              </a:rPr>
              <a:t> </a:t>
            </a:r>
            <a:r>
              <a:rPr sz="2000" u="sng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kein</a:t>
            </a:r>
            <a:r>
              <a:rPr sz="2000" u="sng" spc="-3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sz="2000" u="sng" spc="-1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antibiotischer</a:t>
            </a:r>
            <a:r>
              <a:rPr sz="2000" spc="-10" dirty="0">
                <a:latin typeface="Arial"/>
                <a:cs typeface="Arial"/>
              </a:rPr>
              <a:t> </a:t>
            </a:r>
            <a:r>
              <a:rPr sz="2000" u="sng" spc="-1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Trockensteller</a:t>
            </a:r>
            <a:r>
              <a:rPr sz="2000" u="sng" spc="-5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-</a:t>
            </a:r>
            <a:r>
              <a:rPr sz="2000" spc="-1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nur</a:t>
            </a:r>
            <a:r>
              <a:rPr sz="2000" spc="-20" dirty="0">
                <a:latin typeface="Arial"/>
                <a:cs typeface="Arial"/>
              </a:rPr>
              <a:t> </a:t>
            </a:r>
            <a:r>
              <a:rPr sz="2000" spc="-10" dirty="0">
                <a:latin typeface="Arial"/>
                <a:cs typeface="Arial"/>
              </a:rPr>
              <a:t>Zitzenversiegler</a:t>
            </a:r>
            <a:endParaRPr sz="200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2427351" y="4605401"/>
            <a:ext cx="4416425" cy="708025"/>
          </a:xfrm>
          <a:prstGeom prst="rect">
            <a:avLst/>
          </a:prstGeom>
          <a:ln w="9525">
            <a:solidFill>
              <a:srgbClr val="000000"/>
            </a:solidFill>
          </a:ln>
        </p:spPr>
        <p:txBody>
          <a:bodyPr vert="horz" wrap="square" lIns="0" tIns="39370" rIns="0" bIns="0" rtlCol="0">
            <a:spAutoFit/>
          </a:bodyPr>
          <a:lstStyle/>
          <a:p>
            <a:pPr marL="91440" marR="215265">
              <a:lnSpc>
                <a:spcPct val="100000"/>
              </a:lnSpc>
              <a:spcBef>
                <a:spcPts val="310"/>
              </a:spcBef>
            </a:pPr>
            <a:r>
              <a:rPr sz="2000" dirty="0">
                <a:latin typeface="Arial"/>
                <a:cs typeface="Arial"/>
              </a:rPr>
              <a:t>Kuh</a:t>
            </a:r>
            <a:r>
              <a:rPr sz="2000" spc="-1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Laura:</a:t>
            </a:r>
            <a:r>
              <a:rPr sz="2000" spc="-45" dirty="0">
                <a:latin typeface="Arial"/>
                <a:cs typeface="Arial"/>
              </a:rPr>
              <a:t> </a:t>
            </a:r>
            <a:r>
              <a:rPr sz="2000" u="sng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kein</a:t>
            </a:r>
            <a:r>
              <a:rPr sz="2000" u="sng" spc="-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sz="2000" u="sng" spc="-1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antibiotischer</a:t>
            </a:r>
            <a:r>
              <a:rPr sz="2000" spc="-10" dirty="0">
                <a:latin typeface="Arial"/>
                <a:cs typeface="Arial"/>
              </a:rPr>
              <a:t> </a:t>
            </a:r>
            <a:r>
              <a:rPr sz="2000" u="sng" spc="-1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Trockensteller</a:t>
            </a:r>
            <a:r>
              <a:rPr sz="2000" spc="-3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–</a:t>
            </a:r>
            <a:r>
              <a:rPr sz="2000" spc="-1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nur</a:t>
            </a:r>
            <a:r>
              <a:rPr sz="2000" spc="-15" dirty="0">
                <a:latin typeface="Arial"/>
                <a:cs typeface="Arial"/>
              </a:rPr>
              <a:t> </a:t>
            </a:r>
            <a:r>
              <a:rPr sz="2000" spc="-10" dirty="0">
                <a:latin typeface="Arial"/>
                <a:cs typeface="Arial"/>
              </a:rPr>
              <a:t>Zitzenversiegler</a:t>
            </a:r>
            <a:endParaRPr sz="2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74065" y="586866"/>
            <a:ext cx="5488940" cy="6965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/>
              <a:t>Selektiv</a:t>
            </a:r>
            <a:r>
              <a:rPr spc="-110" dirty="0"/>
              <a:t> </a:t>
            </a:r>
            <a:r>
              <a:rPr spc="-20" dirty="0"/>
              <a:t>Trockenstellen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419100" y="2036762"/>
            <a:ext cx="8305800" cy="1652905"/>
            <a:chOff x="419100" y="2036762"/>
            <a:chExt cx="8305800" cy="1652905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41325" y="2059050"/>
              <a:ext cx="8261350" cy="1608074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430212" y="2047875"/>
              <a:ext cx="8283575" cy="1630680"/>
            </a:xfrm>
            <a:custGeom>
              <a:avLst/>
              <a:gdLst/>
              <a:ahLst/>
              <a:cxnLst/>
              <a:rect l="l" t="t" r="r" b="b"/>
              <a:pathLst>
                <a:path w="8283575" h="1630679">
                  <a:moveTo>
                    <a:pt x="0" y="1630299"/>
                  </a:moveTo>
                  <a:lnTo>
                    <a:pt x="8283575" y="1630299"/>
                  </a:lnTo>
                  <a:lnTo>
                    <a:pt x="8283575" y="0"/>
                  </a:lnTo>
                  <a:lnTo>
                    <a:pt x="0" y="0"/>
                  </a:lnTo>
                  <a:lnTo>
                    <a:pt x="0" y="1630299"/>
                  </a:lnTo>
                  <a:close/>
                </a:path>
              </a:pathLst>
            </a:custGeom>
            <a:ln w="2222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329590" y="1426590"/>
            <a:ext cx="8775065" cy="4222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469265" indent="-456565">
              <a:lnSpc>
                <a:spcPct val="100000"/>
              </a:lnSpc>
              <a:spcBef>
                <a:spcPts val="105"/>
              </a:spcBef>
              <a:buFont typeface="Arial"/>
              <a:buChar char="•"/>
              <a:tabLst>
                <a:tab pos="469265" algn="l"/>
              </a:tabLst>
            </a:pPr>
            <a:r>
              <a:rPr sz="2600" b="1" dirty="0">
                <a:solidFill>
                  <a:srgbClr val="938953"/>
                </a:solidFill>
                <a:latin typeface="Calibri"/>
                <a:cs typeface="Calibri"/>
              </a:rPr>
              <a:t>Kuh</a:t>
            </a:r>
            <a:r>
              <a:rPr sz="2600" b="1" spc="-85" dirty="0">
                <a:solidFill>
                  <a:srgbClr val="938953"/>
                </a:solidFill>
                <a:latin typeface="Calibri"/>
                <a:cs typeface="Calibri"/>
              </a:rPr>
              <a:t> </a:t>
            </a:r>
            <a:r>
              <a:rPr sz="2600" b="1" spc="-10" dirty="0">
                <a:solidFill>
                  <a:srgbClr val="938953"/>
                </a:solidFill>
                <a:latin typeface="Calibri"/>
                <a:cs typeface="Calibri"/>
              </a:rPr>
              <a:t>verdächtig</a:t>
            </a:r>
            <a:r>
              <a:rPr sz="2600" b="1" spc="-65" dirty="0">
                <a:solidFill>
                  <a:srgbClr val="938953"/>
                </a:solidFill>
                <a:latin typeface="Calibri"/>
                <a:cs typeface="Calibri"/>
              </a:rPr>
              <a:t> </a:t>
            </a:r>
            <a:r>
              <a:rPr sz="2600" b="1" dirty="0">
                <a:solidFill>
                  <a:srgbClr val="938953"/>
                </a:solidFill>
                <a:latin typeface="Calibri"/>
                <a:cs typeface="Calibri"/>
              </a:rPr>
              <a:t>oder</a:t>
            </a:r>
            <a:r>
              <a:rPr sz="2600" b="1" spc="-85" dirty="0">
                <a:solidFill>
                  <a:srgbClr val="938953"/>
                </a:solidFill>
                <a:latin typeface="Calibri"/>
                <a:cs typeface="Calibri"/>
              </a:rPr>
              <a:t> </a:t>
            </a:r>
            <a:r>
              <a:rPr sz="2600" b="1" spc="-10" dirty="0">
                <a:solidFill>
                  <a:srgbClr val="938953"/>
                </a:solidFill>
                <a:latin typeface="Calibri"/>
                <a:cs typeface="Calibri"/>
              </a:rPr>
              <a:t>euterkrank</a:t>
            </a:r>
            <a:r>
              <a:rPr sz="2600" b="1" spc="-35" dirty="0">
                <a:solidFill>
                  <a:srgbClr val="938953"/>
                </a:solidFill>
                <a:latin typeface="Calibri"/>
                <a:cs typeface="Calibri"/>
              </a:rPr>
              <a:t> </a:t>
            </a:r>
            <a:r>
              <a:rPr sz="2600" b="1" dirty="0">
                <a:solidFill>
                  <a:srgbClr val="938953"/>
                </a:solidFill>
                <a:latin typeface="Calibri"/>
                <a:cs typeface="Calibri"/>
              </a:rPr>
              <a:t>–</a:t>
            </a:r>
            <a:r>
              <a:rPr sz="2600" b="1" spc="-70" dirty="0">
                <a:solidFill>
                  <a:srgbClr val="938953"/>
                </a:solidFill>
                <a:latin typeface="Calibri"/>
                <a:cs typeface="Calibri"/>
              </a:rPr>
              <a:t> </a:t>
            </a:r>
            <a:r>
              <a:rPr sz="2600" b="1" dirty="0">
                <a:solidFill>
                  <a:srgbClr val="938953"/>
                </a:solidFill>
                <a:latin typeface="Calibri"/>
                <a:cs typeface="Calibri"/>
              </a:rPr>
              <a:t>Zellzahl</a:t>
            </a:r>
            <a:r>
              <a:rPr sz="2600" b="1" spc="-80" dirty="0">
                <a:solidFill>
                  <a:srgbClr val="938953"/>
                </a:solidFill>
                <a:latin typeface="Calibri"/>
                <a:cs typeface="Calibri"/>
              </a:rPr>
              <a:t> </a:t>
            </a:r>
            <a:r>
              <a:rPr sz="2600" b="1" dirty="0">
                <a:solidFill>
                  <a:srgbClr val="938953"/>
                </a:solidFill>
                <a:latin typeface="Calibri"/>
                <a:cs typeface="Calibri"/>
              </a:rPr>
              <a:t>über</a:t>
            </a:r>
            <a:r>
              <a:rPr sz="2600" b="1" spc="-65" dirty="0">
                <a:solidFill>
                  <a:srgbClr val="938953"/>
                </a:solidFill>
                <a:latin typeface="Calibri"/>
                <a:cs typeface="Calibri"/>
              </a:rPr>
              <a:t> </a:t>
            </a:r>
            <a:r>
              <a:rPr sz="2600" b="1" dirty="0">
                <a:solidFill>
                  <a:srgbClr val="938953"/>
                </a:solidFill>
                <a:latin typeface="Calibri"/>
                <a:cs typeface="Calibri"/>
              </a:rPr>
              <a:t>100.000</a:t>
            </a:r>
            <a:r>
              <a:rPr sz="2600" b="1" spc="-120" dirty="0">
                <a:solidFill>
                  <a:srgbClr val="938953"/>
                </a:solidFill>
                <a:latin typeface="Calibri"/>
                <a:cs typeface="Calibri"/>
              </a:rPr>
              <a:t> </a:t>
            </a:r>
            <a:r>
              <a:rPr sz="2600" b="1" spc="-20" dirty="0">
                <a:solidFill>
                  <a:srgbClr val="938953"/>
                </a:solidFill>
                <a:latin typeface="Calibri"/>
                <a:cs typeface="Calibri"/>
              </a:rPr>
              <a:t>Z/ml</a:t>
            </a:r>
            <a:endParaRPr sz="2600">
              <a:latin typeface="Calibri"/>
              <a:cs typeface="Calibri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-10" dirty="0"/>
              <a:t>27.02.2025</a:t>
            </a:r>
          </a:p>
        </p:txBody>
      </p:sp>
      <p:sp>
        <p:nvSpPr>
          <p:cNvPr id="10" name="object 10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-10" dirty="0"/>
              <a:t>AMRFV-</a:t>
            </a:r>
            <a:r>
              <a:rPr spc="-20" dirty="0"/>
              <a:t>Training</a:t>
            </a:r>
            <a:r>
              <a:rPr spc="-15" dirty="0"/>
              <a:t> </a:t>
            </a:r>
            <a:r>
              <a:rPr dirty="0"/>
              <a:t>2025</a:t>
            </a:r>
            <a:r>
              <a:rPr spc="35" dirty="0"/>
              <a:t> </a:t>
            </a:r>
            <a:r>
              <a:rPr spc="-10" dirty="0"/>
              <a:t>Salzburg</a:t>
            </a:r>
          </a:p>
        </p:txBody>
      </p:sp>
      <p:sp>
        <p:nvSpPr>
          <p:cNvPr id="11" name="object 11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-20" dirty="0"/>
              <a:t>Tzt.</a:t>
            </a:r>
            <a:r>
              <a:rPr spc="-30" dirty="0"/>
              <a:t> </a:t>
            </a:r>
            <a:r>
              <a:rPr spc="-40" dirty="0"/>
              <a:t>Dr.</a:t>
            </a:r>
            <a:r>
              <a:rPr spc="-25" dirty="0"/>
              <a:t> </a:t>
            </a:r>
            <a:r>
              <a:rPr dirty="0"/>
              <a:t>Höller</a:t>
            </a:r>
            <a:r>
              <a:rPr spc="-20" dirty="0"/>
              <a:t> </a:t>
            </a:r>
            <a:r>
              <a:rPr dirty="0"/>
              <a:t>Raphael</a:t>
            </a:r>
            <a:r>
              <a:rPr spc="-25" dirty="0"/>
              <a:t> </a:t>
            </a:r>
            <a:r>
              <a:rPr dirty="0"/>
              <a:t>│</a:t>
            </a:r>
            <a:r>
              <a:rPr spc="-5" dirty="0"/>
              <a:t> </a:t>
            </a:r>
            <a:fld id="{81D60167-4931-47E6-BA6A-407CBD079E47}" type="slidenum">
              <a:rPr spc="-25" dirty="0"/>
              <a:t>13</a:t>
            </a:fld>
            <a:endParaRPr spc="-25" dirty="0"/>
          </a:p>
        </p:txBody>
      </p:sp>
      <p:sp>
        <p:nvSpPr>
          <p:cNvPr id="7" name="object 7"/>
          <p:cNvSpPr txBox="1"/>
          <p:nvPr/>
        </p:nvSpPr>
        <p:spPr>
          <a:xfrm>
            <a:off x="3625850" y="2247900"/>
            <a:ext cx="4476750" cy="400050"/>
          </a:xfrm>
          <a:prstGeom prst="rect">
            <a:avLst/>
          </a:prstGeom>
          <a:ln w="9525">
            <a:solidFill>
              <a:srgbClr val="000000"/>
            </a:solidFill>
          </a:ln>
        </p:spPr>
        <p:txBody>
          <a:bodyPr vert="horz" wrap="square" lIns="0" tIns="38735" rIns="0" bIns="0" rtlCol="0">
            <a:spAutoFit/>
          </a:bodyPr>
          <a:lstStyle/>
          <a:p>
            <a:pPr marL="92075">
              <a:lnSpc>
                <a:spcPct val="100000"/>
              </a:lnSpc>
              <a:spcBef>
                <a:spcPts val="305"/>
              </a:spcBef>
            </a:pPr>
            <a:r>
              <a:rPr sz="2000" dirty="0">
                <a:latin typeface="Arial"/>
                <a:cs typeface="Arial"/>
              </a:rPr>
              <a:t>Kuh</a:t>
            </a:r>
            <a:r>
              <a:rPr sz="2000" spc="-3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Hermine:</a:t>
            </a:r>
            <a:r>
              <a:rPr sz="2000" spc="-5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Zellzahl</a:t>
            </a:r>
            <a:r>
              <a:rPr sz="2000" spc="-4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&gt;</a:t>
            </a:r>
            <a:r>
              <a:rPr sz="2000" spc="-4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100.000</a:t>
            </a:r>
            <a:r>
              <a:rPr sz="2000" spc="-50" dirty="0">
                <a:latin typeface="Arial"/>
                <a:cs typeface="Arial"/>
              </a:rPr>
              <a:t> </a:t>
            </a:r>
            <a:r>
              <a:rPr sz="2000" spc="-20" dirty="0">
                <a:latin typeface="Arial"/>
                <a:cs typeface="Arial"/>
              </a:rPr>
              <a:t>Z/ml</a:t>
            </a:r>
            <a:endParaRPr sz="2000">
              <a:latin typeface="Arial"/>
              <a:cs typeface="Arial"/>
            </a:endParaRPr>
          </a:p>
        </p:txBody>
      </p:sp>
      <p:graphicFrame>
        <p:nvGraphicFramePr>
          <p:cNvPr id="8" name="object 8"/>
          <p:cNvGraphicFramePr>
            <a:graphicFrameLocks noGrp="1"/>
          </p:cNvGraphicFramePr>
          <p:nvPr/>
        </p:nvGraphicFramePr>
        <p:xfrm>
          <a:off x="434975" y="3900551"/>
          <a:ext cx="8350250" cy="23012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06565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6565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13131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Kuh</a:t>
                      </a:r>
                      <a:r>
                        <a:rPr sz="18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verdächtig</a:t>
                      </a:r>
                      <a:r>
                        <a:rPr sz="1800" b="1" spc="-4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&gt;100.000</a:t>
                      </a:r>
                      <a:r>
                        <a:rPr sz="1800" b="1" spc="1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Z/ml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4AACC5"/>
                      </a:solidFill>
                      <a:prstDash val="solid"/>
                    </a:lnL>
                    <a:lnR w="12700">
                      <a:solidFill>
                        <a:srgbClr val="4AACC5"/>
                      </a:solidFill>
                      <a:prstDash val="solid"/>
                    </a:lnR>
                    <a:lnT w="12700">
                      <a:solidFill>
                        <a:srgbClr val="4AACC5"/>
                      </a:solidFill>
                      <a:prstDash val="solid"/>
                    </a:lnT>
                    <a:lnB w="28575">
                      <a:solidFill>
                        <a:srgbClr val="4AACC5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852805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Kuh</a:t>
                      </a:r>
                      <a:r>
                        <a:rPr sz="1800" b="1" spc="-3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krank</a:t>
                      </a:r>
                      <a:r>
                        <a:rPr sz="1800" b="1" spc="-2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&gt;</a:t>
                      </a:r>
                      <a:r>
                        <a:rPr sz="1800" b="1" spc="-3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200.000</a:t>
                      </a:r>
                      <a:r>
                        <a:rPr sz="18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Z/ml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4AACC5"/>
                      </a:solidFill>
                      <a:prstDash val="solid"/>
                    </a:lnL>
                    <a:lnR w="12700">
                      <a:solidFill>
                        <a:srgbClr val="4AACC5"/>
                      </a:solidFill>
                      <a:prstDash val="solid"/>
                    </a:lnR>
                    <a:lnT w="12700">
                      <a:solidFill>
                        <a:srgbClr val="4AACC5"/>
                      </a:solidFill>
                      <a:prstDash val="solid"/>
                    </a:lnT>
                    <a:lnB w="28575">
                      <a:solidFill>
                        <a:srgbClr val="4AACC5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1800" b="1" dirty="0">
                          <a:latin typeface="Calibri"/>
                          <a:cs typeface="Calibri"/>
                        </a:rPr>
                        <a:t>CMT</a:t>
                      </a:r>
                      <a:r>
                        <a:rPr sz="1800" b="1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10" dirty="0">
                          <a:latin typeface="Calibri"/>
                          <a:cs typeface="Calibri"/>
                        </a:rPr>
                        <a:t>negativ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4AACC5"/>
                      </a:solidFill>
                      <a:prstDash val="solid"/>
                    </a:lnL>
                    <a:lnR w="12700">
                      <a:solidFill>
                        <a:srgbClr val="4AACC5"/>
                      </a:solidFill>
                      <a:prstDash val="solid"/>
                    </a:lnR>
                    <a:lnT w="28575">
                      <a:solidFill>
                        <a:srgbClr val="4AACC5"/>
                      </a:solidFill>
                      <a:prstDash val="solid"/>
                    </a:lnT>
                    <a:lnB w="12700">
                      <a:solidFill>
                        <a:srgbClr val="4AACC5"/>
                      </a:solidFill>
                      <a:prstDash val="solid"/>
                    </a:lnB>
                    <a:solidFill>
                      <a:srgbClr val="4AACC5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1800" b="1" dirty="0">
                          <a:latin typeface="Calibri"/>
                          <a:cs typeface="Calibri"/>
                        </a:rPr>
                        <a:t>CMT</a:t>
                      </a:r>
                      <a:r>
                        <a:rPr sz="1800" b="1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10" dirty="0">
                          <a:latin typeface="Calibri"/>
                          <a:cs typeface="Calibri"/>
                        </a:rPr>
                        <a:t>positiv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4AACC5"/>
                      </a:solidFill>
                      <a:prstDash val="solid"/>
                    </a:lnL>
                    <a:lnR w="12700">
                      <a:solidFill>
                        <a:srgbClr val="4AACC5"/>
                      </a:solidFill>
                      <a:prstDash val="solid"/>
                    </a:lnR>
                    <a:lnT w="28575">
                      <a:solidFill>
                        <a:srgbClr val="4AACC5"/>
                      </a:solidFill>
                      <a:prstDash val="solid"/>
                    </a:lnT>
                    <a:lnB w="12700">
                      <a:solidFill>
                        <a:srgbClr val="4AACC5"/>
                      </a:solidFill>
                      <a:prstDash val="solid"/>
                    </a:lnB>
                    <a:solidFill>
                      <a:srgbClr val="4AACC5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1800" b="1" dirty="0">
                          <a:latin typeface="Calibri"/>
                          <a:cs typeface="Calibri"/>
                        </a:rPr>
                        <a:t>CMT</a:t>
                      </a:r>
                      <a:r>
                        <a:rPr sz="1800" b="1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10" dirty="0">
                          <a:latin typeface="Calibri"/>
                          <a:cs typeface="Calibri"/>
                        </a:rPr>
                        <a:t>positiv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4AACC5"/>
                      </a:solidFill>
                      <a:prstDash val="solid"/>
                    </a:lnL>
                    <a:lnR w="12700">
                      <a:solidFill>
                        <a:srgbClr val="4AACC5"/>
                      </a:solidFill>
                      <a:prstDash val="solid"/>
                    </a:lnR>
                    <a:lnT w="28575">
                      <a:solidFill>
                        <a:srgbClr val="4AACC5"/>
                      </a:solidFill>
                      <a:prstDash val="solid"/>
                    </a:lnT>
                    <a:lnB w="12700">
                      <a:solidFill>
                        <a:srgbClr val="4AACC5"/>
                      </a:solidFill>
                      <a:prstDash val="solid"/>
                    </a:lnB>
                    <a:solidFill>
                      <a:srgbClr val="4AACC5">
                        <a:alpha val="19999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88720">
                <a:tc>
                  <a:txBody>
                    <a:bodyPr/>
                    <a:lstStyle/>
                    <a:p>
                      <a:pPr marL="377825" marR="387350" indent="-287020">
                        <a:lnSpc>
                          <a:spcPct val="100000"/>
                        </a:lnSpc>
                        <a:spcBef>
                          <a:spcPts val="245"/>
                        </a:spcBef>
                        <a:buFont typeface="Arial"/>
                        <a:buChar char="•"/>
                        <a:tabLst>
                          <a:tab pos="377825" algn="l"/>
                        </a:tabLst>
                      </a:pPr>
                      <a:r>
                        <a:rPr sz="1800" spc="-20" dirty="0">
                          <a:latin typeface="Calibri"/>
                          <a:cs typeface="Calibri"/>
                        </a:rPr>
                        <a:t>kein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antibiotischer </a:t>
                      </a:r>
                      <a:r>
                        <a:rPr sz="1800" spc="-30" dirty="0">
                          <a:latin typeface="Calibri"/>
                          <a:cs typeface="Calibri"/>
                        </a:rPr>
                        <a:t>Trockensteller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4AACC5"/>
                      </a:solidFill>
                      <a:prstDash val="solid"/>
                    </a:lnL>
                    <a:lnR w="12700">
                      <a:solidFill>
                        <a:srgbClr val="4AACC5"/>
                      </a:solidFill>
                      <a:prstDash val="solid"/>
                    </a:lnR>
                    <a:lnT w="12700">
                      <a:solidFill>
                        <a:srgbClr val="4AACC5"/>
                      </a:solidFill>
                      <a:prstDash val="solid"/>
                    </a:lnT>
                    <a:lnB w="12700">
                      <a:solidFill>
                        <a:srgbClr val="4AACC5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77825" indent="-286385">
                        <a:lnSpc>
                          <a:spcPct val="100000"/>
                        </a:lnSpc>
                        <a:spcBef>
                          <a:spcPts val="245"/>
                        </a:spcBef>
                        <a:buFont typeface="Arial"/>
                        <a:buChar char="•"/>
                        <a:tabLst>
                          <a:tab pos="377825" algn="l"/>
                        </a:tabLst>
                      </a:pPr>
                      <a:r>
                        <a:rPr sz="1800" spc="-10" dirty="0">
                          <a:latin typeface="Calibri"/>
                          <a:cs typeface="Calibri"/>
                        </a:rPr>
                        <a:t>bakteriologische</a:t>
                      </a:r>
                      <a:endParaRPr sz="1800">
                        <a:latin typeface="Calibri"/>
                        <a:cs typeface="Calibri"/>
                      </a:endParaRPr>
                    </a:p>
                    <a:p>
                      <a:pPr marL="37846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Milch</a:t>
                      </a:r>
                      <a:r>
                        <a:rPr sz="18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25" dirty="0">
                          <a:latin typeface="Calibri"/>
                          <a:cs typeface="Calibri"/>
                        </a:rPr>
                        <a:t>US</a:t>
                      </a:r>
                      <a:endParaRPr sz="1800">
                        <a:latin typeface="Calibri"/>
                        <a:cs typeface="Calibri"/>
                      </a:endParaRPr>
                    </a:p>
                    <a:p>
                      <a:pPr marL="378460" marR="386715" indent="-287020">
                        <a:lnSpc>
                          <a:spcPct val="100000"/>
                        </a:lnSpc>
                        <a:buFont typeface="Arial"/>
                        <a:buChar char="•"/>
                        <a:tabLst>
                          <a:tab pos="378460" algn="l"/>
                        </a:tabLst>
                      </a:pPr>
                      <a:r>
                        <a:rPr sz="1800" spc="-10" dirty="0">
                          <a:latin typeface="Calibri"/>
                          <a:cs typeface="Calibri"/>
                        </a:rPr>
                        <a:t>antibiotischer </a:t>
                      </a:r>
                      <a:r>
                        <a:rPr sz="1800" spc="-30" dirty="0">
                          <a:latin typeface="Calibri"/>
                          <a:cs typeface="Calibri"/>
                        </a:rPr>
                        <a:t>Trockensteller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4AACC5"/>
                      </a:solidFill>
                      <a:prstDash val="solid"/>
                    </a:lnL>
                    <a:lnR w="12700">
                      <a:solidFill>
                        <a:srgbClr val="4AACC5"/>
                      </a:solidFill>
                      <a:prstDash val="solid"/>
                    </a:lnR>
                    <a:lnT w="12700">
                      <a:solidFill>
                        <a:srgbClr val="4AACC5"/>
                      </a:solidFill>
                      <a:prstDash val="solid"/>
                    </a:lnT>
                    <a:lnB w="12700">
                      <a:solidFill>
                        <a:srgbClr val="4AACC5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78460" indent="-286385">
                        <a:lnSpc>
                          <a:spcPct val="100000"/>
                        </a:lnSpc>
                        <a:spcBef>
                          <a:spcPts val="245"/>
                        </a:spcBef>
                        <a:buFont typeface="Arial"/>
                        <a:buChar char="•"/>
                        <a:tabLst>
                          <a:tab pos="378460" algn="l"/>
                        </a:tabLst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bakteriologische</a:t>
                      </a:r>
                      <a:r>
                        <a:rPr sz="1800" spc="-7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Milchuntersuchung</a:t>
                      </a:r>
                      <a:endParaRPr sz="1800">
                        <a:latin typeface="Calibri"/>
                        <a:cs typeface="Calibri"/>
                      </a:endParaRPr>
                    </a:p>
                    <a:p>
                      <a:pPr marL="378460" marR="763905" indent="-287020">
                        <a:lnSpc>
                          <a:spcPct val="100000"/>
                        </a:lnSpc>
                        <a:spcBef>
                          <a:spcPts val="5"/>
                        </a:spcBef>
                        <a:buFont typeface="Arial"/>
                        <a:buChar char="•"/>
                        <a:tabLst>
                          <a:tab pos="378460" algn="l"/>
                        </a:tabLst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bei</a:t>
                      </a:r>
                      <a:r>
                        <a:rPr sz="18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positivem</a:t>
                      </a:r>
                      <a:r>
                        <a:rPr sz="18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Ergebnis-Therapie einleiten</a:t>
                      </a:r>
                      <a:endParaRPr sz="1800">
                        <a:latin typeface="Calibri"/>
                        <a:cs typeface="Calibri"/>
                      </a:endParaRPr>
                    </a:p>
                    <a:p>
                      <a:pPr marL="378460" indent="-286385">
                        <a:lnSpc>
                          <a:spcPct val="100000"/>
                        </a:lnSpc>
                        <a:buFont typeface="Arial"/>
                        <a:buChar char="•"/>
                        <a:tabLst>
                          <a:tab pos="378460" algn="l"/>
                        </a:tabLst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antibiotischer</a:t>
                      </a:r>
                      <a:r>
                        <a:rPr sz="1800" spc="-10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Trockensteller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4AACC5"/>
                      </a:solidFill>
                      <a:prstDash val="solid"/>
                    </a:lnL>
                    <a:lnR w="12700">
                      <a:solidFill>
                        <a:srgbClr val="4AACC5"/>
                      </a:solidFill>
                      <a:prstDash val="solid"/>
                    </a:lnR>
                    <a:lnT w="12700">
                      <a:solidFill>
                        <a:srgbClr val="4AACC5"/>
                      </a:solidFill>
                      <a:prstDash val="solid"/>
                    </a:lnT>
                    <a:lnB w="12700">
                      <a:solidFill>
                        <a:srgbClr val="4AACC5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477520" indent="-342900">
                        <a:lnSpc>
                          <a:spcPct val="100000"/>
                        </a:lnSpc>
                        <a:spcBef>
                          <a:spcPts val="250"/>
                        </a:spcBef>
                        <a:buFont typeface="Arial"/>
                        <a:buChar char="•"/>
                        <a:tabLst>
                          <a:tab pos="477520" algn="l"/>
                        </a:tabLst>
                      </a:pPr>
                      <a:r>
                        <a:rPr sz="1800" spc="-10" dirty="0">
                          <a:latin typeface="Calibri"/>
                          <a:cs typeface="Calibri"/>
                        </a:rPr>
                        <a:t>Zitzenversiegler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1750" marB="0">
                    <a:lnL w="12700">
                      <a:solidFill>
                        <a:srgbClr val="4AACC5"/>
                      </a:solidFill>
                      <a:prstDash val="solid"/>
                    </a:lnL>
                    <a:lnR w="12700">
                      <a:solidFill>
                        <a:srgbClr val="4AACC5"/>
                      </a:solidFill>
                      <a:prstDash val="solid"/>
                    </a:lnR>
                    <a:lnT w="12700">
                      <a:solidFill>
                        <a:srgbClr val="4AACC5"/>
                      </a:solidFill>
                      <a:prstDash val="solid"/>
                    </a:lnT>
                    <a:lnB w="12700">
                      <a:solidFill>
                        <a:srgbClr val="4AACC5"/>
                      </a:solidFill>
                      <a:prstDash val="solid"/>
                    </a:lnB>
                    <a:solidFill>
                      <a:srgbClr val="4AACC5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448945" indent="-286385">
                        <a:lnSpc>
                          <a:spcPct val="100000"/>
                        </a:lnSpc>
                        <a:spcBef>
                          <a:spcPts val="250"/>
                        </a:spcBef>
                        <a:buFont typeface="Arial"/>
                        <a:buChar char="•"/>
                        <a:tabLst>
                          <a:tab pos="448945" algn="l"/>
                        </a:tabLst>
                      </a:pPr>
                      <a:r>
                        <a:rPr sz="1800" spc="-10" dirty="0">
                          <a:latin typeface="Calibri"/>
                          <a:cs typeface="Calibri"/>
                        </a:rPr>
                        <a:t>Zitzenversiegler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1750" marB="0">
                    <a:lnL w="12700">
                      <a:solidFill>
                        <a:srgbClr val="4AACC5"/>
                      </a:solidFill>
                      <a:prstDash val="solid"/>
                    </a:lnL>
                    <a:lnR w="12700">
                      <a:solidFill>
                        <a:srgbClr val="4AACC5"/>
                      </a:solidFill>
                      <a:prstDash val="solid"/>
                    </a:lnR>
                    <a:lnT w="12700">
                      <a:solidFill>
                        <a:srgbClr val="4AACC5"/>
                      </a:solidFill>
                      <a:prstDash val="solid"/>
                    </a:lnT>
                    <a:lnB w="12700">
                      <a:solidFill>
                        <a:srgbClr val="4AACC5"/>
                      </a:solidFill>
                      <a:prstDash val="solid"/>
                    </a:lnB>
                    <a:solidFill>
                      <a:srgbClr val="4AACC5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378460" indent="-286385">
                        <a:lnSpc>
                          <a:spcPct val="100000"/>
                        </a:lnSpc>
                        <a:spcBef>
                          <a:spcPts val="250"/>
                        </a:spcBef>
                        <a:buFont typeface="Arial"/>
                        <a:buChar char="•"/>
                        <a:tabLst>
                          <a:tab pos="378460" algn="l"/>
                        </a:tabLst>
                      </a:pPr>
                      <a:r>
                        <a:rPr sz="1800" spc="-10" dirty="0">
                          <a:latin typeface="Calibri"/>
                          <a:cs typeface="Calibri"/>
                        </a:rPr>
                        <a:t>Zitzenversiegler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1750" marB="0">
                    <a:lnL w="12700">
                      <a:solidFill>
                        <a:srgbClr val="4AACC5"/>
                      </a:solidFill>
                      <a:prstDash val="solid"/>
                    </a:lnL>
                    <a:lnR w="12700">
                      <a:solidFill>
                        <a:srgbClr val="4AACC5"/>
                      </a:solidFill>
                      <a:prstDash val="solid"/>
                    </a:lnR>
                    <a:lnT w="12700">
                      <a:solidFill>
                        <a:srgbClr val="4AACC5"/>
                      </a:solidFill>
                      <a:prstDash val="solid"/>
                    </a:lnT>
                    <a:lnB w="12700">
                      <a:solidFill>
                        <a:srgbClr val="4AACC5"/>
                      </a:solidFill>
                      <a:prstDash val="solid"/>
                    </a:lnB>
                    <a:solidFill>
                      <a:srgbClr val="4AACC5">
                        <a:alpha val="19999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35940" y="1755495"/>
            <a:ext cx="8072120" cy="4972050"/>
          </a:xfrm>
          <a:prstGeom prst="rect">
            <a:avLst/>
          </a:prstGeom>
        </p:spPr>
        <p:txBody>
          <a:bodyPr vert="horz" wrap="square" lIns="0" tIns="109855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865"/>
              </a:spcBef>
              <a:buClr>
                <a:srgbClr val="938953"/>
              </a:buClr>
              <a:buFont typeface="Arial"/>
              <a:buChar char="•"/>
              <a:tabLst>
                <a:tab pos="355600" algn="l"/>
              </a:tabLst>
            </a:pPr>
            <a:r>
              <a:rPr sz="3200" spc="-10" dirty="0">
                <a:solidFill>
                  <a:srgbClr val="938953"/>
                </a:solidFill>
                <a:latin typeface="Calibri"/>
                <a:cs typeface="Calibri"/>
              </a:rPr>
              <a:t>„Antibiotika</a:t>
            </a:r>
            <a:r>
              <a:rPr sz="3200" spc="-25" dirty="0">
                <a:solidFill>
                  <a:srgbClr val="938953"/>
                </a:solidFill>
                <a:latin typeface="Calibri"/>
                <a:cs typeface="Calibri"/>
              </a:rPr>
              <a:t> </a:t>
            </a:r>
            <a:r>
              <a:rPr sz="3200" dirty="0">
                <a:solidFill>
                  <a:srgbClr val="938953"/>
                </a:solidFill>
                <a:latin typeface="Calibri"/>
                <a:cs typeface="Calibri"/>
              </a:rPr>
              <a:t>–</a:t>
            </a:r>
            <a:r>
              <a:rPr sz="3200" spc="-65" dirty="0">
                <a:solidFill>
                  <a:srgbClr val="938953"/>
                </a:solidFill>
                <a:latin typeface="Calibri"/>
                <a:cs typeface="Calibri"/>
              </a:rPr>
              <a:t> </a:t>
            </a:r>
            <a:r>
              <a:rPr sz="3200" spc="-10" dirty="0">
                <a:solidFill>
                  <a:srgbClr val="938953"/>
                </a:solidFill>
                <a:latin typeface="Calibri"/>
                <a:cs typeface="Calibri"/>
              </a:rPr>
              <a:t>Situation“</a:t>
            </a:r>
            <a:endParaRPr sz="32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770"/>
              </a:spcBef>
              <a:buFont typeface="Arial"/>
              <a:buChar char="•"/>
              <a:tabLst>
                <a:tab pos="355600" algn="l"/>
              </a:tabLst>
            </a:pPr>
            <a:r>
              <a:rPr sz="3200" spc="-10" dirty="0">
                <a:solidFill>
                  <a:srgbClr val="938953"/>
                </a:solidFill>
                <a:latin typeface="Calibri"/>
                <a:cs typeface="Calibri"/>
              </a:rPr>
              <a:t>Kuhindividuelles</a:t>
            </a:r>
            <a:r>
              <a:rPr sz="3200" spc="-70" dirty="0">
                <a:solidFill>
                  <a:srgbClr val="938953"/>
                </a:solidFill>
                <a:latin typeface="Calibri"/>
                <a:cs typeface="Calibri"/>
              </a:rPr>
              <a:t> </a:t>
            </a:r>
            <a:r>
              <a:rPr sz="3200" spc="-35" dirty="0">
                <a:solidFill>
                  <a:srgbClr val="938953"/>
                </a:solidFill>
                <a:latin typeface="Calibri"/>
                <a:cs typeface="Calibri"/>
              </a:rPr>
              <a:t>Trockenstellen</a:t>
            </a:r>
            <a:r>
              <a:rPr sz="3200" spc="-110" dirty="0">
                <a:solidFill>
                  <a:srgbClr val="938953"/>
                </a:solidFill>
                <a:latin typeface="Calibri"/>
                <a:cs typeface="Calibri"/>
              </a:rPr>
              <a:t> </a:t>
            </a:r>
            <a:r>
              <a:rPr sz="3200" spc="-10" dirty="0">
                <a:solidFill>
                  <a:srgbClr val="938953"/>
                </a:solidFill>
                <a:latin typeface="Calibri"/>
                <a:cs typeface="Calibri"/>
              </a:rPr>
              <a:t>funktioniert</a:t>
            </a:r>
            <a:endParaRPr sz="32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770"/>
              </a:spcBef>
              <a:buFont typeface="Arial"/>
              <a:buChar char="•"/>
              <a:tabLst>
                <a:tab pos="355600" algn="l"/>
              </a:tabLst>
            </a:pPr>
            <a:r>
              <a:rPr sz="3200" dirty="0">
                <a:solidFill>
                  <a:srgbClr val="938953"/>
                </a:solidFill>
                <a:latin typeface="Calibri"/>
                <a:cs typeface="Calibri"/>
              </a:rPr>
              <a:t>Einhaltung</a:t>
            </a:r>
            <a:r>
              <a:rPr sz="3200" spc="-40" dirty="0">
                <a:solidFill>
                  <a:srgbClr val="938953"/>
                </a:solidFill>
                <a:latin typeface="Calibri"/>
                <a:cs typeface="Calibri"/>
              </a:rPr>
              <a:t> </a:t>
            </a:r>
            <a:r>
              <a:rPr sz="3200" dirty="0">
                <a:solidFill>
                  <a:srgbClr val="938953"/>
                </a:solidFill>
                <a:latin typeface="Calibri"/>
                <a:cs typeface="Calibri"/>
              </a:rPr>
              <a:t>der</a:t>
            </a:r>
            <a:r>
              <a:rPr sz="3200" spc="-85" dirty="0">
                <a:solidFill>
                  <a:srgbClr val="938953"/>
                </a:solidFill>
                <a:latin typeface="Calibri"/>
                <a:cs typeface="Calibri"/>
              </a:rPr>
              <a:t> </a:t>
            </a:r>
            <a:r>
              <a:rPr sz="3200" spc="-10" dirty="0">
                <a:solidFill>
                  <a:srgbClr val="938953"/>
                </a:solidFill>
                <a:latin typeface="Calibri"/>
                <a:cs typeface="Calibri"/>
              </a:rPr>
              <a:t>Grunsvoraussetzungen</a:t>
            </a:r>
            <a:endParaRPr sz="32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765"/>
              </a:spcBef>
              <a:buFont typeface="Arial"/>
              <a:buChar char="•"/>
              <a:tabLst>
                <a:tab pos="355600" algn="l"/>
              </a:tabLst>
            </a:pPr>
            <a:r>
              <a:rPr sz="3200" spc="-20" dirty="0">
                <a:solidFill>
                  <a:srgbClr val="938953"/>
                </a:solidFill>
                <a:latin typeface="Calibri"/>
                <a:cs typeface="Calibri"/>
              </a:rPr>
              <a:t>Kommunikation:</a:t>
            </a:r>
            <a:r>
              <a:rPr sz="3200" spc="-5" dirty="0">
                <a:solidFill>
                  <a:srgbClr val="938953"/>
                </a:solidFill>
                <a:latin typeface="Calibri"/>
                <a:cs typeface="Calibri"/>
              </a:rPr>
              <a:t> </a:t>
            </a:r>
            <a:r>
              <a:rPr sz="3200" dirty="0">
                <a:solidFill>
                  <a:srgbClr val="938953"/>
                </a:solidFill>
                <a:latin typeface="Calibri"/>
                <a:cs typeface="Calibri"/>
              </a:rPr>
              <a:t>Tierarzt</a:t>
            </a:r>
            <a:r>
              <a:rPr sz="3200" spc="-80" dirty="0">
                <a:solidFill>
                  <a:srgbClr val="938953"/>
                </a:solidFill>
                <a:latin typeface="Calibri"/>
                <a:cs typeface="Calibri"/>
              </a:rPr>
              <a:t> </a:t>
            </a:r>
            <a:r>
              <a:rPr sz="3200" dirty="0">
                <a:solidFill>
                  <a:srgbClr val="938953"/>
                </a:solidFill>
                <a:latin typeface="Calibri"/>
                <a:cs typeface="Calibri"/>
              </a:rPr>
              <a:t>-</a:t>
            </a:r>
            <a:r>
              <a:rPr sz="3200" spc="-60" dirty="0">
                <a:solidFill>
                  <a:srgbClr val="938953"/>
                </a:solidFill>
                <a:latin typeface="Calibri"/>
                <a:cs typeface="Calibri"/>
              </a:rPr>
              <a:t> </a:t>
            </a:r>
            <a:r>
              <a:rPr sz="3200" spc="-10" dirty="0">
                <a:solidFill>
                  <a:srgbClr val="938953"/>
                </a:solidFill>
                <a:latin typeface="Calibri"/>
                <a:cs typeface="Calibri"/>
              </a:rPr>
              <a:t>Landwirt</a:t>
            </a:r>
            <a:endParaRPr sz="32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770"/>
              </a:spcBef>
              <a:buFont typeface="Arial"/>
              <a:buChar char="•"/>
              <a:tabLst>
                <a:tab pos="355600" algn="l"/>
              </a:tabLst>
            </a:pPr>
            <a:r>
              <a:rPr sz="3200" dirty="0">
                <a:solidFill>
                  <a:srgbClr val="938953"/>
                </a:solidFill>
                <a:latin typeface="Calibri"/>
                <a:cs typeface="Calibri"/>
              </a:rPr>
              <a:t>Hygiene</a:t>
            </a:r>
            <a:r>
              <a:rPr sz="3200" spc="-60" dirty="0">
                <a:solidFill>
                  <a:srgbClr val="938953"/>
                </a:solidFill>
                <a:latin typeface="Calibri"/>
                <a:cs typeface="Calibri"/>
              </a:rPr>
              <a:t> </a:t>
            </a:r>
            <a:r>
              <a:rPr sz="3200" dirty="0">
                <a:solidFill>
                  <a:srgbClr val="938953"/>
                </a:solidFill>
                <a:latin typeface="Calibri"/>
                <a:cs typeface="Calibri"/>
              </a:rPr>
              <a:t>beim</a:t>
            </a:r>
            <a:r>
              <a:rPr sz="3200" spc="-50" dirty="0">
                <a:solidFill>
                  <a:srgbClr val="938953"/>
                </a:solidFill>
                <a:latin typeface="Calibri"/>
                <a:cs typeface="Calibri"/>
              </a:rPr>
              <a:t> </a:t>
            </a:r>
            <a:r>
              <a:rPr sz="3200" spc="-10" dirty="0">
                <a:solidFill>
                  <a:srgbClr val="938953"/>
                </a:solidFill>
                <a:latin typeface="Calibri"/>
                <a:cs typeface="Calibri"/>
              </a:rPr>
              <a:t>Arbeiten</a:t>
            </a:r>
            <a:endParaRPr sz="32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770"/>
              </a:spcBef>
              <a:buFont typeface="Arial"/>
              <a:buChar char="•"/>
              <a:tabLst>
                <a:tab pos="355600" algn="l"/>
              </a:tabLst>
            </a:pPr>
            <a:r>
              <a:rPr sz="3200" spc="-10" dirty="0">
                <a:solidFill>
                  <a:srgbClr val="938953"/>
                </a:solidFill>
                <a:latin typeface="Calibri"/>
                <a:cs typeface="Calibri"/>
              </a:rPr>
              <a:t>Haltung/Fütterung</a:t>
            </a:r>
            <a:r>
              <a:rPr sz="3200" spc="-15" dirty="0">
                <a:solidFill>
                  <a:srgbClr val="938953"/>
                </a:solidFill>
                <a:latin typeface="Calibri"/>
                <a:cs typeface="Calibri"/>
              </a:rPr>
              <a:t> </a:t>
            </a:r>
            <a:r>
              <a:rPr sz="3200" spc="-10" dirty="0">
                <a:solidFill>
                  <a:srgbClr val="938953"/>
                </a:solidFill>
                <a:latin typeface="Calibri"/>
                <a:cs typeface="Calibri"/>
              </a:rPr>
              <a:t>Trockensteher</a:t>
            </a:r>
            <a:endParaRPr sz="32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770"/>
              </a:spcBef>
              <a:buFont typeface="Arial"/>
              <a:buChar char="•"/>
              <a:tabLst>
                <a:tab pos="355600" algn="l"/>
              </a:tabLst>
            </a:pPr>
            <a:r>
              <a:rPr sz="3200" dirty="0">
                <a:solidFill>
                  <a:srgbClr val="938953"/>
                </a:solidFill>
                <a:latin typeface="Calibri"/>
                <a:cs typeface="Calibri"/>
              </a:rPr>
              <a:t>Einsatz</a:t>
            </a:r>
            <a:r>
              <a:rPr sz="3200" spc="-95" dirty="0">
                <a:solidFill>
                  <a:srgbClr val="938953"/>
                </a:solidFill>
                <a:latin typeface="Calibri"/>
                <a:cs typeface="Calibri"/>
              </a:rPr>
              <a:t> </a:t>
            </a:r>
            <a:r>
              <a:rPr sz="3200" spc="-10" dirty="0">
                <a:solidFill>
                  <a:srgbClr val="938953"/>
                </a:solidFill>
                <a:latin typeface="Calibri"/>
                <a:cs typeface="Calibri"/>
              </a:rPr>
              <a:t>Zitzenversiegler</a:t>
            </a:r>
            <a:endParaRPr sz="3200">
              <a:latin typeface="Calibri"/>
              <a:cs typeface="Calibri"/>
            </a:endParaRPr>
          </a:p>
          <a:p>
            <a:pPr marL="469900">
              <a:lnSpc>
                <a:spcPct val="100000"/>
              </a:lnSpc>
              <a:spcBef>
                <a:spcPts val="690"/>
              </a:spcBef>
            </a:pPr>
            <a:r>
              <a:rPr sz="2800" dirty="0">
                <a:solidFill>
                  <a:srgbClr val="938953"/>
                </a:solidFill>
                <a:latin typeface="Arial"/>
                <a:cs typeface="Arial"/>
              </a:rPr>
              <a:t>–</a:t>
            </a:r>
            <a:r>
              <a:rPr sz="2800" spc="-160" dirty="0">
                <a:solidFill>
                  <a:srgbClr val="938953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938953"/>
                </a:solidFill>
                <a:latin typeface="Calibri"/>
                <a:cs typeface="Calibri"/>
              </a:rPr>
              <a:t>Senkung</a:t>
            </a:r>
            <a:r>
              <a:rPr sz="2800" spc="-60" dirty="0">
                <a:solidFill>
                  <a:srgbClr val="938953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938953"/>
                </a:solidFill>
                <a:latin typeface="Calibri"/>
                <a:cs typeface="Calibri"/>
              </a:rPr>
              <a:t>Neuinfektionsrate</a:t>
            </a:r>
            <a:endParaRPr sz="2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200"/>
              </a:spcBef>
              <a:tabLst>
                <a:tab pos="2898775" algn="l"/>
                <a:tab pos="6397625" algn="l"/>
              </a:tabLst>
            </a:pPr>
            <a:r>
              <a:rPr sz="1200" b="1" spc="-10" dirty="0">
                <a:solidFill>
                  <a:srgbClr val="FFFFFF"/>
                </a:solidFill>
                <a:latin typeface="Calibri"/>
                <a:cs typeface="Calibri"/>
              </a:rPr>
              <a:t>Eutergesundheit</a:t>
            </a:r>
            <a:r>
              <a:rPr sz="1200" b="1" dirty="0">
                <a:solidFill>
                  <a:srgbClr val="FFFFFF"/>
                </a:solidFill>
                <a:latin typeface="Calibri"/>
                <a:cs typeface="Calibri"/>
              </a:rPr>
              <a:t>	</a:t>
            </a:r>
            <a:r>
              <a:rPr sz="1200" dirty="0">
                <a:solidFill>
                  <a:srgbClr val="FFFFFF"/>
                </a:solidFill>
                <a:latin typeface="Calibri"/>
                <a:cs typeface="Calibri"/>
              </a:rPr>
              <a:t>Selektives </a:t>
            </a:r>
            <a:r>
              <a:rPr sz="1200" spc="-20" dirty="0">
                <a:solidFill>
                  <a:srgbClr val="FFFFFF"/>
                </a:solidFill>
                <a:latin typeface="Calibri"/>
                <a:cs typeface="Calibri"/>
              </a:rPr>
              <a:t>Trockenstellen</a:t>
            </a:r>
            <a:r>
              <a:rPr sz="1200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00" spc="-10" dirty="0">
                <a:solidFill>
                  <a:srgbClr val="FFFFFF"/>
                </a:solidFill>
                <a:latin typeface="Calibri"/>
                <a:cs typeface="Calibri"/>
              </a:rPr>
              <a:t>14.11.2018</a:t>
            </a:r>
            <a:r>
              <a:rPr sz="1200" dirty="0">
                <a:solidFill>
                  <a:srgbClr val="FFFFFF"/>
                </a:solidFill>
                <a:latin typeface="Calibri"/>
                <a:cs typeface="Calibri"/>
              </a:rPr>
              <a:t>	</a:t>
            </a:r>
            <a:r>
              <a:rPr sz="1200" spc="-20" dirty="0">
                <a:solidFill>
                  <a:srgbClr val="FFFFFF"/>
                </a:solidFill>
                <a:latin typeface="Calibri"/>
                <a:cs typeface="Calibri"/>
              </a:rPr>
              <a:t>Tzt.</a:t>
            </a:r>
            <a:r>
              <a:rPr sz="1200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00" spc="-40" dirty="0">
                <a:solidFill>
                  <a:srgbClr val="FFFFFF"/>
                </a:solidFill>
                <a:latin typeface="Calibri"/>
                <a:cs typeface="Calibri"/>
              </a:rPr>
              <a:t>Dr.</a:t>
            </a:r>
            <a:r>
              <a:rPr sz="1200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FFFFFF"/>
                </a:solidFill>
                <a:latin typeface="Calibri"/>
                <a:cs typeface="Calibri"/>
              </a:rPr>
              <a:t>Höller</a:t>
            </a:r>
            <a:r>
              <a:rPr sz="1200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FFFFFF"/>
                </a:solidFill>
                <a:latin typeface="Calibri"/>
                <a:cs typeface="Calibri"/>
              </a:rPr>
              <a:t>Raphael</a:t>
            </a:r>
            <a:r>
              <a:rPr sz="1200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FFFFFF"/>
                </a:solidFill>
                <a:latin typeface="Calibri"/>
                <a:cs typeface="Calibri"/>
              </a:rPr>
              <a:t>│</a:t>
            </a:r>
            <a:r>
              <a:rPr sz="1200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00" spc="-25" dirty="0">
                <a:solidFill>
                  <a:srgbClr val="FFFFFF"/>
                </a:solidFill>
                <a:latin typeface="Calibri"/>
                <a:cs typeface="Calibri"/>
              </a:rPr>
              <a:t>14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267204" y="900430"/>
            <a:ext cx="4554855" cy="6965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10" dirty="0"/>
              <a:t>Zusammenfassung</a:t>
            </a:r>
          </a:p>
        </p:txBody>
      </p:sp>
      <p:grpSp>
        <p:nvGrpSpPr>
          <p:cNvPr id="4" name="object 4"/>
          <p:cNvGrpSpPr/>
          <p:nvPr/>
        </p:nvGrpSpPr>
        <p:grpSpPr>
          <a:xfrm>
            <a:off x="6789419" y="3401948"/>
            <a:ext cx="2259330" cy="3456304"/>
            <a:chOff x="6789419" y="3401948"/>
            <a:chExt cx="2259330" cy="3456304"/>
          </a:xfrm>
        </p:grpSpPr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789419" y="6199632"/>
              <a:ext cx="2259329" cy="658367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804278" y="3401948"/>
              <a:ext cx="2232279" cy="2808351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186430">
              <a:lnSpc>
                <a:spcPct val="100000"/>
              </a:lnSpc>
              <a:spcBef>
                <a:spcPts val="105"/>
              </a:spcBef>
            </a:pPr>
            <a:r>
              <a:rPr spc="-20" dirty="0"/>
              <a:t>ENDE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35940" y="6519164"/>
            <a:ext cx="72961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10" dirty="0">
                <a:solidFill>
                  <a:srgbClr val="FFFFFF"/>
                </a:solidFill>
                <a:latin typeface="Calibri"/>
                <a:cs typeface="Calibri"/>
              </a:rPr>
              <a:t>27.02.2025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612641" y="6519164"/>
            <a:ext cx="1920239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10" dirty="0">
                <a:solidFill>
                  <a:srgbClr val="FFFFFF"/>
                </a:solidFill>
                <a:latin typeface="Calibri"/>
                <a:cs typeface="Calibri"/>
              </a:rPr>
              <a:t>AMRFV-</a:t>
            </a:r>
            <a:r>
              <a:rPr sz="1200" spc="-20" dirty="0">
                <a:solidFill>
                  <a:srgbClr val="FFFFFF"/>
                </a:solidFill>
                <a:latin typeface="Calibri"/>
                <a:cs typeface="Calibri"/>
              </a:rPr>
              <a:t>Training</a:t>
            </a:r>
            <a:r>
              <a:rPr sz="1200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FFFFFF"/>
                </a:solidFill>
                <a:latin typeface="Calibri"/>
                <a:cs typeface="Calibri"/>
              </a:rPr>
              <a:t>2025</a:t>
            </a:r>
            <a:r>
              <a:rPr sz="1200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00" spc="-10" dirty="0">
                <a:solidFill>
                  <a:srgbClr val="FFFFFF"/>
                </a:solidFill>
                <a:latin typeface="Calibri"/>
                <a:cs typeface="Calibri"/>
              </a:rPr>
              <a:t>Salzburg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921245" y="6519164"/>
            <a:ext cx="168719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20" dirty="0">
                <a:solidFill>
                  <a:srgbClr val="FFFFFF"/>
                </a:solidFill>
                <a:latin typeface="Calibri"/>
                <a:cs typeface="Calibri"/>
              </a:rPr>
              <a:t>Tzt.</a:t>
            </a:r>
            <a:r>
              <a:rPr sz="1200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00" spc="-40" dirty="0">
                <a:solidFill>
                  <a:srgbClr val="FFFFFF"/>
                </a:solidFill>
                <a:latin typeface="Calibri"/>
                <a:cs typeface="Calibri"/>
              </a:rPr>
              <a:t>Dr.</a:t>
            </a:r>
            <a:r>
              <a:rPr sz="1200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FFFFFF"/>
                </a:solidFill>
                <a:latin typeface="Calibri"/>
                <a:cs typeface="Calibri"/>
              </a:rPr>
              <a:t>Höller</a:t>
            </a:r>
            <a:r>
              <a:rPr sz="1200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FFFFFF"/>
                </a:solidFill>
                <a:latin typeface="Calibri"/>
                <a:cs typeface="Calibri"/>
              </a:rPr>
              <a:t>Raphael</a:t>
            </a:r>
            <a:r>
              <a:rPr sz="1200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FFFFFF"/>
                </a:solidFill>
                <a:latin typeface="Calibri"/>
                <a:cs typeface="Calibri"/>
              </a:rPr>
              <a:t>│</a:t>
            </a:r>
            <a:r>
              <a:rPr sz="1200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00" spc="-25" dirty="0">
                <a:solidFill>
                  <a:srgbClr val="FFFFFF"/>
                </a:solidFill>
                <a:latin typeface="Calibri"/>
                <a:cs typeface="Calibri"/>
              </a:rPr>
              <a:t>15</a:t>
            </a:r>
            <a:endParaRPr sz="1200">
              <a:latin typeface="Calibri"/>
              <a:cs typeface="Calibri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441959" y="2060829"/>
            <a:ext cx="7805420" cy="4797425"/>
            <a:chOff x="441959" y="2060829"/>
            <a:chExt cx="7805420" cy="4797425"/>
          </a:xfrm>
        </p:grpSpPr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41959" y="5830827"/>
              <a:ext cx="7805166" cy="1027172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57199" y="2060829"/>
              <a:ext cx="7777480" cy="3779901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05841" y="604685"/>
            <a:ext cx="4292600" cy="5133340"/>
          </a:xfrm>
          <a:prstGeom prst="rect">
            <a:avLst/>
          </a:prstGeom>
        </p:spPr>
        <p:txBody>
          <a:bodyPr vert="horz" wrap="square" lIns="0" tIns="109855" rIns="0" bIns="0" rtlCol="0">
            <a:spAutoFit/>
          </a:bodyPr>
          <a:lstStyle/>
          <a:p>
            <a:pPr marL="354965" indent="-342265">
              <a:lnSpc>
                <a:spcPct val="100000"/>
              </a:lnSpc>
              <a:spcBef>
                <a:spcPts val="865"/>
              </a:spcBef>
              <a:buClr>
                <a:srgbClr val="938953"/>
              </a:buClr>
              <a:buFont typeface="Arial"/>
              <a:buChar char="•"/>
              <a:tabLst>
                <a:tab pos="354965" algn="l"/>
              </a:tabLst>
            </a:pPr>
            <a:r>
              <a:rPr sz="2800" b="1" spc="-10" dirty="0">
                <a:solidFill>
                  <a:srgbClr val="938953"/>
                </a:solidFill>
                <a:latin typeface="Calibri"/>
                <a:cs typeface="Calibri"/>
              </a:rPr>
              <a:t>Tierarztpraxis</a:t>
            </a:r>
            <a:r>
              <a:rPr sz="2800" b="1" spc="-140" dirty="0">
                <a:solidFill>
                  <a:srgbClr val="938953"/>
                </a:solidFill>
                <a:latin typeface="Calibri"/>
                <a:cs typeface="Calibri"/>
              </a:rPr>
              <a:t> </a:t>
            </a:r>
            <a:r>
              <a:rPr sz="2800" b="1" spc="-10" dirty="0">
                <a:solidFill>
                  <a:srgbClr val="938953"/>
                </a:solidFill>
                <a:latin typeface="Calibri"/>
                <a:cs typeface="Calibri"/>
              </a:rPr>
              <a:t>HöllerVET</a:t>
            </a:r>
            <a:endParaRPr sz="2800">
              <a:latin typeface="Calibri"/>
              <a:cs typeface="Calibri"/>
            </a:endParaRPr>
          </a:p>
          <a:p>
            <a:pPr marL="731520">
              <a:lnSpc>
                <a:spcPct val="100000"/>
              </a:lnSpc>
              <a:spcBef>
                <a:spcPts val="495"/>
              </a:spcBef>
            </a:pPr>
            <a:r>
              <a:rPr sz="1800" b="1" spc="-10" dirty="0">
                <a:solidFill>
                  <a:srgbClr val="938953"/>
                </a:solidFill>
                <a:latin typeface="Calibri"/>
                <a:cs typeface="Calibri"/>
              </a:rPr>
              <a:t>beraten</a:t>
            </a:r>
            <a:r>
              <a:rPr sz="1800" b="1" spc="-85" dirty="0">
                <a:solidFill>
                  <a:srgbClr val="938953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938953"/>
                </a:solidFill>
                <a:latin typeface="Calibri"/>
                <a:cs typeface="Calibri"/>
              </a:rPr>
              <a:t>vorbeugen</a:t>
            </a:r>
            <a:r>
              <a:rPr sz="1800" b="1" spc="-85" dirty="0">
                <a:solidFill>
                  <a:srgbClr val="938953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938953"/>
                </a:solidFill>
                <a:latin typeface="Calibri"/>
                <a:cs typeface="Calibri"/>
              </a:rPr>
              <a:t>therapieren</a:t>
            </a:r>
            <a:endParaRPr sz="1800">
              <a:latin typeface="Calibri"/>
              <a:cs typeface="Calibri"/>
            </a:endParaRPr>
          </a:p>
          <a:p>
            <a:pPr marL="469900" marR="855344">
              <a:lnSpc>
                <a:spcPct val="122300"/>
              </a:lnSpc>
              <a:spcBef>
                <a:spcPts val="155"/>
              </a:spcBef>
            </a:pPr>
            <a:r>
              <a:rPr sz="2200" spc="-55" dirty="0">
                <a:solidFill>
                  <a:srgbClr val="938953"/>
                </a:solidFill>
                <a:latin typeface="Calibri"/>
                <a:cs typeface="Calibri"/>
              </a:rPr>
              <a:t>Dr.</a:t>
            </a:r>
            <a:r>
              <a:rPr sz="2200" spc="-70" dirty="0">
                <a:solidFill>
                  <a:srgbClr val="938953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938953"/>
                </a:solidFill>
                <a:latin typeface="Calibri"/>
                <a:cs typeface="Calibri"/>
              </a:rPr>
              <a:t>Hehenberger</a:t>
            </a:r>
            <a:r>
              <a:rPr sz="2200" spc="-45" dirty="0">
                <a:solidFill>
                  <a:srgbClr val="938953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938953"/>
                </a:solidFill>
                <a:latin typeface="Calibri"/>
                <a:cs typeface="Calibri"/>
              </a:rPr>
              <a:t>Elisabeth </a:t>
            </a:r>
            <a:r>
              <a:rPr sz="2200" spc="-55" dirty="0">
                <a:solidFill>
                  <a:srgbClr val="938953"/>
                </a:solidFill>
                <a:latin typeface="Calibri"/>
                <a:cs typeface="Calibri"/>
              </a:rPr>
              <a:t>Dr.</a:t>
            </a:r>
            <a:r>
              <a:rPr sz="2200" spc="-60" dirty="0">
                <a:solidFill>
                  <a:srgbClr val="938953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938953"/>
                </a:solidFill>
                <a:latin typeface="Calibri"/>
                <a:cs typeface="Calibri"/>
              </a:rPr>
              <a:t>Höller</a:t>
            </a:r>
            <a:r>
              <a:rPr sz="2200" spc="-45" dirty="0">
                <a:solidFill>
                  <a:srgbClr val="938953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938953"/>
                </a:solidFill>
                <a:latin typeface="Calibri"/>
                <a:cs typeface="Calibri"/>
              </a:rPr>
              <a:t>Raphael</a:t>
            </a:r>
            <a:endParaRPr sz="2200">
              <a:latin typeface="Calibri"/>
              <a:cs typeface="Calibri"/>
            </a:endParaRPr>
          </a:p>
          <a:p>
            <a:pPr marL="469900">
              <a:lnSpc>
                <a:spcPct val="100000"/>
              </a:lnSpc>
              <a:spcBef>
                <a:spcPts val="525"/>
              </a:spcBef>
            </a:pPr>
            <a:r>
              <a:rPr sz="2200" dirty="0">
                <a:solidFill>
                  <a:srgbClr val="938953"/>
                </a:solidFill>
                <a:latin typeface="Calibri"/>
                <a:cs typeface="Calibri"/>
              </a:rPr>
              <a:t>4</a:t>
            </a:r>
            <a:r>
              <a:rPr sz="2200" spc="-40" dirty="0">
                <a:solidFill>
                  <a:srgbClr val="938953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938953"/>
                </a:solidFill>
                <a:latin typeface="Calibri"/>
                <a:cs typeface="Calibri"/>
              </a:rPr>
              <a:t>Tierärzte angestellt</a:t>
            </a:r>
            <a:endParaRPr sz="2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110"/>
              </a:spcBef>
            </a:pPr>
            <a:endParaRPr sz="2200">
              <a:latin typeface="Calibri"/>
              <a:cs typeface="Calibri"/>
            </a:endParaRPr>
          </a:p>
          <a:p>
            <a:pPr marL="355600" marR="217170" indent="-342900">
              <a:lnSpc>
                <a:spcPct val="100000"/>
              </a:lnSpc>
              <a:buFont typeface="Arial"/>
              <a:buChar char="•"/>
              <a:tabLst>
                <a:tab pos="355600" algn="l"/>
              </a:tabLst>
            </a:pPr>
            <a:r>
              <a:rPr sz="2800" dirty="0">
                <a:solidFill>
                  <a:srgbClr val="938953"/>
                </a:solidFill>
                <a:latin typeface="Calibri"/>
                <a:cs typeface="Calibri"/>
              </a:rPr>
              <a:t>Wallsee</a:t>
            </a:r>
            <a:r>
              <a:rPr sz="2800" spc="-55" dirty="0">
                <a:solidFill>
                  <a:srgbClr val="938953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938953"/>
                </a:solidFill>
                <a:latin typeface="Calibri"/>
                <a:cs typeface="Calibri"/>
              </a:rPr>
              <a:t>-</a:t>
            </a:r>
            <a:r>
              <a:rPr sz="2800" spc="-45" dirty="0">
                <a:solidFill>
                  <a:srgbClr val="938953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938953"/>
                </a:solidFill>
                <a:latin typeface="Calibri"/>
                <a:cs typeface="Calibri"/>
              </a:rPr>
              <a:t>NÖ</a:t>
            </a:r>
            <a:r>
              <a:rPr sz="2800" spc="-55" dirty="0">
                <a:solidFill>
                  <a:srgbClr val="938953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938953"/>
                </a:solidFill>
                <a:latin typeface="Calibri"/>
                <a:cs typeface="Calibri"/>
              </a:rPr>
              <a:t>(Mostviertel </a:t>
            </a:r>
            <a:r>
              <a:rPr sz="2800" dirty="0">
                <a:solidFill>
                  <a:srgbClr val="938953"/>
                </a:solidFill>
                <a:latin typeface="Calibri"/>
                <a:cs typeface="Calibri"/>
              </a:rPr>
              <a:t>Bezirk</a:t>
            </a:r>
            <a:r>
              <a:rPr sz="2800" spc="-85" dirty="0">
                <a:solidFill>
                  <a:srgbClr val="938953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938953"/>
                </a:solidFill>
                <a:latin typeface="Calibri"/>
                <a:cs typeface="Calibri"/>
              </a:rPr>
              <a:t>Amstetten)</a:t>
            </a:r>
            <a:endParaRPr sz="2800">
              <a:latin typeface="Calibri"/>
              <a:cs typeface="Calibri"/>
            </a:endParaRPr>
          </a:p>
          <a:p>
            <a:pPr marL="756285" lvl="1" indent="-286385">
              <a:lnSpc>
                <a:spcPct val="100000"/>
              </a:lnSpc>
              <a:spcBef>
                <a:spcPts val="470"/>
              </a:spcBef>
              <a:buFont typeface="Arial"/>
              <a:buChar char="–"/>
              <a:tabLst>
                <a:tab pos="756285" algn="l"/>
              </a:tabLst>
            </a:pPr>
            <a:r>
              <a:rPr sz="1600" spc="-10" dirty="0">
                <a:solidFill>
                  <a:srgbClr val="938953"/>
                </a:solidFill>
                <a:latin typeface="Calibri"/>
                <a:cs typeface="Calibri"/>
              </a:rPr>
              <a:t>Betriebsgrößen</a:t>
            </a:r>
            <a:r>
              <a:rPr sz="1600" spc="25" dirty="0">
                <a:solidFill>
                  <a:srgbClr val="938953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938953"/>
                </a:solidFill>
                <a:latin typeface="Calibri"/>
                <a:cs typeface="Calibri"/>
              </a:rPr>
              <a:t>von</a:t>
            </a:r>
            <a:r>
              <a:rPr sz="1600" spc="-20" dirty="0">
                <a:solidFill>
                  <a:srgbClr val="938953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938953"/>
                </a:solidFill>
                <a:latin typeface="Calibri"/>
                <a:cs typeface="Calibri"/>
              </a:rPr>
              <a:t>20</a:t>
            </a:r>
            <a:r>
              <a:rPr sz="1600" spc="-10" dirty="0">
                <a:solidFill>
                  <a:srgbClr val="938953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938953"/>
                </a:solidFill>
                <a:latin typeface="Calibri"/>
                <a:cs typeface="Calibri"/>
              </a:rPr>
              <a:t>bis</a:t>
            </a:r>
            <a:r>
              <a:rPr sz="1600" spc="-40" dirty="0">
                <a:solidFill>
                  <a:srgbClr val="938953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938953"/>
                </a:solidFill>
                <a:latin typeface="Calibri"/>
                <a:cs typeface="Calibri"/>
              </a:rPr>
              <a:t>100</a:t>
            </a:r>
            <a:r>
              <a:rPr sz="1600" spc="-10" dirty="0">
                <a:solidFill>
                  <a:srgbClr val="938953"/>
                </a:solidFill>
                <a:latin typeface="Calibri"/>
                <a:cs typeface="Calibri"/>
              </a:rPr>
              <a:t> Milchkühen</a:t>
            </a:r>
            <a:endParaRPr sz="1600">
              <a:latin typeface="Calibri"/>
              <a:cs typeface="Calibri"/>
            </a:endParaRPr>
          </a:p>
          <a:p>
            <a:pPr marL="756285" lvl="1" indent="-286385">
              <a:lnSpc>
                <a:spcPct val="100000"/>
              </a:lnSpc>
              <a:spcBef>
                <a:spcPts val="384"/>
              </a:spcBef>
              <a:buFont typeface="Arial"/>
              <a:buChar char="–"/>
              <a:tabLst>
                <a:tab pos="756285" algn="l"/>
              </a:tabLst>
            </a:pPr>
            <a:r>
              <a:rPr sz="1600" spc="-10" dirty="0">
                <a:solidFill>
                  <a:srgbClr val="938953"/>
                </a:solidFill>
                <a:latin typeface="Calibri"/>
                <a:cs typeface="Calibri"/>
              </a:rPr>
              <a:t>Bestandsbetreuung</a:t>
            </a:r>
            <a:r>
              <a:rPr sz="1600" dirty="0">
                <a:solidFill>
                  <a:srgbClr val="938953"/>
                </a:solidFill>
                <a:latin typeface="Calibri"/>
                <a:cs typeface="Calibri"/>
              </a:rPr>
              <a:t> u.</a:t>
            </a:r>
            <a:r>
              <a:rPr sz="1600" spc="-35" dirty="0">
                <a:solidFill>
                  <a:srgbClr val="938953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938953"/>
                </a:solidFill>
                <a:latin typeface="Calibri"/>
                <a:cs typeface="Calibri"/>
              </a:rPr>
              <a:t>kurative</a:t>
            </a:r>
            <a:endParaRPr sz="1600">
              <a:latin typeface="Calibri"/>
              <a:cs typeface="Calibri"/>
            </a:endParaRPr>
          </a:p>
          <a:p>
            <a:pPr marL="756285">
              <a:lnSpc>
                <a:spcPct val="100000"/>
              </a:lnSpc>
            </a:pPr>
            <a:r>
              <a:rPr sz="1600" spc="-10" dirty="0">
                <a:solidFill>
                  <a:srgbClr val="938953"/>
                </a:solidFill>
                <a:latin typeface="Calibri"/>
                <a:cs typeface="Calibri"/>
              </a:rPr>
              <a:t>Rinderpraxis</a:t>
            </a:r>
            <a:endParaRPr sz="1600">
              <a:latin typeface="Calibri"/>
              <a:cs typeface="Calibri"/>
            </a:endParaRPr>
          </a:p>
          <a:p>
            <a:pPr marL="756285" lvl="1" indent="-286385">
              <a:lnSpc>
                <a:spcPct val="100000"/>
              </a:lnSpc>
              <a:spcBef>
                <a:spcPts val="385"/>
              </a:spcBef>
              <a:buFont typeface="Arial"/>
              <a:buChar char="–"/>
              <a:tabLst>
                <a:tab pos="756285" algn="l"/>
              </a:tabLst>
            </a:pPr>
            <a:r>
              <a:rPr sz="1600" spc="-10" dirty="0">
                <a:solidFill>
                  <a:srgbClr val="938953"/>
                </a:solidFill>
                <a:latin typeface="Calibri"/>
                <a:cs typeface="Calibri"/>
              </a:rPr>
              <a:t>Eutergesundheitsberatung</a:t>
            </a:r>
            <a:endParaRPr sz="1600">
              <a:latin typeface="Calibri"/>
              <a:cs typeface="Calibri"/>
            </a:endParaRPr>
          </a:p>
          <a:p>
            <a:pPr marL="756285" marR="170180" lvl="1" indent="-287020">
              <a:lnSpc>
                <a:spcPct val="100000"/>
              </a:lnSpc>
              <a:spcBef>
                <a:spcPts val="384"/>
              </a:spcBef>
              <a:buFont typeface="Arial"/>
              <a:buChar char="–"/>
              <a:tabLst>
                <a:tab pos="756285" algn="l"/>
              </a:tabLst>
            </a:pPr>
            <a:r>
              <a:rPr sz="1600" spc="-10" dirty="0">
                <a:solidFill>
                  <a:srgbClr val="938953"/>
                </a:solidFill>
                <a:latin typeface="Calibri"/>
                <a:cs typeface="Calibri"/>
              </a:rPr>
              <a:t>betreuen </a:t>
            </a:r>
            <a:r>
              <a:rPr sz="1600" dirty="0">
                <a:solidFill>
                  <a:srgbClr val="938953"/>
                </a:solidFill>
                <a:latin typeface="Calibri"/>
                <a:cs typeface="Calibri"/>
              </a:rPr>
              <a:t>auch</a:t>
            </a:r>
            <a:r>
              <a:rPr sz="1600" spc="-50" dirty="0">
                <a:solidFill>
                  <a:srgbClr val="938953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938953"/>
                </a:solidFill>
                <a:latin typeface="Calibri"/>
                <a:cs typeface="Calibri"/>
              </a:rPr>
              <a:t>Schafe,</a:t>
            </a:r>
            <a:r>
              <a:rPr sz="1600" spc="-35" dirty="0">
                <a:solidFill>
                  <a:srgbClr val="938953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938953"/>
                </a:solidFill>
                <a:latin typeface="Calibri"/>
                <a:cs typeface="Calibri"/>
              </a:rPr>
              <a:t>Ziegen,</a:t>
            </a:r>
            <a:r>
              <a:rPr sz="1600" spc="-30" dirty="0">
                <a:solidFill>
                  <a:srgbClr val="938953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938953"/>
                </a:solidFill>
                <a:latin typeface="Calibri"/>
                <a:cs typeface="Calibri"/>
              </a:rPr>
              <a:t>Alpakas</a:t>
            </a:r>
            <a:r>
              <a:rPr sz="1600" spc="-55" dirty="0">
                <a:solidFill>
                  <a:srgbClr val="938953"/>
                </a:solidFill>
                <a:latin typeface="Calibri"/>
                <a:cs typeface="Calibri"/>
              </a:rPr>
              <a:t> </a:t>
            </a:r>
            <a:r>
              <a:rPr sz="1600" spc="-25" dirty="0">
                <a:solidFill>
                  <a:srgbClr val="938953"/>
                </a:solidFill>
                <a:latin typeface="Calibri"/>
                <a:cs typeface="Calibri"/>
              </a:rPr>
              <a:t>u. </a:t>
            </a:r>
            <a:r>
              <a:rPr sz="1600" spc="-10" dirty="0">
                <a:solidFill>
                  <a:srgbClr val="938953"/>
                </a:solidFill>
                <a:latin typeface="Calibri"/>
                <a:cs typeface="Calibri"/>
              </a:rPr>
              <a:t>Pferde</a:t>
            </a:r>
            <a:endParaRPr sz="1600">
              <a:latin typeface="Calibri"/>
              <a:cs typeface="Calibri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4700015" y="1124711"/>
            <a:ext cx="4067175" cy="5687060"/>
            <a:chOff x="4700015" y="1124711"/>
            <a:chExt cx="4067175" cy="568706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759324" y="4425886"/>
              <a:ext cx="3927475" cy="1744726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700015" y="3948685"/>
              <a:ext cx="4066793" cy="2862834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715382" y="1124711"/>
              <a:ext cx="4038599" cy="2834132"/>
            </a:xfrm>
            <a:prstGeom prst="rect">
              <a:avLst/>
            </a:prstGeom>
          </p:spPr>
        </p:pic>
      </p:grpSp>
      <p:sp>
        <p:nvSpPr>
          <p:cNvPr id="7" name="object 7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-10" dirty="0"/>
              <a:t>27.02.2025</a:t>
            </a:r>
          </a:p>
        </p:txBody>
      </p:sp>
      <p:sp>
        <p:nvSpPr>
          <p:cNvPr id="8" name="object 8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-10" dirty="0"/>
              <a:t>AMRFV-</a:t>
            </a:r>
            <a:r>
              <a:rPr spc="-20" dirty="0"/>
              <a:t>Training</a:t>
            </a:r>
            <a:r>
              <a:rPr spc="-15" dirty="0"/>
              <a:t> </a:t>
            </a:r>
            <a:r>
              <a:rPr dirty="0"/>
              <a:t>2025</a:t>
            </a:r>
            <a:r>
              <a:rPr spc="35" dirty="0"/>
              <a:t> </a:t>
            </a:r>
            <a:r>
              <a:rPr spc="-10" dirty="0"/>
              <a:t>Salzburg</a:t>
            </a:r>
          </a:p>
        </p:txBody>
      </p:sp>
      <p:sp>
        <p:nvSpPr>
          <p:cNvPr id="9" name="object 9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0170">
              <a:lnSpc>
                <a:spcPts val="1240"/>
              </a:lnSpc>
            </a:pPr>
            <a:r>
              <a:rPr spc="-20" dirty="0"/>
              <a:t>Tzt.</a:t>
            </a:r>
            <a:r>
              <a:rPr spc="-30" dirty="0"/>
              <a:t> </a:t>
            </a:r>
            <a:r>
              <a:rPr spc="-40" dirty="0"/>
              <a:t>Dr.</a:t>
            </a:r>
            <a:r>
              <a:rPr spc="-25" dirty="0"/>
              <a:t> </a:t>
            </a:r>
            <a:r>
              <a:rPr dirty="0"/>
              <a:t>Höller</a:t>
            </a:r>
            <a:r>
              <a:rPr spc="-20" dirty="0"/>
              <a:t> </a:t>
            </a:r>
            <a:r>
              <a:rPr dirty="0"/>
              <a:t>Raphael</a:t>
            </a:r>
            <a:r>
              <a:rPr spc="-25" dirty="0"/>
              <a:t> </a:t>
            </a:r>
            <a:r>
              <a:rPr dirty="0"/>
              <a:t>│</a:t>
            </a:r>
            <a:r>
              <a:rPr spc="-5" dirty="0"/>
              <a:t> </a:t>
            </a:r>
            <a:fld id="{81D60167-4931-47E6-BA6A-407CBD079E47}" type="slidenum">
              <a:rPr spc="-50" dirty="0"/>
              <a:t>2</a:t>
            </a:fld>
            <a:endParaRPr spc="-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35940" y="2259623"/>
            <a:ext cx="8042275" cy="1782445"/>
          </a:xfrm>
          <a:prstGeom prst="rect">
            <a:avLst/>
          </a:prstGeom>
        </p:spPr>
        <p:txBody>
          <a:bodyPr vert="horz" wrap="square" lIns="0" tIns="110489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869"/>
              </a:spcBef>
              <a:buClr>
                <a:srgbClr val="938953"/>
              </a:buClr>
              <a:buFont typeface="Arial"/>
              <a:buChar char="•"/>
              <a:tabLst>
                <a:tab pos="355600" algn="l"/>
              </a:tabLst>
            </a:pPr>
            <a:r>
              <a:rPr sz="3200" b="1" dirty="0">
                <a:solidFill>
                  <a:srgbClr val="938953"/>
                </a:solidFill>
                <a:latin typeface="Calibri"/>
                <a:cs typeface="Calibri"/>
              </a:rPr>
              <a:t>Antibiotika</a:t>
            </a:r>
            <a:r>
              <a:rPr sz="3200" b="1" spc="-114" dirty="0">
                <a:solidFill>
                  <a:srgbClr val="938953"/>
                </a:solidFill>
                <a:latin typeface="Calibri"/>
                <a:cs typeface="Calibri"/>
              </a:rPr>
              <a:t> </a:t>
            </a:r>
            <a:r>
              <a:rPr sz="3200" b="1" spc="-10" dirty="0">
                <a:solidFill>
                  <a:srgbClr val="938953"/>
                </a:solidFill>
                <a:latin typeface="Calibri"/>
                <a:cs typeface="Calibri"/>
              </a:rPr>
              <a:t>Reduktion</a:t>
            </a:r>
            <a:endParaRPr sz="32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770"/>
              </a:spcBef>
              <a:buFont typeface="Arial"/>
              <a:buChar char="•"/>
              <a:tabLst>
                <a:tab pos="355600" algn="l"/>
              </a:tabLst>
            </a:pPr>
            <a:r>
              <a:rPr sz="3200" b="1" dirty="0">
                <a:solidFill>
                  <a:srgbClr val="938953"/>
                </a:solidFill>
                <a:latin typeface="Calibri"/>
                <a:cs typeface="Calibri"/>
              </a:rPr>
              <a:t>Erhaltung</a:t>
            </a:r>
            <a:r>
              <a:rPr sz="3200" b="1" spc="-70" dirty="0">
                <a:solidFill>
                  <a:srgbClr val="938953"/>
                </a:solidFill>
                <a:latin typeface="Calibri"/>
                <a:cs typeface="Calibri"/>
              </a:rPr>
              <a:t> </a:t>
            </a:r>
            <a:r>
              <a:rPr sz="3200" b="1" dirty="0">
                <a:solidFill>
                  <a:srgbClr val="938953"/>
                </a:solidFill>
                <a:latin typeface="Calibri"/>
                <a:cs typeface="Calibri"/>
              </a:rPr>
              <a:t>der</a:t>
            </a:r>
            <a:r>
              <a:rPr sz="3200" b="1" spc="-40" dirty="0">
                <a:solidFill>
                  <a:srgbClr val="938953"/>
                </a:solidFill>
                <a:latin typeface="Calibri"/>
                <a:cs typeface="Calibri"/>
              </a:rPr>
              <a:t> </a:t>
            </a:r>
            <a:r>
              <a:rPr sz="3200" b="1" spc="-10" dirty="0">
                <a:solidFill>
                  <a:srgbClr val="938953"/>
                </a:solidFill>
                <a:latin typeface="Calibri"/>
                <a:cs typeface="Calibri"/>
              </a:rPr>
              <a:t>Eutergesundheit</a:t>
            </a:r>
            <a:endParaRPr sz="32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770"/>
              </a:spcBef>
              <a:buFont typeface="Arial"/>
              <a:buChar char="•"/>
              <a:tabLst>
                <a:tab pos="355600" algn="l"/>
              </a:tabLst>
            </a:pPr>
            <a:r>
              <a:rPr sz="3200" b="1" dirty="0">
                <a:solidFill>
                  <a:srgbClr val="938953"/>
                </a:solidFill>
                <a:latin typeface="Calibri"/>
                <a:cs typeface="Calibri"/>
              </a:rPr>
              <a:t>Etablierung</a:t>
            </a:r>
            <a:r>
              <a:rPr sz="3200" b="1" spc="-105" dirty="0">
                <a:solidFill>
                  <a:srgbClr val="938953"/>
                </a:solidFill>
                <a:latin typeface="Calibri"/>
                <a:cs typeface="Calibri"/>
              </a:rPr>
              <a:t> </a:t>
            </a:r>
            <a:r>
              <a:rPr sz="3200" b="1" dirty="0">
                <a:solidFill>
                  <a:srgbClr val="938953"/>
                </a:solidFill>
                <a:latin typeface="Calibri"/>
                <a:cs typeface="Calibri"/>
              </a:rPr>
              <a:t>eines</a:t>
            </a:r>
            <a:r>
              <a:rPr sz="3200" b="1" spc="-95" dirty="0">
                <a:solidFill>
                  <a:srgbClr val="938953"/>
                </a:solidFill>
                <a:latin typeface="Calibri"/>
                <a:cs typeface="Calibri"/>
              </a:rPr>
              <a:t> </a:t>
            </a:r>
            <a:r>
              <a:rPr sz="3200" b="1" spc="-10" dirty="0">
                <a:solidFill>
                  <a:srgbClr val="938953"/>
                </a:solidFill>
                <a:latin typeface="Calibri"/>
                <a:cs typeface="Calibri"/>
              </a:rPr>
              <a:t>praxistauglichen</a:t>
            </a:r>
            <a:r>
              <a:rPr sz="3200" b="1" spc="-114" dirty="0">
                <a:solidFill>
                  <a:srgbClr val="938953"/>
                </a:solidFill>
                <a:latin typeface="Calibri"/>
                <a:cs typeface="Calibri"/>
              </a:rPr>
              <a:t> </a:t>
            </a:r>
            <a:r>
              <a:rPr sz="3200" b="1" spc="-10" dirty="0">
                <a:solidFill>
                  <a:srgbClr val="938953"/>
                </a:solidFill>
                <a:latin typeface="Calibri"/>
                <a:cs typeface="Calibri"/>
              </a:rPr>
              <a:t>Verfahrens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535940" y="1230325"/>
            <a:ext cx="3952875" cy="6972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/>
              <a:t>Zielsetzung</a:t>
            </a:r>
            <a:r>
              <a:rPr spc="-25" dirty="0"/>
              <a:t> </a:t>
            </a:r>
            <a:r>
              <a:rPr spc="-75" dirty="0"/>
              <a:t>STA</a:t>
            </a:r>
          </a:p>
        </p:txBody>
      </p:sp>
      <p:grpSp>
        <p:nvGrpSpPr>
          <p:cNvPr id="4" name="object 4"/>
          <p:cNvGrpSpPr/>
          <p:nvPr/>
        </p:nvGrpSpPr>
        <p:grpSpPr>
          <a:xfrm>
            <a:off x="524255" y="4219575"/>
            <a:ext cx="2797810" cy="2638425"/>
            <a:chOff x="524255" y="4219575"/>
            <a:chExt cx="2797810" cy="2638425"/>
          </a:xfrm>
        </p:grpSpPr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24255" y="6115807"/>
              <a:ext cx="2797301" cy="742192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39546" y="4219575"/>
              <a:ext cx="2768549" cy="1906587"/>
            </a:xfrm>
            <a:prstGeom prst="rect">
              <a:avLst/>
            </a:prstGeom>
          </p:spPr>
        </p:pic>
      </p:grpSp>
      <p:grpSp>
        <p:nvGrpSpPr>
          <p:cNvPr id="7" name="object 7"/>
          <p:cNvGrpSpPr/>
          <p:nvPr/>
        </p:nvGrpSpPr>
        <p:grpSpPr>
          <a:xfrm>
            <a:off x="6521195" y="4418838"/>
            <a:ext cx="1982470" cy="2439670"/>
            <a:chOff x="6521195" y="4418838"/>
            <a:chExt cx="1982470" cy="2439670"/>
          </a:xfrm>
        </p:grpSpPr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521195" y="5916168"/>
              <a:ext cx="1981961" cy="941831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536943" y="4418838"/>
              <a:ext cx="1952625" cy="1508086"/>
            </a:xfrm>
            <a:prstGeom prst="rect">
              <a:avLst/>
            </a:prstGeom>
          </p:spPr>
        </p:pic>
      </p:grpSp>
      <p:sp>
        <p:nvSpPr>
          <p:cNvPr id="10" name="object 10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-10" dirty="0"/>
              <a:t>27.02.2025</a:t>
            </a:r>
          </a:p>
        </p:txBody>
      </p:sp>
      <p:sp>
        <p:nvSpPr>
          <p:cNvPr id="11" name="object 11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-10" dirty="0"/>
              <a:t>AMRFV-</a:t>
            </a:r>
            <a:r>
              <a:rPr spc="-20" dirty="0"/>
              <a:t>Training</a:t>
            </a:r>
            <a:r>
              <a:rPr spc="-15" dirty="0"/>
              <a:t> </a:t>
            </a:r>
            <a:r>
              <a:rPr dirty="0"/>
              <a:t>2025</a:t>
            </a:r>
            <a:r>
              <a:rPr spc="35" dirty="0"/>
              <a:t> </a:t>
            </a:r>
            <a:r>
              <a:rPr spc="-10" dirty="0"/>
              <a:t>Salzburg</a:t>
            </a:r>
          </a:p>
        </p:txBody>
      </p:sp>
      <p:sp>
        <p:nvSpPr>
          <p:cNvPr id="12" name="object 12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0170">
              <a:lnSpc>
                <a:spcPts val="1240"/>
              </a:lnSpc>
            </a:pPr>
            <a:r>
              <a:rPr spc="-20" dirty="0"/>
              <a:t>Tzt.</a:t>
            </a:r>
            <a:r>
              <a:rPr spc="-30" dirty="0"/>
              <a:t> </a:t>
            </a:r>
            <a:r>
              <a:rPr spc="-40" dirty="0"/>
              <a:t>Dr.</a:t>
            </a:r>
            <a:r>
              <a:rPr spc="-25" dirty="0"/>
              <a:t> </a:t>
            </a:r>
            <a:r>
              <a:rPr dirty="0"/>
              <a:t>Höller</a:t>
            </a:r>
            <a:r>
              <a:rPr spc="-20" dirty="0"/>
              <a:t> </a:t>
            </a:r>
            <a:r>
              <a:rPr dirty="0"/>
              <a:t>Raphael</a:t>
            </a:r>
            <a:r>
              <a:rPr spc="-25" dirty="0"/>
              <a:t> </a:t>
            </a:r>
            <a:r>
              <a:rPr dirty="0"/>
              <a:t>│</a:t>
            </a:r>
            <a:r>
              <a:rPr spc="-5" dirty="0"/>
              <a:t> </a:t>
            </a:r>
            <a:fld id="{81D60167-4931-47E6-BA6A-407CBD079E47}" type="slidenum">
              <a:rPr spc="-50" dirty="0"/>
              <a:t>3</a:t>
            </a:fld>
            <a:endParaRPr spc="-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7937" y="1098550"/>
            <a:ext cx="9149080" cy="2654300"/>
            <a:chOff x="7937" y="1098550"/>
            <a:chExt cx="9149080" cy="2654300"/>
          </a:xfrm>
        </p:grpSpPr>
        <p:sp>
          <p:nvSpPr>
            <p:cNvPr id="3" name="object 3"/>
            <p:cNvSpPr/>
            <p:nvPr/>
          </p:nvSpPr>
          <p:spPr>
            <a:xfrm>
              <a:off x="20637" y="1111250"/>
              <a:ext cx="9123680" cy="2089150"/>
            </a:xfrm>
            <a:custGeom>
              <a:avLst/>
              <a:gdLst/>
              <a:ahLst/>
              <a:cxnLst/>
              <a:rect l="l" t="t" r="r" b="b"/>
              <a:pathLst>
                <a:path w="9123680" h="2089150">
                  <a:moveTo>
                    <a:pt x="8178863" y="0"/>
                  </a:moveTo>
                  <a:lnTo>
                    <a:pt x="8178863" y="522224"/>
                  </a:lnTo>
                  <a:lnTo>
                    <a:pt x="0" y="522224"/>
                  </a:lnTo>
                  <a:lnTo>
                    <a:pt x="0" y="1566926"/>
                  </a:lnTo>
                  <a:lnTo>
                    <a:pt x="8178863" y="1566926"/>
                  </a:lnTo>
                  <a:lnTo>
                    <a:pt x="8178863" y="2089150"/>
                  </a:lnTo>
                  <a:lnTo>
                    <a:pt x="9123362" y="1144651"/>
                  </a:lnTo>
                  <a:lnTo>
                    <a:pt x="9123362" y="944499"/>
                  </a:lnTo>
                  <a:lnTo>
                    <a:pt x="8178863" y="0"/>
                  </a:lnTo>
                  <a:close/>
                </a:path>
              </a:pathLst>
            </a:custGeom>
            <a:solidFill>
              <a:srgbClr val="C5D9F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20637" y="1111250"/>
              <a:ext cx="9123680" cy="2089150"/>
            </a:xfrm>
            <a:custGeom>
              <a:avLst/>
              <a:gdLst/>
              <a:ahLst/>
              <a:cxnLst/>
              <a:rect l="l" t="t" r="r" b="b"/>
              <a:pathLst>
                <a:path w="9123680" h="2089150">
                  <a:moveTo>
                    <a:pt x="9123362" y="1144651"/>
                  </a:moveTo>
                  <a:lnTo>
                    <a:pt x="8178863" y="2089150"/>
                  </a:lnTo>
                  <a:lnTo>
                    <a:pt x="8178863" y="1566926"/>
                  </a:lnTo>
                  <a:lnTo>
                    <a:pt x="0" y="1566926"/>
                  </a:lnTo>
                  <a:lnTo>
                    <a:pt x="0" y="522224"/>
                  </a:lnTo>
                  <a:lnTo>
                    <a:pt x="8178863" y="522224"/>
                  </a:lnTo>
                  <a:lnTo>
                    <a:pt x="8178863" y="0"/>
                  </a:lnTo>
                  <a:lnTo>
                    <a:pt x="9123362" y="944499"/>
                  </a:lnTo>
                </a:path>
              </a:pathLst>
            </a:custGeom>
            <a:ln w="2540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82562" y="2825750"/>
              <a:ext cx="2599055" cy="914400"/>
            </a:xfrm>
            <a:custGeom>
              <a:avLst/>
              <a:gdLst/>
              <a:ahLst/>
              <a:cxnLst/>
              <a:rect l="l" t="t" r="r" b="b"/>
              <a:pathLst>
                <a:path w="2599055" h="914400">
                  <a:moveTo>
                    <a:pt x="2446337" y="0"/>
                  </a:moveTo>
                  <a:lnTo>
                    <a:pt x="152400" y="0"/>
                  </a:lnTo>
                  <a:lnTo>
                    <a:pt x="104231" y="7766"/>
                  </a:lnTo>
                  <a:lnTo>
                    <a:pt x="62396" y="29394"/>
                  </a:lnTo>
                  <a:lnTo>
                    <a:pt x="29405" y="62380"/>
                  </a:lnTo>
                  <a:lnTo>
                    <a:pt x="7769" y="104217"/>
                  </a:lnTo>
                  <a:lnTo>
                    <a:pt x="0" y="152400"/>
                  </a:lnTo>
                  <a:lnTo>
                    <a:pt x="0" y="762000"/>
                  </a:lnTo>
                  <a:lnTo>
                    <a:pt x="7769" y="810182"/>
                  </a:lnTo>
                  <a:lnTo>
                    <a:pt x="29405" y="852019"/>
                  </a:lnTo>
                  <a:lnTo>
                    <a:pt x="62396" y="885005"/>
                  </a:lnTo>
                  <a:lnTo>
                    <a:pt x="104231" y="906633"/>
                  </a:lnTo>
                  <a:lnTo>
                    <a:pt x="152400" y="914400"/>
                  </a:lnTo>
                  <a:lnTo>
                    <a:pt x="2446337" y="914400"/>
                  </a:lnTo>
                  <a:lnTo>
                    <a:pt x="2494520" y="906633"/>
                  </a:lnTo>
                  <a:lnTo>
                    <a:pt x="2536357" y="885005"/>
                  </a:lnTo>
                  <a:lnTo>
                    <a:pt x="2569342" y="852019"/>
                  </a:lnTo>
                  <a:lnTo>
                    <a:pt x="2590971" y="810182"/>
                  </a:lnTo>
                  <a:lnTo>
                    <a:pt x="2598737" y="762000"/>
                  </a:lnTo>
                  <a:lnTo>
                    <a:pt x="2598737" y="152400"/>
                  </a:lnTo>
                  <a:lnTo>
                    <a:pt x="2590971" y="104217"/>
                  </a:lnTo>
                  <a:lnTo>
                    <a:pt x="2569342" y="62380"/>
                  </a:lnTo>
                  <a:lnTo>
                    <a:pt x="2536357" y="29394"/>
                  </a:lnTo>
                  <a:lnTo>
                    <a:pt x="2494520" y="7766"/>
                  </a:lnTo>
                  <a:lnTo>
                    <a:pt x="2446337" y="0"/>
                  </a:lnTo>
                  <a:close/>
                </a:path>
              </a:pathLst>
            </a:custGeom>
            <a:solidFill>
              <a:srgbClr val="548ED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82562" y="2825750"/>
              <a:ext cx="2599055" cy="914400"/>
            </a:xfrm>
            <a:custGeom>
              <a:avLst/>
              <a:gdLst/>
              <a:ahLst/>
              <a:cxnLst/>
              <a:rect l="l" t="t" r="r" b="b"/>
              <a:pathLst>
                <a:path w="2599055" h="914400">
                  <a:moveTo>
                    <a:pt x="0" y="152400"/>
                  </a:moveTo>
                  <a:lnTo>
                    <a:pt x="7769" y="104217"/>
                  </a:lnTo>
                  <a:lnTo>
                    <a:pt x="29405" y="62380"/>
                  </a:lnTo>
                  <a:lnTo>
                    <a:pt x="62396" y="29394"/>
                  </a:lnTo>
                  <a:lnTo>
                    <a:pt x="104231" y="7766"/>
                  </a:lnTo>
                  <a:lnTo>
                    <a:pt x="152400" y="0"/>
                  </a:lnTo>
                  <a:lnTo>
                    <a:pt x="2446337" y="0"/>
                  </a:lnTo>
                  <a:lnTo>
                    <a:pt x="2494520" y="7766"/>
                  </a:lnTo>
                  <a:lnTo>
                    <a:pt x="2536357" y="29394"/>
                  </a:lnTo>
                  <a:lnTo>
                    <a:pt x="2569342" y="62380"/>
                  </a:lnTo>
                  <a:lnTo>
                    <a:pt x="2590971" y="104217"/>
                  </a:lnTo>
                  <a:lnTo>
                    <a:pt x="2598737" y="152400"/>
                  </a:lnTo>
                  <a:lnTo>
                    <a:pt x="2598737" y="762000"/>
                  </a:lnTo>
                  <a:lnTo>
                    <a:pt x="2590971" y="810182"/>
                  </a:lnTo>
                  <a:lnTo>
                    <a:pt x="2569342" y="852019"/>
                  </a:lnTo>
                  <a:lnTo>
                    <a:pt x="2536357" y="885005"/>
                  </a:lnTo>
                  <a:lnTo>
                    <a:pt x="2494520" y="906633"/>
                  </a:lnTo>
                  <a:lnTo>
                    <a:pt x="2446337" y="914400"/>
                  </a:lnTo>
                  <a:lnTo>
                    <a:pt x="152400" y="914400"/>
                  </a:lnTo>
                  <a:lnTo>
                    <a:pt x="104231" y="906633"/>
                  </a:lnTo>
                  <a:lnTo>
                    <a:pt x="62396" y="885005"/>
                  </a:lnTo>
                  <a:lnTo>
                    <a:pt x="29405" y="852019"/>
                  </a:lnTo>
                  <a:lnTo>
                    <a:pt x="7769" y="810182"/>
                  </a:lnTo>
                  <a:lnTo>
                    <a:pt x="0" y="762000"/>
                  </a:lnTo>
                  <a:lnTo>
                    <a:pt x="0" y="152400"/>
                  </a:lnTo>
                  <a:close/>
                </a:path>
              </a:pathLst>
            </a:custGeom>
            <a:ln w="25400">
              <a:solidFill>
                <a:srgbClr val="00AF5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707237" y="2949320"/>
            <a:ext cx="1605915" cy="6362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1920">
              <a:lnSpc>
                <a:spcPct val="100000"/>
              </a:lnSpc>
              <a:spcBef>
                <a:spcPts val="105"/>
              </a:spcBef>
            </a:pPr>
            <a:r>
              <a:rPr sz="2000" b="1" spc="-10" dirty="0">
                <a:solidFill>
                  <a:srgbClr val="FFFFFF"/>
                </a:solidFill>
                <a:latin typeface="Calibri"/>
                <a:cs typeface="Calibri"/>
              </a:rPr>
              <a:t>Rückbildung</a:t>
            </a:r>
            <a:endParaRPr sz="20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2000" b="1" dirty="0">
                <a:solidFill>
                  <a:srgbClr val="FFFFFF"/>
                </a:solidFill>
                <a:latin typeface="Calibri"/>
                <a:cs typeface="Calibri"/>
              </a:rPr>
              <a:t>bis</a:t>
            </a:r>
            <a:r>
              <a:rPr sz="2000" b="1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FFFFFF"/>
                </a:solidFill>
                <a:latin typeface="Calibri"/>
                <a:cs typeface="Calibri"/>
              </a:rPr>
              <a:t>zu</a:t>
            </a:r>
            <a:r>
              <a:rPr sz="2000" b="1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FFFFFF"/>
                </a:solidFill>
                <a:latin typeface="Calibri"/>
                <a:cs typeface="Calibri"/>
              </a:rPr>
              <a:t>30</a:t>
            </a:r>
            <a:r>
              <a:rPr sz="2000" b="1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b="1" spc="-25" dirty="0">
                <a:solidFill>
                  <a:srgbClr val="FFFFFF"/>
                </a:solidFill>
                <a:latin typeface="Calibri"/>
                <a:cs typeface="Calibri"/>
              </a:rPr>
              <a:t>Tagen</a:t>
            </a:r>
            <a:endParaRPr sz="2000">
              <a:latin typeface="Calibri"/>
              <a:cs typeface="Calibri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2892425" y="2797175"/>
            <a:ext cx="3482975" cy="939800"/>
            <a:chOff x="2892425" y="2797175"/>
            <a:chExt cx="3482975" cy="939800"/>
          </a:xfrm>
        </p:grpSpPr>
        <p:sp>
          <p:nvSpPr>
            <p:cNvPr id="9" name="object 9"/>
            <p:cNvSpPr/>
            <p:nvPr/>
          </p:nvSpPr>
          <p:spPr>
            <a:xfrm>
              <a:off x="2905125" y="2809875"/>
              <a:ext cx="3457575" cy="914400"/>
            </a:xfrm>
            <a:custGeom>
              <a:avLst/>
              <a:gdLst/>
              <a:ahLst/>
              <a:cxnLst/>
              <a:rect l="l" t="t" r="r" b="b"/>
              <a:pathLst>
                <a:path w="3457575" h="914400">
                  <a:moveTo>
                    <a:pt x="3305175" y="0"/>
                  </a:moveTo>
                  <a:lnTo>
                    <a:pt x="152400" y="0"/>
                  </a:lnTo>
                  <a:lnTo>
                    <a:pt x="104217" y="7766"/>
                  </a:lnTo>
                  <a:lnTo>
                    <a:pt x="62380" y="29394"/>
                  </a:lnTo>
                  <a:lnTo>
                    <a:pt x="29394" y="62380"/>
                  </a:lnTo>
                  <a:lnTo>
                    <a:pt x="7766" y="104217"/>
                  </a:lnTo>
                  <a:lnTo>
                    <a:pt x="0" y="152400"/>
                  </a:lnTo>
                  <a:lnTo>
                    <a:pt x="0" y="762000"/>
                  </a:lnTo>
                  <a:lnTo>
                    <a:pt x="7766" y="810182"/>
                  </a:lnTo>
                  <a:lnTo>
                    <a:pt x="29394" y="852019"/>
                  </a:lnTo>
                  <a:lnTo>
                    <a:pt x="62380" y="885005"/>
                  </a:lnTo>
                  <a:lnTo>
                    <a:pt x="104217" y="906633"/>
                  </a:lnTo>
                  <a:lnTo>
                    <a:pt x="152400" y="914400"/>
                  </a:lnTo>
                  <a:lnTo>
                    <a:pt x="3305175" y="914400"/>
                  </a:lnTo>
                  <a:lnTo>
                    <a:pt x="3353357" y="906633"/>
                  </a:lnTo>
                  <a:lnTo>
                    <a:pt x="3395194" y="885005"/>
                  </a:lnTo>
                  <a:lnTo>
                    <a:pt x="3428180" y="852019"/>
                  </a:lnTo>
                  <a:lnTo>
                    <a:pt x="3449808" y="810182"/>
                  </a:lnTo>
                  <a:lnTo>
                    <a:pt x="3457575" y="762000"/>
                  </a:lnTo>
                  <a:lnTo>
                    <a:pt x="3457575" y="152400"/>
                  </a:lnTo>
                  <a:lnTo>
                    <a:pt x="3449808" y="104217"/>
                  </a:lnTo>
                  <a:lnTo>
                    <a:pt x="3428180" y="62380"/>
                  </a:lnTo>
                  <a:lnTo>
                    <a:pt x="3395194" y="29394"/>
                  </a:lnTo>
                  <a:lnTo>
                    <a:pt x="3353357" y="7766"/>
                  </a:lnTo>
                  <a:lnTo>
                    <a:pt x="3305175" y="0"/>
                  </a:lnTo>
                  <a:close/>
                </a:path>
              </a:pathLst>
            </a:custGeom>
            <a:solidFill>
              <a:srgbClr val="8EB4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2905125" y="2809875"/>
              <a:ext cx="3457575" cy="914400"/>
            </a:xfrm>
            <a:custGeom>
              <a:avLst/>
              <a:gdLst/>
              <a:ahLst/>
              <a:cxnLst/>
              <a:rect l="l" t="t" r="r" b="b"/>
              <a:pathLst>
                <a:path w="3457575" h="914400">
                  <a:moveTo>
                    <a:pt x="0" y="152400"/>
                  </a:moveTo>
                  <a:lnTo>
                    <a:pt x="7766" y="104217"/>
                  </a:lnTo>
                  <a:lnTo>
                    <a:pt x="29394" y="62380"/>
                  </a:lnTo>
                  <a:lnTo>
                    <a:pt x="62380" y="29394"/>
                  </a:lnTo>
                  <a:lnTo>
                    <a:pt x="104217" y="7766"/>
                  </a:lnTo>
                  <a:lnTo>
                    <a:pt x="152400" y="0"/>
                  </a:lnTo>
                  <a:lnTo>
                    <a:pt x="3305175" y="0"/>
                  </a:lnTo>
                  <a:lnTo>
                    <a:pt x="3353357" y="7766"/>
                  </a:lnTo>
                  <a:lnTo>
                    <a:pt x="3395194" y="29394"/>
                  </a:lnTo>
                  <a:lnTo>
                    <a:pt x="3428180" y="62380"/>
                  </a:lnTo>
                  <a:lnTo>
                    <a:pt x="3449808" y="104217"/>
                  </a:lnTo>
                  <a:lnTo>
                    <a:pt x="3457575" y="152400"/>
                  </a:lnTo>
                  <a:lnTo>
                    <a:pt x="3457575" y="762000"/>
                  </a:lnTo>
                  <a:lnTo>
                    <a:pt x="3449808" y="810182"/>
                  </a:lnTo>
                  <a:lnTo>
                    <a:pt x="3428180" y="852019"/>
                  </a:lnTo>
                  <a:lnTo>
                    <a:pt x="3395194" y="885005"/>
                  </a:lnTo>
                  <a:lnTo>
                    <a:pt x="3353357" y="906633"/>
                  </a:lnTo>
                  <a:lnTo>
                    <a:pt x="3305175" y="914400"/>
                  </a:lnTo>
                  <a:lnTo>
                    <a:pt x="152400" y="914400"/>
                  </a:lnTo>
                  <a:lnTo>
                    <a:pt x="104217" y="906633"/>
                  </a:lnTo>
                  <a:lnTo>
                    <a:pt x="62380" y="885005"/>
                  </a:lnTo>
                  <a:lnTo>
                    <a:pt x="29394" y="852019"/>
                  </a:lnTo>
                  <a:lnTo>
                    <a:pt x="7766" y="810182"/>
                  </a:lnTo>
                  <a:lnTo>
                    <a:pt x="0" y="762000"/>
                  </a:lnTo>
                  <a:lnTo>
                    <a:pt x="0" y="152400"/>
                  </a:lnTo>
                  <a:close/>
                </a:path>
              </a:pathLst>
            </a:custGeom>
            <a:ln w="25400">
              <a:solidFill>
                <a:srgbClr val="00AF5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3480561" y="3085845"/>
            <a:ext cx="2308225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dirty="0">
                <a:solidFill>
                  <a:srgbClr val="FFFFFF"/>
                </a:solidFill>
                <a:latin typeface="Calibri"/>
                <a:cs typeface="Calibri"/>
              </a:rPr>
              <a:t>Ruhephase</a:t>
            </a:r>
            <a:r>
              <a:rPr sz="2000" b="1" spc="-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FFFFFF"/>
                </a:solidFill>
                <a:latin typeface="Calibri"/>
                <a:cs typeface="Calibri"/>
              </a:rPr>
              <a:t>4</a:t>
            </a:r>
            <a:r>
              <a:rPr sz="2000" b="1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FFFFFF"/>
                </a:solidFill>
                <a:latin typeface="Calibri"/>
                <a:cs typeface="Calibri"/>
              </a:rPr>
              <a:t>Wochen</a:t>
            </a:r>
            <a:endParaRPr sz="2000">
              <a:latin typeface="Calibri"/>
              <a:cs typeface="Calibri"/>
            </a:endParaRPr>
          </a:p>
        </p:txBody>
      </p:sp>
      <p:grpSp>
        <p:nvGrpSpPr>
          <p:cNvPr id="12" name="object 12"/>
          <p:cNvGrpSpPr/>
          <p:nvPr/>
        </p:nvGrpSpPr>
        <p:grpSpPr>
          <a:xfrm>
            <a:off x="6410325" y="2797175"/>
            <a:ext cx="2564130" cy="939800"/>
            <a:chOff x="6410325" y="2797175"/>
            <a:chExt cx="2564130" cy="939800"/>
          </a:xfrm>
        </p:grpSpPr>
        <p:sp>
          <p:nvSpPr>
            <p:cNvPr id="13" name="object 13"/>
            <p:cNvSpPr/>
            <p:nvPr/>
          </p:nvSpPr>
          <p:spPr>
            <a:xfrm>
              <a:off x="6423025" y="2809875"/>
              <a:ext cx="2538730" cy="914400"/>
            </a:xfrm>
            <a:custGeom>
              <a:avLst/>
              <a:gdLst/>
              <a:ahLst/>
              <a:cxnLst/>
              <a:rect l="l" t="t" r="r" b="b"/>
              <a:pathLst>
                <a:path w="2538729" h="914400">
                  <a:moveTo>
                    <a:pt x="2385949" y="0"/>
                  </a:moveTo>
                  <a:lnTo>
                    <a:pt x="152400" y="0"/>
                  </a:lnTo>
                  <a:lnTo>
                    <a:pt x="104217" y="7766"/>
                  </a:lnTo>
                  <a:lnTo>
                    <a:pt x="62380" y="29394"/>
                  </a:lnTo>
                  <a:lnTo>
                    <a:pt x="29394" y="62380"/>
                  </a:lnTo>
                  <a:lnTo>
                    <a:pt x="7766" y="104217"/>
                  </a:lnTo>
                  <a:lnTo>
                    <a:pt x="0" y="152400"/>
                  </a:lnTo>
                  <a:lnTo>
                    <a:pt x="0" y="762000"/>
                  </a:lnTo>
                  <a:lnTo>
                    <a:pt x="7766" y="810182"/>
                  </a:lnTo>
                  <a:lnTo>
                    <a:pt x="29394" y="852019"/>
                  </a:lnTo>
                  <a:lnTo>
                    <a:pt x="62380" y="885005"/>
                  </a:lnTo>
                  <a:lnTo>
                    <a:pt x="104217" y="906633"/>
                  </a:lnTo>
                  <a:lnTo>
                    <a:pt x="152400" y="914400"/>
                  </a:lnTo>
                  <a:lnTo>
                    <a:pt x="2385949" y="914400"/>
                  </a:lnTo>
                  <a:lnTo>
                    <a:pt x="2434144" y="906633"/>
                  </a:lnTo>
                  <a:lnTo>
                    <a:pt x="2476013" y="885005"/>
                  </a:lnTo>
                  <a:lnTo>
                    <a:pt x="2509036" y="852019"/>
                  </a:lnTo>
                  <a:lnTo>
                    <a:pt x="2530696" y="810182"/>
                  </a:lnTo>
                  <a:lnTo>
                    <a:pt x="2538476" y="762000"/>
                  </a:lnTo>
                  <a:lnTo>
                    <a:pt x="2538476" y="152400"/>
                  </a:lnTo>
                  <a:lnTo>
                    <a:pt x="2530696" y="104217"/>
                  </a:lnTo>
                  <a:lnTo>
                    <a:pt x="2509036" y="62380"/>
                  </a:lnTo>
                  <a:lnTo>
                    <a:pt x="2476013" y="29394"/>
                  </a:lnTo>
                  <a:lnTo>
                    <a:pt x="2434144" y="7766"/>
                  </a:lnTo>
                  <a:lnTo>
                    <a:pt x="2385949" y="0"/>
                  </a:lnTo>
                  <a:close/>
                </a:path>
              </a:pathLst>
            </a:custGeom>
            <a:solidFill>
              <a:srgbClr val="C5D9F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6423025" y="2809875"/>
              <a:ext cx="2538730" cy="914400"/>
            </a:xfrm>
            <a:custGeom>
              <a:avLst/>
              <a:gdLst/>
              <a:ahLst/>
              <a:cxnLst/>
              <a:rect l="l" t="t" r="r" b="b"/>
              <a:pathLst>
                <a:path w="2538729" h="914400">
                  <a:moveTo>
                    <a:pt x="0" y="152400"/>
                  </a:moveTo>
                  <a:lnTo>
                    <a:pt x="7766" y="104217"/>
                  </a:lnTo>
                  <a:lnTo>
                    <a:pt x="29394" y="62380"/>
                  </a:lnTo>
                  <a:lnTo>
                    <a:pt x="62380" y="29394"/>
                  </a:lnTo>
                  <a:lnTo>
                    <a:pt x="104217" y="7766"/>
                  </a:lnTo>
                  <a:lnTo>
                    <a:pt x="152400" y="0"/>
                  </a:lnTo>
                  <a:lnTo>
                    <a:pt x="2385949" y="0"/>
                  </a:lnTo>
                  <a:lnTo>
                    <a:pt x="2434144" y="7766"/>
                  </a:lnTo>
                  <a:lnTo>
                    <a:pt x="2476013" y="29394"/>
                  </a:lnTo>
                  <a:lnTo>
                    <a:pt x="2509036" y="62380"/>
                  </a:lnTo>
                  <a:lnTo>
                    <a:pt x="2530696" y="104217"/>
                  </a:lnTo>
                  <a:lnTo>
                    <a:pt x="2538476" y="152400"/>
                  </a:lnTo>
                  <a:lnTo>
                    <a:pt x="2538476" y="762000"/>
                  </a:lnTo>
                  <a:lnTo>
                    <a:pt x="2530696" y="810182"/>
                  </a:lnTo>
                  <a:lnTo>
                    <a:pt x="2509036" y="852019"/>
                  </a:lnTo>
                  <a:lnTo>
                    <a:pt x="2476013" y="885005"/>
                  </a:lnTo>
                  <a:lnTo>
                    <a:pt x="2434144" y="906633"/>
                  </a:lnTo>
                  <a:lnTo>
                    <a:pt x="2385949" y="914400"/>
                  </a:lnTo>
                  <a:lnTo>
                    <a:pt x="152400" y="914400"/>
                  </a:lnTo>
                  <a:lnTo>
                    <a:pt x="104217" y="906633"/>
                  </a:lnTo>
                  <a:lnTo>
                    <a:pt x="62380" y="885005"/>
                  </a:lnTo>
                  <a:lnTo>
                    <a:pt x="29394" y="852019"/>
                  </a:lnTo>
                  <a:lnTo>
                    <a:pt x="7766" y="810182"/>
                  </a:lnTo>
                  <a:lnTo>
                    <a:pt x="0" y="762000"/>
                  </a:lnTo>
                  <a:lnTo>
                    <a:pt x="0" y="152400"/>
                  </a:lnTo>
                  <a:close/>
                </a:path>
              </a:pathLst>
            </a:custGeom>
            <a:ln w="25400">
              <a:solidFill>
                <a:srgbClr val="00AF5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5" name="object 15"/>
          <p:cNvSpPr txBox="1"/>
          <p:nvPr/>
        </p:nvSpPr>
        <p:spPr>
          <a:xfrm>
            <a:off x="6832854" y="3085845"/>
            <a:ext cx="1718945" cy="6362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431800" marR="5080" indent="-419734">
              <a:lnSpc>
                <a:spcPct val="100000"/>
              </a:lnSpc>
              <a:spcBef>
                <a:spcPts val="105"/>
              </a:spcBef>
            </a:pPr>
            <a:r>
              <a:rPr sz="2000" b="1" dirty="0">
                <a:solidFill>
                  <a:srgbClr val="FFFFFF"/>
                </a:solidFill>
                <a:latin typeface="Calibri"/>
                <a:cs typeface="Calibri"/>
              </a:rPr>
              <a:t>15</a:t>
            </a:r>
            <a:r>
              <a:rPr sz="2000" b="1" spc="-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FFFFFF"/>
                </a:solidFill>
                <a:latin typeface="Calibri"/>
                <a:cs typeface="Calibri"/>
              </a:rPr>
              <a:t>–</a:t>
            </a:r>
            <a:r>
              <a:rPr sz="2000" b="1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FFFFFF"/>
                </a:solidFill>
                <a:latin typeface="Calibri"/>
                <a:cs typeface="Calibri"/>
              </a:rPr>
              <a:t>20</a:t>
            </a:r>
            <a:r>
              <a:rPr sz="2000" b="1" spc="-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b="1" spc="-30" dirty="0">
                <a:solidFill>
                  <a:srgbClr val="FFFFFF"/>
                </a:solidFill>
                <a:latin typeface="Calibri"/>
                <a:cs typeface="Calibri"/>
              </a:rPr>
              <a:t>Tage</a:t>
            </a:r>
            <a:r>
              <a:rPr sz="2000" b="1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b="1" spc="-25" dirty="0">
                <a:solidFill>
                  <a:srgbClr val="FFFFFF"/>
                </a:solidFill>
                <a:latin typeface="Calibri"/>
                <a:cs typeface="Calibri"/>
              </a:rPr>
              <a:t>vor </a:t>
            </a:r>
            <a:r>
              <a:rPr sz="2000" b="1" spc="-10" dirty="0">
                <a:solidFill>
                  <a:srgbClr val="FFFFFF"/>
                </a:solidFill>
                <a:latin typeface="Calibri"/>
                <a:cs typeface="Calibri"/>
              </a:rPr>
              <a:t>Kalbung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0" y="3848100"/>
            <a:ext cx="2964180" cy="2173605"/>
          </a:xfrm>
          <a:custGeom>
            <a:avLst/>
            <a:gdLst/>
            <a:ahLst/>
            <a:cxnLst/>
            <a:rect l="l" t="t" r="r" b="b"/>
            <a:pathLst>
              <a:path w="2964180" h="2173604">
                <a:moveTo>
                  <a:pt x="0" y="362204"/>
                </a:moveTo>
                <a:lnTo>
                  <a:pt x="3306" y="313058"/>
                </a:lnTo>
                <a:lnTo>
                  <a:pt x="12938" y="265920"/>
                </a:lnTo>
                <a:lnTo>
                  <a:pt x="28464" y="221224"/>
                </a:lnTo>
                <a:lnTo>
                  <a:pt x="49452" y="179399"/>
                </a:lnTo>
                <a:lnTo>
                  <a:pt x="75471" y="140878"/>
                </a:lnTo>
                <a:lnTo>
                  <a:pt x="106089" y="106092"/>
                </a:lnTo>
                <a:lnTo>
                  <a:pt x="140875" y="75474"/>
                </a:lnTo>
                <a:lnTo>
                  <a:pt x="179397" y="49454"/>
                </a:lnTo>
                <a:lnTo>
                  <a:pt x="221224" y="28465"/>
                </a:lnTo>
                <a:lnTo>
                  <a:pt x="265923" y="12939"/>
                </a:lnTo>
                <a:lnTo>
                  <a:pt x="313065" y="3306"/>
                </a:lnTo>
                <a:lnTo>
                  <a:pt x="362216" y="0"/>
                </a:lnTo>
                <a:lnTo>
                  <a:pt x="2601595" y="0"/>
                </a:lnTo>
                <a:lnTo>
                  <a:pt x="2650770" y="3306"/>
                </a:lnTo>
                <a:lnTo>
                  <a:pt x="2697931" y="12939"/>
                </a:lnTo>
                <a:lnTo>
                  <a:pt x="2742648" y="28465"/>
                </a:lnTo>
                <a:lnTo>
                  <a:pt x="2784489" y="49454"/>
                </a:lnTo>
                <a:lnTo>
                  <a:pt x="2823022" y="75474"/>
                </a:lnTo>
                <a:lnTo>
                  <a:pt x="2857817" y="106092"/>
                </a:lnTo>
                <a:lnTo>
                  <a:pt x="2888442" y="140878"/>
                </a:lnTo>
                <a:lnTo>
                  <a:pt x="2914466" y="179399"/>
                </a:lnTo>
                <a:lnTo>
                  <a:pt x="2935458" y="221224"/>
                </a:lnTo>
                <a:lnTo>
                  <a:pt x="2950986" y="265920"/>
                </a:lnTo>
                <a:lnTo>
                  <a:pt x="2960619" y="313058"/>
                </a:lnTo>
                <a:lnTo>
                  <a:pt x="2963926" y="362204"/>
                </a:lnTo>
                <a:lnTo>
                  <a:pt x="2963926" y="1811070"/>
                </a:lnTo>
                <a:lnTo>
                  <a:pt x="2960619" y="1860222"/>
                </a:lnTo>
                <a:lnTo>
                  <a:pt x="2950986" y="1907363"/>
                </a:lnTo>
                <a:lnTo>
                  <a:pt x="2935458" y="1952063"/>
                </a:lnTo>
                <a:lnTo>
                  <a:pt x="2914466" y="1993890"/>
                </a:lnTo>
                <a:lnTo>
                  <a:pt x="2888442" y="2032412"/>
                </a:lnTo>
                <a:lnTo>
                  <a:pt x="2857817" y="2067198"/>
                </a:lnTo>
                <a:lnTo>
                  <a:pt x="2823022" y="2097816"/>
                </a:lnTo>
                <a:lnTo>
                  <a:pt x="2784489" y="2123835"/>
                </a:lnTo>
                <a:lnTo>
                  <a:pt x="2742648" y="2144823"/>
                </a:lnTo>
                <a:lnTo>
                  <a:pt x="2697931" y="2160349"/>
                </a:lnTo>
                <a:lnTo>
                  <a:pt x="2650770" y="2169980"/>
                </a:lnTo>
                <a:lnTo>
                  <a:pt x="2601595" y="2173287"/>
                </a:lnTo>
                <a:lnTo>
                  <a:pt x="362216" y="2173287"/>
                </a:lnTo>
                <a:lnTo>
                  <a:pt x="313065" y="2169980"/>
                </a:lnTo>
                <a:lnTo>
                  <a:pt x="265923" y="2160349"/>
                </a:lnTo>
                <a:lnTo>
                  <a:pt x="221224" y="2144823"/>
                </a:lnTo>
                <a:lnTo>
                  <a:pt x="179397" y="2123835"/>
                </a:lnTo>
                <a:lnTo>
                  <a:pt x="140875" y="2097816"/>
                </a:lnTo>
                <a:lnTo>
                  <a:pt x="106089" y="2067198"/>
                </a:lnTo>
                <a:lnTo>
                  <a:pt x="75471" y="2032412"/>
                </a:lnTo>
                <a:lnTo>
                  <a:pt x="49452" y="1993890"/>
                </a:lnTo>
                <a:lnTo>
                  <a:pt x="28464" y="1952063"/>
                </a:lnTo>
                <a:lnTo>
                  <a:pt x="12938" y="1907363"/>
                </a:lnTo>
                <a:lnTo>
                  <a:pt x="3306" y="1860222"/>
                </a:lnTo>
                <a:lnTo>
                  <a:pt x="0" y="1811070"/>
                </a:lnTo>
                <a:lnTo>
                  <a:pt x="0" y="362204"/>
                </a:lnTo>
                <a:close/>
              </a:path>
            </a:pathLst>
          </a:custGeom>
          <a:ln w="25399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 txBox="1"/>
          <p:nvPr/>
        </p:nvSpPr>
        <p:spPr>
          <a:xfrm>
            <a:off x="184810" y="4633721"/>
            <a:ext cx="255143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9085" marR="5080" indent="-287020">
              <a:lnSpc>
                <a:spcPct val="100000"/>
              </a:lnSpc>
              <a:spcBef>
                <a:spcPts val="100"/>
              </a:spcBef>
              <a:buFont typeface="Wingdings"/>
              <a:buChar char=""/>
              <a:tabLst>
                <a:tab pos="299085" algn="l"/>
              </a:tabLst>
            </a:pPr>
            <a:r>
              <a:rPr sz="1800" b="1" spc="-10" dirty="0">
                <a:solidFill>
                  <a:srgbClr val="006FC0"/>
                </a:solidFill>
                <a:latin typeface="Calibri"/>
                <a:cs typeface="Calibri"/>
              </a:rPr>
              <a:t>Progressive</a:t>
            </a:r>
            <a:r>
              <a:rPr sz="1800" b="1" spc="-55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006FC0"/>
                </a:solidFill>
                <a:latin typeface="Calibri"/>
                <a:cs typeface="Calibri"/>
              </a:rPr>
              <a:t>Ausbildung </a:t>
            </a:r>
            <a:r>
              <a:rPr sz="1800" b="1" dirty="0">
                <a:solidFill>
                  <a:srgbClr val="006FC0"/>
                </a:solidFill>
                <a:latin typeface="Calibri"/>
                <a:cs typeface="Calibri"/>
              </a:rPr>
              <a:t>der</a:t>
            </a:r>
            <a:r>
              <a:rPr sz="1800" b="1" spc="-45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006FC0"/>
                </a:solidFill>
                <a:latin typeface="Calibri"/>
                <a:cs typeface="Calibri"/>
              </a:rPr>
              <a:t>passiven</a:t>
            </a:r>
            <a:r>
              <a:rPr sz="1800" b="1" spc="-60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006FC0"/>
                </a:solidFill>
                <a:latin typeface="Calibri"/>
                <a:cs typeface="Calibri"/>
              </a:rPr>
              <a:t>Immunität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2963926" y="3848100"/>
            <a:ext cx="6180455" cy="2173605"/>
          </a:xfrm>
          <a:custGeom>
            <a:avLst/>
            <a:gdLst/>
            <a:ahLst/>
            <a:cxnLst/>
            <a:rect l="l" t="t" r="r" b="b"/>
            <a:pathLst>
              <a:path w="6180455" h="2173604">
                <a:moveTo>
                  <a:pt x="0" y="362204"/>
                </a:moveTo>
                <a:lnTo>
                  <a:pt x="3304" y="313058"/>
                </a:lnTo>
                <a:lnTo>
                  <a:pt x="12930" y="265920"/>
                </a:lnTo>
                <a:lnTo>
                  <a:pt x="28447" y="221224"/>
                </a:lnTo>
                <a:lnTo>
                  <a:pt x="49426" y="179399"/>
                </a:lnTo>
                <a:lnTo>
                  <a:pt x="75435" y="140878"/>
                </a:lnTo>
                <a:lnTo>
                  <a:pt x="106044" y="106092"/>
                </a:lnTo>
                <a:lnTo>
                  <a:pt x="140824" y="75474"/>
                </a:lnTo>
                <a:lnTo>
                  <a:pt x="179342" y="49454"/>
                </a:lnTo>
                <a:lnTo>
                  <a:pt x="221170" y="28465"/>
                </a:lnTo>
                <a:lnTo>
                  <a:pt x="265876" y="12939"/>
                </a:lnTo>
                <a:lnTo>
                  <a:pt x="313031" y="3306"/>
                </a:lnTo>
                <a:lnTo>
                  <a:pt x="362203" y="0"/>
                </a:lnTo>
                <a:lnTo>
                  <a:pt x="2974594" y="0"/>
                </a:lnTo>
                <a:lnTo>
                  <a:pt x="3023769" y="3306"/>
                </a:lnTo>
                <a:lnTo>
                  <a:pt x="3070930" y="12939"/>
                </a:lnTo>
                <a:lnTo>
                  <a:pt x="3115647" y="28465"/>
                </a:lnTo>
                <a:lnTo>
                  <a:pt x="3157488" y="49454"/>
                </a:lnTo>
                <a:lnTo>
                  <a:pt x="3196021" y="75474"/>
                </a:lnTo>
                <a:lnTo>
                  <a:pt x="3230816" y="106092"/>
                </a:lnTo>
                <a:lnTo>
                  <a:pt x="3261441" y="140878"/>
                </a:lnTo>
                <a:lnTo>
                  <a:pt x="3287465" y="179399"/>
                </a:lnTo>
                <a:lnTo>
                  <a:pt x="3308457" y="221224"/>
                </a:lnTo>
                <a:lnTo>
                  <a:pt x="3323985" y="265920"/>
                </a:lnTo>
                <a:lnTo>
                  <a:pt x="3333618" y="313058"/>
                </a:lnTo>
                <a:lnTo>
                  <a:pt x="3336925" y="362204"/>
                </a:lnTo>
                <a:lnTo>
                  <a:pt x="3336925" y="1811070"/>
                </a:lnTo>
                <a:lnTo>
                  <a:pt x="3333618" y="1860222"/>
                </a:lnTo>
                <a:lnTo>
                  <a:pt x="3323985" y="1907363"/>
                </a:lnTo>
                <a:lnTo>
                  <a:pt x="3308457" y="1952063"/>
                </a:lnTo>
                <a:lnTo>
                  <a:pt x="3287465" y="1993890"/>
                </a:lnTo>
                <a:lnTo>
                  <a:pt x="3261441" y="2032412"/>
                </a:lnTo>
                <a:lnTo>
                  <a:pt x="3230816" y="2067198"/>
                </a:lnTo>
                <a:lnTo>
                  <a:pt x="3196021" y="2097816"/>
                </a:lnTo>
                <a:lnTo>
                  <a:pt x="3157488" y="2123835"/>
                </a:lnTo>
                <a:lnTo>
                  <a:pt x="3115647" y="2144823"/>
                </a:lnTo>
                <a:lnTo>
                  <a:pt x="3070930" y="2160349"/>
                </a:lnTo>
                <a:lnTo>
                  <a:pt x="3023769" y="2169980"/>
                </a:lnTo>
                <a:lnTo>
                  <a:pt x="2974594" y="2173287"/>
                </a:lnTo>
                <a:lnTo>
                  <a:pt x="362203" y="2173287"/>
                </a:lnTo>
                <a:lnTo>
                  <a:pt x="313031" y="2169980"/>
                </a:lnTo>
                <a:lnTo>
                  <a:pt x="265876" y="2160349"/>
                </a:lnTo>
                <a:lnTo>
                  <a:pt x="221170" y="2144823"/>
                </a:lnTo>
                <a:lnTo>
                  <a:pt x="179342" y="2123835"/>
                </a:lnTo>
                <a:lnTo>
                  <a:pt x="140824" y="2097816"/>
                </a:lnTo>
                <a:lnTo>
                  <a:pt x="106045" y="2067198"/>
                </a:lnTo>
                <a:lnTo>
                  <a:pt x="75435" y="2032412"/>
                </a:lnTo>
                <a:lnTo>
                  <a:pt x="49426" y="1993890"/>
                </a:lnTo>
                <a:lnTo>
                  <a:pt x="28448" y="1952063"/>
                </a:lnTo>
                <a:lnTo>
                  <a:pt x="12930" y="1907363"/>
                </a:lnTo>
                <a:lnTo>
                  <a:pt x="3304" y="1860222"/>
                </a:lnTo>
                <a:lnTo>
                  <a:pt x="0" y="1811070"/>
                </a:lnTo>
                <a:lnTo>
                  <a:pt x="0" y="362204"/>
                </a:lnTo>
                <a:close/>
              </a:path>
              <a:path w="6180455" h="2173604">
                <a:moveTo>
                  <a:pt x="3336925" y="362204"/>
                </a:moveTo>
                <a:lnTo>
                  <a:pt x="3340229" y="313058"/>
                </a:lnTo>
                <a:lnTo>
                  <a:pt x="3349855" y="265920"/>
                </a:lnTo>
                <a:lnTo>
                  <a:pt x="3365373" y="221224"/>
                </a:lnTo>
                <a:lnTo>
                  <a:pt x="3386351" y="179399"/>
                </a:lnTo>
                <a:lnTo>
                  <a:pt x="3412360" y="140878"/>
                </a:lnTo>
                <a:lnTo>
                  <a:pt x="3442970" y="106092"/>
                </a:lnTo>
                <a:lnTo>
                  <a:pt x="3477749" y="75474"/>
                </a:lnTo>
                <a:lnTo>
                  <a:pt x="3516267" y="49454"/>
                </a:lnTo>
                <a:lnTo>
                  <a:pt x="3558095" y="28465"/>
                </a:lnTo>
                <a:lnTo>
                  <a:pt x="3602801" y="12939"/>
                </a:lnTo>
                <a:lnTo>
                  <a:pt x="3649956" y="3306"/>
                </a:lnTo>
                <a:lnTo>
                  <a:pt x="3699129" y="0"/>
                </a:lnTo>
                <a:lnTo>
                  <a:pt x="5817870" y="0"/>
                </a:lnTo>
                <a:lnTo>
                  <a:pt x="5867015" y="3306"/>
                </a:lnTo>
                <a:lnTo>
                  <a:pt x="5914153" y="12939"/>
                </a:lnTo>
                <a:lnTo>
                  <a:pt x="5958849" y="28465"/>
                </a:lnTo>
                <a:lnTo>
                  <a:pt x="6000674" y="49454"/>
                </a:lnTo>
                <a:lnTo>
                  <a:pt x="6039195" y="75474"/>
                </a:lnTo>
                <a:lnTo>
                  <a:pt x="6073981" y="106092"/>
                </a:lnTo>
                <a:lnTo>
                  <a:pt x="6104599" y="140878"/>
                </a:lnTo>
                <a:lnTo>
                  <a:pt x="6130619" y="179399"/>
                </a:lnTo>
                <a:lnTo>
                  <a:pt x="6151608" y="221224"/>
                </a:lnTo>
                <a:lnTo>
                  <a:pt x="6167134" y="265920"/>
                </a:lnTo>
                <a:lnTo>
                  <a:pt x="6176767" y="313058"/>
                </a:lnTo>
                <a:lnTo>
                  <a:pt x="6180074" y="362204"/>
                </a:lnTo>
                <a:lnTo>
                  <a:pt x="6180074" y="1811070"/>
                </a:lnTo>
                <a:lnTo>
                  <a:pt x="6176767" y="1860222"/>
                </a:lnTo>
                <a:lnTo>
                  <a:pt x="6167134" y="1907363"/>
                </a:lnTo>
                <a:lnTo>
                  <a:pt x="6151608" y="1952063"/>
                </a:lnTo>
                <a:lnTo>
                  <a:pt x="6130619" y="1993890"/>
                </a:lnTo>
                <a:lnTo>
                  <a:pt x="6104599" y="2032412"/>
                </a:lnTo>
                <a:lnTo>
                  <a:pt x="6073981" y="2067198"/>
                </a:lnTo>
                <a:lnTo>
                  <a:pt x="6039195" y="2097816"/>
                </a:lnTo>
                <a:lnTo>
                  <a:pt x="6000674" y="2123835"/>
                </a:lnTo>
                <a:lnTo>
                  <a:pt x="5958849" y="2144823"/>
                </a:lnTo>
                <a:lnTo>
                  <a:pt x="5914153" y="2160349"/>
                </a:lnTo>
                <a:lnTo>
                  <a:pt x="5867015" y="2169980"/>
                </a:lnTo>
                <a:lnTo>
                  <a:pt x="5817870" y="2173287"/>
                </a:lnTo>
                <a:lnTo>
                  <a:pt x="3699129" y="2173287"/>
                </a:lnTo>
                <a:lnTo>
                  <a:pt x="3649956" y="2169980"/>
                </a:lnTo>
                <a:lnTo>
                  <a:pt x="3602801" y="2160349"/>
                </a:lnTo>
                <a:lnTo>
                  <a:pt x="3558095" y="2144823"/>
                </a:lnTo>
                <a:lnTo>
                  <a:pt x="3516267" y="2123835"/>
                </a:lnTo>
                <a:lnTo>
                  <a:pt x="3477749" y="2097816"/>
                </a:lnTo>
                <a:lnTo>
                  <a:pt x="3442970" y="2067198"/>
                </a:lnTo>
                <a:lnTo>
                  <a:pt x="3412360" y="2032412"/>
                </a:lnTo>
                <a:lnTo>
                  <a:pt x="3386351" y="1993890"/>
                </a:lnTo>
                <a:lnTo>
                  <a:pt x="3365373" y="1952063"/>
                </a:lnTo>
                <a:lnTo>
                  <a:pt x="3349855" y="1907363"/>
                </a:lnTo>
                <a:lnTo>
                  <a:pt x="3340229" y="1860222"/>
                </a:lnTo>
                <a:lnTo>
                  <a:pt x="3336925" y="1811070"/>
                </a:lnTo>
                <a:lnTo>
                  <a:pt x="3336925" y="362204"/>
                </a:lnTo>
                <a:close/>
              </a:path>
            </a:pathLst>
          </a:custGeom>
          <a:ln w="25400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 txBox="1"/>
          <p:nvPr/>
        </p:nvSpPr>
        <p:spPr>
          <a:xfrm>
            <a:off x="6486525" y="4601717"/>
            <a:ext cx="1905635" cy="635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9085" marR="5080" indent="-287020">
              <a:lnSpc>
                <a:spcPct val="100000"/>
              </a:lnSpc>
              <a:spcBef>
                <a:spcPts val="100"/>
              </a:spcBef>
              <a:buFont typeface="Wingdings"/>
              <a:buChar char=""/>
              <a:tabLst>
                <a:tab pos="299085" algn="l"/>
              </a:tabLst>
            </a:pPr>
            <a:r>
              <a:rPr sz="2000" b="1" spc="-20" dirty="0">
                <a:solidFill>
                  <a:srgbClr val="006FC0"/>
                </a:solidFill>
                <a:latin typeface="Calibri"/>
                <a:cs typeface="Calibri"/>
              </a:rPr>
              <a:t>Eingeschränkte </a:t>
            </a:r>
            <a:r>
              <a:rPr sz="2000" b="1" spc="-10" dirty="0">
                <a:solidFill>
                  <a:srgbClr val="006FC0"/>
                </a:solidFill>
                <a:latin typeface="Calibri"/>
                <a:cs typeface="Calibri"/>
              </a:rPr>
              <a:t>Immunität</a:t>
            </a:r>
            <a:endParaRPr sz="2000">
              <a:latin typeface="Calibri"/>
              <a:cs typeface="Calibri"/>
            </a:endParaRPr>
          </a:p>
        </p:txBody>
      </p:sp>
      <p:grpSp>
        <p:nvGrpSpPr>
          <p:cNvPr id="20" name="object 20"/>
          <p:cNvGrpSpPr/>
          <p:nvPr/>
        </p:nvGrpSpPr>
        <p:grpSpPr>
          <a:xfrm>
            <a:off x="142875" y="4021137"/>
            <a:ext cx="8758555" cy="2837180"/>
            <a:chOff x="142875" y="4021137"/>
            <a:chExt cx="8758555" cy="2837180"/>
          </a:xfrm>
        </p:grpSpPr>
        <p:pic>
          <p:nvPicPr>
            <p:cNvPr id="21" name="object 21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850126" y="5997576"/>
              <a:ext cx="2051050" cy="836612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42875" y="6021387"/>
              <a:ext cx="2054225" cy="836612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684651" y="4021137"/>
              <a:ext cx="1774825" cy="922337"/>
            </a:xfrm>
            <a:prstGeom prst="rect">
              <a:avLst/>
            </a:prstGeom>
          </p:spPr>
        </p:pic>
      </p:grpSp>
      <p:sp>
        <p:nvSpPr>
          <p:cNvPr id="24" name="object 24"/>
          <p:cNvSpPr txBox="1">
            <a:spLocks noGrp="1"/>
          </p:cNvSpPr>
          <p:nvPr>
            <p:ph type="title"/>
          </p:nvPr>
        </p:nvSpPr>
        <p:spPr>
          <a:xfrm>
            <a:off x="262839" y="806323"/>
            <a:ext cx="5083810" cy="5435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400" dirty="0"/>
              <a:t>Phasen</a:t>
            </a:r>
            <a:r>
              <a:rPr sz="3400" spc="-95" dirty="0"/>
              <a:t> </a:t>
            </a:r>
            <a:r>
              <a:rPr sz="3400" dirty="0"/>
              <a:t>der</a:t>
            </a:r>
            <a:r>
              <a:rPr sz="3400" spc="-80" dirty="0"/>
              <a:t> </a:t>
            </a:r>
            <a:r>
              <a:rPr sz="3400" spc="-10" dirty="0"/>
              <a:t>Trockenstehzeit</a:t>
            </a:r>
            <a:endParaRPr sz="3400"/>
          </a:p>
        </p:txBody>
      </p:sp>
      <p:sp>
        <p:nvSpPr>
          <p:cNvPr id="27" name="object 27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-10" dirty="0"/>
              <a:t>27.02.2025</a:t>
            </a:r>
          </a:p>
        </p:txBody>
      </p:sp>
      <p:sp>
        <p:nvSpPr>
          <p:cNvPr id="28" name="object 28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-10" dirty="0"/>
              <a:t>AMRFV-</a:t>
            </a:r>
            <a:r>
              <a:rPr spc="-20" dirty="0"/>
              <a:t>Training</a:t>
            </a:r>
            <a:r>
              <a:rPr spc="-15" dirty="0"/>
              <a:t> </a:t>
            </a:r>
            <a:r>
              <a:rPr dirty="0"/>
              <a:t>2025</a:t>
            </a:r>
            <a:r>
              <a:rPr spc="35" dirty="0"/>
              <a:t> </a:t>
            </a:r>
            <a:r>
              <a:rPr spc="-10" dirty="0"/>
              <a:t>Salzburg</a:t>
            </a:r>
          </a:p>
        </p:txBody>
      </p:sp>
      <p:sp>
        <p:nvSpPr>
          <p:cNvPr id="29" name="object 29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484630">
              <a:lnSpc>
                <a:spcPts val="1240"/>
              </a:lnSpc>
            </a:pPr>
            <a:r>
              <a:rPr dirty="0"/>
              <a:t>│</a:t>
            </a:r>
            <a:r>
              <a:rPr spc="5" dirty="0"/>
              <a:t> </a:t>
            </a:r>
            <a:fld id="{81D60167-4931-47E6-BA6A-407CBD079E47}" type="slidenum">
              <a:rPr spc="-50" dirty="0"/>
              <a:t>4</a:t>
            </a:fld>
            <a:endParaRPr spc="-50" dirty="0"/>
          </a:p>
        </p:txBody>
      </p:sp>
      <p:sp>
        <p:nvSpPr>
          <p:cNvPr id="25" name="object 25"/>
          <p:cNvSpPr txBox="1"/>
          <p:nvPr/>
        </p:nvSpPr>
        <p:spPr>
          <a:xfrm>
            <a:off x="54965" y="1712873"/>
            <a:ext cx="8321675" cy="1399540"/>
          </a:xfrm>
          <a:prstGeom prst="rect">
            <a:avLst/>
          </a:prstGeom>
        </p:spPr>
        <p:txBody>
          <a:bodyPr vert="horz" wrap="square" lIns="0" tIns="36830" rIns="0" bIns="0" rtlCol="0">
            <a:spAutoFit/>
          </a:bodyPr>
          <a:lstStyle/>
          <a:p>
            <a:pPr marL="713105" algn="ctr">
              <a:lnSpc>
                <a:spcPct val="100000"/>
              </a:lnSpc>
              <a:spcBef>
                <a:spcPts val="290"/>
              </a:spcBef>
            </a:pPr>
            <a:r>
              <a:rPr sz="2200" b="1" dirty="0">
                <a:solidFill>
                  <a:srgbClr val="005325"/>
                </a:solidFill>
                <a:latin typeface="Garamond"/>
                <a:cs typeface="Garamond"/>
              </a:rPr>
              <a:t>6</a:t>
            </a:r>
            <a:r>
              <a:rPr sz="2200" b="1" spc="-15" dirty="0">
                <a:solidFill>
                  <a:srgbClr val="005325"/>
                </a:solidFill>
                <a:latin typeface="Garamond"/>
                <a:cs typeface="Garamond"/>
              </a:rPr>
              <a:t> </a:t>
            </a:r>
            <a:r>
              <a:rPr sz="2200" b="1" dirty="0">
                <a:solidFill>
                  <a:srgbClr val="005325"/>
                </a:solidFill>
                <a:latin typeface="Garamond"/>
                <a:cs typeface="Garamond"/>
              </a:rPr>
              <a:t>-</a:t>
            </a:r>
            <a:r>
              <a:rPr sz="2200" b="1" spc="-5" dirty="0">
                <a:solidFill>
                  <a:srgbClr val="005325"/>
                </a:solidFill>
                <a:latin typeface="Garamond"/>
                <a:cs typeface="Garamond"/>
              </a:rPr>
              <a:t> </a:t>
            </a:r>
            <a:r>
              <a:rPr sz="2200" b="1" dirty="0">
                <a:solidFill>
                  <a:srgbClr val="005325"/>
                </a:solidFill>
                <a:latin typeface="Garamond"/>
                <a:cs typeface="Garamond"/>
              </a:rPr>
              <a:t>(8)</a:t>
            </a:r>
            <a:r>
              <a:rPr sz="2200" b="1" spc="-25" dirty="0">
                <a:solidFill>
                  <a:srgbClr val="005325"/>
                </a:solidFill>
                <a:latin typeface="Garamond"/>
                <a:cs typeface="Garamond"/>
              </a:rPr>
              <a:t> </a:t>
            </a:r>
            <a:r>
              <a:rPr sz="2200" b="1" spc="-10" dirty="0">
                <a:solidFill>
                  <a:srgbClr val="005325"/>
                </a:solidFill>
                <a:latin typeface="Garamond"/>
                <a:cs typeface="Garamond"/>
              </a:rPr>
              <a:t>Wochen</a:t>
            </a:r>
            <a:endParaRPr sz="2200">
              <a:latin typeface="Garamond"/>
              <a:cs typeface="Garamond"/>
            </a:endParaRPr>
          </a:p>
          <a:p>
            <a:pPr marL="12700">
              <a:lnSpc>
                <a:spcPct val="100000"/>
              </a:lnSpc>
              <a:spcBef>
                <a:spcPts val="300"/>
              </a:spcBef>
            </a:pPr>
            <a:r>
              <a:rPr sz="3400" b="1" spc="-10" dirty="0">
                <a:solidFill>
                  <a:srgbClr val="005325"/>
                </a:solidFill>
                <a:latin typeface="Garamond"/>
                <a:cs typeface="Garamond"/>
              </a:rPr>
              <a:t>Problemphasen</a:t>
            </a:r>
            <a:r>
              <a:rPr sz="3400" b="1" spc="-85" dirty="0">
                <a:solidFill>
                  <a:srgbClr val="005325"/>
                </a:solidFill>
                <a:latin typeface="Garamond"/>
                <a:cs typeface="Garamond"/>
              </a:rPr>
              <a:t> </a:t>
            </a:r>
            <a:r>
              <a:rPr sz="3400" b="1" dirty="0">
                <a:solidFill>
                  <a:srgbClr val="005325"/>
                </a:solidFill>
                <a:latin typeface="Garamond"/>
                <a:cs typeface="Garamond"/>
              </a:rPr>
              <a:t>während</a:t>
            </a:r>
            <a:r>
              <a:rPr sz="3400" b="1" spc="-120" dirty="0">
                <a:solidFill>
                  <a:srgbClr val="005325"/>
                </a:solidFill>
                <a:latin typeface="Garamond"/>
                <a:cs typeface="Garamond"/>
              </a:rPr>
              <a:t> </a:t>
            </a:r>
            <a:r>
              <a:rPr sz="3400" b="1" dirty="0">
                <a:solidFill>
                  <a:srgbClr val="005325"/>
                </a:solidFill>
                <a:latin typeface="Garamond"/>
                <a:cs typeface="Garamond"/>
              </a:rPr>
              <a:t>der</a:t>
            </a:r>
            <a:r>
              <a:rPr sz="3400" b="1" spc="-100" dirty="0">
                <a:solidFill>
                  <a:srgbClr val="005325"/>
                </a:solidFill>
                <a:latin typeface="Garamond"/>
                <a:cs typeface="Garamond"/>
              </a:rPr>
              <a:t> </a:t>
            </a:r>
            <a:r>
              <a:rPr sz="3400" b="1" spc="-10" dirty="0">
                <a:solidFill>
                  <a:srgbClr val="005325"/>
                </a:solidFill>
                <a:latin typeface="Garamond"/>
                <a:cs typeface="Garamond"/>
              </a:rPr>
              <a:t>Trockenstehzeit</a:t>
            </a:r>
            <a:endParaRPr sz="3400">
              <a:latin typeface="Garamond"/>
              <a:cs typeface="Garamond"/>
            </a:endParaRPr>
          </a:p>
          <a:p>
            <a:pPr marR="5080" algn="r">
              <a:lnSpc>
                <a:spcPct val="100000"/>
              </a:lnSpc>
              <a:spcBef>
                <a:spcPts val="1205"/>
              </a:spcBef>
            </a:pPr>
            <a:r>
              <a:rPr sz="2000" b="1" spc="-10" dirty="0">
                <a:solidFill>
                  <a:srgbClr val="FFFFFF"/>
                </a:solidFill>
                <a:latin typeface="Calibri"/>
                <a:cs typeface="Calibri"/>
              </a:rPr>
              <a:t>Transitphase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3467227" y="5086350"/>
            <a:ext cx="2337435" cy="84899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42900" marR="52069" indent="-286385">
              <a:lnSpc>
                <a:spcPct val="100000"/>
              </a:lnSpc>
              <a:spcBef>
                <a:spcPts val="100"/>
              </a:spcBef>
              <a:buFont typeface="Wingdings"/>
              <a:buChar char=""/>
              <a:tabLst>
                <a:tab pos="521334" algn="l"/>
              </a:tabLst>
            </a:pPr>
            <a:r>
              <a:rPr sz="1800" b="1" dirty="0">
                <a:solidFill>
                  <a:srgbClr val="006FC0"/>
                </a:solidFill>
                <a:latin typeface="Calibri"/>
                <a:cs typeface="Calibri"/>
              </a:rPr>
              <a:t>größte</a:t>
            </a:r>
            <a:r>
              <a:rPr sz="1800" b="1" spc="-60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006FC0"/>
                </a:solidFill>
                <a:latin typeface="Calibri"/>
                <a:cs typeface="Calibri"/>
              </a:rPr>
              <a:t>Resistenz</a:t>
            </a:r>
            <a:r>
              <a:rPr sz="1800" b="1" spc="-75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1800" b="1" spc="-25" dirty="0">
                <a:solidFill>
                  <a:srgbClr val="006FC0"/>
                </a:solidFill>
                <a:latin typeface="Calibri"/>
                <a:cs typeface="Calibri"/>
              </a:rPr>
              <a:t>des 	</a:t>
            </a:r>
            <a:r>
              <a:rPr sz="1800" b="1" dirty="0">
                <a:solidFill>
                  <a:srgbClr val="006FC0"/>
                </a:solidFill>
                <a:latin typeface="Calibri"/>
                <a:cs typeface="Calibri"/>
              </a:rPr>
              <a:t>Euters</a:t>
            </a:r>
            <a:r>
              <a:rPr sz="1800" b="1" spc="-95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006FC0"/>
                </a:solidFill>
                <a:latin typeface="Calibri"/>
                <a:cs typeface="Calibri"/>
              </a:rPr>
              <a:t>gegen</a:t>
            </a:r>
            <a:r>
              <a:rPr sz="1800" b="1" spc="-75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1800" b="1" spc="-25" dirty="0">
                <a:solidFill>
                  <a:srgbClr val="006FC0"/>
                </a:solidFill>
                <a:latin typeface="Calibri"/>
                <a:cs typeface="Calibri"/>
              </a:rPr>
              <a:t>IMI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800" b="1" dirty="0">
                <a:solidFill>
                  <a:srgbClr val="006FC0"/>
                </a:solidFill>
                <a:latin typeface="Calibri"/>
                <a:cs typeface="Calibri"/>
              </a:rPr>
              <a:t>(Phagozyten,</a:t>
            </a:r>
            <a:r>
              <a:rPr sz="1800" b="1" spc="-95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006FC0"/>
                </a:solidFill>
                <a:latin typeface="Calibri"/>
                <a:cs typeface="Calibri"/>
              </a:rPr>
              <a:t>Laktoferin)</a:t>
            </a:r>
            <a:endParaRPr sz="1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69862" y="2813050"/>
            <a:ext cx="2624455" cy="939800"/>
            <a:chOff x="169862" y="2813050"/>
            <a:chExt cx="2624455" cy="939800"/>
          </a:xfrm>
        </p:grpSpPr>
        <p:sp>
          <p:nvSpPr>
            <p:cNvPr id="3" name="object 3"/>
            <p:cNvSpPr/>
            <p:nvPr/>
          </p:nvSpPr>
          <p:spPr>
            <a:xfrm>
              <a:off x="182562" y="2825750"/>
              <a:ext cx="2599055" cy="914400"/>
            </a:xfrm>
            <a:custGeom>
              <a:avLst/>
              <a:gdLst/>
              <a:ahLst/>
              <a:cxnLst/>
              <a:rect l="l" t="t" r="r" b="b"/>
              <a:pathLst>
                <a:path w="2599055" h="914400">
                  <a:moveTo>
                    <a:pt x="2446337" y="0"/>
                  </a:moveTo>
                  <a:lnTo>
                    <a:pt x="152400" y="0"/>
                  </a:lnTo>
                  <a:lnTo>
                    <a:pt x="104231" y="7766"/>
                  </a:lnTo>
                  <a:lnTo>
                    <a:pt x="62396" y="29394"/>
                  </a:lnTo>
                  <a:lnTo>
                    <a:pt x="29405" y="62380"/>
                  </a:lnTo>
                  <a:lnTo>
                    <a:pt x="7769" y="104217"/>
                  </a:lnTo>
                  <a:lnTo>
                    <a:pt x="0" y="152400"/>
                  </a:lnTo>
                  <a:lnTo>
                    <a:pt x="0" y="762000"/>
                  </a:lnTo>
                  <a:lnTo>
                    <a:pt x="7769" y="810182"/>
                  </a:lnTo>
                  <a:lnTo>
                    <a:pt x="29405" y="852019"/>
                  </a:lnTo>
                  <a:lnTo>
                    <a:pt x="62396" y="885005"/>
                  </a:lnTo>
                  <a:lnTo>
                    <a:pt x="104231" y="906633"/>
                  </a:lnTo>
                  <a:lnTo>
                    <a:pt x="152400" y="914400"/>
                  </a:lnTo>
                  <a:lnTo>
                    <a:pt x="2446337" y="914400"/>
                  </a:lnTo>
                  <a:lnTo>
                    <a:pt x="2494520" y="906633"/>
                  </a:lnTo>
                  <a:lnTo>
                    <a:pt x="2536357" y="885005"/>
                  </a:lnTo>
                  <a:lnTo>
                    <a:pt x="2569342" y="852019"/>
                  </a:lnTo>
                  <a:lnTo>
                    <a:pt x="2590971" y="810182"/>
                  </a:lnTo>
                  <a:lnTo>
                    <a:pt x="2598737" y="762000"/>
                  </a:lnTo>
                  <a:lnTo>
                    <a:pt x="2598737" y="152400"/>
                  </a:lnTo>
                  <a:lnTo>
                    <a:pt x="2590971" y="104217"/>
                  </a:lnTo>
                  <a:lnTo>
                    <a:pt x="2569342" y="62380"/>
                  </a:lnTo>
                  <a:lnTo>
                    <a:pt x="2536357" y="29394"/>
                  </a:lnTo>
                  <a:lnTo>
                    <a:pt x="2494520" y="7766"/>
                  </a:lnTo>
                  <a:lnTo>
                    <a:pt x="2446337" y="0"/>
                  </a:lnTo>
                  <a:close/>
                </a:path>
              </a:pathLst>
            </a:custGeom>
            <a:solidFill>
              <a:srgbClr val="548ED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182562" y="2825750"/>
              <a:ext cx="2599055" cy="914400"/>
            </a:xfrm>
            <a:custGeom>
              <a:avLst/>
              <a:gdLst/>
              <a:ahLst/>
              <a:cxnLst/>
              <a:rect l="l" t="t" r="r" b="b"/>
              <a:pathLst>
                <a:path w="2599055" h="914400">
                  <a:moveTo>
                    <a:pt x="0" y="152400"/>
                  </a:moveTo>
                  <a:lnTo>
                    <a:pt x="7769" y="104217"/>
                  </a:lnTo>
                  <a:lnTo>
                    <a:pt x="29405" y="62380"/>
                  </a:lnTo>
                  <a:lnTo>
                    <a:pt x="62396" y="29394"/>
                  </a:lnTo>
                  <a:lnTo>
                    <a:pt x="104231" y="7766"/>
                  </a:lnTo>
                  <a:lnTo>
                    <a:pt x="152400" y="0"/>
                  </a:lnTo>
                  <a:lnTo>
                    <a:pt x="2446337" y="0"/>
                  </a:lnTo>
                  <a:lnTo>
                    <a:pt x="2494520" y="7766"/>
                  </a:lnTo>
                  <a:lnTo>
                    <a:pt x="2536357" y="29394"/>
                  </a:lnTo>
                  <a:lnTo>
                    <a:pt x="2569342" y="62380"/>
                  </a:lnTo>
                  <a:lnTo>
                    <a:pt x="2590971" y="104217"/>
                  </a:lnTo>
                  <a:lnTo>
                    <a:pt x="2598737" y="152400"/>
                  </a:lnTo>
                  <a:lnTo>
                    <a:pt x="2598737" y="762000"/>
                  </a:lnTo>
                  <a:lnTo>
                    <a:pt x="2590971" y="810182"/>
                  </a:lnTo>
                  <a:lnTo>
                    <a:pt x="2569342" y="852019"/>
                  </a:lnTo>
                  <a:lnTo>
                    <a:pt x="2536357" y="885005"/>
                  </a:lnTo>
                  <a:lnTo>
                    <a:pt x="2494520" y="906633"/>
                  </a:lnTo>
                  <a:lnTo>
                    <a:pt x="2446337" y="914400"/>
                  </a:lnTo>
                  <a:lnTo>
                    <a:pt x="152400" y="914400"/>
                  </a:lnTo>
                  <a:lnTo>
                    <a:pt x="104231" y="906633"/>
                  </a:lnTo>
                  <a:lnTo>
                    <a:pt x="62396" y="885005"/>
                  </a:lnTo>
                  <a:lnTo>
                    <a:pt x="29405" y="852019"/>
                  </a:lnTo>
                  <a:lnTo>
                    <a:pt x="7769" y="810182"/>
                  </a:lnTo>
                  <a:lnTo>
                    <a:pt x="0" y="762000"/>
                  </a:lnTo>
                  <a:lnTo>
                    <a:pt x="0" y="152400"/>
                  </a:lnTo>
                  <a:close/>
                </a:path>
              </a:pathLst>
            </a:custGeom>
            <a:ln w="25400">
              <a:solidFill>
                <a:srgbClr val="00AF5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/>
          <p:nvPr/>
        </p:nvSpPr>
        <p:spPr>
          <a:xfrm>
            <a:off x="816965" y="2949320"/>
            <a:ext cx="1330325" cy="6362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5"/>
              </a:spcBef>
            </a:pPr>
            <a:r>
              <a:rPr sz="2000" b="1" spc="-10" dirty="0">
                <a:solidFill>
                  <a:srgbClr val="FFFFFF"/>
                </a:solidFill>
                <a:latin typeface="Calibri"/>
                <a:cs typeface="Calibri"/>
              </a:rPr>
              <a:t>Rückbildung</a:t>
            </a:r>
            <a:endParaRPr sz="2000">
              <a:latin typeface="Calibri"/>
              <a:cs typeface="Calibri"/>
            </a:endParaRPr>
          </a:p>
          <a:p>
            <a:pPr marL="55880" algn="ctr">
              <a:lnSpc>
                <a:spcPct val="100000"/>
              </a:lnSpc>
            </a:pPr>
            <a:r>
              <a:rPr sz="2000" b="1" dirty="0">
                <a:solidFill>
                  <a:srgbClr val="FFFFFF"/>
                </a:solidFill>
                <a:latin typeface="Calibri"/>
                <a:cs typeface="Calibri"/>
              </a:rPr>
              <a:t>2</a:t>
            </a:r>
            <a:r>
              <a:rPr sz="2000" b="1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FFFFFF"/>
                </a:solidFill>
                <a:latin typeface="Calibri"/>
                <a:cs typeface="Calibri"/>
              </a:rPr>
              <a:t>Wochen</a:t>
            </a:r>
            <a:endParaRPr sz="2000">
              <a:latin typeface="Calibri"/>
              <a:cs typeface="Calibri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2892425" y="2813050"/>
            <a:ext cx="3482975" cy="939800"/>
            <a:chOff x="2892425" y="2813050"/>
            <a:chExt cx="3482975" cy="939800"/>
          </a:xfrm>
        </p:grpSpPr>
        <p:sp>
          <p:nvSpPr>
            <p:cNvPr id="7" name="object 7"/>
            <p:cNvSpPr/>
            <p:nvPr/>
          </p:nvSpPr>
          <p:spPr>
            <a:xfrm>
              <a:off x="2905125" y="2825750"/>
              <a:ext cx="3457575" cy="914400"/>
            </a:xfrm>
            <a:custGeom>
              <a:avLst/>
              <a:gdLst/>
              <a:ahLst/>
              <a:cxnLst/>
              <a:rect l="l" t="t" r="r" b="b"/>
              <a:pathLst>
                <a:path w="3457575" h="914400">
                  <a:moveTo>
                    <a:pt x="3305175" y="0"/>
                  </a:moveTo>
                  <a:lnTo>
                    <a:pt x="152400" y="0"/>
                  </a:lnTo>
                  <a:lnTo>
                    <a:pt x="104217" y="7766"/>
                  </a:lnTo>
                  <a:lnTo>
                    <a:pt x="62380" y="29394"/>
                  </a:lnTo>
                  <a:lnTo>
                    <a:pt x="29394" y="62380"/>
                  </a:lnTo>
                  <a:lnTo>
                    <a:pt x="7766" y="104217"/>
                  </a:lnTo>
                  <a:lnTo>
                    <a:pt x="0" y="152400"/>
                  </a:lnTo>
                  <a:lnTo>
                    <a:pt x="0" y="762000"/>
                  </a:lnTo>
                  <a:lnTo>
                    <a:pt x="7766" y="810182"/>
                  </a:lnTo>
                  <a:lnTo>
                    <a:pt x="29394" y="852019"/>
                  </a:lnTo>
                  <a:lnTo>
                    <a:pt x="62380" y="885005"/>
                  </a:lnTo>
                  <a:lnTo>
                    <a:pt x="104217" y="906633"/>
                  </a:lnTo>
                  <a:lnTo>
                    <a:pt x="152400" y="914400"/>
                  </a:lnTo>
                  <a:lnTo>
                    <a:pt x="3305175" y="914400"/>
                  </a:lnTo>
                  <a:lnTo>
                    <a:pt x="3353357" y="906633"/>
                  </a:lnTo>
                  <a:lnTo>
                    <a:pt x="3395194" y="885005"/>
                  </a:lnTo>
                  <a:lnTo>
                    <a:pt x="3428180" y="852019"/>
                  </a:lnTo>
                  <a:lnTo>
                    <a:pt x="3449808" y="810182"/>
                  </a:lnTo>
                  <a:lnTo>
                    <a:pt x="3457575" y="762000"/>
                  </a:lnTo>
                  <a:lnTo>
                    <a:pt x="3457575" y="152400"/>
                  </a:lnTo>
                  <a:lnTo>
                    <a:pt x="3449808" y="104217"/>
                  </a:lnTo>
                  <a:lnTo>
                    <a:pt x="3428180" y="62380"/>
                  </a:lnTo>
                  <a:lnTo>
                    <a:pt x="3395194" y="29394"/>
                  </a:lnTo>
                  <a:lnTo>
                    <a:pt x="3353357" y="7766"/>
                  </a:lnTo>
                  <a:lnTo>
                    <a:pt x="3305175" y="0"/>
                  </a:lnTo>
                  <a:close/>
                </a:path>
              </a:pathLst>
            </a:custGeom>
            <a:solidFill>
              <a:srgbClr val="8EB4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2905125" y="2825750"/>
              <a:ext cx="3457575" cy="914400"/>
            </a:xfrm>
            <a:custGeom>
              <a:avLst/>
              <a:gdLst/>
              <a:ahLst/>
              <a:cxnLst/>
              <a:rect l="l" t="t" r="r" b="b"/>
              <a:pathLst>
                <a:path w="3457575" h="914400">
                  <a:moveTo>
                    <a:pt x="0" y="152400"/>
                  </a:moveTo>
                  <a:lnTo>
                    <a:pt x="7766" y="104217"/>
                  </a:lnTo>
                  <a:lnTo>
                    <a:pt x="29394" y="62380"/>
                  </a:lnTo>
                  <a:lnTo>
                    <a:pt x="62380" y="29394"/>
                  </a:lnTo>
                  <a:lnTo>
                    <a:pt x="104217" y="7766"/>
                  </a:lnTo>
                  <a:lnTo>
                    <a:pt x="152400" y="0"/>
                  </a:lnTo>
                  <a:lnTo>
                    <a:pt x="3305175" y="0"/>
                  </a:lnTo>
                  <a:lnTo>
                    <a:pt x="3353357" y="7766"/>
                  </a:lnTo>
                  <a:lnTo>
                    <a:pt x="3395194" y="29394"/>
                  </a:lnTo>
                  <a:lnTo>
                    <a:pt x="3428180" y="62380"/>
                  </a:lnTo>
                  <a:lnTo>
                    <a:pt x="3449808" y="104217"/>
                  </a:lnTo>
                  <a:lnTo>
                    <a:pt x="3457575" y="152400"/>
                  </a:lnTo>
                  <a:lnTo>
                    <a:pt x="3457575" y="762000"/>
                  </a:lnTo>
                  <a:lnTo>
                    <a:pt x="3449808" y="810182"/>
                  </a:lnTo>
                  <a:lnTo>
                    <a:pt x="3428180" y="852019"/>
                  </a:lnTo>
                  <a:lnTo>
                    <a:pt x="3395194" y="885005"/>
                  </a:lnTo>
                  <a:lnTo>
                    <a:pt x="3353357" y="906633"/>
                  </a:lnTo>
                  <a:lnTo>
                    <a:pt x="3305175" y="914400"/>
                  </a:lnTo>
                  <a:lnTo>
                    <a:pt x="152400" y="914400"/>
                  </a:lnTo>
                  <a:lnTo>
                    <a:pt x="104217" y="906633"/>
                  </a:lnTo>
                  <a:lnTo>
                    <a:pt x="62380" y="885005"/>
                  </a:lnTo>
                  <a:lnTo>
                    <a:pt x="29394" y="852019"/>
                  </a:lnTo>
                  <a:lnTo>
                    <a:pt x="7766" y="810182"/>
                  </a:lnTo>
                  <a:lnTo>
                    <a:pt x="0" y="762000"/>
                  </a:lnTo>
                  <a:lnTo>
                    <a:pt x="0" y="152400"/>
                  </a:lnTo>
                  <a:close/>
                </a:path>
              </a:pathLst>
            </a:custGeom>
            <a:ln w="25400">
              <a:solidFill>
                <a:srgbClr val="00AF5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/>
          <p:nvPr/>
        </p:nvSpPr>
        <p:spPr>
          <a:xfrm>
            <a:off x="3480561" y="3101416"/>
            <a:ext cx="2308225" cy="3314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dirty="0">
                <a:solidFill>
                  <a:srgbClr val="FFFFFF"/>
                </a:solidFill>
                <a:latin typeface="Calibri"/>
                <a:cs typeface="Calibri"/>
              </a:rPr>
              <a:t>Ruhephase</a:t>
            </a:r>
            <a:r>
              <a:rPr sz="2000" b="1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FFFFFF"/>
                </a:solidFill>
                <a:latin typeface="Calibri"/>
                <a:cs typeface="Calibri"/>
              </a:rPr>
              <a:t>4</a:t>
            </a:r>
            <a:r>
              <a:rPr sz="2000" b="1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FFFFFF"/>
                </a:solidFill>
                <a:latin typeface="Calibri"/>
                <a:cs typeface="Calibri"/>
              </a:rPr>
              <a:t>Wochen</a:t>
            </a:r>
            <a:endParaRPr sz="2000">
              <a:latin typeface="Calibri"/>
              <a:cs typeface="Calibri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6410325" y="2797175"/>
            <a:ext cx="2411730" cy="939800"/>
            <a:chOff x="6410325" y="2797175"/>
            <a:chExt cx="2411730" cy="939800"/>
          </a:xfrm>
        </p:grpSpPr>
        <p:sp>
          <p:nvSpPr>
            <p:cNvPr id="11" name="object 11"/>
            <p:cNvSpPr/>
            <p:nvPr/>
          </p:nvSpPr>
          <p:spPr>
            <a:xfrm>
              <a:off x="6423025" y="2809875"/>
              <a:ext cx="2386330" cy="914400"/>
            </a:xfrm>
            <a:custGeom>
              <a:avLst/>
              <a:gdLst/>
              <a:ahLst/>
              <a:cxnLst/>
              <a:rect l="l" t="t" r="r" b="b"/>
              <a:pathLst>
                <a:path w="2386329" h="914400">
                  <a:moveTo>
                    <a:pt x="2233549" y="0"/>
                  </a:moveTo>
                  <a:lnTo>
                    <a:pt x="152400" y="0"/>
                  </a:lnTo>
                  <a:lnTo>
                    <a:pt x="104217" y="7766"/>
                  </a:lnTo>
                  <a:lnTo>
                    <a:pt x="62380" y="29394"/>
                  </a:lnTo>
                  <a:lnTo>
                    <a:pt x="29394" y="62380"/>
                  </a:lnTo>
                  <a:lnTo>
                    <a:pt x="7766" y="104217"/>
                  </a:lnTo>
                  <a:lnTo>
                    <a:pt x="0" y="152400"/>
                  </a:lnTo>
                  <a:lnTo>
                    <a:pt x="0" y="762000"/>
                  </a:lnTo>
                  <a:lnTo>
                    <a:pt x="7766" y="810182"/>
                  </a:lnTo>
                  <a:lnTo>
                    <a:pt x="29394" y="852019"/>
                  </a:lnTo>
                  <a:lnTo>
                    <a:pt x="62380" y="885005"/>
                  </a:lnTo>
                  <a:lnTo>
                    <a:pt x="104217" y="906633"/>
                  </a:lnTo>
                  <a:lnTo>
                    <a:pt x="152400" y="914400"/>
                  </a:lnTo>
                  <a:lnTo>
                    <a:pt x="2233549" y="914400"/>
                  </a:lnTo>
                  <a:lnTo>
                    <a:pt x="2281744" y="906633"/>
                  </a:lnTo>
                  <a:lnTo>
                    <a:pt x="2323613" y="885005"/>
                  </a:lnTo>
                  <a:lnTo>
                    <a:pt x="2356636" y="852019"/>
                  </a:lnTo>
                  <a:lnTo>
                    <a:pt x="2378296" y="810182"/>
                  </a:lnTo>
                  <a:lnTo>
                    <a:pt x="2386076" y="762000"/>
                  </a:lnTo>
                  <a:lnTo>
                    <a:pt x="2386076" y="152400"/>
                  </a:lnTo>
                  <a:lnTo>
                    <a:pt x="2378296" y="104217"/>
                  </a:lnTo>
                  <a:lnTo>
                    <a:pt x="2356636" y="62380"/>
                  </a:lnTo>
                  <a:lnTo>
                    <a:pt x="2323613" y="29394"/>
                  </a:lnTo>
                  <a:lnTo>
                    <a:pt x="2281744" y="7766"/>
                  </a:lnTo>
                  <a:lnTo>
                    <a:pt x="2233549" y="0"/>
                  </a:lnTo>
                  <a:close/>
                </a:path>
              </a:pathLst>
            </a:custGeom>
            <a:solidFill>
              <a:srgbClr val="C5D9F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6423025" y="2809875"/>
              <a:ext cx="2386330" cy="914400"/>
            </a:xfrm>
            <a:custGeom>
              <a:avLst/>
              <a:gdLst/>
              <a:ahLst/>
              <a:cxnLst/>
              <a:rect l="l" t="t" r="r" b="b"/>
              <a:pathLst>
                <a:path w="2386329" h="914400">
                  <a:moveTo>
                    <a:pt x="0" y="152400"/>
                  </a:moveTo>
                  <a:lnTo>
                    <a:pt x="7766" y="104217"/>
                  </a:lnTo>
                  <a:lnTo>
                    <a:pt x="29394" y="62380"/>
                  </a:lnTo>
                  <a:lnTo>
                    <a:pt x="62380" y="29394"/>
                  </a:lnTo>
                  <a:lnTo>
                    <a:pt x="104217" y="7766"/>
                  </a:lnTo>
                  <a:lnTo>
                    <a:pt x="152400" y="0"/>
                  </a:lnTo>
                  <a:lnTo>
                    <a:pt x="2233549" y="0"/>
                  </a:lnTo>
                  <a:lnTo>
                    <a:pt x="2281744" y="7766"/>
                  </a:lnTo>
                  <a:lnTo>
                    <a:pt x="2323613" y="29394"/>
                  </a:lnTo>
                  <a:lnTo>
                    <a:pt x="2356636" y="62380"/>
                  </a:lnTo>
                  <a:lnTo>
                    <a:pt x="2378296" y="104217"/>
                  </a:lnTo>
                  <a:lnTo>
                    <a:pt x="2386076" y="152400"/>
                  </a:lnTo>
                  <a:lnTo>
                    <a:pt x="2386076" y="762000"/>
                  </a:lnTo>
                  <a:lnTo>
                    <a:pt x="2378296" y="810182"/>
                  </a:lnTo>
                  <a:lnTo>
                    <a:pt x="2356636" y="852019"/>
                  </a:lnTo>
                  <a:lnTo>
                    <a:pt x="2323613" y="885005"/>
                  </a:lnTo>
                  <a:lnTo>
                    <a:pt x="2281744" y="906633"/>
                  </a:lnTo>
                  <a:lnTo>
                    <a:pt x="2233549" y="914400"/>
                  </a:lnTo>
                  <a:lnTo>
                    <a:pt x="152400" y="914400"/>
                  </a:lnTo>
                  <a:lnTo>
                    <a:pt x="104217" y="906633"/>
                  </a:lnTo>
                  <a:lnTo>
                    <a:pt x="62380" y="885005"/>
                  </a:lnTo>
                  <a:lnTo>
                    <a:pt x="29394" y="852019"/>
                  </a:lnTo>
                  <a:lnTo>
                    <a:pt x="7766" y="810182"/>
                  </a:lnTo>
                  <a:lnTo>
                    <a:pt x="0" y="762000"/>
                  </a:lnTo>
                  <a:lnTo>
                    <a:pt x="0" y="152400"/>
                  </a:lnTo>
                  <a:close/>
                </a:path>
              </a:pathLst>
            </a:custGeom>
            <a:ln w="25400">
              <a:solidFill>
                <a:srgbClr val="00AF5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6933692" y="3085845"/>
            <a:ext cx="136652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spc="-10" dirty="0">
                <a:solidFill>
                  <a:srgbClr val="FFFFFF"/>
                </a:solidFill>
                <a:latin typeface="Calibri"/>
                <a:cs typeface="Calibri"/>
              </a:rPr>
              <a:t>Transitphase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0" y="3848100"/>
            <a:ext cx="2964180" cy="2173605"/>
          </a:xfrm>
          <a:custGeom>
            <a:avLst/>
            <a:gdLst/>
            <a:ahLst/>
            <a:cxnLst/>
            <a:rect l="l" t="t" r="r" b="b"/>
            <a:pathLst>
              <a:path w="2964180" h="2173604">
                <a:moveTo>
                  <a:pt x="0" y="362204"/>
                </a:moveTo>
                <a:lnTo>
                  <a:pt x="3306" y="313058"/>
                </a:lnTo>
                <a:lnTo>
                  <a:pt x="12938" y="265920"/>
                </a:lnTo>
                <a:lnTo>
                  <a:pt x="28464" y="221224"/>
                </a:lnTo>
                <a:lnTo>
                  <a:pt x="49452" y="179399"/>
                </a:lnTo>
                <a:lnTo>
                  <a:pt x="75471" y="140878"/>
                </a:lnTo>
                <a:lnTo>
                  <a:pt x="106089" y="106092"/>
                </a:lnTo>
                <a:lnTo>
                  <a:pt x="140875" y="75474"/>
                </a:lnTo>
                <a:lnTo>
                  <a:pt x="179397" y="49454"/>
                </a:lnTo>
                <a:lnTo>
                  <a:pt x="221224" y="28465"/>
                </a:lnTo>
                <a:lnTo>
                  <a:pt x="265923" y="12939"/>
                </a:lnTo>
                <a:lnTo>
                  <a:pt x="313065" y="3306"/>
                </a:lnTo>
                <a:lnTo>
                  <a:pt x="362216" y="0"/>
                </a:lnTo>
                <a:lnTo>
                  <a:pt x="2601595" y="0"/>
                </a:lnTo>
                <a:lnTo>
                  <a:pt x="2650770" y="3306"/>
                </a:lnTo>
                <a:lnTo>
                  <a:pt x="2697931" y="12939"/>
                </a:lnTo>
                <a:lnTo>
                  <a:pt x="2742648" y="28465"/>
                </a:lnTo>
                <a:lnTo>
                  <a:pt x="2784489" y="49454"/>
                </a:lnTo>
                <a:lnTo>
                  <a:pt x="2823022" y="75474"/>
                </a:lnTo>
                <a:lnTo>
                  <a:pt x="2857817" y="106092"/>
                </a:lnTo>
                <a:lnTo>
                  <a:pt x="2888442" y="140878"/>
                </a:lnTo>
                <a:lnTo>
                  <a:pt x="2914466" y="179399"/>
                </a:lnTo>
                <a:lnTo>
                  <a:pt x="2935458" y="221224"/>
                </a:lnTo>
                <a:lnTo>
                  <a:pt x="2950986" y="265920"/>
                </a:lnTo>
                <a:lnTo>
                  <a:pt x="2960619" y="313058"/>
                </a:lnTo>
                <a:lnTo>
                  <a:pt x="2963926" y="362204"/>
                </a:lnTo>
                <a:lnTo>
                  <a:pt x="2963926" y="1811070"/>
                </a:lnTo>
                <a:lnTo>
                  <a:pt x="2960619" y="1860222"/>
                </a:lnTo>
                <a:lnTo>
                  <a:pt x="2950986" y="1907363"/>
                </a:lnTo>
                <a:lnTo>
                  <a:pt x="2935458" y="1952063"/>
                </a:lnTo>
                <a:lnTo>
                  <a:pt x="2914466" y="1993890"/>
                </a:lnTo>
                <a:lnTo>
                  <a:pt x="2888442" y="2032412"/>
                </a:lnTo>
                <a:lnTo>
                  <a:pt x="2857817" y="2067198"/>
                </a:lnTo>
                <a:lnTo>
                  <a:pt x="2823022" y="2097816"/>
                </a:lnTo>
                <a:lnTo>
                  <a:pt x="2784489" y="2123835"/>
                </a:lnTo>
                <a:lnTo>
                  <a:pt x="2742648" y="2144823"/>
                </a:lnTo>
                <a:lnTo>
                  <a:pt x="2697931" y="2160349"/>
                </a:lnTo>
                <a:lnTo>
                  <a:pt x="2650770" y="2169980"/>
                </a:lnTo>
                <a:lnTo>
                  <a:pt x="2601595" y="2173287"/>
                </a:lnTo>
                <a:lnTo>
                  <a:pt x="362216" y="2173287"/>
                </a:lnTo>
                <a:lnTo>
                  <a:pt x="313065" y="2169980"/>
                </a:lnTo>
                <a:lnTo>
                  <a:pt x="265923" y="2160349"/>
                </a:lnTo>
                <a:lnTo>
                  <a:pt x="221224" y="2144823"/>
                </a:lnTo>
                <a:lnTo>
                  <a:pt x="179397" y="2123835"/>
                </a:lnTo>
                <a:lnTo>
                  <a:pt x="140875" y="2097816"/>
                </a:lnTo>
                <a:lnTo>
                  <a:pt x="106089" y="2067198"/>
                </a:lnTo>
                <a:lnTo>
                  <a:pt x="75471" y="2032412"/>
                </a:lnTo>
                <a:lnTo>
                  <a:pt x="49452" y="1993890"/>
                </a:lnTo>
                <a:lnTo>
                  <a:pt x="28464" y="1952063"/>
                </a:lnTo>
                <a:lnTo>
                  <a:pt x="12938" y="1907363"/>
                </a:lnTo>
                <a:lnTo>
                  <a:pt x="3306" y="1860222"/>
                </a:lnTo>
                <a:lnTo>
                  <a:pt x="0" y="1811070"/>
                </a:lnTo>
                <a:lnTo>
                  <a:pt x="0" y="362204"/>
                </a:lnTo>
                <a:close/>
              </a:path>
            </a:pathLst>
          </a:custGeom>
          <a:ln w="25399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 txBox="1"/>
          <p:nvPr/>
        </p:nvSpPr>
        <p:spPr>
          <a:xfrm>
            <a:off x="184810" y="4633721"/>
            <a:ext cx="229679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9085" marR="5080" indent="-287020">
              <a:lnSpc>
                <a:spcPct val="100000"/>
              </a:lnSpc>
              <a:spcBef>
                <a:spcPts val="100"/>
              </a:spcBef>
              <a:buFont typeface="Wingdings"/>
              <a:buChar char=""/>
              <a:tabLst>
                <a:tab pos="299085" algn="l"/>
              </a:tabLst>
            </a:pPr>
            <a:r>
              <a:rPr sz="1800" b="1" dirty="0">
                <a:solidFill>
                  <a:srgbClr val="006FC0"/>
                </a:solidFill>
                <a:latin typeface="Calibri"/>
                <a:cs typeface="Calibri"/>
              </a:rPr>
              <a:t>Sehr</a:t>
            </a:r>
            <a:r>
              <a:rPr sz="1800" b="1" spc="-45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006FC0"/>
                </a:solidFill>
                <a:latin typeface="Calibri"/>
                <a:cs typeface="Calibri"/>
              </a:rPr>
              <a:t>hohes</a:t>
            </a:r>
            <a:r>
              <a:rPr sz="1800" b="1" spc="-55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006FC0"/>
                </a:solidFill>
                <a:latin typeface="Calibri"/>
                <a:cs typeface="Calibri"/>
              </a:rPr>
              <a:t>Risiko</a:t>
            </a:r>
            <a:r>
              <a:rPr sz="1800" b="1" spc="-40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1800" b="1" spc="-25" dirty="0">
                <a:solidFill>
                  <a:srgbClr val="006FC0"/>
                </a:solidFill>
                <a:latin typeface="Calibri"/>
                <a:cs typeface="Calibri"/>
              </a:rPr>
              <a:t>für </a:t>
            </a:r>
            <a:r>
              <a:rPr sz="1800" b="1" dirty="0">
                <a:solidFill>
                  <a:srgbClr val="006FC0"/>
                </a:solidFill>
                <a:latin typeface="Calibri"/>
                <a:cs typeface="Calibri"/>
              </a:rPr>
              <a:t>eine</a:t>
            </a:r>
            <a:r>
              <a:rPr sz="1800" b="1" spc="-30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006FC0"/>
                </a:solidFill>
                <a:latin typeface="Calibri"/>
                <a:cs typeface="Calibri"/>
              </a:rPr>
              <a:t>NEUE</a:t>
            </a:r>
            <a:r>
              <a:rPr sz="1800" b="1" spc="5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1800" b="1" spc="-25" dirty="0">
                <a:solidFill>
                  <a:srgbClr val="006FC0"/>
                </a:solidFill>
                <a:latin typeface="Calibri"/>
                <a:cs typeface="Calibri"/>
              </a:rPr>
              <a:t>IMI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2963926" y="3848100"/>
            <a:ext cx="6180455" cy="2341880"/>
          </a:xfrm>
          <a:custGeom>
            <a:avLst/>
            <a:gdLst/>
            <a:ahLst/>
            <a:cxnLst/>
            <a:rect l="l" t="t" r="r" b="b"/>
            <a:pathLst>
              <a:path w="6180455" h="2341879">
                <a:moveTo>
                  <a:pt x="0" y="390270"/>
                </a:moveTo>
                <a:lnTo>
                  <a:pt x="3038" y="341320"/>
                </a:lnTo>
                <a:lnTo>
                  <a:pt x="11912" y="294183"/>
                </a:lnTo>
                <a:lnTo>
                  <a:pt x="26255" y="249225"/>
                </a:lnTo>
                <a:lnTo>
                  <a:pt x="45701" y="206812"/>
                </a:lnTo>
                <a:lnTo>
                  <a:pt x="69887" y="167310"/>
                </a:lnTo>
                <a:lnTo>
                  <a:pt x="98446" y="131085"/>
                </a:lnTo>
                <a:lnTo>
                  <a:pt x="131014" y="98502"/>
                </a:lnTo>
                <a:lnTo>
                  <a:pt x="167225" y="69929"/>
                </a:lnTo>
                <a:lnTo>
                  <a:pt x="206713" y="45730"/>
                </a:lnTo>
                <a:lnTo>
                  <a:pt x="249115" y="26272"/>
                </a:lnTo>
                <a:lnTo>
                  <a:pt x="294064" y="11920"/>
                </a:lnTo>
                <a:lnTo>
                  <a:pt x="341195" y="3041"/>
                </a:lnTo>
                <a:lnTo>
                  <a:pt x="390144" y="0"/>
                </a:lnTo>
                <a:lnTo>
                  <a:pt x="2946654" y="0"/>
                </a:lnTo>
                <a:lnTo>
                  <a:pt x="2995604" y="3041"/>
                </a:lnTo>
                <a:lnTo>
                  <a:pt x="3042741" y="11920"/>
                </a:lnTo>
                <a:lnTo>
                  <a:pt x="3087699" y="26272"/>
                </a:lnTo>
                <a:lnTo>
                  <a:pt x="3130112" y="45730"/>
                </a:lnTo>
                <a:lnTo>
                  <a:pt x="3169614" y="69929"/>
                </a:lnTo>
                <a:lnTo>
                  <a:pt x="3205839" y="98502"/>
                </a:lnTo>
                <a:lnTo>
                  <a:pt x="3238422" y="131085"/>
                </a:lnTo>
                <a:lnTo>
                  <a:pt x="3266995" y="167310"/>
                </a:lnTo>
                <a:lnTo>
                  <a:pt x="3291194" y="206812"/>
                </a:lnTo>
                <a:lnTo>
                  <a:pt x="3310652" y="249225"/>
                </a:lnTo>
                <a:lnTo>
                  <a:pt x="3325004" y="294183"/>
                </a:lnTo>
                <a:lnTo>
                  <a:pt x="3333883" y="341320"/>
                </a:lnTo>
                <a:lnTo>
                  <a:pt x="3336925" y="390270"/>
                </a:lnTo>
                <a:lnTo>
                  <a:pt x="3336925" y="1951291"/>
                </a:lnTo>
                <a:lnTo>
                  <a:pt x="3333883" y="2000246"/>
                </a:lnTo>
                <a:lnTo>
                  <a:pt x="3325004" y="2047387"/>
                </a:lnTo>
                <a:lnTo>
                  <a:pt x="3310652" y="2092347"/>
                </a:lnTo>
                <a:lnTo>
                  <a:pt x="3291194" y="2134761"/>
                </a:lnTo>
                <a:lnTo>
                  <a:pt x="3266995" y="2174263"/>
                </a:lnTo>
                <a:lnTo>
                  <a:pt x="3238422" y="2210487"/>
                </a:lnTo>
                <a:lnTo>
                  <a:pt x="3205839" y="2243068"/>
                </a:lnTo>
                <a:lnTo>
                  <a:pt x="3169614" y="2271639"/>
                </a:lnTo>
                <a:lnTo>
                  <a:pt x="3130112" y="2295836"/>
                </a:lnTo>
                <a:lnTo>
                  <a:pt x="3087699" y="2315293"/>
                </a:lnTo>
                <a:lnTo>
                  <a:pt x="3042741" y="2329643"/>
                </a:lnTo>
                <a:lnTo>
                  <a:pt x="2995604" y="2338521"/>
                </a:lnTo>
                <a:lnTo>
                  <a:pt x="2946654" y="2341562"/>
                </a:lnTo>
                <a:lnTo>
                  <a:pt x="390144" y="2341562"/>
                </a:lnTo>
                <a:lnTo>
                  <a:pt x="341195" y="2338521"/>
                </a:lnTo>
                <a:lnTo>
                  <a:pt x="294064" y="2329643"/>
                </a:lnTo>
                <a:lnTo>
                  <a:pt x="249115" y="2315293"/>
                </a:lnTo>
                <a:lnTo>
                  <a:pt x="206713" y="2295836"/>
                </a:lnTo>
                <a:lnTo>
                  <a:pt x="167225" y="2271639"/>
                </a:lnTo>
                <a:lnTo>
                  <a:pt x="131014" y="2243068"/>
                </a:lnTo>
                <a:lnTo>
                  <a:pt x="98446" y="2210487"/>
                </a:lnTo>
                <a:lnTo>
                  <a:pt x="69887" y="2174263"/>
                </a:lnTo>
                <a:lnTo>
                  <a:pt x="45701" y="2134761"/>
                </a:lnTo>
                <a:lnTo>
                  <a:pt x="26255" y="2092347"/>
                </a:lnTo>
                <a:lnTo>
                  <a:pt x="11912" y="2047387"/>
                </a:lnTo>
                <a:lnTo>
                  <a:pt x="3038" y="2000246"/>
                </a:lnTo>
                <a:lnTo>
                  <a:pt x="0" y="1951291"/>
                </a:lnTo>
                <a:lnTo>
                  <a:pt x="0" y="390270"/>
                </a:lnTo>
                <a:close/>
              </a:path>
              <a:path w="6180455" h="2341879">
                <a:moveTo>
                  <a:pt x="3336925" y="362204"/>
                </a:moveTo>
                <a:lnTo>
                  <a:pt x="3340229" y="313058"/>
                </a:lnTo>
                <a:lnTo>
                  <a:pt x="3349855" y="265920"/>
                </a:lnTo>
                <a:lnTo>
                  <a:pt x="3365373" y="221224"/>
                </a:lnTo>
                <a:lnTo>
                  <a:pt x="3386351" y="179399"/>
                </a:lnTo>
                <a:lnTo>
                  <a:pt x="3412360" y="140878"/>
                </a:lnTo>
                <a:lnTo>
                  <a:pt x="3442970" y="106092"/>
                </a:lnTo>
                <a:lnTo>
                  <a:pt x="3477749" y="75474"/>
                </a:lnTo>
                <a:lnTo>
                  <a:pt x="3516267" y="49454"/>
                </a:lnTo>
                <a:lnTo>
                  <a:pt x="3558095" y="28465"/>
                </a:lnTo>
                <a:lnTo>
                  <a:pt x="3602801" y="12939"/>
                </a:lnTo>
                <a:lnTo>
                  <a:pt x="3649956" y="3306"/>
                </a:lnTo>
                <a:lnTo>
                  <a:pt x="3699129" y="0"/>
                </a:lnTo>
                <a:lnTo>
                  <a:pt x="5817870" y="0"/>
                </a:lnTo>
                <a:lnTo>
                  <a:pt x="5867015" y="3306"/>
                </a:lnTo>
                <a:lnTo>
                  <a:pt x="5914153" y="12939"/>
                </a:lnTo>
                <a:lnTo>
                  <a:pt x="5958849" y="28465"/>
                </a:lnTo>
                <a:lnTo>
                  <a:pt x="6000674" y="49454"/>
                </a:lnTo>
                <a:lnTo>
                  <a:pt x="6039195" y="75474"/>
                </a:lnTo>
                <a:lnTo>
                  <a:pt x="6073981" y="106092"/>
                </a:lnTo>
                <a:lnTo>
                  <a:pt x="6104599" y="140878"/>
                </a:lnTo>
                <a:lnTo>
                  <a:pt x="6130619" y="179399"/>
                </a:lnTo>
                <a:lnTo>
                  <a:pt x="6151608" y="221224"/>
                </a:lnTo>
                <a:lnTo>
                  <a:pt x="6167134" y="265920"/>
                </a:lnTo>
                <a:lnTo>
                  <a:pt x="6176767" y="313058"/>
                </a:lnTo>
                <a:lnTo>
                  <a:pt x="6180074" y="362204"/>
                </a:lnTo>
                <a:lnTo>
                  <a:pt x="6180074" y="1811070"/>
                </a:lnTo>
                <a:lnTo>
                  <a:pt x="6176767" y="1860222"/>
                </a:lnTo>
                <a:lnTo>
                  <a:pt x="6167134" y="1907363"/>
                </a:lnTo>
                <a:lnTo>
                  <a:pt x="6151608" y="1952063"/>
                </a:lnTo>
                <a:lnTo>
                  <a:pt x="6130619" y="1993890"/>
                </a:lnTo>
                <a:lnTo>
                  <a:pt x="6104599" y="2032412"/>
                </a:lnTo>
                <a:lnTo>
                  <a:pt x="6073981" y="2067198"/>
                </a:lnTo>
                <a:lnTo>
                  <a:pt x="6039195" y="2097816"/>
                </a:lnTo>
                <a:lnTo>
                  <a:pt x="6000674" y="2123835"/>
                </a:lnTo>
                <a:lnTo>
                  <a:pt x="5958849" y="2144823"/>
                </a:lnTo>
                <a:lnTo>
                  <a:pt x="5914153" y="2160349"/>
                </a:lnTo>
                <a:lnTo>
                  <a:pt x="5867015" y="2169980"/>
                </a:lnTo>
                <a:lnTo>
                  <a:pt x="5817870" y="2173287"/>
                </a:lnTo>
                <a:lnTo>
                  <a:pt x="3699129" y="2173287"/>
                </a:lnTo>
                <a:lnTo>
                  <a:pt x="3649956" y="2169980"/>
                </a:lnTo>
                <a:lnTo>
                  <a:pt x="3602801" y="2160349"/>
                </a:lnTo>
                <a:lnTo>
                  <a:pt x="3558095" y="2144823"/>
                </a:lnTo>
                <a:lnTo>
                  <a:pt x="3516267" y="2123835"/>
                </a:lnTo>
                <a:lnTo>
                  <a:pt x="3477749" y="2097816"/>
                </a:lnTo>
                <a:lnTo>
                  <a:pt x="3442970" y="2067198"/>
                </a:lnTo>
                <a:lnTo>
                  <a:pt x="3412360" y="2032412"/>
                </a:lnTo>
                <a:lnTo>
                  <a:pt x="3386351" y="1993890"/>
                </a:lnTo>
                <a:lnTo>
                  <a:pt x="3365373" y="1952063"/>
                </a:lnTo>
                <a:lnTo>
                  <a:pt x="3349855" y="1907363"/>
                </a:lnTo>
                <a:lnTo>
                  <a:pt x="3340229" y="1860222"/>
                </a:lnTo>
                <a:lnTo>
                  <a:pt x="3336925" y="1811070"/>
                </a:lnTo>
                <a:lnTo>
                  <a:pt x="3336925" y="362204"/>
                </a:lnTo>
                <a:close/>
              </a:path>
            </a:pathLst>
          </a:custGeom>
          <a:ln w="25400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 txBox="1"/>
          <p:nvPr/>
        </p:nvSpPr>
        <p:spPr>
          <a:xfrm>
            <a:off x="6486525" y="4601717"/>
            <a:ext cx="2074545" cy="635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5080" indent="-343535">
              <a:lnSpc>
                <a:spcPct val="100000"/>
              </a:lnSpc>
              <a:spcBef>
                <a:spcPts val="100"/>
              </a:spcBef>
              <a:buFont typeface="Wingdings"/>
              <a:buChar char=""/>
              <a:tabLst>
                <a:tab pos="355600" algn="l"/>
              </a:tabLst>
            </a:pPr>
            <a:r>
              <a:rPr sz="2000" b="1" dirty="0">
                <a:solidFill>
                  <a:srgbClr val="006FC0"/>
                </a:solidFill>
                <a:latin typeface="Calibri"/>
                <a:cs typeface="Calibri"/>
              </a:rPr>
              <a:t>Hohes</a:t>
            </a:r>
            <a:r>
              <a:rPr sz="2000" b="1" spc="-45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006FC0"/>
                </a:solidFill>
                <a:latin typeface="Calibri"/>
                <a:cs typeface="Calibri"/>
              </a:rPr>
              <a:t>Risiko</a:t>
            </a:r>
            <a:r>
              <a:rPr sz="2000" b="1" spc="-50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2000" b="1" spc="-25" dirty="0">
                <a:solidFill>
                  <a:srgbClr val="006FC0"/>
                </a:solidFill>
                <a:latin typeface="Calibri"/>
                <a:cs typeface="Calibri"/>
              </a:rPr>
              <a:t>für </a:t>
            </a:r>
            <a:r>
              <a:rPr sz="2000" b="1" dirty="0">
                <a:solidFill>
                  <a:srgbClr val="006FC0"/>
                </a:solidFill>
                <a:latin typeface="Calibri"/>
                <a:cs typeface="Calibri"/>
              </a:rPr>
              <a:t>eine</a:t>
            </a:r>
            <a:r>
              <a:rPr sz="2000" b="1" spc="-45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006FC0"/>
                </a:solidFill>
                <a:latin typeface="Calibri"/>
                <a:cs typeface="Calibri"/>
              </a:rPr>
              <a:t>NEUE</a:t>
            </a:r>
            <a:r>
              <a:rPr sz="2000" b="1" spc="-45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2000" b="1" spc="-25" dirty="0">
                <a:solidFill>
                  <a:srgbClr val="006FC0"/>
                </a:solidFill>
                <a:latin typeface="Calibri"/>
                <a:cs typeface="Calibri"/>
              </a:rPr>
              <a:t>IMI</a:t>
            </a:r>
            <a:endParaRPr sz="2000">
              <a:latin typeface="Calibri"/>
              <a:cs typeface="Calibri"/>
            </a:endParaRPr>
          </a:p>
        </p:txBody>
      </p:sp>
      <p:grpSp>
        <p:nvGrpSpPr>
          <p:cNvPr id="18" name="object 18"/>
          <p:cNvGrpSpPr/>
          <p:nvPr/>
        </p:nvGrpSpPr>
        <p:grpSpPr>
          <a:xfrm>
            <a:off x="142875" y="4075176"/>
            <a:ext cx="8758555" cy="2783205"/>
            <a:chOff x="142875" y="4075176"/>
            <a:chExt cx="8758555" cy="2783205"/>
          </a:xfrm>
        </p:grpSpPr>
        <p:pic>
          <p:nvPicPr>
            <p:cNvPr id="19" name="object 19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850126" y="5997576"/>
              <a:ext cx="2051050" cy="836612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42875" y="6021387"/>
              <a:ext cx="2054225" cy="836612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660775" y="4075176"/>
              <a:ext cx="1943100" cy="1082675"/>
            </a:xfrm>
            <a:prstGeom prst="rect">
              <a:avLst/>
            </a:prstGeom>
          </p:spPr>
        </p:pic>
      </p:grpSp>
      <p:sp>
        <p:nvSpPr>
          <p:cNvPr id="22" name="object 22"/>
          <p:cNvSpPr txBox="1">
            <a:spLocks noGrp="1"/>
          </p:cNvSpPr>
          <p:nvPr>
            <p:ph type="title"/>
          </p:nvPr>
        </p:nvSpPr>
        <p:spPr>
          <a:xfrm>
            <a:off x="261315" y="1193673"/>
            <a:ext cx="7292340" cy="10617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z="3400" dirty="0"/>
              <a:t>Risiko</a:t>
            </a:r>
            <a:r>
              <a:rPr sz="3400" spc="-45" dirty="0"/>
              <a:t> </a:t>
            </a:r>
            <a:r>
              <a:rPr sz="3400" dirty="0"/>
              <a:t>für</a:t>
            </a:r>
            <a:r>
              <a:rPr sz="3400" spc="-70" dirty="0"/>
              <a:t> </a:t>
            </a:r>
            <a:r>
              <a:rPr sz="3400" dirty="0"/>
              <a:t>eine</a:t>
            </a:r>
            <a:r>
              <a:rPr sz="3400" spc="-55" dirty="0"/>
              <a:t> </a:t>
            </a:r>
            <a:r>
              <a:rPr sz="3400" dirty="0"/>
              <a:t>IMI</a:t>
            </a:r>
            <a:r>
              <a:rPr sz="3400" spc="-50" dirty="0"/>
              <a:t> </a:t>
            </a:r>
            <a:r>
              <a:rPr sz="3400" dirty="0"/>
              <a:t>ändert</a:t>
            </a:r>
            <a:r>
              <a:rPr sz="3400" spc="-50" dirty="0"/>
              <a:t> </a:t>
            </a:r>
            <a:r>
              <a:rPr sz="3400" dirty="0"/>
              <a:t>sich</a:t>
            </a:r>
            <a:r>
              <a:rPr sz="3400" spc="-70" dirty="0"/>
              <a:t> </a:t>
            </a:r>
            <a:r>
              <a:rPr sz="3400" dirty="0"/>
              <a:t>über</a:t>
            </a:r>
            <a:r>
              <a:rPr sz="3400" spc="-55" dirty="0"/>
              <a:t> </a:t>
            </a:r>
            <a:r>
              <a:rPr sz="3400" spc="-25" dirty="0"/>
              <a:t>die </a:t>
            </a:r>
            <a:r>
              <a:rPr sz="3400" dirty="0"/>
              <a:t>Zeit</a:t>
            </a:r>
            <a:r>
              <a:rPr sz="3400" spc="-60" dirty="0"/>
              <a:t> </a:t>
            </a:r>
            <a:r>
              <a:rPr sz="3400" dirty="0"/>
              <a:t>des</a:t>
            </a:r>
            <a:r>
              <a:rPr sz="3400" spc="-50" dirty="0"/>
              <a:t> </a:t>
            </a:r>
            <a:r>
              <a:rPr sz="3400" spc="-10" dirty="0"/>
              <a:t>Trockenstehens</a:t>
            </a:r>
            <a:endParaRPr sz="3400"/>
          </a:p>
        </p:txBody>
      </p:sp>
      <p:sp>
        <p:nvSpPr>
          <p:cNvPr id="24" name="object 24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-10" dirty="0"/>
              <a:t>27.02.2025</a:t>
            </a:r>
          </a:p>
        </p:txBody>
      </p:sp>
      <p:sp>
        <p:nvSpPr>
          <p:cNvPr id="25" name="object 2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-10" dirty="0"/>
              <a:t>AMRFV-</a:t>
            </a:r>
            <a:r>
              <a:rPr spc="-20" dirty="0"/>
              <a:t>Training</a:t>
            </a:r>
            <a:r>
              <a:rPr spc="-15" dirty="0"/>
              <a:t> </a:t>
            </a:r>
            <a:r>
              <a:rPr dirty="0"/>
              <a:t>2025</a:t>
            </a:r>
            <a:r>
              <a:rPr spc="35" dirty="0"/>
              <a:t> </a:t>
            </a:r>
            <a:r>
              <a:rPr spc="-10" dirty="0"/>
              <a:t>Salzburg</a:t>
            </a:r>
          </a:p>
        </p:txBody>
      </p:sp>
      <p:sp>
        <p:nvSpPr>
          <p:cNvPr id="26" name="object 2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484630">
              <a:lnSpc>
                <a:spcPts val="1240"/>
              </a:lnSpc>
            </a:pPr>
            <a:r>
              <a:rPr dirty="0"/>
              <a:t>│</a:t>
            </a:r>
            <a:r>
              <a:rPr spc="5" dirty="0"/>
              <a:t> </a:t>
            </a:r>
            <a:fld id="{81D60167-4931-47E6-BA6A-407CBD079E47}" type="slidenum">
              <a:rPr spc="-50" dirty="0"/>
              <a:t>5</a:t>
            </a:fld>
            <a:endParaRPr spc="-50" dirty="0"/>
          </a:p>
        </p:txBody>
      </p:sp>
      <p:sp>
        <p:nvSpPr>
          <p:cNvPr id="23" name="object 23"/>
          <p:cNvSpPr txBox="1"/>
          <p:nvPr/>
        </p:nvSpPr>
        <p:spPr>
          <a:xfrm>
            <a:off x="3727196" y="5284723"/>
            <a:ext cx="2148205" cy="84899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722630" indent="-286385">
              <a:lnSpc>
                <a:spcPct val="100000"/>
              </a:lnSpc>
              <a:spcBef>
                <a:spcPts val="100"/>
              </a:spcBef>
              <a:buFont typeface="Wingdings"/>
              <a:buChar char=""/>
              <a:tabLst>
                <a:tab pos="722630" algn="l"/>
              </a:tabLst>
            </a:pPr>
            <a:r>
              <a:rPr sz="1800" b="1" spc="-10" dirty="0">
                <a:solidFill>
                  <a:srgbClr val="006FC0"/>
                </a:solidFill>
                <a:latin typeface="Calibri"/>
                <a:cs typeface="Calibri"/>
              </a:rPr>
              <a:t>geringe</a:t>
            </a:r>
            <a:endParaRPr sz="18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</a:pPr>
            <a:r>
              <a:rPr sz="1800" b="1" spc="-10" dirty="0">
                <a:solidFill>
                  <a:srgbClr val="006FC0"/>
                </a:solidFill>
                <a:latin typeface="Calibri"/>
                <a:cs typeface="Calibri"/>
              </a:rPr>
              <a:t>Wahrscheinlichkeit</a:t>
            </a:r>
            <a:r>
              <a:rPr sz="1800" b="1" spc="-65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1800" b="1" spc="-25" dirty="0">
                <a:solidFill>
                  <a:srgbClr val="006FC0"/>
                </a:solidFill>
                <a:latin typeface="Calibri"/>
                <a:cs typeface="Calibri"/>
              </a:rPr>
              <a:t>für</a:t>
            </a:r>
            <a:endParaRPr sz="18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</a:pPr>
            <a:r>
              <a:rPr sz="1800" b="1" dirty="0">
                <a:solidFill>
                  <a:srgbClr val="006FC0"/>
                </a:solidFill>
                <a:latin typeface="Calibri"/>
                <a:cs typeface="Calibri"/>
              </a:rPr>
              <a:t>eine</a:t>
            </a:r>
            <a:r>
              <a:rPr sz="1800" b="1" spc="-25" dirty="0">
                <a:solidFill>
                  <a:srgbClr val="006FC0"/>
                </a:solidFill>
                <a:latin typeface="Calibri"/>
                <a:cs typeface="Calibri"/>
              </a:rPr>
              <a:t> IMI</a:t>
            </a:r>
            <a:endParaRPr sz="1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35940" y="2141347"/>
            <a:ext cx="7930515" cy="373316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105"/>
              </a:spcBef>
              <a:buClr>
                <a:srgbClr val="938953"/>
              </a:buClr>
              <a:buFont typeface="Courier New"/>
              <a:buChar char="o"/>
              <a:tabLst>
                <a:tab pos="355600" algn="l"/>
              </a:tabLst>
            </a:pPr>
            <a:r>
              <a:rPr sz="3200" dirty="0">
                <a:solidFill>
                  <a:srgbClr val="938953"/>
                </a:solidFill>
                <a:latin typeface="Calibri"/>
                <a:cs typeface="Calibri"/>
              </a:rPr>
              <a:t>Gute</a:t>
            </a:r>
            <a:r>
              <a:rPr sz="3200" spc="-60" dirty="0">
                <a:solidFill>
                  <a:srgbClr val="938953"/>
                </a:solidFill>
                <a:latin typeface="Calibri"/>
                <a:cs typeface="Calibri"/>
              </a:rPr>
              <a:t> </a:t>
            </a:r>
            <a:r>
              <a:rPr sz="3200" spc="-20" dirty="0">
                <a:solidFill>
                  <a:srgbClr val="938953"/>
                </a:solidFill>
                <a:latin typeface="Calibri"/>
                <a:cs typeface="Calibri"/>
              </a:rPr>
              <a:t>Eutergesundheit</a:t>
            </a:r>
            <a:r>
              <a:rPr sz="3200" spc="-55" dirty="0">
                <a:solidFill>
                  <a:srgbClr val="938953"/>
                </a:solidFill>
                <a:latin typeface="Calibri"/>
                <a:cs typeface="Calibri"/>
              </a:rPr>
              <a:t> </a:t>
            </a:r>
            <a:r>
              <a:rPr sz="3200" spc="-30" dirty="0">
                <a:solidFill>
                  <a:srgbClr val="938953"/>
                </a:solidFill>
                <a:latin typeface="Calibri"/>
                <a:cs typeface="Calibri"/>
              </a:rPr>
              <a:t>(Tankmilchzellzahl</a:t>
            </a:r>
            <a:r>
              <a:rPr sz="3200" spc="-25" dirty="0">
                <a:solidFill>
                  <a:srgbClr val="938953"/>
                </a:solidFill>
                <a:latin typeface="Calibri"/>
                <a:cs typeface="Calibri"/>
              </a:rPr>
              <a:t> </a:t>
            </a:r>
            <a:r>
              <a:rPr sz="3200" spc="-10" dirty="0">
                <a:solidFill>
                  <a:srgbClr val="938953"/>
                </a:solidFill>
                <a:latin typeface="Calibri"/>
                <a:cs typeface="Calibri"/>
              </a:rPr>
              <a:t>stets</a:t>
            </a:r>
            <a:endParaRPr sz="3200">
              <a:latin typeface="Calibri"/>
              <a:cs typeface="Calibri"/>
            </a:endParaRPr>
          </a:p>
          <a:p>
            <a:pPr marL="355600">
              <a:lnSpc>
                <a:spcPct val="100000"/>
              </a:lnSpc>
            </a:pPr>
            <a:r>
              <a:rPr sz="3200" dirty="0">
                <a:solidFill>
                  <a:srgbClr val="938953"/>
                </a:solidFill>
                <a:latin typeface="Calibri"/>
                <a:cs typeface="Calibri"/>
              </a:rPr>
              <a:t>&lt;200.000</a:t>
            </a:r>
            <a:r>
              <a:rPr sz="3200" spc="-90" dirty="0">
                <a:solidFill>
                  <a:srgbClr val="938953"/>
                </a:solidFill>
                <a:latin typeface="Calibri"/>
                <a:cs typeface="Calibri"/>
              </a:rPr>
              <a:t> </a:t>
            </a:r>
            <a:r>
              <a:rPr sz="3200" spc="-10" dirty="0">
                <a:solidFill>
                  <a:srgbClr val="938953"/>
                </a:solidFill>
                <a:latin typeface="Calibri"/>
                <a:cs typeface="Calibri"/>
              </a:rPr>
              <a:t>Zellen/ml</a:t>
            </a:r>
            <a:endParaRPr sz="3200">
              <a:latin typeface="Calibri"/>
              <a:cs typeface="Calibri"/>
            </a:endParaRPr>
          </a:p>
          <a:p>
            <a:pPr marL="355600" marR="2169160" indent="-343535">
              <a:lnSpc>
                <a:spcPct val="100000"/>
              </a:lnSpc>
              <a:spcBef>
                <a:spcPts val="770"/>
              </a:spcBef>
              <a:buFont typeface="Courier New"/>
              <a:buChar char="o"/>
              <a:tabLst>
                <a:tab pos="355600" algn="l"/>
              </a:tabLst>
            </a:pPr>
            <a:r>
              <a:rPr sz="3200" dirty="0">
                <a:solidFill>
                  <a:srgbClr val="938953"/>
                </a:solidFill>
                <a:latin typeface="Calibri"/>
                <a:cs typeface="Calibri"/>
              </a:rPr>
              <a:t>Geringe</a:t>
            </a:r>
            <a:r>
              <a:rPr sz="3200" spc="-50" dirty="0">
                <a:solidFill>
                  <a:srgbClr val="938953"/>
                </a:solidFill>
                <a:latin typeface="Calibri"/>
                <a:cs typeface="Calibri"/>
              </a:rPr>
              <a:t> </a:t>
            </a:r>
            <a:r>
              <a:rPr sz="3200" spc="-20" dirty="0">
                <a:solidFill>
                  <a:srgbClr val="938953"/>
                </a:solidFill>
                <a:latin typeface="Calibri"/>
                <a:cs typeface="Calibri"/>
              </a:rPr>
              <a:t>Neuinfektionsrate</a:t>
            </a:r>
            <a:r>
              <a:rPr sz="3200" spc="-40" dirty="0">
                <a:solidFill>
                  <a:srgbClr val="938953"/>
                </a:solidFill>
                <a:latin typeface="Calibri"/>
                <a:cs typeface="Calibri"/>
              </a:rPr>
              <a:t> </a:t>
            </a:r>
            <a:r>
              <a:rPr sz="3200" dirty="0">
                <a:solidFill>
                  <a:srgbClr val="938953"/>
                </a:solidFill>
                <a:latin typeface="Calibri"/>
                <a:cs typeface="Calibri"/>
              </a:rPr>
              <a:t>in</a:t>
            </a:r>
            <a:r>
              <a:rPr sz="3200" spc="-50" dirty="0">
                <a:solidFill>
                  <a:srgbClr val="938953"/>
                </a:solidFill>
                <a:latin typeface="Calibri"/>
                <a:cs typeface="Calibri"/>
              </a:rPr>
              <a:t> </a:t>
            </a:r>
            <a:r>
              <a:rPr sz="3200" spc="-25" dirty="0">
                <a:solidFill>
                  <a:srgbClr val="938953"/>
                </a:solidFill>
                <a:latin typeface="Calibri"/>
                <a:cs typeface="Calibri"/>
              </a:rPr>
              <a:t>der </a:t>
            </a:r>
            <a:r>
              <a:rPr sz="3200" spc="-10" dirty="0">
                <a:solidFill>
                  <a:srgbClr val="938953"/>
                </a:solidFill>
                <a:latin typeface="Calibri"/>
                <a:cs typeface="Calibri"/>
              </a:rPr>
              <a:t>Trockenstehphase</a:t>
            </a:r>
            <a:endParaRPr sz="32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770"/>
              </a:spcBef>
              <a:buFont typeface="Courier New"/>
              <a:buChar char="o"/>
              <a:tabLst>
                <a:tab pos="355600" algn="l"/>
              </a:tabLst>
            </a:pPr>
            <a:r>
              <a:rPr sz="3200" spc="-20" dirty="0">
                <a:solidFill>
                  <a:srgbClr val="938953"/>
                </a:solidFill>
                <a:latin typeface="Calibri"/>
                <a:cs typeface="Calibri"/>
              </a:rPr>
              <a:t>Infektionsstatus</a:t>
            </a:r>
            <a:r>
              <a:rPr sz="3200" spc="-50" dirty="0">
                <a:solidFill>
                  <a:srgbClr val="938953"/>
                </a:solidFill>
                <a:latin typeface="Calibri"/>
                <a:cs typeface="Calibri"/>
              </a:rPr>
              <a:t> </a:t>
            </a:r>
            <a:r>
              <a:rPr sz="3200" dirty="0">
                <a:solidFill>
                  <a:srgbClr val="938953"/>
                </a:solidFill>
                <a:latin typeface="Calibri"/>
                <a:cs typeface="Calibri"/>
              </a:rPr>
              <a:t>der</a:t>
            </a:r>
            <a:r>
              <a:rPr sz="3200" spc="-80" dirty="0">
                <a:solidFill>
                  <a:srgbClr val="938953"/>
                </a:solidFill>
                <a:latin typeface="Calibri"/>
                <a:cs typeface="Calibri"/>
              </a:rPr>
              <a:t> </a:t>
            </a:r>
            <a:r>
              <a:rPr sz="3200" dirty="0">
                <a:solidFill>
                  <a:srgbClr val="938953"/>
                </a:solidFill>
                <a:latin typeface="Calibri"/>
                <a:cs typeface="Calibri"/>
              </a:rPr>
              <a:t>Herde</a:t>
            </a:r>
            <a:r>
              <a:rPr sz="3200" spc="-80" dirty="0">
                <a:solidFill>
                  <a:srgbClr val="938953"/>
                </a:solidFill>
                <a:latin typeface="Calibri"/>
                <a:cs typeface="Calibri"/>
              </a:rPr>
              <a:t> </a:t>
            </a:r>
            <a:r>
              <a:rPr sz="3200" dirty="0">
                <a:solidFill>
                  <a:srgbClr val="938953"/>
                </a:solidFill>
                <a:latin typeface="Calibri"/>
                <a:cs typeface="Calibri"/>
              </a:rPr>
              <a:t>muss</a:t>
            </a:r>
            <a:r>
              <a:rPr sz="3200" spc="-75" dirty="0">
                <a:solidFill>
                  <a:srgbClr val="938953"/>
                </a:solidFill>
                <a:latin typeface="Calibri"/>
                <a:cs typeface="Calibri"/>
              </a:rPr>
              <a:t> </a:t>
            </a:r>
            <a:r>
              <a:rPr sz="3200" dirty="0">
                <a:solidFill>
                  <a:srgbClr val="938953"/>
                </a:solidFill>
                <a:latin typeface="Calibri"/>
                <a:cs typeface="Calibri"/>
              </a:rPr>
              <a:t>bekannt</a:t>
            </a:r>
            <a:r>
              <a:rPr sz="3200" spc="-70" dirty="0">
                <a:solidFill>
                  <a:srgbClr val="938953"/>
                </a:solidFill>
                <a:latin typeface="Calibri"/>
                <a:cs typeface="Calibri"/>
              </a:rPr>
              <a:t> </a:t>
            </a:r>
            <a:r>
              <a:rPr sz="3200" spc="-20" dirty="0">
                <a:solidFill>
                  <a:srgbClr val="938953"/>
                </a:solidFill>
                <a:latin typeface="Calibri"/>
                <a:cs typeface="Calibri"/>
              </a:rPr>
              <a:t>sein</a:t>
            </a:r>
            <a:endParaRPr sz="32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765"/>
              </a:spcBef>
              <a:buFont typeface="Courier New"/>
              <a:buChar char="o"/>
              <a:tabLst>
                <a:tab pos="355600" algn="l"/>
              </a:tabLst>
            </a:pPr>
            <a:r>
              <a:rPr sz="3200" dirty="0">
                <a:solidFill>
                  <a:srgbClr val="938953"/>
                </a:solidFill>
                <a:latin typeface="Calibri"/>
                <a:cs typeface="Calibri"/>
              </a:rPr>
              <a:t>Monitoring</a:t>
            </a:r>
            <a:r>
              <a:rPr sz="3200" spc="-105" dirty="0">
                <a:solidFill>
                  <a:srgbClr val="938953"/>
                </a:solidFill>
                <a:latin typeface="Calibri"/>
                <a:cs typeface="Calibri"/>
              </a:rPr>
              <a:t> </a:t>
            </a:r>
            <a:r>
              <a:rPr sz="3200" dirty="0">
                <a:solidFill>
                  <a:srgbClr val="938953"/>
                </a:solidFill>
                <a:latin typeface="Calibri"/>
                <a:cs typeface="Calibri"/>
              </a:rPr>
              <a:t>beim</a:t>
            </a:r>
            <a:r>
              <a:rPr sz="3200" spc="-130" dirty="0">
                <a:solidFill>
                  <a:srgbClr val="938953"/>
                </a:solidFill>
                <a:latin typeface="Calibri"/>
                <a:cs typeface="Calibri"/>
              </a:rPr>
              <a:t> </a:t>
            </a:r>
            <a:r>
              <a:rPr sz="3200" spc="-20" dirty="0">
                <a:solidFill>
                  <a:srgbClr val="938953"/>
                </a:solidFill>
                <a:latin typeface="Calibri"/>
                <a:cs typeface="Calibri"/>
              </a:rPr>
              <a:t>Vorgehen:</a:t>
            </a:r>
            <a:r>
              <a:rPr sz="3200" spc="-135" dirty="0">
                <a:solidFill>
                  <a:srgbClr val="938953"/>
                </a:solidFill>
                <a:latin typeface="Calibri"/>
                <a:cs typeface="Calibri"/>
              </a:rPr>
              <a:t> </a:t>
            </a:r>
            <a:r>
              <a:rPr sz="3200" spc="-10" dirty="0">
                <a:solidFill>
                  <a:srgbClr val="938953"/>
                </a:solidFill>
                <a:latin typeface="Calibri"/>
                <a:cs typeface="Calibri"/>
              </a:rPr>
              <a:t>Dranbleiben</a:t>
            </a:r>
            <a:r>
              <a:rPr sz="3200" spc="-110" dirty="0">
                <a:solidFill>
                  <a:srgbClr val="938953"/>
                </a:solidFill>
                <a:latin typeface="Calibri"/>
                <a:cs typeface="Calibri"/>
              </a:rPr>
              <a:t> </a:t>
            </a:r>
            <a:r>
              <a:rPr sz="3200" spc="-50" dirty="0">
                <a:solidFill>
                  <a:srgbClr val="938953"/>
                </a:solidFill>
                <a:latin typeface="Calibri"/>
                <a:cs typeface="Calibri"/>
              </a:rPr>
              <a:t>–</a:t>
            </a:r>
            <a:endParaRPr sz="3200">
              <a:latin typeface="Calibri"/>
              <a:cs typeface="Calibri"/>
            </a:endParaRPr>
          </a:p>
          <a:p>
            <a:pPr marL="355600">
              <a:lnSpc>
                <a:spcPct val="100000"/>
              </a:lnSpc>
            </a:pPr>
            <a:r>
              <a:rPr sz="3200" dirty="0">
                <a:solidFill>
                  <a:srgbClr val="938953"/>
                </a:solidFill>
                <a:latin typeface="Calibri"/>
                <a:cs typeface="Calibri"/>
              </a:rPr>
              <a:t>Routine</a:t>
            </a:r>
            <a:r>
              <a:rPr sz="3200" spc="-135" dirty="0">
                <a:solidFill>
                  <a:srgbClr val="938953"/>
                </a:solidFill>
                <a:latin typeface="Calibri"/>
                <a:cs typeface="Calibri"/>
              </a:rPr>
              <a:t> </a:t>
            </a:r>
            <a:r>
              <a:rPr sz="3200" spc="-10" dirty="0">
                <a:solidFill>
                  <a:srgbClr val="938953"/>
                </a:solidFill>
                <a:latin typeface="Calibri"/>
                <a:cs typeface="Calibri"/>
              </a:rPr>
              <a:t>anpassen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02742" y="1230325"/>
            <a:ext cx="6654800" cy="6972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/>
              <a:t>Grundvoraussetzungen</a:t>
            </a:r>
            <a:r>
              <a:rPr spc="-145" dirty="0"/>
              <a:t> </a:t>
            </a:r>
            <a:r>
              <a:rPr spc="-50" dirty="0"/>
              <a:t>STA</a:t>
            </a: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875526" y="5348287"/>
            <a:ext cx="914400" cy="914400"/>
          </a:xfrm>
          <a:prstGeom prst="rect">
            <a:avLst/>
          </a:prstGeom>
        </p:spPr>
      </p:pic>
      <p:sp>
        <p:nvSpPr>
          <p:cNvPr id="5" name="object 5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-10" dirty="0"/>
              <a:t>27.02.2025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-10" dirty="0"/>
              <a:t>AMRFV-</a:t>
            </a:r>
            <a:r>
              <a:rPr spc="-20" dirty="0"/>
              <a:t>Training</a:t>
            </a:r>
            <a:r>
              <a:rPr spc="-15" dirty="0"/>
              <a:t> </a:t>
            </a:r>
            <a:r>
              <a:rPr dirty="0"/>
              <a:t>2025</a:t>
            </a:r>
            <a:r>
              <a:rPr spc="35" dirty="0"/>
              <a:t> </a:t>
            </a:r>
            <a:r>
              <a:rPr spc="-10" dirty="0"/>
              <a:t>Salzburg</a:t>
            </a:r>
          </a:p>
        </p:txBody>
      </p:sp>
      <p:sp>
        <p:nvSpPr>
          <p:cNvPr id="7" name="object 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-20" dirty="0"/>
              <a:t>Tzt.</a:t>
            </a:r>
            <a:r>
              <a:rPr spc="-30" dirty="0"/>
              <a:t> </a:t>
            </a:r>
            <a:r>
              <a:rPr spc="-40" dirty="0"/>
              <a:t>Dr.</a:t>
            </a:r>
            <a:r>
              <a:rPr spc="-25" dirty="0"/>
              <a:t> </a:t>
            </a:r>
            <a:r>
              <a:rPr dirty="0"/>
              <a:t>Höller</a:t>
            </a:r>
            <a:r>
              <a:rPr spc="-20" dirty="0"/>
              <a:t> </a:t>
            </a:r>
            <a:r>
              <a:rPr dirty="0"/>
              <a:t>Raphael</a:t>
            </a:r>
            <a:r>
              <a:rPr spc="-25" dirty="0"/>
              <a:t> </a:t>
            </a:r>
            <a:r>
              <a:rPr dirty="0"/>
              <a:t>│</a:t>
            </a:r>
            <a:r>
              <a:rPr spc="-5" dirty="0"/>
              <a:t> </a:t>
            </a:r>
            <a:fld id="{81D60167-4931-47E6-BA6A-407CBD079E47}" type="slidenum">
              <a:rPr spc="-25" dirty="0"/>
              <a:t>6</a:t>
            </a:fld>
            <a:endParaRPr spc="-25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15467" y="2167534"/>
            <a:ext cx="3620135" cy="2708275"/>
          </a:xfrm>
          <a:prstGeom prst="rect">
            <a:avLst/>
          </a:prstGeom>
        </p:spPr>
        <p:txBody>
          <a:bodyPr vert="horz" wrap="square" lIns="0" tIns="61594" rIns="0" bIns="0" rtlCol="0">
            <a:spAutoFit/>
          </a:bodyPr>
          <a:lstStyle/>
          <a:p>
            <a:pPr marL="299085" indent="-286385">
              <a:lnSpc>
                <a:spcPct val="100000"/>
              </a:lnSpc>
              <a:spcBef>
                <a:spcPts val="484"/>
              </a:spcBef>
              <a:buClr>
                <a:srgbClr val="938953"/>
              </a:buClr>
              <a:buFont typeface="Arial"/>
              <a:buChar char="–"/>
              <a:tabLst>
                <a:tab pos="299085" algn="l"/>
              </a:tabLst>
            </a:pPr>
            <a:r>
              <a:rPr sz="1600" spc="-10" dirty="0">
                <a:solidFill>
                  <a:srgbClr val="938953"/>
                </a:solidFill>
                <a:latin typeface="Calibri"/>
                <a:cs typeface="Calibri"/>
              </a:rPr>
              <a:t>Eutergesunde</a:t>
            </a:r>
            <a:r>
              <a:rPr sz="1600" spc="-35" dirty="0">
                <a:solidFill>
                  <a:srgbClr val="938953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938953"/>
                </a:solidFill>
                <a:latin typeface="Calibri"/>
                <a:cs typeface="Calibri"/>
              </a:rPr>
              <a:t>Kühe</a:t>
            </a:r>
            <a:r>
              <a:rPr sz="1600" spc="-45" dirty="0">
                <a:solidFill>
                  <a:srgbClr val="938953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938953"/>
                </a:solidFill>
                <a:latin typeface="Calibri"/>
                <a:cs typeface="Calibri"/>
              </a:rPr>
              <a:t>&lt;100.000</a:t>
            </a:r>
            <a:r>
              <a:rPr sz="1600" spc="-5" dirty="0">
                <a:solidFill>
                  <a:srgbClr val="938953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938953"/>
                </a:solidFill>
                <a:latin typeface="Calibri"/>
                <a:cs typeface="Calibri"/>
              </a:rPr>
              <a:t>Zellen/ml</a:t>
            </a:r>
            <a:endParaRPr sz="1600">
              <a:latin typeface="Calibri"/>
              <a:cs typeface="Calibri"/>
            </a:endParaRPr>
          </a:p>
          <a:p>
            <a:pPr marL="299085" marR="5080" indent="-287020">
              <a:lnSpc>
                <a:spcPct val="100000"/>
              </a:lnSpc>
              <a:spcBef>
                <a:spcPts val="380"/>
              </a:spcBef>
              <a:buFont typeface="Arial"/>
              <a:buChar char="–"/>
              <a:tabLst>
                <a:tab pos="299085" algn="l"/>
              </a:tabLst>
            </a:pPr>
            <a:r>
              <a:rPr sz="1600" spc="-20" dirty="0">
                <a:solidFill>
                  <a:srgbClr val="938953"/>
                </a:solidFill>
                <a:latin typeface="Calibri"/>
                <a:cs typeface="Calibri"/>
              </a:rPr>
              <a:t>Tankmilchzellzahlen</a:t>
            </a:r>
            <a:r>
              <a:rPr sz="1600" spc="10" dirty="0">
                <a:solidFill>
                  <a:srgbClr val="938953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938953"/>
                </a:solidFill>
                <a:latin typeface="Calibri"/>
                <a:cs typeface="Calibri"/>
              </a:rPr>
              <a:t>von</a:t>
            </a:r>
            <a:r>
              <a:rPr sz="1600" spc="50" dirty="0">
                <a:solidFill>
                  <a:srgbClr val="938953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938953"/>
                </a:solidFill>
                <a:latin typeface="Calibri"/>
                <a:cs typeface="Calibri"/>
              </a:rPr>
              <a:t>&gt;150.000 Zellen/ml-gewisse Eutergesundheitsprobleme</a:t>
            </a:r>
            <a:r>
              <a:rPr sz="1600" spc="5" dirty="0">
                <a:solidFill>
                  <a:srgbClr val="938953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938953"/>
                </a:solidFill>
                <a:latin typeface="Calibri"/>
                <a:cs typeface="Calibri"/>
              </a:rPr>
              <a:t>in</a:t>
            </a:r>
            <a:r>
              <a:rPr sz="1600" spc="-30" dirty="0">
                <a:solidFill>
                  <a:srgbClr val="938953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938953"/>
                </a:solidFill>
                <a:latin typeface="Calibri"/>
                <a:cs typeface="Calibri"/>
              </a:rPr>
              <a:t>der</a:t>
            </a:r>
            <a:r>
              <a:rPr sz="1600" spc="-20" dirty="0">
                <a:solidFill>
                  <a:srgbClr val="938953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938953"/>
                </a:solidFill>
                <a:latin typeface="Calibri"/>
                <a:cs typeface="Calibri"/>
              </a:rPr>
              <a:t>Herde</a:t>
            </a:r>
            <a:endParaRPr sz="1600">
              <a:latin typeface="Calibri"/>
              <a:cs typeface="Calibri"/>
            </a:endParaRPr>
          </a:p>
          <a:p>
            <a:pPr marL="299085" marR="14604" indent="-287020">
              <a:lnSpc>
                <a:spcPct val="100000"/>
              </a:lnSpc>
              <a:spcBef>
                <a:spcPts val="390"/>
              </a:spcBef>
              <a:buFont typeface="Arial"/>
              <a:buChar char="–"/>
              <a:tabLst>
                <a:tab pos="299085" algn="l"/>
              </a:tabLst>
            </a:pPr>
            <a:r>
              <a:rPr sz="1600" dirty="0">
                <a:solidFill>
                  <a:srgbClr val="938953"/>
                </a:solidFill>
                <a:latin typeface="Calibri"/>
                <a:cs typeface="Calibri"/>
              </a:rPr>
              <a:t>Bei</a:t>
            </a:r>
            <a:r>
              <a:rPr sz="1600" spc="-35" dirty="0">
                <a:solidFill>
                  <a:srgbClr val="938953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938953"/>
                </a:solidFill>
                <a:latin typeface="Calibri"/>
                <a:cs typeface="Calibri"/>
              </a:rPr>
              <a:t>&gt;200.000</a:t>
            </a:r>
            <a:r>
              <a:rPr sz="1600" spc="-5" dirty="0">
                <a:solidFill>
                  <a:srgbClr val="938953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938953"/>
                </a:solidFill>
                <a:latin typeface="Calibri"/>
                <a:cs typeface="Calibri"/>
              </a:rPr>
              <a:t>Zellen/ml</a:t>
            </a:r>
            <a:r>
              <a:rPr sz="1600" spc="-40" dirty="0">
                <a:solidFill>
                  <a:srgbClr val="938953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938953"/>
                </a:solidFill>
                <a:latin typeface="Calibri"/>
                <a:cs typeface="Calibri"/>
              </a:rPr>
              <a:t>in</a:t>
            </a:r>
            <a:r>
              <a:rPr sz="1600" spc="-50" dirty="0">
                <a:solidFill>
                  <a:srgbClr val="938953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938953"/>
                </a:solidFill>
                <a:latin typeface="Calibri"/>
                <a:cs typeface="Calibri"/>
              </a:rPr>
              <a:t>der</a:t>
            </a:r>
            <a:r>
              <a:rPr sz="1600" spc="-30" dirty="0">
                <a:solidFill>
                  <a:srgbClr val="938953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938953"/>
                </a:solidFill>
                <a:latin typeface="Calibri"/>
                <a:cs typeface="Calibri"/>
              </a:rPr>
              <a:t>Tankmilch </a:t>
            </a:r>
            <a:r>
              <a:rPr sz="1600" dirty="0">
                <a:solidFill>
                  <a:srgbClr val="938953"/>
                </a:solidFill>
                <a:latin typeface="Calibri"/>
                <a:cs typeface="Calibri"/>
              </a:rPr>
              <a:t>definitive</a:t>
            </a:r>
            <a:r>
              <a:rPr sz="1600" spc="-90" dirty="0">
                <a:solidFill>
                  <a:srgbClr val="938953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938953"/>
                </a:solidFill>
                <a:latin typeface="Calibri"/>
                <a:cs typeface="Calibri"/>
              </a:rPr>
              <a:t>Eutergesundheitsprobleme</a:t>
            </a:r>
            <a:endParaRPr sz="1600">
              <a:latin typeface="Calibri"/>
              <a:cs typeface="Calibri"/>
            </a:endParaRPr>
          </a:p>
          <a:p>
            <a:pPr marL="299085" marR="757555" indent="-287020">
              <a:lnSpc>
                <a:spcPct val="100000"/>
              </a:lnSpc>
              <a:spcBef>
                <a:spcPts val="380"/>
              </a:spcBef>
              <a:buFont typeface="Arial"/>
              <a:buChar char="–"/>
              <a:tabLst>
                <a:tab pos="299085" algn="l"/>
              </a:tabLst>
            </a:pPr>
            <a:r>
              <a:rPr sz="1600" dirty="0">
                <a:solidFill>
                  <a:srgbClr val="938953"/>
                </a:solidFill>
                <a:latin typeface="Calibri"/>
                <a:cs typeface="Calibri"/>
              </a:rPr>
              <a:t>Fokus</a:t>
            </a:r>
            <a:r>
              <a:rPr sz="1600" spc="-15" dirty="0">
                <a:solidFill>
                  <a:srgbClr val="938953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938953"/>
                </a:solidFill>
                <a:latin typeface="Calibri"/>
                <a:cs typeface="Calibri"/>
              </a:rPr>
              <a:t>auf</a:t>
            </a:r>
            <a:r>
              <a:rPr sz="1600" spc="-45" dirty="0">
                <a:solidFill>
                  <a:srgbClr val="938953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938953"/>
                </a:solidFill>
                <a:latin typeface="Calibri"/>
                <a:cs typeface="Calibri"/>
              </a:rPr>
              <a:t>Ursachenfindung</a:t>
            </a:r>
            <a:r>
              <a:rPr sz="1600" spc="-45" dirty="0">
                <a:solidFill>
                  <a:srgbClr val="938953"/>
                </a:solidFill>
                <a:latin typeface="Calibri"/>
                <a:cs typeface="Calibri"/>
              </a:rPr>
              <a:t> </a:t>
            </a:r>
            <a:r>
              <a:rPr sz="1600" spc="-25" dirty="0">
                <a:solidFill>
                  <a:srgbClr val="938953"/>
                </a:solidFill>
                <a:latin typeface="Calibri"/>
                <a:cs typeface="Calibri"/>
              </a:rPr>
              <a:t>der </a:t>
            </a:r>
            <a:r>
              <a:rPr sz="1600" spc="-10" dirty="0">
                <a:solidFill>
                  <a:srgbClr val="938953"/>
                </a:solidFill>
                <a:latin typeface="Calibri"/>
                <a:cs typeface="Calibri"/>
              </a:rPr>
              <a:t>Euterinfektionen</a:t>
            </a:r>
            <a:r>
              <a:rPr sz="1600" spc="-20" dirty="0">
                <a:solidFill>
                  <a:srgbClr val="938953"/>
                </a:solidFill>
                <a:latin typeface="Calibri"/>
                <a:cs typeface="Calibri"/>
              </a:rPr>
              <a:t> legen</a:t>
            </a:r>
            <a:endParaRPr sz="1600">
              <a:latin typeface="Calibri"/>
              <a:cs typeface="Calibri"/>
            </a:endParaRPr>
          </a:p>
          <a:p>
            <a:pPr marL="299085" marR="448945" indent="-287020">
              <a:lnSpc>
                <a:spcPct val="100000"/>
              </a:lnSpc>
              <a:spcBef>
                <a:spcPts val="390"/>
              </a:spcBef>
              <a:buFont typeface="Arial"/>
              <a:buChar char="–"/>
              <a:tabLst>
                <a:tab pos="299085" algn="l"/>
              </a:tabLst>
            </a:pPr>
            <a:r>
              <a:rPr sz="1600" spc="-10" dirty="0">
                <a:solidFill>
                  <a:srgbClr val="938953"/>
                </a:solidFill>
                <a:latin typeface="Calibri"/>
                <a:cs typeface="Calibri"/>
              </a:rPr>
              <a:t>Herdenmanagement</a:t>
            </a:r>
            <a:r>
              <a:rPr sz="1600" spc="-15" dirty="0">
                <a:solidFill>
                  <a:srgbClr val="938953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938953"/>
                </a:solidFill>
                <a:latin typeface="Calibri"/>
                <a:cs typeface="Calibri"/>
              </a:rPr>
              <a:t>verbessern</a:t>
            </a:r>
            <a:r>
              <a:rPr sz="1600" spc="10" dirty="0">
                <a:solidFill>
                  <a:srgbClr val="938953"/>
                </a:solidFill>
                <a:latin typeface="Calibri"/>
                <a:cs typeface="Calibri"/>
              </a:rPr>
              <a:t> </a:t>
            </a:r>
            <a:r>
              <a:rPr sz="1600" spc="-25" dirty="0">
                <a:solidFill>
                  <a:srgbClr val="938953"/>
                </a:solidFill>
                <a:latin typeface="Calibri"/>
                <a:cs typeface="Calibri"/>
              </a:rPr>
              <a:t>u. </a:t>
            </a:r>
            <a:r>
              <a:rPr sz="1600" dirty="0">
                <a:solidFill>
                  <a:srgbClr val="938953"/>
                </a:solidFill>
                <a:latin typeface="Calibri"/>
                <a:cs typeface="Calibri"/>
              </a:rPr>
              <a:t>Herde</a:t>
            </a:r>
            <a:r>
              <a:rPr sz="1600" spc="-40" dirty="0">
                <a:solidFill>
                  <a:srgbClr val="938953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938953"/>
                </a:solidFill>
                <a:latin typeface="Calibri"/>
                <a:cs typeface="Calibri"/>
              </a:rPr>
              <a:t>sanieren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767283" y="5445353"/>
            <a:ext cx="3591560" cy="254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99085" algn="l"/>
              </a:tabLst>
            </a:pPr>
            <a:r>
              <a:rPr sz="1500" spc="-50" dirty="0">
                <a:solidFill>
                  <a:srgbClr val="938953"/>
                </a:solidFill>
                <a:latin typeface="Arial"/>
                <a:cs typeface="Arial"/>
              </a:rPr>
              <a:t>–</a:t>
            </a:r>
            <a:r>
              <a:rPr sz="1500" dirty="0">
                <a:solidFill>
                  <a:srgbClr val="938953"/>
                </a:solidFill>
                <a:latin typeface="Arial"/>
                <a:cs typeface="Arial"/>
              </a:rPr>
              <a:t>	</a:t>
            </a:r>
            <a:r>
              <a:rPr sz="1500" dirty="0">
                <a:solidFill>
                  <a:srgbClr val="938953"/>
                </a:solidFill>
                <a:latin typeface="Calibri"/>
                <a:cs typeface="Calibri"/>
              </a:rPr>
              <a:t>Dann</a:t>
            </a:r>
            <a:r>
              <a:rPr sz="1500" spc="-50" dirty="0">
                <a:solidFill>
                  <a:srgbClr val="938953"/>
                </a:solidFill>
                <a:latin typeface="Calibri"/>
                <a:cs typeface="Calibri"/>
              </a:rPr>
              <a:t> </a:t>
            </a:r>
            <a:r>
              <a:rPr sz="1500" dirty="0">
                <a:solidFill>
                  <a:srgbClr val="938953"/>
                </a:solidFill>
                <a:latin typeface="Calibri"/>
                <a:cs typeface="Calibri"/>
              </a:rPr>
              <a:t>Beginn</a:t>
            </a:r>
            <a:r>
              <a:rPr sz="1500" spc="-50" dirty="0">
                <a:solidFill>
                  <a:srgbClr val="938953"/>
                </a:solidFill>
                <a:latin typeface="Calibri"/>
                <a:cs typeface="Calibri"/>
              </a:rPr>
              <a:t> </a:t>
            </a:r>
            <a:r>
              <a:rPr sz="1500" dirty="0">
                <a:solidFill>
                  <a:srgbClr val="938953"/>
                </a:solidFill>
                <a:latin typeface="Calibri"/>
                <a:cs typeface="Calibri"/>
              </a:rPr>
              <a:t>mit</a:t>
            </a:r>
            <a:r>
              <a:rPr sz="1500" spc="-40" dirty="0">
                <a:solidFill>
                  <a:srgbClr val="938953"/>
                </a:solidFill>
                <a:latin typeface="Calibri"/>
                <a:cs typeface="Calibri"/>
              </a:rPr>
              <a:t> </a:t>
            </a:r>
            <a:r>
              <a:rPr sz="1500" dirty="0">
                <a:solidFill>
                  <a:srgbClr val="938953"/>
                </a:solidFill>
                <a:latin typeface="Calibri"/>
                <a:cs typeface="Calibri"/>
              </a:rPr>
              <a:t>Selektiven</a:t>
            </a:r>
            <a:r>
              <a:rPr sz="1500" spc="-15" dirty="0">
                <a:solidFill>
                  <a:srgbClr val="938953"/>
                </a:solidFill>
                <a:latin typeface="Calibri"/>
                <a:cs typeface="Calibri"/>
              </a:rPr>
              <a:t> </a:t>
            </a:r>
            <a:r>
              <a:rPr sz="1500" spc="-10" dirty="0">
                <a:solidFill>
                  <a:srgbClr val="938953"/>
                </a:solidFill>
                <a:latin typeface="Calibri"/>
                <a:cs typeface="Calibri"/>
              </a:rPr>
              <a:t>Trockenstellen</a:t>
            </a:r>
            <a:endParaRPr sz="1500">
              <a:latin typeface="Calibri"/>
              <a:cs typeface="Calibri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535940" y="866013"/>
            <a:ext cx="7967980" cy="1123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-10" dirty="0"/>
              <a:t>Eutergesundheit-</a:t>
            </a:r>
            <a:r>
              <a:rPr sz="3600" spc="-25" dirty="0"/>
              <a:t>Tankmilchzellzahl</a:t>
            </a:r>
            <a:r>
              <a:rPr sz="3600" spc="65" dirty="0"/>
              <a:t> </a:t>
            </a:r>
            <a:r>
              <a:rPr sz="3600" spc="-10" dirty="0"/>
              <a:t>stets</a:t>
            </a:r>
            <a:endParaRPr sz="3600"/>
          </a:p>
          <a:p>
            <a:pPr marL="12700">
              <a:lnSpc>
                <a:spcPct val="100000"/>
              </a:lnSpc>
            </a:pPr>
            <a:r>
              <a:rPr sz="3600" dirty="0"/>
              <a:t>&lt;200.000</a:t>
            </a:r>
            <a:r>
              <a:rPr sz="3600" spc="-114" dirty="0"/>
              <a:t> </a:t>
            </a:r>
            <a:r>
              <a:rPr sz="3600" spc="-10" dirty="0"/>
              <a:t>Zellen/ml</a:t>
            </a:r>
            <a:endParaRPr sz="3600"/>
          </a:p>
        </p:txBody>
      </p:sp>
      <p:grpSp>
        <p:nvGrpSpPr>
          <p:cNvPr id="5" name="object 5"/>
          <p:cNvGrpSpPr/>
          <p:nvPr/>
        </p:nvGrpSpPr>
        <p:grpSpPr>
          <a:xfrm>
            <a:off x="2384791" y="4878219"/>
            <a:ext cx="416559" cy="570865"/>
            <a:chOff x="2384791" y="4878219"/>
            <a:chExt cx="416559" cy="570865"/>
          </a:xfrm>
        </p:grpSpPr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384791" y="4878219"/>
              <a:ext cx="416500" cy="570265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411476" y="4894326"/>
              <a:ext cx="358775" cy="504825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2411476" y="4894326"/>
              <a:ext cx="358775" cy="504825"/>
            </a:xfrm>
            <a:custGeom>
              <a:avLst/>
              <a:gdLst/>
              <a:ahLst/>
              <a:cxnLst/>
              <a:rect l="l" t="t" r="r" b="b"/>
              <a:pathLst>
                <a:path w="358775" h="504825">
                  <a:moveTo>
                    <a:pt x="0" y="325374"/>
                  </a:moveTo>
                  <a:lnTo>
                    <a:pt x="89662" y="325374"/>
                  </a:lnTo>
                  <a:lnTo>
                    <a:pt x="89662" y="0"/>
                  </a:lnTo>
                  <a:lnTo>
                    <a:pt x="268986" y="0"/>
                  </a:lnTo>
                  <a:lnTo>
                    <a:pt x="268986" y="325374"/>
                  </a:lnTo>
                  <a:lnTo>
                    <a:pt x="358775" y="325374"/>
                  </a:lnTo>
                  <a:lnTo>
                    <a:pt x="179324" y="504825"/>
                  </a:lnTo>
                  <a:lnTo>
                    <a:pt x="0" y="325374"/>
                  </a:lnTo>
                  <a:close/>
                </a:path>
              </a:pathLst>
            </a:custGeom>
            <a:ln w="9525">
              <a:solidFill>
                <a:srgbClr val="497DB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9" name="object 9"/>
          <p:cNvGrpSpPr/>
          <p:nvPr/>
        </p:nvGrpSpPr>
        <p:grpSpPr>
          <a:xfrm>
            <a:off x="4572000" y="2195512"/>
            <a:ext cx="4272280" cy="3930650"/>
            <a:chOff x="4572000" y="2195512"/>
            <a:chExt cx="4272280" cy="3930650"/>
          </a:xfrm>
        </p:grpSpPr>
        <p:pic>
          <p:nvPicPr>
            <p:cNvPr id="10" name="object 1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572000" y="2195512"/>
              <a:ext cx="4176776" cy="3930650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153400" y="2962655"/>
              <a:ext cx="690372" cy="1836420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8210550" y="2997200"/>
              <a:ext cx="581025" cy="1727200"/>
            </a:xfrm>
            <a:custGeom>
              <a:avLst/>
              <a:gdLst/>
              <a:ahLst/>
              <a:cxnLst/>
              <a:rect l="l" t="t" r="r" b="b"/>
              <a:pathLst>
                <a:path w="581025" h="1727200">
                  <a:moveTo>
                    <a:pt x="0" y="96900"/>
                  </a:moveTo>
                  <a:lnTo>
                    <a:pt x="7604" y="59150"/>
                  </a:lnTo>
                  <a:lnTo>
                    <a:pt x="28352" y="28352"/>
                  </a:lnTo>
                  <a:lnTo>
                    <a:pt x="59150" y="7604"/>
                  </a:lnTo>
                  <a:lnTo>
                    <a:pt x="96900" y="0"/>
                  </a:lnTo>
                  <a:lnTo>
                    <a:pt x="484124" y="0"/>
                  </a:lnTo>
                  <a:lnTo>
                    <a:pt x="521874" y="7604"/>
                  </a:lnTo>
                  <a:lnTo>
                    <a:pt x="552672" y="28352"/>
                  </a:lnTo>
                  <a:lnTo>
                    <a:pt x="573420" y="59150"/>
                  </a:lnTo>
                  <a:lnTo>
                    <a:pt x="581025" y="96900"/>
                  </a:lnTo>
                  <a:lnTo>
                    <a:pt x="581025" y="1630299"/>
                  </a:lnTo>
                  <a:lnTo>
                    <a:pt x="573420" y="1668049"/>
                  </a:lnTo>
                  <a:lnTo>
                    <a:pt x="552672" y="1698847"/>
                  </a:lnTo>
                  <a:lnTo>
                    <a:pt x="521874" y="1719595"/>
                  </a:lnTo>
                  <a:lnTo>
                    <a:pt x="484124" y="1727200"/>
                  </a:lnTo>
                  <a:lnTo>
                    <a:pt x="96900" y="1727200"/>
                  </a:lnTo>
                  <a:lnTo>
                    <a:pt x="59150" y="1719595"/>
                  </a:lnTo>
                  <a:lnTo>
                    <a:pt x="28352" y="1698847"/>
                  </a:lnTo>
                  <a:lnTo>
                    <a:pt x="7604" y="1668049"/>
                  </a:lnTo>
                  <a:lnTo>
                    <a:pt x="0" y="1630299"/>
                  </a:lnTo>
                  <a:lnTo>
                    <a:pt x="0" y="96900"/>
                  </a:lnTo>
                  <a:close/>
                </a:path>
              </a:pathLst>
            </a:custGeom>
            <a:ln w="2857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-10" dirty="0"/>
              <a:t>27.02.2025</a:t>
            </a:r>
          </a:p>
        </p:txBody>
      </p:sp>
      <p:sp>
        <p:nvSpPr>
          <p:cNvPr id="14" name="object 1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-10" dirty="0"/>
              <a:t>AMRFV-</a:t>
            </a:r>
            <a:r>
              <a:rPr spc="-20" dirty="0"/>
              <a:t>Training</a:t>
            </a:r>
            <a:r>
              <a:rPr spc="-15" dirty="0"/>
              <a:t> </a:t>
            </a:r>
            <a:r>
              <a:rPr dirty="0"/>
              <a:t>2025</a:t>
            </a:r>
            <a:r>
              <a:rPr spc="35" dirty="0"/>
              <a:t> </a:t>
            </a:r>
            <a:r>
              <a:rPr spc="-10" dirty="0"/>
              <a:t>Salzburg</a:t>
            </a:r>
          </a:p>
        </p:txBody>
      </p:sp>
      <p:sp>
        <p:nvSpPr>
          <p:cNvPr id="15" name="object 1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-20" dirty="0"/>
              <a:t>Tzt.</a:t>
            </a:r>
            <a:r>
              <a:rPr spc="-30" dirty="0"/>
              <a:t> </a:t>
            </a:r>
            <a:r>
              <a:rPr spc="-40" dirty="0"/>
              <a:t>Dr.</a:t>
            </a:r>
            <a:r>
              <a:rPr spc="-25" dirty="0"/>
              <a:t> </a:t>
            </a:r>
            <a:r>
              <a:rPr dirty="0"/>
              <a:t>Höller</a:t>
            </a:r>
            <a:r>
              <a:rPr spc="-20" dirty="0"/>
              <a:t> </a:t>
            </a:r>
            <a:r>
              <a:rPr dirty="0"/>
              <a:t>Raphael</a:t>
            </a:r>
            <a:r>
              <a:rPr spc="-25" dirty="0"/>
              <a:t> </a:t>
            </a:r>
            <a:r>
              <a:rPr dirty="0"/>
              <a:t>│</a:t>
            </a:r>
            <a:r>
              <a:rPr spc="-5" dirty="0"/>
              <a:t> </a:t>
            </a:r>
            <a:fld id="{81D60167-4931-47E6-BA6A-407CBD079E47}" type="slidenum">
              <a:rPr spc="-25" dirty="0"/>
              <a:t>7</a:t>
            </a:fld>
            <a:endParaRPr spc="-25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5600" marR="5080" indent="-343535">
              <a:lnSpc>
                <a:spcPct val="100000"/>
              </a:lnSpc>
              <a:spcBef>
                <a:spcPts val="95"/>
              </a:spcBef>
              <a:buClr>
                <a:srgbClr val="938953"/>
              </a:buClr>
              <a:buFont typeface="Arial"/>
              <a:buChar char="•"/>
              <a:tabLst>
                <a:tab pos="355600" algn="l"/>
              </a:tabLst>
            </a:pPr>
            <a:r>
              <a:rPr spc="-10" dirty="0"/>
              <a:t>Weniger </a:t>
            </a:r>
            <a:r>
              <a:rPr dirty="0"/>
              <a:t>als</a:t>
            </a:r>
            <a:r>
              <a:rPr spc="-35" dirty="0"/>
              <a:t> </a:t>
            </a:r>
            <a:r>
              <a:rPr dirty="0"/>
              <a:t>15%</a:t>
            </a:r>
            <a:r>
              <a:rPr spc="-5" dirty="0"/>
              <a:t> </a:t>
            </a:r>
            <a:r>
              <a:rPr dirty="0"/>
              <a:t>der</a:t>
            </a:r>
            <a:r>
              <a:rPr spc="-10" dirty="0"/>
              <a:t> </a:t>
            </a:r>
            <a:r>
              <a:rPr spc="-25" dirty="0"/>
              <a:t>Trockensteher</a:t>
            </a:r>
            <a:r>
              <a:rPr spc="5" dirty="0"/>
              <a:t> </a:t>
            </a:r>
            <a:r>
              <a:rPr spc="-10" dirty="0"/>
              <a:t>sollten </a:t>
            </a:r>
            <a:r>
              <a:rPr dirty="0"/>
              <a:t>sich</a:t>
            </a:r>
            <a:r>
              <a:rPr spc="-45" dirty="0"/>
              <a:t> </a:t>
            </a:r>
            <a:r>
              <a:rPr spc="-10" dirty="0"/>
              <a:t>Euterinfektionen</a:t>
            </a:r>
            <a:r>
              <a:rPr spc="-35" dirty="0"/>
              <a:t> </a:t>
            </a:r>
            <a:r>
              <a:rPr dirty="0"/>
              <a:t>währen</a:t>
            </a:r>
            <a:r>
              <a:rPr spc="-20" dirty="0"/>
              <a:t> </a:t>
            </a:r>
            <a:r>
              <a:rPr dirty="0"/>
              <a:t>der</a:t>
            </a:r>
            <a:r>
              <a:rPr spc="-40" dirty="0"/>
              <a:t> </a:t>
            </a:r>
            <a:r>
              <a:rPr spc="-25" dirty="0"/>
              <a:t>TS- </a:t>
            </a:r>
            <a:r>
              <a:rPr dirty="0"/>
              <a:t>Phase</a:t>
            </a:r>
            <a:r>
              <a:rPr spc="-35" dirty="0"/>
              <a:t> </a:t>
            </a:r>
            <a:r>
              <a:rPr spc="-10" dirty="0"/>
              <a:t>zuziehen</a:t>
            </a:r>
          </a:p>
          <a:p>
            <a:pPr marL="355600" marR="126364" indent="-343535">
              <a:lnSpc>
                <a:spcPct val="100000"/>
              </a:lnSpc>
              <a:spcBef>
                <a:spcPts val="385"/>
              </a:spcBef>
              <a:buFont typeface="Arial"/>
              <a:buChar char="•"/>
              <a:tabLst>
                <a:tab pos="355600" algn="l"/>
              </a:tabLst>
            </a:pPr>
            <a:r>
              <a:rPr dirty="0"/>
              <a:t>Stehts</a:t>
            </a:r>
            <a:r>
              <a:rPr spc="65" dirty="0"/>
              <a:t> </a:t>
            </a:r>
            <a:r>
              <a:rPr spc="-20" dirty="0"/>
              <a:t>Umweltinfektionen-</a:t>
            </a:r>
            <a:r>
              <a:rPr spc="-10" dirty="0"/>
              <a:t>Risikofaktoren abklären</a:t>
            </a:r>
          </a:p>
          <a:p>
            <a:pPr marL="756285" lvl="1" indent="-286385">
              <a:lnSpc>
                <a:spcPct val="100000"/>
              </a:lnSpc>
              <a:spcBef>
                <a:spcPts val="385"/>
              </a:spcBef>
              <a:buFont typeface="Arial"/>
              <a:buChar char="–"/>
              <a:tabLst>
                <a:tab pos="756285" algn="l"/>
              </a:tabLst>
            </a:pPr>
            <a:r>
              <a:rPr sz="1600" spc="-10" dirty="0">
                <a:solidFill>
                  <a:srgbClr val="938953"/>
                </a:solidFill>
                <a:latin typeface="Calibri"/>
                <a:cs typeface="Calibri"/>
              </a:rPr>
              <a:t>Trockenstellmanagement</a:t>
            </a:r>
            <a:endParaRPr sz="1600">
              <a:latin typeface="Calibri"/>
              <a:cs typeface="Calibri"/>
            </a:endParaRPr>
          </a:p>
          <a:p>
            <a:pPr marL="1155700" marR="329565" lvl="2" indent="-228600">
              <a:lnSpc>
                <a:spcPct val="100000"/>
              </a:lnSpc>
              <a:spcBef>
                <a:spcPts val="385"/>
              </a:spcBef>
              <a:buFont typeface="Arial"/>
              <a:buChar char="•"/>
              <a:tabLst>
                <a:tab pos="1155700" algn="l"/>
              </a:tabLst>
            </a:pPr>
            <a:r>
              <a:rPr sz="1600" spc="-10" dirty="0">
                <a:solidFill>
                  <a:srgbClr val="938953"/>
                </a:solidFill>
                <a:latin typeface="Calibri"/>
                <a:cs typeface="Calibri"/>
              </a:rPr>
              <a:t>AB-</a:t>
            </a:r>
            <a:r>
              <a:rPr sz="1600" spc="-20" dirty="0">
                <a:solidFill>
                  <a:srgbClr val="938953"/>
                </a:solidFill>
                <a:latin typeface="Calibri"/>
                <a:cs typeface="Calibri"/>
              </a:rPr>
              <a:t>Trockensteller</a:t>
            </a:r>
            <a:r>
              <a:rPr sz="1600" spc="5" dirty="0">
                <a:solidFill>
                  <a:srgbClr val="938953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938953"/>
                </a:solidFill>
                <a:latin typeface="Calibri"/>
                <a:cs typeface="Calibri"/>
              </a:rPr>
              <a:t>(Wirkstoff) Zitzenversiegler</a:t>
            </a:r>
            <a:endParaRPr sz="1600">
              <a:latin typeface="Calibri"/>
              <a:cs typeface="Calibri"/>
            </a:endParaRPr>
          </a:p>
          <a:p>
            <a:pPr marL="1155700" lvl="2" indent="-228600">
              <a:lnSpc>
                <a:spcPct val="100000"/>
              </a:lnSpc>
              <a:spcBef>
                <a:spcPts val="385"/>
              </a:spcBef>
              <a:buFont typeface="Arial"/>
              <a:buChar char="•"/>
              <a:tabLst>
                <a:tab pos="1155700" algn="l"/>
              </a:tabLst>
            </a:pPr>
            <a:r>
              <a:rPr sz="1600" spc="-10" dirty="0">
                <a:solidFill>
                  <a:srgbClr val="938953"/>
                </a:solidFill>
                <a:latin typeface="Calibri"/>
                <a:cs typeface="Calibri"/>
              </a:rPr>
              <a:t>Antibiogramm</a:t>
            </a:r>
            <a:endParaRPr sz="1600">
              <a:latin typeface="Calibri"/>
              <a:cs typeface="Calibri"/>
            </a:endParaRPr>
          </a:p>
          <a:p>
            <a:pPr marL="756285" lvl="1" indent="-286385">
              <a:lnSpc>
                <a:spcPct val="100000"/>
              </a:lnSpc>
              <a:spcBef>
                <a:spcPts val="385"/>
              </a:spcBef>
              <a:buFont typeface="Arial"/>
              <a:buChar char="–"/>
              <a:tabLst>
                <a:tab pos="756285" algn="l"/>
              </a:tabLst>
            </a:pPr>
            <a:r>
              <a:rPr sz="1600" spc="-10" dirty="0">
                <a:solidFill>
                  <a:srgbClr val="938953"/>
                </a:solidFill>
                <a:latin typeface="Calibri"/>
                <a:cs typeface="Calibri"/>
              </a:rPr>
              <a:t>Aufstallung</a:t>
            </a:r>
            <a:r>
              <a:rPr sz="1600" spc="-25" dirty="0">
                <a:solidFill>
                  <a:srgbClr val="938953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938953"/>
                </a:solidFill>
                <a:latin typeface="Calibri"/>
                <a:cs typeface="Calibri"/>
              </a:rPr>
              <a:t>–</a:t>
            </a:r>
            <a:r>
              <a:rPr sz="1600" spc="10" dirty="0">
                <a:solidFill>
                  <a:srgbClr val="938953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938953"/>
                </a:solidFill>
                <a:latin typeface="Calibri"/>
                <a:cs typeface="Calibri"/>
              </a:rPr>
              <a:t>Hygiene</a:t>
            </a:r>
            <a:endParaRPr sz="1600">
              <a:latin typeface="Calibri"/>
              <a:cs typeface="Calibri"/>
            </a:endParaRPr>
          </a:p>
          <a:p>
            <a:pPr marL="756285" lvl="1" indent="-286385">
              <a:lnSpc>
                <a:spcPct val="100000"/>
              </a:lnSpc>
              <a:spcBef>
                <a:spcPts val="385"/>
              </a:spcBef>
              <a:buFont typeface="Arial"/>
              <a:buChar char="–"/>
              <a:tabLst>
                <a:tab pos="756285" algn="l"/>
              </a:tabLst>
            </a:pPr>
            <a:r>
              <a:rPr sz="1600" spc="-10" dirty="0">
                <a:solidFill>
                  <a:srgbClr val="938953"/>
                </a:solidFill>
                <a:latin typeface="Calibri"/>
                <a:cs typeface="Calibri"/>
              </a:rPr>
              <a:t>Fütterung</a:t>
            </a:r>
            <a:endParaRPr sz="16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730"/>
              </a:spcBef>
            </a:pPr>
            <a:endParaRPr sz="1600">
              <a:latin typeface="Calibri"/>
              <a:cs typeface="Calibri"/>
            </a:endParaRPr>
          </a:p>
          <a:p>
            <a:pPr marL="469900">
              <a:lnSpc>
                <a:spcPct val="100000"/>
              </a:lnSpc>
              <a:spcBef>
                <a:spcPts val="5"/>
              </a:spcBef>
            </a:pPr>
            <a:r>
              <a:rPr dirty="0"/>
              <a:t>Senkung</a:t>
            </a:r>
            <a:r>
              <a:rPr spc="-30" dirty="0"/>
              <a:t> </a:t>
            </a:r>
            <a:r>
              <a:rPr dirty="0"/>
              <a:t>der</a:t>
            </a:r>
            <a:r>
              <a:rPr spc="-40" dirty="0"/>
              <a:t> </a:t>
            </a:r>
            <a:r>
              <a:rPr spc="-10" dirty="0"/>
              <a:t>NEUINFEKTIONSRATE</a:t>
            </a:r>
          </a:p>
          <a:p>
            <a:pPr marL="469900">
              <a:lnSpc>
                <a:spcPct val="100000"/>
              </a:lnSpc>
            </a:pPr>
            <a:r>
              <a:rPr spc="-10" dirty="0"/>
              <a:t>wichtigster</a:t>
            </a:r>
            <a:r>
              <a:rPr spc="-50" dirty="0"/>
              <a:t> </a:t>
            </a:r>
            <a:r>
              <a:rPr dirty="0"/>
              <a:t>Aspekt</a:t>
            </a:r>
            <a:r>
              <a:rPr spc="-15" dirty="0"/>
              <a:t> </a:t>
            </a:r>
            <a:r>
              <a:rPr dirty="0"/>
              <a:t>auf</a:t>
            </a:r>
            <a:r>
              <a:rPr spc="-25" dirty="0"/>
              <a:t> </a:t>
            </a:r>
            <a:r>
              <a:rPr spc="-10" dirty="0"/>
              <a:t>Herdenebne</a:t>
            </a: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3600" dirty="0"/>
              <a:t>Geringe</a:t>
            </a:r>
            <a:r>
              <a:rPr sz="3600" spc="-5" dirty="0"/>
              <a:t> </a:t>
            </a:r>
            <a:r>
              <a:rPr sz="3600" dirty="0"/>
              <a:t>Neuinfektionsrate</a:t>
            </a:r>
            <a:r>
              <a:rPr sz="3600" spc="-25" dirty="0"/>
              <a:t> </a:t>
            </a:r>
            <a:r>
              <a:rPr sz="3600" dirty="0"/>
              <a:t>in</a:t>
            </a:r>
            <a:r>
              <a:rPr sz="3600" spc="-10" dirty="0"/>
              <a:t> </a:t>
            </a:r>
            <a:r>
              <a:rPr sz="3600" dirty="0"/>
              <a:t>der</a:t>
            </a:r>
            <a:r>
              <a:rPr sz="3600" spc="-10" dirty="0"/>
              <a:t> </a:t>
            </a:r>
            <a:r>
              <a:rPr sz="3600" spc="-25" dirty="0"/>
              <a:t>TS- </a:t>
            </a:r>
            <a:r>
              <a:rPr sz="3600" spc="-10" dirty="0"/>
              <a:t>Phase</a:t>
            </a:r>
            <a:endParaRPr sz="3600"/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453001" y="2193925"/>
            <a:ext cx="4392549" cy="3600450"/>
          </a:xfrm>
          <a:prstGeom prst="rect">
            <a:avLst/>
          </a:prstGeom>
        </p:spPr>
      </p:pic>
      <p:grpSp>
        <p:nvGrpSpPr>
          <p:cNvPr id="5" name="object 5"/>
          <p:cNvGrpSpPr/>
          <p:nvPr/>
        </p:nvGrpSpPr>
        <p:grpSpPr>
          <a:xfrm>
            <a:off x="356475" y="5619750"/>
            <a:ext cx="558800" cy="420370"/>
            <a:chOff x="356475" y="5619750"/>
            <a:chExt cx="558800" cy="420370"/>
          </a:xfrm>
        </p:grpSpPr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56475" y="5620420"/>
              <a:ext cx="558242" cy="419226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95287" y="5624512"/>
              <a:ext cx="492125" cy="360362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395287" y="5624512"/>
              <a:ext cx="492125" cy="360680"/>
            </a:xfrm>
            <a:custGeom>
              <a:avLst/>
              <a:gdLst/>
              <a:ahLst/>
              <a:cxnLst/>
              <a:rect l="l" t="t" r="r" b="b"/>
              <a:pathLst>
                <a:path w="492125" h="360679">
                  <a:moveTo>
                    <a:pt x="0" y="90093"/>
                  </a:moveTo>
                  <a:lnTo>
                    <a:pt x="311950" y="90093"/>
                  </a:lnTo>
                  <a:lnTo>
                    <a:pt x="311950" y="0"/>
                  </a:lnTo>
                  <a:lnTo>
                    <a:pt x="492125" y="180187"/>
                  </a:lnTo>
                  <a:lnTo>
                    <a:pt x="311950" y="360362"/>
                  </a:lnTo>
                  <a:lnTo>
                    <a:pt x="311950" y="270268"/>
                  </a:lnTo>
                  <a:lnTo>
                    <a:pt x="0" y="270268"/>
                  </a:lnTo>
                  <a:lnTo>
                    <a:pt x="0" y="90093"/>
                  </a:lnTo>
                  <a:close/>
                </a:path>
              </a:pathLst>
            </a:custGeom>
            <a:ln w="9525">
              <a:solidFill>
                <a:srgbClr val="497DB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-10" dirty="0"/>
              <a:t>27.02.2025</a:t>
            </a:r>
          </a:p>
        </p:txBody>
      </p:sp>
      <p:sp>
        <p:nvSpPr>
          <p:cNvPr id="10" name="object 10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-10" dirty="0"/>
              <a:t>AMRFV-</a:t>
            </a:r>
            <a:r>
              <a:rPr spc="-20" dirty="0"/>
              <a:t>Training</a:t>
            </a:r>
            <a:r>
              <a:rPr spc="-15" dirty="0"/>
              <a:t> </a:t>
            </a:r>
            <a:r>
              <a:rPr dirty="0"/>
              <a:t>2025</a:t>
            </a:r>
            <a:r>
              <a:rPr spc="35" dirty="0"/>
              <a:t> </a:t>
            </a:r>
            <a:r>
              <a:rPr spc="-10" dirty="0"/>
              <a:t>Salzburg</a:t>
            </a:r>
          </a:p>
        </p:txBody>
      </p:sp>
      <p:sp>
        <p:nvSpPr>
          <p:cNvPr id="11" name="object 11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-20" dirty="0"/>
              <a:t>Tzt.</a:t>
            </a:r>
            <a:r>
              <a:rPr spc="-30" dirty="0"/>
              <a:t> </a:t>
            </a:r>
            <a:r>
              <a:rPr spc="-40" dirty="0"/>
              <a:t>Dr.</a:t>
            </a:r>
            <a:r>
              <a:rPr spc="-25" dirty="0"/>
              <a:t> </a:t>
            </a:r>
            <a:r>
              <a:rPr dirty="0"/>
              <a:t>Höller</a:t>
            </a:r>
            <a:r>
              <a:rPr spc="-20" dirty="0"/>
              <a:t> </a:t>
            </a:r>
            <a:r>
              <a:rPr dirty="0"/>
              <a:t>Raphael</a:t>
            </a:r>
            <a:r>
              <a:rPr spc="-25" dirty="0"/>
              <a:t> </a:t>
            </a:r>
            <a:r>
              <a:rPr dirty="0"/>
              <a:t>│</a:t>
            </a:r>
            <a:r>
              <a:rPr spc="-5" dirty="0"/>
              <a:t> </a:t>
            </a:r>
            <a:fld id="{81D60167-4931-47E6-BA6A-407CBD079E47}" type="slidenum">
              <a:rPr spc="-25" dirty="0"/>
              <a:t>8</a:t>
            </a:fld>
            <a:endParaRPr spc="-25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34416" y="745998"/>
            <a:ext cx="4945380" cy="5435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400" dirty="0"/>
              <a:t>Infektionsstatus</a:t>
            </a:r>
            <a:r>
              <a:rPr sz="3400" spc="-90" dirty="0"/>
              <a:t> </a:t>
            </a:r>
            <a:r>
              <a:rPr sz="3400" dirty="0"/>
              <a:t>der</a:t>
            </a:r>
            <a:r>
              <a:rPr sz="3400" spc="-95" dirty="0"/>
              <a:t> </a:t>
            </a:r>
            <a:r>
              <a:rPr sz="3400" spc="-10" dirty="0"/>
              <a:t>Herde</a:t>
            </a:r>
            <a:endParaRPr sz="3400"/>
          </a:p>
        </p:txBody>
      </p:sp>
      <p:grpSp>
        <p:nvGrpSpPr>
          <p:cNvPr id="3" name="object 3"/>
          <p:cNvGrpSpPr/>
          <p:nvPr/>
        </p:nvGrpSpPr>
        <p:grpSpPr>
          <a:xfrm>
            <a:off x="0" y="1556842"/>
            <a:ext cx="9109075" cy="363855"/>
            <a:chOff x="0" y="1556842"/>
            <a:chExt cx="9109075" cy="363855"/>
          </a:xfrm>
        </p:grpSpPr>
        <p:sp>
          <p:nvSpPr>
            <p:cNvPr id="4" name="object 4"/>
            <p:cNvSpPr/>
            <p:nvPr/>
          </p:nvSpPr>
          <p:spPr>
            <a:xfrm>
              <a:off x="0" y="1556841"/>
              <a:ext cx="9109075" cy="363855"/>
            </a:xfrm>
            <a:custGeom>
              <a:avLst/>
              <a:gdLst/>
              <a:ahLst/>
              <a:cxnLst/>
              <a:rect l="l" t="t" r="r" b="b"/>
              <a:pathLst>
                <a:path w="9109075" h="363855">
                  <a:moveTo>
                    <a:pt x="9108567" y="0"/>
                  </a:moveTo>
                  <a:lnTo>
                    <a:pt x="6732270" y="0"/>
                  </a:lnTo>
                  <a:lnTo>
                    <a:pt x="4355973" y="0"/>
                  </a:lnTo>
                  <a:lnTo>
                    <a:pt x="2225294" y="0"/>
                  </a:lnTo>
                  <a:lnTo>
                    <a:pt x="0" y="0"/>
                  </a:lnTo>
                  <a:lnTo>
                    <a:pt x="0" y="363270"/>
                  </a:lnTo>
                  <a:lnTo>
                    <a:pt x="2225294" y="363270"/>
                  </a:lnTo>
                  <a:lnTo>
                    <a:pt x="4355973" y="363270"/>
                  </a:lnTo>
                  <a:lnTo>
                    <a:pt x="6732270" y="363270"/>
                  </a:lnTo>
                  <a:lnTo>
                    <a:pt x="9108567" y="363270"/>
                  </a:lnTo>
                  <a:lnTo>
                    <a:pt x="9108567" y="0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768553" y="1596389"/>
              <a:ext cx="7687945" cy="280670"/>
            </a:xfrm>
            <a:custGeom>
              <a:avLst/>
              <a:gdLst/>
              <a:ahLst/>
              <a:cxnLst/>
              <a:rect l="l" t="t" r="r" b="b"/>
              <a:pathLst>
                <a:path w="7687945" h="280669">
                  <a:moveTo>
                    <a:pt x="687324" y="0"/>
                  </a:moveTo>
                  <a:lnTo>
                    <a:pt x="0" y="0"/>
                  </a:lnTo>
                  <a:lnTo>
                    <a:pt x="0" y="280416"/>
                  </a:lnTo>
                  <a:lnTo>
                    <a:pt x="687324" y="280416"/>
                  </a:lnTo>
                  <a:lnTo>
                    <a:pt x="687324" y="0"/>
                  </a:lnTo>
                  <a:close/>
                </a:path>
                <a:path w="7687945" h="280669">
                  <a:moveTo>
                    <a:pt x="3155238" y="0"/>
                  </a:moveTo>
                  <a:lnTo>
                    <a:pt x="1887270" y="0"/>
                  </a:lnTo>
                  <a:lnTo>
                    <a:pt x="1887270" y="280416"/>
                  </a:lnTo>
                  <a:lnTo>
                    <a:pt x="3155238" y="280416"/>
                  </a:lnTo>
                  <a:lnTo>
                    <a:pt x="3155238" y="0"/>
                  </a:lnTo>
                  <a:close/>
                </a:path>
                <a:path w="7687945" h="280669">
                  <a:moveTo>
                    <a:pt x="5352707" y="0"/>
                  </a:moveTo>
                  <a:lnTo>
                    <a:pt x="4197527" y="0"/>
                  </a:lnTo>
                  <a:lnTo>
                    <a:pt x="4197527" y="280416"/>
                  </a:lnTo>
                  <a:lnTo>
                    <a:pt x="5352707" y="280416"/>
                  </a:lnTo>
                  <a:lnTo>
                    <a:pt x="5352707" y="0"/>
                  </a:lnTo>
                  <a:close/>
                </a:path>
                <a:path w="7687945" h="280669">
                  <a:moveTo>
                    <a:pt x="7687869" y="0"/>
                  </a:moveTo>
                  <a:lnTo>
                    <a:pt x="6616497" y="0"/>
                  </a:lnTo>
                  <a:lnTo>
                    <a:pt x="6616497" y="280416"/>
                  </a:lnTo>
                  <a:lnTo>
                    <a:pt x="7687869" y="280416"/>
                  </a:lnTo>
                  <a:lnTo>
                    <a:pt x="7687869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aphicFrame>
        <p:nvGraphicFramePr>
          <p:cNvPr id="6" name="object 6"/>
          <p:cNvGraphicFramePr>
            <a:graphicFrameLocks noGrp="1"/>
          </p:cNvGraphicFramePr>
          <p:nvPr/>
        </p:nvGraphicFramePr>
        <p:xfrm>
          <a:off x="0" y="1550416"/>
          <a:ext cx="9191625" cy="489521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2250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304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7616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37617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8227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180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Erreger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04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30530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180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Herdenstatus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04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10870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180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Massnahme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04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53415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180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Monitoring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04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346325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18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kuhassoziiert</a:t>
                      </a:r>
                      <a:endParaRPr sz="1800">
                        <a:latin typeface="Calibri"/>
                        <a:cs typeface="Calibri"/>
                      </a:endParaRPr>
                    </a:p>
                    <a:p>
                      <a:pPr marL="377825" indent="-286385">
                        <a:lnSpc>
                          <a:spcPct val="100000"/>
                        </a:lnSpc>
                        <a:spcBef>
                          <a:spcPts val="20"/>
                        </a:spcBef>
                        <a:buFont typeface="Calibri"/>
                        <a:buChar char="-"/>
                        <a:tabLst>
                          <a:tab pos="377825" algn="l"/>
                        </a:tabLst>
                      </a:pPr>
                      <a:r>
                        <a:rPr sz="1600" i="1" dirty="0">
                          <a:solidFill>
                            <a:srgbClr val="E36C09"/>
                          </a:solidFill>
                          <a:latin typeface="Calibri"/>
                          <a:cs typeface="Calibri"/>
                        </a:rPr>
                        <a:t>S.</a:t>
                      </a:r>
                      <a:r>
                        <a:rPr sz="1600" i="1" spc="-20" dirty="0">
                          <a:solidFill>
                            <a:srgbClr val="E36C09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i="1" spc="-10" dirty="0">
                          <a:solidFill>
                            <a:srgbClr val="E36C09"/>
                          </a:solidFill>
                          <a:latin typeface="Calibri"/>
                          <a:cs typeface="Calibri"/>
                        </a:rPr>
                        <a:t>aureus</a:t>
                      </a:r>
                      <a:endParaRPr sz="1600">
                        <a:latin typeface="Calibri"/>
                        <a:cs typeface="Calibri"/>
                      </a:endParaRPr>
                    </a:p>
                    <a:p>
                      <a:pPr marL="377825" indent="-286385">
                        <a:lnSpc>
                          <a:spcPct val="100000"/>
                        </a:lnSpc>
                        <a:buFont typeface="Calibri"/>
                        <a:buChar char="-"/>
                        <a:tabLst>
                          <a:tab pos="377825" algn="l"/>
                        </a:tabLst>
                      </a:pPr>
                      <a:r>
                        <a:rPr sz="1600" i="1" dirty="0">
                          <a:solidFill>
                            <a:srgbClr val="E36C09"/>
                          </a:solidFill>
                          <a:latin typeface="Calibri"/>
                          <a:cs typeface="Calibri"/>
                        </a:rPr>
                        <a:t>NAS</a:t>
                      </a:r>
                      <a:r>
                        <a:rPr sz="1600" i="1" spc="-45" dirty="0">
                          <a:solidFill>
                            <a:srgbClr val="E36C09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i="1" dirty="0">
                          <a:solidFill>
                            <a:srgbClr val="E36C09"/>
                          </a:solidFill>
                          <a:latin typeface="Calibri"/>
                          <a:cs typeface="Calibri"/>
                        </a:rPr>
                        <a:t>(früher</a:t>
                      </a:r>
                      <a:r>
                        <a:rPr sz="1600" i="1" spc="-35" dirty="0">
                          <a:solidFill>
                            <a:srgbClr val="E36C09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i="1" spc="-20" dirty="0">
                          <a:solidFill>
                            <a:srgbClr val="E36C09"/>
                          </a:solidFill>
                          <a:latin typeface="Calibri"/>
                          <a:cs typeface="Calibri"/>
                        </a:rPr>
                        <a:t>KNS)</a:t>
                      </a:r>
                      <a:endParaRPr sz="1600">
                        <a:latin typeface="Calibri"/>
                        <a:cs typeface="Calibri"/>
                      </a:endParaRPr>
                    </a:p>
                    <a:p>
                      <a:pPr marL="377825" marR="690880" indent="-287020">
                        <a:lnSpc>
                          <a:spcPct val="100000"/>
                        </a:lnSpc>
                        <a:buFont typeface="Calibri"/>
                        <a:buChar char="-"/>
                        <a:tabLst>
                          <a:tab pos="377825" algn="l"/>
                        </a:tabLst>
                      </a:pPr>
                      <a:r>
                        <a:rPr sz="1600" i="1" dirty="0">
                          <a:solidFill>
                            <a:srgbClr val="E36C09"/>
                          </a:solidFill>
                          <a:latin typeface="Calibri"/>
                          <a:cs typeface="Calibri"/>
                        </a:rPr>
                        <a:t>Sc.</a:t>
                      </a:r>
                      <a:r>
                        <a:rPr sz="1600" i="1" spc="-20" dirty="0">
                          <a:solidFill>
                            <a:srgbClr val="E36C09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i="1" spc="-10" dirty="0">
                          <a:solidFill>
                            <a:srgbClr val="E36C09"/>
                          </a:solidFill>
                          <a:latin typeface="Calibri"/>
                          <a:cs typeface="Calibri"/>
                        </a:rPr>
                        <a:t>Agalactiae </a:t>
                      </a:r>
                      <a:r>
                        <a:rPr sz="1600" i="1" dirty="0">
                          <a:solidFill>
                            <a:srgbClr val="E36C09"/>
                          </a:solidFill>
                          <a:latin typeface="Calibri"/>
                          <a:cs typeface="Calibri"/>
                        </a:rPr>
                        <a:t>(Gelber</a:t>
                      </a:r>
                      <a:r>
                        <a:rPr sz="1600" i="1" spc="-45" dirty="0">
                          <a:solidFill>
                            <a:srgbClr val="E36C09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i="1" spc="-10" dirty="0">
                          <a:solidFill>
                            <a:srgbClr val="E36C09"/>
                          </a:solidFill>
                          <a:latin typeface="Calibri"/>
                          <a:cs typeface="Calibri"/>
                        </a:rPr>
                        <a:t>Galt)</a:t>
                      </a:r>
                      <a:endParaRPr sz="1600">
                        <a:latin typeface="Calibri"/>
                        <a:cs typeface="Calibri"/>
                      </a:endParaRPr>
                    </a:p>
                    <a:p>
                      <a:pPr marL="377825" indent="-286385">
                        <a:lnSpc>
                          <a:spcPct val="100000"/>
                        </a:lnSpc>
                        <a:buFont typeface="Calibri"/>
                        <a:buChar char="-"/>
                        <a:tabLst>
                          <a:tab pos="377825" algn="l"/>
                        </a:tabLst>
                      </a:pPr>
                      <a:r>
                        <a:rPr sz="1600" i="1" spc="-10" dirty="0">
                          <a:solidFill>
                            <a:srgbClr val="E36C09"/>
                          </a:solidFill>
                          <a:latin typeface="Calibri"/>
                          <a:cs typeface="Calibri"/>
                        </a:rPr>
                        <a:t>Mycoplasma</a:t>
                      </a:r>
                      <a:r>
                        <a:rPr sz="1600" i="1" spc="-5" dirty="0">
                          <a:solidFill>
                            <a:srgbClr val="E36C09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i="1" spc="-20" dirty="0">
                          <a:solidFill>
                            <a:srgbClr val="E36C09"/>
                          </a:solidFill>
                          <a:latin typeface="Calibri"/>
                          <a:cs typeface="Calibri"/>
                        </a:rPr>
                        <a:t>bovis</a:t>
                      </a:r>
                      <a:endParaRPr sz="1600">
                        <a:latin typeface="Calibri"/>
                        <a:cs typeface="Calibri"/>
                      </a:endParaRPr>
                    </a:p>
                    <a:p>
                      <a:pPr marL="377825" marR="431800" indent="-287020">
                        <a:lnSpc>
                          <a:spcPct val="100000"/>
                        </a:lnSpc>
                        <a:buFont typeface="Calibri"/>
                        <a:buChar char="-"/>
                        <a:tabLst>
                          <a:tab pos="377825" algn="l"/>
                        </a:tabLst>
                      </a:pPr>
                      <a:r>
                        <a:rPr sz="1600" i="1" spc="-10" dirty="0">
                          <a:solidFill>
                            <a:srgbClr val="E36C09"/>
                          </a:solidFill>
                          <a:latin typeface="Calibri"/>
                          <a:cs typeface="Calibri"/>
                        </a:rPr>
                        <a:t>Corynebacterium bovis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 marL="377825" marR="143510" indent="-287020">
                        <a:lnSpc>
                          <a:spcPct val="100000"/>
                        </a:lnSpc>
                        <a:spcBef>
                          <a:spcPts val="245"/>
                        </a:spcBef>
                        <a:buFont typeface="Wingdings"/>
                        <a:buChar char=""/>
                        <a:tabLst>
                          <a:tab pos="377825" algn="l"/>
                        </a:tabLst>
                      </a:pPr>
                      <a:r>
                        <a:rPr sz="1800" spc="-10" dirty="0">
                          <a:latin typeface="Calibri"/>
                          <a:cs typeface="Calibri"/>
                        </a:rPr>
                        <a:t>Herdensanierung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bevor</a:t>
                      </a:r>
                      <a:r>
                        <a:rPr sz="18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25" dirty="0">
                          <a:latin typeface="Calibri"/>
                          <a:cs typeface="Calibri"/>
                        </a:rPr>
                        <a:t>mit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Selektiven Trockenstellen begonnen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werden</a:t>
                      </a:r>
                      <a:r>
                        <a:rPr sz="1800" spc="-8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20" dirty="0">
                          <a:latin typeface="Calibri"/>
                          <a:cs typeface="Calibri"/>
                        </a:rPr>
                        <a:t>kann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 marL="378460" marR="171450" indent="-287020">
                        <a:lnSpc>
                          <a:spcPct val="100000"/>
                        </a:lnSpc>
                        <a:spcBef>
                          <a:spcPts val="245"/>
                        </a:spcBef>
                        <a:buFont typeface="Wingdings"/>
                        <a:buChar char=""/>
                        <a:tabLst>
                          <a:tab pos="378460" algn="l"/>
                        </a:tabLst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alle</a:t>
                      </a:r>
                      <a:r>
                        <a:rPr sz="18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Kühe</a:t>
                      </a:r>
                      <a:r>
                        <a:rPr sz="18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vorm</a:t>
                      </a:r>
                      <a:r>
                        <a:rPr sz="18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25" dirty="0">
                          <a:latin typeface="Calibri"/>
                          <a:cs typeface="Calibri"/>
                        </a:rPr>
                        <a:t>TS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beproben</a:t>
                      </a:r>
                      <a:r>
                        <a:rPr sz="18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um</a:t>
                      </a:r>
                      <a:r>
                        <a:rPr sz="1800" spc="-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keine subklinischen Euterinfektionen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25" dirty="0">
                          <a:latin typeface="Calibri"/>
                          <a:cs typeface="Calibri"/>
                        </a:rPr>
                        <a:t>zu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übersehen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 marL="378460" marR="250190" indent="-287020">
                        <a:lnSpc>
                          <a:spcPct val="100000"/>
                        </a:lnSpc>
                        <a:spcBef>
                          <a:spcPts val="245"/>
                        </a:spcBef>
                        <a:buFont typeface="Wingdings"/>
                        <a:buChar char=""/>
                        <a:tabLst>
                          <a:tab pos="378460" algn="l"/>
                        </a:tabLst>
                      </a:pPr>
                      <a:r>
                        <a:rPr sz="1800" spc="-10" dirty="0">
                          <a:latin typeface="Calibri"/>
                          <a:cs typeface="Calibri"/>
                        </a:rPr>
                        <a:t>Behandlungserfolg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nach</a:t>
                      </a:r>
                      <a:r>
                        <a:rPr sz="18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Abkalbung überprüfen</a:t>
                      </a:r>
                      <a:r>
                        <a:rPr sz="18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25" dirty="0">
                          <a:latin typeface="Calibri"/>
                          <a:cs typeface="Calibri"/>
                        </a:rPr>
                        <a:t>um </a:t>
                      </a:r>
                      <a:r>
                        <a:rPr sz="1800" spc="-20" dirty="0">
                          <a:latin typeface="Calibri"/>
                          <a:cs typeface="Calibri"/>
                        </a:rPr>
                        <a:t>Verschleppung</a:t>
                      </a:r>
                      <a:r>
                        <a:rPr sz="18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25" dirty="0">
                          <a:latin typeface="Calibri"/>
                          <a:cs typeface="Calibri"/>
                        </a:rPr>
                        <a:t>zu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vermeiden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166620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18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umweltassoziiert</a:t>
                      </a:r>
                      <a:endParaRPr sz="1800">
                        <a:latin typeface="Calibri"/>
                        <a:cs typeface="Calibri"/>
                      </a:endParaRPr>
                    </a:p>
                    <a:p>
                      <a:pPr marL="377825" indent="-286385">
                        <a:lnSpc>
                          <a:spcPct val="100000"/>
                        </a:lnSpc>
                        <a:spcBef>
                          <a:spcPts val="20"/>
                        </a:spcBef>
                        <a:buFont typeface="Calibri"/>
                        <a:buChar char="-"/>
                        <a:tabLst>
                          <a:tab pos="377825" algn="l"/>
                        </a:tabLst>
                      </a:pPr>
                      <a:r>
                        <a:rPr sz="1600" i="1" dirty="0">
                          <a:solidFill>
                            <a:srgbClr val="E36C09"/>
                          </a:solidFill>
                          <a:latin typeface="Calibri"/>
                          <a:cs typeface="Calibri"/>
                        </a:rPr>
                        <a:t>E.</a:t>
                      </a:r>
                      <a:r>
                        <a:rPr sz="1600" i="1" spc="-20" dirty="0">
                          <a:solidFill>
                            <a:srgbClr val="E36C09"/>
                          </a:solidFill>
                          <a:latin typeface="Calibri"/>
                          <a:cs typeface="Calibri"/>
                        </a:rPr>
                        <a:t> coli</a:t>
                      </a:r>
                      <a:endParaRPr sz="1600">
                        <a:latin typeface="Calibri"/>
                        <a:cs typeface="Calibri"/>
                      </a:endParaRPr>
                    </a:p>
                    <a:p>
                      <a:pPr marL="377825" marR="335915" indent="-287020">
                        <a:lnSpc>
                          <a:spcPct val="100000"/>
                        </a:lnSpc>
                        <a:spcBef>
                          <a:spcPts val="5"/>
                        </a:spcBef>
                        <a:buFont typeface="Calibri"/>
                        <a:buChar char="-"/>
                        <a:tabLst>
                          <a:tab pos="377825" algn="l"/>
                        </a:tabLst>
                      </a:pPr>
                      <a:r>
                        <a:rPr sz="1600" i="1" spc="-20" dirty="0">
                          <a:solidFill>
                            <a:srgbClr val="E36C09"/>
                          </a:solidFill>
                          <a:latin typeface="Calibri"/>
                          <a:cs typeface="Calibri"/>
                        </a:rPr>
                        <a:t>Streptokokken</a:t>
                      </a:r>
                      <a:r>
                        <a:rPr sz="1600" i="1" spc="40" dirty="0">
                          <a:solidFill>
                            <a:srgbClr val="E36C09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i="1" spc="-20" dirty="0">
                          <a:solidFill>
                            <a:srgbClr val="E36C09"/>
                          </a:solidFill>
                          <a:latin typeface="Calibri"/>
                          <a:cs typeface="Calibri"/>
                        </a:rPr>
                        <a:t>(Sc. </a:t>
                      </a:r>
                      <a:r>
                        <a:rPr sz="1600" i="1" dirty="0">
                          <a:solidFill>
                            <a:srgbClr val="E36C09"/>
                          </a:solidFill>
                          <a:latin typeface="Calibri"/>
                          <a:cs typeface="Calibri"/>
                        </a:rPr>
                        <a:t>uberis,</a:t>
                      </a:r>
                      <a:r>
                        <a:rPr sz="1600" i="1" spc="-35" dirty="0">
                          <a:solidFill>
                            <a:srgbClr val="E36C09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i="1" spc="-25" dirty="0">
                          <a:solidFill>
                            <a:srgbClr val="E36C09"/>
                          </a:solidFill>
                          <a:latin typeface="Calibri"/>
                          <a:cs typeface="Calibri"/>
                        </a:rPr>
                        <a:t>Sc. </a:t>
                      </a:r>
                      <a:r>
                        <a:rPr sz="1600" i="1" spc="-10" dirty="0">
                          <a:solidFill>
                            <a:srgbClr val="E36C09"/>
                          </a:solidFill>
                          <a:latin typeface="Calibri"/>
                          <a:cs typeface="Calibri"/>
                        </a:rPr>
                        <a:t>dysgalactiae)</a:t>
                      </a:r>
                      <a:endParaRPr sz="1600">
                        <a:latin typeface="Calibri"/>
                        <a:cs typeface="Calibri"/>
                      </a:endParaRPr>
                    </a:p>
                    <a:p>
                      <a:pPr marL="377825" indent="-286385">
                        <a:lnSpc>
                          <a:spcPct val="100000"/>
                        </a:lnSpc>
                        <a:buFont typeface="Calibri"/>
                        <a:buChar char="-"/>
                        <a:tabLst>
                          <a:tab pos="377825" algn="l"/>
                        </a:tabLst>
                      </a:pPr>
                      <a:r>
                        <a:rPr sz="1600" i="1" dirty="0">
                          <a:solidFill>
                            <a:srgbClr val="E36C09"/>
                          </a:solidFill>
                          <a:latin typeface="Calibri"/>
                          <a:cs typeface="Calibri"/>
                        </a:rPr>
                        <a:t>Klebsiella,</a:t>
                      </a:r>
                      <a:r>
                        <a:rPr sz="1600" i="1" spc="-80" dirty="0">
                          <a:solidFill>
                            <a:srgbClr val="E36C09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i="1" spc="-10" dirty="0">
                          <a:solidFill>
                            <a:srgbClr val="E36C09"/>
                          </a:solidFill>
                          <a:latin typeface="Calibri"/>
                          <a:cs typeface="Calibri"/>
                        </a:rPr>
                        <a:t>Serratia</a:t>
                      </a:r>
                      <a:endParaRPr sz="1600">
                        <a:latin typeface="Calibri"/>
                        <a:cs typeface="Calibri"/>
                      </a:endParaRPr>
                    </a:p>
                    <a:p>
                      <a:pPr marL="377825" indent="-286385">
                        <a:lnSpc>
                          <a:spcPct val="100000"/>
                        </a:lnSpc>
                        <a:buFont typeface="Calibri"/>
                        <a:buChar char="-"/>
                        <a:tabLst>
                          <a:tab pos="377825" algn="l"/>
                        </a:tabLst>
                      </a:pPr>
                      <a:r>
                        <a:rPr sz="1600" i="1" spc="-10" dirty="0">
                          <a:solidFill>
                            <a:srgbClr val="E36C09"/>
                          </a:solidFill>
                          <a:latin typeface="Calibri"/>
                          <a:cs typeface="Calibri"/>
                        </a:rPr>
                        <a:t>Bacillus</a:t>
                      </a:r>
                      <a:endParaRPr sz="1600">
                        <a:latin typeface="Calibri"/>
                        <a:cs typeface="Calibri"/>
                      </a:endParaRPr>
                    </a:p>
                    <a:p>
                      <a:pPr marL="377825" indent="-286385">
                        <a:lnSpc>
                          <a:spcPct val="100000"/>
                        </a:lnSpc>
                        <a:buFont typeface="Calibri"/>
                        <a:buChar char="-"/>
                        <a:tabLst>
                          <a:tab pos="377825" algn="l"/>
                        </a:tabLst>
                      </a:pPr>
                      <a:r>
                        <a:rPr sz="1600" i="1" spc="-10" dirty="0">
                          <a:solidFill>
                            <a:srgbClr val="E36C09"/>
                          </a:solidFill>
                          <a:latin typeface="Calibri"/>
                          <a:cs typeface="Calibri"/>
                        </a:rPr>
                        <a:t>Enterokokken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  <a:tc>
                  <a:txBody>
                    <a:bodyPr/>
                    <a:lstStyle/>
                    <a:p>
                      <a:pPr marL="377825" marR="87630" indent="-287020">
                        <a:lnSpc>
                          <a:spcPct val="100000"/>
                        </a:lnSpc>
                        <a:spcBef>
                          <a:spcPts val="245"/>
                        </a:spcBef>
                        <a:buFont typeface="Wingdings"/>
                        <a:buChar char=""/>
                        <a:tabLst>
                          <a:tab pos="377825" algn="l"/>
                        </a:tabLst>
                      </a:pPr>
                      <a:r>
                        <a:rPr sz="1800" spc="-10" dirty="0">
                          <a:latin typeface="Calibri"/>
                          <a:cs typeface="Calibri"/>
                        </a:rPr>
                        <a:t>Zellzahl</a:t>
                      </a:r>
                      <a:r>
                        <a:rPr sz="18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und</a:t>
                      </a:r>
                      <a:r>
                        <a:rPr sz="18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20" dirty="0">
                          <a:latin typeface="Calibri"/>
                          <a:cs typeface="Calibri"/>
                        </a:rPr>
                        <a:t>CMT- </a:t>
                      </a:r>
                      <a:r>
                        <a:rPr sz="1800" spc="-40" dirty="0">
                          <a:latin typeface="Calibri"/>
                          <a:cs typeface="Calibri"/>
                        </a:rPr>
                        <a:t>Test</a:t>
                      </a:r>
                      <a:r>
                        <a:rPr sz="18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20" dirty="0">
                          <a:latin typeface="Calibri"/>
                          <a:cs typeface="Calibri"/>
                        </a:rPr>
                        <a:t>beim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Trockenstellen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genügen</a:t>
                      </a:r>
                      <a:r>
                        <a:rPr sz="1800" spc="-10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oftmals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  <a:tc>
                  <a:txBody>
                    <a:bodyPr/>
                    <a:lstStyle/>
                    <a:p>
                      <a:pPr marL="378460" marR="193675" indent="-287020">
                        <a:lnSpc>
                          <a:spcPct val="100000"/>
                        </a:lnSpc>
                        <a:spcBef>
                          <a:spcPts val="245"/>
                        </a:spcBef>
                        <a:buFont typeface="Wingdings"/>
                        <a:buChar char=""/>
                        <a:tabLst>
                          <a:tab pos="378460" algn="l"/>
                        </a:tabLst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Kühe</a:t>
                      </a:r>
                      <a:r>
                        <a:rPr sz="18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mit</a:t>
                      </a:r>
                      <a:r>
                        <a:rPr sz="18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erhöhter Zellzahl</a:t>
                      </a:r>
                      <a:r>
                        <a:rPr sz="18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u</a:t>
                      </a:r>
                      <a:r>
                        <a:rPr sz="18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klinischer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Mastitis</a:t>
                      </a:r>
                      <a:r>
                        <a:rPr sz="18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beproben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  <a:tc>
                  <a:txBody>
                    <a:bodyPr/>
                    <a:lstStyle/>
                    <a:p>
                      <a:pPr marL="378460" indent="-286385">
                        <a:lnSpc>
                          <a:spcPts val="2030"/>
                        </a:lnSpc>
                        <a:spcBef>
                          <a:spcPts val="260"/>
                        </a:spcBef>
                        <a:buFont typeface="Wingdings"/>
                        <a:buChar char=""/>
                        <a:tabLst>
                          <a:tab pos="378460" algn="l"/>
                        </a:tabLst>
                      </a:pPr>
                      <a:r>
                        <a:rPr sz="1700" spc="-10" dirty="0">
                          <a:latin typeface="Calibri"/>
                          <a:cs typeface="Calibri"/>
                        </a:rPr>
                        <a:t>Leitkeimbestimmung</a:t>
                      </a:r>
                      <a:endParaRPr sz="1700">
                        <a:latin typeface="Calibri"/>
                        <a:cs typeface="Calibri"/>
                      </a:endParaRPr>
                    </a:p>
                    <a:p>
                      <a:pPr marL="378460" marR="672465" indent="-287020">
                        <a:lnSpc>
                          <a:spcPts val="2160"/>
                        </a:lnSpc>
                        <a:spcBef>
                          <a:spcPts val="65"/>
                        </a:spcBef>
                        <a:buFont typeface="Wingdings"/>
                        <a:buChar char=""/>
                        <a:tabLst>
                          <a:tab pos="378460" algn="l"/>
                        </a:tabLst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Optimaler</a:t>
                      </a:r>
                      <a:r>
                        <a:rPr sz="1800" spc="-7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25" dirty="0">
                          <a:latin typeface="Calibri"/>
                          <a:cs typeface="Calibri"/>
                        </a:rPr>
                        <a:t>AB-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Trockensteller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302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7" name="object 7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-10" dirty="0"/>
              <a:t>27.02.2025</a:t>
            </a:r>
          </a:p>
        </p:txBody>
      </p:sp>
      <p:sp>
        <p:nvSpPr>
          <p:cNvPr id="8" name="object 8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-10" dirty="0"/>
              <a:t>AMRFV-</a:t>
            </a:r>
            <a:r>
              <a:rPr spc="-20" dirty="0"/>
              <a:t>Training</a:t>
            </a:r>
            <a:r>
              <a:rPr spc="-15" dirty="0"/>
              <a:t> </a:t>
            </a:r>
            <a:r>
              <a:rPr dirty="0"/>
              <a:t>2025</a:t>
            </a:r>
            <a:r>
              <a:rPr spc="35" dirty="0"/>
              <a:t> </a:t>
            </a:r>
            <a:r>
              <a:rPr spc="-10" dirty="0"/>
              <a:t>Salzburg</a:t>
            </a:r>
          </a:p>
        </p:txBody>
      </p:sp>
      <p:sp>
        <p:nvSpPr>
          <p:cNvPr id="9" name="object 9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-20" dirty="0"/>
              <a:t>Tzt.</a:t>
            </a:r>
            <a:r>
              <a:rPr spc="-30" dirty="0"/>
              <a:t> </a:t>
            </a:r>
            <a:r>
              <a:rPr spc="-40" dirty="0"/>
              <a:t>Dr.</a:t>
            </a:r>
            <a:r>
              <a:rPr spc="-25" dirty="0"/>
              <a:t> </a:t>
            </a:r>
            <a:r>
              <a:rPr dirty="0"/>
              <a:t>Höller</a:t>
            </a:r>
            <a:r>
              <a:rPr spc="-20" dirty="0"/>
              <a:t> </a:t>
            </a:r>
            <a:r>
              <a:rPr dirty="0"/>
              <a:t>Raphael</a:t>
            </a:r>
            <a:r>
              <a:rPr spc="-25" dirty="0"/>
              <a:t> </a:t>
            </a:r>
            <a:r>
              <a:rPr dirty="0"/>
              <a:t>│</a:t>
            </a:r>
            <a:r>
              <a:rPr spc="-5" dirty="0"/>
              <a:t> </a:t>
            </a:r>
            <a:fld id="{81D60167-4931-47E6-BA6A-407CBD079E47}" type="slidenum">
              <a:rPr spc="-25" dirty="0"/>
              <a:t>9</a:t>
            </a:fld>
            <a:endParaRPr spc="-25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747</Words>
  <Application>Microsoft Office PowerPoint</Application>
  <PresentationFormat>Presentación en pantalla (4:3)</PresentationFormat>
  <Paragraphs>181</Paragraphs>
  <Slides>15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15</vt:i4>
      </vt:variant>
    </vt:vector>
  </HeadingPairs>
  <TitlesOfParts>
    <vt:vector size="22" baseType="lpstr">
      <vt:lpstr>Arial</vt:lpstr>
      <vt:lpstr>Calibri</vt:lpstr>
      <vt:lpstr>Courier New</vt:lpstr>
      <vt:lpstr>Garamond</vt:lpstr>
      <vt:lpstr>Segoe UI</vt:lpstr>
      <vt:lpstr>Wingdings</vt:lpstr>
      <vt:lpstr>Office Theme</vt:lpstr>
      <vt:lpstr>Selektives Trockenstellen in Milchviehherden</vt:lpstr>
      <vt:lpstr>Presentación de PowerPoint</vt:lpstr>
      <vt:lpstr>Zielsetzung STA</vt:lpstr>
      <vt:lpstr>Phasen der Trockenstehzeit</vt:lpstr>
      <vt:lpstr>Risiko für eine IMI ändert sich über die Zeit des Trockenstehens</vt:lpstr>
      <vt:lpstr>Grundvoraussetzungen STA</vt:lpstr>
      <vt:lpstr>Eutergesundheit-Tankmilchzellzahl stets &lt;200.000 Zellen/ml</vt:lpstr>
      <vt:lpstr>Geringe Neuinfektionsrate in der TS- Phase</vt:lpstr>
      <vt:lpstr>Infektionsstatus der Herde</vt:lpstr>
      <vt:lpstr>Monitoring</vt:lpstr>
      <vt:lpstr>Vorgehen in unserer Praxis</vt:lpstr>
      <vt:lpstr>Selektiv Trockenstellen</vt:lpstr>
      <vt:lpstr>Selektiv Trockenstellen</vt:lpstr>
      <vt:lpstr>Zusammenfassung</vt:lpstr>
      <vt:lpstr>ENDE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Folie 1</dc:title>
  <dc:creator>Administrator</dc:creator>
  <cp:lastModifiedBy>Andrea Castro Troya</cp:lastModifiedBy>
  <cp:revision>1</cp:revision>
  <dcterms:created xsi:type="dcterms:W3CDTF">2025-02-21T08:06:44Z</dcterms:created>
  <dcterms:modified xsi:type="dcterms:W3CDTF">2025-02-21T08:07:43Z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2025-02-21T00:00:00Z</vt:filetime>
  </property>
  <property fmtid="{D5CDD505-2E9C-101B-9397-08002B2CF9AE}" pid="3" name="Creator">
    <vt:lpwstr>Microsoft® PowerPoint® 2021</vt:lpwstr>
  </property>
  <property fmtid="{D5CDD505-2E9C-101B-9397-08002B2CF9AE}" pid="4" name="LastSaved">
    <vt:filetime>2025-02-21T00:00:00Z</vt:filetime>
  </property>
  <property fmtid="{D5CDD505-2E9C-101B-9397-08002B2CF9AE}" pid="5" name="Producer">
    <vt:lpwstr>3-Heights(TM) PDF Security Shell 4.8.25.2 (http://www.pdf-tools.com)</vt:lpwstr>
  </property>
</Properties>
</file>