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5" r:id="rId4"/>
    <p:sldMasterId id="2147483689" r:id="rId5"/>
  </p:sldMasterIdLst>
  <p:notesMasterIdLst>
    <p:notesMasterId r:id="rId28"/>
  </p:notesMasterIdLst>
  <p:sldIdLst>
    <p:sldId id="261" r:id="rId6"/>
    <p:sldId id="272" r:id="rId7"/>
    <p:sldId id="384" r:id="rId8"/>
    <p:sldId id="385" r:id="rId9"/>
    <p:sldId id="349" r:id="rId10"/>
    <p:sldId id="345" r:id="rId11"/>
    <p:sldId id="2449" r:id="rId12"/>
    <p:sldId id="386" r:id="rId13"/>
    <p:sldId id="388" r:id="rId14"/>
    <p:sldId id="387" r:id="rId15"/>
    <p:sldId id="372" r:id="rId16"/>
    <p:sldId id="291" r:id="rId17"/>
    <p:sldId id="2436" r:id="rId18"/>
    <p:sldId id="389" r:id="rId19"/>
    <p:sldId id="2444" r:id="rId20"/>
    <p:sldId id="2450" r:id="rId21"/>
    <p:sldId id="354" r:id="rId22"/>
    <p:sldId id="2446" r:id="rId23"/>
    <p:sldId id="362" r:id="rId24"/>
    <p:sldId id="2447" r:id="rId25"/>
    <p:sldId id="2448" r:id="rId26"/>
    <p:sldId id="283" r:id="rId27"/>
  </p:sldIdLst>
  <p:sldSz cx="12192000" cy="6870700"/>
  <p:notesSz cx="6870700" cy="12192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4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BE1EB58-8BCF-F16E-AA43-FB5E5C94E6BC}" name="PAGIDA Anastasia (SANTE)" initials="EC" userId="PAGIDA Anastasia (SANTE)" providerId="None"/>
  <p188:author id="{E9715D8D-6961-5BC1-F671-948996BFE6F1}" name="Monica Zabala Utrillas" initials="MZU" userId="S::MZABALA@aenor.com::d2bf3cba-a650-4e0c-9b0d-61a84d2d83d5" providerId="AD"/>
  <p188:author id="{95D854A1-7B95-F89F-8A0F-1160B2213964}" name="GORANOV Luben (SANTE)" initials="EC" userId="GORANOV Luben (SANTE)" providerId="None"/>
  <p188:author id="{284C46AC-8E6C-4302-700A-3579145EC755}" name="Andrea Castro Troya" initials="AC" userId="S::acastro@aenor.com::58fec591-b333-4c59-a2df-1c57e39d426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nica Zabala Utrillas" initials="MZU" lastIdx="1" clrIdx="0">
    <p:extLst>
      <p:ext uri="{19B8F6BF-5375-455C-9EA6-DF929625EA0E}">
        <p15:presenceInfo xmlns:p15="http://schemas.microsoft.com/office/powerpoint/2012/main" userId="S::MZABALA@aenor.com::d2bf3cba-a650-4e0c-9b0d-61a84d2d83d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2C7470"/>
    <a:srgbClr val="ECEBEB"/>
    <a:srgbClr val="6BB188"/>
    <a:srgbClr val="0066FF"/>
    <a:srgbClr val="33CCCC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12" autoAdjust="0"/>
    <p:restoredTop sz="89467" autoAdjust="0"/>
  </p:normalViewPr>
  <p:slideViewPr>
    <p:cSldViewPr>
      <p:cViewPr varScale="1">
        <p:scale>
          <a:sx n="58" d="100"/>
          <a:sy n="58" d="100"/>
        </p:scale>
        <p:origin x="96" y="822"/>
      </p:cViewPr>
      <p:guideLst>
        <p:guide orient="horz" pos="2884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36" d="100"/>
          <a:sy n="36" d="100"/>
        </p:scale>
        <p:origin x="2952" y="6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Relationship Id="rId35" Type="http://schemas.microsoft.com/office/2018/10/relationships/authors" Target="authors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epard ‎" userId="09a58b91f9e979a1" providerId="LiveId" clId="{C28232CE-F235-49F5-80DC-01E9BD259835}"/>
    <pc:docChg chg="undo custSel modSld modMainMaster">
      <pc:chgData name="Shepard ‎" userId="09a58b91f9e979a1" providerId="LiveId" clId="{C28232CE-F235-49F5-80DC-01E9BD259835}" dt="2024-10-09T09:58:46.041" v="98" actId="478"/>
      <pc:docMkLst>
        <pc:docMk/>
      </pc:docMkLst>
      <pc:sldChg chg="delSp mod">
        <pc:chgData name="Shepard ‎" userId="09a58b91f9e979a1" providerId="LiveId" clId="{C28232CE-F235-49F5-80DC-01E9BD259835}" dt="2024-10-09T09:51:05.137" v="1" actId="478"/>
        <pc:sldMkLst>
          <pc:docMk/>
          <pc:sldMk cId="2499853343" sldId="261"/>
        </pc:sldMkLst>
        <pc:spChg chg="del">
          <ac:chgData name="Shepard ‎" userId="09a58b91f9e979a1" providerId="LiveId" clId="{C28232CE-F235-49F5-80DC-01E9BD259835}" dt="2024-10-09T09:51:05.137" v="1" actId="478"/>
          <ac:spMkLst>
            <pc:docMk/>
            <pc:sldMk cId="2499853343" sldId="261"/>
            <ac:spMk id="4" creationId="{80A9096A-AA28-F50D-A0A9-05E9FED96C3C}"/>
          </ac:spMkLst>
        </pc:spChg>
      </pc:sldChg>
      <pc:sldChg chg="delSp mod">
        <pc:chgData name="Shepard ‎" userId="09a58b91f9e979a1" providerId="LiveId" clId="{C28232CE-F235-49F5-80DC-01E9BD259835}" dt="2024-10-09T09:51:03.325" v="0" actId="478"/>
        <pc:sldMkLst>
          <pc:docMk/>
          <pc:sldMk cId="23003404" sldId="272"/>
        </pc:sldMkLst>
        <pc:spChg chg="del">
          <ac:chgData name="Shepard ‎" userId="09a58b91f9e979a1" providerId="LiveId" clId="{C28232CE-F235-49F5-80DC-01E9BD259835}" dt="2024-10-09T09:51:03.325" v="0" actId="478"/>
          <ac:spMkLst>
            <pc:docMk/>
            <pc:sldMk cId="23003404" sldId="272"/>
            <ac:spMk id="6" creationId="{975CC5C5-C904-4E4B-E2E2-DE202BC3E3C6}"/>
          </ac:spMkLst>
        </pc:spChg>
      </pc:sldChg>
      <pc:sldChg chg="delSp modSp mod">
        <pc:chgData name="Shepard ‎" userId="09a58b91f9e979a1" providerId="LiveId" clId="{C28232CE-F235-49F5-80DC-01E9BD259835}" dt="2024-10-09T09:58:46.041" v="98" actId="478"/>
        <pc:sldMkLst>
          <pc:docMk/>
          <pc:sldMk cId="3253062422" sldId="283"/>
        </pc:sldMkLst>
        <pc:spChg chg="del">
          <ac:chgData name="Shepard ‎" userId="09a58b91f9e979a1" providerId="LiveId" clId="{C28232CE-F235-49F5-80DC-01E9BD259835}" dt="2024-10-09T09:58:46.041" v="98" actId="478"/>
          <ac:spMkLst>
            <pc:docMk/>
            <pc:sldMk cId="3253062422" sldId="283"/>
            <ac:spMk id="2" creationId="{4581D72A-05A0-A2E6-534C-F25F9239E809}"/>
          </ac:spMkLst>
        </pc:spChg>
        <pc:spChg chg="mod">
          <ac:chgData name="Shepard ‎" userId="09a58b91f9e979a1" providerId="LiveId" clId="{C28232CE-F235-49F5-80DC-01E9BD259835}" dt="2024-10-09T09:58:43.428" v="97" actId="404"/>
          <ac:spMkLst>
            <pc:docMk/>
            <pc:sldMk cId="3253062422" sldId="283"/>
            <ac:spMk id="3" creationId="{F14716CD-A60B-44E0-B79E-19772F5B96B3}"/>
          </ac:spMkLst>
        </pc:spChg>
      </pc:sldChg>
      <pc:sldChg chg="modSp mod">
        <pc:chgData name="Shepard ‎" userId="09a58b91f9e979a1" providerId="LiveId" clId="{C28232CE-F235-49F5-80DC-01E9BD259835}" dt="2024-10-09T09:55:25.530" v="51" actId="404"/>
        <pc:sldMkLst>
          <pc:docMk/>
          <pc:sldMk cId="3765700010" sldId="291"/>
        </pc:sldMkLst>
        <pc:spChg chg="mod">
          <ac:chgData name="Shepard ‎" userId="09a58b91f9e979a1" providerId="LiveId" clId="{C28232CE-F235-49F5-80DC-01E9BD259835}" dt="2024-10-09T09:55:23.226" v="50" actId="14100"/>
          <ac:spMkLst>
            <pc:docMk/>
            <pc:sldMk cId="3765700010" sldId="291"/>
            <ac:spMk id="2" creationId="{1B5130B7-D8ED-4017-9F60-7FBF9075B4EA}"/>
          </ac:spMkLst>
        </pc:spChg>
        <pc:spChg chg="mod">
          <ac:chgData name="Shepard ‎" userId="09a58b91f9e979a1" providerId="LiveId" clId="{C28232CE-F235-49F5-80DC-01E9BD259835}" dt="2024-10-09T09:55:25.530" v="51" actId="404"/>
          <ac:spMkLst>
            <pc:docMk/>
            <pc:sldMk cId="3765700010" sldId="291"/>
            <ac:spMk id="12" creationId="{C08271EA-A5AF-3259-67D2-5E12DF9BAE7C}"/>
          </ac:spMkLst>
        </pc:spChg>
      </pc:sldChg>
      <pc:sldChg chg="modSp mod">
        <pc:chgData name="Shepard ‎" userId="09a58b91f9e979a1" providerId="LiveId" clId="{C28232CE-F235-49F5-80DC-01E9BD259835}" dt="2024-10-09T09:53:49.472" v="26" actId="14100"/>
        <pc:sldMkLst>
          <pc:docMk/>
          <pc:sldMk cId="962977300" sldId="349"/>
        </pc:sldMkLst>
        <pc:spChg chg="mod">
          <ac:chgData name="Shepard ‎" userId="09a58b91f9e979a1" providerId="LiveId" clId="{C28232CE-F235-49F5-80DC-01E9BD259835}" dt="2024-10-09T09:53:49.472" v="26" actId="14100"/>
          <ac:spMkLst>
            <pc:docMk/>
            <pc:sldMk cId="962977300" sldId="349"/>
            <ac:spMk id="8" creationId="{6D4739FA-3E36-4EBB-B8B4-DE10C706CD2C}"/>
          </ac:spMkLst>
        </pc:spChg>
        <pc:spChg chg="mod">
          <ac:chgData name="Shepard ‎" userId="09a58b91f9e979a1" providerId="LiveId" clId="{C28232CE-F235-49F5-80DC-01E9BD259835}" dt="2024-10-09T09:53:42.512" v="24" actId="14100"/>
          <ac:spMkLst>
            <pc:docMk/>
            <pc:sldMk cId="962977300" sldId="349"/>
            <ac:spMk id="31" creationId="{6063A06E-96F6-C060-BA30-238F8FF921DE}"/>
          </ac:spMkLst>
        </pc:spChg>
        <pc:spChg chg="mod">
          <ac:chgData name="Shepard ‎" userId="09a58b91f9e979a1" providerId="LiveId" clId="{C28232CE-F235-49F5-80DC-01E9BD259835}" dt="2024-10-09T09:53:46.419" v="25" actId="14100"/>
          <ac:spMkLst>
            <pc:docMk/>
            <pc:sldMk cId="962977300" sldId="349"/>
            <ac:spMk id="34" creationId="{86E48A83-1416-5883-0B86-5A94FF638C2D}"/>
          </ac:spMkLst>
        </pc:spChg>
      </pc:sldChg>
      <pc:sldChg chg="modSp mod">
        <pc:chgData name="Shepard ‎" userId="09a58b91f9e979a1" providerId="LiveId" clId="{C28232CE-F235-49F5-80DC-01E9BD259835}" dt="2024-10-09T09:58:12.337" v="90" actId="404"/>
        <pc:sldMkLst>
          <pc:docMk/>
          <pc:sldMk cId="176333266" sldId="354"/>
        </pc:sldMkLst>
        <pc:spChg chg="mod">
          <ac:chgData name="Shepard ‎" userId="09a58b91f9e979a1" providerId="LiveId" clId="{C28232CE-F235-49F5-80DC-01E9BD259835}" dt="2024-10-09T09:58:07.676" v="89" actId="14100"/>
          <ac:spMkLst>
            <pc:docMk/>
            <pc:sldMk cId="176333266" sldId="354"/>
            <ac:spMk id="4" creationId="{CE01DCE5-D940-7EB1-0C31-35268EC4B9F3}"/>
          </ac:spMkLst>
        </pc:spChg>
        <pc:spChg chg="mod">
          <ac:chgData name="Shepard ‎" userId="09a58b91f9e979a1" providerId="LiveId" clId="{C28232CE-F235-49F5-80DC-01E9BD259835}" dt="2024-10-09T09:58:12.337" v="90" actId="404"/>
          <ac:spMkLst>
            <pc:docMk/>
            <pc:sldMk cId="176333266" sldId="354"/>
            <ac:spMk id="7" creationId="{018D9FDB-467C-40F8-8A6B-C9B3CB26727A}"/>
          </ac:spMkLst>
        </pc:spChg>
      </pc:sldChg>
      <pc:sldChg chg="modSp mod">
        <pc:chgData name="Shepard ‎" userId="09a58b91f9e979a1" providerId="LiveId" clId="{C28232CE-F235-49F5-80DC-01E9BD259835}" dt="2024-10-09T09:53:11.026" v="20" actId="14100"/>
        <pc:sldMkLst>
          <pc:docMk/>
          <pc:sldMk cId="3824595459" sldId="384"/>
        </pc:sldMkLst>
        <pc:spChg chg="mod">
          <ac:chgData name="Shepard ‎" userId="09a58b91f9e979a1" providerId="LiveId" clId="{C28232CE-F235-49F5-80DC-01E9BD259835}" dt="2024-10-09T09:52:44.886" v="10" actId="1076"/>
          <ac:spMkLst>
            <pc:docMk/>
            <pc:sldMk cId="3824595459" sldId="384"/>
            <ac:spMk id="2" creationId="{9FE28206-005C-40CF-A816-0832E7C273F7}"/>
          </ac:spMkLst>
        </pc:spChg>
        <pc:spChg chg="mod">
          <ac:chgData name="Shepard ‎" userId="09a58b91f9e979a1" providerId="LiveId" clId="{C28232CE-F235-49F5-80DC-01E9BD259835}" dt="2024-10-09T09:52:47.258" v="11" actId="1076"/>
          <ac:spMkLst>
            <pc:docMk/>
            <pc:sldMk cId="3824595459" sldId="384"/>
            <ac:spMk id="11" creationId="{411B092D-8A8C-41EC-A18A-7439F8EB7891}"/>
          </ac:spMkLst>
        </pc:spChg>
        <pc:spChg chg="mod">
          <ac:chgData name="Shepard ‎" userId="09a58b91f9e979a1" providerId="LiveId" clId="{C28232CE-F235-49F5-80DC-01E9BD259835}" dt="2024-10-09T09:52:57.570" v="14" actId="14100"/>
          <ac:spMkLst>
            <pc:docMk/>
            <pc:sldMk cId="3824595459" sldId="384"/>
            <ac:spMk id="32" creationId="{8FC47B45-0369-B389-D90C-100DB7C1655D}"/>
          </ac:spMkLst>
        </pc:spChg>
        <pc:spChg chg="mod">
          <ac:chgData name="Shepard ‎" userId="09a58b91f9e979a1" providerId="LiveId" clId="{C28232CE-F235-49F5-80DC-01E9BD259835}" dt="2024-10-09T09:53:11.026" v="20" actId="14100"/>
          <ac:spMkLst>
            <pc:docMk/>
            <pc:sldMk cId="3824595459" sldId="384"/>
            <ac:spMk id="39" creationId="{FCD70F4B-D373-FA4E-1152-B6DB4A34C42C}"/>
          </ac:spMkLst>
        </pc:spChg>
        <pc:spChg chg="mod">
          <ac:chgData name="Shepard ‎" userId="09a58b91f9e979a1" providerId="LiveId" clId="{C28232CE-F235-49F5-80DC-01E9BD259835}" dt="2024-10-09T09:53:01.494" v="15" actId="14100"/>
          <ac:spMkLst>
            <pc:docMk/>
            <pc:sldMk cId="3824595459" sldId="384"/>
            <ac:spMk id="45" creationId="{4D36AF88-C6CF-56C9-90D0-BD674865A267}"/>
          </ac:spMkLst>
        </pc:spChg>
        <pc:spChg chg="mod">
          <ac:chgData name="Shepard ‎" userId="09a58b91f9e979a1" providerId="LiveId" clId="{C28232CE-F235-49F5-80DC-01E9BD259835}" dt="2024-10-09T09:53:04.973" v="18" actId="14100"/>
          <ac:spMkLst>
            <pc:docMk/>
            <pc:sldMk cId="3824595459" sldId="384"/>
            <ac:spMk id="46" creationId="{04D0A6A1-CF73-42A8-B52A-54AE86E0EB07}"/>
          </ac:spMkLst>
        </pc:spChg>
        <pc:spChg chg="mod">
          <ac:chgData name="Shepard ‎" userId="09a58b91f9e979a1" providerId="LiveId" clId="{C28232CE-F235-49F5-80DC-01E9BD259835}" dt="2024-10-09T09:53:08.581" v="19" actId="14100"/>
          <ac:spMkLst>
            <pc:docMk/>
            <pc:sldMk cId="3824595459" sldId="384"/>
            <ac:spMk id="47" creationId="{B2AEA8E9-868E-AA31-BF0E-0619DAFB8705}"/>
          </ac:spMkLst>
        </pc:spChg>
        <pc:spChg chg="mod">
          <ac:chgData name="Shepard ‎" userId="09a58b91f9e979a1" providerId="LiveId" clId="{C28232CE-F235-49F5-80DC-01E9BD259835}" dt="2024-10-09T09:52:52.658" v="13" actId="14100"/>
          <ac:spMkLst>
            <pc:docMk/>
            <pc:sldMk cId="3824595459" sldId="384"/>
            <ac:spMk id="48" creationId="{34FD0D1B-F581-4099-8439-A1F7354F8921}"/>
          </ac:spMkLst>
        </pc:spChg>
      </pc:sldChg>
      <pc:sldChg chg="modSp mod">
        <pc:chgData name="Shepard ‎" userId="09a58b91f9e979a1" providerId="LiveId" clId="{C28232CE-F235-49F5-80DC-01E9BD259835}" dt="2024-10-09T09:53:35.439" v="23" actId="14100"/>
        <pc:sldMkLst>
          <pc:docMk/>
          <pc:sldMk cId="1936877662" sldId="385"/>
        </pc:sldMkLst>
        <pc:spChg chg="mod">
          <ac:chgData name="Shepard ‎" userId="09a58b91f9e979a1" providerId="LiveId" clId="{C28232CE-F235-49F5-80DC-01E9BD259835}" dt="2024-10-09T09:53:31.991" v="22" actId="404"/>
          <ac:spMkLst>
            <pc:docMk/>
            <pc:sldMk cId="1936877662" sldId="385"/>
            <ac:spMk id="2" creationId="{063E4619-3C8A-44F4-B178-A8DFC4BE6BB0}"/>
          </ac:spMkLst>
        </pc:spChg>
        <pc:spChg chg="mod">
          <ac:chgData name="Shepard ‎" userId="09a58b91f9e979a1" providerId="LiveId" clId="{C28232CE-F235-49F5-80DC-01E9BD259835}" dt="2024-10-09T09:53:28.194" v="21" actId="14100"/>
          <ac:spMkLst>
            <pc:docMk/>
            <pc:sldMk cId="1936877662" sldId="385"/>
            <ac:spMk id="3" creationId="{E04B6273-B51F-1B86-FCAF-E219E0A13BDA}"/>
          </ac:spMkLst>
        </pc:spChg>
        <pc:spChg chg="mod">
          <ac:chgData name="Shepard ‎" userId="09a58b91f9e979a1" providerId="LiveId" clId="{C28232CE-F235-49F5-80DC-01E9BD259835}" dt="2024-10-09T09:53:35.439" v="23" actId="14100"/>
          <ac:spMkLst>
            <pc:docMk/>
            <pc:sldMk cId="1936877662" sldId="385"/>
            <ac:spMk id="7" creationId="{36CCC8AE-EAB6-40DE-A44C-68C21EE7D592}"/>
          </ac:spMkLst>
        </pc:spChg>
        <pc:spChg chg="mod">
          <ac:chgData name="Shepard ‎" userId="09a58b91f9e979a1" providerId="LiveId" clId="{C28232CE-F235-49F5-80DC-01E9BD259835}" dt="2024-10-09T09:53:31.991" v="22" actId="404"/>
          <ac:spMkLst>
            <pc:docMk/>
            <pc:sldMk cId="1936877662" sldId="385"/>
            <ac:spMk id="8" creationId="{442DF08B-4A1A-433C-96E5-A20EAB01DB2F}"/>
          </ac:spMkLst>
        </pc:spChg>
        <pc:spChg chg="mod">
          <ac:chgData name="Shepard ‎" userId="09a58b91f9e979a1" providerId="LiveId" clId="{C28232CE-F235-49F5-80DC-01E9BD259835}" dt="2024-10-09T09:53:31.991" v="22" actId="404"/>
          <ac:spMkLst>
            <pc:docMk/>
            <pc:sldMk cId="1936877662" sldId="385"/>
            <ac:spMk id="9" creationId="{56942170-675E-461E-9EBA-F361CB62810E}"/>
          </ac:spMkLst>
        </pc:spChg>
      </pc:sldChg>
      <pc:sldChg chg="modSp mod">
        <pc:chgData name="Shepard ‎" userId="09a58b91f9e979a1" providerId="LiveId" clId="{C28232CE-F235-49F5-80DC-01E9BD259835}" dt="2024-10-09T09:54:17.401" v="34" actId="20577"/>
        <pc:sldMkLst>
          <pc:docMk/>
          <pc:sldMk cId="3482017615" sldId="386"/>
        </pc:sldMkLst>
        <pc:spChg chg="mod">
          <ac:chgData name="Shepard ‎" userId="09a58b91f9e979a1" providerId="LiveId" clId="{C28232CE-F235-49F5-80DC-01E9BD259835}" dt="2024-10-09T09:54:05.354" v="28" actId="404"/>
          <ac:spMkLst>
            <pc:docMk/>
            <pc:sldMk cId="3482017615" sldId="386"/>
            <ac:spMk id="5" creationId="{1FBEDD0D-7771-837E-E067-98D4540C05F4}"/>
          </ac:spMkLst>
        </pc:spChg>
        <pc:spChg chg="mod">
          <ac:chgData name="Shepard ‎" userId="09a58b91f9e979a1" providerId="LiveId" clId="{C28232CE-F235-49F5-80DC-01E9BD259835}" dt="2024-10-09T09:54:05.354" v="28" actId="404"/>
          <ac:spMkLst>
            <pc:docMk/>
            <pc:sldMk cId="3482017615" sldId="386"/>
            <ac:spMk id="6" creationId="{25DAC1F4-8DE0-B1A6-D2F0-0E6C7AEFBE8E}"/>
          </ac:spMkLst>
        </pc:spChg>
        <pc:spChg chg="mod">
          <ac:chgData name="Shepard ‎" userId="09a58b91f9e979a1" providerId="LiveId" clId="{C28232CE-F235-49F5-80DC-01E9BD259835}" dt="2024-10-09T09:54:17.401" v="34" actId="20577"/>
          <ac:spMkLst>
            <pc:docMk/>
            <pc:sldMk cId="3482017615" sldId="386"/>
            <ac:spMk id="7" creationId="{C85B5F02-FCBA-7662-8C91-06DE0DE0399A}"/>
          </ac:spMkLst>
        </pc:spChg>
        <pc:spChg chg="mod">
          <ac:chgData name="Shepard ‎" userId="09a58b91f9e979a1" providerId="LiveId" clId="{C28232CE-F235-49F5-80DC-01E9BD259835}" dt="2024-10-09T09:54:05.354" v="28" actId="404"/>
          <ac:spMkLst>
            <pc:docMk/>
            <pc:sldMk cId="3482017615" sldId="386"/>
            <ac:spMk id="8" creationId="{3DB7415E-1A8F-121E-CF49-833DDEF1088B}"/>
          </ac:spMkLst>
        </pc:spChg>
        <pc:spChg chg="mod">
          <ac:chgData name="Shepard ‎" userId="09a58b91f9e979a1" providerId="LiveId" clId="{C28232CE-F235-49F5-80DC-01E9BD259835}" dt="2024-10-09T09:54:12.620" v="32" actId="404"/>
          <ac:spMkLst>
            <pc:docMk/>
            <pc:sldMk cId="3482017615" sldId="386"/>
            <ac:spMk id="9" creationId="{F537267B-8C64-0EE5-A818-4073B6E1AC28}"/>
          </ac:spMkLst>
        </pc:spChg>
        <pc:spChg chg="mod">
          <ac:chgData name="Shepard ‎" userId="09a58b91f9e979a1" providerId="LiveId" clId="{C28232CE-F235-49F5-80DC-01E9BD259835}" dt="2024-10-09T09:54:15.106" v="33" actId="20577"/>
          <ac:spMkLst>
            <pc:docMk/>
            <pc:sldMk cId="3482017615" sldId="386"/>
            <ac:spMk id="10" creationId="{886F4B56-8FB5-CB30-83BD-931FC5FF720D}"/>
          </ac:spMkLst>
        </pc:spChg>
        <pc:spChg chg="mod">
          <ac:chgData name="Shepard ‎" userId="09a58b91f9e979a1" providerId="LiveId" clId="{C28232CE-F235-49F5-80DC-01E9BD259835}" dt="2024-10-09T09:54:09.445" v="30" actId="403"/>
          <ac:spMkLst>
            <pc:docMk/>
            <pc:sldMk cId="3482017615" sldId="386"/>
            <ac:spMk id="28" creationId="{42C1F3A1-85B6-432A-A5EE-03DD0011563B}"/>
          </ac:spMkLst>
        </pc:spChg>
      </pc:sldChg>
      <pc:sldChg chg="modSp mod">
        <pc:chgData name="Shepard ‎" userId="09a58b91f9e979a1" providerId="LiveId" clId="{C28232CE-F235-49F5-80DC-01E9BD259835}" dt="2024-10-09T09:55:09.949" v="47" actId="1076"/>
        <pc:sldMkLst>
          <pc:docMk/>
          <pc:sldMk cId="2792435232" sldId="388"/>
        </pc:sldMkLst>
        <pc:spChg chg="mod">
          <ac:chgData name="Shepard ‎" userId="09a58b91f9e979a1" providerId="LiveId" clId="{C28232CE-F235-49F5-80DC-01E9BD259835}" dt="2024-10-09T09:54:45.035" v="36" actId="404"/>
          <ac:spMkLst>
            <pc:docMk/>
            <pc:sldMk cId="2792435232" sldId="388"/>
            <ac:spMk id="28" creationId="{42C1F3A1-85B6-432A-A5EE-03DD0011563B}"/>
          </ac:spMkLst>
        </pc:spChg>
        <pc:spChg chg="mod">
          <ac:chgData name="Shepard ‎" userId="09a58b91f9e979a1" providerId="LiveId" clId="{C28232CE-F235-49F5-80DC-01E9BD259835}" dt="2024-10-09T09:55:09.949" v="47" actId="1076"/>
          <ac:spMkLst>
            <pc:docMk/>
            <pc:sldMk cId="2792435232" sldId="388"/>
            <ac:spMk id="41" creationId="{262EE791-E7C3-85C7-D170-DC8CE30B712F}"/>
          </ac:spMkLst>
        </pc:spChg>
        <pc:spChg chg="mod">
          <ac:chgData name="Shepard ‎" userId="09a58b91f9e979a1" providerId="LiveId" clId="{C28232CE-F235-49F5-80DC-01E9BD259835}" dt="2024-10-09T09:54:47.899" v="37" actId="14100"/>
          <ac:spMkLst>
            <pc:docMk/>
            <pc:sldMk cId="2792435232" sldId="388"/>
            <ac:spMk id="42" creationId="{CA8054BE-2EB7-D5A8-50A1-27805A82C080}"/>
          </ac:spMkLst>
        </pc:spChg>
        <pc:spChg chg="mod">
          <ac:chgData name="Shepard ‎" userId="09a58b91f9e979a1" providerId="LiveId" clId="{C28232CE-F235-49F5-80DC-01E9BD259835}" dt="2024-10-09T09:55:03.611" v="46" actId="14100"/>
          <ac:spMkLst>
            <pc:docMk/>
            <pc:sldMk cId="2792435232" sldId="388"/>
            <ac:spMk id="43" creationId="{1A9A918E-D3BE-4552-0139-9537296C35D8}"/>
          </ac:spMkLst>
        </pc:spChg>
      </pc:sldChg>
      <pc:sldChg chg="modSp mod">
        <pc:chgData name="Shepard ‎" userId="09a58b91f9e979a1" providerId="LiveId" clId="{C28232CE-F235-49F5-80DC-01E9BD259835}" dt="2024-10-09T09:55:46.588" v="58" actId="1076"/>
        <pc:sldMkLst>
          <pc:docMk/>
          <pc:sldMk cId="2951113094" sldId="389"/>
        </pc:sldMkLst>
        <pc:spChg chg="mod">
          <ac:chgData name="Shepard ‎" userId="09a58b91f9e979a1" providerId="LiveId" clId="{C28232CE-F235-49F5-80DC-01E9BD259835}" dt="2024-10-09T09:55:46.588" v="58" actId="1076"/>
          <ac:spMkLst>
            <pc:docMk/>
            <pc:sldMk cId="2951113094" sldId="389"/>
            <ac:spMk id="2" creationId="{E2152D02-2806-30B3-D7D7-A901D44948C5}"/>
          </ac:spMkLst>
        </pc:spChg>
      </pc:sldChg>
      <pc:sldChg chg="modSp mod">
        <pc:chgData name="Shepard ‎" userId="09a58b91f9e979a1" providerId="LiveId" clId="{C28232CE-F235-49F5-80DC-01E9BD259835}" dt="2024-10-09T09:55:40.650" v="56" actId="404"/>
        <pc:sldMkLst>
          <pc:docMk/>
          <pc:sldMk cId="3718840640" sldId="2436"/>
        </pc:sldMkLst>
        <pc:spChg chg="mod">
          <ac:chgData name="Shepard ‎" userId="09a58b91f9e979a1" providerId="LiveId" clId="{C28232CE-F235-49F5-80DC-01E9BD259835}" dt="2024-10-09T09:55:38.079" v="55" actId="404"/>
          <ac:spMkLst>
            <pc:docMk/>
            <pc:sldMk cId="3718840640" sldId="2436"/>
            <ac:spMk id="4" creationId="{3B066C2C-8858-0539-CBB6-1F105750917E}"/>
          </ac:spMkLst>
        </pc:spChg>
        <pc:spChg chg="mod">
          <ac:chgData name="Shepard ‎" userId="09a58b91f9e979a1" providerId="LiveId" clId="{C28232CE-F235-49F5-80DC-01E9BD259835}" dt="2024-10-09T09:55:40.650" v="56" actId="404"/>
          <ac:spMkLst>
            <pc:docMk/>
            <pc:sldMk cId="3718840640" sldId="2436"/>
            <ac:spMk id="5" creationId="{53FCEAF6-AC4D-ED70-6F26-2B586BB8704C}"/>
          </ac:spMkLst>
        </pc:spChg>
        <pc:spChg chg="mod">
          <ac:chgData name="Shepard ‎" userId="09a58b91f9e979a1" providerId="LiveId" clId="{C28232CE-F235-49F5-80DC-01E9BD259835}" dt="2024-10-09T09:55:35.706" v="54" actId="404"/>
          <ac:spMkLst>
            <pc:docMk/>
            <pc:sldMk cId="3718840640" sldId="2436"/>
            <ac:spMk id="9" creationId="{6BABE3B0-7BDF-4FDC-974A-6A3F8E5F6899}"/>
          </ac:spMkLst>
        </pc:spChg>
        <pc:spChg chg="mod">
          <ac:chgData name="Shepard ‎" userId="09a58b91f9e979a1" providerId="LiveId" clId="{C28232CE-F235-49F5-80DC-01E9BD259835}" dt="2024-10-09T09:55:33.140" v="52" actId="14100"/>
          <ac:spMkLst>
            <pc:docMk/>
            <pc:sldMk cId="3718840640" sldId="2436"/>
            <ac:spMk id="14" creationId="{8690428F-3309-41FA-B050-ED545EA123C7}"/>
          </ac:spMkLst>
        </pc:spChg>
      </pc:sldChg>
      <pc:sldChg chg="modSp mod">
        <pc:chgData name="Shepard ‎" userId="09a58b91f9e979a1" providerId="LiveId" clId="{C28232CE-F235-49F5-80DC-01E9BD259835}" dt="2024-10-09T09:57:27.250" v="81" actId="14100"/>
        <pc:sldMkLst>
          <pc:docMk/>
          <pc:sldMk cId="1838270869" sldId="2444"/>
        </pc:sldMkLst>
        <pc:spChg chg="mod">
          <ac:chgData name="Shepard ‎" userId="09a58b91f9e979a1" providerId="LiveId" clId="{C28232CE-F235-49F5-80DC-01E9BD259835}" dt="2024-10-09T09:57:01.097" v="76" actId="1076"/>
          <ac:spMkLst>
            <pc:docMk/>
            <pc:sldMk cId="1838270869" sldId="2444"/>
            <ac:spMk id="14" creationId="{EC6C0E0B-1D98-4242-B3D7-DE2486D958DA}"/>
          </ac:spMkLst>
        </pc:spChg>
        <pc:spChg chg="mod">
          <ac:chgData name="Shepard ‎" userId="09a58b91f9e979a1" providerId="LiveId" clId="{C28232CE-F235-49F5-80DC-01E9BD259835}" dt="2024-10-09T09:55:48.952" v="59" actId="404"/>
          <ac:spMkLst>
            <pc:docMk/>
            <pc:sldMk cId="1838270869" sldId="2444"/>
            <ac:spMk id="19" creationId="{85826C6D-7045-4CCE-B4AB-096388C60318}"/>
          </ac:spMkLst>
        </pc:spChg>
        <pc:spChg chg="ord">
          <ac:chgData name="Shepard ‎" userId="09a58b91f9e979a1" providerId="LiveId" clId="{C28232CE-F235-49F5-80DC-01E9BD259835}" dt="2024-10-09T09:56:27.062" v="68" actId="166"/>
          <ac:spMkLst>
            <pc:docMk/>
            <pc:sldMk cId="1838270869" sldId="2444"/>
            <ac:spMk id="6231" creationId="{D8D29C34-0996-A6CE-C742-3F7876EB8CB7}"/>
          </ac:spMkLst>
        </pc:spChg>
        <pc:spChg chg="mod ord">
          <ac:chgData name="Shepard ‎" userId="09a58b91f9e979a1" providerId="LiveId" clId="{C28232CE-F235-49F5-80DC-01E9BD259835}" dt="2024-10-09T09:56:27.062" v="68" actId="166"/>
          <ac:spMkLst>
            <pc:docMk/>
            <pc:sldMk cId="1838270869" sldId="2444"/>
            <ac:spMk id="6233" creationId="{93D4DC67-4C55-0D06-4688-8441A810BEBB}"/>
          </ac:spMkLst>
        </pc:spChg>
        <pc:spChg chg="ord">
          <ac:chgData name="Shepard ‎" userId="09a58b91f9e979a1" providerId="LiveId" clId="{C28232CE-F235-49F5-80DC-01E9BD259835}" dt="2024-10-09T09:56:27.062" v="68" actId="166"/>
          <ac:spMkLst>
            <pc:docMk/>
            <pc:sldMk cId="1838270869" sldId="2444"/>
            <ac:spMk id="6234" creationId="{BFD3C375-096A-02FD-60DD-8E100CD8062B}"/>
          </ac:spMkLst>
        </pc:spChg>
        <pc:spChg chg="mod ord">
          <ac:chgData name="Shepard ‎" userId="09a58b91f9e979a1" providerId="LiveId" clId="{C28232CE-F235-49F5-80DC-01E9BD259835}" dt="2024-10-09T09:56:33.540" v="70" actId="14100"/>
          <ac:spMkLst>
            <pc:docMk/>
            <pc:sldMk cId="1838270869" sldId="2444"/>
            <ac:spMk id="6237" creationId="{F5C113FD-DC40-B2D6-5FD3-9163459C9775}"/>
          </ac:spMkLst>
        </pc:spChg>
        <pc:spChg chg="mod">
          <ac:chgData name="Shepard ‎" userId="09a58b91f9e979a1" providerId="LiveId" clId="{C28232CE-F235-49F5-80DC-01E9BD259835}" dt="2024-10-09T09:56:31.539" v="69" actId="14100"/>
          <ac:spMkLst>
            <pc:docMk/>
            <pc:sldMk cId="1838270869" sldId="2444"/>
            <ac:spMk id="6238" creationId="{4CFBE85C-4A09-599D-135B-A1CC07DDC138}"/>
          </ac:spMkLst>
        </pc:spChg>
        <pc:spChg chg="mod">
          <ac:chgData name="Shepard ‎" userId="09a58b91f9e979a1" providerId="LiveId" clId="{C28232CE-F235-49F5-80DC-01E9BD259835}" dt="2024-10-09T09:56:41.617" v="72" actId="14100"/>
          <ac:spMkLst>
            <pc:docMk/>
            <pc:sldMk cId="1838270869" sldId="2444"/>
            <ac:spMk id="6240" creationId="{11F4F4A2-4DF6-43AA-F5FF-B453DD91801F}"/>
          </ac:spMkLst>
        </pc:spChg>
        <pc:spChg chg="mod ord">
          <ac:chgData name="Shepard ‎" userId="09a58b91f9e979a1" providerId="LiveId" clId="{C28232CE-F235-49F5-80DC-01E9BD259835}" dt="2024-10-09T09:56:16.196" v="66" actId="167"/>
          <ac:spMkLst>
            <pc:docMk/>
            <pc:sldMk cId="1838270869" sldId="2444"/>
            <ac:spMk id="6251" creationId="{C8060C9F-2A03-1FB2-B8C5-26242FCC3026}"/>
          </ac:spMkLst>
        </pc:spChg>
        <pc:spChg chg="mod">
          <ac:chgData name="Shepard ‎" userId="09a58b91f9e979a1" providerId="LiveId" clId="{C28232CE-F235-49F5-80DC-01E9BD259835}" dt="2024-10-09T09:56:47.521" v="73" actId="14100"/>
          <ac:spMkLst>
            <pc:docMk/>
            <pc:sldMk cId="1838270869" sldId="2444"/>
            <ac:spMk id="6254" creationId="{20006393-2BF9-A6D6-7C96-467A0438E08A}"/>
          </ac:spMkLst>
        </pc:spChg>
        <pc:spChg chg="mod">
          <ac:chgData name="Shepard ‎" userId="09a58b91f9e979a1" providerId="LiveId" clId="{C28232CE-F235-49F5-80DC-01E9BD259835}" dt="2024-10-09T09:57:10.316" v="79" actId="404"/>
          <ac:spMkLst>
            <pc:docMk/>
            <pc:sldMk cId="1838270869" sldId="2444"/>
            <ac:spMk id="6255" creationId="{AA1C2EE9-FEAC-9257-AE4D-A448E5A42F7B}"/>
          </ac:spMkLst>
        </pc:spChg>
        <pc:spChg chg="mod">
          <ac:chgData name="Shepard ‎" userId="09a58b91f9e979a1" providerId="LiveId" clId="{C28232CE-F235-49F5-80DC-01E9BD259835}" dt="2024-10-09T09:56:57.511" v="75" actId="14100"/>
          <ac:spMkLst>
            <pc:docMk/>
            <pc:sldMk cId="1838270869" sldId="2444"/>
            <ac:spMk id="6289" creationId="{1F881408-13CA-B9F0-00DC-B85207CAB996}"/>
          </ac:spMkLst>
        </pc:spChg>
        <pc:spChg chg="mod">
          <ac:chgData name="Shepard ‎" userId="09a58b91f9e979a1" providerId="LiveId" clId="{C28232CE-F235-49F5-80DC-01E9BD259835}" dt="2024-10-09T09:57:24.529" v="80" actId="404"/>
          <ac:spMkLst>
            <pc:docMk/>
            <pc:sldMk cId="1838270869" sldId="2444"/>
            <ac:spMk id="6292" creationId="{A8E4C24F-0DA3-67BC-DE27-5FD1B60AF4A3}"/>
          </ac:spMkLst>
        </pc:spChg>
        <pc:spChg chg="mod">
          <ac:chgData name="Shepard ‎" userId="09a58b91f9e979a1" providerId="LiveId" clId="{C28232CE-F235-49F5-80DC-01E9BD259835}" dt="2024-10-09T09:57:27.250" v="81" actId="14100"/>
          <ac:spMkLst>
            <pc:docMk/>
            <pc:sldMk cId="1838270869" sldId="2444"/>
            <ac:spMk id="6294" creationId="{35B8FE19-BD96-053E-BE0A-D6A004426C81}"/>
          </ac:spMkLst>
        </pc:spChg>
        <pc:picChg chg="mod">
          <ac:chgData name="Shepard ‎" userId="09a58b91f9e979a1" providerId="LiveId" clId="{C28232CE-F235-49F5-80DC-01E9BD259835}" dt="2024-10-09T09:56:13.449" v="65" actId="167"/>
          <ac:picMkLst>
            <pc:docMk/>
            <pc:sldMk cId="1838270869" sldId="2444"/>
            <ac:picMk id="6223" creationId="{36EB872D-9E8C-CADB-011E-DD3BD07C55CE}"/>
          </ac:picMkLst>
        </pc:picChg>
        <pc:cxnChg chg="mod">
          <ac:chgData name="Shepard ‎" userId="09a58b91f9e979a1" providerId="LiveId" clId="{C28232CE-F235-49F5-80DC-01E9BD259835}" dt="2024-10-09T09:56:39.435" v="71" actId="1076"/>
          <ac:cxnSpMkLst>
            <pc:docMk/>
            <pc:sldMk cId="1838270869" sldId="2444"/>
            <ac:cxnSpMk id="20" creationId="{59BFBA07-0CB2-4B11-A586-D3D5CABE8632}"/>
          </ac:cxnSpMkLst>
        </pc:cxnChg>
      </pc:sldChg>
      <pc:sldChg chg="modSp mod">
        <pc:chgData name="Shepard ‎" userId="09a58b91f9e979a1" providerId="LiveId" clId="{C28232CE-F235-49F5-80DC-01E9BD259835}" dt="2024-10-09T09:58:28.842" v="91" actId="404"/>
        <pc:sldMkLst>
          <pc:docMk/>
          <pc:sldMk cId="1118244914" sldId="2447"/>
        </pc:sldMkLst>
        <pc:spChg chg="mod">
          <ac:chgData name="Shepard ‎" userId="09a58b91f9e979a1" providerId="LiveId" clId="{C28232CE-F235-49F5-80DC-01E9BD259835}" dt="2024-10-09T09:58:28.842" v="91" actId="404"/>
          <ac:spMkLst>
            <pc:docMk/>
            <pc:sldMk cId="1118244914" sldId="2447"/>
            <ac:spMk id="7" creationId="{0F1D7E46-E490-491E-997D-6B0E085B3913}"/>
          </ac:spMkLst>
        </pc:spChg>
      </pc:sldChg>
      <pc:sldChg chg="modSp mod">
        <pc:chgData name="Shepard ‎" userId="09a58b91f9e979a1" providerId="LiveId" clId="{C28232CE-F235-49F5-80DC-01E9BD259835}" dt="2024-10-09T09:58:35.834" v="92" actId="404"/>
        <pc:sldMkLst>
          <pc:docMk/>
          <pc:sldMk cId="2731844906" sldId="2448"/>
        </pc:sldMkLst>
        <pc:spChg chg="mod">
          <ac:chgData name="Shepard ‎" userId="09a58b91f9e979a1" providerId="LiveId" clId="{C28232CE-F235-49F5-80DC-01E9BD259835}" dt="2024-10-09T09:58:35.834" v="92" actId="404"/>
          <ac:spMkLst>
            <pc:docMk/>
            <pc:sldMk cId="2731844906" sldId="2448"/>
            <ac:spMk id="9" creationId="{F47A1701-2789-4212-AA97-C4DE1A2FD870}"/>
          </ac:spMkLst>
        </pc:spChg>
      </pc:sldChg>
      <pc:sldChg chg="modSp mod">
        <pc:chgData name="Shepard ‎" userId="09a58b91f9e979a1" providerId="LiveId" clId="{C28232CE-F235-49F5-80DC-01E9BD259835}" dt="2024-10-09T09:57:49.417" v="86" actId="20577"/>
        <pc:sldMkLst>
          <pc:docMk/>
          <pc:sldMk cId="1439650261" sldId="2450"/>
        </pc:sldMkLst>
        <pc:spChg chg="mod">
          <ac:chgData name="Shepard ‎" userId="09a58b91f9e979a1" providerId="LiveId" clId="{C28232CE-F235-49F5-80DC-01E9BD259835}" dt="2024-10-09T09:57:49.417" v="86" actId="20577"/>
          <ac:spMkLst>
            <pc:docMk/>
            <pc:sldMk cId="1439650261" sldId="2450"/>
            <ac:spMk id="9" creationId="{A1981AFE-4679-B6B7-D0F4-9497C6380F57}"/>
          </ac:spMkLst>
        </pc:spChg>
        <pc:spChg chg="mod">
          <ac:chgData name="Shepard ‎" userId="09a58b91f9e979a1" providerId="LiveId" clId="{C28232CE-F235-49F5-80DC-01E9BD259835}" dt="2024-10-09T09:57:33.512" v="83" actId="14100"/>
          <ac:spMkLst>
            <pc:docMk/>
            <pc:sldMk cId="1439650261" sldId="2450"/>
            <ac:spMk id="15" creationId="{2E32AFCA-9020-3F54-865B-29506A86A212}"/>
          </ac:spMkLst>
        </pc:spChg>
        <pc:spChg chg="mod">
          <ac:chgData name="Shepard ‎" userId="09a58b91f9e979a1" providerId="LiveId" clId="{C28232CE-F235-49F5-80DC-01E9BD259835}" dt="2024-10-09T09:57:38.066" v="84" actId="14100"/>
          <ac:spMkLst>
            <pc:docMk/>
            <pc:sldMk cId="1439650261" sldId="2450"/>
            <ac:spMk id="22" creationId="{C2135BAF-CBED-A336-29B8-2BA158C33AD4}"/>
          </ac:spMkLst>
        </pc:spChg>
        <pc:spChg chg="mod">
          <ac:chgData name="Shepard ‎" userId="09a58b91f9e979a1" providerId="LiveId" clId="{C28232CE-F235-49F5-80DC-01E9BD259835}" dt="2024-10-09T09:57:42.745" v="85" actId="14100"/>
          <ac:spMkLst>
            <pc:docMk/>
            <pc:sldMk cId="1439650261" sldId="2450"/>
            <ac:spMk id="28" creationId="{0715C29D-0B4D-154A-3B66-9EB6CB1D3DD1}"/>
          </ac:spMkLst>
        </pc:spChg>
      </pc:sldChg>
      <pc:sldMasterChg chg="modSldLayout">
        <pc:chgData name="Shepard ‎" userId="09a58b91f9e979a1" providerId="LiveId" clId="{C28232CE-F235-49F5-80DC-01E9BD259835}" dt="2024-10-09T09:51:50.541" v="5" actId="14826"/>
        <pc:sldMasterMkLst>
          <pc:docMk/>
          <pc:sldMasterMk cId="3465158713" sldId="2147483675"/>
        </pc:sldMasterMkLst>
        <pc:sldLayoutChg chg="modSp">
          <pc:chgData name="Shepard ‎" userId="09a58b91f9e979a1" providerId="LiveId" clId="{C28232CE-F235-49F5-80DC-01E9BD259835}" dt="2024-10-09T09:51:30.908" v="2" actId="14826"/>
          <pc:sldLayoutMkLst>
            <pc:docMk/>
            <pc:sldMasterMk cId="3465158713" sldId="2147483675"/>
            <pc:sldLayoutMk cId="1413523471" sldId="2147483676"/>
          </pc:sldLayoutMkLst>
          <pc:picChg chg="mod">
            <ac:chgData name="Shepard ‎" userId="09a58b91f9e979a1" providerId="LiveId" clId="{C28232CE-F235-49F5-80DC-01E9BD259835}" dt="2024-10-09T09:51:30.908" v="2" actId="14826"/>
            <ac:picMkLst>
              <pc:docMk/>
              <pc:sldMasterMk cId="3465158713" sldId="2147483675"/>
              <pc:sldLayoutMk cId="1413523471" sldId="2147483676"/>
              <ac:picMk id="34" creationId="{582D17B3-5A6C-42CA-853B-4103A0708918}"/>
            </ac:picMkLst>
          </pc:picChg>
        </pc:sldLayoutChg>
        <pc:sldLayoutChg chg="modSp">
          <pc:chgData name="Shepard ‎" userId="09a58b91f9e979a1" providerId="LiveId" clId="{C28232CE-F235-49F5-80DC-01E9BD259835}" dt="2024-10-09T09:51:37.669" v="3" actId="14826"/>
          <pc:sldLayoutMkLst>
            <pc:docMk/>
            <pc:sldMasterMk cId="3465158713" sldId="2147483675"/>
            <pc:sldLayoutMk cId="3377854443" sldId="2147483677"/>
          </pc:sldLayoutMkLst>
          <pc:picChg chg="mod">
            <ac:chgData name="Shepard ‎" userId="09a58b91f9e979a1" providerId="LiveId" clId="{C28232CE-F235-49F5-80DC-01E9BD259835}" dt="2024-10-09T09:51:37.669" v="3" actId="14826"/>
            <ac:picMkLst>
              <pc:docMk/>
              <pc:sldMasterMk cId="3465158713" sldId="2147483675"/>
              <pc:sldLayoutMk cId="3377854443" sldId="2147483677"/>
              <ac:picMk id="51" creationId="{1007B104-92BA-4BA5-A656-DA433D20A54C}"/>
            </ac:picMkLst>
          </pc:picChg>
        </pc:sldLayoutChg>
        <pc:sldLayoutChg chg="modSp">
          <pc:chgData name="Shepard ‎" userId="09a58b91f9e979a1" providerId="LiveId" clId="{C28232CE-F235-49F5-80DC-01E9BD259835}" dt="2024-10-09T09:51:42.747" v="4" actId="14826"/>
          <pc:sldLayoutMkLst>
            <pc:docMk/>
            <pc:sldMasterMk cId="3465158713" sldId="2147483675"/>
            <pc:sldLayoutMk cId="927347273" sldId="2147483678"/>
          </pc:sldLayoutMkLst>
          <pc:picChg chg="mod">
            <ac:chgData name="Shepard ‎" userId="09a58b91f9e979a1" providerId="LiveId" clId="{C28232CE-F235-49F5-80DC-01E9BD259835}" dt="2024-10-09T09:51:42.747" v="4" actId="14826"/>
            <ac:picMkLst>
              <pc:docMk/>
              <pc:sldMasterMk cId="3465158713" sldId="2147483675"/>
              <pc:sldLayoutMk cId="927347273" sldId="2147483678"/>
              <ac:picMk id="37" creationId="{5505FB79-408A-43F3-9FF6-95F9DFF43961}"/>
            </ac:picMkLst>
          </pc:picChg>
        </pc:sldLayoutChg>
        <pc:sldLayoutChg chg="modSp">
          <pc:chgData name="Shepard ‎" userId="09a58b91f9e979a1" providerId="LiveId" clId="{C28232CE-F235-49F5-80DC-01E9BD259835}" dt="2024-10-09T09:51:50.541" v="5" actId="14826"/>
          <pc:sldLayoutMkLst>
            <pc:docMk/>
            <pc:sldMasterMk cId="3465158713" sldId="2147483675"/>
            <pc:sldLayoutMk cId="3003449662" sldId="2147483688"/>
          </pc:sldLayoutMkLst>
          <pc:picChg chg="mod">
            <ac:chgData name="Shepard ‎" userId="09a58b91f9e979a1" providerId="LiveId" clId="{C28232CE-F235-49F5-80DC-01E9BD259835}" dt="2024-10-09T09:51:50.541" v="5" actId="14826"/>
            <ac:picMkLst>
              <pc:docMk/>
              <pc:sldMasterMk cId="3465158713" sldId="2147483675"/>
              <pc:sldLayoutMk cId="3003449662" sldId="2147483688"/>
              <ac:picMk id="37" creationId="{C53E509D-9C05-4F64-B596-3792F76B9CA7}"/>
            </ac:picMkLst>
          </pc:picChg>
        </pc:sldLayoutChg>
      </pc:sldMasterChg>
      <pc:sldMasterChg chg="modSldLayout">
        <pc:chgData name="Shepard ‎" userId="09a58b91f9e979a1" providerId="LiveId" clId="{C28232CE-F235-49F5-80DC-01E9BD259835}" dt="2024-10-09T09:52:35.569" v="9" actId="14826"/>
        <pc:sldMasterMkLst>
          <pc:docMk/>
          <pc:sldMasterMk cId="636670811" sldId="2147483689"/>
        </pc:sldMasterMkLst>
        <pc:sldLayoutChg chg="modSp">
          <pc:chgData name="Shepard ‎" userId="09a58b91f9e979a1" providerId="LiveId" clId="{C28232CE-F235-49F5-80DC-01E9BD259835}" dt="2024-10-09T09:52:03.721" v="7" actId="14826"/>
          <pc:sldLayoutMkLst>
            <pc:docMk/>
            <pc:sldMasterMk cId="636670811" sldId="2147483689"/>
            <pc:sldLayoutMk cId="1616781686" sldId="2147483670"/>
          </pc:sldLayoutMkLst>
          <pc:picChg chg="mod">
            <ac:chgData name="Shepard ‎" userId="09a58b91f9e979a1" providerId="LiveId" clId="{C28232CE-F235-49F5-80DC-01E9BD259835}" dt="2024-10-09T09:52:03.721" v="7" actId="14826"/>
            <ac:picMkLst>
              <pc:docMk/>
              <pc:sldMasterMk cId="636670811" sldId="2147483689"/>
              <pc:sldLayoutMk cId="1616781686" sldId="2147483670"/>
              <ac:picMk id="37" creationId="{C53E509D-9C05-4F64-B596-3792F76B9CA7}"/>
            </ac:picMkLst>
          </pc:picChg>
        </pc:sldLayoutChg>
        <pc:sldLayoutChg chg="modSp">
          <pc:chgData name="Shepard ‎" userId="09a58b91f9e979a1" providerId="LiveId" clId="{C28232CE-F235-49F5-80DC-01E9BD259835}" dt="2024-10-09T09:51:57.873" v="6" actId="14826"/>
          <pc:sldLayoutMkLst>
            <pc:docMk/>
            <pc:sldMasterMk cId="636670811" sldId="2147483689"/>
            <pc:sldLayoutMk cId="417991825" sldId="2147483672"/>
          </pc:sldLayoutMkLst>
          <pc:picChg chg="mod">
            <ac:chgData name="Shepard ‎" userId="09a58b91f9e979a1" providerId="LiveId" clId="{C28232CE-F235-49F5-80DC-01E9BD259835}" dt="2024-10-09T09:51:57.873" v="6" actId="14826"/>
            <ac:picMkLst>
              <pc:docMk/>
              <pc:sldMasterMk cId="636670811" sldId="2147483689"/>
              <pc:sldLayoutMk cId="417991825" sldId="2147483672"/>
              <ac:picMk id="37" creationId="{5505FB79-408A-43F3-9FF6-95F9DFF43961}"/>
            </ac:picMkLst>
          </pc:picChg>
        </pc:sldLayoutChg>
        <pc:sldLayoutChg chg="modSp">
          <pc:chgData name="Shepard ‎" userId="09a58b91f9e979a1" providerId="LiveId" clId="{C28232CE-F235-49F5-80DC-01E9BD259835}" dt="2024-10-09T09:52:14.680" v="8" actId="14826"/>
          <pc:sldLayoutMkLst>
            <pc:docMk/>
            <pc:sldMasterMk cId="636670811" sldId="2147483689"/>
            <pc:sldLayoutMk cId="1169162767" sldId="2147483701"/>
          </pc:sldLayoutMkLst>
          <pc:picChg chg="mod">
            <ac:chgData name="Shepard ‎" userId="09a58b91f9e979a1" providerId="LiveId" clId="{C28232CE-F235-49F5-80DC-01E9BD259835}" dt="2024-10-09T09:52:14.680" v="8" actId="14826"/>
            <ac:picMkLst>
              <pc:docMk/>
              <pc:sldMasterMk cId="636670811" sldId="2147483689"/>
              <pc:sldLayoutMk cId="1169162767" sldId="2147483701"/>
              <ac:picMk id="31" creationId="{CAFA4BC5-2257-40A4-B395-98CD2A8A41B0}"/>
            </ac:picMkLst>
          </pc:picChg>
        </pc:sldLayoutChg>
        <pc:sldLayoutChg chg="modSp">
          <pc:chgData name="Shepard ‎" userId="09a58b91f9e979a1" providerId="LiveId" clId="{C28232CE-F235-49F5-80DC-01E9BD259835}" dt="2024-10-09T09:52:35.569" v="9" actId="14826"/>
          <pc:sldLayoutMkLst>
            <pc:docMk/>
            <pc:sldMasterMk cId="636670811" sldId="2147483689"/>
            <pc:sldLayoutMk cId="2719373323" sldId="2147483702"/>
          </pc:sldLayoutMkLst>
          <pc:picChg chg="mod">
            <ac:chgData name="Shepard ‎" userId="09a58b91f9e979a1" providerId="LiveId" clId="{C28232CE-F235-49F5-80DC-01E9BD259835}" dt="2024-10-09T09:52:35.569" v="9" actId="14826"/>
            <ac:picMkLst>
              <pc:docMk/>
              <pc:sldMasterMk cId="636670811" sldId="2147483689"/>
              <pc:sldLayoutMk cId="2719373323" sldId="2147483702"/>
              <ac:picMk id="51" creationId="{1007B104-92BA-4BA5-A656-DA433D20A54C}"/>
            </ac:picMkLst>
          </pc:picChg>
        </pc:sldLayoutChg>
      </pc:sldMasterChg>
    </pc:docChg>
  </pc:docChgLst>
  <pc:docChgLst>
    <pc:chgData name="Andrea Castro Troya" userId="58fec591-b333-4c59-a2df-1c57e39d4266" providerId="ADAL" clId="{5F804095-FFC2-4CA1-B908-16F30EBB35E7}"/>
    <pc:docChg chg="modSld">
      <pc:chgData name="Andrea Castro Troya" userId="58fec591-b333-4c59-a2df-1c57e39d4266" providerId="ADAL" clId="{5F804095-FFC2-4CA1-B908-16F30EBB35E7}" dt="2024-10-28T13:43:33.368" v="11" actId="20577"/>
      <pc:docMkLst>
        <pc:docMk/>
      </pc:docMkLst>
      <pc:sldChg chg="modSp mod">
        <pc:chgData name="Andrea Castro Troya" userId="58fec591-b333-4c59-a2df-1c57e39d4266" providerId="ADAL" clId="{5F804095-FFC2-4CA1-B908-16F30EBB35E7}" dt="2024-10-28T13:43:33.368" v="11" actId="20577"/>
        <pc:sldMkLst>
          <pc:docMk/>
          <pc:sldMk cId="176333266" sldId="354"/>
        </pc:sldMkLst>
        <pc:spChg chg="mod">
          <ac:chgData name="Andrea Castro Troya" userId="58fec591-b333-4c59-a2df-1c57e39d4266" providerId="ADAL" clId="{5F804095-FFC2-4CA1-B908-16F30EBB35E7}" dt="2024-10-28T13:43:33.368" v="11" actId="20577"/>
          <ac:spMkLst>
            <pc:docMk/>
            <pc:sldMk cId="176333266" sldId="354"/>
            <ac:spMk id="5" creationId="{4A2842F7-17A5-FD7A-A1A6-4E0B832EAF6E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zabala\AppData\Roaming\Microsoft\Excel\Gr&#225;fico%20objetivo%202023%20(version%201).xlsb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EC Square Sans Pro" panose="020B0506040000020004" pitchFamily="34" charset="0"/>
                <a:ea typeface="+mn-ea"/>
                <a:cs typeface="+mn-cs"/>
              </a:defRPr>
            </a:pPr>
            <a:r>
              <a:rPr lang="en-GB" sz="2000" dirty="0"/>
              <a:t>Estimated median number of infections, all types</a:t>
            </a:r>
          </a:p>
        </c:rich>
      </c:tx>
      <c:layout>
        <c:manualLayout>
          <c:xMode val="edge"/>
          <c:yMode val="edge"/>
          <c:x val="0.12996376811594201"/>
          <c:y val="1.69491525423728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EC Square Sans Pro" panose="020B05060400000200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Hoja3!$C$18</c:f>
              <c:strCache>
                <c:ptCount val="1"/>
                <c:pt idx="0">
                  <c:v>Estimated median numbre of infections, all types</c:v>
                </c:pt>
              </c:strCache>
            </c:strRef>
          </c:tx>
          <c:spPr>
            <a:solidFill>
              <a:srgbClr val="2C747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2C747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B22-473A-8E05-CA03EAFDDD2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EC Square Sans Pro" panose="020B05060400000200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Hoja3!$B$19:$B$23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Hoja3!$C$19:$C$23</c:f>
              <c:numCache>
                <c:formatCode>#,##0</c:formatCode>
                <c:ptCount val="5"/>
                <c:pt idx="0">
                  <c:v>685433</c:v>
                </c:pt>
                <c:pt idx="1">
                  <c:v>701816</c:v>
                </c:pt>
                <c:pt idx="2">
                  <c:v>822075</c:v>
                </c:pt>
                <c:pt idx="3">
                  <c:v>865767</c:v>
                </c:pt>
                <c:pt idx="4">
                  <c:v>801517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B22-473A-8E05-CA03EAFDDD2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14738271"/>
        <c:axId val="1014758239"/>
      </c:barChart>
      <c:catAx>
        <c:axId val="1014738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EC Square Sans Pro" panose="020B0506040000020004" pitchFamily="34" charset="0"/>
                <a:ea typeface="+mn-ea"/>
                <a:cs typeface="+mn-cs"/>
              </a:defRPr>
            </a:pPr>
            <a:endParaRPr lang="en-US"/>
          </a:p>
        </c:txPr>
        <c:crossAx val="1014758239"/>
        <c:crosses val="autoZero"/>
        <c:auto val="1"/>
        <c:lblAlgn val="ctr"/>
        <c:lblOffset val="100"/>
        <c:noMultiLvlLbl val="0"/>
      </c:catAx>
      <c:valAx>
        <c:axId val="1014758239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0147382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noFill/>
      <a:round/>
    </a:ln>
    <a:effectLst/>
  </c:spPr>
  <c:txPr>
    <a:bodyPr/>
    <a:lstStyle/>
    <a:p>
      <a:pPr>
        <a:defRPr>
          <a:latin typeface="EC Square Sans Pro" panose="020B05060400000200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7303" cy="6112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91608" y="0"/>
            <a:ext cx="2977303" cy="6112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DD6750-F9E3-4DA1-BD9B-5E78D7093E59}" type="datetimeFigureOut">
              <a:rPr lang="en-GB" smtClean="0"/>
              <a:t>28/10/2024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-215900" y="1524000"/>
            <a:ext cx="7302500" cy="4116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7070" y="5867824"/>
            <a:ext cx="5496560" cy="480017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11580712"/>
            <a:ext cx="2977303" cy="6112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91608" y="11580712"/>
            <a:ext cx="2977303" cy="6112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F68CBC-6CFC-428F-8CC1-256870B442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337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ma.europa.eu/en/veterinary-regulatory-overview/veterinary-medicinal-products-regulation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eurostat/databrowser/view/ef_lsk_main__custom_8943026/default/table?lang=en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c.europa.eu/eurostat/statistics-explained/index.php?title=Aquaculture_statistics%23EU_Aquaculture" TargetMode="Externa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787/9789264307599-en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Antibiotic_resistance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8155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sz="11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От опростен обобщен доклад на JIACRA: https://www.ecdc.europa.eu/sites/default/files/documents/simplified-summary-antimicrobial-consumption-resistance-bacteria-2019-2021.pdf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6902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sz="1100">
                <a:latin typeface="EC Square Sans Pro" panose="020B0506040000020004" pitchFamily="34" charset="0"/>
              </a:rPr>
              <a:t>https://ec.europa.eu/eurostat/statistics-explained/images/f/f2/Developments_of_livestock_populations_%28index_2002%3D100_based_on_heads_of_animals%2C_EU%2C_2002-2022%29_16-10-2023_v2.png</a:t>
            </a:r>
          </a:p>
          <a:p>
            <a:endParaRPr lang="es-ES" sz="1100" dirty="0">
              <a:latin typeface="EC Square Sans Pro" panose="020B0506040000020004" pitchFamily="34" charset="0"/>
            </a:endParaRPr>
          </a:p>
          <a:p>
            <a:r>
              <a:rPr lang="bg-BG" sz="1100">
                <a:latin typeface="EC Square Sans Pro" panose="020B0506040000020004" pitchFamily="34" charset="0"/>
              </a:rPr>
              <a:t>Целта „От фермата до вилицата“ е част от „Зелената сделка“.</a:t>
            </a:r>
          </a:p>
          <a:p>
            <a:r>
              <a:rPr lang="bg-BG" sz="1100">
                <a:highlight>
                  <a:srgbClr val="FFFF00"/>
                </a:highlight>
                <a:latin typeface="EC Square Sans Pro" panose="020B0506040000020004" pitchFamily="34" charset="0"/>
              </a:rPr>
              <a:t>Началната точка </a:t>
            </a:r>
            <a:r>
              <a:rPr lang="bg-BG" sz="1100">
                <a:latin typeface="EC Square Sans Pro" panose="020B0506040000020004" pitchFamily="34" charset="0"/>
              </a:rPr>
              <a:t>е 2018 г.</a:t>
            </a:r>
          </a:p>
          <a:p>
            <a:r>
              <a:rPr lang="bg-BG" sz="1100">
                <a:highlight>
                  <a:srgbClr val="FFFF00"/>
                </a:highlight>
                <a:latin typeface="EC Square Sans Pro" panose="020B0506040000020004" pitchFamily="34" charset="0"/>
              </a:rPr>
              <a:t>Целта е за всички държави от ЕС, не за всички поотделно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60232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687070" y="5943600"/>
            <a:ext cx="5496560" cy="4800177"/>
          </a:xfrm>
        </p:spPr>
        <p:txBody>
          <a:bodyPr/>
          <a:lstStyle/>
          <a:p>
            <a:pPr marL="0" indent="0">
              <a:buNone/>
            </a:pPr>
            <a:r>
              <a:rPr lang="bg-BG" sz="1100">
                <a:latin typeface="EC Square Sans Pro" panose="020B0506040000020004" pitchFamily="34" charset="0"/>
              </a:rPr>
              <a:t>Европейската агенция по лекарствата (EMA) стартира проекта ESVAC през 2009 г.</a:t>
            </a:r>
          </a:p>
          <a:p>
            <a:pPr marL="0" indent="0">
              <a:buNone/>
            </a:pPr>
            <a:endParaRPr lang="en-GB" sz="1100" dirty="0">
              <a:latin typeface="EC Square Sans Pro" panose="020B0506040000020004" pitchFamily="34" charset="0"/>
            </a:endParaRPr>
          </a:p>
          <a:p>
            <a:pPr marL="0" indent="0">
              <a:buNone/>
            </a:pPr>
            <a:r>
              <a:rPr lang="bg-BG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Европейският проект за наблюдение на потреблението на антимикробни средства във ветеринарната медицина (ESVAC) събра информация от 2009 г. до 2023 г. за това </a:t>
            </a:r>
            <a:r>
              <a:rPr lang="bg-BG" sz="1100" b="1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как антимикробните лекарства се използват при животни в целия Европейски съюз (ЕС)</a:t>
            </a:r>
            <a:r>
              <a:rPr lang="bg-BG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. Този тип информация е от съществено значение за идентифициране на възможни рискови фактори, които могат да доведат до развитие и разпространение на антимикробна резистентност. </a:t>
            </a:r>
          </a:p>
          <a:p>
            <a:pPr marL="0" indent="0">
              <a:buNone/>
            </a:pPr>
            <a:endParaRPr lang="en-GB" sz="1100" dirty="0">
              <a:latin typeface="EC Square Sans Pro" panose="020B05060400000200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bg-BG" sz="1100">
                <a:latin typeface="EC Square Sans Pro" panose="020B0506040000020004" pitchFamily="34" charset="0"/>
              </a:rPr>
              <a:t>Осигурява </a:t>
            </a:r>
            <a:r>
              <a:rPr lang="bg-BG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хармонизиран подход за събиране и докладване на </a:t>
            </a:r>
            <a:r>
              <a:rPr lang="bg-BG" sz="1100" b="1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данни за употребата на антимикробни средства</a:t>
            </a:r>
            <a:r>
              <a:rPr lang="bg-BG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 при животни от държавите членки на ЕС и Европейското икономическо пространство (ЕИП).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bg-BG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Доброволното участие в проекта ESVAC през годините се увеличава от 9 на 31 докладващи държави.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bg-BG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Проектът ESVAC официално приключва през ноември 2023 г. с публикуването на окончателния доклад.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bg-BG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От януари 2024 г. всички държави членки на ЕС/ЕИП трябва да докладват своите данни за </a:t>
            </a:r>
            <a:r>
              <a:rPr lang="bg-BG" sz="1100" b="1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обема на продажбите и</a:t>
            </a:r>
            <a:r>
              <a:rPr lang="bg-BG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 </a:t>
            </a:r>
            <a:r>
              <a:rPr lang="bg-BG" sz="1100" b="1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употребата на антимикробни лекарствени продукти при животни</a:t>
            </a:r>
            <a:r>
              <a:rPr lang="bg-BG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, в съответствие с </a:t>
            </a:r>
            <a:r>
              <a:rPr lang="bg-BG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  <a:hlinkClick r:id="rId3" tooltip="Регламент относно ветеринарните лекарствени продукти"/>
              </a:rPr>
              <a:t>Регламента относно ветеринарните лекарствени продукти</a:t>
            </a:r>
            <a:r>
              <a:rPr lang="bg-BG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bg-BG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Държавите членки на ЕС/ЕИП трябва да използват </a:t>
            </a:r>
            <a:r>
              <a:rPr lang="bg-BG" sz="1100" b="1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платформата за продажба и използване на антимикробни средства</a:t>
            </a:r>
            <a:r>
              <a:rPr lang="bg-BG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 на EMA, за да докладват своите данни на EMA.</a:t>
            </a:r>
          </a:p>
          <a:p>
            <a:pPr marL="0" indent="0">
              <a:buNone/>
            </a:pPr>
            <a:endParaRPr lang="en-GB" sz="1100" dirty="0">
              <a:latin typeface="EC Square Sans Pro" panose="020B0506040000020004" pitchFamily="34" charset="0"/>
            </a:endParaRPr>
          </a:p>
          <a:p>
            <a:r>
              <a:rPr lang="bg-BG" sz="1100">
                <a:latin typeface="EC Square Sans Pro" panose="020B0506040000020004" pitchFamily="34" charset="0"/>
              </a:rPr>
              <a:t>Кръгла цифра: показва съотношението на общите продажби в mg/PCU на антибиотични ВЛП за животни, отглеждани за производство на храна, по клас антибиотици в 31 европейски държави през 2022 г.</a:t>
            </a:r>
          </a:p>
          <a:p>
            <a:r>
              <a:rPr lang="bg-BG" sz="1100">
                <a:latin typeface="EC Square Sans Pro" panose="020B0506040000020004" pitchFamily="34" charset="0"/>
              </a:rPr>
              <a:t>„Други класове“ включва амфениколи, цефалоспорини, други хинолони и „Други“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82728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bg-BG" sz="1800">
                <a:effectLst/>
                <a:latin typeface="Segoe UI" panose="020B0502040204020203" pitchFamily="34" charset="0"/>
              </a:rPr>
              <a:t>Приложение към Регламент 2021/578. </a:t>
            </a:r>
            <a:r>
              <a:rPr lang="bg-BG"/>
              <a:t>  https://eur-lex.europa.eu/eli/reg_del/2021/578/oj</a:t>
            </a:r>
          </a:p>
          <a:p>
            <a:endParaRPr lang="en-US" dirty="0"/>
          </a:p>
          <a:p>
            <a:pPr marL="228600" indent="-228600">
              <a:buAutoNum type="arabicPeriod"/>
            </a:pPr>
            <a:r>
              <a:rPr lang="bg-BG"/>
              <a:t>Първият доклад за обема на продажбите на ветеринарни антимикробни лекарствени продукти и за употребата на антимикробни лекарствени продукти по видове животни се публикува от Агенцията до 31 март 2025 г. и включва следното: а) обемът на продажбите на ветеринарни антимикробни лекарствени продукти, обхващащ данни от 2023 г. и подадени от държавите членки до 30 юни 2024 г.; б) употребата на антимикробни лекарствени продукти за съответните животински видове, категории или етапи, обхващащи данни от 2023 г. и подадени от държавите членки до 30 септември 2024 г.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bg-BG"/>
              <a:t>2. От 2025 г. докладите, следващи първия доклад, ще се публикуват от Агенцията до 31 декември и ще включват следното: а) обемът на продажбите на ветеринарни антимикробни лекарствени продукти, предоставен от държавите членки до 30 юни всяка година, като обхваща данните от предходната календарна година; б) употребата на антимикробни лекарствени продукти за съответни животински видове, категории или етапи, подадени от държавите членки до 30 юни всяка година, обхващащи данни от предходната календарна година.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sz="1200" u="sng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1200" u="sng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Събирането на данни ще започне от посочените години. Докладването ще започне през следващите години (т.е. за говеда, свине и домашни птици, докладването трябва да се извърши през 2024 г., за други животни, отглеждани за храна – през 2027 г., за кучета, котки и животни с ценна кожа – през 2030 г.)</a:t>
            </a:r>
          </a:p>
          <a:p>
            <a:pPr marL="228600" indent="-228600">
              <a:buAutoNum type="arabicPeriod"/>
            </a:pP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481844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sz="1100">
                <a:latin typeface="EC Square Sans Pro" panose="020B0506040000020004" pitchFamily="34" charset="0"/>
              </a:rPr>
              <a:t>Статистика за популацията на добитъка: </a:t>
            </a:r>
            <a:r>
              <a:rPr lang="bg-BG" sz="1100">
                <a:latin typeface="EC Square Sans Pro" panose="020B0506040000020004" pitchFamily="34" charset="0"/>
                <a:hlinkClick r:id="rId3"/>
              </a:rPr>
              <a:t>Статистика | Eurostat (europa.eu)</a:t>
            </a:r>
            <a:r>
              <a:rPr lang="bg-BG" sz="1100">
                <a:latin typeface="EC Square Sans Pro" panose="020B0506040000020004" pitchFamily="34" charset="0"/>
              </a:rPr>
              <a:t> (2020 г.)</a:t>
            </a:r>
          </a:p>
          <a:p>
            <a:endParaRPr lang="en-GB" sz="1100" dirty="0">
              <a:latin typeface="EC Square Sans Pro" panose="020B0506040000020004" pitchFamily="34" charset="0"/>
            </a:endParaRPr>
          </a:p>
          <a:p>
            <a:r>
              <a:rPr lang="bg-BG" sz="1100">
                <a:latin typeface="EC Square Sans Pro" panose="020B0506040000020004" pitchFamily="34" charset="0"/>
              </a:rPr>
              <a:t>Статистика за аквакултурите: </a:t>
            </a:r>
            <a:r>
              <a:rPr lang="bg-BG" sz="1100">
                <a:latin typeface="EC Square Sans Pro" panose="020B0506040000020004" pitchFamily="34" charset="0"/>
                <a:hlinkClick r:id="rId4"/>
              </a:rPr>
              <a:t>Статистика за аквакултурите – Обяснение на статистиката (europa.eu)</a:t>
            </a:r>
          </a:p>
          <a:p>
            <a:endParaRPr lang="en-GB" sz="1100" dirty="0">
              <a:latin typeface="EC Square Sans Pro" panose="020B0506040000020004" pitchFamily="34" charset="0"/>
            </a:endParaRPr>
          </a:p>
          <a:p>
            <a:r>
              <a:rPr lang="bg-BG" sz="1100">
                <a:latin typeface="EC Square Sans Pro" panose="020B0506040000020004" pitchFamily="34" charset="0"/>
              </a:rPr>
              <a:t>Данни по държави от ЕС и специфичен дял за вида по държави.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2911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4068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sz="1800" b="0" i="0" u="none" strike="noStrike" baseline="0" dirty="0">
                <a:solidFill>
                  <a:srgbClr val="000000"/>
                </a:solidFill>
                <a:latin typeface="EC Square Sans Pro" panose="020B0506040000020004" pitchFamily="34" charset="0"/>
              </a:rPr>
              <a:t>1 Разликите между държавите трябва да се тълкуват с голямо внимание поради големите разлики в схемите на дозиране между тези класове/подкласове антибиотици. </a:t>
            </a:r>
          </a:p>
          <a:p>
            <a:r>
              <a:rPr lang="bg-BG" sz="1800" b="0" i="0" u="none" strike="noStrike" baseline="0" dirty="0">
                <a:solidFill>
                  <a:srgbClr val="000000"/>
                </a:solidFill>
                <a:latin typeface="EC Square Sans Pro" panose="020B0506040000020004" pitchFamily="34" charset="0"/>
              </a:rPr>
              <a:t>2 Не са отчетени продажби на други </a:t>
            </a:r>
            <a:r>
              <a:rPr lang="bg-BG" sz="1800" b="0" i="0" u="none" strike="noStrike" baseline="0" dirty="0" err="1">
                <a:solidFill>
                  <a:srgbClr val="000000"/>
                </a:solidFill>
                <a:latin typeface="EC Square Sans Pro" panose="020B0506040000020004" pitchFamily="34" charset="0"/>
              </a:rPr>
              <a:t>хинолони</a:t>
            </a:r>
            <a:r>
              <a:rPr lang="bg-BG" sz="1800" b="0" i="0" u="none" strike="noStrike" baseline="0" dirty="0">
                <a:solidFill>
                  <a:srgbClr val="000000"/>
                </a:solidFill>
                <a:latin typeface="EC Square Sans Pro" panose="020B0506040000020004" pitchFamily="34" charset="0"/>
              </a:rPr>
              <a:t> за Австрия, Хърватия, Кипър, Чехия, Естония, Финландия, Германия, Унгария, Исландия, Ирландия, Латвия, Литва, Люксембург, Малта, Португалия, Словения, Швейцария и Обединеното кралство. </a:t>
            </a:r>
          </a:p>
          <a:p>
            <a:r>
              <a:rPr lang="bg-BG" sz="1800" b="0" i="0" u="none" strike="noStrike" baseline="0" dirty="0">
                <a:solidFill>
                  <a:srgbClr val="000000"/>
                </a:solidFill>
                <a:latin typeface="EC Square Sans Pro" panose="020B0506040000020004" pitchFamily="34" charset="0"/>
              </a:rPr>
              <a:t>3 Не са докладвани продажби на </a:t>
            </a:r>
            <a:r>
              <a:rPr lang="bg-BG" sz="1800" b="0" i="0" u="none" strike="noStrike" baseline="0" dirty="0" err="1">
                <a:solidFill>
                  <a:srgbClr val="000000"/>
                </a:solidFill>
                <a:latin typeface="EC Square Sans Pro" panose="020B0506040000020004" pitchFamily="34" charset="0"/>
              </a:rPr>
              <a:t>полимиксини</a:t>
            </a:r>
            <a:r>
              <a:rPr lang="bg-BG" sz="1800" b="0" i="0" u="none" strike="noStrike" baseline="0" dirty="0">
                <a:solidFill>
                  <a:srgbClr val="000000"/>
                </a:solidFill>
                <a:latin typeface="EC Square Sans Pro" panose="020B0506040000020004" pitchFamily="34" charset="0"/>
              </a:rPr>
              <a:t> за Дания, Финландия, Исландия, Ирландия, Норвегия и Обединеното кралство. </a:t>
            </a:r>
          </a:p>
          <a:p>
            <a:r>
              <a:rPr lang="bg-BG" sz="1800" b="0" i="0" u="none" strike="noStrike" baseline="0" dirty="0">
                <a:solidFill>
                  <a:srgbClr val="000000"/>
                </a:solidFill>
                <a:latin typeface="EC Square Sans Pro" panose="020B0506040000020004" pitchFamily="34" charset="0"/>
              </a:rPr>
              <a:t>4 Обобщеният дял за 31 европейски държави се основава на обобщените </a:t>
            </a:r>
            <a:r>
              <a:rPr lang="bg-BG" sz="1800" b="0" i="0" u="none" strike="noStrike" baseline="0" dirty="0" err="1">
                <a:solidFill>
                  <a:srgbClr val="000000"/>
                </a:solidFill>
                <a:latin typeface="EC Square Sans Pro" panose="020B0506040000020004" pitchFamily="34" charset="0"/>
              </a:rPr>
              <a:t>mg</a:t>
            </a:r>
            <a:r>
              <a:rPr lang="bg-BG" sz="1800" b="0" i="0" u="none" strike="noStrike" baseline="0" dirty="0">
                <a:solidFill>
                  <a:srgbClr val="000000"/>
                </a:solidFill>
                <a:latin typeface="EC Square Sans Pro" panose="020B0506040000020004" pitchFamily="34" charset="0"/>
              </a:rPr>
              <a:t>/PCU – общото количество продадени активни антибиотични вещества (</a:t>
            </a:r>
            <a:r>
              <a:rPr lang="bg-BG" sz="1800" b="0" i="0" u="none" strike="noStrike" baseline="0" dirty="0" err="1">
                <a:solidFill>
                  <a:srgbClr val="000000"/>
                </a:solidFill>
                <a:latin typeface="EC Square Sans Pro" panose="020B0506040000020004" pitchFamily="34" charset="0"/>
              </a:rPr>
              <a:t>mg</a:t>
            </a:r>
            <a:r>
              <a:rPr lang="bg-BG" sz="1800" b="0" i="0" u="none" strike="noStrike" baseline="0" dirty="0">
                <a:solidFill>
                  <a:srgbClr val="000000"/>
                </a:solidFill>
                <a:latin typeface="EC Square Sans Pro" panose="020B0506040000020004" pitchFamily="34" charset="0"/>
              </a:rPr>
              <a:t>), разделено на общата PCU (</a:t>
            </a:r>
            <a:r>
              <a:rPr lang="bg-BG" sz="1800" b="0" i="0" u="none" strike="noStrike" baseline="0" dirty="0" err="1">
                <a:solidFill>
                  <a:srgbClr val="000000"/>
                </a:solidFill>
                <a:latin typeface="EC Square Sans Pro" panose="020B0506040000020004" pitchFamily="34" charset="0"/>
              </a:rPr>
              <a:t>kg</a:t>
            </a:r>
            <a:r>
              <a:rPr lang="bg-BG" sz="1800" b="0" i="0" u="none" strike="noStrike" baseline="0" dirty="0">
                <a:solidFill>
                  <a:srgbClr val="000000"/>
                </a:solidFill>
                <a:latin typeface="EC Square Sans Pro" panose="020B0506040000020004" pitchFamily="34" charset="0"/>
              </a:rPr>
              <a:t>).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15274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08170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bg-BG" sz="1100" b="0" i="1" u="none" strike="noStrike" baseline="0">
                <a:latin typeface="EC Square Sans Pro" panose="020B0506040000020004" pitchFamily="34" charset="0"/>
              </a:rPr>
              <a:t>Източник: </a:t>
            </a:r>
            <a:r>
              <a:rPr lang="bg-BG" sz="1100" b="0" i="0" u="none" strike="noStrike" baseline="0">
                <a:latin typeface="EC Square Sans Pro" panose="020B0506040000020004" pitchFamily="34" charset="0"/>
              </a:rPr>
              <a:t>EUSR относно АМР при зоонозни и индикаторни бактерии от хора, животни и храни 2020/2021 г. EFSA Journal 2023;21(3):7867. Страница 95</a:t>
            </a:r>
          </a:p>
          <a:p>
            <a:pPr algn="l"/>
            <a:endParaRPr lang="en-GB" sz="1100" b="0" i="0" u="none" strike="noStrike" baseline="0" dirty="0">
              <a:solidFill>
                <a:srgbClr val="000000"/>
              </a:solidFill>
              <a:latin typeface="EC Square Sans Pro" panose="020B0506040000020004" pitchFamily="34" charset="0"/>
            </a:endParaRPr>
          </a:p>
          <a:p>
            <a:pPr algn="l"/>
            <a:r>
              <a:rPr lang="bg-BG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Целта е да се намали резистентността. </a:t>
            </a:r>
          </a:p>
          <a:p>
            <a:pPr algn="l"/>
            <a:r>
              <a:rPr lang="bg-BG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Тенденциите могат да се видят от проби от бактерии, идентифицирани като резистентни между 2009 г. и 2021 г. Не всички държави са докладвали данни през всичките години. Въпреки че данните не са събрани по хармонизиран начин, е възможно да се види положителната тенденция на намаляване.</a:t>
            </a:r>
          </a:p>
          <a:p>
            <a:pPr algn="l"/>
            <a:endParaRPr lang="en-GB" sz="1100" b="0" i="0" u="none" strike="noStrike" baseline="0" dirty="0">
              <a:solidFill>
                <a:srgbClr val="000000"/>
              </a:solidFill>
              <a:latin typeface="EC Square Sans Pro" panose="020B0506040000020004" pitchFamily="34" charset="0"/>
            </a:endParaRPr>
          </a:p>
          <a:p>
            <a:pPr algn="l"/>
            <a:r>
              <a:rPr lang="bg-BG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Налице са по-скоро намаляващи, отколкото нарастващи тенденции, като най-забележителното е, че се наблюдава намаляване на резистентността към тетрациклин в приблизително половината от наборите от данни за свине и телета (24/43) и данните за домашни птици (23/42).</a:t>
            </a:r>
          </a:p>
          <a:p>
            <a:pPr algn="l"/>
            <a:r>
              <a:rPr lang="bg-BG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Трябва да се отбележи, че в няколко държави нивата на резистентност са стабилни с течение на времето на ниски нива и не могат да се очакват големи промени.</a:t>
            </a:r>
          </a:p>
          <a:p>
            <a:pPr algn="l"/>
            <a:endParaRPr lang="en-GB" sz="1100" b="0" i="0" u="none" strike="noStrike" baseline="0" dirty="0">
              <a:solidFill>
                <a:srgbClr val="000000"/>
              </a:solidFill>
              <a:latin typeface="EC Square Sans Pro" panose="020B0506040000020004" pitchFamily="34" charset="0"/>
            </a:endParaRPr>
          </a:p>
          <a:p>
            <a:pPr algn="l"/>
            <a:r>
              <a:rPr lang="bg-BG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Пример 1:</a:t>
            </a:r>
          </a:p>
          <a:p>
            <a:pPr algn="l"/>
            <a:r>
              <a:rPr lang="bg-BG" sz="1100" b="1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Свине за угояване</a:t>
            </a:r>
          </a:p>
          <a:p>
            <a:pPr algn="l"/>
            <a:r>
              <a:rPr lang="bg-BG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Фигурата показва как всяка от 27-те държави членки, докладващи за резистентност на бактерии </a:t>
            </a:r>
            <a:r>
              <a:rPr lang="bg-BG" sz="1100" b="0" i="1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E. Coli </a:t>
            </a:r>
            <a:r>
              <a:rPr lang="bg-BG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 при свине за угояване към различни антибиотици (ампицилин, цефотаксим, ципрофлоксацин и тетрациклин) между 2009 г. и 2021 г.</a:t>
            </a:r>
          </a:p>
          <a:p>
            <a:pPr algn="l"/>
            <a:r>
              <a:rPr lang="bg-BG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Общата тенденция е явно намаляване на резистентността към тетрациклин и ампицилин. Стойността на цефотаксим леко намалява, а тази на ципрофлоксацин остава постоянна във времето).</a:t>
            </a:r>
          </a:p>
          <a:p>
            <a:pPr algn="l"/>
            <a:endParaRPr lang="en-GB" sz="1100" b="0" i="0" u="none" strike="noStrike" baseline="0" dirty="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34139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1100" b="0" i="1" u="none" strike="noStrike" baseline="0">
                <a:latin typeface="EC Square Sans Pro" panose="020B0506040000020004" pitchFamily="34" charset="0"/>
              </a:rPr>
              <a:t>Източник: </a:t>
            </a:r>
            <a:r>
              <a:rPr lang="bg-BG" sz="1100" b="0" i="0" u="none" strike="noStrike" baseline="0">
                <a:latin typeface="EC Square Sans Pro" panose="020B0506040000020004" pitchFamily="34" charset="0"/>
              </a:rPr>
              <a:t>EUSR относно АМР при зоонозни и индикаторни бактерии от хора, животни и храни 2020/2021 г. EFSA Journal 2023;21(3):7867. Страница 97.</a:t>
            </a:r>
          </a:p>
          <a:p>
            <a:pPr algn="l"/>
            <a:endParaRPr lang="en-GB" sz="1100" b="0" i="0" u="none" strike="noStrike" baseline="0" dirty="0">
              <a:solidFill>
                <a:srgbClr val="000000"/>
              </a:solidFill>
              <a:latin typeface="EC Square Sans Pro" panose="020B0506040000020004" pitchFamily="34" charset="0"/>
            </a:endParaRPr>
          </a:p>
          <a:p>
            <a:pPr algn="l"/>
            <a:r>
              <a:rPr lang="bg-BG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Пример 2:</a:t>
            </a:r>
          </a:p>
          <a:p>
            <a:pPr algn="l"/>
            <a:endParaRPr lang="en-GB" sz="1100" b="0" i="0" u="none" strike="noStrike" baseline="0" dirty="0">
              <a:solidFill>
                <a:srgbClr val="000000"/>
              </a:solidFill>
              <a:latin typeface="EC Square Sans Pro" panose="020B05060400000200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1100" b="1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Бройлери </a:t>
            </a:r>
            <a:r>
              <a:rPr lang="bg-BG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 </a:t>
            </a:r>
            <a:r>
              <a:rPr lang="bg-BG" sz="1100">
                <a:latin typeface="EC Square Sans Pro" panose="020B0506040000020004" pitchFamily="34" charset="0"/>
              </a:rPr>
              <a:t>Тенденции в резистентността към избрани антимикробни средства (</a:t>
            </a:r>
            <a:r>
              <a:rPr lang="bg-BG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ампицилин, цефотаксим, ципрофлоксацин и тетрациклин),</a:t>
            </a:r>
            <a:r>
              <a:rPr lang="bg-BG" sz="1100">
                <a:latin typeface="EC Square Sans Pro" panose="020B0506040000020004" pitchFamily="34" charset="0"/>
              </a:rPr>
              <a:t> при бактерии </a:t>
            </a:r>
            <a:r>
              <a:rPr lang="bg-BG" sz="1100" i="1">
                <a:latin typeface="EC Square Sans Pro" panose="020B0506040000020004" pitchFamily="34" charset="0"/>
              </a:rPr>
              <a:t>E. coli </a:t>
            </a:r>
            <a:r>
              <a:rPr lang="bg-BG" sz="1100">
                <a:latin typeface="EC Square Sans Pro" panose="020B0506040000020004" pitchFamily="34" charset="0"/>
              </a:rPr>
              <a:t>от бройлери, 2009 – 2021 г.</a:t>
            </a:r>
          </a:p>
          <a:p>
            <a:pPr algn="l"/>
            <a:r>
              <a:rPr lang="bg-BG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В 30-те държави, докладващи данни за бактериални проби от бройлери, 68 проби съобщават за намаляващи, а 20 проби съобщават за нарастващи тенденции. </a:t>
            </a:r>
          </a:p>
          <a:p>
            <a:pPr algn="l"/>
            <a:r>
              <a:rPr lang="bg-BG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- В 16 държави се наблюдават само низходящи тенденции. Трябва да се отбележи, че в Ирландия, Италия, Латвия, Холандия и Испания резистентността е намаляла за четирите антимикробни средства,</a:t>
            </a:r>
          </a:p>
          <a:p>
            <a:pPr algn="l"/>
            <a:r>
              <a:rPr lang="bg-BG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а в Хърватия, Естония, Франция, Литва и Португалия за три антимикробни средства. </a:t>
            </a:r>
          </a:p>
          <a:p>
            <a:pPr marL="285750" indent="-285750" algn="l">
              <a:buFontTx/>
              <a:buChar char="-"/>
            </a:pPr>
            <a:r>
              <a:rPr lang="bg-BG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За разлика от това, в три държави се наблюдават само нарастващи тенденции. </a:t>
            </a:r>
          </a:p>
          <a:p>
            <a:pPr marL="285750" indent="-285750" algn="l">
              <a:buFontTx/>
              <a:buChar char="-"/>
            </a:pPr>
            <a:r>
              <a:rPr lang="bg-BG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Последната квадратна форма показва обобщената акумулирана тенденция за всички докладващи държави (включително Обединеното кралство): </a:t>
            </a:r>
            <a:r>
              <a:rPr lang="bg-BG" sz="1100" b="0" i="0" u="sng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резистентността към четирите антимикробни средства е намаляла със статистическа значимост.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231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/>
              <a:t>Тази презентация ще подготви общите данни и цифри относно резистентността, икономическото въздействие, действията, предприети досега и от сега нататък. Ще разгледаме какво представлява АМР, защо трябва да ни интересува и какво можем да направим в тази връзка.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4514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3665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901779" y="5849695"/>
            <a:ext cx="5496560" cy="4800177"/>
          </a:xfrm>
        </p:spPr>
        <p:txBody>
          <a:bodyPr/>
          <a:lstStyle/>
          <a:p>
            <a:pPr algn="l"/>
            <a:r>
              <a:rPr lang="bg-BG" sz="1100" b="0" i="1" u="none" strike="noStrike" baseline="0">
                <a:solidFill>
                  <a:srgbClr val="818385"/>
                </a:solidFill>
                <a:latin typeface="EC Square Sans Pro" panose="020B0506040000020004" pitchFamily="34" charset="0"/>
              </a:rPr>
              <a:t>„Справяне с резистентните към лекарства инфекции в световен мащаб: Окончателен доклад и препоръки“ – </a:t>
            </a:r>
            <a:r>
              <a:rPr lang="bg-BG" sz="1100" b="1" i="0" u="none" strike="noStrike" baseline="0">
                <a:solidFill>
                  <a:srgbClr val="818385"/>
                </a:solidFill>
                <a:latin typeface="EC Square Sans Pro" panose="020B0506040000020004" pitchFamily="34" charset="0"/>
              </a:rPr>
              <a:t>ПРЕГЛЕД НА АНТИМИКРОБНАТА РЕЗИСТЕНТНОСТ</a:t>
            </a:r>
          </a:p>
          <a:p>
            <a:pPr algn="l"/>
            <a:r>
              <a:rPr lang="bg-BG" sz="1100" b="0" i="1" u="none" strike="noStrike" baseline="0">
                <a:solidFill>
                  <a:srgbClr val="818385"/>
                </a:solidFill>
                <a:latin typeface="EC Square Sans Pro" panose="020B0506040000020004" pitchFamily="34" charset="0"/>
              </a:rPr>
              <a:t>С ПРЕДСЕДАТЕЛСТВОТО НА ДЖИМ О’НИЙЛ – май 2016 г. – https://amr-review.org/sites/default/files/160525_Final%20paper_with%20cover.pdf </a:t>
            </a:r>
          </a:p>
          <a:p>
            <a:pPr algn="l"/>
            <a:endParaRPr lang="en-GB" sz="1100" b="0" i="0" u="none" strike="noStrike" baseline="0" dirty="0">
              <a:solidFill>
                <a:srgbClr val="3C4982"/>
              </a:solidFill>
              <a:latin typeface="EC Square Sans Pro" panose="020B0506040000020004" pitchFamily="34" charset="0"/>
            </a:endParaRPr>
          </a:p>
          <a:p>
            <a:pPr algn="l"/>
            <a:r>
              <a:rPr lang="bg-BG" sz="1100" b="0" i="0" u="none" strike="noStrike" baseline="0">
                <a:latin typeface="EC Square Sans Pro" panose="020B0506040000020004" pitchFamily="34" charset="0"/>
              </a:rPr>
              <a:t>През последните две десетилетия общото потребление на антибиотици при хората се е увеличило умерено в ОИСР и ЕС/ЕИП и значително в</a:t>
            </a:r>
          </a:p>
          <a:p>
            <a:pPr algn="l"/>
            <a:r>
              <a:rPr lang="bg-BG" sz="1100" b="0" i="0" u="none" strike="noStrike" baseline="0">
                <a:latin typeface="EC Square Sans Pro" panose="020B0506040000020004" pitchFamily="34" charset="0"/>
              </a:rPr>
              <a:t>държавите от Г-20 извън ОИСР. </a:t>
            </a:r>
          </a:p>
          <a:p>
            <a:pPr algn="l"/>
            <a:endParaRPr lang="en-GB" sz="1100" b="0" i="0" u="none" strike="noStrike" baseline="0" dirty="0">
              <a:latin typeface="EC Square Sans Pro" panose="020B0506040000020004" pitchFamily="34" charset="0"/>
            </a:endParaRPr>
          </a:p>
          <a:p>
            <a:pPr algn="l"/>
            <a:r>
              <a:rPr lang="bg-BG" sz="1100" b="0" i="0" u="none" strike="noStrike" baseline="0">
                <a:latin typeface="EC Square Sans Pro" panose="020B0506040000020004" pitchFamily="34" charset="0"/>
              </a:rPr>
              <a:t>Животновъдният сектор участва активно в разработването и изпълнението на почти всички планове за действие, разработени от държавите от ОИСР, ЕС/ЕИП и Г-20</a:t>
            </a:r>
          </a:p>
          <a:p>
            <a:pPr algn="l"/>
            <a:r>
              <a:rPr lang="bg-BG" sz="1100" b="0" i="0" u="none" strike="noStrike" baseline="0">
                <a:latin typeface="EC Square Sans Pro" panose="020B0506040000020004" pitchFamily="34" charset="0"/>
              </a:rPr>
              <a:t>Подобрените практики за обработка на храни и подобряването на биосигурността във фермите обещават намаляване на резистентните инфекции.</a:t>
            </a:r>
          </a:p>
          <a:p>
            <a:pPr algn="l"/>
            <a:r>
              <a:rPr lang="bg-BG" sz="1100" b="0" i="0" u="none" strike="noStrike" baseline="0">
                <a:latin typeface="EC Square Sans Pro" panose="020B0506040000020004" pitchFamily="34" charset="0"/>
              </a:rPr>
              <a:t>Ползите от подобряването на биосигурността на фермите напълно компенсират разходите за внедряване.</a:t>
            </a:r>
          </a:p>
          <a:p>
            <a:pPr algn="l"/>
            <a:endParaRPr lang="en-GB" sz="1100" b="0" i="0" u="none" strike="noStrike" baseline="0" dirty="0">
              <a:latin typeface="EC Square Sans Pro" panose="020B0506040000020004" pitchFamily="34" charset="0"/>
            </a:endParaRPr>
          </a:p>
          <a:p>
            <a:pPr algn="l"/>
            <a:r>
              <a:rPr lang="bg-BG" sz="1600" b="0" i="0">
                <a:solidFill>
                  <a:srgbClr val="444444"/>
                </a:solidFill>
                <a:effectLst/>
                <a:latin typeface="Raleway" pitchFamily="2" charset="0"/>
              </a:rPr>
              <a:t>До 2050 г. от Организацията на обединените нации, въз основа на доклада на Джим О’Нийл, изчисляват, че до 10 милиона смъртни случая годишно могат да бъдат причинени от супербактерии и свързаните с тях форми на антимикробна резистентност. </a:t>
            </a:r>
          </a:p>
          <a:p>
            <a:pPr algn="l"/>
            <a:endParaRPr lang="en-GB" sz="1600" b="0" i="0" u="none" strike="noStrike" baseline="0" dirty="0">
              <a:solidFill>
                <a:srgbClr val="444444"/>
              </a:solidFill>
              <a:effectLst/>
              <a:latin typeface="Raleway" pitchFamily="2" charset="0"/>
            </a:endParaRPr>
          </a:p>
          <a:p>
            <a:pPr algn="l"/>
            <a:r>
              <a:rPr lang="bg-BG" sz="1600" b="0" i="0" u="none" strike="noStrike" baseline="0">
                <a:solidFill>
                  <a:srgbClr val="444444"/>
                </a:solidFill>
                <a:effectLst/>
                <a:latin typeface="Raleway" pitchFamily="2" charset="0"/>
                <a:ea typeface="+mn-ea"/>
                <a:cs typeface="+mn-cs"/>
              </a:rPr>
              <a:t>Графиката показва </a:t>
            </a:r>
            <a:r>
              <a:rPr lang="bg-BG" sz="1600" b="0" i="0">
                <a:solidFill>
                  <a:srgbClr val="444444"/>
                </a:solidFill>
                <a:effectLst/>
                <a:latin typeface="Raleway" pitchFamily="2" charset="0"/>
                <a:ea typeface="+mn-ea"/>
                <a:cs typeface="+mn-cs"/>
              </a:rPr>
              <a:t>прогнозираната смъртност от АМР в сравнение с често срещаните причини за настоящите смъртни случаи и оценки за смъртните случаи през 2050 г. </a:t>
            </a:r>
          </a:p>
          <a:p>
            <a:pPr algn="l"/>
            <a:r>
              <a:rPr lang="bg-BG" sz="1600" b="0" i="0">
                <a:solidFill>
                  <a:srgbClr val="444444"/>
                </a:solidFill>
                <a:effectLst/>
                <a:latin typeface="Raleway" pitchFamily="2" charset="0"/>
                <a:ea typeface="+mn-ea"/>
                <a:cs typeface="+mn-cs"/>
              </a:rPr>
              <a:t>Данните за различните причини за настоящите смъртни случаи са взети от различни източници: 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bg-BG" sz="1100" b="0" i="0" u="none" strike="noStrike" baseline="0">
                <a:solidFill>
                  <a:srgbClr val="3C4982"/>
                </a:solidFill>
                <a:latin typeface="EC Square Sans Pro" panose="020B0506040000020004" pitchFamily="34" charset="0"/>
              </a:rPr>
              <a:t>Диабет: www.whi.int/mediacentre/factsheets/fs312/en/ Рак: www.whi.int/mediacentre/factsheets/fs297/en/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bg-BG" sz="1100" b="0" i="0" u="none" strike="noStrike" baseline="0">
                <a:solidFill>
                  <a:srgbClr val="3C4982"/>
                </a:solidFill>
                <a:latin typeface="EC Square Sans Pro" panose="020B0506040000020004" pitchFamily="34" charset="0"/>
              </a:rPr>
              <a:t>Холера: www.whi.int/mediacentre/factsheets/fs107/en/ Диария: www.sciencedirect.com/science/article/pii/So140673612617280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bg-BG" sz="1100" b="0" i="0" u="none" strike="noStrike" baseline="0">
                <a:solidFill>
                  <a:srgbClr val="3C4982"/>
                </a:solidFill>
                <a:latin typeface="EC Square Sans Pro" panose="020B0506040000020004" pitchFamily="34" charset="0"/>
              </a:rPr>
              <a:t>Морбили: www.sciencedirect.com/science/article/pii/So140673612617280 Пътнотранспортни произшествия: www.whi.int/mediacentre/factsheets/fs358/en/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bg-BG" sz="1100" b="0" i="0" u="none" strike="noStrike" baseline="0">
                <a:solidFill>
                  <a:srgbClr val="3C4982"/>
                </a:solidFill>
                <a:latin typeface="EC Square Sans Pro" panose="020B0506040000020004" pitchFamily="34" charset="0"/>
              </a:rPr>
              <a:t>Тетанус: www.sciencedirect.com/science/article/pii/So140673612617280</a:t>
            </a:r>
          </a:p>
          <a:p>
            <a:pPr algn="l"/>
            <a:endParaRPr lang="en-GB" sz="1100" b="0" i="0" u="none" strike="noStrike" baseline="0" dirty="0">
              <a:solidFill>
                <a:srgbClr val="3C4982"/>
              </a:solidFill>
              <a:latin typeface="EC Square Sans Pro" panose="020B0506040000020004" pitchFamily="34" charset="0"/>
            </a:endParaRPr>
          </a:p>
          <a:p>
            <a:pPr algn="l"/>
            <a:endParaRPr lang="en-GB" sz="1100" b="0" i="0" u="none" strike="noStrike" baseline="0" dirty="0">
              <a:solidFill>
                <a:srgbClr val="3C4982"/>
              </a:solidFill>
              <a:latin typeface="EC Square Sans Pro" panose="020B0506040000020004" pitchFamily="34" charset="0"/>
            </a:endParaRPr>
          </a:p>
          <a:p>
            <a:pPr algn="l"/>
            <a:r>
              <a:rPr lang="bg-BG" sz="1100" b="0" i="0" u="none" strike="noStrike" baseline="0">
                <a:solidFill>
                  <a:srgbClr val="3C4982"/>
                </a:solidFill>
                <a:latin typeface="EC Square Sans Pro" panose="020B0506040000020004" pitchFamily="34" charset="0"/>
              </a:rPr>
              <a:t>Всъщност антимикробната резистентност </a:t>
            </a:r>
            <a:r>
              <a:rPr lang="bg-BG" sz="1100" b="0" i="0" u="none" strike="noStrike" baseline="0">
                <a:solidFill>
                  <a:srgbClr val="3C4982"/>
                </a:solidFill>
                <a:highlight>
                  <a:srgbClr val="FFFF00"/>
                </a:highlight>
                <a:latin typeface="EC Square Sans Pro" panose="020B0506040000020004" pitchFamily="34" charset="0"/>
              </a:rPr>
              <a:t>оказва </a:t>
            </a:r>
            <a:r>
              <a:rPr lang="bg-BG" sz="1100" b="0" i="0" u="none" strike="noStrike" baseline="0">
                <a:solidFill>
                  <a:srgbClr val="3C4982"/>
                </a:solidFill>
                <a:latin typeface="EC Square Sans Pro" panose="020B0506040000020004" pitchFamily="34" charset="0"/>
              </a:rPr>
              <a:t>огромно влияние върху здравните системи в Европа – около 1,1 милиарда евро годишно, според данни на </a:t>
            </a:r>
            <a:r>
              <a:rPr lang="bg-BG" sz="1600" b="0" i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Организацията за икономическо сътрудничество и развитие </a:t>
            </a:r>
            <a:r>
              <a:rPr lang="bg-BG" sz="1600" b="0" i="0" u="none" strike="noStrike" baseline="0">
                <a:solidFill>
                  <a:srgbClr val="3C4982"/>
                </a:solidFill>
                <a:latin typeface="EC Square Sans Pro" panose="020B0506040000020004" pitchFamily="34" charset="0"/>
              </a:rPr>
              <a:t>(ОИСР)</a:t>
            </a:r>
            <a:r>
              <a:rPr lang="bg-BG" sz="1600" b="0" i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/>
            <a:r>
              <a:rPr lang="bg-BG" sz="1100" b="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Когато инфекцията не реагира на антимикробно лечение от първа линия </a:t>
            </a:r>
            <a:r>
              <a:rPr lang="bg-BG" sz="1800" b="0" i="0" u="none" strike="noStrike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(„Лечението от първа линия е първата препоръчителна опция за лечение“), </a:t>
            </a:r>
            <a:r>
              <a:rPr lang="bg-BG" sz="1100" b="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здравните специалисти се обръщат към </a:t>
            </a:r>
            <a:r>
              <a:rPr lang="bg-BG" sz="1100" b="1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по-скъпи</a:t>
            </a:r>
            <a:r>
              <a:rPr lang="bg-BG" sz="1100" b="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 </a:t>
            </a:r>
            <a:r>
              <a:rPr lang="bg-BG" sz="1100" b="1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алтернативи</a:t>
            </a:r>
            <a:r>
              <a:rPr lang="bg-BG" sz="1100" b="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, като лекарства от втора и трета линия (последните възможности за лечение). Усложненията или по-голямата продължителност на дадено заболяване или лечение понякога изискват </a:t>
            </a:r>
            <a:r>
              <a:rPr lang="bg-BG" sz="1100" b="1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по-дълъг болничен престой</a:t>
            </a:r>
            <a:r>
              <a:rPr lang="bg-BG" sz="1100" b="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 със съответните разходи.</a:t>
            </a:r>
          </a:p>
          <a:p>
            <a:pPr algn="l"/>
            <a:r>
              <a:rPr lang="bg-BG" sz="1100" b="0" i="1">
                <a:solidFill>
                  <a:srgbClr val="000000"/>
                </a:solidFill>
                <a:effectLst/>
                <a:latin typeface="EC Square Sans Pro" panose="020B0506040000020004" pitchFamily="34" charset="0"/>
              </a:rPr>
              <a:t>Източник:</a:t>
            </a:r>
            <a:r>
              <a:rPr lang="bg-BG" sz="1100" b="0" i="0">
                <a:solidFill>
                  <a:srgbClr val="000000"/>
                </a:solidFill>
                <a:effectLst/>
                <a:latin typeface="EC Square Sans Pro" panose="020B0506040000020004" pitchFamily="34" charset="0"/>
              </a:rPr>
              <a:t> ОИСР (2018 г.), </a:t>
            </a:r>
            <a:r>
              <a:rPr lang="bg-BG" sz="1100" b="0" i="1">
                <a:solidFill>
                  <a:srgbClr val="000000"/>
                </a:solidFill>
                <a:effectLst/>
                <a:latin typeface="EC Square Sans Pro" panose="020B0506040000020004" pitchFamily="34" charset="0"/>
              </a:rPr>
              <a:t>Спиране на вълната от супербактерии: Само няколко долара повече</a:t>
            </a:r>
            <a:r>
              <a:rPr lang="bg-BG" sz="1100" b="0" i="0">
                <a:solidFill>
                  <a:srgbClr val="000000"/>
                </a:solidFill>
                <a:effectLst/>
                <a:latin typeface="EC Square Sans Pro" panose="020B0506040000020004" pitchFamily="34" charset="0"/>
              </a:rPr>
              <a:t>, Проучвания от ОИСР на здравната политика, Издателство на OECD, Париж, </a:t>
            </a:r>
            <a:r>
              <a:rPr lang="bg-BG" sz="1100" b="0" i="0">
                <a:solidFill>
                  <a:srgbClr val="000000"/>
                </a:solidFill>
                <a:effectLst/>
                <a:latin typeface="EC Square Sans Pro" panose="020B0506040000020004" pitchFamily="34" charset="0"/>
                <a:hlinkClick r:id="rId3"/>
              </a:rPr>
              <a:t>https://doi.org/10.1787/9789264307599-en</a:t>
            </a:r>
            <a:r>
              <a:rPr lang="bg-BG" sz="1100" b="0" i="0">
                <a:solidFill>
                  <a:srgbClr val="000000"/>
                </a:solidFill>
                <a:effectLst/>
                <a:latin typeface="EC Square Sans Pro" panose="020B0506040000020004" pitchFamily="34" charset="0"/>
              </a:rPr>
              <a:t>.</a:t>
            </a:r>
          </a:p>
          <a:p>
            <a:pPr algn="l"/>
            <a:endParaRPr lang="en-GB" sz="1100" b="0" i="0" dirty="0">
              <a:solidFill>
                <a:srgbClr val="000000"/>
              </a:solidFill>
              <a:effectLst/>
              <a:latin typeface="EC Square Sans Pro" panose="020B0506040000020004" pitchFamily="34" charset="0"/>
            </a:endParaRPr>
          </a:p>
          <a:p>
            <a:pPr algn="l"/>
            <a:r>
              <a:rPr lang="bg-BG" sz="1100" b="0" i="0">
                <a:solidFill>
                  <a:srgbClr val="000000"/>
                </a:solidFill>
                <a:effectLst/>
                <a:latin typeface="EC Square Sans Pro" panose="020B0506040000020004" pitchFamily="34" charset="0"/>
              </a:rPr>
              <a:t>През 2023 г. излезе нов доклад на ОИСР „Възприемане на единна здравна рамка за борба с антимикробната резистентност“, който изчислява икономическите щети от АМР в държавите от ОИСР и ЕС.  Те не само разглеждат здравеопазването, но и разходите за загуба на ефективност. Те оценяват икономическото въздействие в ЕС на много по-високо ниво – от 7 до 12 милиарда годишно, в зависимост от използвания сценарий. </a:t>
            </a:r>
          </a:p>
          <a:p>
            <a:pPr algn="l"/>
            <a:r>
              <a:rPr lang="bg-BG" sz="1100" b="0" i="0">
                <a:solidFill>
                  <a:srgbClr val="000000"/>
                </a:solidFill>
                <a:effectLst/>
                <a:latin typeface="EC Square Sans Pro" panose="020B0506040000020004" pitchFamily="34" charset="0"/>
              </a:rPr>
              <a:t>https://www.oecd.org/en/publications/embracing-a-one-health-framework-to-fight-antimicrobial-resistance_ce44c755-en.html</a:t>
            </a:r>
          </a:p>
          <a:p>
            <a:pPr algn="l"/>
            <a:endParaRPr lang="en-GB" sz="1100" b="0" i="0" dirty="0">
              <a:solidFill>
                <a:srgbClr val="000000"/>
              </a:solidFill>
              <a:effectLst/>
              <a:latin typeface="EC Square Sans Pro" panose="020B0506040000020004" pitchFamily="34" charset="0"/>
            </a:endParaRPr>
          </a:p>
          <a:p>
            <a:pPr algn="l"/>
            <a:endParaRPr lang="en-GB" sz="1100" b="0" i="0" dirty="0">
              <a:solidFill>
                <a:srgbClr val="000000"/>
              </a:solidFill>
              <a:effectLst/>
              <a:latin typeface="EC Square Sans Pro" panose="020B05060400000200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100" b="0" i="0" dirty="0">
              <a:solidFill>
                <a:srgbClr val="3F4A52"/>
              </a:solidFill>
              <a:effectLst/>
              <a:latin typeface="EC Square Sans Pro" panose="020B05060400000200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100" b="0" i="0" dirty="0">
              <a:solidFill>
                <a:srgbClr val="3F4A52"/>
              </a:solidFill>
              <a:effectLst/>
              <a:latin typeface="EC Square Sans Pro" panose="020B0506040000020004" pitchFamily="34" charset="0"/>
            </a:endParaRPr>
          </a:p>
          <a:p>
            <a:pPr algn="l"/>
            <a:endParaRPr lang="en-GB" b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72195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sz="1100" b="0" i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Антимикробната резистентност (АМР) е способността на микроорганизмите да оцеляват или да растат въпреки антимикробното средство, което обикновено инхибира или убива този </a:t>
            </a:r>
            <a:r>
              <a:rPr lang="bg-BG" sz="1100">
                <a:solidFill>
                  <a:srgbClr val="404040"/>
                </a:solidFill>
                <a:latin typeface="arial" panose="020B0604020202020204" pitchFamily="34" charset="0"/>
              </a:rPr>
              <a:t>микроорганизъм. </a:t>
            </a:r>
          </a:p>
          <a:p>
            <a:pPr algn="l"/>
            <a:r>
              <a:rPr lang="bg-BG" sz="1100">
                <a:solidFill>
                  <a:srgbClr val="404040"/>
                </a:solidFill>
                <a:latin typeface="arial" panose="020B0604020202020204" pitchFamily="34" charset="0"/>
              </a:rPr>
              <a:t>Това е следствие от естествения подбор и генетиката. </a:t>
            </a:r>
            <a:r>
              <a:rPr lang="bg-BG" sz="1100" b="0" i="0">
                <a:solidFill>
                  <a:srgbClr val="1F1F1F"/>
                </a:solidFill>
                <a:effectLst/>
                <a:latin typeface="Google Sans"/>
              </a:rPr>
              <a:t>Резистентност към антибиотици възниква също, когато бактериите се променят, за да се предпазят от даден антибиотик. </a:t>
            </a:r>
          </a:p>
          <a:p>
            <a:pPr algn="l"/>
            <a:r>
              <a:rPr lang="bg-BG" sz="1100">
                <a:solidFill>
                  <a:srgbClr val="404040"/>
                </a:solidFill>
                <a:latin typeface="arial" panose="020B0604020202020204" pitchFamily="34" charset="0"/>
              </a:rPr>
              <a:t>Допълнителни двигатели от човешки характер насърчават също развитието на резистентност като: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bg-BG" sz="1100">
                <a:solidFill>
                  <a:srgbClr val="404040"/>
                </a:solidFill>
                <a:latin typeface="arial" panose="020B0604020202020204" pitchFamily="34" charset="0"/>
              </a:rPr>
              <a:t>Неправилна употреба: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bg-BG" sz="1100">
                <a:solidFill>
                  <a:srgbClr val="404040"/>
                </a:solidFill>
                <a:latin typeface="arial" panose="020B0604020202020204" pitchFamily="34" charset="0"/>
              </a:rPr>
              <a:t>Прекомерна употреба: 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bg-BG" sz="1100">
                <a:solidFill>
                  <a:srgbClr val="404040"/>
                </a:solidFill>
                <a:latin typeface="arial" panose="020B0604020202020204" pitchFamily="34" charset="0"/>
              </a:rPr>
              <a:t>споделяне на антибиотици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bg-BG" sz="1100">
                <a:solidFill>
                  <a:srgbClr val="404040"/>
                </a:solidFill>
                <a:latin typeface="arial" panose="020B0604020202020204" pitchFamily="34" charset="0"/>
              </a:rPr>
              <a:t>използване на антибиотици без необходимост от това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bg-BG" sz="1100">
                <a:solidFill>
                  <a:srgbClr val="404040"/>
                </a:solidFill>
                <a:latin typeface="arial" panose="020B0604020202020204" pitchFamily="34" charset="0"/>
              </a:rPr>
              <a:t>използване на антибиотици за вирусни инфекции и възпаления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bg-BG" sz="1100">
                <a:solidFill>
                  <a:srgbClr val="404040"/>
                </a:solidFill>
                <a:latin typeface="arial" panose="020B0604020202020204" pitchFamily="34" charset="0"/>
              </a:rPr>
              <a:t>Неправилна употреба: 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bg-BG" sz="1100">
                <a:solidFill>
                  <a:srgbClr val="404040"/>
                </a:solidFill>
                <a:latin typeface="arial" panose="020B0604020202020204" pitchFamily="34" charset="0"/>
              </a:rPr>
              <a:t>използване на антимикробни средства като стимулатори на растежа на животните във ферми или в аквакултури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bg-BG" sz="1100">
                <a:solidFill>
                  <a:srgbClr val="404040"/>
                </a:solidFill>
                <a:latin typeface="arial" panose="020B0604020202020204" pitchFamily="34" charset="0"/>
              </a:rPr>
              <a:t>незавършване на курса на лечение или приемане на недостатъчна доза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bg-BG" sz="1100">
                <a:solidFill>
                  <a:srgbClr val="404040"/>
                </a:solidFill>
                <a:latin typeface="arial" panose="020B0604020202020204" pitchFamily="34" charset="0"/>
              </a:rPr>
              <a:t>приемане на антибиотици при грешни показания като вирусна инфекция и възпаление</a:t>
            </a:r>
          </a:p>
          <a:p>
            <a:pPr algn="l"/>
            <a:endParaRPr lang="en-GB" sz="1100" dirty="0">
              <a:solidFill>
                <a:srgbClr val="404040"/>
              </a:solidFill>
              <a:latin typeface="arial" panose="020B0604020202020204" pitchFamily="34" charset="0"/>
            </a:endParaRPr>
          </a:p>
          <a:p>
            <a:pPr algn="l"/>
            <a:r>
              <a:rPr lang="bg-BG" sz="1100" b="0" i="0" u="none" strike="noStrike" baseline="0">
                <a:latin typeface="ECSquareSansPro-Regular"/>
              </a:rPr>
              <a:t>С течение на времето това прави антимикробните средства по-малко ефективни и в крайна сметка безполезни в хуманната и </a:t>
            </a:r>
            <a:r>
              <a:rPr lang="bg-BG" sz="1100" b="0" i="0" u="none" strike="noStrike" baseline="0">
                <a:solidFill>
                  <a:srgbClr val="FFFFFF"/>
                </a:solidFill>
                <a:latin typeface="ECSquareSansPro-Regular"/>
              </a:rPr>
              <a:t>ветеринарната медицина.</a:t>
            </a:r>
          </a:p>
          <a:p>
            <a:r>
              <a:rPr lang="bg-BG" sz="1100" b="0" i="0">
                <a:solidFill>
                  <a:srgbClr val="1F1F1F"/>
                </a:solidFill>
                <a:effectLst/>
                <a:latin typeface="Google Sans"/>
              </a:rPr>
              <a:t>Всички бактерии се разпространяват чрез въздуха, водата, почвата, храната или живи вектори. </a:t>
            </a:r>
          </a:p>
          <a:p>
            <a:r>
              <a:rPr lang="bg-BG" sz="1100" b="0" i="0">
                <a:solidFill>
                  <a:srgbClr val="1F1F1F"/>
                </a:solidFill>
                <a:effectLst/>
                <a:latin typeface="Google Sans"/>
              </a:rPr>
              <a:t>Следващият слайд илюстрира различните посоки на разпространение.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51734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bg-BG" sz="1100" b="0" i="0" u="none" strike="noStrike" baseline="0">
                <a:latin typeface="EC Square Sans Pro" panose="020B0506040000020004" pitchFamily="34" charset="0"/>
              </a:rPr>
              <a:t>Концепцията за едно здраве признава, че човешкото здраве е тясно свързано със здравето на животните и околната среда, т.е. че храната за животни, човешката храна, здравето на животните и</a:t>
            </a:r>
          </a:p>
          <a:p>
            <a:pPr algn="l"/>
            <a:r>
              <a:rPr lang="bg-BG" sz="1100" b="0" i="0" u="none" strike="noStrike" baseline="0">
                <a:latin typeface="EC Square Sans Pro" panose="020B0506040000020004" pitchFamily="34" charset="0"/>
              </a:rPr>
              <a:t>хората и замърсяването на околната среда са тясно свързани. </a:t>
            </a:r>
          </a:p>
          <a:p>
            <a:pPr algn="l"/>
            <a:endParaRPr lang="en-GB" sz="1100" b="0" i="0" u="none" strike="noStrike" baseline="0" dirty="0">
              <a:solidFill>
                <a:srgbClr val="404040"/>
              </a:solidFill>
              <a:effectLst/>
              <a:latin typeface="EC Square Sans Pro" panose="020B0506040000020004" pitchFamily="34" charset="0"/>
            </a:endParaRPr>
          </a:p>
          <a:p>
            <a:r>
              <a:rPr lang="bg-BG" sz="1100" b="0" i="0">
                <a:solidFill>
                  <a:srgbClr val="1C1D1E"/>
                </a:solidFill>
                <a:effectLst/>
                <a:latin typeface="EC Square Sans Pro" panose="020B0506040000020004" pitchFamily="34" charset="0"/>
              </a:rPr>
              <a:t>Това отразява подхода на Европейската комисия „Едно здраве“ към АМР, като се занимава заедно с хуманния и ветеринарния сектор в холистичен и координиран подход</a:t>
            </a:r>
          </a:p>
          <a:p>
            <a:endParaRPr lang="en-GB" sz="1100" b="0" i="0" dirty="0">
              <a:solidFill>
                <a:srgbClr val="1C1D1E"/>
              </a:solidFill>
              <a:effectLst/>
              <a:latin typeface="EC Square Sans Pro" panose="020B0506040000020004" pitchFamily="34" charset="0"/>
            </a:endParaRPr>
          </a:p>
          <a:p>
            <a:r>
              <a:rPr lang="bg-BG" sz="1100" b="0" i="0">
                <a:solidFill>
                  <a:srgbClr val="202122"/>
                </a:solidFill>
                <a:effectLst/>
                <a:latin typeface="EC Square Sans Pro" panose="020B0506040000020004" pitchFamily="34" charset="0"/>
              </a:rPr>
              <a:t>Увеличената употреба на антибиотици е повод за безпокойство, тъй като </a:t>
            </a:r>
            <a:r>
              <a:rPr lang="bg-BG" sz="1100" b="0" i="0">
                <a:solidFill>
                  <a:srgbClr val="202122"/>
                </a:solidFill>
                <a:effectLst/>
                <a:latin typeface="EC Square Sans Pro" panose="020B0506040000020004" pitchFamily="34" charset="0"/>
                <a:hlinkClick r:id="rId3" tooltip="Антибиотична резистентнос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антибиотичната резистентност</a:t>
            </a:r>
            <a:r>
              <a:rPr lang="bg-BG" sz="1100" b="0" i="0">
                <a:solidFill>
                  <a:srgbClr val="202122"/>
                </a:solidFill>
                <a:effectLst/>
                <a:latin typeface="EC Square Sans Pro" panose="020B0506040000020004" pitchFamily="34" charset="0"/>
              </a:rPr>
              <a:t> се счита за сериозна заплаха за здравето и благосъстоянието на хората и животните в бъдеще, а растящите нива на антибиотици или резистентни на антибиотици бактерии в околната среда могат да увеличат броя на резистентните към лекарства инфекции и в двете.</a:t>
            </a:r>
          </a:p>
          <a:p>
            <a:endParaRPr lang="en-GB" sz="1100" b="0" i="0" dirty="0">
              <a:solidFill>
                <a:srgbClr val="202122"/>
              </a:solidFill>
              <a:effectLst/>
              <a:latin typeface="EC Square Sans Pro" panose="020B05060400000200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1100" b="0" i="0">
                <a:solidFill>
                  <a:srgbClr val="202122"/>
                </a:solidFill>
                <a:effectLst/>
                <a:latin typeface="EC Square Sans Pro" panose="020B0506040000020004" pitchFamily="34" charset="0"/>
              </a:rPr>
              <a:t>Текстът на графиката се фокусира върху приема на антимикробни средства при животни, отглеждани за храна. Но </a:t>
            </a:r>
            <a:r>
              <a:rPr lang="bg-BG" sz="1800">
                <a:solidFill>
                  <a:srgbClr val="000000"/>
                </a:solidFill>
                <a:latin typeface="Adobe Clean DC"/>
              </a:rPr>
              <a:t>по принцип не се ограничава само до животни, отглеждани за храна, въпреки факта, че говорим с фермери и ветеринарни лекари на животни, отглеждани за храна. </a:t>
            </a:r>
          </a:p>
          <a:p>
            <a:endParaRPr lang="en-GB" sz="1100" b="0" i="0" dirty="0">
              <a:solidFill>
                <a:srgbClr val="202122"/>
              </a:solidFill>
              <a:effectLst/>
              <a:latin typeface="EC Square Sans Pro" panose="020B0506040000020004" pitchFamily="34" charset="0"/>
            </a:endParaRPr>
          </a:p>
          <a:p>
            <a:endParaRPr lang="en-GB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54642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1100" b="0" i="0">
                <a:solidFill>
                  <a:srgbClr val="3F4A52"/>
                </a:solidFill>
                <a:effectLst/>
                <a:latin typeface="Open Sans" panose="020B0606030504020204" pitchFamily="34" charset="0"/>
              </a:rPr>
              <a:t>През 2020 г. над </a:t>
            </a:r>
            <a:r>
              <a:rPr lang="bg-BG" sz="1100" b="1" i="0">
                <a:solidFill>
                  <a:srgbClr val="3F4A52"/>
                </a:solidFill>
                <a:effectLst/>
                <a:latin typeface="Open Sans" panose="020B0606030504020204" pitchFamily="34" charset="0"/>
              </a:rPr>
              <a:t>800 000</a:t>
            </a:r>
            <a:r>
              <a:rPr lang="bg-BG" sz="1100" b="0" i="0">
                <a:solidFill>
                  <a:srgbClr val="3F4A52"/>
                </a:solidFill>
                <a:effectLst/>
                <a:latin typeface="Open Sans" panose="020B0606030504020204" pitchFamily="34" charset="0"/>
              </a:rPr>
              <a:t> души в Европа са били </a:t>
            </a:r>
            <a:r>
              <a:rPr lang="bg-BG" sz="1100" b="1" i="0">
                <a:solidFill>
                  <a:srgbClr val="3F4A52"/>
                </a:solidFill>
                <a:effectLst/>
                <a:latin typeface="Open Sans" panose="020B0606030504020204" pitchFamily="34" charset="0"/>
              </a:rPr>
              <a:t>инфектирани</a:t>
            </a:r>
            <a:r>
              <a:rPr lang="bg-BG" sz="1100" b="0" i="0">
                <a:solidFill>
                  <a:srgbClr val="3F4A52"/>
                </a:solidFill>
                <a:effectLst/>
                <a:latin typeface="Open Sans" panose="020B0606030504020204" pitchFamily="34" charset="0"/>
              </a:rPr>
              <a:t> от резистентни на антибиотици бактерии. Получените заболявания включват пневмония и инфекции на кръвния поток и интраабдоминални инфекции. (Източник: ECDC (Европейския център за профилактика и контрол върху заболяванията)).</a:t>
            </a:r>
          </a:p>
          <a:p>
            <a:endParaRPr lang="es-ES" sz="1100" dirty="0"/>
          </a:p>
          <a:p>
            <a:r>
              <a:rPr lang="bg-BG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Като цяло в ЕС/ЕИП, процентите на АМР за комбинациите от бактериални видове и антимикробни групи под наблюдение продължават да бъдат високи:</a:t>
            </a:r>
          </a:p>
          <a:p>
            <a:pPr marL="171450" indent="-171450">
              <a:buFontTx/>
              <a:buChar char="-"/>
            </a:pPr>
            <a:r>
              <a:rPr lang="bg-BG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резистентност към карбапенем при </a:t>
            </a:r>
            <a:r>
              <a:rPr lang="bg-BG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Escherichia coli</a:t>
            </a:r>
            <a:r>
              <a:rPr lang="bg-BG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и </a:t>
            </a:r>
            <a:r>
              <a:rPr lang="bg-BG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Klebsiella pneumoniae </a:t>
            </a:r>
            <a:r>
              <a:rPr lang="bg-BG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(</a:t>
            </a:r>
            <a:r>
              <a:rPr lang="bg-BG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K. pneumoniae</a:t>
            </a:r>
            <a:r>
              <a:rPr lang="bg-BG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),</a:t>
            </a:r>
          </a:p>
          <a:p>
            <a:pPr marL="171450" indent="-171450">
              <a:buFontTx/>
              <a:buChar char="-"/>
            </a:pPr>
            <a:r>
              <a:rPr lang="bg-BG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резистентност към ванкомицин при </a:t>
            </a:r>
            <a:r>
              <a:rPr lang="bg-BG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Enterococcus faecium</a:t>
            </a:r>
            <a:r>
              <a:rPr lang="bg-BG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показваща значително увеличение през 2016‑2020 г. </a:t>
            </a:r>
          </a:p>
          <a:p>
            <a:pPr marL="171450" indent="-171450">
              <a:buFontTx/>
              <a:buChar char="-"/>
            </a:pPr>
            <a:r>
              <a:rPr lang="bg-BG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Високи проценти на резистентност към цефалоспорини от трето поколение и карбапенеми при </a:t>
            </a:r>
            <a:r>
              <a:rPr lang="bg-BG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K.  Pneumoniae</a:t>
            </a:r>
          </a:p>
          <a:p>
            <a:pPr marL="171450" indent="-171450">
              <a:buFontTx/>
              <a:buChar char="-"/>
            </a:pPr>
            <a:r>
              <a:rPr lang="bg-BG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висок процент резистентни на карбапенем видове </a:t>
            </a:r>
            <a:r>
              <a:rPr lang="bg-BG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Acinetobacter </a:t>
            </a:r>
            <a:r>
              <a:rPr lang="bg-BG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и </a:t>
            </a:r>
            <a:r>
              <a:rPr lang="bg-BG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Pseudomonas aeruginosa</a:t>
            </a:r>
          </a:p>
          <a:p>
            <a:pPr marL="0" indent="0">
              <a:buFontTx/>
              <a:buNone/>
            </a:pPr>
            <a:r>
              <a:rPr lang="bg-BG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(</a:t>
            </a:r>
            <a:r>
              <a:rPr lang="bg-BG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Източник</a:t>
            </a:r>
            <a:r>
              <a:rPr lang="bg-BG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: Наблюдение на антимикробната резистентност в Европа през 2022 г.)</a:t>
            </a:r>
          </a:p>
          <a:p>
            <a:pPr marL="0" indent="0">
              <a:buFontTx/>
              <a:buNone/>
            </a:pPr>
            <a:endParaRPr lang="en-GB" sz="1100" b="0" i="0" dirty="0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FontTx/>
              <a:buNone/>
            </a:pPr>
            <a:r>
              <a:rPr lang="bg-BG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в няколко държави в Европейския регион са повод за безпокойство.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55748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/>
              <a:t>https://www.efsa.europa.eu/en/microstrategy/dashboard-antimicrobial-resistance</a:t>
            </a:r>
          </a:p>
          <a:p>
            <a:endParaRPr lang="es-ES" dirty="0"/>
          </a:p>
          <a:p>
            <a:r>
              <a:rPr lang="bg-BG"/>
              <a:t>Предоставете общ преглед на данните от мониторинга за появата на АМР. </a:t>
            </a:r>
          </a:p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06532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sz="1100" b="0" i="0">
                <a:solidFill>
                  <a:srgbClr val="1F1F1F"/>
                </a:solidFill>
                <a:effectLst/>
                <a:latin typeface="Google Sans"/>
              </a:rPr>
              <a:t>Въз основа на списъка на AMEG и Регламент 2022/1255</a:t>
            </a:r>
          </a:p>
          <a:p>
            <a:r>
              <a:rPr lang="bg-BG" sz="1100" b="0" i="0">
                <a:solidFill>
                  <a:srgbClr val="1F1F1F"/>
                </a:solidFill>
                <a:effectLst/>
                <a:latin typeface="Google Sans"/>
              </a:rPr>
              <a:t>Целта е да се обясни, че много антимикробни средства, които използваме в хуманната и ветеринарната медицина, са едни и същи класове, и да се онагледи разликата между различните видове антимикробни средства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05645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bg-BG" sz="1800" b="0" i="0" u="none" strike="noStrike" baseline="0" dirty="0">
                <a:solidFill>
                  <a:srgbClr val="6490A2"/>
                </a:solidFill>
                <a:latin typeface="Whitney-Book"/>
              </a:rPr>
              <a:t>Постоянният и стабилен набор от нови </a:t>
            </a:r>
            <a:r>
              <a:rPr lang="bg-BG" sz="1800" b="0" i="0" u="none" strike="noStrike" baseline="0" dirty="0" err="1">
                <a:solidFill>
                  <a:srgbClr val="6490A2"/>
                </a:solidFill>
                <a:latin typeface="Whitney-Book"/>
              </a:rPr>
              <a:t>антибактериални</a:t>
            </a:r>
            <a:r>
              <a:rPr lang="bg-BG" sz="1800" b="0" i="0" u="none" strike="noStrike" baseline="0" dirty="0">
                <a:solidFill>
                  <a:srgbClr val="6490A2"/>
                </a:solidFill>
                <a:latin typeface="Whitney-Book"/>
              </a:rPr>
              <a:t> лекарства и терапии е от решаващо значение за запазване на</a:t>
            </a:r>
          </a:p>
          <a:p>
            <a:pPr algn="l"/>
            <a:r>
              <a:rPr lang="bg-BG" sz="1800" b="0" i="0" u="none" strike="noStrike" baseline="0" dirty="0">
                <a:solidFill>
                  <a:srgbClr val="6490A2"/>
                </a:solidFill>
                <a:latin typeface="Whitney-Book"/>
              </a:rPr>
              <a:t>общественото здраве. </a:t>
            </a:r>
            <a:r>
              <a:rPr lang="bg-BG" sz="1800" b="0" i="0" u="none" strike="noStrike" baseline="0" dirty="0">
                <a:latin typeface="Whitney-Book"/>
              </a:rPr>
              <a:t>Откриването на антибиотиците достига своя връх през 50-те години на миналия век, но след това рязко спада от 80-те години на миналия век. (Вижте Фигура 1.)1</a:t>
            </a:r>
          </a:p>
          <a:p>
            <a:pPr algn="l"/>
            <a:r>
              <a:rPr lang="bg-BG" sz="1800" b="0" i="0" u="none" strike="noStrike" baseline="0" dirty="0">
                <a:latin typeface="Whitney-Book"/>
              </a:rPr>
              <a:t>Всеки антибиотик в клинична употреба днес се основава на откритие, направено преди повече от 30 години.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8718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0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39.jpeg"/><Relationship Id="rId2" Type="http://schemas.openxmlformats.org/officeDocument/2006/relationships/image" Target="../media/image1.png"/><Relationship Id="rId16" Type="http://schemas.openxmlformats.org/officeDocument/2006/relationships/hyperlink" Target="http://www.amrfvtraining.eu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38.png"/><Relationship Id="rId5" Type="http://schemas.openxmlformats.org/officeDocument/2006/relationships/image" Target="../media/image5.png"/><Relationship Id="rId15" Type="http://schemas.openxmlformats.org/officeDocument/2006/relationships/image" Target="../media/image4.png"/><Relationship Id="rId10" Type="http://schemas.openxmlformats.org/officeDocument/2006/relationships/image" Target="../media/image37.jpe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41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jpeg"/><Relationship Id="rId9" Type="http://schemas.openxmlformats.org/officeDocument/2006/relationships/image" Target="../media/image17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20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20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0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39.jpeg"/><Relationship Id="rId2" Type="http://schemas.openxmlformats.org/officeDocument/2006/relationships/image" Target="../media/image1.png"/><Relationship Id="rId16" Type="http://schemas.openxmlformats.org/officeDocument/2006/relationships/hyperlink" Target="http://www.amrfvtraining.eu/" TargetMode="External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11" Type="http://schemas.openxmlformats.org/officeDocument/2006/relationships/image" Target="../media/image38.png"/><Relationship Id="rId5" Type="http://schemas.openxmlformats.org/officeDocument/2006/relationships/image" Target="../media/image5.png"/><Relationship Id="rId15" Type="http://schemas.openxmlformats.org/officeDocument/2006/relationships/image" Target="../media/image4.png"/><Relationship Id="rId10" Type="http://schemas.openxmlformats.org/officeDocument/2006/relationships/image" Target="../media/image37.jpe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41.png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42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jpeg"/><Relationship Id="rId9" Type="http://schemas.openxmlformats.org/officeDocument/2006/relationships/image" Target="../media/image17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8560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87950"/>
            <a:ext cx="8712200" cy="1677670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7682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7682"/>
            <a:ext cx="1746000" cy="17460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61761"/>
            <a:ext cx="1105152" cy="1181369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2" y="2214195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86413"/>
            <a:ext cx="7874000" cy="7816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402744"/>
            <a:ext cx="2971800" cy="37108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582D17B3-5A6C-42CA-853B-4103A0708918}"/>
              </a:ext>
            </a:extLst>
          </p:cNvPr>
          <p:cNvPicPr/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1600" y="5687039"/>
            <a:ext cx="3022600" cy="6341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3523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37805FF-5857-A6EE-E6AF-EDF3B41F0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086600" y="0"/>
            <a:ext cx="5105400" cy="68706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023879" y="130606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1150"/>
            <a:ext cx="608614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0" name="Imagen 1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8D91507A-E5FD-4F81-8084-ED0CF44931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7804" y="859216"/>
            <a:ext cx="426085" cy="29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539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219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9663"/>
            <a:ext cx="1166832" cy="2216150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id="{FD5042EF-2420-4752-126A-B99C1EF849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6600" y="1154113"/>
            <a:ext cx="5105400" cy="5716587"/>
          </a:xfrm>
          <a:prstGeom prst="rect">
            <a:avLst/>
          </a:prstGeom>
        </p:spPr>
        <p:txBody>
          <a:bodyPr anchor="t"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533467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27"/>
            <a:ext cx="1740296" cy="3468560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3" y="1734990"/>
            <a:ext cx="3469745" cy="173228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246" y="1905634"/>
            <a:ext cx="1105152" cy="118136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661" y="2162432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C53E509D-9C05-4F64-B596-3792F76B9CA7}"/>
              </a:ext>
            </a:extLst>
          </p:cNvPr>
          <p:cNvPicPr/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20809" y="5841094"/>
            <a:ext cx="3418791" cy="71724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" name="Grupo 37">
            <a:extLst>
              <a:ext uri="{FF2B5EF4-FFF2-40B4-BE49-F238E27FC236}">
                <a16:creationId xmlns:a16="http://schemas.microsoft.com/office/drawing/2014/main" id="{B12C3DE7-53C0-4BC5-BCFB-CAB7D8B057D6}"/>
              </a:ext>
            </a:extLst>
          </p:cNvPr>
          <p:cNvGrpSpPr/>
          <p:nvPr userDrawn="1"/>
        </p:nvGrpSpPr>
        <p:grpSpPr>
          <a:xfrm>
            <a:off x="0" y="5763684"/>
            <a:ext cx="5350796" cy="633222"/>
            <a:chOff x="1448755" y="3047555"/>
            <a:chExt cx="5350796" cy="633222"/>
          </a:xfrm>
        </p:grpSpPr>
        <p:pic>
          <p:nvPicPr>
            <p:cNvPr id="39" name="Picture 2" descr="imagen">
              <a:extLst>
                <a:ext uri="{FF2B5EF4-FFF2-40B4-BE49-F238E27FC236}">
                  <a16:creationId xmlns:a16="http://schemas.microsoft.com/office/drawing/2014/main" id="{F2C85C64-5194-4F83-83F6-857D4C6D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9163"/>
            <a:stretch/>
          </p:blipFill>
          <p:spPr bwMode="auto">
            <a:xfrm>
              <a:off x="1448755" y="3047555"/>
              <a:ext cx="2114191" cy="633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" descr="A picture containing text, font, symbol, typography&#10;&#10;Description automatically generated">
              <a:extLst>
                <a:ext uri="{FF2B5EF4-FFF2-40B4-BE49-F238E27FC236}">
                  <a16:creationId xmlns:a16="http://schemas.microsoft.com/office/drawing/2014/main" id="{616377A2-39DF-447D-B18F-0E33E62D6510}"/>
                </a:ext>
              </a:extLst>
            </p:cNvPr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6434" y="3177222"/>
              <a:ext cx="1785620" cy="503555"/>
            </a:xfrm>
            <a:prstGeom prst="rect">
              <a:avLst/>
            </a:prstGeom>
          </p:spPr>
        </p:pic>
        <p:pic>
          <p:nvPicPr>
            <p:cNvPr id="41" name="Imagen 40" descr="Texto&#10;&#10;Descripción generada automáticamente">
              <a:extLst>
                <a:ext uri="{FF2B5EF4-FFF2-40B4-BE49-F238E27FC236}">
                  <a16:creationId xmlns:a16="http://schemas.microsoft.com/office/drawing/2014/main" id="{27CD1840-7ABE-4462-BC91-7E7C5F3BAF2E}"/>
                </a:ext>
              </a:extLst>
            </p:cNvPr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541" y="3360102"/>
              <a:ext cx="1604010" cy="320675"/>
            </a:xfrm>
            <a:prstGeom prst="rect">
              <a:avLst/>
            </a:prstGeom>
          </p:spPr>
        </p:pic>
      </p:grpSp>
      <p:pic>
        <p:nvPicPr>
          <p:cNvPr id="42" name="Imagen 41" descr="Patrón de fondo&#10;&#10;Descripción generada automáticamente">
            <a:extLst>
              <a:ext uri="{FF2B5EF4-FFF2-40B4-BE49-F238E27FC236}">
                <a16:creationId xmlns:a16="http://schemas.microsoft.com/office/drawing/2014/main" id="{E19A0AE5-6F2A-4C46-BFBA-717A1DBB4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211120" y="3482587"/>
            <a:ext cx="1756206" cy="1716761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id="{E2D3912A-1E4E-402A-A3C0-9761CDC5901B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4" name="Imagen 43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A525F01-F612-45D5-BEA3-7A4BBA36EA4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C7F8E-841D-4355-9AF1-D492BA4BF8E2}"/>
              </a:ext>
            </a:extLst>
          </p:cNvPr>
          <p:cNvSpPr txBox="1"/>
          <p:nvPr userDrawn="1"/>
        </p:nvSpPr>
        <p:spPr>
          <a:xfrm>
            <a:off x="218393" y="639690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EC Square Sans Pro" panose="020B0506040000020004" pitchFamily="34" charset="0"/>
                <a:hlinkClick r:id="rId16"/>
              </a:rPr>
              <a:t>www.amrfvtraining.eu</a:t>
            </a:r>
            <a:r>
              <a:rPr lang="en-GB" dirty="0">
                <a:latin typeface="EC Square Sans Pro" panose="020B05060400000200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0034496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FA0836-9774-4CDA-BE9E-0A70C83565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4442"/>
            <a:ext cx="9144000" cy="239202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2218212-C721-4C32-98C7-F8CF1A010D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8709"/>
            <a:ext cx="9144000" cy="165882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6E37092-DB68-4D9D-809F-12F70F20B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28/10/2024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3A01C0-1B01-498A-8EBE-A45A99D01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6404FD-CE7E-4E84-9E67-4973C56FA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9723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FB2B8F-3F1C-41E5-8C2F-58F4817C6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9D1D11F-ED18-4DF8-8485-85EF8CB99A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61CB0F1-7264-4359-8DE2-2012FF31C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28/10/2024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1FEE84-6F64-42B7-B980-FB9AD1A34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1359A07-0BE8-48B3-838F-C6CEBCC3D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0827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63655-1D4D-4438-A59D-E5B400A3B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12905"/>
            <a:ext cx="10515600" cy="285802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9973BF-5FA6-404F-B3AE-8BD0DBC3B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97963"/>
            <a:ext cx="10515600" cy="150296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EF4CE4-495C-4641-AAB5-C96982AC9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28/10/2024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3851B58-C1B3-4A55-829F-235CAD9AF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DC5650C-DD1A-48A8-BF50-0A377D4EB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2270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3EB0A6-83AC-4601-B071-1265CF408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5F3EE1D-BA75-4F82-8F90-6A8F362624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9006"/>
            <a:ext cx="5181600" cy="435939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E677D26-0765-4379-9A2D-992BCA144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9006"/>
            <a:ext cx="5181600" cy="435939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35E46F7-2599-499D-A529-D132249F7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28/10/2024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80535CA-8A13-4A2C-ADB2-81C44C6D8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B5527DD-677F-4FD3-AE58-8FEDA96DD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43762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961E59-B712-45ED-B038-8AADC03DD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802"/>
            <a:ext cx="10515600" cy="132801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CF3174-B39E-4C45-A863-CED70A407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4276"/>
            <a:ext cx="5157787" cy="8254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C79DE8-9F12-4AE2-802E-B0F6361FF0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9714"/>
            <a:ext cx="5157787" cy="369141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D6BD87B-7A2E-4DEE-9AAD-00A8F2ADA4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4276"/>
            <a:ext cx="5183188" cy="8254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6787CFC-A2EE-4640-A027-AA4DE9B906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9714"/>
            <a:ext cx="5183188" cy="369141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CA5BC70-F409-4A97-8003-9A3B6D1DF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28/10/2024</a:t>
            </a:fld>
            <a:endParaRPr lang="en-GB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05E8A5E-DFFE-4459-B35D-830719449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81367C9-E389-4457-8CEE-6CBFDA180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57461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31F9C5-4E39-4BBC-B43F-E401114DA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B2E80D9-B771-4C85-90C8-E99797CFD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28/10/2024</a:t>
            </a:fld>
            <a:endParaRPr lang="en-GB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BB153EE-EE10-4AEB-8845-496F3C673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35387B2-00E4-4ECF-AA60-5470878A2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751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1" y="0"/>
            <a:ext cx="6142017" cy="602615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66" y="140623"/>
            <a:ext cx="2149620" cy="954357"/>
          </a:xfrm>
          <a:prstGeom prst="rect">
            <a:avLst/>
          </a:prstGeom>
        </p:spPr>
      </p:pic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2925" y="5520247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C18AA7-8C1D-4C1C-B629-AA10E16721CA}"/>
              </a:ext>
            </a:extLst>
          </p:cNvPr>
          <p:cNvSpPr txBox="1"/>
          <p:nvPr userDrawn="1"/>
        </p:nvSpPr>
        <p:spPr>
          <a:xfrm>
            <a:off x="6147014" y="3768943"/>
            <a:ext cx="60449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400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Hands-on Training for Farmers and Veterinarians: New measures to fight antimicrobial resistance</a:t>
            </a:r>
          </a:p>
          <a:p>
            <a:endParaRPr lang="es-ES" dirty="0"/>
          </a:p>
        </p:txBody>
      </p: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id="{99B70937-9FCE-4E40-9DC7-4643157CE967}"/>
              </a:ext>
            </a:extLst>
          </p:cNvPr>
          <p:cNvSpPr/>
          <p:nvPr userDrawn="1"/>
        </p:nvSpPr>
        <p:spPr>
          <a:xfrm>
            <a:off x="11117114" y="37"/>
            <a:ext cx="596428" cy="1094944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id="{BC2C4231-8099-45D5-A8F4-A94E560FC273}"/>
              </a:ext>
            </a:extLst>
          </p:cNvPr>
          <p:cNvSpPr/>
          <p:nvPr userDrawn="1"/>
        </p:nvSpPr>
        <p:spPr>
          <a:xfrm>
            <a:off x="11691448" y="1"/>
            <a:ext cx="546569" cy="109483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51" name="Imagen 50">
            <a:extLst>
              <a:ext uri="{FF2B5EF4-FFF2-40B4-BE49-F238E27FC236}">
                <a16:creationId xmlns:a16="http://schemas.microsoft.com/office/drawing/2014/main" id="{1007B104-92BA-4BA5-A656-DA433D20A54C}"/>
              </a:ext>
            </a:extLst>
          </p:cNvPr>
          <p:cNvPicPr/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29800" y="6207345"/>
            <a:ext cx="2338705" cy="490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D0623596-029B-4771-9426-C8E363EAA4D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8521" y="6212610"/>
            <a:ext cx="471757" cy="498869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3BB0B30D-01E9-4A41-88D1-70C8118CB0F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19" y="6283101"/>
            <a:ext cx="347040" cy="428378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68A7E0D9-EDEA-4FCF-A76C-ED2C5DD3E80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973" y="6413241"/>
            <a:ext cx="444645" cy="298238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CA02A5FD-DBD4-4C48-8334-C26BA224D2A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141" y="6427744"/>
            <a:ext cx="300184" cy="283735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EAAA8FFC-E26C-4A95-A0EA-8FA61291F3D4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039" y="6369106"/>
            <a:ext cx="325466" cy="342373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034038C9-3152-4362-9043-8EE045E0000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96" y="6492569"/>
            <a:ext cx="208231" cy="218910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10C091FD-F9B0-47C5-9AE9-239540332D44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8425332" y="6300126"/>
            <a:ext cx="574476" cy="411353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ABCC77BE-E2CE-47F7-9BAB-806A9D6BA77C}"/>
              </a:ext>
            </a:extLst>
          </p:cNvPr>
          <p:cNvSpPr txBox="1"/>
          <p:nvPr userDrawn="1"/>
        </p:nvSpPr>
        <p:spPr>
          <a:xfrm>
            <a:off x="6096001" y="1758950"/>
            <a:ext cx="6096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Introduction to overall EU regulatory framework supporting best practices implementation to fight AMR. </a:t>
            </a:r>
            <a:r>
              <a:rPr lang="en-GB" sz="2800" dirty="0">
                <a:latin typeface="EC Square Sans Pro" panose="020B05060400000200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778544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A672525-7645-463D-8ACF-2444EFC2B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28/10/2024</a:t>
            </a:fld>
            <a:endParaRPr lang="en-GB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B2CE3B2-4393-477D-A5B9-88123C7E9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46AA1F1-B924-4E37-8539-A494344C9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11949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3C5C8A-56A6-423D-B54C-DFD0C3229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8047"/>
            <a:ext cx="3932237" cy="16031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CEB1A7E-F9CF-40BC-8DB1-E0E001BC9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9254"/>
            <a:ext cx="6172200" cy="48826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3F5641F-38E3-484F-BCC5-A4DF6F1EDA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61210"/>
            <a:ext cx="3932237" cy="381864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C6E8ECA-34F0-4B90-8A06-40696294F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28/10/2024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E742113-B3BA-4334-9127-8CF70B660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C39F39F-D29B-4CA5-9186-83800A57D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36504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77EFDB-3427-4A74-ADED-1C4B55439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8047"/>
            <a:ext cx="3932237" cy="16031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8ECF35F-426D-4B5C-82FB-D2820A8962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9254"/>
            <a:ext cx="6172200" cy="48826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927E6BD-94C0-4D2F-A69E-CF7F523CF2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61210"/>
            <a:ext cx="3932237" cy="381864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831BBF6-D052-4509-B6F3-02E438C21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28/10/2024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15BE0E7-1498-4FD4-BADD-513B310B1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DED0FA7-5415-418E-8048-484806DE9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7104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64823F-D057-4E70-A586-4434224AE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85CBEE5-58FF-402D-8158-AD50AD9110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0179143-6A22-428B-A57D-2E592032A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28/10/2024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BFD005-BC5F-4C2F-A640-CD88D90B9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D66FA8C-62C8-42F0-972B-9B8CA0E98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91499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6B05C3F-61B8-4C43-BFEE-EE762DA768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801"/>
            <a:ext cx="2628900" cy="582260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ED8701F-ED78-4D56-A2F3-8FC2ED6094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801"/>
            <a:ext cx="7734300" cy="582260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7E65FA4-DE0D-4843-B761-64A527089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28/10/2024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CAA0B1-38C1-4056-B5C5-5CBFD9041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FCD9B40-BA69-4F03-B34D-3D64D9897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6477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0" y="0"/>
            <a:ext cx="6093675" cy="4445005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B86B49A-E309-306F-54EA-1E91AEFD27BB}"/>
              </a:ext>
            </a:extLst>
          </p:cNvPr>
          <p:cNvSpPr/>
          <p:nvPr userDrawn="1"/>
        </p:nvSpPr>
        <p:spPr>
          <a:xfrm>
            <a:off x="3657179" y="5634288"/>
            <a:ext cx="1236412" cy="123641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E8D229-B039-4150-3CC7-A90C7A82C428}"/>
              </a:ext>
            </a:extLst>
          </p:cNvPr>
          <p:cNvSpPr/>
          <p:nvPr userDrawn="1"/>
        </p:nvSpPr>
        <p:spPr>
          <a:xfrm>
            <a:off x="2428304" y="4438510"/>
            <a:ext cx="1242631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6BB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D247D67-8E2B-31C5-C8A0-D5D6C35C3466}"/>
              </a:ext>
            </a:extLst>
          </p:cNvPr>
          <p:cNvSpPr/>
          <p:nvPr userDrawn="1"/>
        </p:nvSpPr>
        <p:spPr>
          <a:xfrm>
            <a:off x="1212899" y="5634288"/>
            <a:ext cx="1236412" cy="123641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D11B8C-5E46-1D50-21DC-A81F63330B4D}"/>
              </a:ext>
            </a:extLst>
          </p:cNvPr>
          <p:cNvSpPr/>
          <p:nvPr userDrawn="1"/>
        </p:nvSpPr>
        <p:spPr>
          <a:xfrm>
            <a:off x="5012862" y="2"/>
            <a:ext cx="1083138" cy="98716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15ECAC5-8F58-7F5F-622B-0B7282FFADD6}"/>
              </a:ext>
            </a:extLst>
          </p:cNvPr>
          <p:cNvSpPr/>
          <p:nvPr userDrawn="1"/>
        </p:nvSpPr>
        <p:spPr>
          <a:xfrm>
            <a:off x="3946062" y="2"/>
            <a:ext cx="1083138" cy="987162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A8E09E6-072B-3BB2-09B2-2F1D41A6B4AE}"/>
              </a:ext>
            </a:extLst>
          </p:cNvPr>
          <p:cNvSpPr/>
          <p:nvPr userDrawn="1"/>
        </p:nvSpPr>
        <p:spPr>
          <a:xfrm>
            <a:off x="2879262" y="2"/>
            <a:ext cx="1083138" cy="98716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Imagen 14" descr="Patrón de fondo&#10;&#10;Descripción generada automáticamente">
            <a:extLst>
              <a:ext uri="{FF2B5EF4-FFF2-40B4-BE49-F238E27FC236}">
                <a16:creationId xmlns:a16="http://schemas.microsoft.com/office/drawing/2014/main" id="{D4448343-1AE6-F56C-54AC-92A22E41AF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8510"/>
            <a:ext cx="1233122" cy="2432190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id="{8B60C17B-0742-9FC2-AB7E-A06FF6B60618}"/>
              </a:ext>
            </a:extLst>
          </p:cNvPr>
          <p:cNvSpPr/>
          <p:nvPr userDrawn="1"/>
        </p:nvSpPr>
        <p:spPr>
          <a:xfrm>
            <a:off x="4885851" y="4445005"/>
            <a:ext cx="1223010" cy="1212850"/>
          </a:xfrm>
          <a:custGeom>
            <a:avLst/>
            <a:gdLst/>
            <a:ahLst/>
            <a:cxnLst/>
            <a:rect l="l" t="t" r="r" b="b"/>
            <a:pathLst>
              <a:path w="1223010" h="1212850">
                <a:moveTo>
                  <a:pt x="1222997" y="0"/>
                </a:moveTo>
                <a:lnTo>
                  <a:pt x="1212697" y="0"/>
                </a:lnTo>
                <a:lnTo>
                  <a:pt x="1163924" y="962"/>
                </a:lnTo>
                <a:lnTo>
                  <a:pt x="1115639" y="3827"/>
                </a:lnTo>
                <a:lnTo>
                  <a:pt x="1067879" y="8557"/>
                </a:lnTo>
                <a:lnTo>
                  <a:pt x="1020681" y="15116"/>
                </a:lnTo>
                <a:lnTo>
                  <a:pt x="974080" y="23469"/>
                </a:lnTo>
                <a:lnTo>
                  <a:pt x="928112" y="33578"/>
                </a:lnTo>
                <a:lnTo>
                  <a:pt x="882815" y="45407"/>
                </a:lnTo>
                <a:lnTo>
                  <a:pt x="838224" y="58921"/>
                </a:lnTo>
                <a:lnTo>
                  <a:pt x="794375" y="74083"/>
                </a:lnTo>
                <a:lnTo>
                  <a:pt x="751305" y="90857"/>
                </a:lnTo>
                <a:lnTo>
                  <a:pt x="709050" y="109207"/>
                </a:lnTo>
                <a:lnTo>
                  <a:pt x="667646" y="129096"/>
                </a:lnTo>
                <a:lnTo>
                  <a:pt x="627129" y="150488"/>
                </a:lnTo>
                <a:lnTo>
                  <a:pt x="587536" y="173348"/>
                </a:lnTo>
                <a:lnTo>
                  <a:pt x="548902" y="197638"/>
                </a:lnTo>
                <a:lnTo>
                  <a:pt x="511265" y="223322"/>
                </a:lnTo>
                <a:lnTo>
                  <a:pt x="474660" y="250365"/>
                </a:lnTo>
                <a:lnTo>
                  <a:pt x="439123" y="278730"/>
                </a:lnTo>
                <a:lnTo>
                  <a:pt x="404691" y="308380"/>
                </a:lnTo>
                <a:lnTo>
                  <a:pt x="371400" y="339281"/>
                </a:lnTo>
                <a:lnTo>
                  <a:pt x="339286" y="371395"/>
                </a:lnTo>
                <a:lnTo>
                  <a:pt x="308385" y="404686"/>
                </a:lnTo>
                <a:lnTo>
                  <a:pt x="278734" y="439117"/>
                </a:lnTo>
                <a:lnTo>
                  <a:pt x="250369" y="474654"/>
                </a:lnTo>
                <a:lnTo>
                  <a:pt x="223326" y="511259"/>
                </a:lnTo>
                <a:lnTo>
                  <a:pt x="197641" y="548897"/>
                </a:lnTo>
                <a:lnTo>
                  <a:pt x="173350" y="587530"/>
                </a:lnTo>
                <a:lnTo>
                  <a:pt x="150491" y="627123"/>
                </a:lnTo>
                <a:lnTo>
                  <a:pt x="129098" y="667640"/>
                </a:lnTo>
                <a:lnTo>
                  <a:pt x="109209" y="709044"/>
                </a:lnTo>
                <a:lnTo>
                  <a:pt x="90859" y="751300"/>
                </a:lnTo>
                <a:lnTo>
                  <a:pt x="74085" y="794370"/>
                </a:lnTo>
                <a:lnTo>
                  <a:pt x="58923" y="838219"/>
                </a:lnTo>
                <a:lnTo>
                  <a:pt x="45408" y="882811"/>
                </a:lnTo>
                <a:lnTo>
                  <a:pt x="33578" y="928108"/>
                </a:lnTo>
                <a:lnTo>
                  <a:pt x="23469" y="974076"/>
                </a:lnTo>
                <a:lnTo>
                  <a:pt x="15117" y="1020678"/>
                </a:lnTo>
                <a:lnTo>
                  <a:pt x="8557" y="1067877"/>
                </a:lnTo>
                <a:lnTo>
                  <a:pt x="3827" y="1115637"/>
                </a:lnTo>
                <a:lnTo>
                  <a:pt x="962" y="1163923"/>
                </a:lnTo>
                <a:lnTo>
                  <a:pt x="0" y="1212697"/>
                </a:lnTo>
                <a:lnTo>
                  <a:pt x="1222997" y="1212697"/>
                </a:lnTo>
                <a:lnTo>
                  <a:pt x="122299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91098FAB-F165-EE15-2E69-55924EE693FB}"/>
              </a:ext>
            </a:extLst>
          </p:cNvPr>
          <p:cNvSpPr/>
          <p:nvPr userDrawn="1"/>
        </p:nvSpPr>
        <p:spPr>
          <a:xfrm>
            <a:off x="4889500" y="5650725"/>
            <a:ext cx="1221740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3387D0DD-C550-57B3-4353-CB37A181170D}"/>
              </a:ext>
            </a:extLst>
          </p:cNvPr>
          <p:cNvSpPr/>
          <p:nvPr userDrawn="1"/>
        </p:nvSpPr>
        <p:spPr>
          <a:xfrm>
            <a:off x="5029200" y="996950"/>
            <a:ext cx="1073624" cy="963131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72F1D396-F8FA-9C63-E0DC-3CD1D006BAC1}"/>
              </a:ext>
            </a:extLst>
          </p:cNvPr>
          <p:cNvGrpSpPr/>
          <p:nvPr userDrawn="1"/>
        </p:nvGrpSpPr>
        <p:grpSpPr>
          <a:xfrm>
            <a:off x="-6824" y="4425950"/>
            <a:ext cx="1224979" cy="1231900"/>
            <a:chOff x="-6824" y="4376003"/>
            <a:chExt cx="1224979" cy="123190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id="{CB32DD6C-C583-2520-AAFF-39D40ED291C8}"/>
                </a:ext>
              </a:extLst>
            </p:cNvPr>
            <p:cNvSpPr/>
            <p:nvPr/>
          </p:nvSpPr>
          <p:spPr>
            <a:xfrm>
              <a:off x="-6824" y="4376003"/>
              <a:ext cx="615950" cy="1231900"/>
            </a:xfrm>
            <a:custGeom>
              <a:avLst/>
              <a:gdLst/>
              <a:ahLst/>
              <a:cxnLst/>
              <a:rect l="l" t="t" r="r" b="b"/>
              <a:pathLst>
                <a:path w="615950" h="1231900">
                  <a:moveTo>
                    <a:pt x="615950" y="0"/>
                  </a:moveTo>
                  <a:lnTo>
                    <a:pt x="567813" y="1853"/>
                  </a:lnTo>
                  <a:lnTo>
                    <a:pt x="520690" y="7321"/>
                  </a:lnTo>
                  <a:lnTo>
                    <a:pt x="474717" y="16267"/>
                  </a:lnTo>
                  <a:lnTo>
                    <a:pt x="430031" y="28554"/>
                  </a:lnTo>
                  <a:lnTo>
                    <a:pt x="386770" y="44046"/>
                  </a:lnTo>
                  <a:lnTo>
                    <a:pt x="345069" y="62605"/>
                  </a:lnTo>
                  <a:lnTo>
                    <a:pt x="305067" y="84094"/>
                  </a:lnTo>
                  <a:lnTo>
                    <a:pt x="266899" y="108377"/>
                  </a:lnTo>
                  <a:lnTo>
                    <a:pt x="230703" y="135316"/>
                  </a:lnTo>
                  <a:lnTo>
                    <a:pt x="196616" y="164775"/>
                  </a:lnTo>
                  <a:lnTo>
                    <a:pt x="164775" y="196616"/>
                  </a:lnTo>
                  <a:lnTo>
                    <a:pt x="135316" y="230703"/>
                  </a:lnTo>
                  <a:lnTo>
                    <a:pt x="108377" y="266899"/>
                  </a:lnTo>
                  <a:lnTo>
                    <a:pt x="84094" y="305067"/>
                  </a:lnTo>
                  <a:lnTo>
                    <a:pt x="62605" y="345069"/>
                  </a:lnTo>
                  <a:lnTo>
                    <a:pt x="44046" y="386770"/>
                  </a:lnTo>
                  <a:lnTo>
                    <a:pt x="28554" y="430031"/>
                  </a:lnTo>
                  <a:lnTo>
                    <a:pt x="16267" y="474717"/>
                  </a:lnTo>
                  <a:lnTo>
                    <a:pt x="7321" y="520690"/>
                  </a:lnTo>
                  <a:lnTo>
                    <a:pt x="1853" y="567813"/>
                  </a:lnTo>
                  <a:lnTo>
                    <a:pt x="0" y="615950"/>
                  </a:lnTo>
                  <a:lnTo>
                    <a:pt x="1853" y="664086"/>
                  </a:lnTo>
                  <a:lnTo>
                    <a:pt x="7321" y="711209"/>
                  </a:lnTo>
                  <a:lnTo>
                    <a:pt x="16267" y="757182"/>
                  </a:lnTo>
                  <a:lnTo>
                    <a:pt x="28554" y="801868"/>
                  </a:lnTo>
                  <a:lnTo>
                    <a:pt x="44046" y="845129"/>
                  </a:lnTo>
                  <a:lnTo>
                    <a:pt x="62605" y="886830"/>
                  </a:lnTo>
                  <a:lnTo>
                    <a:pt x="84094" y="926832"/>
                  </a:lnTo>
                  <a:lnTo>
                    <a:pt x="108377" y="965000"/>
                  </a:lnTo>
                  <a:lnTo>
                    <a:pt x="135316" y="1001196"/>
                  </a:lnTo>
                  <a:lnTo>
                    <a:pt x="164775" y="1035283"/>
                  </a:lnTo>
                  <a:lnTo>
                    <a:pt x="196616" y="1067124"/>
                  </a:lnTo>
                  <a:lnTo>
                    <a:pt x="230703" y="1096583"/>
                  </a:lnTo>
                  <a:lnTo>
                    <a:pt x="266899" y="1123522"/>
                  </a:lnTo>
                  <a:lnTo>
                    <a:pt x="305067" y="1147805"/>
                  </a:lnTo>
                  <a:lnTo>
                    <a:pt x="345069" y="1169294"/>
                  </a:lnTo>
                  <a:lnTo>
                    <a:pt x="386770" y="1187853"/>
                  </a:lnTo>
                  <a:lnTo>
                    <a:pt x="430031" y="1203345"/>
                  </a:lnTo>
                  <a:lnTo>
                    <a:pt x="474717" y="1215632"/>
                  </a:lnTo>
                  <a:lnTo>
                    <a:pt x="520690" y="1224578"/>
                  </a:lnTo>
                  <a:lnTo>
                    <a:pt x="567813" y="1230046"/>
                  </a:lnTo>
                  <a:lnTo>
                    <a:pt x="615950" y="1231900"/>
                  </a:lnTo>
                  <a:lnTo>
                    <a:pt x="615950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581D127E-3ED2-80E2-B593-0306FA07AC23}"/>
                </a:ext>
              </a:extLst>
            </p:cNvPr>
            <p:cNvSpPr/>
            <p:nvPr/>
          </p:nvSpPr>
          <p:spPr>
            <a:xfrm>
              <a:off x="609600" y="4381083"/>
              <a:ext cx="608555" cy="1221740"/>
            </a:xfrm>
            <a:custGeom>
              <a:avLst/>
              <a:gdLst>
                <a:gd name="connsiteX0" fmla="*/ 0 w 859370"/>
                <a:gd name="connsiteY0" fmla="*/ 0 h 1725280"/>
                <a:gd name="connsiteX1" fmla="*/ 4111 w 859370"/>
                <a:gd name="connsiteY1" fmla="*/ 0 h 1725280"/>
                <a:gd name="connsiteX2" fmla="*/ 84676 w 859370"/>
                <a:gd name="connsiteY2" fmla="*/ 4068 h 1725280"/>
                <a:gd name="connsiteX3" fmla="*/ 859370 w 859370"/>
                <a:gd name="connsiteY3" fmla="*/ 862536 h 1725280"/>
                <a:gd name="connsiteX4" fmla="*/ 84676 w 859370"/>
                <a:gd name="connsiteY4" fmla="*/ 1721004 h 1725280"/>
                <a:gd name="connsiteX5" fmla="*/ 0 w 859370"/>
                <a:gd name="connsiteY5" fmla="*/ 1725280 h 172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370" h="1725280">
                  <a:moveTo>
                    <a:pt x="0" y="0"/>
                  </a:moveTo>
                  <a:lnTo>
                    <a:pt x="4111" y="0"/>
                  </a:lnTo>
                  <a:lnTo>
                    <a:pt x="84676" y="4068"/>
                  </a:lnTo>
                  <a:cubicBezTo>
                    <a:pt x="519810" y="48259"/>
                    <a:pt x="859370" y="415743"/>
                    <a:pt x="859370" y="862536"/>
                  </a:cubicBezTo>
                  <a:cubicBezTo>
                    <a:pt x="859370" y="1309329"/>
                    <a:pt x="519810" y="1676814"/>
                    <a:pt x="84676" y="1721004"/>
                  </a:cubicBezTo>
                  <a:lnTo>
                    <a:pt x="0" y="1725280"/>
                  </a:lnTo>
                  <a:close/>
                </a:path>
              </a:pathLst>
            </a:custGeom>
            <a:solidFill>
              <a:srgbClr val="6BB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</p:grpSp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6" y="108052"/>
            <a:ext cx="2223512" cy="987162"/>
          </a:xfrm>
          <a:prstGeom prst="rect">
            <a:avLst/>
          </a:prstGeom>
        </p:spPr>
      </p:pic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376ADDD9-F84C-BEC0-1BFA-10C9201241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437" y="158750"/>
            <a:ext cx="658385" cy="703791"/>
          </a:xfrm>
          <a:prstGeom prst="rect">
            <a:avLst/>
          </a:prstGeom>
        </p:spPr>
      </p:pic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1146FC4-63CA-7E60-F573-701E17416F7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010" y="4746528"/>
            <a:ext cx="490696" cy="605704"/>
          </a:xfrm>
          <a:prstGeom prst="rect">
            <a:avLst/>
          </a:prstGeom>
        </p:spPr>
      </p:pic>
      <p:pic>
        <p:nvPicPr>
          <p:cNvPr id="27" name="Imagen 26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9215EF1C-A878-5A3F-37E5-F719033B45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318" y="337795"/>
            <a:ext cx="612979" cy="423788"/>
          </a:xfrm>
          <a:prstGeom prst="rect">
            <a:avLst/>
          </a:prstGeom>
        </p:spPr>
      </p:pic>
      <p:pic>
        <p:nvPicPr>
          <p:cNvPr id="28" name="Imagen 27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55DDD743-CAE6-4771-0A9B-B1F3BBD38C4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433" y="285033"/>
            <a:ext cx="552437" cy="522167"/>
          </a:xfrm>
          <a:prstGeom prst="rect">
            <a:avLst/>
          </a:prstGeom>
        </p:spPr>
      </p:pic>
      <p:pic>
        <p:nvPicPr>
          <p:cNvPr id="29" name="Imagen 28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D03888B-AF6E-9876-98EC-66A1AAB79B4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049" y="5951076"/>
            <a:ext cx="590369" cy="621037"/>
          </a:xfrm>
          <a:prstGeom prst="rect">
            <a:avLst/>
          </a:prstGeom>
        </p:spPr>
      </p:pic>
      <p:pic>
        <p:nvPicPr>
          <p:cNvPr id="31" name="Imagen 30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C6FA8A68-E321-F480-0EEB-D680C1776B6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431" y="1238539"/>
            <a:ext cx="454410" cy="477712"/>
          </a:xfrm>
          <a:prstGeom prst="rect">
            <a:avLst/>
          </a:prstGeom>
        </p:spPr>
      </p:pic>
      <p:pic>
        <p:nvPicPr>
          <p:cNvPr id="32" name="Imagen 31" descr="Imagen que contiene Texto&#10;&#10;Descripción generada automáticamente">
            <a:extLst>
              <a:ext uri="{FF2B5EF4-FFF2-40B4-BE49-F238E27FC236}">
                <a16:creationId xmlns:a16="http://schemas.microsoft.com/office/drawing/2014/main" id="{491B8AE0-AB3C-E529-4BB5-52CCEEC94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25" y="5951076"/>
            <a:ext cx="825311" cy="601153"/>
          </a:xfrm>
          <a:prstGeom prst="rect">
            <a:avLst/>
          </a:prstGeom>
        </p:spPr>
      </p:pic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DFC5C3F9-259A-36CA-3B03-0D0FA6D957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200" y="1736324"/>
            <a:ext cx="4495800" cy="143033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4200" y="4102095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5505FB79-408A-43F3-9FF6-95F9DFF43961}"/>
              </a:ext>
            </a:extLst>
          </p:cNvPr>
          <p:cNvPicPr/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601200" y="6192157"/>
            <a:ext cx="2567305" cy="5386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9918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2088"/>
            <a:ext cx="277784" cy="3238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4" y="209388"/>
            <a:ext cx="164961" cy="22112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4114"/>
            <a:ext cx="247162" cy="18640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985"/>
            <a:ext cx="209412" cy="2165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2" y="193210"/>
            <a:ext cx="209411" cy="23730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5" y="256274"/>
            <a:ext cx="150143" cy="174243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8" y="191783"/>
            <a:ext cx="300983" cy="23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8594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11537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o, exterior, campo, mujer&#10;&#10;Descripción generada automáticamente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693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37805FF-5857-A6EE-E6AF-EDF3B41F0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086600" y="0"/>
            <a:ext cx="5105400" cy="68706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023879" y="130606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1150"/>
            <a:ext cx="608614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0" name="Imagen 1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8D91507A-E5FD-4F81-8084-ED0CF44931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7804" y="859216"/>
            <a:ext cx="426085" cy="29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043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0" y="0"/>
            <a:ext cx="6093675" cy="4445005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B86B49A-E309-306F-54EA-1E91AEFD27BB}"/>
              </a:ext>
            </a:extLst>
          </p:cNvPr>
          <p:cNvSpPr/>
          <p:nvPr userDrawn="1"/>
        </p:nvSpPr>
        <p:spPr>
          <a:xfrm>
            <a:off x="3657179" y="5634288"/>
            <a:ext cx="1236412" cy="123641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E8D229-B039-4150-3CC7-A90C7A82C428}"/>
              </a:ext>
            </a:extLst>
          </p:cNvPr>
          <p:cNvSpPr/>
          <p:nvPr userDrawn="1"/>
        </p:nvSpPr>
        <p:spPr>
          <a:xfrm>
            <a:off x="2428304" y="4438510"/>
            <a:ext cx="1242631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6BB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D247D67-8E2B-31C5-C8A0-D5D6C35C3466}"/>
              </a:ext>
            </a:extLst>
          </p:cNvPr>
          <p:cNvSpPr/>
          <p:nvPr userDrawn="1"/>
        </p:nvSpPr>
        <p:spPr>
          <a:xfrm>
            <a:off x="1212899" y="5634288"/>
            <a:ext cx="1236412" cy="123641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D11B8C-5E46-1D50-21DC-A81F63330B4D}"/>
              </a:ext>
            </a:extLst>
          </p:cNvPr>
          <p:cNvSpPr/>
          <p:nvPr userDrawn="1"/>
        </p:nvSpPr>
        <p:spPr>
          <a:xfrm>
            <a:off x="5012862" y="2"/>
            <a:ext cx="1083138" cy="98716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15ECAC5-8F58-7F5F-622B-0B7282FFADD6}"/>
              </a:ext>
            </a:extLst>
          </p:cNvPr>
          <p:cNvSpPr/>
          <p:nvPr userDrawn="1"/>
        </p:nvSpPr>
        <p:spPr>
          <a:xfrm>
            <a:off x="3946062" y="2"/>
            <a:ext cx="1083138" cy="987162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A8E09E6-072B-3BB2-09B2-2F1D41A6B4AE}"/>
              </a:ext>
            </a:extLst>
          </p:cNvPr>
          <p:cNvSpPr/>
          <p:nvPr userDrawn="1"/>
        </p:nvSpPr>
        <p:spPr>
          <a:xfrm>
            <a:off x="2879262" y="2"/>
            <a:ext cx="1083138" cy="98716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Imagen 14" descr="Patrón de fondo&#10;&#10;Descripción generada automáticamente">
            <a:extLst>
              <a:ext uri="{FF2B5EF4-FFF2-40B4-BE49-F238E27FC236}">
                <a16:creationId xmlns:a16="http://schemas.microsoft.com/office/drawing/2014/main" id="{D4448343-1AE6-F56C-54AC-92A22E41AF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8510"/>
            <a:ext cx="1233122" cy="2432190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id="{8B60C17B-0742-9FC2-AB7E-A06FF6B60618}"/>
              </a:ext>
            </a:extLst>
          </p:cNvPr>
          <p:cNvSpPr/>
          <p:nvPr userDrawn="1"/>
        </p:nvSpPr>
        <p:spPr>
          <a:xfrm>
            <a:off x="4885851" y="4445005"/>
            <a:ext cx="1223010" cy="1212850"/>
          </a:xfrm>
          <a:custGeom>
            <a:avLst/>
            <a:gdLst/>
            <a:ahLst/>
            <a:cxnLst/>
            <a:rect l="l" t="t" r="r" b="b"/>
            <a:pathLst>
              <a:path w="1223010" h="1212850">
                <a:moveTo>
                  <a:pt x="1222997" y="0"/>
                </a:moveTo>
                <a:lnTo>
                  <a:pt x="1212697" y="0"/>
                </a:lnTo>
                <a:lnTo>
                  <a:pt x="1163924" y="962"/>
                </a:lnTo>
                <a:lnTo>
                  <a:pt x="1115639" y="3827"/>
                </a:lnTo>
                <a:lnTo>
                  <a:pt x="1067879" y="8557"/>
                </a:lnTo>
                <a:lnTo>
                  <a:pt x="1020681" y="15116"/>
                </a:lnTo>
                <a:lnTo>
                  <a:pt x="974080" y="23469"/>
                </a:lnTo>
                <a:lnTo>
                  <a:pt x="928112" y="33578"/>
                </a:lnTo>
                <a:lnTo>
                  <a:pt x="882815" y="45407"/>
                </a:lnTo>
                <a:lnTo>
                  <a:pt x="838224" y="58921"/>
                </a:lnTo>
                <a:lnTo>
                  <a:pt x="794375" y="74083"/>
                </a:lnTo>
                <a:lnTo>
                  <a:pt x="751305" y="90857"/>
                </a:lnTo>
                <a:lnTo>
                  <a:pt x="709050" y="109207"/>
                </a:lnTo>
                <a:lnTo>
                  <a:pt x="667646" y="129096"/>
                </a:lnTo>
                <a:lnTo>
                  <a:pt x="627129" y="150488"/>
                </a:lnTo>
                <a:lnTo>
                  <a:pt x="587536" y="173348"/>
                </a:lnTo>
                <a:lnTo>
                  <a:pt x="548902" y="197638"/>
                </a:lnTo>
                <a:lnTo>
                  <a:pt x="511265" y="223322"/>
                </a:lnTo>
                <a:lnTo>
                  <a:pt x="474660" y="250365"/>
                </a:lnTo>
                <a:lnTo>
                  <a:pt x="439123" y="278730"/>
                </a:lnTo>
                <a:lnTo>
                  <a:pt x="404691" y="308380"/>
                </a:lnTo>
                <a:lnTo>
                  <a:pt x="371400" y="339281"/>
                </a:lnTo>
                <a:lnTo>
                  <a:pt x="339286" y="371395"/>
                </a:lnTo>
                <a:lnTo>
                  <a:pt x="308385" y="404686"/>
                </a:lnTo>
                <a:lnTo>
                  <a:pt x="278734" y="439117"/>
                </a:lnTo>
                <a:lnTo>
                  <a:pt x="250369" y="474654"/>
                </a:lnTo>
                <a:lnTo>
                  <a:pt x="223326" y="511259"/>
                </a:lnTo>
                <a:lnTo>
                  <a:pt x="197641" y="548897"/>
                </a:lnTo>
                <a:lnTo>
                  <a:pt x="173350" y="587530"/>
                </a:lnTo>
                <a:lnTo>
                  <a:pt x="150491" y="627123"/>
                </a:lnTo>
                <a:lnTo>
                  <a:pt x="129098" y="667640"/>
                </a:lnTo>
                <a:lnTo>
                  <a:pt x="109209" y="709044"/>
                </a:lnTo>
                <a:lnTo>
                  <a:pt x="90859" y="751300"/>
                </a:lnTo>
                <a:lnTo>
                  <a:pt x="74085" y="794370"/>
                </a:lnTo>
                <a:lnTo>
                  <a:pt x="58923" y="838219"/>
                </a:lnTo>
                <a:lnTo>
                  <a:pt x="45408" y="882811"/>
                </a:lnTo>
                <a:lnTo>
                  <a:pt x="33578" y="928108"/>
                </a:lnTo>
                <a:lnTo>
                  <a:pt x="23469" y="974076"/>
                </a:lnTo>
                <a:lnTo>
                  <a:pt x="15117" y="1020678"/>
                </a:lnTo>
                <a:lnTo>
                  <a:pt x="8557" y="1067877"/>
                </a:lnTo>
                <a:lnTo>
                  <a:pt x="3827" y="1115637"/>
                </a:lnTo>
                <a:lnTo>
                  <a:pt x="962" y="1163923"/>
                </a:lnTo>
                <a:lnTo>
                  <a:pt x="0" y="1212697"/>
                </a:lnTo>
                <a:lnTo>
                  <a:pt x="1222997" y="1212697"/>
                </a:lnTo>
                <a:lnTo>
                  <a:pt x="122299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91098FAB-F165-EE15-2E69-55924EE693FB}"/>
              </a:ext>
            </a:extLst>
          </p:cNvPr>
          <p:cNvSpPr/>
          <p:nvPr userDrawn="1"/>
        </p:nvSpPr>
        <p:spPr>
          <a:xfrm>
            <a:off x="4889500" y="5650725"/>
            <a:ext cx="1221740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3387D0DD-C550-57B3-4353-CB37A181170D}"/>
              </a:ext>
            </a:extLst>
          </p:cNvPr>
          <p:cNvSpPr/>
          <p:nvPr userDrawn="1"/>
        </p:nvSpPr>
        <p:spPr>
          <a:xfrm>
            <a:off x="5029200" y="996950"/>
            <a:ext cx="1073624" cy="963131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72F1D396-F8FA-9C63-E0DC-3CD1D006BAC1}"/>
              </a:ext>
            </a:extLst>
          </p:cNvPr>
          <p:cNvGrpSpPr/>
          <p:nvPr userDrawn="1"/>
        </p:nvGrpSpPr>
        <p:grpSpPr>
          <a:xfrm>
            <a:off x="-6824" y="4425950"/>
            <a:ext cx="1224979" cy="1231900"/>
            <a:chOff x="-6824" y="4376003"/>
            <a:chExt cx="1224979" cy="123190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id="{CB32DD6C-C583-2520-AAFF-39D40ED291C8}"/>
                </a:ext>
              </a:extLst>
            </p:cNvPr>
            <p:cNvSpPr/>
            <p:nvPr/>
          </p:nvSpPr>
          <p:spPr>
            <a:xfrm>
              <a:off x="-6824" y="4376003"/>
              <a:ext cx="615950" cy="1231900"/>
            </a:xfrm>
            <a:custGeom>
              <a:avLst/>
              <a:gdLst/>
              <a:ahLst/>
              <a:cxnLst/>
              <a:rect l="l" t="t" r="r" b="b"/>
              <a:pathLst>
                <a:path w="615950" h="1231900">
                  <a:moveTo>
                    <a:pt x="615950" y="0"/>
                  </a:moveTo>
                  <a:lnTo>
                    <a:pt x="567813" y="1853"/>
                  </a:lnTo>
                  <a:lnTo>
                    <a:pt x="520690" y="7321"/>
                  </a:lnTo>
                  <a:lnTo>
                    <a:pt x="474717" y="16267"/>
                  </a:lnTo>
                  <a:lnTo>
                    <a:pt x="430031" y="28554"/>
                  </a:lnTo>
                  <a:lnTo>
                    <a:pt x="386770" y="44046"/>
                  </a:lnTo>
                  <a:lnTo>
                    <a:pt x="345069" y="62605"/>
                  </a:lnTo>
                  <a:lnTo>
                    <a:pt x="305067" y="84094"/>
                  </a:lnTo>
                  <a:lnTo>
                    <a:pt x="266899" y="108377"/>
                  </a:lnTo>
                  <a:lnTo>
                    <a:pt x="230703" y="135316"/>
                  </a:lnTo>
                  <a:lnTo>
                    <a:pt x="196616" y="164775"/>
                  </a:lnTo>
                  <a:lnTo>
                    <a:pt x="164775" y="196616"/>
                  </a:lnTo>
                  <a:lnTo>
                    <a:pt x="135316" y="230703"/>
                  </a:lnTo>
                  <a:lnTo>
                    <a:pt x="108377" y="266899"/>
                  </a:lnTo>
                  <a:lnTo>
                    <a:pt x="84094" y="305067"/>
                  </a:lnTo>
                  <a:lnTo>
                    <a:pt x="62605" y="345069"/>
                  </a:lnTo>
                  <a:lnTo>
                    <a:pt x="44046" y="386770"/>
                  </a:lnTo>
                  <a:lnTo>
                    <a:pt x="28554" y="430031"/>
                  </a:lnTo>
                  <a:lnTo>
                    <a:pt x="16267" y="474717"/>
                  </a:lnTo>
                  <a:lnTo>
                    <a:pt x="7321" y="520690"/>
                  </a:lnTo>
                  <a:lnTo>
                    <a:pt x="1853" y="567813"/>
                  </a:lnTo>
                  <a:lnTo>
                    <a:pt x="0" y="615950"/>
                  </a:lnTo>
                  <a:lnTo>
                    <a:pt x="1853" y="664086"/>
                  </a:lnTo>
                  <a:lnTo>
                    <a:pt x="7321" y="711209"/>
                  </a:lnTo>
                  <a:lnTo>
                    <a:pt x="16267" y="757182"/>
                  </a:lnTo>
                  <a:lnTo>
                    <a:pt x="28554" y="801868"/>
                  </a:lnTo>
                  <a:lnTo>
                    <a:pt x="44046" y="845129"/>
                  </a:lnTo>
                  <a:lnTo>
                    <a:pt x="62605" y="886830"/>
                  </a:lnTo>
                  <a:lnTo>
                    <a:pt x="84094" y="926832"/>
                  </a:lnTo>
                  <a:lnTo>
                    <a:pt x="108377" y="965000"/>
                  </a:lnTo>
                  <a:lnTo>
                    <a:pt x="135316" y="1001196"/>
                  </a:lnTo>
                  <a:lnTo>
                    <a:pt x="164775" y="1035283"/>
                  </a:lnTo>
                  <a:lnTo>
                    <a:pt x="196616" y="1067124"/>
                  </a:lnTo>
                  <a:lnTo>
                    <a:pt x="230703" y="1096583"/>
                  </a:lnTo>
                  <a:lnTo>
                    <a:pt x="266899" y="1123522"/>
                  </a:lnTo>
                  <a:lnTo>
                    <a:pt x="305067" y="1147805"/>
                  </a:lnTo>
                  <a:lnTo>
                    <a:pt x="345069" y="1169294"/>
                  </a:lnTo>
                  <a:lnTo>
                    <a:pt x="386770" y="1187853"/>
                  </a:lnTo>
                  <a:lnTo>
                    <a:pt x="430031" y="1203345"/>
                  </a:lnTo>
                  <a:lnTo>
                    <a:pt x="474717" y="1215632"/>
                  </a:lnTo>
                  <a:lnTo>
                    <a:pt x="520690" y="1224578"/>
                  </a:lnTo>
                  <a:lnTo>
                    <a:pt x="567813" y="1230046"/>
                  </a:lnTo>
                  <a:lnTo>
                    <a:pt x="615950" y="1231900"/>
                  </a:lnTo>
                  <a:lnTo>
                    <a:pt x="615950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581D127E-3ED2-80E2-B593-0306FA07AC23}"/>
                </a:ext>
              </a:extLst>
            </p:cNvPr>
            <p:cNvSpPr/>
            <p:nvPr/>
          </p:nvSpPr>
          <p:spPr>
            <a:xfrm>
              <a:off x="609600" y="4381083"/>
              <a:ext cx="608555" cy="1221740"/>
            </a:xfrm>
            <a:custGeom>
              <a:avLst/>
              <a:gdLst>
                <a:gd name="connsiteX0" fmla="*/ 0 w 859370"/>
                <a:gd name="connsiteY0" fmla="*/ 0 h 1725280"/>
                <a:gd name="connsiteX1" fmla="*/ 4111 w 859370"/>
                <a:gd name="connsiteY1" fmla="*/ 0 h 1725280"/>
                <a:gd name="connsiteX2" fmla="*/ 84676 w 859370"/>
                <a:gd name="connsiteY2" fmla="*/ 4068 h 1725280"/>
                <a:gd name="connsiteX3" fmla="*/ 859370 w 859370"/>
                <a:gd name="connsiteY3" fmla="*/ 862536 h 1725280"/>
                <a:gd name="connsiteX4" fmla="*/ 84676 w 859370"/>
                <a:gd name="connsiteY4" fmla="*/ 1721004 h 1725280"/>
                <a:gd name="connsiteX5" fmla="*/ 0 w 859370"/>
                <a:gd name="connsiteY5" fmla="*/ 1725280 h 172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370" h="1725280">
                  <a:moveTo>
                    <a:pt x="0" y="0"/>
                  </a:moveTo>
                  <a:lnTo>
                    <a:pt x="4111" y="0"/>
                  </a:lnTo>
                  <a:lnTo>
                    <a:pt x="84676" y="4068"/>
                  </a:lnTo>
                  <a:cubicBezTo>
                    <a:pt x="519810" y="48259"/>
                    <a:pt x="859370" y="415743"/>
                    <a:pt x="859370" y="862536"/>
                  </a:cubicBezTo>
                  <a:cubicBezTo>
                    <a:pt x="859370" y="1309329"/>
                    <a:pt x="519810" y="1676814"/>
                    <a:pt x="84676" y="1721004"/>
                  </a:cubicBezTo>
                  <a:lnTo>
                    <a:pt x="0" y="1725280"/>
                  </a:lnTo>
                  <a:close/>
                </a:path>
              </a:pathLst>
            </a:custGeom>
            <a:solidFill>
              <a:srgbClr val="6BB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</p:grpSp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6" y="108052"/>
            <a:ext cx="2223512" cy="987162"/>
          </a:xfrm>
          <a:prstGeom prst="rect">
            <a:avLst/>
          </a:prstGeom>
        </p:spPr>
      </p:pic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376ADDD9-F84C-BEC0-1BFA-10C9201241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437" y="158750"/>
            <a:ext cx="658385" cy="703791"/>
          </a:xfrm>
          <a:prstGeom prst="rect">
            <a:avLst/>
          </a:prstGeom>
        </p:spPr>
      </p:pic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1146FC4-63CA-7E60-F573-701E17416F7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010" y="4746528"/>
            <a:ext cx="490696" cy="605704"/>
          </a:xfrm>
          <a:prstGeom prst="rect">
            <a:avLst/>
          </a:prstGeom>
        </p:spPr>
      </p:pic>
      <p:pic>
        <p:nvPicPr>
          <p:cNvPr id="27" name="Imagen 26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9215EF1C-A878-5A3F-37E5-F719033B45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318" y="337795"/>
            <a:ext cx="612979" cy="423788"/>
          </a:xfrm>
          <a:prstGeom prst="rect">
            <a:avLst/>
          </a:prstGeom>
        </p:spPr>
      </p:pic>
      <p:pic>
        <p:nvPicPr>
          <p:cNvPr id="28" name="Imagen 27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55DDD743-CAE6-4771-0A9B-B1F3BBD38C4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433" y="285033"/>
            <a:ext cx="552437" cy="522167"/>
          </a:xfrm>
          <a:prstGeom prst="rect">
            <a:avLst/>
          </a:prstGeom>
        </p:spPr>
      </p:pic>
      <p:pic>
        <p:nvPicPr>
          <p:cNvPr id="29" name="Imagen 28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D03888B-AF6E-9876-98EC-66A1AAB79B4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049" y="5951076"/>
            <a:ext cx="590369" cy="621037"/>
          </a:xfrm>
          <a:prstGeom prst="rect">
            <a:avLst/>
          </a:prstGeom>
        </p:spPr>
      </p:pic>
      <p:pic>
        <p:nvPicPr>
          <p:cNvPr id="31" name="Imagen 30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C6FA8A68-E321-F480-0EEB-D680C1776B6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431" y="1238539"/>
            <a:ext cx="454410" cy="477712"/>
          </a:xfrm>
          <a:prstGeom prst="rect">
            <a:avLst/>
          </a:prstGeom>
        </p:spPr>
      </p:pic>
      <p:pic>
        <p:nvPicPr>
          <p:cNvPr id="32" name="Imagen 31" descr="Imagen que contiene Texto&#10;&#10;Descripción generada automáticamente">
            <a:extLst>
              <a:ext uri="{FF2B5EF4-FFF2-40B4-BE49-F238E27FC236}">
                <a16:creationId xmlns:a16="http://schemas.microsoft.com/office/drawing/2014/main" id="{491B8AE0-AB3C-E529-4BB5-52CCEEC94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25" y="5951076"/>
            <a:ext cx="825311" cy="601153"/>
          </a:xfrm>
          <a:prstGeom prst="rect">
            <a:avLst/>
          </a:prstGeom>
        </p:spPr>
      </p:pic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DFC5C3F9-259A-36CA-3B03-0D0FA6D957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200" y="1736324"/>
            <a:ext cx="4495800" cy="143033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4200" y="4102095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5505FB79-408A-43F3-9FF6-95F9DFF43961}"/>
              </a:ext>
            </a:extLst>
          </p:cNvPr>
          <p:cNvPicPr/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601200" y="6192157"/>
            <a:ext cx="2567305" cy="5386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73472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912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9663"/>
            <a:ext cx="1166832" cy="2216150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id="{FD5042EF-2420-4752-126A-B99C1EF849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6600" y="1154113"/>
            <a:ext cx="5105400" cy="5716587"/>
          </a:xfrm>
          <a:prstGeom prst="rect">
            <a:avLst/>
          </a:prstGeom>
        </p:spPr>
        <p:txBody>
          <a:bodyPr anchor="t"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17329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27"/>
            <a:ext cx="1740296" cy="3468560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3" y="1734990"/>
            <a:ext cx="3469745" cy="173228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246" y="1905634"/>
            <a:ext cx="1105152" cy="118136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661" y="2162432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181AEA2E-1C99-4294-892E-2840BA551D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1193" y="2056688"/>
            <a:ext cx="3488650" cy="781632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Thank you!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C53E509D-9C05-4F64-B596-3792F76B9CA7}"/>
              </a:ext>
            </a:extLst>
          </p:cNvPr>
          <p:cNvPicPr/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20809" y="5841094"/>
            <a:ext cx="3418791" cy="71724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" name="Grupo 37">
            <a:extLst>
              <a:ext uri="{FF2B5EF4-FFF2-40B4-BE49-F238E27FC236}">
                <a16:creationId xmlns:a16="http://schemas.microsoft.com/office/drawing/2014/main" id="{B12C3DE7-53C0-4BC5-BCFB-CAB7D8B057D6}"/>
              </a:ext>
            </a:extLst>
          </p:cNvPr>
          <p:cNvGrpSpPr/>
          <p:nvPr userDrawn="1"/>
        </p:nvGrpSpPr>
        <p:grpSpPr>
          <a:xfrm>
            <a:off x="0" y="5763684"/>
            <a:ext cx="5350796" cy="633222"/>
            <a:chOff x="1448755" y="3047555"/>
            <a:chExt cx="5350796" cy="633222"/>
          </a:xfrm>
        </p:grpSpPr>
        <p:pic>
          <p:nvPicPr>
            <p:cNvPr id="39" name="Picture 2" descr="imagen">
              <a:extLst>
                <a:ext uri="{FF2B5EF4-FFF2-40B4-BE49-F238E27FC236}">
                  <a16:creationId xmlns:a16="http://schemas.microsoft.com/office/drawing/2014/main" id="{F2C85C64-5194-4F83-83F6-857D4C6D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9163"/>
            <a:stretch/>
          </p:blipFill>
          <p:spPr bwMode="auto">
            <a:xfrm>
              <a:off x="1448755" y="3047555"/>
              <a:ext cx="2114191" cy="633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" descr="A picture containing text, font, symbol, typography&#10;&#10;Description automatically generated">
              <a:extLst>
                <a:ext uri="{FF2B5EF4-FFF2-40B4-BE49-F238E27FC236}">
                  <a16:creationId xmlns:a16="http://schemas.microsoft.com/office/drawing/2014/main" id="{616377A2-39DF-447D-B18F-0E33E62D6510}"/>
                </a:ext>
              </a:extLst>
            </p:cNvPr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6434" y="3177222"/>
              <a:ext cx="1785620" cy="503555"/>
            </a:xfrm>
            <a:prstGeom prst="rect">
              <a:avLst/>
            </a:prstGeom>
          </p:spPr>
        </p:pic>
        <p:pic>
          <p:nvPicPr>
            <p:cNvPr id="41" name="Imagen 40" descr="Texto&#10;&#10;Descripción generada automáticamente">
              <a:extLst>
                <a:ext uri="{FF2B5EF4-FFF2-40B4-BE49-F238E27FC236}">
                  <a16:creationId xmlns:a16="http://schemas.microsoft.com/office/drawing/2014/main" id="{27CD1840-7ABE-4462-BC91-7E7C5F3BAF2E}"/>
                </a:ext>
              </a:extLst>
            </p:cNvPr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541" y="3360102"/>
              <a:ext cx="1604010" cy="320675"/>
            </a:xfrm>
            <a:prstGeom prst="rect">
              <a:avLst/>
            </a:prstGeom>
          </p:spPr>
        </p:pic>
      </p:grpSp>
      <p:pic>
        <p:nvPicPr>
          <p:cNvPr id="42" name="Imagen 41" descr="Patrón de fondo&#10;&#10;Descripción generada automáticamente">
            <a:extLst>
              <a:ext uri="{FF2B5EF4-FFF2-40B4-BE49-F238E27FC236}">
                <a16:creationId xmlns:a16="http://schemas.microsoft.com/office/drawing/2014/main" id="{E19A0AE5-6F2A-4C46-BFBA-717A1DBB4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211120" y="3482587"/>
            <a:ext cx="1756206" cy="1716761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id="{E2D3912A-1E4E-402A-A3C0-9761CDC5901B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4" name="Imagen 43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A525F01-F612-45D5-BEA3-7A4BBA36EA4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C7F8E-841D-4355-9AF1-D492BA4BF8E2}"/>
              </a:ext>
            </a:extLst>
          </p:cNvPr>
          <p:cNvSpPr txBox="1"/>
          <p:nvPr userDrawn="1"/>
        </p:nvSpPr>
        <p:spPr>
          <a:xfrm>
            <a:off x="218393" y="639690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EC Square Sans Pro" panose="020B0506040000020004" pitchFamily="34" charset="0"/>
                <a:hlinkClick r:id="rId16"/>
              </a:rPr>
              <a:t>www.amrfvtraining.eu</a:t>
            </a:r>
            <a:r>
              <a:rPr lang="en-GB" dirty="0">
                <a:latin typeface="EC Square Sans Pro" panose="020B05060400000200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6167816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8560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87950"/>
            <a:ext cx="8712200" cy="1677670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7682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7682"/>
            <a:ext cx="1746000" cy="17460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61761"/>
            <a:ext cx="1105152" cy="1181369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2" y="2214195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86413"/>
            <a:ext cx="7874000" cy="7816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402744"/>
            <a:ext cx="2971800" cy="37108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CAFA4BC5-2257-40A4-B395-98CD2A8A41B0}"/>
              </a:ext>
            </a:extLst>
          </p:cNvPr>
          <p:cNvPicPr/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771579" y="5856956"/>
            <a:ext cx="3429000" cy="7193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91627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1" y="0"/>
            <a:ext cx="6142017" cy="602615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66" y="140623"/>
            <a:ext cx="2149620" cy="954357"/>
          </a:xfrm>
          <a:prstGeom prst="rect">
            <a:avLst/>
          </a:prstGeom>
        </p:spPr>
      </p:pic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2925" y="5520247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id="{99B70937-9FCE-4E40-9DC7-4643157CE967}"/>
              </a:ext>
            </a:extLst>
          </p:cNvPr>
          <p:cNvSpPr/>
          <p:nvPr userDrawn="1"/>
        </p:nvSpPr>
        <p:spPr>
          <a:xfrm>
            <a:off x="11117114" y="37"/>
            <a:ext cx="596428" cy="1094944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id="{BC2C4231-8099-45D5-A8F4-A94E560FC273}"/>
              </a:ext>
            </a:extLst>
          </p:cNvPr>
          <p:cNvSpPr/>
          <p:nvPr userDrawn="1"/>
        </p:nvSpPr>
        <p:spPr>
          <a:xfrm>
            <a:off x="11691448" y="1"/>
            <a:ext cx="546569" cy="109483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51" name="Imagen 50">
            <a:extLst>
              <a:ext uri="{FF2B5EF4-FFF2-40B4-BE49-F238E27FC236}">
                <a16:creationId xmlns:a16="http://schemas.microsoft.com/office/drawing/2014/main" id="{1007B104-92BA-4BA5-A656-DA433D20A54C}"/>
              </a:ext>
            </a:extLst>
          </p:cNvPr>
          <p:cNvPicPr/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29800" y="6207345"/>
            <a:ext cx="2338705" cy="490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D0623596-029B-4771-9426-C8E363EAA4D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8521" y="6212610"/>
            <a:ext cx="471757" cy="498869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3BB0B30D-01E9-4A41-88D1-70C8118CB0F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19" y="6283101"/>
            <a:ext cx="347040" cy="428378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68A7E0D9-EDEA-4FCF-A76C-ED2C5DD3E80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973" y="6413241"/>
            <a:ext cx="444645" cy="298238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CA02A5FD-DBD4-4C48-8334-C26BA224D2A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141" y="6427744"/>
            <a:ext cx="300184" cy="283735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EAAA8FFC-E26C-4A95-A0EA-8FA61291F3D4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039" y="6369106"/>
            <a:ext cx="325466" cy="342373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034038C9-3152-4362-9043-8EE045E0000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96" y="6492569"/>
            <a:ext cx="208231" cy="218910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10C091FD-F9B0-47C5-9AE9-239540332D44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8425332" y="6300126"/>
            <a:ext cx="574476" cy="41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373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CA36E8E-0A33-5274-9B20-FA55833A1773}"/>
              </a:ext>
            </a:extLst>
          </p:cNvPr>
          <p:cNvSpPr/>
          <p:nvPr userDrawn="1"/>
        </p:nvSpPr>
        <p:spPr>
          <a:xfrm>
            <a:off x="0" y="0"/>
            <a:ext cx="12190095" cy="133349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F22D81F-284A-1E86-CDFC-06EBD9FC61C1}"/>
              </a:ext>
            </a:extLst>
          </p:cNvPr>
          <p:cNvSpPr/>
          <p:nvPr userDrawn="1"/>
        </p:nvSpPr>
        <p:spPr>
          <a:xfrm>
            <a:off x="0" y="1346198"/>
            <a:ext cx="12190095" cy="551180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84A85037-8DE1-0DBD-A171-577658B9F160}"/>
              </a:ext>
            </a:extLst>
          </p:cNvPr>
          <p:cNvSpPr/>
          <p:nvPr userDrawn="1"/>
        </p:nvSpPr>
        <p:spPr>
          <a:xfrm>
            <a:off x="0" y="-1"/>
            <a:ext cx="666750" cy="1333500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11" name="Imagen 10" descr="Patrón de fondo&#10;&#10;Descripción generada automáticamente">
            <a:extLst>
              <a:ext uri="{FF2B5EF4-FFF2-40B4-BE49-F238E27FC236}">
                <a16:creationId xmlns:a16="http://schemas.microsoft.com/office/drawing/2014/main" id="{D010E416-D3B4-FC0D-F665-03FDFBA7F4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7528" y="-33210"/>
            <a:ext cx="1364472" cy="2630360"/>
          </a:xfrm>
          <a:prstGeom prst="rect">
            <a:avLst/>
          </a:prstGeom>
        </p:spPr>
      </p:pic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F67356BD-4749-0896-0E29-3E10E5E24F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63550"/>
            <a:ext cx="9677400" cy="6096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INDEX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D7674A61-571D-8459-8B4C-3884F8256E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006599"/>
            <a:ext cx="9677400" cy="4191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+mj-lt"/>
              <a:buAutoNum type="arabicPeriod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_tradnl" dirty="0"/>
              <a:t>P</a:t>
            </a:r>
            <a:r>
              <a:rPr lang="es-ES" dirty="0"/>
              <a:t>unto 1</a:t>
            </a:r>
          </a:p>
          <a:p>
            <a:pPr lvl="0"/>
            <a:r>
              <a:rPr lang="es-ES" dirty="0"/>
              <a:t>Punto 2</a:t>
            </a:r>
          </a:p>
          <a:p>
            <a:pPr lvl="0"/>
            <a:r>
              <a:rPr lang="es-ES" dirty="0"/>
              <a:t>Punto 3</a:t>
            </a:r>
          </a:p>
          <a:p>
            <a:pPr lvl="0"/>
            <a:r>
              <a:rPr lang="es-ES" dirty="0"/>
              <a:t>Punto 4</a:t>
            </a:r>
          </a:p>
          <a:p>
            <a:pPr lvl="0"/>
            <a:r>
              <a:rPr lang="es-ES" dirty="0"/>
              <a:t>Punto 5</a:t>
            </a:r>
          </a:p>
          <a:p>
            <a:pPr lvl="0"/>
            <a:r>
              <a:rPr lang="es-ES" dirty="0"/>
              <a:t>Punto 6</a:t>
            </a:r>
          </a:p>
          <a:p>
            <a:pPr lvl="0"/>
            <a:r>
              <a:rPr lang="es-ES" dirty="0"/>
              <a:t>Punto 7</a:t>
            </a:r>
          </a:p>
          <a:p>
            <a:pPr lvl="0"/>
            <a:r>
              <a:rPr lang="es-ES" dirty="0"/>
              <a:t>Punto 8</a:t>
            </a:r>
          </a:p>
          <a:p>
            <a:pPr lvl="0"/>
            <a:r>
              <a:rPr lang="es-ES" dirty="0"/>
              <a:t>Punto 9</a:t>
            </a:r>
          </a:p>
          <a:p>
            <a:pPr lvl="0"/>
            <a:r>
              <a:rPr lang="es-ES" dirty="0"/>
              <a:t>Punto 10</a:t>
            </a:r>
          </a:p>
        </p:txBody>
      </p:sp>
    </p:spTree>
    <p:extLst>
      <p:ext uri="{BB962C8B-B14F-4D97-AF65-F5344CB8AC3E}">
        <p14:creationId xmlns:p14="http://schemas.microsoft.com/office/powerpoint/2010/main" val="2094232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686469" y="78788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462631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id="{01EFBFAC-F326-45C6-ABF7-4AD0BDCB44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57" y="126931"/>
            <a:ext cx="562243" cy="409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044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2088"/>
            <a:ext cx="277784" cy="3238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4" y="209388"/>
            <a:ext cx="164961" cy="22112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4114"/>
            <a:ext cx="247162" cy="18640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985"/>
            <a:ext cx="209412" cy="2165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2" y="193210"/>
            <a:ext cx="209411" cy="23730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5" y="256274"/>
            <a:ext cx="150143" cy="174243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8" y="191783"/>
            <a:ext cx="300983" cy="23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877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683122" y="1407866"/>
            <a:ext cx="506973" cy="545783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1691078" y="0"/>
            <a:ext cx="506973" cy="1914348"/>
            <a:chOff x="14162837" y="-3882934"/>
            <a:chExt cx="655320" cy="2576761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4162837" y="-3297916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4162837" y="-2643231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4162837" y="-3882934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 rot="16200000">
              <a:off x="14136321" y="-1961395"/>
              <a:ext cx="681738" cy="628706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4E568042-917F-485C-9CFD-4DFCBFEEA2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5108" y="501057"/>
            <a:ext cx="330692" cy="353498"/>
          </a:xfrm>
          <a:prstGeom prst="rect">
            <a:avLst/>
          </a:prstGeom>
        </p:spPr>
      </p:pic>
      <p:pic>
        <p:nvPicPr>
          <p:cNvPr id="26" name="Imagen 25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7BC131C9-8852-46AA-B76A-DFD310CB0A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6195" y="1054393"/>
            <a:ext cx="339605" cy="234788"/>
          </a:xfrm>
          <a:prstGeom prst="rect">
            <a:avLst/>
          </a:prstGeom>
        </p:spPr>
      </p:pic>
      <p:pic>
        <p:nvPicPr>
          <p:cNvPr id="27" name="Imagen 26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F8F4FC5D-FFCE-47F5-AF86-2506BC6ECBB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1795" y="171489"/>
            <a:ext cx="257128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326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115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431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o, exterior, campo, mujer&#10;&#10;Descripción generada automáticamente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744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5158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94E551A-BB3B-42C6-B716-1434B3680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802"/>
            <a:ext cx="10515600" cy="1328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B83A353-A7E1-4917-9DAA-12CDA55DA2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9006"/>
            <a:ext cx="10515600" cy="435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CC28378-5F95-4358-B601-E1466106A1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68122"/>
            <a:ext cx="2743200" cy="36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86CA9-5C76-48E9-8C10-71E0AEBF100A}" type="datetimeFigureOut">
              <a:rPr lang="en-GB" smtClean="0"/>
              <a:t>28/10/2024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EE6140-8899-48E2-A226-6CC09080CF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68122"/>
            <a:ext cx="4114800" cy="36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3AB467-D889-4FD7-A264-8E6F4FBD3B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68122"/>
            <a:ext cx="2743200" cy="36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670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672" r:id="rId12"/>
    <p:sldLayoutId id="2147483673" r:id="rId13"/>
    <p:sldLayoutId id="2147483665" r:id="rId14"/>
    <p:sldLayoutId id="2147483666" r:id="rId15"/>
    <p:sldLayoutId id="2147483667" r:id="rId16"/>
    <p:sldLayoutId id="2147483668" r:id="rId17"/>
    <p:sldLayoutId id="2147483669" r:id="rId18"/>
    <p:sldLayoutId id="2147483670" r:id="rId19"/>
    <p:sldLayoutId id="2147483701" r:id="rId20"/>
    <p:sldLayoutId id="2147483702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65.png"/><Relationship Id="rId7" Type="http://schemas.openxmlformats.org/officeDocument/2006/relationships/image" Target="../media/image63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83.png"/><Relationship Id="rId5" Type="http://schemas.openxmlformats.org/officeDocument/2006/relationships/image" Target="../media/image82.jpeg"/><Relationship Id="rId10" Type="http://schemas.openxmlformats.org/officeDocument/2006/relationships/image" Target="../media/image85.png"/><Relationship Id="rId4" Type="http://schemas.openxmlformats.org/officeDocument/2006/relationships/image" Target="../media/image64.png"/><Relationship Id="rId9" Type="http://schemas.openxmlformats.org/officeDocument/2006/relationships/image" Target="../media/image8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ng.com/search?q=Sales+trends+(mg%2FPCU)+of+antibiotic+VMPs+BULGARIA+for+food-producing+animals&amp;cvid=3026599aeff54883a980be715cea3f82&amp;gs_lcrp=EgZjaHJvbWUyBggAEEUYOTIICAEQ6QcY_FXSAQc5NTBqMGoxqAIAsAIA&amp;FORM=ANAB01&amp;PC=U531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hyperlink" Target="https://www.ema.europa.eu/en/documents/report/sales-veterinary-antimicrobial-agents-31-european-countries-2022-trends-2010-2022-thirteen-esvac_en.pdf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6.xml"/><Relationship Id="rId4" Type="http://schemas.openxmlformats.org/officeDocument/2006/relationships/hyperlink" Target="https://www.ecdc.europa.eu/sites/default/files/documents/JIACRA-III-Antimicrobial-Consumption-and-Resistance-in-Bacteria-from-Humans-and-Animals.pd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65.png"/><Relationship Id="rId4" Type="http://schemas.openxmlformats.org/officeDocument/2006/relationships/image" Target="../media/image9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7" Type="http://schemas.openxmlformats.org/officeDocument/2006/relationships/image" Target="../media/image9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94.png"/><Relationship Id="rId5" Type="http://schemas.microsoft.com/office/2017/06/relationships/model3d" Target="../media/model3d1.glb"/><Relationship Id="rId4" Type="http://schemas.openxmlformats.org/officeDocument/2006/relationships/image" Target="../media/image9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13" Type="http://schemas.openxmlformats.org/officeDocument/2006/relationships/image" Target="../media/image55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8.sv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8.sv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5" Type="http://schemas.openxmlformats.org/officeDocument/2006/relationships/image" Target="../media/image57.png"/><Relationship Id="rId10" Type="http://schemas.openxmlformats.org/officeDocument/2006/relationships/image" Target="../media/image52.svg"/><Relationship Id="rId4" Type="http://schemas.openxmlformats.org/officeDocument/2006/relationships/image" Target="../media/image46.svg"/><Relationship Id="rId9" Type="http://schemas.openxmlformats.org/officeDocument/2006/relationships/image" Target="../media/image51.png"/><Relationship Id="rId14" Type="http://schemas.openxmlformats.org/officeDocument/2006/relationships/image" Target="../media/image5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jpe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4" Type="http://schemas.openxmlformats.org/officeDocument/2006/relationships/hyperlink" Target="https://www.efsa.europa.eu/en/microstrategy/dashboard-antimicrobial-resistanc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7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FCA7E40-6B2B-9773-C96F-35BFBF343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bg-BG" sz="3600" b="1">
                <a:latin typeface="EC Square Sans Pro" panose="020B0506040000020004" pitchFamily="34" charset="0"/>
              </a:rPr>
              <a:t>БЪЛГАРИЯ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99F5CC-8AF0-EA86-41C2-17755419A8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bg-BG">
                <a:latin typeface="EC Square Sans Pro" panose="020B0506040000020004" pitchFamily="34" charset="0"/>
              </a:rPr>
              <a:t>6 НОЕМВРИ 2024 г.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99853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610B99FF-7129-B643-7A50-5E88D0721A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996950"/>
            <a:ext cx="10351735" cy="580826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164F975-976F-1B35-5545-4EA54CA63BA8}"/>
              </a:ext>
            </a:extLst>
          </p:cNvPr>
          <p:cNvSpPr txBox="1"/>
          <p:nvPr/>
        </p:nvSpPr>
        <p:spPr>
          <a:xfrm>
            <a:off x="996086" y="3069234"/>
            <a:ext cx="1905000" cy="85217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bg-BG" sz="1200" b="1" i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Намаляване на употребата на антимикробни средства</a:t>
            </a:r>
          </a:p>
          <a:p>
            <a:pPr algn="ctr"/>
            <a:r>
              <a:rPr lang="bg-BG" sz="1000" i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(общо намаление от 20% при хора и 50% при животни)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EEB01FA-5C54-41F9-7BE1-E12C68266451}"/>
              </a:ext>
            </a:extLst>
          </p:cNvPr>
          <p:cNvSpPr txBox="1"/>
          <p:nvPr/>
        </p:nvSpPr>
        <p:spPr>
          <a:xfrm>
            <a:off x="4371296" y="3048914"/>
            <a:ext cx="2598014" cy="85217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bg-BG" sz="1200" b="1" i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Повишен фокус върху превенцията и контрола на инфекциите</a:t>
            </a:r>
          </a:p>
          <a:p>
            <a:pPr algn="ctr"/>
            <a:r>
              <a:rPr lang="bg-BG" sz="1000" i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(ваксинация и по-добра хигиена)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6F13572-6436-ADD1-9E8E-1374AB7031FB}"/>
              </a:ext>
            </a:extLst>
          </p:cNvPr>
          <p:cNvSpPr txBox="1"/>
          <p:nvPr/>
        </p:nvSpPr>
        <p:spPr>
          <a:xfrm>
            <a:off x="8368189" y="3069234"/>
            <a:ext cx="2598014" cy="97571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bg-BG" sz="1200" b="1" i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Отговорно и разумно използване на антимикробни средства</a:t>
            </a:r>
          </a:p>
          <a:p>
            <a:pPr algn="ctr"/>
            <a:r>
              <a:rPr lang="bg-BG" sz="1000" i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(наличие на диагностични тестове за селективна употреба на антимикробни средства и спазване на указанията за лечение)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0CE1FB3-CE71-234A-DE93-79EBDFBE6A2F}"/>
              </a:ext>
            </a:extLst>
          </p:cNvPr>
          <p:cNvSpPr txBox="1"/>
          <p:nvPr/>
        </p:nvSpPr>
        <p:spPr>
          <a:xfrm>
            <a:off x="2819400" y="5840266"/>
            <a:ext cx="2598014" cy="97571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bg-BG" sz="1200" b="1" i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Допълнителни данни за бъдещ анализ на връзките между приема на антимикробни средства и резистентността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E5928CD-81BC-A985-023C-5C426B3C53A8}"/>
              </a:ext>
            </a:extLst>
          </p:cNvPr>
          <p:cNvSpPr txBox="1"/>
          <p:nvPr/>
        </p:nvSpPr>
        <p:spPr>
          <a:xfrm>
            <a:off x="6446114" y="5856343"/>
            <a:ext cx="2209800" cy="97571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bg-BG" sz="1200" b="1" i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Целеви проучвания за разбиране на предаването на антимикробна резистентност</a:t>
            </a:r>
          </a:p>
        </p:txBody>
      </p:sp>
      <p:sp>
        <p:nvSpPr>
          <p:cNvPr id="28" name="Rectángulo redondeado 13">
            <a:extLst>
              <a:ext uri="{FF2B5EF4-FFF2-40B4-BE49-F238E27FC236}">
                <a16:creationId xmlns:a16="http://schemas.microsoft.com/office/drawing/2014/main" id="{42C1F3A1-85B6-432A-A5EE-03DD0011563B}"/>
              </a:ext>
            </a:extLst>
          </p:cNvPr>
          <p:cNvSpPr/>
          <p:nvPr/>
        </p:nvSpPr>
        <p:spPr>
          <a:xfrm>
            <a:off x="983386" y="247805"/>
            <a:ext cx="10225227" cy="852170"/>
          </a:xfrm>
          <a:prstGeom prst="roundRect">
            <a:avLst>
              <a:gd name="adj" fmla="val 10"/>
            </a:avLst>
          </a:prstGeom>
          <a:solidFill>
            <a:srgbClr val="003399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bg-BG" sz="4000" b="1">
                <a:solidFill>
                  <a:schemeClr val="bg1"/>
                </a:solidFill>
                <a:latin typeface="EC Square Sans Pro" panose="020B0506040000020004" pitchFamily="34" charset="0"/>
              </a:rPr>
              <a:t>Какво можем да направим?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EF3E00-899E-8324-372A-620E525DB096}"/>
              </a:ext>
            </a:extLst>
          </p:cNvPr>
          <p:cNvSpPr txBox="1"/>
          <p:nvPr/>
        </p:nvSpPr>
        <p:spPr>
          <a:xfrm>
            <a:off x="9525000" y="6178550"/>
            <a:ext cx="2133600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bg-BG" sz="1400"/>
              <a:t>EFSA Journal 2024;22(2):8589</a:t>
            </a:r>
          </a:p>
        </p:txBody>
      </p:sp>
    </p:spTree>
    <p:extLst>
      <p:ext uri="{BB962C8B-B14F-4D97-AF65-F5344CB8AC3E}">
        <p14:creationId xmlns:p14="http://schemas.microsoft.com/office/powerpoint/2010/main" val="8788199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redondeado 13">
            <a:extLst>
              <a:ext uri="{FF2B5EF4-FFF2-40B4-BE49-F238E27FC236}">
                <a16:creationId xmlns:a16="http://schemas.microsoft.com/office/drawing/2014/main" id="{09BA517D-4B38-48B4-9875-E8F1B0FF7BE1}"/>
              </a:ext>
            </a:extLst>
          </p:cNvPr>
          <p:cNvSpPr/>
          <p:nvPr/>
        </p:nvSpPr>
        <p:spPr>
          <a:xfrm>
            <a:off x="685800" y="0"/>
            <a:ext cx="10744200" cy="920217"/>
          </a:xfrm>
          <a:prstGeom prst="roundRect">
            <a:avLst>
              <a:gd name="adj" fmla="val 10"/>
            </a:avLst>
          </a:prstGeom>
          <a:solidFill>
            <a:schemeClr val="bg1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defRPr/>
            </a:pPr>
            <a:r>
              <a:rPr lang="bg-BG" sz="48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Цел „От фермата до трапезата“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A698EF5-5D62-4398-9DA3-FBDB8B198C09}"/>
              </a:ext>
            </a:extLst>
          </p:cNvPr>
          <p:cNvSpPr/>
          <p:nvPr/>
        </p:nvSpPr>
        <p:spPr>
          <a:xfrm>
            <a:off x="0" y="1149350"/>
            <a:ext cx="12192000" cy="5721350"/>
          </a:xfrm>
          <a:prstGeom prst="rect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4400" b="0" i="0" u="none" strike="noStrike" baseline="0">
                <a:solidFill>
                  <a:schemeClr val="bg1"/>
                </a:solidFill>
                <a:latin typeface="EC Square Sans Pro" panose="020B0506040000020004" pitchFamily="34" charset="0"/>
              </a:rPr>
              <a:t>50% намаление на общите продажби </a:t>
            </a:r>
          </a:p>
          <a:p>
            <a:pPr algn="ctr"/>
            <a:r>
              <a:rPr lang="bg-BG" sz="4400" b="0" i="0" u="none" strike="noStrike" baseline="0">
                <a:solidFill>
                  <a:schemeClr val="bg1"/>
                </a:solidFill>
                <a:latin typeface="EC Square Sans Pro" panose="020B0506040000020004" pitchFamily="34" charset="0"/>
              </a:rPr>
              <a:t>на антимикробни средства в ЕС </a:t>
            </a:r>
          </a:p>
          <a:p>
            <a:pPr algn="ctr"/>
            <a:r>
              <a:rPr lang="bg-BG" sz="4400" b="0" i="0" u="none" strike="noStrike" baseline="0">
                <a:solidFill>
                  <a:schemeClr val="bg1"/>
                </a:solidFill>
                <a:latin typeface="EC Square Sans Pro" panose="020B0506040000020004" pitchFamily="34" charset="0"/>
              </a:rPr>
              <a:t>за селскостопански животни и </a:t>
            </a:r>
          </a:p>
          <a:p>
            <a:pPr algn="ctr"/>
            <a:r>
              <a:rPr lang="bg-BG" sz="4400" b="0" i="0" u="none" strike="noStrike" baseline="0">
                <a:solidFill>
                  <a:schemeClr val="bg1"/>
                </a:solidFill>
                <a:latin typeface="EC Square Sans Pro" panose="020B0506040000020004" pitchFamily="34" charset="0"/>
              </a:rPr>
              <a:t>аквакултури до 2030 г.</a:t>
            </a:r>
          </a:p>
          <a:p>
            <a:pPr algn="ctr"/>
            <a:endParaRPr lang="en-GB" sz="4400" kern="1200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algn="ctr"/>
            <a:endParaRPr lang="en-GB" sz="4400" b="0" i="0" u="none" strike="noStrike" kern="1200" baseline="0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algn="ctr"/>
            <a:endParaRPr lang="en-GB" sz="4400" b="0" i="0" u="none" strike="noStrike" kern="1200" baseline="0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3A47B70-0A9C-EB9C-B9EF-646900B31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2426" y="4806950"/>
            <a:ext cx="4187492" cy="180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284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B5130B7-D8ED-4017-9F60-7FBF9075B4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9709" y="158750"/>
            <a:ext cx="8887691" cy="685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g-BG" sz="1400" dirty="0">
                <a:latin typeface="EC Square Sans Pro" panose="020B0506040000020004" pitchFamily="34" charset="0"/>
              </a:rPr>
              <a:t>Европейска агенция по лекарствата (EMA) – Тринадесето по ред </a:t>
            </a:r>
            <a:r>
              <a:rPr lang="bg-BG" sz="1400" b="1" dirty="0">
                <a:latin typeface="EC Square Sans Pro" panose="020B0506040000020004" pitchFamily="34" charset="0"/>
              </a:rPr>
              <a:t>Е</a:t>
            </a:r>
            <a:r>
              <a:rPr lang="bg-BG" sz="1400" dirty="0">
                <a:latin typeface="EC Square Sans Pro" panose="020B0506040000020004" pitchFamily="34" charset="0"/>
              </a:rPr>
              <a:t>вропейски проект за </a:t>
            </a:r>
            <a:r>
              <a:rPr lang="bg-BG" sz="1400" b="1" dirty="0">
                <a:latin typeface="EC Square Sans Pro" panose="020B0506040000020004" pitchFamily="34" charset="0"/>
              </a:rPr>
              <a:t>Н</a:t>
            </a:r>
            <a:r>
              <a:rPr lang="bg-BG" sz="1400" dirty="0">
                <a:latin typeface="EC Square Sans Pro" panose="020B0506040000020004" pitchFamily="34" charset="0"/>
              </a:rPr>
              <a:t>аблюдение на </a:t>
            </a:r>
            <a:r>
              <a:rPr lang="bg-BG" sz="1400" b="1" dirty="0">
                <a:latin typeface="EC Square Sans Pro" panose="020B0506040000020004" pitchFamily="34" charset="0"/>
              </a:rPr>
              <a:t>П</a:t>
            </a:r>
            <a:r>
              <a:rPr lang="bg-BG" sz="1400" dirty="0">
                <a:latin typeface="EC Square Sans Pro" panose="020B0506040000020004" pitchFamily="34" charset="0"/>
              </a:rPr>
              <a:t>отреблението на </a:t>
            </a:r>
            <a:r>
              <a:rPr lang="bg-BG" sz="1400" b="1" dirty="0">
                <a:latin typeface="EC Square Sans Pro" panose="020B0506040000020004" pitchFamily="34" charset="0"/>
              </a:rPr>
              <a:t>A</a:t>
            </a:r>
            <a:r>
              <a:rPr lang="bg-BG" sz="1400" dirty="0">
                <a:latin typeface="EC Square Sans Pro" panose="020B0506040000020004" pitchFamily="34" charset="0"/>
              </a:rPr>
              <a:t>нтимикробни средства във </a:t>
            </a:r>
            <a:r>
              <a:rPr lang="bg-BG" sz="1400" b="1" dirty="0">
                <a:latin typeface="EC Square Sans Pro" panose="020B0506040000020004" pitchFamily="34" charset="0"/>
              </a:rPr>
              <a:t>В</a:t>
            </a:r>
            <a:r>
              <a:rPr lang="bg-BG" sz="1400" dirty="0">
                <a:latin typeface="EC Square Sans Pro" panose="020B0506040000020004" pitchFamily="34" charset="0"/>
              </a:rPr>
              <a:t>етеринарната медицина – доклад на ESVAC за 2022 г.</a:t>
            </a:r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E4631BD-C001-49E5-B1C0-955A06012441}"/>
              </a:ext>
            </a:extLst>
          </p:cNvPr>
          <p:cNvSpPr txBox="1"/>
          <p:nvPr/>
        </p:nvSpPr>
        <p:spPr>
          <a:xfrm>
            <a:off x="5105400" y="920750"/>
            <a:ext cx="6543776" cy="954107"/>
          </a:xfrm>
          <a:prstGeom prst="rect">
            <a:avLst/>
          </a:prstGeom>
          <a:solidFill>
            <a:srgbClr val="003399"/>
          </a:solidFill>
        </p:spPr>
        <p:txBody>
          <a:bodyPr wrap="square" rtlCol="0">
            <a:noAutofit/>
          </a:bodyPr>
          <a:lstStyle/>
          <a:p>
            <a:r>
              <a:rPr lang="bg-BG" sz="2800">
                <a:solidFill>
                  <a:schemeClr val="bg1"/>
                </a:solidFill>
                <a:latin typeface="EC Square Sans Pro" panose="020B0506040000020004" pitchFamily="34" charset="0"/>
              </a:rPr>
              <a:t>ESVAC = Европейски проект за наблюдение на потреблението на антимикробни средства във ветеринарната медицина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6A510F-D74C-7C0F-3772-7C579BEB3E89}"/>
              </a:ext>
            </a:extLst>
          </p:cNvPr>
          <p:cNvSpPr txBox="1"/>
          <p:nvPr/>
        </p:nvSpPr>
        <p:spPr>
          <a:xfrm>
            <a:off x="5538889" y="1951057"/>
            <a:ext cx="6100762" cy="4154984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endParaRPr lang="en-US" sz="2400" kern="1200" dirty="0">
              <a:latin typeface="EC Square Sans Pro" panose="020B0506040000020004"/>
            </a:endParaRPr>
          </a:p>
          <a:p>
            <a:r>
              <a:rPr lang="bg-BG" sz="2400">
                <a:latin typeface="EC Square Sans Pro" panose="020B0506040000020004"/>
              </a:rPr>
              <a:t>- Общи продажби на антибиотици за ветеринарна употреба през 2022 г. за 31 държави</a:t>
            </a:r>
            <a:br>
              <a:rPr lang="bg-BG" sz="2400">
                <a:latin typeface="EC Square Sans Pro" panose="020B0506040000020004"/>
              </a:rPr>
            </a:br>
            <a:endParaRPr lang="bg-BG" sz="2400">
              <a:latin typeface="EC Square Sans Pro" panose="020B0506040000020004"/>
            </a:endParaRPr>
          </a:p>
          <a:p>
            <a:r>
              <a:rPr lang="bg-BG" sz="2400">
                <a:latin typeface="EC Square Sans Pro" panose="020B0506040000020004"/>
              </a:rPr>
              <a:t>- Тенденции от 2011 г. до 2022 г. в 25 държави, участващи в ESVAC: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bg-BG" sz="2400" b="1">
                <a:solidFill>
                  <a:schemeClr val="accent6">
                    <a:lumMod val="75000"/>
                  </a:schemeClr>
                </a:solidFill>
                <a:latin typeface="EC Square Sans Pro" panose="020B0506040000020004"/>
              </a:rPr>
              <a:t>- 53,0% общи продажби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bg-BG" sz="2400">
                <a:latin typeface="EC Square Sans Pro" panose="020B0506040000020004"/>
              </a:rPr>
              <a:t>- 49,0% продажби на цефалоспорини от 3-та и 4-та генерация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bg-BG" sz="2400">
                <a:latin typeface="EC Square Sans Pro" panose="020B0506040000020004"/>
              </a:rPr>
              <a:t>- 44,0% продажби на всички хинолони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bg-BG" sz="2400">
                <a:latin typeface="EC Square Sans Pro" panose="020B0506040000020004"/>
              </a:rPr>
              <a:t>- 81,0% продажби на полимиксини</a:t>
            </a:r>
          </a:p>
        </p:txBody>
      </p:sp>
      <p:pic>
        <p:nvPicPr>
          <p:cNvPr id="10" name="Imagen 3">
            <a:extLst>
              <a:ext uri="{FF2B5EF4-FFF2-40B4-BE49-F238E27FC236}">
                <a16:creationId xmlns:a16="http://schemas.microsoft.com/office/drawing/2014/main" id="{57DD97B5-E6DA-5889-009E-2F1B15EB91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875" t="14445" r="66875" b="5556"/>
          <a:stretch/>
        </p:blipFill>
        <p:spPr>
          <a:xfrm>
            <a:off x="533400" y="822325"/>
            <a:ext cx="4343400" cy="601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3D38786-8744-8BA0-8302-E6943F115F39}"/>
              </a:ext>
            </a:extLst>
          </p:cNvPr>
          <p:cNvSpPr txBox="1"/>
          <p:nvPr/>
        </p:nvSpPr>
        <p:spPr>
          <a:xfrm>
            <a:off x="780183" y="1682750"/>
            <a:ext cx="3858491" cy="381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lang="bg-BG" sz="100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ЕВРОПЕЙСКА АГЕНЦИЯ ПО ЛЕКАРСТВАТА</a:t>
            </a:r>
          </a:p>
          <a:p>
            <a:pPr algn="ctr"/>
            <a:r>
              <a:rPr lang="bg-BG" sz="80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НАУКА ЛЕКАРСТВА ЗДРАВЕ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08271EA-A5AF-3259-67D2-5E12DF9BAE7C}"/>
              </a:ext>
            </a:extLst>
          </p:cNvPr>
          <p:cNvSpPr txBox="1"/>
          <p:nvPr/>
        </p:nvSpPr>
        <p:spPr>
          <a:xfrm>
            <a:off x="813954" y="2914650"/>
            <a:ext cx="3858491" cy="79375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bg-BG" sz="1400" b="1" dirty="0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Продажби на ветеринарни антимикробни средства в 31 европейски държави през 2022 г.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E6C230-046E-5A76-336A-F5BF425A2395}"/>
              </a:ext>
            </a:extLst>
          </p:cNvPr>
          <p:cNvSpPr txBox="1"/>
          <p:nvPr/>
        </p:nvSpPr>
        <p:spPr>
          <a:xfrm>
            <a:off x="799235" y="3878506"/>
            <a:ext cx="2248766" cy="68079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>
              <a:spcAft>
                <a:spcPts val="200"/>
              </a:spcAft>
            </a:pPr>
            <a:r>
              <a:rPr lang="bg-BG" sz="1000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Тенденции от 2010 до 2022 г.</a:t>
            </a:r>
          </a:p>
          <a:p>
            <a:pPr algn="l">
              <a:spcAft>
                <a:spcPts val="200"/>
              </a:spcAft>
            </a:pPr>
            <a:r>
              <a:rPr lang="bg-BG" sz="1000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Тринадесети доклад на ESVAC</a:t>
            </a:r>
          </a:p>
        </p:txBody>
      </p:sp>
    </p:spTree>
    <p:extLst>
      <p:ext uri="{BB962C8B-B14F-4D97-AF65-F5344CB8AC3E}">
        <p14:creationId xmlns:p14="http://schemas.microsoft.com/office/powerpoint/2010/main" val="37657000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>
            <a:noAutofit/>
          </a:bodyPr>
          <a:lstStyle/>
          <a:p>
            <a:r>
              <a:rPr lang="bg-BG" sz="2800">
                <a:latin typeface="EC Square Sans Pro" panose="020B0506040000020004" pitchFamily="34" charset="0"/>
              </a:rPr>
              <a:t>Общи правила</a:t>
            </a:r>
          </a:p>
          <a:p>
            <a:endParaRPr lang="en-GB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149350"/>
            <a:ext cx="12213771" cy="990600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600" b="1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От 2024 г. държавите членки на ЕС трябва да докладват годишни данни за обема на </a:t>
            </a:r>
            <a:r>
              <a:rPr kumimoji="0" lang="bg-BG" sz="1600" b="1" i="0" u="sng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продажбите и употребата </a:t>
            </a:r>
            <a:r>
              <a:rPr kumimoji="0" lang="bg-BG" sz="1600" b="1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на антимикробни лекарствени продукти при животни за предходната година</a:t>
            </a: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-21773" y="1377950"/>
            <a:ext cx="12213773" cy="591046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11506200" cy="5334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6BB188"/>
              </a:buClr>
              <a:buSzTx/>
              <a:buFontTx/>
              <a:buNone/>
              <a:tabLst/>
              <a:defRPr/>
            </a:pPr>
            <a:r>
              <a:rPr kumimoji="0" lang="bg-BG" sz="2800" b="0" i="0" u="none" strike="noStrike" cap="none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Събиране на данни за продажба и употреба на антимикробни средства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066C2C-8858-0539-CBB6-1F105750917E}"/>
              </a:ext>
            </a:extLst>
          </p:cNvPr>
          <p:cNvSpPr txBox="1"/>
          <p:nvPr/>
        </p:nvSpPr>
        <p:spPr>
          <a:xfrm>
            <a:off x="601752" y="2197596"/>
            <a:ext cx="7362034" cy="535531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2000" b="0" i="0" u="none" strike="noStrike" cap="none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Държавите от ЕС трябва да започнат да събират данни за употребата: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EC Square Sans Pro" panose="020B0506040000020004"/>
            </a:endParaRPr>
          </a:p>
          <a:p>
            <a:pPr marL="285750" marR="0" lvl="4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bg-BG" sz="2000" b="0" i="0" u="none" strike="noStrike" cap="none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Говеда, свине, домашни птици → към 2023 г.</a:t>
            </a:r>
          </a:p>
          <a:p>
            <a:pPr marL="285750" marR="0" lvl="4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bg-BG" sz="2000" b="0" i="0" u="none" strike="noStrike" cap="none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Всички други животни, отглеждани за храна → от 2026 г.</a:t>
            </a:r>
          </a:p>
          <a:p>
            <a:pPr marL="285750" marR="0" lvl="4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bg-BG" sz="2000" b="0" i="0" u="none" strike="noStrike" cap="none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Кучета, котки и животни с ценна кожа → от 2029 г. </a:t>
            </a:r>
          </a:p>
          <a:p>
            <a:pPr marL="285750" marR="0" lvl="3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2000" b="0" i="0" u="none" strike="noStrike" kern="1200" cap="none" spc="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EC Square Sans Pro" panose="020B0506040000020004"/>
            </a:endParaRPr>
          </a:p>
          <a:p>
            <a:pPr marL="285750" marR="0" lvl="3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2000" b="0" i="0" u="none" strike="noStrike" cap="none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EMA ще публикува първия доклад на 31 март 2025 г., а следващият – до 31 декември, който ще обхваща предходната година</a:t>
            </a:r>
          </a:p>
          <a:p>
            <a:pPr marL="285750" marR="0" lvl="3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EC Square Sans Pro" panose="020B0506040000020004"/>
            </a:endParaRPr>
          </a:p>
          <a:p>
            <a:pPr marL="285750" marR="0" lvl="3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2000" b="0" i="0" u="none" strike="noStrike" cap="none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Данните ще бъдат описани подробно със съответните животински видове, категории или етапи </a:t>
            </a:r>
          </a:p>
          <a:p>
            <a:pPr marL="285750" marR="0" lvl="3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285750" marR="0" lvl="3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285750" marR="0" lvl="1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FCEAF6-AC4D-ED70-6F26-2B586BB8704C}"/>
              </a:ext>
            </a:extLst>
          </p:cNvPr>
          <p:cNvSpPr txBox="1"/>
          <p:nvPr/>
        </p:nvSpPr>
        <p:spPr>
          <a:xfrm>
            <a:off x="8091377" y="2197596"/>
            <a:ext cx="3997842" cy="4247317"/>
          </a:xfrm>
          <a:prstGeom prst="rect">
            <a:avLst/>
          </a:prstGeom>
          <a:solidFill>
            <a:srgbClr val="6BB188"/>
          </a:solidFill>
        </p:spPr>
        <p:txBody>
          <a:bodyPr wrap="square" rtlCol="0">
            <a:noAutofit/>
          </a:bodyPr>
          <a:lstStyle/>
          <a:p>
            <a:pPr marL="0" marR="0" lvl="3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600" b="0" i="0" u="none" strike="noStrike" cap="none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Данни, които ще бъдат събирани: </a:t>
            </a:r>
          </a:p>
          <a:p>
            <a:pPr marL="342900" marR="0" lvl="3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bg-BG" sz="1600" b="0" i="0" u="none" strike="noStrike" cap="none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Антидиарийни, чревни противовъзпалителни и противоинфекциозни средства</a:t>
            </a:r>
          </a:p>
          <a:p>
            <a:pPr marL="0" marR="0" lvl="3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600" b="0" i="0" u="none" strike="noStrike" cap="none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2. Гинекологични противоинфекциозни и антисептични средства</a:t>
            </a:r>
          </a:p>
          <a:p>
            <a:pPr marL="0" marR="0" lvl="3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600" b="0" i="0" u="none" strike="noStrike" cap="none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3. Противоинфекциозни и антисептични средства за вътрематочно приложение</a:t>
            </a:r>
          </a:p>
          <a:p>
            <a:pPr marL="0" marR="0" lvl="3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600" b="0" i="0" u="none" strike="noStrike" cap="none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4. Антибактериални средства за системна употреба</a:t>
            </a:r>
            <a:br>
              <a:rPr kumimoji="0" lang="bg-BG" sz="1600" b="0" i="0" u="none" strike="noStrike" cap="none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</a:br>
            <a:r>
              <a:rPr kumimoji="0" lang="bg-BG" sz="1600" b="0" i="0" u="none" strike="noStrike" cap="none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5. Антибактериални средства за интрамамарно приложение</a:t>
            </a:r>
          </a:p>
          <a:p>
            <a:pPr marL="0" marR="0" lvl="3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600" b="0" i="0" u="none" strike="noStrike" cap="none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6. Антипротозойни средства (с антибактериален ефект)</a:t>
            </a:r>
          </a:p>
          <a:p>
            <a:pPr marL="0" marR="0" lvl="3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600" b="0" i="0" u="none" strike="noStrike" cap="none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7. Антимикобактериални средства за интрамамарно приложение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188406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2152D02-2806-30B3-D7D7-A901D44948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00" y="2597150"/>
            <a:ext cx="8008947" cy="11366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g-BG" sz="3600" dirty="0">
                <a:latin typeface="EC Square Sans Pro" panose="020B0506040000020004" pitchFamily="34" charset="0"/>
              </a:rPr>
              <a:t>НАЦИОНАЛНА </a:t>
            </a:r>
            <a:br>
              <a:rPr lang="en-US" sz="3600" dirty="0">
                <a:latin typeface="EC Square Sans Pro" panose="020B0506040000020004" pitchFamily="34" charset="0"/>
              </a:rPr>
            </a:br>
            <a:r>
              <a:rPr lang="bg-BG" sz="3600" dirty="0">
                <a:latin typeface="EC Square Sans Pro" panose="020B0506040000020004" pitchFamily="34" charset="0"/>
              </a:rPr>
              <a:t>СТАТИСТИКА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3B999E-1A7A-3088-2341-B8665CB1B5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67393" y="2240154"/>
            <a:ext cx="2853480" cy="171208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511130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93" name="Picture 2">
            <a:extLst>
              <a:ext uri="{FF2B5EF4-FFF2-40B4-BE49-F238E27FC236}">
                <a16:creationId xmlns:a16="http://schemas.microsoft.com/office/drawing/2014/main" id="{E5213B0C-94E0-BAC9-0F6E-223A92DD5D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12"/>
          <a:stretch/>
        </p:blipFill>
        <p:spPr bwMode="auto">
          <a:xfrm>
            <a:off x="0" y="5735013"/>
            <a:ext cx="6059083" cy="109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53" name="Picture 2">
            <a:extLst>
              <a:ext uri="{FF2B5EF4-FFF2-40B4-BE49-F238E27FC236}">
                <a16:creationId xmlns:a16="http://schemas.microsoft.com/office/drawing/2014/main" id="{D773CCFB-3637-F5B3-13E4-FC54D842BB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229310"/>
            <a:ext cx="5867400" cy="355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54" name="TextBox 6253">
            <a:extLst>
              <a:ext uri="{FF2B5EF4-FFF2-40B4-BE49-F238E27FC236}">
                <a16:creationId xmlns:a16="http://schemas.microsoft.com/office/drawing/2014/main" id="{20006393-2BF9-A6D6-7C96-467A0438E08A}"/>
              </a:ext>
            </a:extLst>
          </p:cNvPr>
          <p:cNvSpPr txBox="1"/>
          <p:nvPr/>
        </p:nvSpPr>
        <p:spPr>
          <a:xfrm>
            <a:off x="6324600" y="3202252"/>
            <a:ext cx="2635250" cy="37279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bg-BG" sz="1300" b="1" dirty="0">
                <a:solidFill>
                  <a:schemeClr val="tx1"/>
                </a:solidFill>
                <a:latin typeface="EC Square Sans Pro" panose="020B0506040000020004" pitchFamily="34" charset="0"/>
              </a:rPr>
              <a:t>Популация от добитък</a:t>
            </a:r>
          </a:p>
          <a:p>
            <a:pPr algn="l"/>
            <a:r>
              <a:rPr lang="bg-BG" sz="1050" dirty="0">
                <a:solidFill>
                  <a:schemeClr val="tx1"/>
                </a:solidFill>
                <a:latin typeface="EC Square Sans Pro" panose="020B0506040000020004" pitchFamily="34" charset="0"/>
              </a:rPr>
              <a:t>(% от общите единици добитък. 2020 г.)</a:t>
            </a:r>
          </a:p>
        </p:txBody>
      </p:sp>
      <p:sp>
        <p:nvSpPr>
          <p:cNvPr id="6255" name="TextBox 6254">
            <a:extLst>
              <a:ext uri="{FF2B5EF4-FFF2-40B4-BE49-F238E27FC236}">
                <a16:creationId xmlns:a16="http://schemas.microsoft.com/office/drawing/2014/main" id="{AA1C2EE9-FEAC-9257-AE4D-A448E5A42F7B}"/>
              </a:ext>
            </a:extLst>
          </p:cNvPr>
          <p:cNvSpPr txBox="1"/>
          <p:nvPr/>
        </p:nvSpPr>
        <p:spPr>
          <a:xfrm rot="16200000">
            <a:off x="9170831" y="3454797"/>
            <a:ext cx="542226" cy="531831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r">
              <a:spcAft>
                <a:spcPts val="450"/>
              </a:spcAft>
            </a:pPr>
            <a:r>
              <a:rPr lang="bg-BG" sz="800" dirty="0">
                <a:solidFill>
                  <a:schemeClr val="tx1"/>
                </a:solidFill>
                <a:latin typeface="EC Square Sans Pro" panose="020B0506040000020004" pitchFamily="34" charset="0"/>
              </a:rPr>
              <a:t>ЕС</a:t>
            </a:r>
          </a:p>
          <a:p>
            <a:pPr algn="r">
              <a:spcAft>
                <a:spcPts val="450"/>
              </a:spcAft>
            </a:pPr>
            <a:endParaRPr lang="en-US" sz="800" kern="1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>
              <a:spcAft>
                <a:spcPts val="450"/>
              </a:spcAft>
            </a:pPr>
            <a:r>
              <a:rPr lang="bg-BG" sz="800" dirty="0">
                <a:solidFill>
                  <a:schemeClr val="tx1"/>
                </a:solidFill>
                <a:latin typeface="EC Square Sans Pro" panose="020B0506040000020004" pitchFamily="34" charset="0"/>
              </a:rPr>
              <a:t>Люксембург</a:t>
            </a:r>
          </a:p>
          <a:p>
            <a:pPr algn="r">
              <a:spcAft>
                <a:spcPts val="450"/>
              </a:spcAft>
            </a:pPr>
            <a:r>
              <a:rPr lang="bg-BG" sz="800" dirty="0">
                <a:solidFill>
                  <a:schemeClr val="tx1"/>
                </a:solidFill>
                <a:latin typeface="EC Square Sans Pro" panose="020B0506040000020004" pitchFamily="34" charset="0"/>
              </a:rPr>
              <a:t>Ирландия</a:t>
            </a:r>
          </a:p>
          <a:p>
            <a:pPr algn="r">
              <a:spcAft>
                <a:spcPts val="450"/>
              </a:spcAft>
            </a:pPr>
            <a:r>
              <a:rPr lang="bg-BG" sz="800" dirty="0">
                <a:solidFill>
                  <a:schemeClr val="tx1"/>
                </a:solidFill>
                <a:latin typeface="EC Square Sans Pro" panose="020B0506040000020004" pitchFamily="34" charset="0"/>
              </a:rPr>
              <a:t>Словения</a:t>
            </a:r>
          </a:p>
          <a:p>
            <a:pPr algn="r">
              <a:spcAft>
                <a:spcPts val="450"/>
              </a:spcAft>
            </a:pPr>
            <a:r>
              <a:rPr lang="bg-BG" sz="800" dirty="0">
                <a:solidFill>
                  <a:schemeClr val="tx1"/>
                </a:solidFill>
                <a:latin typeface="EC Square Sans Pro" panose="020B0506040000020004" pitchFamily="34" charset="0"/>
              </a:rPr>
              <a:t>Литва</a:t>
            </a:r>
          </a:p>
          <a:p>
            <a:pPr algn="r">
              <a:spcAft>
                <a:spcPts val="450"/>
              </a:spcAft>
            </a:pPr>
            <a:r>
              <a:rPr lang="bg-BG" sz="800" dirty="0">
                <a:solidFill>
                  <a:schemeClr val="tx1"/>
                </a:solidFill>
                <a:latin typeface="EC Square Sans Pro" panose="020B0506040000020004" pitchFamily="34" charset="0"/>
              </a:rPr>
              <a:t>Франция</a:t>
            </a:r>
          </a:p>
          <a:p>
            <a:pPr algn="r">
              <a:spcAft>
                <a:spcPts val="450"/>
              </a:spcAft>
            </a:pPr>
            <a:r>
              <a:rPr lang="bg-BG" sz="800" dirty="0">
                <a:solidFill>
                  <a:schemeClr val="tx1"/>
                </a:solidFill>
                <a:latin typeface="EC Square Sans Pro" panose="020B0506040000020004" pitchFamily="34" charset="0"/>
              </a:rPr>
              <a:t>Естония</a:t>
            </a:r>
          </a:p>
          <a:p>
            <a:pPr algn="r">
              <a:spcAft>
                <a:spcPts val="450"/>
              </a:spcAft>
            </a:pPr>
            <a:r>
              <a:rPr lang="bg-BG" sz="800" dirty="0">
                <a:solidFill>
                  <a:schemeClr val="tx1"/>
                </a:solidFill>
                <a:latin typeface="EC Square Sans Pro" panose="020B0506040000020004" pitchFamily="34" charset="0"/>
              </a:rPr>
              <a:t>Латвия</a:t>
            </a:r>
          </a:p>
          <a:p>
            <a:pPr algn="r">
              <a:spcAft>
                <a:spcPts val="450"/>
              </a:spcAft>
            </a:pPr>
            <a:r>
              <a:rPr lang="bg-BG" sz="800" dirty="0">
                <a:solidFill>
                  <a:schemeClr val="tx1"/>
                </a:solidFill>
                <a:latin typeface="EC Square Sans Pro" panose="020B0506040000020004" pitchFamily="34" charset="0"/>
              </a:rPr>
              <a:t>Чехия</a:t>
            </a:r>
          </a:p>
          <a:p>
            <a:pPr algn="r">
              <a:spcAft>
                <a:spcPts val="450"/>
              </a:spcAft>
            </a:pPr>
            <a:r>
              <a:rPr lang="bg-BG" sz="800" dirty="0">
                <a:solidFill>
                  <a:schemeClr val="tx1"/>
                </a:solidFill>
                <a:latin typeface="EC Square Sans Pro" panose="020B0506040000020004" pitchFamily="34" charset="0"/>
              </a:rPr>
              <a:t>Финландия</a:t>
            </a:r>
          </a:p>
          <a:p>
            <a:pPr algn="r">
              <a:spcAft>
                <a:spcPts val="450"/>
              </a:spcAft>
            </a:pPr>
            <a:r>
              <a:rPr lang="bg-BG" sz="800" dirty="0">
                <a:solidFill>
                  <a:schemeClr val="tx1"/>
                </a:solidFill>
                <a:latin typeface="EC Square Sans Pro" panose="020B0506040000020004" pitchFamily="34" charset="0"/>
              </a:rPr>
              <a:t>Швеция</a:t>
            </a:r>
          </a:p>
          <a:p>
            <a:pPr algn="r">
              <a:spcAft>
                <a:spcPts val="450"/>
              </a:spcAft>
            </a:pPr>
            <a:r>
              <a:rPr lang="bg-BG" sz="800" dirty="0">
                <a:solidFill>
                  <a:schemeClr val="tx1"/>
                </a:solidFill>
                <a:latin typeface="EC Square Sans Pro" panose="020B0506040000020004" pitchFamily="34" charset="0"/>
              </a:rPr>
              <a:t>Австрия</a:t>
            </a:r>
          </a:p>
          <a:p>
            <a:pPr algn="r">
              <a:spcAft>
                <a:spcPts val="450"/>
              </a:spcAft>
            </a:pPr>
            <a:r>
              <a:rPr lang="bg-BG" sz="800" dirty="0">
                <a:solidFill>
                  <a:schemeClr val="tx1"/>
                </a:solidFill>
                <a:latin typeface="EC Square Sans Pro" panose="020B0506040000020004" pitchFamily="34" charset="0"/>
              </a:rPr>
              <a:t>Словакия</a:t>
            </a:r>
          </a:p>
          <a:p>
            <a:pPr algn="r">
              <a:spcAft>
                <a:spcPts val="450"/>
              </a:spcAft>
            </a:pPr>
            <a:r>
              <a:rPr lang="bg-BG" sz="800" dirty="0">
                <a:solidFill>
                  <a:schemeClr val="tx1"/>
                </a:solidFill>
                <a:latin typeface="EC Square Sans Pro" panose="020B0506040000020004" pitchFamily="34" charset="0"/>
              </a:rPr>
              <a:t>България</a:t>
            </a:r>
          </a:p>
          <a:p>
            <a:pPr algn="r">
              <a:spcAft>
                <a:spcPts val="450"/>
              </a:spcAft>
            </a:pPr>
            <a:r>
              <a:rPr lang="bg-BG" sz="800" dirty="0">
                <a:solidFill>
                  <a:schemeClr val="tx1"/>
                </a:solidFill>
                <a:latin typeface="EC Square Sans Pro" panose="020B0506040000020004" pitchFamily="34" charset="0"/>
              </a:rPr>
              <a:t>Германия</a:t>
            </a:r>
          </a:p>
          <a:p>
            <a:pPr algn="r">
              <a:spcAft>
                <a:spcPts val="450"/>
              </a:spcAft>
            </a:pPr>
            <a:r>
              <a:rPr lang="bg-BG" sz="800" dirty="0">
                <a:solidFill>
                  <a:schemeClr val="tx1"/>
                </a:solidFill>
                <a:latin typeface="EC Square Sans Pro" panose="020B0506040000020004" pitchFamily="34" charset="0"/>
              </a:rPr>
              <a:t>Италия</a:t>
            </a:r>
          </a:p>
          <a:p>
            <a:pPr algn="r">
              <a:spcAft>
                <a:spcPts val="450"/>
              </a:spcAft>
            </a:pPr>
            <a:r>
              <a:rPr lang="bg-BG" sz="800" dirty="0">
                <a:solidFill>
                  <a:schemeClr val="tx1"/>
                </a:solidFill>
                <a:latin typeface="EC Square Sans Pro" panose="020B0506040000020004" pitchFamily="34" charset="0"/>
              </a:rPr>
              <a:t>Полша</a:t>
            </a:r>
          </a:p>
          <a:p>
            <a:pPr algn="r">
              <a:spcAft>
                <a:spcPts val="450"/>
              </a:spcAft>
            </a:pPr>
            <a:r>
              <a:rPr lang="bg-BG" sz="800" dirty="0">
                <a:solidFill>
                  <a:schemeClr val="tx1"/>
                </a:solidFill>
                <a:latin typeface="EC Square Sans Pro" panose="020B0506040000020004" pitchFamily="34" charset="0"/>
              </a:rPr>
              <a:t>Португалия</a:t>
            </a:r>
          </a:p>
          <a:p>
            <a:pPr algn="r">
              <a:spcAft>
                <a:spcPts val="450"/>
              </a:spcAft>
            </a:pPr>
            <a:r>
              <a:rPr lang="bg-BG" sz="800" dirty="0">
                <a:solidFill>
                  <a:schemeClr val="tx1"/>
                </a:solidFill>
                <a:latin typeface="EC Square Sans Pro" panose="020B0506040000020004" pitchFamily="34" charset="0"/>
              </a:rPr>
              <a:t>Белгия</a:t>
            </a:r>
          </a:p>
          <a:p>
            <a:pPr algn="r">
              <a:spcAft>
                <a:spcPts val="450"/>
              </a:spcAft>
            </a:pPr>
            <a:r>
              <a:rPr lang="bg-BG" sz="700" dirty="0">
                <a:solidFill>
                  <a:schemeClr val="tx1"/>
                </a:solidFill>
                <a:latin typeface="EC Square Sans Pro" panose="020B0506040000020004" pitchFamily="34" charset="0"/>
              </a:rPr>
              <a:t>Нидерландия</a:t>
            </a:r>
          </a:p>
          <a:p>
            <a:pPr algn="r">
              <a:spcAft>
                <a:spcPts val="450"/>
              </a:spcAft>
            </a:pPr>
            <a:r>
              <a:rPr lang="bg-BG" sz="800" dirty="0">
                <a:solidFill>
                  <a:schemeClr val="tx1"/>
                </a:solidFill>
                <a:latin typeface="EC Square Sans Pro" panose="020B0506040000020004" pitchFamily="34" charset="0"/>
              </a:rPr>
              <a:t>Хърватия</a:t>
            </a:r>
          </a:p>
          <a:p>
            <a:pPr algn="r">
              <a:spcAft>
                <a:spcPts val="450"/>
              </a:spcAft>
            </a:pPr>
            <a:r>
              <a:rPr lang="bg-BG" sz="800" dirty="0">
                <a:solidFill>
                  <a:schemeClr val="tx1"/>
                </a:solidFill>
                <a:latin typeface="EC Square Sans Pro" panose="020B0506040000020004" pitchFamily="34" charset="0"/>
              </a:rPr>
              <a:t>Унгария</a:t>
            </a:r>
          </a:p>
          <a:p>
            <a:pPr algn="r">
              <a:spcAft>
                <a:spcPts val="450"/>
              </a:spcAft>
            </a:pPr>
            <a:r>
              <a:rPr lang="bg-BG" sz="800" dirty="0">
                <a:solidFill>
                  <a:schemeClr val="tx1"/>
                </a:solidFill>
                <a:latin typeface="EC Square Sans Pro" panose="020B0506040000020004" pitchFamily="34" charset="0"/>
              </a:rPr>
              <a:t>Румъния</a:t>
            </a:r>
          </a:p>
          <a:p>
            <a:pPr algn="r">
              <a:spcAft>
                <a:spcPts val="450"/>
              </a:spcAft>
            </a:pPr>
            <a:r>
              <a:rPr lang="bg-BG" sz="800" dirty="0">
                <a:solidFill>
                  <a:schemeClr val="tx1"/>
                </a:solidFill>
                <a:latin typeface="EC Square Sans Pro" panose="020B0506040000020004" pitchFamily="34" charset="0"/>
              </a:rPr>
              <a:t>Малта</a:t>
            </a:r>
          </a:p>
          <a:p>
            <a:pPr algn="r">
              <a:spcAft>
                <a:spcPts val="450"/>
              </a:spcAft>
            </a:pPr>
            <a:r>
              <a:rPr lang="bg-BG" sz="800" dirty="0">
                <a:solidFill>
                  <a:schemeClr val="tx1"/>
                </a:solidFill>
                <a:latin typeface="EC Square Sans Pro" panose="020B0506040000020004" pitchFamily="34" charset="0"/>
              </a:rPr>
              <a:t>Кипър</a:t>
            </a:r>
          </a:p>
          <a:p>
            <a:pPr algn="r">
              <a:spcAft>
                <a:spcPts val="450"/>
              </a:spcAft>
            </a:pPr>
            <a:r>
              <a:rPr lang="bg-BG" sz="800" dirty="0">
                <a:solidFill>
                  <a:schemeClr val="tx1"/>
                </a:solidFill>
                <a:latin typeface="EC Square Sans Pro" panose="020B0506040000020004" pitchFamily="34" charset="0"/>
              </a:rPr>
              <a:t>Испания</a:t>
            </a:r>
          </a:p>
          <a:p>
            <a:pPr algn="r">
              <a:spcAft>
                <a:spcPts val="450"/>
              </a:spcAft>
            </a:pPr>
            <a:r>
              <a:rPr lang="bg-BG" sz="800" dirty="0">
                <a:solidFill>
                  <a:schemeClr val="tx1"/>
                </a:solidFill>
                <a:latin typeface="EC Square Sans Pro" panose="020B0506040000020004" pitchFamily="34" charset="0"/>
              </a:rPr>
              <a:t>Дания</a:t>
            </a:r>
          </a:p>
          <a:p>
            <a:pPr algn="r">
              <a:spcAft>
                <a:spcPts val="450"/>
              </a:spcAft>
            </a:pPr>
            <a:r>
              <a:rPr lang="bg-BG" sz="800" dirty="0">
                <a:solidFill>
                  <a:schemeClr val="tx1"/>
                </a:solidFill>
                <a:latin typeface="EC Square Sans Pro" panose="020B0506040000020004" pitchFamily="34" charset="0"/>
              </a:rPr>
              <a:t>Гърция</a:t>
            </a:r>
          </a:p>
        </p:txBody>
      </p:sp>
      <p:sp>
        <p:nvSpPr>
          <p:cNvPr id="6256" name="TextBox 6255">
            <a:extLst>
              <a:ext uri="{FF2B5EF4-FFF2-40B4-BE49-F238E27FC236}">
                <a16:creationId xmlns:a16="http://schemas.microsoft.com/office/drawing/2014/main" id="{A4366BF5-3EB9-68DA-F9AA-0651479E4DE8}"/>
              </a:ext>
            </a:extLst>
          </p:cNvPr>
          <p:cNvSpPr txBox="1"/>
          <p:nvPr/>
        </p:nvSpPr>
        <p:spPr>
          <a:xfrm>
            <a:off x="8343488" y="6378715"/>
            <a:ext cx="311560" cy="9933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bg-BG" sz="700" b="1">
                <a:solidFill>
                  <a:schemeClr val="tx1"/>
                </a:solidFill>
                <a:latin typeface="EC Square Sans Pro" panose="020B0506040000020004" pitchFamily="34" charset="0"/>
              </a:rPr>
              <a:t>Говеда</a:t>
            </a:r>
          </a:p>
        </p:txBody>
      </p:sp>
      <p:sp>
        <p:nvSpPr>
          <p:cNvPr id="6257" name="TextBox 6256">
            <a:extLst>
              <a:ext uri="{FF2B5EF4-FFF2-40B4-BE49-F238E27FC236}">
                <a16:creationId xmlns:a16="http://schemas.microsoft.com/office/drawing/2014/main" id="{000FA211-BFCD-6F2D-9CFC-28395A3DC6BF}"/>
              </a:ext>
            </a:extLst>
          </p:cNvPr>
          <p:cNvSpPr txBox="1"/>
          <p:nvPr/>
        </p:nvSpPr>
        <p:spPr>
          <a:xfrm>
            <a:off x="8760300" y="6378715"/>
            <a:ext cx="199550" cy="9933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bg-BG" sz="700" b="1">
                <a:solidFill>
                  <a:schemeClr val="tx1"/>
                </a:solidFill>
                <a:latin typeface="EC Square Sans Pro" panose="020B0506040000020004" pitchFamily="34" charset="0"/>
              </a:rPr>
              <a:t>Свине</a:t>
            </a:r>
          </a:p>
        </p:txBody>
      </p:sp>
      <p:sp>
        <p:nvSpPr>
          <p:cNvPr id="6258" name="TextBox 6257">
            <a:extLst>
              <a:ext uri="{FF2B5EF4-FFF2-40B4-BE49-F238E27FC236}">
                <a16:creationId xmlns:a16="http://schemas.microsoft.com/office/drawing/2014/main" id="{21E4AB0A-45FA-EF85-198E-F5833FE166A9}"/>
              </a:ext>
            </a:extLst>
          </p:cNvPr>
          <p:cNvSpPr txBox="1"/>
          <p:nvPr/>
        </p:nvSpPr>
        <p:spPr>
          <a:xfrm>
            <a:off x="9105404" y="6378715"/>
            <a:ext cx="304789" cy="9933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bg-BG" sz="700" b="1">
                <a:solidFill>
                  <a:schemeClr val="tx1"/>
                </a:solidFill>
                <a:latin typeface="EC Square Sans Pro" panose="020B0506040000020004" pitchFamily="34" charset="0"/>
              </a:rPr>
              <a:t>Овце</a:t>
            </a:r>
          </a:p>
        </p:txBody>
      </p:sp>
      <p:sp>
        <p:nvSpPr>
          <p:cNvPr id="6259" name="TextBox 6258">
            <a:extLst>
              <a:ext uri="{FF2B5EF4-FFF2-40B4-BE49-F238E27FC236}">
                <a16:creationId xmlns:a16="http://schemas.microsoft.com/office/drawing/2014/main" id="{1F28E7BA-CCCE-DB60-52C0-907A8B165CEB}"/>
              </a:ext>
            </a:extLst>
          </p:cNvPr>
          <p:cNvSpPr txBox="1"/>
          <p:nvPr/>
        </p:nvSpPr>
        <p:spPr>
          <a:xfrm>
            <a:off x="9544867" y="6378715"/>
            <a:ext cx="304789" cy="9933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bg-BG" sz="700" b="1">
                <a:solidFill>
                  <a:schemeClr val="tx1"/>
                </a:solidFill>
                <a:latin typeface="EC Square Sans Pro" panose="020B0506040000020004" pitchFamily="34" charset="0"/>
              </a:rPr>
              <a:t>Кози</a:t>
            </a:r>
          </a:p>
        </p:txBody>
      </p:sp>
      <p:sp>
        <p:nvSpPr>
          <p:cNvPr id="6260" name="TextBox 6259">
            <a:extLst>
              <a:ext uri="{FF2B5EF4-FFF2-40B4-BE49-F238E27FC236}">
                <a16:creationId xmlns:a16="http://schemas.microsoft.com/office/drawing/2014/main" id="{68A65852-5A28-F146-9B27-D9ADE45F2E0C}"/>
              </a:ext>
            </a:extLst>
          </p:cNvPr>
          <p:cNvSpPr txBox="1"/>
          <p:nvPr/>
        </p:nvSpPr>
        <p:spPr>
          <a:xfrm>
            <a:off x="9967959" y="6379699"/>
            <a:ext cx="413157" cy="9933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bg-BG" sz="700" b="1">
                <a:solidFill>
                  <a:schemeClr val="tx1"/>
                </a:solidFill>
                <a:latin typeface="EC Square Sans Pro" panose="020B0506040000020004" pitchFamily="34" charset="0"/>
              </a:rPr>
              <a:t>Домашни птици</a:t>
            </a:r>
          </a:p>
        </p:txBody>
      </p:sp>
      <p:pic>
        <p:nvPicPr>
          <p:cNvPr id="6223" name="Picture 4">
            <a:extLst>
              <a:ext uri="{FF2B5EF4-FFF2-40B4-BE49-F238E27FC236}">
                <a16:creationId xmlns:a16="http://schemas.microsoft.com/office/drawing/2014/main" id="{36EB872D-9E8C-CADB-011E-DD3BD07C55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129" b="17041"/>
          <a:stretch/>
        </p:blipFill>
        <p:spPr bwMode="auto">
          <a:xfrm>
            <a:off x="3810001" y="55075"/>
            <a:ext cx="4724400" cy="277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24" name="Picture 4">
            <a:extLst>
              <a:ext uri="{FF2B5EF4-FFF2-40B4-BE49-F238E27FC236}">
                <a16:creationId xmlns:a16="http://schemas.microsoft.com/office/drawing/2014/main" id="{A28AB8E3-C763-7028-76F2-C927C89C71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26" r="64058"/>
          <a:stretch/>
        </p:blipFill>
        <p:spPr bwMode="auto">
          <a:xfrm>
            <a:off x="4073128" y="2676876"/>
            <a:ext cx="2299132" cy="148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25" name="TextBox 6224">
            <a:extLst>
              <a:ext uri="{FF2B5EF4-FFF2-40B4-BE49-F238E27FC236}">
                <a16:creationId xmlns:a16="http://schemas.microsoft.com/office/drawing/2014/main" id="{15CE471C-94D8-3F96-0F9E-655978D636D0}"/>
              </a:ext>
            </a:extLst>
          </p:cNvPr>
          <p:cNvSpPr txBox="1"/>
          <p:nvPr/>
        </p:nvSpPr>
        <p:spPr>
          <a:xfrm rot="18156509">
            <a:off x="4511729" y="2506328"/>
            <a:ext cx="364866" cy="1037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bg-BG" sz="700">
                <a:solidFill>
                  <a:schemeClr val="tx1"/>
                </a:solidFill>
                <a:latin typeface="EC Square Sans Pro" panose="020B0506040000020004" pitchFamily="34" charset="0"/>
              </a:rPr>
              <a:t>Испания</a:t>
            </a:r>
          </a:p>
        </p:txBody>
      </p:sp>
      <p:sp>
        <p:nvSpPr>
          <p:cNvPr id="6226" name="TextBox 6225">
            <a:extLst>
              <a:ext uri="{FF2B5EF4-FFF2-40B4-BE49-F238E27FC236}">
                <a16:creationId xmlns:a16="http://schemas.microsoft.com/office/drawing/2014/main" id="{2E731BEA-B0EC-35DC-ADE3-E70E644D55A1}"/>
              </a:ext>
            </a:extLst>
          </p:cNvPr>
          <p:cNvSpPr txBox="1"/>
          <p:nvPr/>
        </p:nvSpPr>
        <p:spPr>
          <a:xfrm rot="18156509">
            <a:off x="4220550" y="2495734"/>
            <a:ext cx="364866" cy="12019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bg-BG" sz="700">
                <a:solidFill>
                  <a:schemeClr val="tx1"/>
                </a:solidFill>
                <a:latin typeface="EC Square Sans Pro" panose="020B0506040000020004" pitchFamily="34" charset="0"/>
              </a:rPr>
              <a:t>ЕС (</a:t>
            </a:r>
            <a:r>
              <a:rPr lang="bg-BG" sz="700" baseline="30000">
                <a:solidFill>
                  <a:schemeClr val="tx1"/>
                </a:solidFill>
                <a:latin typeface="EC Square Sans Pro" panose="020B0506040000020004" pitchFamily="34" charset="0"/>
              </a:rPr>
              <a:t>1</a:t>
            </a:r>
            <a:r>
              <a:rPr lang="bg-BG" sz="700">
                <a:solidFill>
                  <a:schemeClr val="tx1"/>
                </a:solidFill>
                <a:latin typeface="EC Square Sans Pro" panose="020B0506040000020004" pitchFamily="34" charset="0"/>
              </a:rPr>
              <a:t>)</a:t>
            </a:r>
          </a:p>
        </p:txBody>
      </p:sp>
      <p:sp>
        <p:nvSpPr>
          <p:cNvPr id="6227" name="TextBox 6226">
            <a:extLst>
              <a:ext uri="{FF2B5EF4-FFF2-40B4-BE49-F238E27FC236}">
                <a16:creationId xmlns:a16="http://schemas.microsoft.com/office/drawing/2014/main" id="{38FA89B7-CDF4-AC05-09A7-FA42EEFB5BBA}"/>
              </a:ext>
            </a:extLst>
          </p:cNvPr>
          <p:cNvSpPr txBox="1"/>
          <p:nvPr/>
        </p:nvSpPr>
        <p:spPr>
          <a:xfrm rot="18156509">
            <a:off x="4652752" y="2502585"/>
            <a:ext cx="364866" cy="1037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bg-BG" sz="700">
                <a:solidFill>
                  <a:schemeClr val="tx1"/>
                </a:solidFill>
                <a:latin typeface="EC Square Sans Pro" panose="020B0506040000020004" pitchFamily="34" charset="0"/>
              </a:rPr>
              <a:t>Франция</a:t>
            </a:r>
          </a:p>
        </p:txBody>
      </p:sp>
      <p:sp>
        <p:nvSpPr>
          <p:cNvPr id="6228" name="TextBox 6227">
            <a:extLst>
              <a:ext uri="{FF2B5EF4-FFF2-40B4-BE49-F238E27FC236}">
                <a16:creationId xmlns:a16="http://schemas.microsoft.com/office/drawing/2014/main" id="{12E02323-D188-9CDE-E23A-BC1BD0D4C33B}"/>
              </a:ext>
            </a:extLst>
          </p:cNvPr>
          <p:cNvSpPr txBox="1"/>
          <p:nvPr/>
        </p:nvSpPr>
        <p:spPr>
          <a:xfrm rot="18156509">
            <a:off x="4798538" y="2511095"/>
            <a:ext cx="364866" cy="1037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bg-BG" sz="700">
                <a:solidFill>
                  <a:schemeClr val="tx1"/>
                </a:solidFill>
                <a:latin typeface="EC Square Sans Pro" panose="020B0506040000020004" pitchFamily="34" charset="0"/>
              </a:rPr>
              <a:t>Италия</a:t>
            </a:r>
          </a:p>
        </p:txBody>
      </p:sp>
      <p:sp>
        <p:nvSpPr>
          <p:cNvPr id="6229" name="TextBox 6228">
            <a:extLst>
              <a:ext uri="{FF2B5EF4-FFF2-40B4-BE49-F238E27FC236}">
                <a16:creationId xmlns:a16="http://schemas.microsoft.com/office/drawing/2014/main" id="{66539AD7-F2B3-607B-4460-6DC7BB0B8D8E}"/>
              </a:ext>
            </a:extLst>
          </p:cNvPr>
          <p:cNvSpPr txBox="1"/>
          <p:nvPr/>
        </p:nvSpPr>
        <p:spPr>
          <a:xfrm rot="18156509">
            <a:off x="4935794" y="2502583"/>
            <a:ext cx="364866" cy="1037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bg-BG" sz="700">
                <a:solidFill>
                  <a:schemeClr val="tx1"/>
                </a:solidFill>
                <a:latin typeface="EC Square Sans Pro" panose="020B0506040000020004" pitchFamily="34" charset="0"/>
              </a:rPr>
              <a:t>Гърция</a:t>
            </a:r>
          </a:p>
        </p:txBody>
      </p:sp>
      <p:sp>
        <p:nvSpPr>
          <p:cNvPr id="6230" name="TextBox 6229">
            <a:extLst>
              <a:ext uri="{FF2B5EF4-FFF2-40B4-BE49-F238E27FC236}">
                <a16:creationId xmlns:a16="http://schemas.microsoft.com/office/drawing/2014/main" id="{80A8DA27-9AFA-DFD5-0ED9-3A0669E3DEFF}"/>
              </a:ext>
            </a:extLst>
          </p:cNvPr>
          <p:cNvSpPr txBox="1"/>
          <p:nvPr/>
        </p:nvSpPr>
        <p:spPr>
          <a:xfrm rot="18156509">
            <a:off x="5197197" y="2530348"/>
            <a:ext cx="421898" cy="1037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bg-BG" sz="700">
                <a:solidFill>
                  <a:schemeClr val="tx1"/>
                </a:solidFill>
                <a:latin typeface="EC Square Sans Pro" panose="020B0506040000020004" pitchFamily="34" charset="0"/>
              </a:rPr>
              <a:t>Полша</a:t>
            </a:r>
          </a:p>
        </p:txBody>
      </p:sp>
      <p:sp>
        <p:nvSpPr>
          <p:cNvPr id="6232" name="TextBox 6231">
            <a:extLst>
              <a:ext uri="{FF2B5EF4-FFF2-40B4-BE49-F238E27FC236}">
                <a16:creationId xmlns:a16="http://schemas.microsoft.com/office/drawing/2014/main" id="{2ECF208A-6F8D-E5A6-95C5-E5F72F7B797D}"/>
              </a:ext>
            </a:extLst>
          </p:cNvPr>
          <p:cNvSpPr txBox="1"/>
          <p:nvPr/>
        </p:nvSpPr>
        <p:spPr>
          <a:xfrm rot="18156509">
            <a:off x="5490532" y="2523542"/>
            <a:ext cx="421898" cy="1037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bg-BG" sz="700">
                <a:solidFill>
                  <a:schemeClr val="tx1"/>
                </a:solidFill>
                <a:latin typeface="EC Square Sans Pro" panose="020B0506040000020004" pitchFamily="34" charset="0"/>
              </a:rPr>
              <a:t>Дания</a:t>
            </a:r>
          </a:p>
        </p:txBody>
      </p:sp>
      <p:sp>
        <p:nvSpPr>
          <p:cNvPr id="6235" name="TextBox 6234">
            <a:extLst>
              <a:ext uri="{FF2B5EF4-FFF2-40B4-BE49-F238E27FC236}">
                <a16:creationId xmlns:a16="http://schemas.microsoft.com/office/drawing/2014/main" id="{AF704C0F-CCC6-4F06-042F-504FB6B3FB91}"/>
              </a:ext>
            </a:extLst>
          </p:cNvPr>
          <p:cNvSpPr txBox="1"/>
          <p:nvPr/>
        </p:nvSpPr>
        <p:spPr>
          <a:xfrm rot="18156509">
            <a:off x="5929791" y="2523638"/>
            <a:ext cx="421898" cy="11718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bg-BG" sz="700">
                <a:solidFill>
                  <a:schemeClr val="tx1"/>
                </a:solidFill>
                <a:latin typeface="EC Square Sans Pro" panose="020B0506040000020004" pitchFamily="34" charset="0"/>
              </a:rPr>
              <a:t>Чехия</a:t>
            </a:r>
          </a:p>
        </p:txBody>
      </p:sp>
      <p:sp>
        <p:nvSpPr>
          <p:cNvPr id="6236" name="TextBox 6235">
            <a:extLst>
              <a:ext uri="{FF2B5EF4-FFF2-40B4-BE49-F238E27FC236}">
                <a16:creationId xmlns:a16="http://schemas.microsoft.com/office/drawing/2014/main" id="{8D602D12-7DD4-189F-FFA5-CB1744E68FF0}"/>
              </a:ext>
            </a:extLst>
          </p:cNvPr>
          <p:cNvSpPr txBox="1"/>
          <p:nvPr/>
        </p:nvSpPr>
        <p:spPr>
          <a:xfrm rot="18156509">
            <a:off x="6074888" y="2526638"/>
            <a:ext cx="421898" cy="11718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bg-BG" sz="700">
                <a:solidFill>
                  <a:schemeClr val="tx1"/>
                </a:solidFill>
                <a:latin typeface="EC Square Sans Pro" panose="020B0506040000020004" pitchFamily="34" charset="0"/>
              </a:rPr>
              <a:t>Унгария</a:t>
            </a:r>
          </a:p>
        </p:txBody>
      </p:sp>
      <p:sp>
        <p:nvSpPr>
          <p:cNvPr id="6238" name="TextBox 6237">
            <a:extLst>
              <a:ext uri="{FF2B5EF4-FFF2-40B4-BE49-F238E27FC236}">
                <a16:creationId xmlns:a16="http://schemas.microsoft.com/office/drawing/2014/main" id="{4CFBE85C-4A09-599D-135B-A1CC07DDC138}"/>
              </a:ext>
            </a:extLst>
          </p:cNvPr>
          <p:cNvSpPr txBox="1"/>
          <p:nvPr/>
        </p:nvSpPr>
        <p:spPr>
          <a:xfrm rot="18156509">
            <a:off x="6332632" y="2546283"/>
            <a:ext cx="475663" cy="11718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bg-BG" sz="700" dirty="0">
                <a:solidFill>
                  <a:schemeClr val="tx1"/>
                </a:solidFill>
                <a:latin typeface="EC Square Sans Pro" panose="020B0506040000020004" pitchFamily="34" charset="0"/>
              </a:rPr>
              <a:t>Малта</a:t>
            </a:r>
          </a:p>
        </p:txBody>
      </p:sp>
      <p:sp>
        <p:nvSpPr>
          <p:cNvPr id="6239" name="TextBox 6238">
            <a:extLst>
              <a:ext uri="{FF2B5EF4-FFF2-40B4-BE49-F238E27FC236}">
                <a16:creationId xmlns:a16="http://schemas.microsoft.com/office/drawing/2014/main" id="{FF2B5CC2-CC65-F686-21DC-2F50C45C8A93}"/>
              </a:ext>
            </a:extLst>
          </p:cNvPr>
          <p:cNvSpPr txBox="1"/>
          <p:nvPr/>
        </p:nvSpPr>
        <p:spPr>
          <a:xfrm rot="18156509">
            <a:off x="6517927" y="2522960"/>
            <a:ext cx="421898" cy="11718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bg-BG" sz="700">
                <a:solidFill>
                  <a:schemeClr val="tx1"/>
                </a:solidFill>
                <a:latin typeface="EC Square Sans Pro" panose="020B0506040000020004" pitchFamily="34" charset="0"/>
              </a:rPr>
              <a:t>Швеция</a:t>
            </a:r>
          </a:p>
        </p:txBody>
      </p:sp>
      <p:sp>
        <p:nvSpPr>
          <p:cNvPr id="6240" name="TextBox 6239">
            <a:extLst>
              <a:ext uri="{FF2B5EF4-FFF2-40B4-BE49-F238E27FC236}">
                <a16:creationId xmlns:a16="http://schemas.microsoft.com/office/drawing/2014/main" id="{11F4F4A2-4DF6-43AA-F5FF-B453DD91801F}"/>
              </a:ext>
            </a:extLst>
          </p:cNvPr>
          <p:cNvSpPr txBox="1"/>
          <p:nvPr/>
        </p:nvSpPr>
        <p:spPr>
          <a:xfrm rot="18156509">
            <a:off x="6579105" y="2571304"/>
            <a:ext cx="537469" cy="11718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bg-BG" sz="700" dirty="0">
                <a:solidFill>
                  <a:schemeClr val="tx1"/>
                </a:solidFill>
                <a:latin typeface="EC Square Sans Pro" panose="020B0506040000020004" pitchFamily="34" charset="0"/>
              </a:rPr>
              <a:t>Финландия</a:t>
            </a:r>
          </a:p>
        </p:txBody>
      </p:sp>
      <p:sp>
        <p:nvSpPr>
          <p:cNvPr id="6241" name="TextBox 6240">
            <a:extLst>
              <a:ext uri="{FF2B5EF4-FFF2-40B4-BE49-F238E27FC236}">
                <a16:creationId xmlns:a16="http://schemas.microsoft.com/office/drawing/2014/main" id="{C3DD6615-5CA4-A426-1C37-1DE01683F047}"/>
              </a:ext>
            </a:extLst>
          </p:cNvPr>
          <p:cNvSpPr txBox="1"/>
          <p:nvPr/>
        </p:nvSpPr>
        <p:spPr>
          <a:xfrm rot="18156509">
            <a:off x="6771938" y="2533461"/>
            <a:ext cx="475094" cy="13343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bg-BG" sz="700">
                <a:solidFill>
                  <a:schemeClr val="tx1"/>
                </a:solidFill>
                <a:latin typeface="EC Square Sans Pro" panose="020B0506040000020004" pitchFamily="34" charset="0"/>
              </a:rPr>
              <a:t>Румъния (</a:t>
            </a:r>
            <a:r>
              <a:rPr lang="bg-BG" sz="700" baseline="30000">
                <a:solidFill>
                  <a:schemeClr val="tx1"/>
                </a:solidFill>
                <a:latin typeface="EC Square Sans Pro" panose="020B0506040000020004" pitchFamily="34" charset="0"/>
              </a:rPr>
              <a:t>1</a:t>
            </a:r>
            <a:r>
              <a:rPr lang="bg-BG" sz="700">
                <a:solidFill>
                  <a:schemeClr val="tx1"/>
                </a:solidFill>
                <a:latin typeface="EC Square Sans Pro" panose="020B0506040000020004" pitchFamily="34" charset="0"/>
              </a:rPr>
              <a:t>)</a:t>
            </a:r>
          </a:p>
        </p:txBody>
      </p:sp>
      <p:sp>
        <p:nvSpPr>
          <p:cNvPr id="6242" name="TextBox 6241">
            <a:extLst>
              <a:ext uri="{FF2B5EF4-FFF2-40B4-BE49-F238E27FC236}">
                <a16:creationId xmlns:a16="http://schemas.microsoft.com/office/drawing/2014/main" id="{77009138-6FBB-477C-B88C-B213F3391CCA}"/>
              </a:ext>
            </a:extLst>
          </p:cNvPr>
          <p:cNvSpPr txBox="1"/>
          <p:nvPr/>
        </p:nvSpPr>
        <p:spPr>
          <a:xfrm rot="18156509">
            <a:off x="6925125" y="2538082"/>
            <a:ext cx="475094" cy="13343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bg-BG" sz="700">
                <a:solidFill>
                  <a:schemeClr val="tx1"/>
                </a:solidFill>
                <a:latin typeface="EC Square Sans Pro" panose="020B0506040000020004" pitchFamily="34" charset="0"/>
              </a:rPr>
              <a:t>България</a:t>
            </a:r>
          </a:p>
        </p:txBody>
      </p:sp>
      <p:sp>
        <p:nvSpPr>
          <p:cNvPr id="6243" name="TextBox 6242">
            <a:extLst>
              <a:ext uri="{FF2B5EF4-FFF2-40B4-BE49-F238E27FC236}">
                <a16:creationId xmlns:a16="http://schemas.microsoft.com/office/drawing/2014/main" id="{FA73AAA7-ACB1-FD3D-7013-1A630E573E5E}"/>
              </a:ext>
            </a:extLst>
          </p:cNvPr>
          <p:cNvSpPr txBox="1"/>
          <p:nvPr/>
        </p:nvSpPr>
        <p:spPr>
          <a:xfrm rot="18156509">
            <a:off x="7061947" y="2537467"/>
            <a:ext cx="475094" cy="13343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bg-BG" sz="700">
                <a:solidFill>
                  <a:schemeClr val="tx1"/>
                </a:solidFill>
                <a:latin typeface="EC Square Sans Pro" panose="020B0506040000020004" pitchFamily="34" charset="0"/>
              </a:rPr>
              <a:t>Кипър</a:t>
            </a:r>
          </a:p>
        </p:txBody>
      </p:sp>
      <p:sp>
        <p:nvSpPr>
          <p:cNvPr id="6244" name="TextBox 6243">
            <a:extLst>
              <a:ext uri="{FF2B5EF4-FFF2-40B4-BE49-F238E27FC236}">
                <a16:creationId xmlns:a16="http://schemas.microsoft.com/office/drawing/2014/main" id="{58D2E2DE-E0E6-4313-E207-63B3B7AA39D7}"/>
              </a:ext>
            </a:extLst>
          </p:cNvPr>
          <p:cNvSpPr txBox="1"/>
          <p:nvPr/>
        </p:nvSpPr>
        <p:spPr>
          <a:xfrm rot="18156509">
            <a:off x="7216842" y="2536852"/>
            <a:ext cx="475094" cy="13343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bg-BG" sz="700">
                <a:solidFill>
                  <a:schemeClr val="tx1"/>
                </a:solidFill>
                <a:latin typeface="EC Square Sans Pro" panose="020B0506040000020004" pitchFamily="34" charset="0"/>
              </a:rPr>
              <a:t>Австрия</a:t>
            </a:r>
          </a:p>
        </p:txBody>
      </p:sp>
      <p:sp>
        <p:nvSpPr>
          <p:cNvPr id="6245" name="TextBox 6244">
            <a:extLst>
              <a:ext uri="{FF2B5EF4-FFF2-40B4-BE49-F238E27FC236}">
                <a16:creationId xmlns:a16="http://schemas.microsoft.com/office/drawing/2014/main" id="{356B4C4B-2600-6593-3EBB-67BAD839223A}"/>
              </a:ext>
            </a:extLst>
          </p:cNvPr>
          <p:cNvSpPr txBox="1"/>
          <p:nvPr/>
        </p:nvSpPr>
        <p:spPr>
          <a:xfrm rot="18156509">
            <a:off x="7357133" y="2533640"/>
            <a:ext cx="475094" cy="13343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bg-BG" sz="700">
                <a:solidFill>
                  <a:schemeClr val="tx1"/>
                </a:solidFill>
                <a:latin typeface="EC Square Sans Pro" panose="020B0506040000020004" pitchFamily="34" charset="0"/>
              </a:rPr>
              <a:t>Литва</a:t>
            </a:r>
          </a:p>
        </p:txBody>
      </p:sp>
      <p:sp>
        <p:nvSpPr>
          <p:cNvPr id="6246" name="TextBox 6245">
            <a:extLst>
              <a:ext uri="{FF2B5EF4-FFF2-40B4-BE49-F238E27FC236}">
                <a16:creationId xmlns:a16="http://schemas.microsoft.com/office/drawing/2014/main" id="{00C52A05-E113-BE10-B2C5-AD763C5317EC}"/>
              </a:ext>
            </a:extLst>
          </p:cNvPr>
          <p:cNvSpPr txBox="1"/>
          <p:nvPr/>
        </p:nvSpPr>
        <p:spPr>
          <a:xfrm rot="18156509">
            <a:off x="7510319" y="2541624"/>
            <a:ext cx="475094" cy="13343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bg-BG" sz="700">
                <a:solidFill>
                  <a:schemeClr val="tx1"/>
                </a:solidFill>
                <a:latin typeface="EC Square Sans Pro" panose="020B0506040000020004" pitchFamily="34" charset="0"/>
              </a:rPr>
              <a:t>Словакия</a:t>
            </a:r>
          </a:p>
        </p:txBody>
      </p:sp>
      <p:sp>
        <p:nvSpPr>
          <p:cNvPr id="6247" name="TextBox 6246">
            <a:extLst>
              <a:ext uri="{FF2B5EF4-FFF2-40B4-BE49-F238E27FC236}">
                <a16:creationId xmlns:a16="http://schemas.microsoft.com/office/drawing/2014/main" id="{75878FD3-3E6D-F5BF-427D-CAA06B078FD9}"/>
              </a:ext>
            </a:extLst>
          </p:cNvPr>
          <p:cNvSpPr txBox="1"/>
          <p:nvPr/>
        </p:nvSpPr>
        <p:spPr>
          <a:xfrm rot="18156509">
            <a:off x="7658292" y="2532299"/>
            <a:ext cx="475094" cy="13343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bg-BG" sz="700">
                <a:solidFill>
                  <a:schemeClr val="tx1"/>
                </a:solidFill>
                <a:latin typeface="EC Square Sans Pro" panose="020B0506040000020004" pitchFamily="34" charset="0"/>
              </a:rPr>
              <a:t>Словения</a:t>
            </a:r>
          </a:p>
        </p:txBody>
      </p:sp>
      <p:sp>
        <p:nvSpPr>
          <p:cNvPr id="6248" name="TextBox 6247">
            <a:extLst>
              <a:ext uri="{FF2B5EF4-FFF2-40B4-BE49-F238E27FC236}">
                <a16:creationId xmlns:a16="http://schemas.microsoft.com/office/drawing/2014/main" id="{438AEFD8-AD85-998E-528A-02A7C87C60C4}"/>
              </a:ext>
            </a:extLst>
          </p:cNvPr>
          <p:cNvSpPr txBox="1"/>
          <p:nvPr/>
        </p:nvSpPr>
        <p:spPr>
          <a:xfrm rot="18156509">
            <a:off x="7798583" y="2537716"/>
            <a:ext cx="475094" cy="13343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bg-BG" sz="700">
                <a:solidFill>
                  <a:schemeClr val="tx1"/>
                </a:solidFill>
                <a:latin typeface="EC Square Sans Pro" panose="020B0506040000020004" pitchFamily="34" charset="0"/>
              </a:rPr>
              <a:t>Латвия</a:t>
            </a:r>
          </a:p>
        </p:txBody>
      </p:sp>
      <p:sp>
        <p:nvSpPr>
          <p:cNvPr id="6249" name="TextBox 6248">
            <a:extLst>
              <a:ext uri="{FF2B5EF4-FFF2-40B4-BE49-F238E27FC236}">
                <a16:creationId xmlns:a16="http://schemas.microsoft.com/office/drawing/2014/main" id="{8639C442-6687-D1DD-F9E4-67DECFD5E69B}"/>
              </a:ext>
            </a:extLst>
          </p:cNvPr>
          <p:cNvSpPr txBox="1"/>
          <p:nvPr/>
        </p:nvSpPr>
        <p:spPr>
          <a:xfrm rot="18156509">
            <a:off x="7950300" y="2530219"/>
            <a:ext cx="475094" cy="13343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bg-BG" sz="700">
                <a:solidFill>
                  <a:schemeClr val="tx1"/>
                </a:solidFill>
                <a:latin typeface="EC Square Sans Pro" panose="020B0506040000020004" pitchFamily="34" charset="0"/>
              </a:rPr>
              <a:t>Естония</a:t>
            </a:r>
          </a:p>
        </p:txBody>
      </p:sp>
      <p:sp>
        <p:nvSpPr>
          <p:cNvPr id="6250" name="TextBox 6249">
            <a:extLst>
              <a:ext uri="{FF2B5EF4-FFF2-40B4-BE49-F238E27FC236}">
                <a16:creationId xmlns:a16="http://schemas.microsoft.com/office/drawing/2014/main" id="{13B119CB-7E9C-8FAF-A6B4-EF476CC9BE2E}"/>
              </a:ext>
            </a:extLst>
          </p:cNvPr>
          <p:cNvSpPr txBox="1"/>
          <p:nvPr/>
        </p:nvSpPr>
        <p:spPr>
          <a:xfrm rot="18156509">
            <a:off x="8102018" y="2545212"/>
            <a:ext cx="475094" cy="13343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bg-BG" sz="700">
                <a:solidFill>
                  <a:schemeClr val="tx1"/>
                </a:solidFill>
                <a:latin typeface="EC Square Sans Pro" panose="020B0506040000020004" pitchFamily="34" charset="0"/>
              </a:rPr>
              <a:t>Белгия</a:t>
            </a:r>
          </a:p>
        </p:txBody>
      </p:sp>
      <p:sp>
        <p:nvSpPr>
          <p:cNvPr id="6251" name="TextBox 6250">
            <a:extLst>
              <a:ext uri="{FF2B5EF4-FFF2-40B4-BE49-F238E27FC236}">
                <a16:creationId xmlns:a16="http://schemas.microsoft.com/office/drawing/2014/main" id="{C8060C9F-2A03-1FB2-B8C5-26242FCC3026}"/>
              </a:ext>
            </a:extLst>
          </p:cNvPr>
          <p:cNvSpPr txBox="1"/>
          <p:nvPr/>
        </p:nvSpPr>
        <p:spPr>
          <a:xfrm>
            <a:off x="4150530" y="2694895"/>
            <a:ext cx="2521876" cy="26671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l"/>
            <a:r>
              <a:rPr lang="bg-BG" sz="800" i="1" dirty="0">
                <a:solidFill>
                  <a:schemeClr val="tx1"/>
                </a:solidFill>
                <a:latin typeface="EC Square Sans Pro" panose="020B0506040000020004" pitchFamily="34" charset="0"/>
              </a:rPr>
              <a:t>Източник:</a:t>
            </a:r>
            <a:r>
              <a:rPr lang="bg-BG" sz="800" dirty="0">
                <a:solidFill>
                  <a:schemeClr val="tx1"/>
                </a:solidFill>
                <a:latin typeface="EC Square Sans Pro" panose="020B0506040000020004" pitchFamily="34" charset="0"/>
              </a:rPr>
              <a:t> Eurostat (онлайн код на данните fish_aq2a)</a:t>
            </a:r>
          </a:p>
        </p:txBody>
      </p:sp>
      <p:sp>
        <p:nvSpPr>
          <p:cNvPr id="6252" name="TextBox 6251">
            <a:extLst>
              <a:ext uri="{FF2B5EF4-FFF2-40B4-BE49-F238E27FC236}">
                <a16:creationId xmlns:a16="http://schemas.microsoft.com/office/drawing/2014/main" id="{FB60DE2F-47B3-4449-A0CA-B3478C7B7438}"/>
              </a:ext>
            </a:extLst>
          </p:cNvPr>
          <p:cNvSpPr txBox="1"/>
          <p:nvPr/>
        </p:nvSpPr>
        <p:spPr>
          <a:xfrm rot="18156509">
            <a:off x="4963972" y="2559210"/>
            <a:ext cx="523755" cy="1037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bg-BG" sz="700">
                <a:solidFill>
                  <a:schemeClr val="tx1"/>
                </a:solidFill>
                <a:latin typeface="EC Square Sans Pro" panose="020B0506040000020004" pitchFamily="34" charset="0"/>
              </a:rPr>
              <a:t>Нидерландия</a:t>
            </a:r>
          </a:p>
        </p:txBody>
      </p: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1D1C664C-FC1B-4744-9DE8-C78CA6BECE52}"/>
              </a:ext>
            </a:extLst>
          </p:cNvPr>
          <p:cNvCxnSpPr>
            <a:cxnSpLocks/>
          </p:cNvCxnSpPr>
          <p:nvPr/>
        </p:nvCxnSpPr>
        <p:spPr>
          <a:xfrm flipV="1">
            <a:off x="9428691" y="6301423"/>
            <a:ext cx="0" cy="48672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EC6C0E0B-1D98-4242-B3D7-DE2486D958DA}"/>
              </a:ext>
            </a:extLst>
          </p:cNvPr>
          <p:cNvSpPr/>
          <p:nvPr/>
        </p:nvSpPr>
        <p:spPr>
          <a:xfrm rot="5400000">
            <a:off x="7965112" y="4696666"/>
            <a:ext cx="2916999" cy="25602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kern="1200"/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E1B8C88D-759A-42C7-93E3-55F23B4108CF}"/>
              </a:ext>
            </a:extLst>
          </p:cNvPr>
          <p:cNvSpPr/>
          <p:nvPr/>
        </p:nvSpPr>
        <p:spPr>
          <a:xfrm rot="5400000">
            <a:off x="6185407" y="1249177"/>
            <a:ext cx="2138705" cy="1524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kern="1200"/>
          </a:p>
        </p:txBody>
      </p:sp>
      <p:sp>
        <p:nvSpPr>
          <p:cNvPr id="19" name="Rectángulo redondeado 13">
            <a:extLst>
              <a:ext uri="{FF2B5EF4-FFF2-40B4-BE49-F238E27FC236}">
                <a16:creationId xmlns:a16="http://schemas.microsoft.com/office/drawing/2014/main" id="{85826C6D-7045-4CCE-B4AB-096388C60318}"/>
              </a:ext>
            </a:extLst>
          </p:cNvPr>
          <p:cNvSpPr/>
          <p:nvPr/>
        </p:nvSpPr>
        <p:spPr>
          <a:xfrm>
            <a:off x="0" y="-6168"/>
            <a:ext cx="3721100" cy="2374718"/>
          </a:xfrm>
          <a:prstGeom prst="roundRect">
            <a:avLst>
              <a:gd name="adj" fmla="val 10"/>
            </a:avLst>
          </a:prstGeom>
          <a:solidFill>
            <a:srgbClr val="003399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bg-BG" sz="28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БЪЛГАРИЯ</a:t>
            </a:r>
          </a:p>
          <a:p>
            <a:pPr algn="ctr">
              <a:lnSpc>
                <a:spcPct val="120000"/>
              </a:lnSpc>
              <a:defRPr/>
            </a:pPr>
            <a:r>
              <a:rPr lang="bg-BG" sz="28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 Данни за производителите на животински храни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97C392D-56B6-4309-956F-9B0563575FD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42963" b="26214"/>
          <a:stretch/>
        </p:blipFill>
        <p:spPr>
          <a:xfrm>
            <a:off x="9010650" y="2903326"/>
            <a:ext cx="2299132" cy="382326"/>
          </a:xfrm>
          <a:prstGeom prst="rect">
            <a:avLst/>
          </a:prstGeom>
        </p:spPr>
      </p:pic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59BFBA07-0CB2-4B11-A586-D3D5CABE8632}"/>
              </a:ext>
            </a:extLst>
          </p:cNvPr>
          <p:cNvCxnSpPr/>
          <p:nvPr/>
        </p:nvCxnSpPr>
        <p:spPr>
          <a:xfrm flipV="1">
            <a:off x="6858079" y="2739618"/>
            <a:ext cx="228600" cy="38232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85" name="Picture 2">
            <a:extLst>
              <a:ext uri="{FF2B5EF4-FFF2-40B4-BE49-F238E27FC236}">
                <a16:creationId xmlns:a16="http://schemas.microsoft.com/office/drawing/2014/main" id="{2E9C260D-8758-F055-5310-AB5934DE5D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671"/>
          <a:stretch/>
        </p:blipFill>
        <p:spPr bwMode="auto">
          <a:xfrm>
            <a:off x="0" y="3041422"/>
            <a:ext cx="5494477" cy="2526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86" name="TextBox 6285">
            <a:extLst>
              <a:ext uri="{FF2B5EF4-FFF2-40B4-BE49-F238E27FC236}">
                <a16:creationId xmlns:a16="http://schemas.microsoft.com/office/drawing/2014/main" id="{3D06F696-6C0A-8E16-9FA9-DA75108136C8}"/>
              </a:ext>
            </a:extLst>
          </p:cNvPr>
          <p:cNvSpPr txBox="1"/>
          <p:nvPr/>
        </p:nvSpPr>
        <p:spPr>
          <a:xfrm>
            <a:off x="37610" y="3043990"/>
            <a:ext cx="2201812" cy="3230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bg-BG" sz="1050" b="1">
                <a:solidFill>
                  <a:schemeClr val="tx1"/>
                </a:solidFill>
                <a:latin typeface="EC Square Sans Pro" panose="020B0506040000020004" pitchFamily="34" charset="0"/>
              </a:rPr>
              <a:t>Популации от добитък</a:t>
            </a:r>
          </a:p>
          <a:p>
            <a:pPr algn="l"/>
            <a:r>
              <a:rPr lang="bg-BG" sz="900">
                <a:solidFill>
                  <a:schemeClr val="tx1"/>
                </a:solidFill>
                <a:latin typeface="EC Square Sans Pro" panose="020B0506040000020004" pitchFamily="34" charset="0"/>
              </a:rPr>
              <a:t>(милиони глави. 2022 г.)</a:t>
            </a:r>
          </a:p>
        </p:txBody>
      </p:sp>
      <p:sp>
        <p:nvSpPr>
          <p:cNvPr id="6287" name="TextBox 6286">
            <a:extLst>
              <a:ext uri="{FF2B5EF4-FFF2-40B4-BE49-F238E27FC236}">
                <a16:creationId xmlns:a16="http://schemas.microsoft.com/office/drawing/2014/main" id="{229DC4F2-E2EE-14C1-87C0-69F9E15E31A4}"/>
              </a:ext>
            </a:extLst>
          </p:cNvPr>
          <p:cNvSpPr txBox="1"/>
          <p:nvPr/>
        </p:nvSpPr>
        <p:spPr>
          <a:xfrm>
            <a:off x="347663" y="3396996"/>
            <a:ext cx="673328" cy="220215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r"/>
            <a:r>
              <a:rPr lang="bg-BG" sz="520">
                <a:solidFill>
                  <a:schemeClr val="tx1"/>
                </a:solidFill>
                <a:latin typeface="EC Square Sans Pro" panose="020B0506040000020004" pitchFamily="34" charset="0"/>
              </a:rPr>
              <a:t>Испания</a:t>
            </a:r>
          </a:p>
          <a:p>
            <a:pPr algn="r"/>
            <a:r>
              <a:rPr lang="bg-BG" sz="520">
                <a:solidFill>
                  <a:schemeClr val="tx1"/>
                </a:solidFill>
                <a:latin typeface="EC Square Sans Pro" panose="020B0506040000020004" pitchFamily="34" charset="0"/>
              </a:rPr>
              <a:t>Франция</a:t>
            </a:r>
          </a:p>
          <a:p>
            <a:pPr algn="r"/>
            <a:r>
              <a:rPr lang="bg-BG" sz="520">
                <a:solidFill>
                  <a:schemeClr val="tx1"/>
                </a:solidFill>
                <a:latin typeface="EC Square Sans Pro" panose="020B0506040000020004" pitchFamily="34" charset="0"/>
              </a:rPr>
              <a:t>Германия</a:t>
            </a:r>
          </a:p>
          <a:p>
            <a:pPr algn="r"/>
            <a:r>
              <a:rPr lang="bg-BG" sz="520">
                <a:solidFill>
                  <a:schemeClr val="tx1"/>
                </a:solidFill>
                <a:latin typeface="EC Square Sans Pro" panose="020B0506040000020004" pitchFamily="34" charset="0"/>
              </a:rPr>
              <a:t>Италия</a:t>
            </a:r>
          </a:p>
          <a:p>
            <a:pPr algn="r"/>
            <a:r>
              <a:rPr lang="bg-BG" sz="520">
                <a:solidFill>
                  <a:schemeClr val="tx1"/>
                </a:solidFill>
                <a:latin typeface="EC Square Sans Pro" panose="020B0506040000020004" pitchFamily="34" charset="0"/>
              </a:rPr>
              <a:t>Румъния</a:t>
            </a:r>
          </a:p>
          <a:p>
            <a:pPr algn="r"/>
            <a:r>
              <a:rPr lang="bg-BG" sz="520">
                <a:solidFill>
                  <a:schemeClr val="tx1"/>
                </a:solidFill>
                <a:latin typeface="EC Square Sans Pro" panose="020B0506040000020004" pitchFamily="34" charset="0"/>
              </a:rPr>
              <a:t>Полша</a:t>
            </a:r>
          </a:p>
          <a:p>
            <a:pPr algn="r"/>
            <a:r>
              <a:rPr lang="bg-BG" sz="520">
                <a:solidFill>
                  <a:schemeClr val="tx1"/>
                </a:solidFill>
                <a:latin typeface="EC Square Sans Pro" panose="020B0506040000020004" pitchFamily="34" charset="0"/>
              </a:rPr>
              <a:t>Нидерландия</a:t>
            </a:r>
          </a:p>
          <a:p>
            <a:pPr algn="r"/>
            <a:r>
              <a:rPr lang="bg-BG" sz="520">
                <a:solidFill>
                  <a:schemeClr val="tx1"/>
                </a:solidFill>
                <a:latin typeface="EC Square Sans Pro" panose="020B0506040000020004" pitchFamily="34" charset="0"/>
              </a:rPr>
              <a:t>Дания</a:t>
            </a:r>
          </a:p>
          <a:p>
            <a:pPr algn="r"/>
            <a:r>
              <a:rPr lang="bg-BG" sz="520">
                <a:solidFill>
                  <a:schemeClr val="tx1"/>
                </a:solidFill>
                <a:latin typeface="EC Square Sans Pro" panose="020B0506040000020004" pitchFamily="34" charset="0"/>
              </a:rPr>
              <a:t>Ирландия</a:t>
            </a:r>
          </a:p>
          <a:p>
            <a:pPr algn="r"/>
            <a:r>
              <a:rPr lang="bg-BG" sz="520">
                <a:solidFill>
                  <a:schemeClr val="tx1"/>
                </a:solidFill>
                <a:latin typeface="EC Square Sans Pro" panose="020B0506040000020004" pitchFamily="34" charset="0"/>
              </a:rPr>
              <a:t>Гърция</a:t>
            </a:r>
          </a:p>
          <a:p>
            <a:pPr algn="r"/>
            <a:r>
              <a:rPr lang="bg-BG" sz="520">
                <a:solidFill>
                  <a:schemeClr val="tx1"/>
                </a:solidFill>
                <a:latin typeface="EC Square Sans Pro" panose="020B0506040000020004" pitchFamily="34" charset="0"/>
              </a:rPr>
              <a:t>Белгия</a:t>
            </a:r>
          </a:p>
          <a:p>
            <a:pPr algn="r"/>
            <a:r>
              <a:rPr lang="bg-BG" sz="520">
                <a:solidFill>
                  <a:schemeClr val="tx1"/>
                </a:solidFill>
                <a:latin typeface="EC Square Sans Pro" panose="020B0506040000020004" pitchFamily="34" charset="0"/>
              </a:rPr>
              <a:t>Португалия</a:t>
            </a:r>
          </a:p>
          <a:p>
            <a:pPr algn="r"/>
            <a:r>
              <a:rPr lang="bg-BG" sz="520">
                <a:solidFill>
                  <a:schemeClr val="tx1"/>
                </a:solidFill>
                <a:latin typeface="EC Square Sans Pro" panose="020B0506040000020004" pitchFamily="34" charset="0"/>
              </a:rPr>
              <a:t>Австрия</a:t>
            </a:r>
          </a:p>
          <a:p>
            <a:pPr algn="r"/>
            <a:r>
              <a:rPr lang="bg-BG" sz="520">
                <a:solidFill>
                  <a:schemeClr val="tx1"/>
                </a:solidFill>
                <a:latin typeface="EC Square Sans Pro" panose="020B0506040000020004" pitchFamily="34" charset="0"/>
              </a:rPr>
              <a:t>Унгария</a:t>
            </a:r>
          </a:p>
          <a:p>
            <a:pPr algn="r"/>
            <a:r>
              <a:rPr lang="bg-BG" sz="520">
                <a:solidFill>
                  <a:schemeClr val="tx1"/>
                </a:solidFill>
                <a:latin typeface="EC Square Sans Pro" panose="020B0506040000020004" pitchFamily="34" charset="0"/>
              </a:rPr>
              <a:t>Швеция</a:t>
            </a:r>
          </a:p>
          <a:p>
            <a:pPr algn="r"/>
            <a:r>
              <a:rPr lang="bg-BG" sz="520">
                <a:solidFill>
                  <a:schemeClr val="tx1"/>
                </a:solidFill>
                <a:latin typeface="EC Square Sans Pro" panose="020B0506040000020004" pitchFamily="34" charset="0"/>
              </a:rPr>
              <a:t>Чехия</a:t>
            </a:r>
          </a:p>
          <a:p>
            <a:pPr algn="r"/>
            <a:r>
              <a:rPr lang="bg-BG" sz="520">
                <a:solidFill>
                  <a:schemeClr val="tx1"/>
                </a:solidFill>
                <a:latin typeface="EC Square Sans Pro" panose="020B0506040000020004" pitchFamily="34" charset="0"/>
              </a:rPr>
              <a:t>България</a:t>
            </a:r>
          </a:p>
          <a:p>
            <a:pPr algn="r"/>
            <a:r>
              <a:rPr lang="bg-BG" sz="520">
                <a:solidFill>
                  <a:schemeClr val="tx1"/>
                </a:solidFill>
                <a:latin typeface="EC Square Sans Pro" panose="020B0506040000020004" pitchFamily="34" charset="0"/>
              </a:rPr>
              <a:t>Хърватия</a:t>
            </a:r>
          </a:p>
          <a:p>
            <a:pPr algn="r"/>
            <a:r>
              <a:rPr lang="bg-BG" sz="520">
                <a:solidFill>
                  <a:schemeClr val="tx1"/>
                </a:solidFill>
                <a:latin typeface="EC Square Sans Pro" panose="020B0506040000020004" pitchFamily="34" charset="0"/>
              </a:rPr>
              <a:t>Финландия</a:t>
            </a:r>
          </a:p>
          <a:p>
            <a:pPr algn="r"/>
            <a:r>
              <a:rPr lang="bg-BG" sz="520">
                <a:solidFill>
                  <a:schemeClr val="tx1"/>
                </a:solidFill>
                <a:latin typeface="EC Square Sans Pro" panose="020B0506040000020004" pitchFamily="34" charset="0"/>
              </a:rPr>
              <a:t>Литва</a:t>
            </a:r>
          </a:p>
          <a:p>
            <a:pPr algn="r"/>
            <a:r>
              <a:rPr lang="bg-BG" sz="520">
                <a:solidFill>
                  <a:schemeClr val="tx1"/>
                </a:solidFill>
                <a:latin typeface="EC Square Sans Pro" panose="020B0506040000020004" pitchFamily="34" charset="0"/>
              </a:rPr>
              <a:t>Словакия</a:t>
            </a:r>
          </a:p>
          <a:p>
            <a:pPr algn="r"/>
            <a:r>
              <a:rPr lang="bg-BG" sz="520">
                <a:solidFill>
                  <a:schemeClr val="tx1"/>
                </a:solidFill>
                <a:latin typeface="EC Square Sans Pro" panose="020B0506040000020004" pitchFamily="34" charset="0"/>
              </a:rPr>
              <a:t>Кипър</a:t>
            </a:r>
          </a:p>
          <a:p>
            <a:pPr algn="r"/>
            <a:r>
              <a:rPr lang="bg-BG" sz="520">
                <a:solidFill>
                  <a:schemeClr val="tx1"/>
                </a:solidFill>
                <a:latin typeface="EC Square Sans Pro" panose="020B0506040000020004" pitchFamily="34" charset="0"/>
              </a:rPr>
              <a:t>Словения</a:t>
            </a:r>
          </a:p>
          <a:p>
            <a:pPr algn="r"/>
            <a:r>
              <a:rPr lang="bg-BG" sz="520">
                <a:solidFill>
                  <a:schemeClr val="tx1"/>
                </a:solidFill>
                <a:latin typeface="EC Square Sans Pro" panose="020B0506040000020004" pitchFamily="34" charset="0"/>
              </a:rPr>
              <a:t>Латвия</a:t>
            </a:r>
          </a:p>
          <a:p>
            <a:pPr algn="r"/>
            <a:r>
              <a:rPr lang="bg-BG" sz="520">
                <a:solidFill>
                  <a:schemeClr val="tx1"/>
                </a:solidFill>
                <a:latin typeface="EC Square Sans Pro" panose="020B0506040000020004" pitchFamily="34" charset="0"/>
              </a:rPr>
              <a:t>Естония</a:t>
            </a:r>
          </a:p>
          <a:p>
            <a:pPr algn="r"/>
            <a:r>
              <a:rPr lang="bg-BG" sz="520">
                <a:solidFill>
                  <a:schemeClr val="tx1"/>
                </a:solidFill>
                <a:latin typeface="EC Square Sans Pro" panose="020B0506040000020004" pitchFamily="34" charset="0"/>
              </a:rPr>
              <a:t>Люксембург</a:t>
            </a:r>
          </a:p>
          <a:p>
            <a:pPr algn="r"/>
            <a:r>
              <a:rPr lang="bg-BG" sz="520">
                <a:solidFill>
                  <a:schemeClr val="tx1"/>
                </a:solidFill>
                <a:latin typeface="EC Square Sans Pro" panose="020B0506040000020004" pitchFamily="34" charset="0"/>
              </a:rPr>
              <a:t>Малта</a:t>
            </a:r>
          </a:p>
        </p:txBody>
      </p:sp>
      <p:sp>
        <p:nvSpPr>
          <p:cNvPr id="6288" name="TextBox 6287">
            <a:extLst>
              <a:ext uri="{FF2B5EF4-FFF2-40B4-BE49-F238E27FC236}">
                <a16:creationId xmlns:a16="http://schemas.microsoft.com/office/drawing/2014/main" id="{0728945A-2934-1746-29BD-084DA40D41A1}"/>
              </a:ext>
            </a:extLst>
          </p:cNvPr>
          <p:cNvSpPr txBox="1"/>
          <p:nvPr/>
        </p:nvSpPr>
        <p:spPr>
          <a:xfrm>
            <a:off x="2083406" y="6017675"/>
            <a:ext cx="735993" cy="16087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bg-BG" sz="800" b="1" dirty="0">
                <a:solidFill>
                  <a:schemeClr val="tx1"/>
                </a:solidFill>
                <a:latin typeface="EC Square Sans Pro" panose="020B0506040000020004" pitchFamily="34" charset="0"/>
              </a:rPr>
              <a:t>Животни от рода на едрия рогат добитък</a:t>
            </a:r>
          </a:p>
        </p:txBody>
      </p:sp>
      <p:sp>
        <p:nvSpPr>
          <p:cNvPr id="6289" name="TextBox 6288">
            <a:extLst>
              <a:ext uri="{FF2B5EF4-FFF2-40B4-BE49-F238E27FC236}">
                <a16:creationId xmlns:a16="http://schemas.microsoft.com/office/drawing/2014/main" id="{1F881408-13CA-B9F0-00DC-B85207CAB996}"/>
              </a:ext>
            </a:extLst>
          </p:cNvPr>
          <p:cNvSpPr txBox="1"/>
          <p:nvPr/>
        </p:nvSpPr>
        <p:spPr>
          <a:xfrm>
            <a:off x="2968625" y="6015550"/>
            <a:ext cx="290100" cy="16087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bg-BG" sz="800" b="1" dirty="0">
                <a:solidFill>
                  <a:schemeClr val="tx1"/>
                </a:solidFill>
                <a:latin typeface="EC Square Sans Pro" panose="020B0506040000020004" pitchFamily="34" charset="0"/>
              </a:rPr>
              <a:t>Свине</a:t>
            </a:r>
          </a:p>
        </p:txBody>
      </p:sp>
      <p:sp>
        <p:nvSpPr>
          <p:cNvPr id="6290" name="TextBox 6289">
            <a:extLst>
              <a:ext uri="{FF2B5EF4-FFF2-40B4-BE49-F238E27FC236}">
                <a16:creationId xmlns:a16="http://schemas.microsoft.com/office/drawing/2014/main" id="{24E2E705-8717-4794-4081-AA4169CFA516}"/>
              </a:ext>
            </a:extLst>
          </p:cNvPr>
          <p:cNvSpPr txBox="1"/>
          <p:nvPr/>
        </p:nvSpPr>
        <p:spPr>
          <a:xfrm>
            <a:off x="3349626" y="6015549"/>
            <a:ext cx="316251" cy="16087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bg-BG" sz="800" b="1">
                <a:solidFill>
                  <a:schemeClr val="tx1"/>
                </a:solidFill>
                <a:latin typeface="EC Square Sans Pro" panose="020B0506040000020004" pitchFamily="34" charset="0"/>
              </a:rPr>
              <a:t>Овце</a:t>
            </a:r>
          </a:p>
        </p:txBody>
      </p:sp>
      <p:sp>
        <p:nvSpPr>
          <p:cNvPr id="6291" name="TextBox 6290">
            <a:extLst>
              <a:ext uri="{FF2B5EF4-FFF2-40B4-BE49-F238E27FC236}">
                <a16:creationId xmlns:a16="http://schemas.microsoft.com/office/drawing/2014/main" id="{E78214EA-81D7-816A-090E-6823763AE7B7}"/>
              </a:ext>
            </a:extLst>
          </p:cNvPr>
          <p:cNvSpPr txBox="1"/>
          <p:nvPr/>
        </p:nvSpPr>
        <p:spPr>
          <a:xfrm>
            <a:off x="3805700" y="6015548"/>
            <a:ext cx="316251" cy="16087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bg-BG" sz="800" b="1">
                <a:solidFill>
                  <a:schemeClr val="tx1"/>
                </a:solidFill>
                <a:latin typeface="EC Square Sans Pro" panose="020B0506040000020004" pitchFamily="34" charset="0"/>
              </a:rPr>
              <a:t>Кози</a:t>
            </a:r>
          </a:p>
        </p:txBody>
      </p:sp>
      <p:sp>
        <p:nvSpPr>
          <p:cNvPr id="6292" name="TextBox 6291">
            <a:extLst>
              <a:ext uri="{FF2B5EF4-FFF2-40B4-BE49-F238E27FC236}">
                <a16:creationId xmlns:a16="http://schemas.microsoft.com/office/drawing/2014/main" id="{A8E4C24F-0DA3-67BC-DE27-5FD1B60AF4A3}"/>
              </a:ext>
            </a:extLst>
          </p:cNvPr>
          <p:cNvSpPr txBox="1"/>
          <p:nvPr/>
        </p:nvSpPr>
        <p:spPr>
          <a:xfrm>
            <a:off x="47134" y="6286327"/>
            <a:ext cx="5029691" cy="55208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bg-BG" sz="700" dirty="0">
                <a:solidFill>
                  <a:schemeClr val="tx1"/>
                </a:solidFill>
                <a:latin typeface="EC Square Sans Pro" panose="020B0506040000020004" pitchFamily="34" charset="0"/>
              </a:rPr>
              <a:t>Забележка: включва прогнозни и временни данни.</a:t>
            </a:r>
          </a:p>
          <a:p>
            <a:pPr algn="l"/>
            <a:r>
              <a:rPr lang="bg-BG" sz="700" dirty="0">
                <a:solidFill>
                  <a:schemeClr val="tx1"/>
                </a:solidFill>
                <a:latin typeface="EC Square Sans Pro" panose="020B0506040000020004" pitchFamily="34" charset="0"/>
              </a:rPr>
              <a:t>* Това обозначение не накърнява позициите относно статута и е в съответствие с Резолюция 124 на Съвета за сигурност на ООН и становището на Международния съд относно обявяването на независимост от страна на Косово.</a:t>
            </a:r>
          </a:p>
          <a:p>
            <a:pPr algn="l"/>
            <a:r>
              <a:rPr lang="bg-BG" sz="700" i="1" dirty="0">
                <a:solidFill>
                  <a:schemeClr val="tx1"/>
                </a:solidFill>
                <a:latin typeface="EC Square Sans Pro" panose="020B0506040000020004" pitchFamily="34" charset="0"/>
              </a:rPr>
              <a:t>Източник:</a:t>
            </a:r>
            <a:r>
              <a:rPr lang="bg-BG" sz="700" dirty="0">
                <a:solidFill>
                  <a:schemeClr val="tx1"/>
                </a:solidFill>
                <a:latin typeface="EC Square Sans Pro" panose="020B0506040000020004" pitchFamily="34" charset="0"/>
              </a:rPr>
              <a:t> Eurostat (онлайн кодове на данните: apro_mt_lscatl, apro_mt_lspig, apro_mt_lssheep, apro_mt_lsgoat)</a:t>
            </a: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D121B73E-E0EE-4166-B1E2-BC54E9278428}"/>
              </a:ext>
            </a:extLst>
          </p:cNvPr>
          <p:cNvSpPr/>
          <p:nvPr/>
        </p:nvSpPr>
        <p:spPr>
          <a:xfrm>
            <a:off x="205584" y="4155565"/>
            <a:ext cx="5986258" cy="14887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kern="1200"/>
          </a:p>
        </p:txBody>
      </p:sp>
      <p:sp>
        <p:nvSpPr>
          <p:cNvPr id="6294" name="TextBox 6293">
            <a:extLst>
              <a:ext uri="{FF2B5EF4-FFF2-40B4-BE49-F238E27FC236}">
                <a16:creationId xmlns:a16="http://schemas.microsoft.com/office/drawing/2014/main" id="{35B8FE19-BD96-053E-BE0A-D6A004426C81}"/>
              </a:ext>
            </a:extLst>
          </p:cNvPr>
          <p:cNvSpPr txBox="1"/>
          <p:nvPr/>
        </p:nvSpPr>
        <p:spPr>
          <a:xfrm>
            <a:off x="6413932" y="6649981"/>
            <a:ext cx="2545915" cy="18842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bg-BG" sz="800" i="1" dirty="0">
                <a:solidFill>
                  <a:schemeClr val="tx1"/>
                </a:solidFill>
                <a:latin typeface="EC Square Sans Pro" panose="020B0506040000020004" pitchFamily="34" charset="0"/>
              </a:rPr>
              <a:t>Източник:</a:t>
            </a:r>
            <a:r>
              <a:rPr lang="bg-BG" sz="800" dirty="0">
                <a:solidFill>
                  <a:schemeClr val="tx1"/>
                </a:solidFill>
                <a:latin typeface="EC Square Sans Pro" panose="020B0506040000020004" pitchFamily="34" charset="0"/>
              </a:rPr>
              <a:t> Eurostat (онлайн код на данните ef_tsk_main)</a:t>
            </a:r>
          </a:p>
        </p:txBody>
      </p:sp>
      <p:sp>
        <p:nvSpPr>
          <p:cNvPr id="6295" name="TextBox 6294">
            <a:extLst>
              <a:ext uri="{FF2B5EF4-FFF2-40B4-BE49-F238E27FC236}">
                <a16:creationId xmlns:a16="http://schemas.microsoft.com/office/drawing/2014/main" id="{03868D85-2A42-E364-76A1-46458EEF5475}"/>
              </a:ext>
            </a:extLst>
          </p:cNvPr>
          <p:cNvSpPr txBox="1"/>
          <p:nvPr/>
        </p:nvSpPr>
        <p:spPr>
          <a:xfrm>
            <a:off x="3843388" y="48725"/>
            <a:ext cx="2201812" cy="38232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bg-BG" sz="1050" b="1">
                <a:solidFill>
                  <a:schemeClr val="tx1"/>
                </a:solidFill>
                <a:latin typeface="EC Square Sans Pro" panose="020B0506040000020004" pitchFamily="34" charset="0"/>
              </a:rPr>
              <a:t>Производство на аквакултури</a:t>
            </a:r>
          </a:p>
          <a:p>
            <a:pPr algn="l"/>
            <a:r>
              <a:rPr lang="bg-BG" sz="900">
                <a:solidFill>
                  <a:schemeClr val="tx1"/>
                </a:solidFill>
                <a:latin typeface="EC Square Sans Pro" panose="020B0506040000020004" pitchFamily="34" charset="0"/>
              </a:rPr>
              <a:t>(тона живо тегло. 2021 г.)</a:t>
            </a:r>
          </a:p>
        </p:txBody>
      </p:sp>
      <p:sp>
        <p:nvSpPr>
          <p:cNvPr id="6231" name="TextBox 6230">
            <a:extLst>
              <a:ext uri="{FF2B5EF4-FFF2-40B4-BE49-F238E27FC236}">
                <a16:creationId xmlns:a16="http://schemas.microsoft.com/office/drawing/2014/main" id="{D8D29C34-0996-A6CE-C742-3F7876EB8CB7}"/>
              </a:ext>
            </a:extLst>
          </p:cNvPr>
          <p:cNvSpPr txBox="1"/>
          <p:nvPr/>
        </p:nvSpPr>
        <p:spPr>
          <a:xfrm rot="18156509">
            <a:off x="5338855" y="2531591"/>
            <a:ext cx="421898" cy="1037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bg-BG" sz="700" dirty="0">
                <a:solidFill>
                  <a:schemeClr val="tx1"/>
                </a:solidFill>
                <a:latin typeface="EC Square Sans Pro" panose="020B0506040000020004" pitchFamily="34" charset="0"/>
              </a:rPr>
              <a:t>Ирландия</a:t>
            </a:r>
          </a:p>
        </p:txBody>
      </p:sp>
      <p:sp>
        <p:nvSpPr>
          <p:cNvPr id="6233" name="TextBox 6232">
            <a:extLst>
              <a:ext uri="{FF2B5EF4-FFF2-40B4-BE49-F238E27FC236}">
                <a16:creationId xmlns:a16="http://schemas.microsoft.com/office/drawing/2014/main" id="{93D4DC67-4C55-0D06-4688-8441A810BEBB}"/>
              </a:ext>
            </a:extLst>
          </p:cNvPr>
          <p:cNvSpPr txBox="1"/>
          <p:nvPr/>
        </p:nvSpPr>
        <p:spPr>
          <a:xfrm rot="18156509">
            <a:off x="5610365" y="2539497"/>
            <a:ext cx="472715" cy="11718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bg-BG" sz="700" dirty="0">
                <a:solidFill>
                  <a:schemeClr val="tx1"/>
                </a:solidFill>
                <a:latin typeface="EC Square Sans Pro" panose="020B0506040000020004" pitchFamily="34" charset="0"/>
              </a:rPr>
              <a:t>Германия</a:t>
            </a:r>
          </a:p>
        </p:txBody>
      </p:sp>
      <p:sp>
        <p:nvSpPr>
          <p:cNvPr id="6234" name="TextBox 6233">
            <a:extLst>
              <a:ext uri="{FF2B5EF4-FFF2-40B4-BE49-F238E27FC236}">
                <a16:creationId xmlns:a16="http://schemas.microsoft.com/office/drawing/2014/main" id="{BFD3C375-096A-02FD-60DD-8E100CD8062B}"/>
              </a:ext>
            </a:extLst>
          </p:cNvPr>
          <p:cNvSpPr txBox="1"/>
          <p:nvPr/>
        </p:nvSpPr>
        <p:spPr>
          <a:xfrm rot="18156509">
            <a:off x="5785564" y="2519806"/>
            <a:ext cx="421898" cy="11718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bg-BG" sz="700" dirty="0">
                <a:solidFill>
                  <a:schemeClr val="tx1"/>
                </a:solidFill>
                <a:latin typeface="EC Square Sans Pro" panose="020B0506040000020004" pitchFamily="34" charset="0"/>
              </a:rPr>
              <a:t>Хърватия</a:t>
            </a:r>
          </a:p>
        </p:txBody>
      </p:sp>
      <p:sp>
        <p:nvSpPr>
          <p:cNvPr id="6237" name="TextBox 6236">
            <a:extLst>
              <a:ext uri="{FF2B5EF4-FFF2-40B4-BE49-F238E27FC236}">
                <a16:creationId xmlns:a16="http://schemas.microsoft.com/office/drawing/2014/main" id="{F5C113FD-DC40-B2D6-5FD3-9163459C9775}"/>
              </a:ext>
            </a:extLst>
          </p:cNvPr>
          <p:cNvSpPr txBox="1"/>
          <p:nvPr/>
        </p:nvSpPr>
        <p:spPr>
          <a:xfrm rot="18156509">
            <a:off x="6199206" y="2544808"/>
            <a:ext cx="469894" cy="11718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bg-BG" sz="700" dirty="0">
                <a:solidFill>
                  <a:schemeClr val="tx1"/>
                </a:solidFill>
                <a:latin typeface="EC Square Sans Pro" panose="020B0506040000020004" pitchFamily="34" charset="0"/>
              </a:rPr>
              <a:t>Португалия</a:t>
            </a:r>
          </a:p>
        </p:txBody>
      </p:sp>
    </p:spTree>
    <p:extLst>
      <p:ext uri="{BB962C8B-B14F-4D97-AF65-F5344CB8AC3E}">
        <p14:creationId xmlns:p14="http://schemas.microsoft.com/office/powerpoint/2010/main" val="18382708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1">
            <a:extLst>
              <a:ext uri="{FF2B5EF4-FFF2-40B4-BE49-F238E27FC236}">
                <a16:creationId xmlns:a16="http://schemas.microsoft.com/office/drawing/2014/main" id="{4461B8EE-FACF-3B81-7A85-EDA22C5651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8008938" cy="533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g-BG" sz="2795" b="1">
                <a:latin typeface="EC Square Sans Pro" panose="020B0506040000020004" pitchFamily="34" charset="0"/>
              </a:rPr>
              <a:t>Продажба на ВЛП в БЪЛГАРИЯ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E068692-28D6-1841-DEBF-A1D9B7D474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0584880"/>
              </p:ext>
            </p:extLst>
          </p:nvPr>
        </p:nvGraphicFramePr>
        <p:xfrm>
          <a:off x="457200" y="1377950"/>
          <a:ext cx="2667000" cy="530352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295400">
                  <a:extLst>
                    <a:ext uri="{9D8B030D-6E8A-4147-A177-3AD203B41FA5}">
                      <a16:colId xmlns:a16="http://schemas.microsoft.com/office/drawing/2014/main" val="75308849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90546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rtl="0"/>
                      <a:endParaRPr lang="es-ES" sz="2000" b="0" dirty="0">
                        <a:latin typeface="EC Square Sans Pro" panose="020B0506040000020004" pitchFamily="34" charset="0"/>
                      </a:endParaRPr>
                    </a:p>
                    <a:p>
                      <a:pPr algn="l" rtl="0"/>
                      <a:endParaRPr lang="en-GB" sz="2000" b="0" dirty="0">
                        <a:latin typeface="EC Square Sans Pro" panose="020B05060400000200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2000" b="0">
                          <a:latin typeface="EC Square Sans Pro" panose="020B0506040000020004" pitchFamily="34" charset="0"/>
                        </a:rPr>
                        <a:t>102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0203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endParaRPr lang="es-ES" sz="2000" b="0" dirty="0">
                        <a:latin typeface="EC Square Sans Pro" panose="020B0506040000020004" pitchFamily="34" charset="0"/>
                      </a:endParaRPr>
                    </a:p>
                    <a:p>
                      <a:pPr algn="l" rtl="0"/>
                      <a:endParaRPr lang="en-GB" sz="2000" b="0" dirty="0">
                        <a:latin typeface="EC Square Sans Pro" panose="020B05060400000200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2000" b="0">
                          <a:latin typeface="EC Square Sans Pro" panose="020B0506040000020004" pitchFamily="34" charset="0"/>
                        </a:rPr>
                        <a:t>91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48452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endParaRPr lang="es-ES" sz="2000" b="0" dirty="0">
                        <a:latin typeface="EC Square Sans Pro" panose="020B0506040000020004" pitchFamily="34" charset="0"/>
                      </a:endParaRPr>
                    </a:p>
                    <a:p>
                      <a:pPr algn="l" rtl="0"/>
                      <a:endParaRPr lang="en-GB" sz="2000" b="0" dirty="0">
                        <a:latin typeface="EC Square Sans Pro" panose="020B05060400000200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2000" b="0">
                          <a:latin typeface="EC Square Sans Pro" panose="020B0506040000020004" pitchFamily="34" charset="0"/>
                        </a:rPr>
                        <a:t>50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98486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endParaRPr lang="es-ES" sz="2000" b="0" dirty="0">
                        <a:latin typeface="EC Square Sans Pro" panose="020B0506040000020004" pitchFamily="34" charset="0"/>
                      </a:endParaRPr>
                    </a:p>
                    <a:p>
                      <a:pPr algn="l" rtl="0"/>
                      <a:endParaRPr lang="en-GB" sz="2000" b="0" dirty="0">
                        <a:latin typeface="EC Square Sans Pro" panose="020B05060400000200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2000" b="0">
                          <a:latin typeface="EC Square Sans Pro" panose="020B0506040000020004" pitchFamily="34" charset="0"/>
                        </a:rPr>
                        <a:t>84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66674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endParaRPr lang="es-ES" sz="2000" b="0" dirty="0">
                        <a:latin typeface="EC Square Sans Pro" panose="020B0506040000020004" pitchFamily="34" charset="0"/>
                      </a:endParaRPr>
                    </a:p>
                    <a:p>
                      <a:pPr algn="l" rtl="0"/>
                      <a:endParaRPr lang="en-GB" sz="2000" b="0" dirty="0">
                        <a:latin typeface="EC Square Sans Pro" panose="020B05060400000200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2000" b="0">
                          <a:latin typeface="EC Square Sans Pro" panose="020B0506040000020004" pitchFamily="34" charset="0"/>
                        </a:rPr>
                        <a:t>13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07657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endParaRPr lang="es-ES" sz="2000" b="0" dirty="0">
                        <a:latin typeface="EC Square Sans Pro" panose="020B0506040000020004" pitchFamily="34" charset="0"/>
                      </a:endParaRPr>
                    </a:p>
                    <a:p>
                      <a:pPr algn="l" rtl="0"/>
                      <a:endParaRPr lang="en-GB" sz="2000" b="0" dirty="0">
                        <a:latin typeface="EC Square Sans Pro" panose="020B05060400000200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2000" b="0" i="0" u="none" strike="noStrike" baseline="0">
                          <a:solidFill>
                            <a:schemeClr val="dk1"/>
                          </a:solidFill>
                          <a:latin typeface="EC Square Sans Pro" panose="020B0506040000020004" pitchFamily="34" charset="0"/>
                          <a:ea typeface="+mn-ea"/>
                          <a:cs typeface="+mn-cs"/>
                        </a:rPr>
                        <a:t>&lt;0,01 	</a:t>
                      </a:r>
                    </a:p>
                    <a:p>
                      <a:pPr algn="l" rtl="0"/>
                      <a:endParaRPr lang="en-GB" sz="2000" b="0" dirty="0">
                        <a:latin typeface="EC Square Sans Pro" panose="020B05060400000200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26441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endParaRPr lang="es-ES" sz="2000" b="0" dirty="0">
                        <a:latin typeface="EC Square Sans Pro" panose="020B0506040000020004" pitchFamily="34" charset="0"/>
                      </a:endParaRPr>
                    </a:p>
                    <a:p>
                      <a:pPr algn="l" rtl="0"/>
                      <a:endParaRPr lang="en-GB" sz="2000" b="0" dirty="0">
                        <a:latin typeface="EC Square Sans Pro" panose="020B05060400000200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2000" b="0">
                          <a:latin typeface="EC Square Sans Pro" panose="020B0506040000020004" pitchFamily="34" charset="0"/>
                        </a:rPr>
                        <a:t>18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74444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g-BG" sz="2000" b="0">
                          <a:latin typeface="EC Square Sans Pro" panose="020B0506040000020004" pitchFamily="34" charset="0"/>
                        </a:rPr>
                        <a:t>ОБЩО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2000" b="0">
                          <a:latin typeface="EC Square Sans Pro" panose="020B0506040000020004" pitchFamily="34" charset="0"/>
                        </a:rPr>
                        <a:t>358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8255626"/>
                  </a:ext>
                </a:extLst>
              </a:tr>
            </a:tbl>
          </a:graphicData>
        </a:graphic>
      </p:graphicFrame>
      <p:sp>
        <p:nvSpPr>
          <p:cNvPr id="6" name="CuadroTexto 34">
            <a:extLst>
              <a:ext uri="{FF2B5EF4-FFF2-40B4-BE49-F238E27FC236}">
                <a16:creationId xmlns:a16="http://schemas.microsoft.com/office/drawing/2014/main" id="{582D7E90-09BF-13BE-B023-C6A2E200B0BA}"/>
              </a:ext>
            </a:extLst>
          </p:cNvPr>
          <p:cNvSpPr txBox="1"/>
          <p:nvPr/>
        </p:nvSpPr>
        <p:spPr>
          <a:xfrm>
            <a:off x="1771650" y="840337"/>
            <a:ext cx="1241554" cy="53761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bg-BG" sz="1797" b="1">
                <a:solidFill>
                  <a:srgbClr val="003399"/>
                </a:solidFill>
              </a:rPr>
              <a:t>PCU</a:t>
            </a:r>
          </a:p>
          <a:p>
            <a:pPr algn="ctr"/>
            <a:r>
              <a:rPr lang="bg-BG" sz="1098" b="1">
                <a:solidFill>
                  <a:srgbClr val="003399"/>
                </a:solidFill>
              </a:rPr>
              <a:t>2022 г. </a:t>
            </a:r>
            <a:r>
              <a:rPr lang="bg-BG" sz="799" b="1">
                <a:solidFill>
                  <a:srgbClr val="003399"/>
                </a:solidFill>
              </a:rPr>
              <a:t>(1000 тона)</a:t>
            </a:r>
          </a:p>
        </p:txBody>
      </p:sp>
      <p:pic>
        <p:nvPicPr>
          <p:cNvPr id="7" name="Picture 6" descr="840+ Heifer Illustrations, Royalty-Free Vector Graphics &amp; Clip Art - iStock  | Heifer cows, Heifer vector, Heifer milk">
            <a:extLst>
              <a:ext uri="{FF2B5EF4-FFF2-40B4-BE49-F238E27FC236}">
                <a16:creationId xmlns:a16="http://schemas.microsoft.com/office/drawing/2014/main" id="{1AA01191-3655-4874-AE0D-AB890313EB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0" t="28652" r="15867" b="28682"/>
          <a:stretch/>
        </p:blipFill>
        <p:spPr bwMode="auto">
          <a:xfrm flipH="1">
            <a:off x="762000" y="1454150"/>
            <a:ext cx="448735" cy="468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Silhouette of a pig Royalty Free Vector Image - VectorStock">
            <a:extLst>
              <a:ext uri="{FF2B5EF4-FFF2-40B4-BE49-F238E27FC236}">
                <a16:creationId xmlns:a16="http://schemas.microsoft.com/office/drawing/2014/main" id="{4E80FA01-15A6-4026-B7D9-200B1AE9FB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4" t="18131" r="2411" b="24735"/>
          <a:stretch/>
        </p:blipFill>
        <p:spPr bwMode="auto">
          <a:xfrm flipH="1">
            <a:off x="699005" y="2134132"/>
            <a:ext cx="456885" cy="468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Goat Vector Art Stock Images | Depositphotos">
            <a:extLst>
              <a:ext uri="{FF2B5EF4-FFF2-40B4-BE49-F238E27FC236}">
                <a16:creationId xmlns:a16="http://schemas.microsoft.com/office/drawing/2014/main" id="{D71D1E27-B698-4724-B38B-E98A26B8A8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5" t="14682" r="10177" b="14207"/>
          <a:stretch/>
        </p:blipFill>
        <p:spPr bwMode="auto">
          <a:xfrm flipH="1">
            <a:off x="824275" y="3536302"/>
            <a:ext cx="361883" cy="493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Chicken Icon Vector Art, Icons, and Graphics for Free Download">
            <a:extLst>
              <a:ext uri="{FF2B5EF4-FFF2-40B4-BE49-F238E27FC236}">
                <a16:creationId xmlns:a16="http://schemas.microsoft.com/office/drawing/2014/main" id="{1539A8E2-898C-4113-874B-117C89CA4A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49" t="19410" r="24531" b="22786"/>
          <a:stretch/>
        </p:blipFill>
        <p:spPr bwMode="auto">
          <a:xfrm>
            <a:off x="783854" y="2814114"/>
            <a:ext cx="287186" cy="566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Rabbit Icons - Free SVG &amp; PNG Rabbit Images - Noun Project">
            <a:extLst>
              <a:ext uri="{FF2B5EF4-FFF2-40B4-BE49-F238E27FC236}">
                <a16:creationId xmlns:a16="http://schemas.microsoft.com/office/drawing/2014/main" id="{5610B2E1-E484-4798-BC08-72BC78FBC1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849" y="4830401"/>
            <a:ext cx="390768" cy="55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Fish Icon Vector Isolated Stock Illustration - Download Image Now - Fish,  Icon, Vector - iStock">
            <a:extLst>
              <a:ext uri="{FF2B5EF4-FFF2-40B4-BE49-F238E27FC236}">
                <a16:creationId xmlns:a16="http://schemas.microsoft.com/office/drawing/2014/main" id="{534CF701-9F97-43C6-BA0E-F6D238E433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7" t="29604" r="9625" b="30401"/>
          <a:stretch/>
        </p:blipFill>
        <p:spPr bwMode="auto">
          <a:xfrm flipH="1">
            <a:off x="779843" y="4267637"/>
            <a:ext cx="390768" cy="470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Over 900 Free Horse Vectors - Pixabay - Pixabay">
            <a:extLst>
              <a:ext uri="{FF2B5EF4-FFF2-40B4-BE49-F238E27FC236}">
                <a16:creationId xmlns:a16="http://schemas.microsoft.com/office/drawing/2014/main" id="{11CECAB7-7CD2-4835-96EF-DEE3A5687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75" y="5711120"/>
            <a:ext cx="331615" cy="46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uadroTexto 38">
            <a:extLst>
              <a:ext uri="{FF2B5EF4-FFF2-40B4-BE49-F238E27FC236}">
                <a16:creationId xmlns:a16="http://schemas.microsoft.com/office/drawing/2014/main" id="{2E32AFCA-9020-3F54-865B-29506A86A212}"/>
              </a:ext>
            </a:extLst>
          </p:cNvPr>
          <p:cNvSpPr txBox="1"/>
          <p:nvPr/>
        </p:nvSpPr>
        <p:spPr>
          <a:xfrm>
            <a:off x="2939675" y="715499"/>
            <a:ext cx="3026172" cy="36864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bg-BG" sz="1797" b="1" dirty="0">
                <a:solidFill>
                  <a:srgbClr val="003399"/>
                </a:solidFill>
              </a:rPr>
              <a:t>Продажба на антимикробни средства</a:t>
            </a:r>
          </a:p>
        </p:txBody>
      </p:sp>
      <p:sp>
        <p:nvSpPr>
          <p:cNvPr id="16" name="Rectángulo 28">
            <a:extLst>
              <a:ext uri="{FF2B5EF4-FFF2-40B4-BE49-F238E27FC236}">
                <a16:creationId xmlns:a16="http://schemas.microsoft.com/office/drawing/2014/main" id="{44FA2BA8-D249-0546-028B-46EE2D09D0C8}"/>
              </a:ext>
            </a:extLst>
          </p:cNvPr>
          <p:cNvSpPr/>
          <p:nvPr/>
        </p:nvSpPr>
        <p:spPr>
          <a:xfrm>
            <a:off x="3248127" y="1371599"/>
            <a:ext cx="2381045" cy="3955927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4392" b="1" kern="1200" dirty="0">
              <a:latin typeface="EC Square Sans Pro" panose="020B0506040000020004" pitchFamily="34" charset="0"/>
            </a:endParaRPr>
          </a:p>
        </p:txBody>
      </p:sp>
      <p:sp>
        <p:nvSpPr>
          <p:cNvPr id="18" name="CuadroTexto 10">
            <a:extLst>
              <a:ext uri="{FF2B5EF4-FFF2-40B4-BE49-F238E27FC236}">
                <a16:creationId xmlns:a16="http://schemas.microsoft.com/office/drawing/2014/main" id="{4596F090-6BEF-77F2-EBA3-2D576F224142}"/>
              </a:ext>
            </a:extLst>
          </p:cNvPr>
          <p:cNvSpPr txBox="1"/>
          <p:nvPr/>
        </p:nvSpPr>
        <p:spPr>
          <a:xfrm>
            <a:off x="3349598" y="1509367"/>
            <a:ext cx="2345061" cy="55322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bg-BG" sz="1198" b="1">
                <a:solidFill>
                  <a:schemeClr val="lt1"/>
                </a:solidFill>
                <a:latin typeface="EC Square Sans Pro" panose="020B0506040000020004" pitchFamily="34" charset="0"/>
              </a:rPr>
              <a:t>2018 г.</a:t>
            </a:r>
          </a:p>
          <a:p>
            <a:pPr algn="ctr"/>
            <a:r>
              <a:rPr lang="bg-BG" sz="1797" b="1">
                <a:solidFill>
                  <a:schemeClr val="lt1"/>
                </a:solidFill>
                <a:latin typeface="EC Square Sans Pro" panose="020B0506040000020004" pitchFamily="34" charset="0"/>
              </a:rPr>
              <a:t>119,6 mg/PCU</a:t>
            </a:r>
          </a:p>
        </p:txBody>
      </p:sp>
      <p:sp>
        <p:nvSpPr>
          <p:cNvPr id="19" name="Flecha: hacia abajo 11">
            <a:extLst>
              <a:ext uri="{FF2B5EF4-FFF2-40B4-BE49-F238E27FC236}">
                <a16:creationId xmlns:a16="http://schemas.microsoft.com/office/drawing/2014/main" id="{5EDEED4F-C502-6DB8-5C8C-6E0A539A94FA}"/>
              </a:ext>
            </a:extLst>
          </p:cNvPr>
          <p:cNvSpPr/>
          <p:nvPr/>
        </p:nvSpPr>
        <p:spPr>
          <a:xfrm>
            <a:off x="4103873" y="2091702"/>
            <a:ext cx="456355" cy="4238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797" kern="1200"/>
          </a:p>
        </p:txBody>
      </p:sp>
      <p:sp>
        <p:nvSpPr>
          <p:cNvPr id="20" name="CuadroTexto 51">
            <a:extLst>
              <a:ext uri="{FF2B5EF4-FFF2-40B4-BE49-F238E27FC236}">
                <a16:creationId xmlns:a16="http://schemas.microsoft.com/office/drawing/2014/main" id="{89B1365E-8D7C-1DA7-0DAA-58517DE90052}"/>
              </a:ext>
            </a:extLst>
          </p:cNvPr>
          <p:cNvSpPr txBox="1"/>
          <p:nvPr/>
        </p:nvSpPr>
        <p:spPr>
          <a:xfrm>
            <a:off x="3321936" y="2480228"/>
            <a:ext cx="2345061" cy="138287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bg-BG" sz="1198" b="1">
                <a:solidFill>
                  <a:schemeClr val="lt1"/>
                </a:solidFill>
                <a:latin typeface="EC Square Sans Pro" panose="020B0506040000020004" pitchFamily="34" charset="0"/>
              </a:rPr>
              <a:t>2022 г.</a:t>
            </a:r>
          </a:p>
          <a:p>
            <a:pPr algn="ctr"/>
            <a:r>
              <a:rPr lang="bg-BG" sz="3594" b="1">
                <a:solidFill>
                  <a:schemeClr val="lt1"/>
                </a:solidFill>
                <a:latin typeface="EC Square Sans Pro" panose="020B0506040000020004" pitchFamily="34" charset="0"/>
              </a:rPr>
              <a:t>103,2 mg/PCU</a:t>
            </a:r>
          </a:p>
        </p:txBody>
      </p:sp>
      <p:sp>
        <p:nvSpPr>
          <p:cNvPr id="21" name="CuadroTexto 52">
            <a:extLst>
              <a:ext uri="{FF2B5EF4-FFF2-40B4-BE49-F238E27FC236}">
                <a16:creationId xmlns:a16="http://schemas.microsoft.com/office/drawing/2014/main" id="{C5D9B750-8A57-57B3-CD20-488D760F3C8C}"/>
              </a:ext>
            </a:extLst>
          </p:cNvPr>
          <p:cNvSpPr txBox="1"/>
          <p:nvPr/>
        </p:nvSpPr>
        <p:spPr>
          <a:xfrm>
            <a:off x="3868978" y="4283513"/>
            <a:ext cx="1216946" cy="3379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algn="ctr"/>
            <a:r>
              <a:rPr lang="bg-BG" sz="1597" b="1">
                <a:solidFill>
                  <a:srgbClr val="003399"/>
                </a:solidFill>
                <a:latin typeface="EC Square Sans Pro" panose="020B0506040000020004" pitchFamily="34" charset="0"/>
              </a:rPr>
              <a:t>-14%</a:t>
            </a:r>
          </a:p>
        </p:txBody>
      </p:sp>
      <p:sp>
        <p:nvSpPr>
          <p:cNvPr id="22" name="CuadroTexto 42">
            <a:extLst>
              <a:ext uri="{FF2B5EF4-FFF2-40B4-BE49-F238E27FC236}">
                <a16:creationId xmlns:a16="http://schemas.microsoft.com/office/drawing/2014/main" id="{C2135BAF-CBED-A336-29B8-2BA158C33AD4}"/>
              </a:ext>
            </a:extLst>
          </p:cNvPr>
          <p:cNvSpPr txBox="1"/>
          <p:nvPr/>
        </p:nvSpPr>
        <p:spPr>
          <a:xfrm>
            <a:off x="6629400" y="860682"/>
            <a:ext cx="4714681" cy="36864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bg-BG" sz="1797" b="1" dirty="0">
                <a:solidFill>
                  <a:srgbClr val="003399"/>
                </a:solidFill>
              </a:rPr>
              <a:t>Тенденции в продажбите (2011-2022 г.)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A7BE650-59DD-99D0-5C97-CE97B304B1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41670" y="1323327"/>
            <a:ext cx="5466476" cy="349064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BD5C7EF-8151-D4FB-5759-99AD19279E2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21953" y="4951737"/>
            <a:ext cx="9039196" cy="18667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39BA37B-23DD-9F62-1EBC-99D7E72B6279}"/>
              </a:ext>
            </a:extLst>
          </p:cNvPr>
          <p:cNvSpPr txBox="1"/>
          <p:nvPr/>
        </p:nvSpPr>
        <p:spPr>
          <a:xfrm>
            <a:off x="3162020" y="5205808"/>
            <a:ext cx="517658" cy="124127"/>
          </a:xfrm>
          <a:prstGeom prst="rect">
            <a:avLst/>
          </a:prstGeom>
          <a:solidFill>
            <a:srgbClr val="C7CBE7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bg-BG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България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E55BB5-D9E3-CF81-B830-EA217B857379}"/>
              </a:ext>
            </a:extLst>
          </p:cNvPr>
          <p:cNvSpPr txBox="1"/>
          <p:nvPr/>
        </p:nvSpPr>
        <p:spPr>
          <a:xfrm>
            <a:off x="3890975" y="5219248"/>
            <a:ext cx="1039260" cy="121718"/>
          </a:xfrm>
          <a:prstGeom prst="rect">
            <a:avLst/>
          </a:prstGeom>
          <a:solidFill>
            <a:srgbClr val="C7CBE7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lang="bg-BG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 продажби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981AFE-4679-B6B7-D0F4-9497C6380F57}"/>
              </a:ext>
            </a:extLst>
          </p:cNvPr>
          <p:cNvSpPr txBox="1"/>
          <p:nvPr/>
        </p:nvSpPr>
        <p:spPr>
          <a:xfrm>
            <a:off x="3974713" y="5677625"/>
            <a:ext cx="927872" cy="265999"/>
          </a:xfrm>
          <a:prstGeom prst="rect">
            <a:avLst/>
          </a:prstGeom>
          <a:solidFill>
            <a:srgbClr val="F0F2F9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bg-BG" sz="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Цефалоспорини от </a:t>
            </a:r>
            <a:br>
              <a:rPr lang="en-US" sz="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bg-BG" sz="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3-та и 4-та генерация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10DE879-3762-5850-7DFE-50D2250BF68A}"/>
              </a:ext>
            </a:extLst>
          </p:cNvPr>
          <p:cNvSpPr txBox="1"/>
          <p:nvPr/>
        </p:nvSpPr>
        <p:spPr>
          <a:xfrm>
            <a:off x="3919019" y="6066340"/>
            <a:ext cx="1039259" cy="265999"/>
          </a:xfrm>
          <a:prstGeom prst="rect">
            <a:avLst/>
          </a:prstGeom>
          <a:solidFill>
            <a:srgbClr val="F0F2F9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bg-BG"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Хинолони</a:t>
            </a:r>
          </a:p>
          <a:p>
            <a:pPr algn="ctr"/>
            <a:r>
              <a:rPr lang="bg-BG"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(% флуорохинолони)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E34A3EF-4308-AA9E-32B8-EAFDF1F9B7FC}"/>
              </a:ext>
            </a:extLst>
          </p:cNvPr>
          <p:cNvSpPr txBox="1"/>
          <p:nvPr/>
        </p:nvSpPr>
        <p:spPr>
          <a:xfrm>
            <a:off x="3988825" y="6538892"/>
            <a:ext cx="927872" cy="135445"/>
          </a:xfrm>
          <a:prstGeom prst="rect">
            <a:avLst/>
          </a:prstGeom>
          <a:solidFill>
            <a:srgbClr val="F0F2F9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bg-BG"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Полимиксини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A89035B-E940-F293-111D-E2E69971A93A}"/>
              </a:ext>
            </a:extLst>
          </p:cNvPr>
          <p:cNvSpPr txBox="1"/>
          <p:nvPr/>
        </p:nvSpPr>
        <p:spPr>
          <a:xfrm rot="16200000">
            <a:off x="10423818" y="2525659"/>
            <a:ext cx="1580221" cy="26030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bg-BG"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PCU (1000 тона)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7DD5D18-C18E-E135-6228-5285AF006734}"/>
              </a:ext>
            </a:extLst>
          </p:cNvPr>
          <p:cNvSpPr txBox="1"/>
          <p:nvPr/>
        </p:nvSpPr>
        <p:spPr>
          <a:xfrm rot="16200000">
            <a:off x="5305890" y="2515086"/>
            <a:ext cx="1580221" cy="26030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bg-BG"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Продажби (mg/PCU)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715C29D-0B4D-154A-3B66-9EB6CB1D3DD1}"/>
              </a:ext>
            </a:extLst>
          </p:cNvPr>
          <p:cNvSpPr txBox="1"/>
          <p:nvPr/>
        </p:nvSpPr>
        <p:spPr>
          <a:xfrm>
            <a:off x="6226154" y="4125954"/>
            <a:ext cx="1788236" cy="76164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>
              <a:spcAft>
                <a:spcPts val="100"/>
              </a:spcAft>
            </a:pPr>
            <a:r>
              <a:rPr lang="bg-BG" sz="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Тетрациклини</a:t>
            </a:r>
          </a:p>
          <a:p>
            <a:pPr algn="l">
              <a:spcAft>
                <a:spcPts val="100"/>
              </a:spcAft>
            </a:pPr>
            <a:r>
              <a:rPr lang="bg-BG" sz="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Флуорохинолони</a:t>
            </a:r>
          </a:p>
          <a:p>
            <a:pPr algn="l">
              <a:spcAft>
                <a:spcPts val="100"/>
              </a:spcAft>
            </a:pPr>
            <a:r>
              <a:rPr lang="bg-BG" sz="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Полимиксини</a:t>
            </a:r>
          </a:p>
          <a:p>
            <a:pPr algn="l">
              <a:spcAft>
                <a:spcPts val="100"/>
              </a:spcAft>
            </a:pPr>
            <a:r>
              <a:rPr lang="bg-BG" sz="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Плевромутилини</a:t>
            </a:r>
          </a:p>
          <a:p>
            <a:pPr algn="l">
              <a:spcAft>
                <a:spcPts val="100"/>
              </a:spcAft>
            </a:pPr>
            <a:r>
              <a:rPr lang="bg-BG" sz="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Цефалоспорини от 3-та и 4-та генерация</a:t>
            </a:r>
          </a:p>
          <a:p>
            <a:pPr algn="l">
              <a:spcAft>
                <a:spcPts val="100"/>
              </a:spcAft>
            </a:pPr>
            <a:r>
              <a:rPr lang="bg-BG" sz="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ОБЩО PCU (тонове)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321E620-DE96-14E8-BA83-88A383FEAE61}"/>
              </a:ext>
            </a:extLst>
          </p:cNvPr>
          <p:cNvSpPr txBox="1"/>
          <p:nvPr/>
        </p:nvSpPr>
        <p:spPr>
          <a:xfrm>
            <a:off x="8307785" y="4123243"/>
            <a:ext cx="1750615" cy="6837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>
              <a:spcAft>
                <a:spcPts val="100"/>
              </a:spcAft>
            </a:pPr>
            <a:r>
              <a:rPr lang="bg-BG"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Пеницилини</a:t>
            </a:r>
          </a:p>
          <a:p>
            <a:pPr algn="l">
              <a:spcAft>
                <a:spcPts val="100"/>
              </a:spcAft>
            </a:pPr>
            <a:r>
              <a:rPr lang="bg-BG"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Сулфонамиди</a:t>
            </a:r>
          </a:p>
          <a:p>
            <a:pPr algn="l">
              <a:spcAft>
                <a:spcPts val="100"/>
              </a:spcAft>
            </a:pPr>
            <a:r>
              <a:rPr lang="bg-BG"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Амфениколи</a:t>
            </a:r>
          </a:p>
          <a:p>
            <a:pPr algn="l">
              <a:spcAft>
                <a:spcPts val="100"/>
              </a:spcAft>
            </a:pPr>
            <a:r>
              <a:rPr lang="bg-BG"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Триметоприм</a:t>
            </a:r>
          </a:p>
          <a:p>
            <a:pPr algn="l">
              <a:spcAft>
                <a:spcPts val="100"/>
              </a:spcAft>
            </a:pPr>
            <a:r>
              <a:rPr lang="bg-BG"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Цефалоспорини от 1-ва и 2-ра генерация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5BB351C-289C-6996-2590-A67279B20E8C}"/>
              </a:ext>
            </a:extLst>
          </p:cNvPr>
          <p:cNvSpPr txBox="1"/>
          <p:nvPr/>
        </p:nvSpPr>
        <p:spPr>
          <a:xfrm>
            <a:off x="10373942" y="4130863"/>
            <a:ext cx="1390412" cy="69937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>
              <a:spcAft>
                <a:spcPts val="100"/>
              </a:spcAft>
            </a:pPr>
            <a:r>
              <a:rPr lang="bg-BG"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Макролиди</a:t>
            </a:r>
          </a:p>
          <a:p>
            <a:pPr algn="l">
              <a:spcAft>
                <a:spcPts val="100"/>
              </a:spcAft>
            </a:pPr>
            <a:r>
              <a:rPr lang="bg-BG"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Аминогликозиди</a:t>
            </a:r>
          </a:p>
          <a:p>
            <a:pPr algn="l">
              <a:spcAft>
                <a:spcPts val="100"/>
              </a:spcAft>
            </a:pPr>
            <a:r>
              <a:rPr lang="bg-BG"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Линкозамиди</a:t>
            </a:r>
          </a:p>
          <a:p>
            <a:pPr algn="l">
              <a:spcAft>
                <a:spcPts val="100"/>
              </a:spcAft>
            </a:pPr>
            <a:r>
              <a:rPr lang="bg-BG"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Други*</a:t>
            </a:r>
          </a:p>
          <a:p>
            <a:pPr algn="l">
              <a:spcAft>
                <a:spcPts val="100"/>
              </a:spcAft>
            </a:pPr>
            <a:r>
              <a:rPr lang="bg-BG"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 хинолони</a:t>
            </a:r>
          </a:p>
        </p:txBody>
      </p:sp>
    </p:spTree>
    <p:extLst>
      <p:ext uri="{BB962C8B-B14F-4D97-AF65-F5344CB8AC3E}">
        <p14:creationId xmlns:p14="http://schemas.microsoft.com/office/powerpoint/2010/main" val="1439650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018D9FDB-467C-40F8-8A6B-C9B3CB26727A}"/>
              </a:ext>
            </a:extLst>
          </p:cNvPr>
          <p:cNvSpPr txBox="1"/>
          <p:nvPr/>
        </p:nvSpPr>
        <p:spPr>
          <a:xfrm>
            <a:off x="9525000" y="1802502"/>
            <a:ext cx="2505075" cy="3185487"/>
          </a:xfrm>
          <a:prstGeom prst="rect">
            <a:avLst/>
          </a:prstGeom>
          <a:solidFill>
            <a:srgbClr val="6BB188"/>
          </a:solidFill>
        </p:spPr>
        <p:txBody>
          <a:bodyPr wrap="square">
            <a:noAutofit/>
          </a:bodyPr>
          <a:lstStyle/>
          <a:p>
            <a:r>
              <a:rPr lang="bg-BG" sz="1200" b="1" i="0" u="none" strike="noStrike" baseline="0" dirty="0">
                <a:solidFill>
                  <a:srgbClr val="003399"/>
                </a:solidFill>
                <a:latin typeface="Verdana" panose="020B0604030504040204" pitchFamily="34" charset="0"/>
              </a:rPr>
              <a:t>Информация за страната </a:t>
            </a:r>
          </a:p>
          <a:p>
            <a:r>
              <a:rPr lang="bg-BG" sz="1050" dirty="0">
                <a:hlinkClick r:id="rId3"/>
              </a:rPr>
              <a:t>bing.com/ck/a?!&amp;&amp;p=43c0ef30776eac78JmltdHM9MTcyNjYxNzYwMCZpZ3VpZD0xMWI4NjI2OS0yNDI2LTZjZjEtMTA5Yi03Njk4MjU5ZjZkZWUmaW5zaWQ9NTE5OA&amp;ptn=3&amp;ver=2&amp;hsh=3&amp;fclid=11b86269-2426-6cf1-109b-7698259f6dee&amp;psq=Sales+trends+(mg%2fPCU)+of+antibiotic+VMPs+BULGARIA+for+food-producing+animals&amp;u=a1aHR0cHM6Ly93d3cuZW1hLmV1cm9wYS5ldS9zeXN0ZW0vZmlsZXMvZG9jdW1lbnRzL290aGVyL2J1bGdhcmlhX3BjdS1hbnRpYmlvdGljLXZtcHMtZm9vZC1wcm9kdWNpbmctYW5pbWFsc19lbi5wZGY&amp;ntb=1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89DEF0B-35EA-44F6-91E3-B7F31236D5B3}"/>
              </a:ext>
            </a:extLst>
          </p:cNvPr>
          <p:cNvSpPr txBox="1"/>
          <p:nvPr/>
        </p:nvSpPr>
        <p:spPr>
          <a:xfrm>
            <a:off x="9896475" y="6254750"/>
            <a:ext cx="2286000" cy="30777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pPr algn="ctr"/>
            <a:r>
              <a:rPr lang="bg-BG" sz="1400" b="1" i="0" u="none" strike="noStrike" baseline="0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Доклад на ESVAC</a:t>
            </a:r>
          </a:p>
        </p:txBody>
      </p:sp>
      <p:sp>
        <p:nvSpPr>
          <p:cNvPr id="9" name="Marcador de texto 1">
            <a:extLst>
              <a:ext uri="{FF2B5EF4-FFF2-40B4-BE49-F238E27FC236}">
                <a16:creationId xmlns:a16="http://schemas.microsoft.com/office/drawing/2014/main" id="{E1181018-5A06-40F0-84D8-927C7377B4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9926" y="139782"/>
            <a:ext cx="8008947" cy="533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g-BG" sz="2800" b="1">
                <a:latin typeface="EC Square Sans Pro" panose="020B0506040000020004" pitchFamily="34" charset="0"/>
              </a:rPr>
              <a:t>Продажба на ВЛП в БЪЛГАРИЯ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ED90EBFC-295D-411D-8B79-CECB89C2A2C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" b="428"/>
          <a:stretch/>
        </p:blipFill>
        <p:spPr>
          <a:xfrm>
            <a:off x="917643" y="4044950"/>
            <a:ext cx="8242306" cy="16930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28E199D-AF32-7F6B-3BAA-F2E5BF31F4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0599" y="1111250"/>
            <a:ext cx="7613689" cy="24003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A93CFB9-93C9-C7B9-F272-E44B39A9AE25}"/>
              </a:ext>
            </a:extLst>
          </p:cNvPr>
          <p:cNvSpPr txBox="1"/>
          <p:nvPr/>
        </p:nvSpPr>
        <p:spPr>
          <a:xfrm>
            <a:off x="1019628" y="1152774"/>
            <a:ext cx="7977227" cy="36738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bg-BG" sz="1600" b="1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От 2011 г.: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01DCE5-D940-7EB1-0C31-35268EC4B9F3}"/>
              </a:ext>
            </a:extLst>
          </p:cNvPr>
          <p:cNvSpPr txBox="1"/>
          <p:nvPr/>
        </p:nvSpPr>
        <p:spPr>
          <a:xfrm>
            <a:off x="1303471" y="1513095"/>
            <a:ext cx="8145329" cy="199845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>
              <a:spcAft>
                <a:spcPts val="500"/>
              </a:spcAft>
            </a:pPr>
            <a:r>
              <a:rPr lang="bg-BG" sz="145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11,5% общи годишни продажби (от 92,6 mg/PCU до 103,2 mg/PCU през 2022 г.)</a:t>
            </a:r>
          </a:p>
          <a:p>
            <a:pPr algn="l">
              <a:spcAft>
                <a:spcPts val="500"/>
              </a:spcAft>
            </a:pPr>
            <a:r>
              <a:rPr lang="bg-BG" sz="145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5-кратни продажби на цефалоспорини от 3-та и 4-та генерация (от 0,05 mg/PCU до 0,25 mg/PCU през 2022 г.)</a:t>
            </a:r>
          </a:p>
          <a:p>
            <a:pPr algn="l">
              <a:spcAft>
                <a:spcPts val="500"/>
              </a:spcAft>
            </a:pPr>
            <a:r>
              <a:rPr lang="bg-BG" sz="145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58,0% продажби на флуорохинолони (от 5,0 mg/PCU до 7,8 mg/PCU през 2022 г.)</a:t>
            </a:r>
          </a:p>
          <a:p>
            <a:pPr algn="l">
              <a:spcAft>
                <a:spcPts val="500"/>
              </a:spcAft>
            </a:pPr>
            <a:r>
              <a:rPr lang="bg-BG" sz="145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97,8% други продажби на хинолони (от 0,43 mg/PCU на 0,01 mg/PCU през 2022 г.)</a:t>
            </a:r>
          </a:p>
          <a:p>
            <a:pPr algn="l">
              <a:spcAft>
                <a:spcPts val="500"/>
              </a:spcAft>
            </a:pPr>
            <a:r>
              <a:rPr lang="bg-BG" sz="145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23,4% продажби на полимиксини (от 3,2 mg/PCU на 3,9 mg/PCU през 2022 г.)</a:t>
            </a:r>
          </a:p>
          <a:p>
            <a:pPr algn="l">
              <a:spcAft>
                <a:spcPts val="500"/>
              </a:spcAft>
            </a:pPr>
            <a:r>
              <a:rPr lang="bg-BG" sz="145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PCU е намалял с 10,2% между 2011 г. и 2022 г.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2842F7-17A5-FD7A-A1A6-4E0B832EAF6E}"/>
              </a:ext>
            </a:extLst>
          </p:cNvPr>
          <p:cNvSpPr txBox="1"/>
          <p:nvPr/>
        </p:nvSpPr>
        <p:spPr>
          <a:xfrm>
            <a:off x="1019629" y="4121150"/>
            <a:ext cx="7895772" cy="204559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>
              <a:spcAft>
                <a:spcPts val="600"/>
              </a:spcAft>
            </a:pPr>
            <a:r>
              <a:rPr lang="bg-BG" sz="1600" b="1" dirty="0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Данни за продажбите през 2022 г.</a:t>
            </a:r>
          </a:p>
          <a:p>
            <a:pPr algn="l"/>
            <a:r>
              <a:rPr lang="bg-BG" sz="145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През 2022 г. общите продажби са намалели с 14,1% в сравнение с 2021 г. (от </a:t>
            </a:r>
            <a:r>
              <a:rPr lang="es-ES" sz="145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124,5</a:t>
            </a:r>
            <a:r>
              <a:rPr lang="bg-BG" sz="145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mg/PCU на </a:t>
            </a:r>
            <a:r>
              <a:rPr lang="es-ES" sz="145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103,2</a:t>
            </a:r>
            <a:r>
              <a:rPr lang="bg-BG" sz="145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bg-BG" sz="145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mg/PCU). Трите най-продавани класа антибиотици са тетрациклини, пеницилини и сулфонамиди, които представляват съответно 26,9%, 19,3% и 17,7% от общите продажби.</a:t>
            </a:r>
          </a:p>
        </p:txBody>
      </p:sp>
    </p:spTree>
    <p:extLst>
      <p:ext uri="{BB962C8B-B14F-4D97-AF65-F5344CB8AC3E}">
        <p14:creationId xmlns:p14="http://schemas.microsoft.com/office/powerpoint/2010/main" val="1763332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68B2B85C-F231-4197-BE05-61FADCAE41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222249"/>
            <a:ext cx="11353800" cy="914400"/>
          </a:xfrm>
        </p:spPr>
        <p:txBody>
          <a:bodyPr>
            <a:noAutofit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bg-BG" sz="1800">
                <a:latin typeface="EC Square Sans Pro" panose="020B0506040000020004" pitchFamily="34" charset="0"/>
              </a:rPr>
              <a:t>Потреблението на цефалоспорини от </a:t>
            </a:r>
            <a:r>
              <a:rPr lang="bg-BG" sz="1800" b="1">
                <a:latin typeface="EC Square Sans Pro" panose="020B0506040000020004" pitchFamily="34" charset="0"/>
              </a:rPr>
              <a:t>3-та</a:t>
            </a:r>
            <a:r>
              <a:rPr lang="bg-BG" sz="1800">
                <a:latin typeface="EC Square Sans Pro" panose="020B0506040000020004" pitchFamily="34" charset="0"/>
              </a:rPr>
              <a:t> и </a:t>
            </a:r>
            <a:r>
              <a:rPr lang="bg-BG" sz="1800" b="1">
                <a:latin typeface="EC Square Sans Pro" panose="020B0506040000020004" pitchFamily="34" charset="0"/>
              </a:rPr>
              <a:t>4-та генерация, флуорохинолони, други хинолони и полимиксини (mg/PCU), животни, отглеждани за храна през 2022 г.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49C23C1-4889-4AA9-A663-CF6E097C12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00" t="19847" r="23125" b="13400"/>
          <a:stretch/>
        </p:blipFill>
        <p:spPr>
          <a:xfrm>
            <a:off x="762000" y="1454150"/>
            <a:ext cx="10591799" cy="54165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7C8BC6-36E3-CF30-C8E2-0CADC5F05BC4}"/>
              </a:ext>
            </a:extLst>
          </p:cNvPr>
          <p:cNvSpPr txBox="1"/>
          <p:nvPr/>
        </p:nvSpPr>
        <p:spPr>
          <a:xfrm>
            <a:off x="2455734" y="1407566"/>
            <a:ext cx="2865388" cy="26161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bg-BG" sz="1600" dirty="0">
                <a:solidFill>
                  <a:schemeClr val="tx1"/>
                </a:solidFill>
                <a:latin typeface="EC Square Sans Pro" panose="020B0506040000020004" pitchFamily="34" charset="0"/>
              </a:rPr>
              <a:t>Цефалоспорини от 3-та и 4-та генерация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943619-AC86-13AA-5E1E-3308A27B0C94}"/>
              </a:ext>
            </a:extLst>
          </p:cNvPr>
          <p:cNvSpPr txBox="1"/>
          <p:nvPr/>
        </p:nvSpPr>
        <p:spPr>
          <a:xfrm>
            <a:off x="5653907" y="1410985"/>
            <a:ext cx="1585093" cy="25819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bg-BG" sz="1600">
                <a:solidFill>
                  <a:schemeClr val="tx1"/>
                </a:solidFill>
                <a:latin typeface="EC Square Sans Pro" panose="020B0506040000020004" pitchFamily="34" charset="0"/>
              </a:rPr>
              <a:t>Флуорохинолони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910958-47CB-EF8D-EA29-6AC1BAA0EF39}"/>
              </a:ext>
            </a:extLst>
          </p:cNvPr>
          <p:cNvSpPr txBox="1"/>
          <p:nvPr/>
        </p:nvSpPr>
        <p:spPr>
          <a:xfrm>
            <a:off x="7571785" y="1407566"/>
            <a:ext cx="1585093" cy="25819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bg-BG" sz="1600">
                <a:solidFill>
                  <a:schemeClr val="tx1"/>
                </a:solidFill>
                <a:latin typeface="EC Square Sans Pro" panose="020B0506040000020004" pitchFamily="34" charset="0"/>
              </a:rPr>
              <a:t>Други хинолони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469965-71D1-2A67-0BED-13E856FF8D04}"/>
              </a:ext>
            </a:extLst>
          </p:cNvPr>
          <p:cNvSpPr txBox="1"/>
          <p:nvPr/>
        </p:nvSpPr>
        <p:spPr>
          <a:xfrm>
            <a:off x="9441367" y="1407565"/>
            <a:ext cx="1585093" cy="25819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bg-BG" sz="1600">
                <a:solidFill>
                  <a:schemeClr val="tx1"/>
                </a:solidFill>
                <a:latin typeface="EC Square Sans Pro" panose="020B0506040000020004" pitchFamily="34" charset="0"/>
              </a:rPr>
              <a:t>Полимиксини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CB36A9-E226-D708-CAF2-849BD7A042EE}"/>
              </a:ext>
            </a:extLst>
          </p:cNvPr>
          <p:cNvSpPr txBox="1"/>
          <p:nvPr/>
        </p:nvSpPr>
        <p:spPr>
          <a:xfrm rot="16200000">
            <a:off x="5565929" y="2010106"/>
            <a:ext cx="1564272" cy="815691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r"/>
            <a:r>
              <a:rPr lang="bg-BG" sz="1200">
                <a:solidFill>
                  <a:schemeClr val="tx1"/>
                </a:solidFill>
                <a:latin typeface="EC Square Sans Pro" panose="020B0506040000020004" pitchFamily="34" charset="0"/>
              </a:rPr>
              <a:t>Австрия</a:t>
            </a:r>
          </a:p>
          <a:p>
            <a:pPr algn="r"/>
            <a:endParaRPr lang="en-US" sz="450" kern="1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bg-BG" sz="1200">
                <a:solidFill>
                  <a:schemeClr val="tx1"/>
                </a:solidFill>
                <a:latin typeface="EC Square Sans Pro" panose="020B0506040000020004" pitchFamily="34" charset="0"/>
              </a:rPr>
              <a:t>Белгия</a:t>
            </a:r>
          </a:p>
          <a:p>
            <a:pPr algn="r"/>
            <a:endParaRPr lang="en-US" sz="450" kern="1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bg-BG" sz="1200">
                <a:solidFill>
                  <a:schemeClr val="tx1"/>
                </a:solidFill>
                <a:latin typeface="EC Square Sans Pro" panose="020B0506040000020004" pitchFamily="34" charset="0"/>
              </a:rPr>
              <a:t>България</a:t>
            </a:r>
          </a:p>
          <a:p>
            <a:pPr algn="r"/>
            <a:endParaRPr lang="en-US" sz="450" kern="1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bg-BG" sz="1200">
                <a:solidFill>
                  <a:schemeClr val="tx1"/>
                </a:solidFill>
                <a:latin typeface="EC Square Sans Pro" panose="020B0506040000020004" pitchFamily="34" charset="0"/>
              </a:rPr>
              <a:t>Хърватия</a:t>
            </a:r>
          </a:p>
          <a:p>
            <a:pPr algn="r"/>
            <a:endParaRPr lang="en-US" sz="450" kern="1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bg-BG" sz="1200">
                <a:solidFill>
                  <a:schemeClr val="tx1"/>
                </a:solidFill>
                <a:latin typeface="EC Square Sans Pro" panose="020B0506040000020004" pitchFamily="34" charset="0"/>
              </a:rPr>
              <a:t>Кипър</a:t>
            </a:r>
          </a:p>
          <a:p>
            <a:pPr algn="r"/>
            <a:endParaRPr lang="en-US" sz="450" kern="1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bg-BG" sz="1200">
                <a:solidFill>
                  <a:schemeClr val="tx1"/>
                </a:solidFill>
                <a:latin typeface="EC Square Sans Pro" panose="020B0506040000020004" pitchFamily="34" charset="0"/>
              </a:rPr>
              <a:t>Чехия</a:t>
            </a:r>
          </a:p>
          <a:p>
            <a:pPr algn="r"/>
            <a:endParaRPr lang="en-US" sz="450" kern="1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bg-BG" sz="1200">
                <a:solidFill>
                  <a:schemeClr val="tx1"/>
                </a:solidFill>
                <a:latin typeface="EC Square Sans Pro" panose="020B0506040000020004" pitchFamily="34" charset="0"/>
              </a:rPr>
              <a:t>Дания</a:t>
            </a:r>
          </a:p>
          <a:p>
            <a:pPr algn="r"/>
            <a:endParaRPr lang="en-US" sz="450" kern="1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bg-BG" sz="1200">
                <a:solidFill>
                  <a:schemeClr val="tx1"/>
                </a:solidFill>
                <a:latin typeface="EC Square Sans Pro" panose="020B0506040000020004" pitchFamily="34" charset="0"/>
              </a:rPr>
              <a:t>Естония</a:t>
            </a:r>
          </a:p>
          <a:p>
            <a:pPr algn="r"/>
            <a:endParaRPr lang="en-US" sz="460" kern="1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bg-BG" sz="1200">
                <a:solidFill>
                  <a:schemeClr val="tx1"/>
                </a:solidFill>
                <a:latin typeface="EC Square Sans Pro" panose="020B0506040000020004" pitchFamily="34" charset="0"/>
              </a:rPr>
              <a:t>Финландия</a:t>
            </a:r>
          </a:p>
          <a:p>
            <a:pPr algn="r"/>
            <a:endParaRPr lang="en-US" sz="450" kern="1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bg-BG" sz="1200">
                <a:solidFill>
                  <a:schemeClr val="tx1"/>
                </a:solidFill>
                <a:latin typeface="EC Square Sans Pro" panose="020B0506040000020004" pitchFamily="34" charset="0"/>
              </a:rPr>
              <a:t>Франция</a:t>
            </a:r>
          </a:p>
          <a:p>
            <a:pPr algn="r"/>
            <a:endParaRPr lang="en-US" sz="460" kern="1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bg-BG" sz="1200">
                <a:solidFill>
                  <a:schemeClr val="tx1"/>
                </a:solidFill>
                <a:latin typeface="EC Square Sans Pro" panose="020B0506040000020004" pitchFamily="34" charset="0"/>
              </a:rPr>
              <a:t>Германия</a:t>
            </a:r>
          </a:p>
          <a:p>
            <a:pPr algn="r"/>
            <a:endParaRPr lang="en-US" sz="460" kern="1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bg-BG" sz="1200">
                <a:solidFill>
                  <a:schemeClr val="tx1"/>
                </a:solidFill>
                <a:latin typeface="EC Square Sans Pro" panose="020B0506040000020004" pitchFamily="34" charset="0"/>
              </a:rPr>
              <a:t>Гърция</a:t>
            </a:r>
          </a:p>
          <a:p>
            <a:pPr algn="r"/>
            <a:endParaRPr lang="en-US" sz="460" kern="1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bg-BG" sz="1200">
                <a:solidFill>
                  <a:schemeClr val="tx1"/>
                </a:solidFill>
                <a:latin typeface="EC Square Sans Pro" panose="020B0506040000020004" pitchFamily="34" charset="0"/>
              </a:rPr>
              <a:t>Унгария</a:t>
            </a:r>
          </a:p>
          <a:p>
            <a:pPr algn="r"/>
            <a:endParaRPr lang="en-US" sz="460" kern="1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bg-BG" sz="1200">
                <a:solidFill>
                  <a:schemeClr val="tx1"/>
                </a:solidFill>
                <a:latin typeface="EC Square Sans Pro" panose="020B0506040000020004" pitchFamily="34" charset="0"/>
              </a:rPr>
              <a:t>Исландия</a:t>
            </a:r>
          </a:p>
          <a:p>
            <a:pPr algn="r"/>
            <a:endParaRPr lang="en-US" sz="460" kern="1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bg-BG" sz="1200">
                <a:solidFill>
                  <a:schemeClr val="tx1"/>
                </a:solidFill>
                <a:latin typeface="EC Square Sans Pro" panose="020B0506040000020004" pitchFamily="34" charset="0"/>
              </a:rPr>
              <a:t>Ирландия</a:t>
            </a:r>
          </a:p>
          <a:p>
            <a:pPr algn="r"/>
            <a:endParaRPr lang="en-US" sz="460" kern="1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bg-BG" sz="1200">
                <a:solidFill>
                  <a:schemeClr val="tx1"/>
                </a:solidFill>
                <a:latin typeface="EC Square Sans Pro" panose="020B0506040000020004" pitchFamily="34" charset="0"/>
              </a:rPr>
              <a:t>Италия</a:t>
            </a:r>
          </a:p>
          <a:p>
            <a:pPr algn="r"/>
            <a:endParaRPr lang="en-US" sz="460" kern="1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bg-BG" sz="1200">
                <a:solidFill>
                  <a:schemeClr val="tx1"/>
                </a:solidFill>
                <a:latin typeface="EC Square Sans Pro" panose="020B0506040000020004" pitchFamily="34" charset="0"/>
              </a:rPr>
              <a:t>Латвия</a:t>
            </a:r>
          </a:p>
          <a:p>
            <a:pPr algn="r"/>
            <a:endParaRPr lang="en-US" sz="600" kern="1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bg-BG" sz="1200">
                <a:solidFill>
                  <a:schemeClr val="tx1"/>
                </a:solidFill>
                <a:latin typeface="EC Square Sans Pro" panose="020B0506040000020004" pitchFamily="34" charset="0"/>
              </a:rPr>
              <a:t>Литва</a:t>
            </a:r>
          </a:p>
          <a:p>
            <a:pPr algn="r"/>
            <a:endParaRPr lang="en-US" sz="500" kern="1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bg-BG" sz="1200">
                <a:solidFill>
                  <a:schemeClr val="tx1"/>
                </a:solidFill>
                <a:latin typeface="EC Square Sans Pro" panose="020B0506040000020004" pitchFamily="34" charset="0"/>
              </a:rPr>
              <a:t>Люксембург</a:t>
            </a:r>
          </a:p>
          <a:p>
            <a:pPr algn="r"/>
            <a:endParaRPr lang="en-US" sz="500" kern="1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bg-BG" sz="1200">
                <a:solidFill>
                  <a:schemeClr val="tx1"/>
                </a:solidFill>
                <a:latin typeface="EC Square Sans Pro" panose="020B0506040000020004" pitchFamily="34" charset="0"/>
              </a:rPr>
              <a:t>Малта</a:t>
            </a:r>
          </a:p>
          <a:p>
            <a:pPr algn="r"/>
            <a:endParaRPr lang="en-US" sz="500" kern="1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bg-BG" sz="1200">
                <a:solidFill>
                  <a:schemeClr val="tx1"/>
                </a:solidFill>
                <a:latin typeface="EC Square Sans Pro" panose="020B0506040000020004" pitchFamily="34" charset="0"/>
              </a:rPr>
              <a:t>Нидерландия</a:t>
            </a:r>
          </a:p>
          <a:p>
            <a:pPr algn="r"/>
            <a:endParaRPr lang="en-US" sz="500" kern="1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bg-BG" sz="1200">
                <a:solidFill>
                  <a:schemeClr val="tx1"/>
                </a:solidFill>
                <a:latin typeface="EC Square Sans Pro" panose="020B0506040000020004" pitchFamily="34" charset="0"/>
              </a:rPr>
              <a:t>Норвегия</a:t>
            </a:r>
          </a:p>
          <a:p>
            <a:pPr algn="r"/>
            <a:endParaRPr lang="en-US" sz="500" kern="1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bg-BG" sz="1200">
                <a:solidFill>
                  <a:schemeClr val="tx1"/>
                </a:solidFill>
                <a:latin typeface="EC Square Sans Pro" panose="020B0506040000020004" pitchFamily="34" charset="0"/>
              </a:rPr>
              <a:t>Полша</a:t>
            </a:r>
          </a:p>
          <a:p>
            <a:pPr algn="r"/>
            <a:endParaRPr lang="en-US" sz="500" kern="1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bg-BG" sz="1200">
                <a:solidFill>
                  <a:schemeClr val="tx1"/>
                </a:solidFill>
                <a:latin typeface="EC Square Sans Pro" panose="020B0506040000020004" pitchFamily="34" charset="0"/>
              </a:rPr>
              <a:t>Португалия</a:t>
            </a:r>
          </a:p>
          <a:p>
            <a:pPr algn="r"/>
            <a:endParaRPr lang="en-US" sz="500" kern="1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bg-BG" sz="1200">
                <a:solidFill>
                  <a:schemeClr val="tx1"/>
                </a:solidFill>
                <a:latin typeface="EC Square Sans Pro" panose="020B0506040000020004" pitchFamily="34" charset="0"/>
              </a:rPr>
              <a:t>Румъния</a:t>
            </a:r>
          </a:p>
          <a:p>
            <a:pPr algn="r"/>
            <a:endParaRPr lang="en-US" sz="500" kern="1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bg-BG" sz="1200">
                <a:solidFill>
                  <a:schemeClr val="tx1"/>
                </a:solidFill>
                <a:latin typeface="EC Square Sans Pro" panose="020B0506040000020004" pitchFamily="34" charset="0"/>
              </a:rPr>
              <a:t>Словакия</a:t>
            </a:r>
          </a:p>
          <a:p>
            <a:pPr algn="r"/>
            <a:endParaRPr lang="en-US" sz="500" kern="1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bg-BG" sz="1200">
                <a:solidFill>
                  <a:schemeClr val="tx1"/>
                </a:solidFill>
                <a:latin typeface="EC Square Sans Pro" panose="020B0506040000020004" pitchFamily="34" charset="0"/>
              </a:rPr>
              <a:t>Словения</a:t>
            </a:r>
          </a:p>
          <a:p>
            <a:pPr algn="r"/>
            <a:endParaRPr lang="en-US" sz="500" kern="1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bg-BG" sz="1200">
                <a:solidFill>
                  <a:schemeClr val="tx1"/>
                </a:solidFill>
                <a:latin typeface="EC Square Sans Pro" panose="020B0506040000020004" pitchFamily="34" charset="0"/>
              </a:rPr>
              <a:t>Испания</a:t>
            </a:r>
          </a:p>
          <a:p>
            <a:pPr algn="r"/>
            <a:endParaRPr lang="en-US" sz="500" kern="1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bg-BG" sz="1200">
                <a:solidFill>
                  <a:schemeClr val="tx1"/>
                </a:solidFill>
                <a:latin typeface="EC Square Sans Pro" panose="020B0506040000020004" pitchFamily="34" charset="0"/>
              </a:rPr>
              <a:t>Швеция</a:t>
            </a:r>
          </a:p>
          <a:p>
            <a:pPr algn="r"/>
            <a:endParaRPr lang="en-US" sz="500" kern="1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bg-BG" sz="1200">
                <a:solidFill>
                  <a:schemeClr val="tx1"/>
                </a:solidFill>
                <a:latin typeface="EC Square Sans Pro" panose="020B0506040000020004" pitchFamily="34" charset="0"/>
              </a:rPr>
              <a:t>Швейцария</a:t>
            </a:r>
          </a:p>
          <a:p>
            <a:pPr algn="r"/>
            <a:endParaRPr lang="en-US" sz="500" kern="1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bg-BG" sz="1200">
                <a:solidFill>
                  <a:schemeClr val="tx1"/>
                </a:solidFill>
                <a:latin typeface="EC Square Sans Pro" panose="020B0506040000020004" pitchFamily="34" charset="0"/>
              </a:rPr>
              <a:t>Обединеното кралство</a:t>
            </a:r>
          </a:p>
          <a:p>
            <a:pPr algn="r"/>
            <a:endParaRPr lang="en-US" sz="500" kern="1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bg-BG" sz="1200">
                <a:solidFill>
                  <a:schemeClr val="tx1"/>
                </a:solidFill>
                <a:latin typeface="EC Square Sans Pro" panose="020B0506040000020004" pitchFamily="34" charset="0"/>
              </a:rPr>
              <a:t>Обобщен дял</a:t>
            </a: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1F693E5B-7E52-4138-AC38-F6874815D651}"/>
              </a:ext>
            </a:extLst>
          </p:cNvPr>
          <p:cNvSpPr/>
          <p:nvPr/>
        </p:nvSpPr>
        <p:spPr>
          <a:xfrm rot="5400000" flipV="1">
            <a:off x="706436" y="3741741"/>
            <a:ext cx="4264026" cy="30479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kern="120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1D0A8C6-3F02-4D4C-8F74-8B0E8F83A8B8}"/>
              </a:ext>
            </a:extLst>
          </p:cNvPr>
          <p:cNvSpPr txBox="1"/>
          <p:nvPr/>
        </p:nvSpPr>
        <p:spPr>
          <a:xfrm>
            <a:off x="990600" y="6483350"/>
            <a:ext cx="3352800" cy="2616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bg-BG" sz="1050" i="1">
                <a:solidFill>
                  <a:srgbClr val="003399"/>
                </a:solidFill>
              </a:rPr>
              <a:t>Източник:</a:t>
            </a:r>
            <a:r>
              <a:rPr lang="bg-BG" sz="1050">
                <a:solidFill>
                  <a:srgbClr val="003399"/>
                </a:solidFill>
              </a:rPr>
              <a:t> 13</a:t>
            </a:r>
            <a:r>
              <a:rPr lang="bg-BG" sz="1050" baseline="30000">
                <a:solidFill>
                  <a:srgbClr val="003399"/>
                </a:solidFill>
              </a:rPr>
              <a:t>ти</a:t>
            </a:r>
            <a:r>
              <a:rPr lang="bg-BG" sz="1050">
                <a:solidFill>
                  <a:srgbClr val="003399"/>
                </a:solidFill>
              </a:rPr>
              <a:t> доклад на ESVAC</a:t>
            </a:r>
          </a:p>
        </p:txBody>
      </p:sp>
    </p:spTree>
    <p:extLst>
      <p:ext uri="{BB962C8B-B14F-4D97-AF65-F5344CB8AC3E}">
        <p14:creationId xmlns:p14="http://schemas.microsoft.com/office/powerpoint/2010/main" val="5464646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6A96CB5A-A606-4194-92D9-987501FB92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8915400" cy="533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dirty="0">
                <a:latin typeface="EC Square Sans Pro" panose="020B0506040000020004" pitchFamily="34" charset="0"/>
              </a:rPr>
              <a:t>Употреба на </a:t>
            </a:r>
            <a:r>
              <a:rPr lang="bg-BG" b="1" dirty="0" err="1">
                <a:latin typeface="EC Square Sans Pro" panose="020B0506040000020004" pitchFamily="34" charset="0"/>
              </a:rPr>
              <a:t>флуорохинолони</a:t>
            </a:r>
            <a:r>
              <a:rPr lang="bg-BG" b="1" dirty="0">
                <a:latin typeface="EC Square Sans Pro" panose="020B0506040000020004" pitchFamily="34" charset="0"/>
              </a:rPr>
              <a:t> </a:t>
            </a:r>
            <a:r>
              <a:rPr lang="bg-BG" dirty="0">
                <a:latin typeface="EC Square Sans Pro" panose="020B0506040000020004" pitchFamily="34" charset="0"/>
              </a:rPr>
              <a:t>и други </a:t>
            </a:r>
            <a:r>
              <a:rPr lang="bg-BG" b="1" dirty="0" err="1">
                <a:latin typeface="EC Square Sans Pro" panose="020B0506040000020004" pitchFamily="34" charset="0"/>
              </a:rPr>
              <a:t>хинолони</a:t>
            </a:r>
            <a:endParaRPr lang="en-GB" b="1" dirty="0">
              <a:latin typeface="EC Square Sans Pro" panose="020B05060400000200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9316ACE-EC5B-4CE9-BAD1-431DC10920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785" t="25890" r="8750" b="26491"/>
          <a:stretch/>
        </p:blipFill>
        <p:spPr>
          <a:xfrm>
            <a:off x="609600" y="996951"/>
            <a:ext cx="11000740" cy="5410199"/>
          </a:xfrm>
          <a:prstGeom prst="rect">
            <a:avLst/>
          </a:pr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EB837B3F-419F-4BCC-8D77-FC0F61A7D8C6}"/>
              </a:ext>
            </a:extLst>
          </p:cNvPr>
          <p:cNvSpPr/>
          <p:nvPr/>
        </p:nvSpPr>
        <p:spPr>
          <a:xfrm>
            <a:off x="105233" y="1377950"/>
            <a:ext cx="12009474" cy="26507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AE8EB29-73D3-4961-9C45-AC751516A175}"/>
              </a:ext>
            </a:extLst>
          </p:cNvPr>
          <p:cNvSpPr txBox="1"/>
          <p:nvPr/>
        </p:nvSpPr>
        <p:spPr>
          <a:xfrm>
            <a:off x="17228" y="6559550"/>
            <a:ext cx="92202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900" dirty="0">
                <a:solidFill>
                  <a:srgbClr val="003399"/>
                </a:solidFill>
                <a:effectLst/>
                <a:latin typeface="EC Square Sans Pro" panose="020B05060400000200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Source: JIACRA III - Antimicrobial consumption and resistance in bacteria from humans and animals</a:t>
            </a:r>
            <a:endParaRPr lang="en-GB" sz="900" dirty="0">
              <a:solidFill>
                <a:srgbClr val="003399"/>
              </a:solidFill>
              <a:effectLst/>
              <a:latin typeface="EC Square Sans Pro" panose="020B050604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5566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11CE633-EB29-E927-F456-A78DDF0F09C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08700" y="1411288"/>
            <a:ext cx="6083300" cy="202406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bg-BG" sz="32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Общо въведение във въздействието на АМР. Съсредоточаване върху стойностите на AMU и АМР за държавата </a:t>
            </a:r>
          </a:p>
          <a:p>
            <a:pPr algn="l"/>
            <a:endParaRPr lang="es-ES" sz="3600" b="1" dirty="0">
              <a:solidFill>
                <a:srgbClr val="003399"/>
              </a:solidFill>
              <a:effectLst/>
              <a:latin typeface="EC Square Sans Pro" panose="020B0506040000020004" pitchFamily="34" charset="0"/>
            </a:endParaRPr>
          </a:p>
          <a:p>
            <a:endParaRPr lang="es-ES" dirty="0"/>
          </a:p>
        </p:txBody>
      </p:sp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4E95D31D-F549-96D7-F89F-6B0EAF0A6468}"/>
              </a:ext>
            </a:extLst>
          </p:cNvPr>
          <p:cNvSpPr txBox="1">
            <a:spLocks/>
          </p:cNvSpPr>
          <p:nvPr/>
        </p:nvSpPr>
        <p:spPr>
          <a:xfrm>
            <a:off x="6137407" y="5549009"/>
            <a:ext cx="4495800" cy="3238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bg-BG">
                <a:latin typeface="EC Square Sans Pro" panose="020B0506040000020004" pitchFamily="34" charset="0"/>
              </a:rPr>
              <a:t>България, 6 ноември 2024 г.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C18AA7-8C1D-4C1C-B629-AA10E16721CA}"/>
              </a:ext>
            </a:extLst>
          </p:cNvPr>
          <p:cNvSpPr txBox="1"/>
          <p:nvPr/>
        </p:nvSpPr>
        <p:spPr>
          <a:xfrm>
            <a:off x="6147014" y="3768943"/>
            <a:ext cx="6044986" cy="147732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bg-BG" sz="2400" noProof="0">
                <a:solidFill>
                  <a:srgbClr val="003399"/>
                </a:solidFill>
                <a:latin typeface="EC Square Sans Pro" panose="020B0506040000020004" pitchFamily="34" charset="0"/>
              </a:rPr>
              <a:t>Практическо обучение за фермери и ветеринарни лекари: Нови мерки за борба с антимикробната резистентност</a:t>
            </a:r>
          </a:p>
          <a:p>
            <a:endParaRPr lang="es-ES" kern="1200" dirty="0"/>
          </a:p>
        </p:txBody>
      </p:sp>
    </p:spTree>
    <p:extLst>
      <p:ext uri="{BB962C8B-B14F-4D97-AF65-F5344CB8AC3E}">
        <p14:creationId xmlns:p14="http://schemas.microsoft.com/office/powerpoint/2010/main" val="230034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0F1D7E46-E490-491E-997D-6B0E085B3913}"/>
              </a:ext>
            </a:extLst>
          </p:cNvPr>
          <p:cNvSpPr txBox="1"/>
          <p:nvPr/>
        </p:nvSpPr>
        <p:spPr>
          <a:xfrm>
            <a:off x="6705600" y="1225550"/>
            <a:ext cx="548640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r>
              <a:rPr lang="bg-BG" sz="2000" i="1" dirty="0">
                <a:latin typeface="EC Square Sans Pro" panose="020B0506040000020004" pitchFamily="34" charset="0"/>
              </a:rPr>
              <a:t>Пример 1 </a:t>
            </a:r>
          </a:p>
          <a:p>
            <a:r>
              <a:rPr lang="bg-BG" sz="2000" dirty="0">
                <a:latin typeface="EC Square Sans Pro" panose="020B0506040000020004" pitchFamily="34" charset="0"/>
              </a:rPr>
              <a:t>Тенденции в </a:t>
            </a:r>
            <a:r>
              <a:rPr lang="bg-BG" sz="2000" b="1" dirty="0">
                <a:latin typeface="EC Square Sans Pro" panose="020B0506040000020004" pitchFamily="34" charset="0"/>
              </a:rPr>
              <a:t>резистентността</a:t>
            </a:r>
            <a:r>
              <a:rPr lang="bg-BG" sz="2000" dirty="0">
                <a:latin typeface="EC Square Sans Pro" panose="020B0506040000020004" pitchFamily="34" charset="0"/>
              </a:rPr>
              <a:t> към избрани </a:t>
            </a:r>
            <a:r>
              <a:rPr lang="bg-BG" sz="2000" b="1" dirty="0">
                <a:latin typeface="EC Square Sans Pro" panose="020B0506040000020004" pitchFamily="34" charset="0"/>
              </a:rPr>
              <a:t>антимикробни средства </a:t>
            </a:r>
            <a:r>
              <a:rPr lang="bg-BG" sz="2000" dirty="0">
                <a:latin typeface="EC Square Sans Pro" panose="020B0506040000020004" pitchFamily="34" charset="0"/>
              </a:rPr>
              <a:t>при индикатор </a:t>
            </a:r>
            <a:r>
              <a:rPr lang="bg-BG" sz="2000" b="1" i="1" dirty="0">
                <a:latin typeface="EC Square Sans Pro" panose="020B0506040000020004" pitchFamily="34" charset="0"/>
              </a:rPr>
              <a:t>E. Coli </a:t>
            </a:r>
            <a:r>
              <a:rPr lang="bg-BG" sz="2000" dirty="0">
                <a:latin typeface="EC Square Sans Pro" panose="020B0506040000020004" pitchFamily="34" charset="0"/>
              </a:rPr>
              <a:t>от </a:t>
            </a:r>
            <a:r>
              <a:rPr lang="bg-BG" sz="2000" b="1" dirty="0">
                <a:latin typeface="EC Square Sans Pro" panose="020B0506040000020004" pitchFamily="34" charset="0"/>
              </a:rPr>
              <a:t>свине,</a:t>
            </a:r>
            <a:r>
              <a:rPr lang="bg-BG" sz="2000" dirty="0">
                <a:latin typeface="EC Square Sans Pro" panose="020B0506040000020004" pitchFamily="34" charset="0"/>
              </a:rPr>
              <a:t> 2009 – 2021 г.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5D9129BE-E756-4321-93ED-2C020193A7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75" t="15149" r="25000" b="17074"/>
          <a:stretch/>
        </p:blipFill>
        <p:spPr>
          <a:xfrm>
            <a:off x="447436" y="75901"/>
            <a:ext cx="4953000" cy="287745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6882E40-365D-4376-B28F-4F2BCF9AFBD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250" t="12223" r="21250" b="11111"/>
          <a:stretch/>
        </p:blipFill>
        <p:spPr>
          <a:xfrm>
            <a:off x="457200" y="2933174"/>
            <a:ext cx="5183683" cy="3887762"/>
          </a:xfrm>
          <a:prstGeom prst="rect">
            <a:avLst/>
          </a:prstGeom>
        </p:spPr>
      </p:pic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8017EBE3-34DE-4162-9126-D8A604F56D6C}"/>
              </a:ext>
            </a:extLst>
          </p:cNvPr>
          <p:cNvSpPr/>
          <p:nvPr/>
        </p:nvSpPr>
        <p:spPr>
          <a:xfrm>
            <a:off x="5793283" y="6349172"/>
            <a:ext cx="836117" cy="381000"/>
          </a:xfrm>
          <a:prstGeom prst="rightArrow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kern="1200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1FB6C07D-7E22-4458-859A-9C9B83464ADD}"/>
              </a:ext>
            </a:extLst>
          </p:cNvPr>
          <p:cNvSpPr/>
          <p:nvPr/>
        </p:nvSpPr>
        <p:spPr>
          <a:xfrm>
            <a:off x="6803360" y="3758372"/>
            <a:ext cx="836116" cy="80697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kern="1200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489964A2-2769-4B75-A955-93ABB5737C66}"/>
              </a:ext>
            </a:extLst>
          </p:cNvPr>
          <p:cNvSpPr/>
          <p:nvPr/>
        </p:nvSpPr>
        <p:spPr>
          <a:xfrm>
            <a:off x="6803360" y="4520372"/>
            <a:ext cx="836116" cy="806976"/>
          </a:xfrm>
          <a:prstGeom prst="rect">
            <a:avLst/>
          </a:prstGeom>
          <a:solidFill>
            <a:srgbClr val="6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kern="1200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30BFF1A5-9713-43EA-9A0C-9B4A59CC232D}"/>
              </a:ext>
            </a:extLst>
          </p:cNvPr>
          <p:cNvSpPr/>
          <p:nvPr/>
        </p:nvSpPr>
        <p:spPr>
          <a:xfrm>
            <a:off x="6803360" y="5313596"/>
            <a:ext cx="836116" cy="806976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kern="1200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3B543019-BBCD-4B65-95D9-EBC59BEDDC62}"/>
              </a:ext>
            </a:extLst>
          </p:cNvPr>
          <p:cNvSpPr/>
          <p:nvPr/>
        </p:nvSpPr>
        <p:spPr>
          <a:xfrm>
            <a:off x="6803360" y="6081946"/>
            <a:ext cx="836116" cy="806976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kern="1200"/>
          </a:p>
        </p:txBody>
      </p:sp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53205C0D-5519-4140-BF17-86956B703A98}"/>
              </a:ext>
            </a:extLst>
          </p:cNvPr>
          <p:cNvCxnSpPr/>
          <p:nvPr/>
        </p:nvCxnSpPr>
        <p:spPr>
          <a:xfrm>
            <a:off x="7069018" y="6282497"/>
            <a:ext cx="304800" cy="38100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FC6A06C5-954C-4B11-B8E4-1879F3224AEE}"/>
              </a:ext>
            </a:extLst>
          </p:cNvPr>
          <p:cNvCxnSpPr>
            <a:cxnSpLocks/>
          </p:cNvCxnSpPr>
          <p:nvPr/>
        </p:nvCxnSpPr>
        <p:spPr>
          <a:xfrm>
            <a:off x="7013054" y="4786572"/>
            <a:ext cx="434172" cy="266043"/>
          </a:xfrm>
          <a:prstGeom prst="straightConnector1">
            <a:avLst/>
          </a:prstGeom>
          <a:ln w="38100">
            <a:solidFill>
              <a:srgbClr val="2C74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de flecha 28">
            <a:extLst>
              <a:ext uri="{FF2B5EF4-FFF2-40B4-BE49-F238E27FC236}">
                <a16:creationId xmlns:a16="http://schemas.microsoft.com/office/drawing/2014/main" id="{1057F1BB-DFDF-4FE5-84D4-880E28C6582B}"/>
              </a:ext>
            </a:extLst>
          </p:cNvPr>
          <p:cNvCxnSpPr/>
          <p:nvPr/>
        </p:nvCxnSpPr>
        <p:spPr>
          <a:xfrm>
            <a:off x="7103183" y="3897283"/>
            <a:ext cx="304800" cy="381000"/>
          </a:xfrm>
          <a:prstGeom prst="straightConnector1">
            <a:avLst/>
          </a:prstGeom>
          <a:ln w="38100">
            <a:solidFill>
              <a:srgbClr val="2C74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4556AB43-11D6-44A5-8CCC-8AF4AF0F75BD}"/>
              </a:ext>
            </a:extLst>
          </p:cNvPr>
          <p:cNvCxnSpPr>
            <a:cxnSpLocks/>
          </p:cNvCxnSpPr>
          <p:nvPr/>
        </p:nvCxnSpPr>
        <p:spPr>
          <a:xfrm>
            <a:off x="6987436" y="5721350"/>
            <a:ext cx="480164" cy="0"/>
          </a:xfrm>
          <a:prstGeom prst="straightConnector1">
            <a:avLst/>
          </a:prstGeom>
          <a:ln w="38100">
            <a:solidFill>
              <a:srgbClr val="2C74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3EDC7F7-5CA2-407A-86E7-DB8A88FB7ADB}"/>
              </a:ext>
            </a:extLst>
          </p:cNvPr>
          <p:cNvSpPr txBox="1"/>
          <p:nvPr/>
        </p:nvSpPr>
        <p:spPr>
          <a:xfrm>
            <a:off x="7687340" y="2754789"/>
            <a:ext cx="4047460" cy="418576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bg-BG" sz="3200" dirty="0">
                <a:latin typeface="EC Square Sans Pro" panose="020B0506040000020004" pitchFamily="34" charset="0"/>
              </a:rPr>
              <a:t>Резистентност към:</a:t>
            </a:r>
          </a:p>
          <a:p>
            <a:endParaRPr lang="en-GB" sz="3200" kern="1200" dirty="0">
              <a:latin typeface="EC Square Sans Pro" panose="020B0506040000020004" pitchFamily="34" charset="0"/>
            </a:endParaRPr>
          </a:p>
          <a:p>
            <a:r>
              <a:rPr lang="bg-BG" sz="3200" dirty="0">
                <a:latin typeface="EC Square Sans Pro" panose="020B0506040000020004" pitchFamily="34" charset="0"/>
              </a:rPr>
              <a:t>ампицилин (AMP)</a:t>
            </a:r>
          </a:p>
          <a:p>
            <a:endParaRPr lang="en-GB" sz="2400" kern="1200" dirty="0">
              <a:latin typeface="EC Square Sans Pro" panose="020B0506040000020004" pitchFamily="34" charset="0"/>
            </a:endParaRPr>
          </a:p>
          <a:p>
            <a:r>
              <a:rPr lang="bg-BG" sz="3200" dirty="0">
                <a:latin typeface="EC Square Sans Pro" panose="020B0506040000020004" pitchFamily="34" charset="0"/>
              </a:rPr>
              <a:t>цефотаксим (CTX)</a:t>
            </a:r>
          </a:p>
          <a:p>
            <a:endParaRPr lang="en-GB" kern="1200" dirty="0">
              <a:latin typeface="EC Square Sans Pro" panose="020B0506040000020004" pitchFamily="34" charset="0"/>
            </a:endParaRPr>
          </a:p>
          <a:p>
            <a:r>
              <a:rPr lang="bg-BG" sz="3200" dirty="0">
                <a:latin typeface="EC Square Sans Pro" panose="020B0506040000020004" pitchFamily="34" charset="0"/>
              </a:rPr>
              <a:t>ципрофлоксацин (CIP)</a:t>
            </a:r>
          </a:p>
          <a:p>
            <a:endParaRPr lang="en-GB" sz="2800" kern="1200" dirty="0">
              <a:latin typeface="EC Square Sans Pro" panose="020B0506040000020004" pitchFamily="34" charset="0"/>
            </a:endParaRPr>
          </a:p>
          <a:p>
            <a:r>
              <a:rPr lang="bg-BG" sz="3200" dirty="0">
                <a:latin typeface="EC Square Sans Pro" panose="020B0506040000020004" pitchFamily="34" charset="0"/>
              </a:rPr>
              <a:t>тетрациклин (ТЕТ)</a:t>
            </a:r>
          </a:p>
        </p:txBody>
      </p:sp>
      <p:sp>
        <p:nvSpPr>
          <p:cNvPr id="38" name="Marcador de texto 1">
            <a:extLst>
              <a:ext uri="{FF2B5EF4-FFF2-40B4-BE49-F238E27FC236}">
                <a16:creationId xmlns:a16="http://schemas.microsoft.com/office/drawing/2014/main" id="{2C162787-737E-4910-BB3F-5D2442DB82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93941" y="615950"/>
            <a:ext cx="3440659" cy="685800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g-BG" sz="4000" b="1">
                <a:latin typeface="EC Square Sans Pro" panose="020B0506040000020004" pitchFamily="34" charset="0"/>
                <a:cs typeface="+mn-cs"/>
              </a:rPr>
              <a:t>Постижения</a:t>
            </a:r>
          </a:p>
        </p:txBody>
      </p:sp>
      <p:pic>
        <p:nvPicPr>
          <p:cNvPr id="39" name="Picture 2" descr="Silhouette of a pig Royalty Free Vector Image - VectorStock">
            <a:extLst>
              <a:ext uri="{FF2B5EF4-FFF2-40B4-BE49-F238E27FC236}">
                <a16:creationId xmlns:a16="http://schemas.microsoft.com/office/drawing/2014/main" id="{EBF0B977-D2E8-488C-A7E6-CD93C1D140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4" t="18131" r="2411" b="24735"/>
          <a:stretch/>
        </p:blipFill>
        <p:spPr bwMode="auto">
          <a:xfrm flipH="1">
            <a:off x="5974908" y="2368550"/>
            <a:ext cx="578291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1AF4589-75E9-2A24-C3F7-DFA59417FE56}"/>
              </a:ext>
            </a:extLst>
          </p:cNvPr>
          <p:cNvSpPr txBox="1"/>
          <p:nvPr/>
        </p:nvSpPr>
        <p:spPr>
          <a:xfrm rot="16200000">
            <a:off x="-196166" y="3875105"/>
            <a:ext cx="1427422" cy="16718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lang="bg-BG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Поява на резистентност (%)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E88D41-939F-7CA2-E680-49779272E099}"/>
              </a:ext>
            </a:extLst>
          </p:cNvPr>
          <p:cNvSpPr txBox="1"/>
          <p:nvPr/>
        </p:nvSpPr>
        <p:spPr>
          <a:xfrm>
            <a:off x="931855" y="1042010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Кипър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860A68-85A0-DC7C-8785-A328222F5FC2}"/>
              </a:ext>
            </a:extLst>
          </p:cNvPr>
          <p:cNvSpPr txBox="1"/>
          <p:nvPr/>
        </p:nvSpPr>
        <p:spPr>
          <a:xfrm>
            <a:off x="2138355" y="1048814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Чехия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333E52-244F-731B-5E92-3BDFB0DF723C}"/>
              </a:ext>
            </a:extLst>
          </p:cNvPr>
          <p:cNvSpPr txBox="1"/>
          <p:nvPr/>
        </p:nvSpPr>
        <p:spPr>
          <a:xfrm>
            <a:off x="3360513" y="1048813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Дания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EC4795-8EE0-0E6C-DC2E-13BDEFE36307}"/>
              </a:ext>
            </a:extLst>
          </p:cNvPr>
          <p:cNvSpPr txBox="1"/>
          <p:nvPr/>
        </p:nvSpPr>
        <p:spPr>
          <a:xfrm>
            <a:off x="4567013" y="1042009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Естония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B29A8E-9BCF-187E-9E6A-CAF53995B924}"/>
              </a:ext>
            </a:extLst>
          </p:cNvPr>
          <p:cNvSpPr txBox="1"/>
          <p:nvPr/>
        </p:nvSpPr>
        <p:spPr>
          <a:xfrm>
            <a:off x="931855" y="2000860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Финландия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F71ECF-1EA6-BF7E-0B95-99821C242DA3}"/>
              </a:ext>
            </a:extLst>
          </p:cNvPr>
          <p:cNvSpPr txBox="1"/>
          <p:nvPr/>
        </p:nvSpPr>
        <p:spPr>
          <a:xfrm>
            <a:off x="2138355" y="2007664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Франция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F535B14-C6EA-B4D5-3A06-78A6E12D99E4}"/>
              </a:ext>
            </a:extLst>
          </p:cNvPr>
          <p:cNvSpPr txBox="1"/>
          <p:nvPr/>
        </p:nvSpPr>
        <p:spPr>
          <a:xfrm>
            <a:off x="3360513" y="2007663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Германия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06228C6-FA18-5CDD-2C54-1DF656D56683}"/>
              </a:ext>
            </a:extLst>
          </p:cNvPr>
          <p:cNvSpPr txBox="1"/>
          <p:nvPr/>
        </p:nvSpPr>
        <p:spPr>
          <a:xfrm>
            <a:off x="4567013" y="2000859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Гърция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71AEDEC-9143-0A89-6773-C1B8D1B5BC6F}"/>
              </a:ext>
            </a:extLst>
          </p:cNvPr>
          <p:cNvSpPr txBox="1"/>
          <p:nvPr/>
        </p:nvSpPr>
        <p:spPr>
          <a:xfrm>
            <a:off x="1085947" y="2963388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Унгария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BE7FFE-874A-2973-3432-C9F077ED8787}"/>
              </a:ext>
            </a:extLst>
          </p:cNvPr>
          <p:cNvSpPr txBox="1"/>
          <p:nvPr/>
        </p:nvSpPr>
        <p:spPr>
          <a:xfrm>
            <a:off x="2295315" y="2955948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Ирландия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7A064F-C9A9-B84A-C1BC-BFA8EF6D8757}"/>
              </a:ext>
            </a:extLst>
          </p:cNvPr>
          <p:cNvSpPr txBox="1"/>
          <p:nvPr/>
        </p:nvSpPr>
        <p:spPr>
          <a:xfrm>
            <a:off x="3524706" y="2953358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Италия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C788C9F-0DFF-AA62-1AA6-4D8A38E4CB9D}"/>
              </a:ext>
            </a:extLst>
          </p:cNvPr>
          <p:cNvSpPr txBox="1"/>
          <p:nvPr/>
        </p:nvSpPr>
        <p:spPr>
          <a:xfrm>
            <a:off x="4721105" y="2963387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Латвия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BFF82BF-2BA0-9A49-4D16-216B2B4B4874}"/>
              </a:ext>
            </a:extLst>
          </p:cNvPr>
          <p:cNvSpPr txBox="1"/>
          <p:nvPr/>
        </p:nvSpPr>
        <p:spPr>
          <a:xfrm>
            <a:off x="1106209" y="3934720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Литва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44B9876-824C-4200-9C40-B9603AECAA2D}"/>
              </a:ext>
            </a:extLst>
          </p:cNvPr>
          <p:cNvSpPr txBox="1"/>
          <p:nvPr/>
        </p:nvSpPr>
        <p:spPr>
          <a:xfrm>
            <a:off x="2318246" y="3935627"/>
            <a:ext cx="529991" cy="9570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Люксембург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1CC7731-FF97-560F-A14E-F2DE0B09914B}"/>
              </a:ext>
            </a:extLst>
          </p:cNvPr>
          <p:cNvSpPr txBox="1"/>
          <p:nvPr/>
        </p:nvSpPr>
        <p:spPr>
          <a:xfrm>
            <a:off x="3586537" y="3934719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Малта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C521FD6-99BA-06D8-8146-3E3E00B970AB}"/>
              </a:ext>
            </a:extLst>
          </p:cNvPr>
          <p:cNvSpPr txBox="1"/>
          <p:nvPr/>
        </p:nvSpPr>
        <p:spPr>
          <a:xfrm>
            <a:off x="4741366" y="3934719"/>
            <a:ext cx="533383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Нидерландия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6F500C8-AFE7-2397-C585-5C1475F0B0AE}"/>
              </a:ext>
            </a:extLst>
          </p:cNvPr>
          <p:cNvSpPr txBox="1"/>
          <p:nvPr/>
        </p:nvSpPr>
        <p:spPr>
          <a:xfrm>
            <a:off x="1106208" y="4905985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Полша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180A0B3-6371-98E9-C84E-BDA6E86F9378}"/>
              </a:ext>
            </a:extLst>
          </p:cNvPr>
          <p:cNvSpPr txBox="1"/>
          <p:nvPr/>
        </p:nvSpPr>
        <p:spPr>
          <a:xfrm>
            <a:off x="2318246" y="4905984"/>
            <a:ext cx="489370" cy="9570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Португалия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ABE6498-85FF-E4E1-A325-3AE00FF8CB7B}"/>
              </a:ext>
            </a:extLst>
          </p:cNvPr>
          <p:cNvSpPr txBox="1"/>
          <p:nvPr/>
        </p:nvSpPr>
        <p:spPr>
          <a:xfrm>
            <a:off x="3534866" y="4912788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Румъния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7E1FB73-0596-1E50-8B39-86962C794B1B}"/>
              </a:ext>
            </a:extLst>
          </p:cNvPr>
          <p:cNvSpPr txBox="1"/>
          <p:nvPr/>
        </p:nvSpPr>
        <p:spPr>
          <a:xfrm>
            <a:off x="4741366" y="4905984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Словакия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C58552E-B1F9-0A05-AE84-9901DFF9CA11}"/>
              </a:ext>
            </a:extLst>
          </p:cNvPr>
          <p:cNvSpPr txBox="1"/>
          <p:nvPr/>
        </p:nvSpPr>
        <p:spPr>
          <a:xfrm>
            <a:off x="1115096" y="5871914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Словения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35DABE5-0259-D66E-5756-C5D6A64951BF}"/>
              </a:ext>
            </a:extLst>
          </p:cNvPr>
          <p:cNvSpPr txBox="1"/>
          <p:nvPr/>
        </p:nvSpPr>
        <p:spPr>
          <a:xfrm>
            <a:off x="2311654" y="5878719"/>
            <a:ext cx="489370" cy="9570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Испания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41B9012-A25D-778F-F450-A3F43E4A91F6}"/>
              </a:ext>
            </a:extLst>
          </p:cNvPr>
          <p:cNvSpPr txBox="1"/>
          <p:nvPr/>
        </p:nvSpPr>
        <p:spPr>
          <a:xfrm>
            <a:off x="3534866" y="5862994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Швеция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55DBAAA-08F3-8B74-E99D-86CF3A702DF1}"/>
              </a:ext>
            </a:extLst>
          </p:cNvPr>
          <p:cNvSpPr txBox="1"/>
          <p:nvPr/>
        </p:nvSpPr>
        <p:spPr>
          <a:xfrm>
            <a:off x="944555" y="75902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Австрия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BA537A6-8426-55AA-1BFF-11A520576598}"/>
              </a:ext>
            </a:extLst>
          </p:cNvPr>
          <p:cNvSpPr txBox="1"/>
          <p:nvPr/>
        </p:nvSpPr>
        <p:spPr>
          <a:xfrm>
            <a:off x="2151055" y="82706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Белгия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749B5EF-49AE-4EAE-AF66-69E5229DEA60}"/>
              </a:ext>
            </a:extLst>
          </p:cNvPr>
          <p:cNvSpPr txBox="1"/>
          <p:nvPr/>
        </p:nvSpPr>
        <p:spPr>
          <a:xfrm>
            <a:off x="3373213" y="82705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България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A86B7A4-9D7E-071E-3A50-B476ED445634}"/>
              </a:ext>
            </a:extLst>
          </p:cNvPr>
          <p:cNvSpPr txBox="1"/>
          <p:nvPr/>
        </p:nvSpPr>
        <p:spPr>
          <a:xfrm>
            <a:off x="4579713" y="75901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Хърватия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9ACFE1DB-F97D-41CC-A5E0-4B7C1D478ED7}"/>
              </a:ext>
            </a:extLst>
          </p:cNvPr>
          <p:cNvSpPr/>
          <p:nvPr/>
        </p:nvSpPr>
        <p:spPr>
          <a:xfrm>
            <a:off x="2923936" y="99749"/>
            <a:ext cx="1345347" cy="10324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kern="1200"/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DCB2D1E1-4A0B-4550-8390-93E46C707E93}"/>
              </a:ext>
            </a:extLst>
          </p:cNvPr>
          <p:cNvSpPr/>
          <p:nvPr/>
        </p:nvSpPr>
        <p:spPr>
          <a:xfrm>
            <a:off x="4343400" y="5838299"/>
            <a:ext cx="1345347" cy="10324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kern="120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FA9D5A7-1273-9AF6-D3BE-C13CE1674AC2}"/>
              </a:ext>
            </a:extLst>
          </p:cNvPr>
          <p:cNvSpPr txBox="1"/>
          <p:nvPr/>
        </p:nvSpPr>
        <p:spPr>
          <a:xfrm>
            <a:off x="4571338" y="5875427"/>
            <a:ext cx="857706" cy="9088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Общо (27 държави членки + Обединеното кралство)</a:t>
            </a:r>
          </a:p>
        </p:txBody>
      </p:sp>
    </p:spTree>
    <p:extLst>
      <p:ext uri="{BB962C8B-B14F-4D97-AF65-F5344CB8AC3E}">
        <p14:creationId xmlns:p14="http://schemas.microsoft.com/office/powerpoint/2010/main" val="11182449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AB4B412-712F-449D-BC76-68811EC6DA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876" t="17778" r="26874" b="24444"/>
          <a:stretch/>
        </p:blipFill>
        <p:spPr>
          <a:xfrm>
            <a:off x="609600" y="0"/>
            <a:ext cx="4578349" cy="290334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0825DA7-AD28-42AD-9061-E4E089157D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876" t="13333" r="26874" b="10000"/>
          <a:stretch/>
        </p:blipFill>
        <p:spPr>
          <a:xfrm>
            <a:off x="635000" y="2903343"/>
            <a:ext cx="4546600" cy="3825797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987E8B90-0636-4775-A4B6-54F8D0D1394F}"/>
              </a:ext>
            </a:extLst>
          </p:cNvPr>
          <p:cNvSpPr/>
          <p:nvPr/>
        </p:nvSpPr>
        <p:spPr>
          <a:xfrm>
            <a:off x="4114800" y="5797550"/>
            <a:ext cx="1371600" cy="9315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kern="120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47A1701-2789-4212-AA97-C4DE1A2FD870}"/>
              </a:ext>
            </a:extLst>
          </p:cNvPr>
          <p:cNvSpPr txBox="1"/>
          <p:nvPr/>
        </p:nvSpPr>
        <p:spPr>
          <a:xfrm>
            <a:off x="6705600" y="1256090"/>
            <a:ext cx="518160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r>
              <a:rPr lang="bg-BG" sz="2000" i="1" dirty="0">
                <a:latin typeface="EC Square Sans Pro" panose="020B0506040000020004" pitchFamily="34" charset="0"/>
              </a:rPr>
              <a:t>Пример 2</a:t>
            </a:r>
            <a:r>
              <a:rPr lang="bg-BG" sz="2000" dirty="0">
                <a:latin typeface="EC Square Sans Pro" panose="020B0506040000020004" pitchFamily="34" charset="0"/>
              </a:rPr>
              <a:t> </a:t>
            </a:r>
          </a:p>
          <a:p>
            <a:r>
              <a:rPr lang="bg-BG" sz="2000" dirty="0">
                <a:latin typeface="EC Square Sans Pro" panose="020B0506040000020004" pitchFamily="34" charset="0"/>
              </a:rPr>
              <a:t>Тенденции в </a:t>
            </a:r>
            <a:r>
              <a:rPr lang="bg-BG" sz="2000" b="1" dirty="0">
                <a:latin typeface="EC Square Sans Pro" panose="020B0506040000020004" pitchFamily="34" charset="0"/>
              </a:rPr>
              <a:t>резистентността </a:t>
            </a:r>
            <a:r>
              <a:rPr lang="bg-BG" sz="2000" dirty="0">
                <a:latin typeface="EC Square Sans Pro" panose="020B0506040000020004" pitchFamily="34" charset="0"/>
              </a:rPr>
              <a:t>към избрани </a:t>
            </a:r>
            <a:r>
              <a:rPr lang="bg-BG" sz="2000" b="1" dirty="0">
                <a:latin typeface="EC Square Sans Pro" panose="020B0506040000020004" pitchFamily="34" charset="0"/>
              </a:rPr>
              <a:t>антимикробни средства</a:t>
            </a:r>
            <a:r>
              <a:rPr lang="bg-BG" sz="2000" dirty="0">
                <a:latin typeface="EC Square Sans Pro" panose="020B0506040000020004" pitchFamily="34" charset="0"/>
              </a:rPr>
              <a:t> при индикатор </a:t>
            </a:r>
            <a:r>
              <a:rPr lang="bg-BG" sz="2000" b="1" i="1" dirty="0">
                <a:latin typeface="EC Square Sans Pro" panose="020B0506040000020004" pitchFamily="34" charset="0"/>
              </a:rPr>
              <a:t>E. coli </a:t>
            </a:r>
            <a:r>
              <a:rPr lang="bg-BG" sz="2000" b="1" dirty="0">
                <a:latin typeface="EC Square Sans Pro" panose="020B0506040000020004" pitchFamily="34" charset="0"/>
              </a:rPr>
              <a:t>от бройлери</a:t>
            </a:r>
            <a:r>
              <a:rPr lang="bg-BG" sz="2000" dirty="0">
                <a:latin typeface="EC Square Sans Pro" panose="020B0506040000020004" pitchFamily="34" charset="0"/>
              </a:rPr>
              <a:t>, 2009 – 2021 г.</a:t>
            </a:r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DC06A3C1-7751-4FDF-AABF-B232759E36CD}"/>
              </a:ext>
            </a:extLst>
          </p:cNvPr>
          <p:cNvSpPr/>
          <p:nvPr/>
        </p:nvSpPr>
        <p:spPr>
          <a:xfrm>
            <a:off x="4788941" y="6126820"/>
            <a:ext cx="836117" cy="381000"/>
          </a:xfrm>
          <a:prstGeom prst="rightArrow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kern="120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E2FBD77-7D5E-4A23-A218-63328DC08C75}"/>
              </a:ext>
            </a:extLst>
          </p:cNvPr>
          <p:cNvSpPr/>
          <p:nvPr/>
        </p:nvSpPr>
        <p:spPr>
          <a:xfrm>
            <a:off x="6803360" y="3740150"/>
            <a:ext cx="836116" cy="80697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kern="120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C123E22-4D64-430F-A482-9C24E3741219}"/>
              </a:ext>
            </a:extLst>
          </p:cNvPr>
          <p:cNvSpPr/>
          <p:nvPr/>
        </p:nvSpPr>
        <p:spPr>
          <a:xfrm>
            <a:off x="6803360" y="4502150"/>
            <a:ext cx="836116" cy="806976"/>
          </a:xfrm>
          <a:prstGeom prst="rect">
            <a:avLst/>
          </a:prstGeom>
          <a:solidFill>
            <a:srgbClr val="6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kern="120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08F299C5-2809-4B40-A0C8-524CB94E8227}"/>
              </a:ext>
            </a:extLst>
          </p:cNvPr>
          <p:cNvSpPr/>
          <p:nvPr/>
        </p:nvSpPr>
        <p:spPr>
          <a:xfrm>
            <a:off x="6803360" y="5295374"/>
            <a:ext cx="836116" cy="806976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kern="120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F76FD2DC-3CBF-4B07-99C2-A30BBEE4494A}"/>
              </a:ext>
            </a:extLst>
          </p:cNvPr>
          <p:cNvSpPr/>
          <p:nvPr/>
        </p:nvSpPr>
        <p:spPr>
          <a:xfrm>
            <a:off x="6803360" y="6063724"/>
            <a:ext cx="836116" cy="806976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kern="1200"/>
          </a:p>
        </p:txBody>
      </p: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6D7C9DC3-72B3-44A6-82B1-A5EFA5F9FB11}"/>
              </a:ext>
            </a:extLst>
          </p:cNvPr>
          <p:cNvCxnSpPr/>
          <p:nvPr/>
        </p:nvCxnSpPr>
        <p:spPr>
          <a:xfrm>
            <a:off x="7069018" y="6264275"/>
            <a:ext cx="304800" cy="38100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97D5DA4F-F1EA-44CE-AFAF-A2E101931F52}"/>
              </a:ext>
            </a:extLst>
          </p:cNvPr>
          <p:cNvCxnSpPr/>
          <p:nvPr/>
        </p:nvCxnSpPr>
        <p:spPr>
          <a:xfrm>
            <a:off x="7076836" y="4717787"/>
            <a:ext cx="304800" cy="381000"/>
          </a:xfrm>
          <a:prstGeom prst="straightConnector1">
            <a:avLst/>
          </a:prstGeom>
          <a:ln w="38100">
            <a:solidFill>
              <a:srgbClr val="2C74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39C5B4B0-39CD-4052-BD71-E4F55FFB73F0}"/>
              </a:ext>
            </a:extLst>
          </p:cNvPr>
          <p:cNvCxnSpPr/>
          <p:nvPr/>
        </p:nvCxnSpPr>
        <p:spPr>
          <a:xfrm>
            <a:off x="7103183" y="3879061"/>
            <a:ext cx="304800" cy="381000"/>
          </a:xfrm>
          <a:prstGeom prst="straightConnector1">
            <a:avLst/>
          </a:prstGeom>
          <a:ln w="38100">
            <a:solidFill>
              <a:srgbClr val="2C74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>
            <a:extLst>
              <a:ext uri="{FF2B5EF4-FFF2-40B4-BE49-F238E27FC236}">
                <a16:creationId xmlns:a16="http://schemas.microsoft.com/office/drawing/2014/main" id="{1467A030-21BF-4F9A-97FB-18DBAEA7E9B1}"/>
              </a:ext>
            </a:extLst>
          </p:cNvPr>
          <p:cNvSpPr txBox="1"/>
          <p:nvPr/>
        </p:nvSpPr>
        <p:spPr>
          <a:xfrm>
            <a:off x="7687340" y="3156387"/>
            <a:ext cx="4047460" cy="3631763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bg-BG" sz="3200">
                <a:latin typeface="EC Square Sans Pro" panose="020B0506040000020004" pitchFamily="34" charset="0"/>
              </a:rPr>
              <a:t>Резистентност към:</a:t>
            </a:r>
          </a:p>
          <a:p>
            <a:r>
              <a:rPr lang="bg-BG" sz="3200">
                <a:latin typeface="EC Square Sans Pro" panose="020B0506040000020004" pitchFamily="34" charset="0"/>
              </a:rPr>
              <a:t>ампицилин (AMP)</a:t>
            </a:r>
          </a:p>
          <a:p>
            <a:endParaRPr lang="en-GB" sz="2400" kern="1200" dirty="0">
              <a:latin typeface="EC Square Sans Pro" panose="020B0506040000020004" pitchFamily="34" charset="0"/>
            </a:endParaRPr>
          </a:p>
          <a:p>
            <a:r>
              <a:rPr lang="bg-BG" sz="3200">
                <a:latin typeface="EC Square Sans Pro" panose="020B0506040000020004" pitchFamily="34" charset="0"/>
              </a:rPr>
              <a:t>цефотаксим (CTX)</a:t>
            </a:r>
          </a:p>
          <a:p>
            <a:endParaRPr lang="en-GB" kern="1200" dirty="0">
              <a:latin typeface="EC Square Sans Pro" panose="020B0506040000020004" pitchFamily="34" charset="0"/>
            </a:endParaRPr>
          </a:p>
          <a:p>
            <a:r>
              <a:rPr lang="bg-BG" sz="3200">
                <a:latin typeface="EC Square Sans Pro" panose="020B0506040000020004" pitchFamily="34" charset="0"/>
              </a:rPr>
              <a:t>ципрофлоксацин (CIP)</a:t>
            </a:r>
          </a:p>
          <a:p>
            <a:endParaRPr lang="en-GB" sz="2800" kern="1200" dirty="0">
              <a:latin typeface="EC Square Sans Pro" panose="020B0506040000020004" pitchFamily="34" charset="0"/>
            </a:endParaRPr>
          </a:p>
          <a:p>
            <a:r>
              <a:rPr lang="bg-BG" sz="3200">
                <a:latin typeface="EC Square Sans Pro" panose="020B0506040000020004" pitchFamily="34" charset="0"/>
              </a:rPr>
              <a:t>тетрациклин (ТЕТ)</a:t>
            </a:r>
          </a:p>
        </p:txBody>
      </p: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29579818-B6C6-4601-BFC5-717813140962}"/>
              </a:ext>
            </a:extLst>
          </p:cNvPr>
          <p:cNvCxnSpPr/>
          <p:nvPr/>
        </p:nvCxnSpPr>
        <p:spPr>
          <a:xfrm>
            <a:off x="7086600" y="5492750"/>
            <a:ext cx="304800" cy="381000"/>
          </a:xfrm>
          <a:prstGeom prst="straightConnector1">
            <a:avLst/>
          </a:prstGeom>
          <a:ln w="38100">
            <a:solidFill>
              <a:srgbClr val="2C74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3" name="Modelo 3D 22" descr="Trofeo">
                <a:extLst>
                  <a:ext uri="{FF2B5EF4-FFF2-40B4-BE49-F238E27FC236}">
                    <a16:creationId xmlns:a16="http://schemas.microsoft.com/office/drawing/2014/main" id="{4461AB61-83CC-49C0-AA43-1D36F0CAC5C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61479913"/>
                  </p:ext>
                </p:extLst>
              </p:nvPr>
            </p:nvGraphicFramePr>
            <p:xfrm>
              <a:off x="10578528" y="4178373"/>
              <a:ext cx="1562012" cy="1314375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1562012" cy="1314375"/>
                    </a:xfrm>
                    <a:prstGeom prst="rect">
                      <a:avLst/>
                    </a:prstGeom>
                  </am3d:spPr>
                  <am3d:camera>
                    <am3d:pos x="0" y="0" z="6620465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5605533" d="1000000"/>
                    <am3d:preTrans dx="0" dy="-14889060" dz="-6"/>
                    <am3d:scale>
                      <am3d:sx n="1000000" d="1000000"/>
                      <am3d:sy n="1000000" d="1000000"/>
                      <am3d:sz n="1000000" d="1000000"/>
                    </am3d:scale>
                    <am3d:rot ax="1528524" ay="-1755866" az="-786652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201918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3" name="Modelo 3D 22" descr="Trofeo">
                <a:extLst>
                  <a:ext uri="{FF2B5EF4-FFF2-40B4-BE49-F238E27FC236}">
                    <a16:creationId xmlns:a16="http://schemas.microsoft.com/office/drawing/2014/main" id="{4461AB61-83CC-49C0-AA43-1D36F0CAC5C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578528" y="4178373"/>
                <a:ext cx="1562012" cy="1314375"/>
              </a:xfrm>
              <a:prstGeom prst="rect">
                <a:avLst/>
              </a:prstGeom>
            </p:spPr>
          </p:pic>
        </mc:Fallback>
      </mc:AlternateContent>
      <p:sp>
        <p:nvSpPr>
          <p:cNvPr id="25" name="Marcador de texto 1">
            <a:extLst>
              <a:ext uri="{FF2B5EF4-FFF2-40B4-BE49-F238E27FC236}">
                <a16:creationId xmlns:a16="http://schemas.microsoft.com/office/drawing/2014/main" id="{6A2DD187-12BE-40DF-81C2-5807CC2D34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93941" y="615950"/>
            <a:ext cx="3440659" cy="685800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g-BG" sz="4000" b="1">
                <a:latin typeface="EC Square Sans Pro" panose="020B0506040000020004" pitchFamily="34" charset="0"/>
                <a:cs typeface="+mn-cs"/>
              </a:rPr>
              <a:t>Постижения</a:t>
            </a:r>
          </a:p>
        </p:txBody>
      </p:sp>
      <p:pic>
        <p:nvPicPr>
          <p:cNvPr id="26" name="Picture 6" descr="Chicken Icon Vector Art, Icons, and Graphics for Free Download">
            <a:extLst>
              <a:ext uri="{FF2B5EF4-FFF2-40B4-BE49-F238E27FC236}">
                <a16:creationId xmlns:a16="http://schemas.microsoft.com/office/drawing/2014/main" id="{02ED8444-E89A-49A1-A18E-E9BACB0DC8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49" t="19410" r="24531" b="22786"/>
          <a:stretch/>
        </p:blipFill>
        <p:spPr bwMode="auto">
          <a:xfrm>
            <a:off x="6146866" y="2292350"/>
            <a:ext cx="368603" cy="419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B049943-20C4-7A19-0E3E-23216CEE9E2F}"/>
              </a:ext>
            </a:extLst>
          </p:cNvPr>
          <p:cNvSpPr txBox="1"/>
          <p:nvPr/>
        </p:nvSpPr>
        <p:spPr>
          <a:xfrm rot="16200000">
            <a:off x="-28927" y="3761104"/>
            <a:ext cx="1427422" cy="16718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lang="bg-BG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Поява на резистентност (%)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FFE754-EF46-3645-88BB-12DF48723564}"/>
              </a:ext>
            </a:extLst>
          </p:cNvPr>
          <p:cNvSpPr txBox="1"/>
          <p:nvPr/>
        </p:nvSpPr>
        <p:spPr>
          <a:xfrm>
            <a:off x="1193380" y="-7258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Австрия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8F9503-284C-D080-C2D3-0C4CF433A588}"/>
              </a:ext>
            </a:extLst>
          </p:cNvPr>
          <p:cNvSpPr txBox="1"/>
          <p:nvPr/>
        </p:nvSpPr>
        <p:spPr>
          <a:xfrm>
            <a:off x="2253830" y="-455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Белгия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7B81007-490D-9551-528A-E765B7E4FDB5}"/>
              </a:ext>
            </a:extLst>
          </p:cNvPr>
          <p:cNvSpPr txBox="1"/>
          <p:nvPr/>
        </p:nvSpPr>
        <p:spPr>
          <a:xfrm>
            <a:off x="3336733" y="-7259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България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B16A91C-DD34-1F1F-120A-4A0192302BB6}"/>
              </a:ext>
            </a:extLst>
          </p:cNvPr>
          <p:cNvSpPr txBox="1"/>
          <p:nvPr/>
        </p:nvSpPr>
        <p:spPr>
          <a:xfrm>
            <a:off x="4406480" y="-7259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Хърватия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2EFD965-DA68-2D8B-67D4-3BDCECEE6D68}"/>
              </a:ext>
            </a:extLst>
          </p:cNvPr>
          <p:cNvSpPr txBox="1"/>
          <p:nvPr/>
        </p:nvSpPr>
        <p:spPr>
          <a:xfrm>
            <a:off x="1182836" y="972909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Кипър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931C523-151D-1EC7-BCE0-7DDF2B651180}"/>
              </a:ext>
            </a:extLst>
          </p:cNvPr>
          <p:cNvSpPr txBox="1"/>
          <p:nvPr/>
        </p:nvSpPr>
        <p:spPr>
          <a:xfrm>
            <a:off x="2262336" y="973363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Чехия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C91EAB2-EC7D-BDA3-38C7-A77DCDE7D409}"/>
              </a:ext>
            </a:extLst>
          </p:cNvPr>
          <p:cNvSpPr txBox="1"/>
          <p:nvPr/>
        </p:nvSpPr>
        <p:spPr>
          <a:xfrm>
            <a:off x="3344794" y="967012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Дания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26FA387-49AC-DD1C-9C2F-C3BFBF8F6E69}"/>
              </a:ext>
            </a:extLst>
          </p:cNvPr>
          <p:cNvSpPr txBox="1"/>
          <p:nvPr/>
        </p:nvSpPr>
        <p:spPr>
          <a:xfrm>
            <a:off x="4411594" y="972908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Естония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353FD87-437A-BDC5-620C-B26D6456C6CD}"/>
              </a:ext>
            </a:extLst>
          </p:cNvPr>
          <p:cNvSpPr txBox="1"/>
          <p:nvPr/>
        </p:nvSpPr>
        <p:spPr>
          <a:xfrm>
            <a:off x="1190860" y="1930398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Финландия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A30FA06-E110-BDC0-FF72-A89B24354F85}"/>
              </a:ext>
            </a:extLst>
          </p:cNvPr>
          <p:cNvSpPr txBox="1"/>
          <p:nvPr/>
        </p:nvSpPr>
        <p:spPr>
          <a:xfrm>
            <a:off x="2244960" y="1937202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Франция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5C04EE4-DFD3-2D1C-5E31-8B0F82BDAFDF}"/>
              </a:ext>
            </a:extLst>
          </p:cNvPr>
          <p:cNvSpPr txBox="1"/>
          <p:nvPr/>
        </p:nvSpPr>
        <p:spPr>
          <a:xfrm>
            <a:off x="3340118" y="1937201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Германия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1236D6F-45FB-28A1-6B3F-56437AAABF8C}"/>
              </a:ext>
            </a:extLst>
          </p:cNvPr>
          <p:cNvSpPr txBox="1"/>
          <p:nvPr/>
        </p:nvSpPr>
        <p:spPr>
          <a:xfrm>
            <a:off x="4419618" y="1930397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Гърция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178B4D0-9C1F-2E33-A5F9-62ED7970DC77}"/>
              </a:ext>
            </a:extLst>
          </p:cNvPr>
          <p:cNvSpPr txBox="1"/>
          <p:nvPr/>
        </p:nvSpPr>
        <p:spPr>
          <a:xfrm>
            <a:off x="1215822" y="2904274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Унгария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6B69235-0ABE-7318-92E8-9F649DBE93D7}"/>
              </a:ext>
            </a:extLst>
          </p:cNvPr>
          <p:cNvSpPr txBox="1"/>
          <p:nvPr/>
        </p:nvSpPr>
        <p:spPr>
          <a:xfrm>
            <a:off x="2270353" y="2907175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Ирландия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643BABF-BD05-D632-EBC8-6918C8455982}"/>
              </a:ext>
            </a:extLst>
          </p:cNvPr>
          <p:cNvSpPr txBox="1"/>
          <p:nvPr/>
        </p:nvSpPr>
        <p:spPr>
          <a:xfrm>
            <a:off x="3346030" y="2898377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Италия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FABF35D-09E7-4603-BE22-4D118087474B}"/>
              </a:ext>
            </a:extLst>
          </p:cNvPr>
          <p:cNvSpPr txBox="1"/>
          <p:nvPr/>
        </p:nvSpPr>
        <p:spPr>
          <a:xfrm>
            <a:off x="4406480" y="2897923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Латвия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D9A3316-87D6-BF73-CEC6-4AE2439C0FB8}"/>
              </a:ext>
            </a:extLst>
          </p:cNvPr>
          <p:cNvSpPr txBox="1"/>
          <p:nvPr/>
        </p:nvSpPr>
        <p:spPr>
          <a:xfrm>
            <a:off x="1203122" y="3871590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Литва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55B6A59-9B9A-04B7-DCAD-8F4AEBF9197D}"/>
              </a:ext>
            </a:extLst>
          </p:cNvPr>
          <p:cNvSpPr txBox="1"/>
          <p:nvPr/>
        </p:nvSpPr>
        <p:spPr>
          <a:xfrm>
            <a:off x="2289786" y="3871722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Малта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0002600-4E20-7535-174E-DEE89E01388F}"/>
              </a:ext>
            </a:extLst>
          </p:cNvPr>
          <p:cNvSpPr txBox="1"/>
          <p:nvPr/>
        </p:nvSpPr>
        <p:spPr>
          <a:xfrm>
            <a:off x="3335416" y="3869058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Нидерландия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DDBB351-A9AB-969E-C627-0BF1C67095C0}"/>
              </a:ext>
            </a:extLst>
          </p:cNvPr>
          <p:cNvSpPr txBox="1"/>
          <p:nvPr/>
        </p:nvSpPr>
        <p:spPr>
          <a:xfrm>
            <a:off x="4402216" y="3865457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Полша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1691CE4-5656-1656-D4D2-2F446BD57399}"/>
              </a:ext>
            </a:extLst>
          </p:cNvPr>
          <p:cNvSpPr txBox="1"/>
          <p:nvPr/>
        </p:nvSpPr>
        <p:spPr>
          <a:xfrm>
            <a:off x="1195466" y="4843812"/>
            <a:ext cx="489370" cy="9570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Португалия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5D720D9-FD8B-17E4-3E52-47C7CBC5FFE3}"/>
              </a:ext>
            </a:extLst>
          </p:cNvPr>
          <p:cNvSpPr txBox="1"/>
          <p:nvPr/>
        </p:nvSpPr>
        <p:spPr>
          <a:xfrm>
            <a:off x="2284115" y="4830304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Румъния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C55E37F-AFD1-765B-9893-79DC4A72D06B}"/>
              </a:ext>
            </a:extLst>
          </p:cNvPr>
          <p:cNvSpPr txBox="1"/>
          <p:nvPr/>
        </p:nvSpPr>
        <p:spPr>
          <a:xfrm>
            <a:off x="3333330" y="4824306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Словакия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6323B48-D946-8A1E-0A83-9929FAD65EB2}"/>
              </a:ext>
            </a:extLst>
          </p:cNvPr>
          <p:cNvSpPr txBox="1"/>
          <p:nvPr/>
        </p:nvSpPr>
        <p:spPr>
          <a:xfrm>
            <a:off x="4394645" y="4830692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Словения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4CC8554-4E8C-6019-8673-ACFCF79FE735}"/>
              </a:ext>
            </a:extLst>
          </p:cNvPr>
          <p:cNvSpPr txBox="1"/>
          <p:nvPr/>
        </p:nvSpPr>
        <p:spPr>
          <a:xfrm>
            <a:off x="1206945" y="5802697"/>
            <a:ext cx="489370" cy="9570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Испания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2D54C63-0C1B-C6BF-57A6-1DD14AAB5B05}"/>
              </a:ext>
            </a:extLst>
          </p:cNvPr>
          <p:cNvSpPr txBox="1"/>
          <p:nvPr/>
        </p:nvSpPr>
        <p:spPr>
          <a:xfrm>
            <a:off x="2270353" y="5802695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Швеция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C5C8029-CDC7-5D7F-5557-A3A7EF92A8C0}"/>
              </a:ext>
            </a:extLst>
          </p:cNvPr>
          <p:cNvSpPr txBox="1"/>
          <p:nvPr/>
        </p:nvSpPr>
        <p:spPr>
          <a:xfrm>
            <a:off x="3127585" y="5817533"/>
            <a:ext cx="857706" cy="8462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bg-BG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Общо (26 държави членки + Обединеното кралство)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611BE222-C18A-4132-B90F-CA64B56986C3}"/>
              </a:ext>
            </a:extLst>
          </p:cNvPr>
          <p:cNvSpPr/>
          <p:nvPr/>
        </p:nvSpPr>
        <p:spPr>
          <a:xfrm>
            <a:off x="2813051" y="0"/>
            <a:ext cx="1301749" cy="10324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kern="120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D45A128-5E65-418F-930D-D2507A9F25E5}"/>
              </a:ext>
            </a:extLst>
          </p:cNvPr>
          <p:cNvSpPr/>
          <p:nvPr/>
        </p:nvSpPr>
        <p:spPr>
          <a:xfrm>
            <a:off x="2971800" y="5755749"/>
            <a:ext cx="1345347" cy="10324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kern="1200"/>
          </a:p>
        </p:txBody>
      </p:sp>
    </p:spTree>
    <p:extLst>
      <p:ext uri="{BB962C8B-B14F-4D97-AF65-F5344CB8AC3E}">
        <p14:creationId xmlns:p14="http://schemas.microsoft.com/office/powerpoint/2010/main" val="27318449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34">
            <a:extLst>
              <a:ext uri="{FF2B5EF4-FFF2-40B4-BE49-F238E27FC236}">
                <a16:creationId xmlns:a16="http://schemas.microsoft.com/office/drawing/2014/main" id="{F14716CD-A60B-44E0-B79E-19772F5B96B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571875" y="2057400"/>
            <a:ext cx="3487738" cy="7810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800" b="1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bg-BG" sz="4400" noProof="0" dirty="0"/>
              <a:t>Благодарим Ви!</a:t>
            </a:r>
          </a:p>
        </p:txBody>
      </p:sp>
    </p:spTree>
    <p:extLst>
      <p:ext uri="{BB962C8B-B14F-4D97-AF65-F5344CB8AC3E}">
        <p14:creationId xmlns:p14="http://schemas.microsoft.com/office/powerpoint/2010/main" val="3253062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56C65370-E0CC-42A0-A0F4-3B48429C8E31}"/>
              </a:ext>
            </a:extLst>
          </p:cNvPr>
          <p:cNvSpPr txBox="1"/>
          <p:nvPr/>
        </p:nvSpPr>
        <p:spPr>
          <a:xfrm>
            <a:off x="0" y="1149350"/>
            <a:ext cx="5486400" cy="830997"/>
          </a:xfrm>
          <a:prstGeom prst="rect">
            <a:avLst/>
          </a:prstGeom>
          <a:solidFill>
            <a:srgbClr val="003399"/>
          </a:solidFill>
        </p:spPr>
        <p:txBody>
          <a:bodyPr wrap="square">
            <a:noAutofit/>
          </a:bodyPr>
          <a:lstStyle/>
          <a:p>
            <a:pPr algn="ctr"/>
            <a:r>
              <a:rPr lang="bg-BG" sz="4800" dirty="0">
                <a:solidFill>
                  <a:schemeClr val="bg1"/>
                </a:solidFill>
                <a:latin typeface="EC Square Sans Pro" panose="020B0506040000020004" pitchFamily="34" charset="0"/>
              </a:rPr>
              <a:t>Глобална заплаха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5127275-2F9B-44C4-BB3A-46D089D33F07}"/>
              </a:ext>
            </a:extLst>
          </p:cNvPr>
          <p:cNvSpPr txBox="1"/>
          <p:nvPr/>
        </p:nvSpPr>
        <p:spPr>
          <a:xfrm>
            <a:off x="6705600" y="1149349"/>
            <a:ext cx="5486400" cy="830997"/>
          </a:xfrm>
          <a:prstGeom prst="rect">
            <a:avLst/>
          </a:prstGeom>
          <a:solidFill>
            <a:srgbClr val="003399"/>
          </a:solidFill>
        </p:spPr>
        <p:txBody>
          <a:bodyPr wrap="square">
            <a:noAutofit/>
          </a:bodyPr>
          <a:lstStyle/>
          <a:p>
            <a:pPr algn="ctr"/>
            <a:r>
              <a:rPr lang="bg-BG" sz="4800">
                <a:solidFill>
                  <a:schemeClr val="bg1"/>
                </a:solidFill>
                <a:latin typeface="EC Square Sans Pro" panose="020B0506040000020004" pitchFamily="34" charset="0"/>
              </a:rPr>
              <a:t>Икономическо въздействие</a:t>
            </a:r>
          </a:p>
        </p:txBody>
      </p:sp>
      <p:sp>
        <p:nvSpPr>
          <p:cNvPr id="7" name="Marcador de texto 1">
            <a:extLst>
              <a:ext uri="{FF2B5EF4-FFF2-40B4-BE49-F238E27FC236}">
                <a16:creationId xmlns:a16="http://schemas.microsoft.com/office/drawing/2014/main" id="{1D42911C-E294-4D6A-BF59-85F8CBB21A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9462631" cy="47673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g-BG" sz="2800">
                <a:latin typeface="EC Square Sans Pro" panose="020B0506040000020004" pitchFamily="34" charset="0"/>
              </a:rPr>
              <a:t>Антимикробна резистентност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11B092D-8A8C-41EC-A18A-7439F8EB7891}"/>
              </a:ext>
            </a:extLst>
          </p:cNvPr>
          <p:cNvSpPr txBox="1"/>
          <p:nvPr/>
        </p:nvSpPr>
        <p:spPr>
          <a:xfrm>
            <a:off x="6705600" y="2048351"/>
            <a:ext cx="4953000" cy="1723549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lang="bg-BG" b="0" i="0" dirty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Приблизителната стойност във връзка с АМР за здравните системи в Европа е:</a:t>
            </a:r>
          </a:p>
          <a:p>
            <a:pPr algn="ctr"/>
            <a:r>
              <a:rPr lang="bg-BG" sz="4800" b="1" i="0" dirty="0">
                <a:solidFill>
                  <a:srgbClr val="003399"/>
                </a:solidFill>
                <a:effectLst/>
                <a:latin typeface="EC Square Sans Pro" panose="020B0506040000020004" pitchFamily="34" charset="0"/>
              </a:rPr>
              <a:t>1,1 милиарда евро годишно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0" y="1967829"/>
            <a:ext cx="5257800" cy="6463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bg-BG" dirty="0">
                <a:solidFill>
                  <a:srgbClr val="3F4A52"/>
                </a:solidFill>
                <a:latin typeface="EC Square Sans Pro" panose="020B0506040000020004" pitchFamily="34" charset="0"/>
              </a:rPr>
              <a:t>Приблизителен брой смъртни случаи, причинени от АМР през 2050 г. в сравнение с настоящите често срещани причини за смърт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0B716D8-9625-1DFF-BDE4-6B34148141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4200" y="4121149"/>
            <a:ext cx="2136461" cy="26247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9FA4421-ED24-D424-07D1-6E4AE6C01B9A}"/>
              </a:ext>
            </a:extLst>
          </p:cNvPr>
          <p:cNvSpPr txBox="1"/>
          <p:nvPr/>
        </p:nvSpPr>
        <p:spPr>
          <a:xfrm>
            <a:off x="9296400" y="4218281"/>
            <a:ext cx="2590800" cy="212365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bg-BG" sz="2800" b="1" dirty="0"/>
              <a:t>Нов доклад за 2023 г.: </a:t>
            </a:r>
          </a:p>
          <a:p>
            <a:endParaRPr lang="en-US" sz="2800" b="1" kern="1200" dirty="0"/>
          </a:p>
          <a:p>
            <a:r>
              <a:rPr lang="bg-BG" sz="48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$$ ↑↑</a:t>
            </a:r>
          </a:p>
        </p:txBody>
      </p:sp>
      <p:pic>
        <p:nvPicPr>
          <p:cNvPr id="29" name="Imagen 2">
            <a:extLst>
              <a:ext uri="{FF2B5EF4-FFF2-40B4-BE49-F238E27FC236}">
                <a16:creationId xmlns:a16="http://schemas.microsoft.com/office/drawing/2014/main" id="{206E7C51-EC77-5698-9FAF-E107E69D2F3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5750" y="2825750"/>
            <a:ext cx="4646300" cy="3884112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3FF40745-70D7-13EB-7506-AE65E25431D2}"/>
              </a:ext>
            </a:extLst>
          </p:cNvPr>
          <p:cNvSpPr txBox="1"/>
          <p:nvPr/>
        </p:nvSpPr>
        <p:spPr>
          <a:xfrm>
            <a:off x="990600" y="3426460"/>
            <a:ext cx="6858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bg-BG" sz="900" b="1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Тетанус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B78B435-9A3E-2550-A88B-4BD2D2CB35B1}"/>
              </a:ext>
            </a:extLst>
          </p:cNvPr>
          <p:cNvSpPr txBox="1"/>
          <p:nvPr/>
        </p:nvSpPr>
        <p:spPr>
          <a:xfrm>
            <a:off x="990600" y="3610610"/>
            <a:ext cx="6858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bg-BG" sz="90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60 000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FC47B45-0369-B389-D90C-100DB7C1655D}"/>
              </a:ext>
            </a:extLst>
          </p:cNvPr>
          <p:cNvSpPr txBox="1"/>
          <p:nvPr/>
        </p:nvSpPr>
        <p:spPr>
          <a:xfrm>
            <a:off x="373380" y="4145280"/>
            <a:ext cx="1074420" cy="32650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bg-BG" sz="900" b="1" i="0" dirty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Пътнотранспортни произшествия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BF5919F-DFCA-D85B-D338-9398571CC7D0}"/>
              </a:ext>
            </a:extLst>
          </p:cNvPr>
          <p:cNvSpPr txBox="1"/>
          <p:nvPr/>
        </p:nvSpPr>
        <p:spPr>
          <a:xfrm>
            <a:off x="373380" y="4471261"/>
            <a:ext cx="6858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bg-BG" sz="900" i="0" dirty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1,2 милиона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3A073D8-4AAD-407E-3188-265C212525E2}"/>
              </a:ext>
            </a:extLst>
          </p:cNvPr>
          <p:cNvSpPr txBox="1"/>
          <p:nvPr/>
        </p:nvSpPr>
        <p:spPr>
          <a:xfrm>
            <a:off x="373380" y="5499347"/>
            <a:ext cx="6858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bg-BG" sz="900" b="1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Морбили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9C9447B-2228-4824-2629-2DD85719C32C}"/>
              </a:ext>
            </a:extLst>
          </p:cNvPr>
          <p:cNvSpPr txBox="1"/>
          <p:nvPr/>
        </p:nvSpPr>
        <p:spPr>
          <a:xfrm>
            <a:off x="373380" y="5683497"/>
            <a:ext cx="6858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bg-BG" sz="90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130 000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5F695F2-0D5C-BEB0-57F0-863A163AE05D}"/>
              </a:ext>
            </a:extLst>
          </p:cNvPr>
          <p:cNvSpPr txBox="1"/>
          <p:nvPr/>
        </p:nvSpPr>
        <p:spPr>
          <a:xfrm>
            <a:off x="4114800" y="4272753"/>
            <a:ext cx="6858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bg-BG" sz="900" b="1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Рак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5D97E18-2CB0-3A19-C93F-259D955EA081}"/>
              </a:ext>
            </a:extLst>
          </p:cNvPr>
          <p:cNvSpPr txBox="1"/>
          <p:nvPr/>
        </p:nvSpPr>
        <p:spPr>
          <a:xfrm>
            <a:off x="4114800" y="4456903"/>
            <a:ext cx="6858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bg-BG" sz="90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8,2 милиона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630D463-22C1-71C3-D363-B68F52C1C0B1}"/>
              </a:ext>
            </a:extLst>
          </p:cNvPr>
          <p:cNvSpPr txBox="1"/>
          <p:nvPr/>
        </p:nvSpPr>
        <p:spPr>
          <a:xfrm>
            <a:off x="4114800" y="5499347"/>
            <a:ext cx="6858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bg-BG" sz="900" b="1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Холера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CD70F4B-D373-FA4E-1152-B6DB4A34C42C}"/>
              </a:ext>
            </a:extLst>
          </p:cNvPr>
          <p:cNvSpPr txBox="1"/>
          <p:nvPr/>
        </p:nvSpPr>
        <p:spPr>
          <a:xfrm>
            <a:off x="3962400" y="5683497"/>
            <a:ext cx="8382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bg-BG" sz="900" i="0" dirty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100 000‑120 000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C33C069-C81A-DA98-4F92-7A9B2D5CBF92}"/>
              </a:ext>
            </a:extLst>
          </p:cNvPr>
          <p:cNvSpPr txBox="1"/>
          <p:nvPr/>
        </p:nvSpPr>
        <p:spPr>
          <a:xfrm>
            <a:off x="3657600" y="6380501"/>
            <a:ext cx="6858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bg-BG" sz="900" b="1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Диабет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B0F0769-FEBA-D09A-A30F-5A2B34C16D4D}"/>
              </a:ext>
            </a:extLst>
          </p:cNvPr>
          <p:cNvSpPr txBox="1"/>
          <p:nvPr/>
        </p:nvSpPr>
        <p:spPr>
          <a:xfrm>
            <a:off x="3657600" y="6564651"/>
            <a:ext cx="6858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bg-BG" sz="90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1,5 милиона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3A0524B-B3C1-CD55-BFD8-DFA35099BD25}"/>
              </a:ext>
            </a:extLst>
          </p:cNvPr>
          <p:cNvSpPr txBox="1"/>
          <p:nvPr/>
        </p:nvSpPr>
        <p:spPr>
          <a:xfrm>
            <a:off x="845820" y="6233047"/>
            <a:ext cx="685800" cy="32650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bg-BG" sz="900" b="1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Диария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B52B80A-5DD6-7F1F-EA59-CB718A33CC90}"/>
              </a:ext>
            </a:extLst>
          </p:cNvPr>
          <p:cNvSpPr txBox="1"/>
          <p:nvPr/>
        </p:nvSpPr>
        <p:spPr>
          <a:xfrm>
            <a:off x="845820" y="6559028"/>
            <a:ext cx="6858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bg-BG" sz="90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1,4 милиона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98F9889-721D-6F16-5832-FCFEDFE8C4A3}"/>
              </a:ext>
            </a:extLst>
          </p:cNvPr>
          <p:cNvSpPr txBox="1"/>
          <p:nvPr/>
        </p:nvSpPr>
        <p:spPr>
          <a:xfrm>
            <a:off x="2156460" y="4668880"/>
            <a:ext cx="6858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bg-BG" sz="900" b="1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АМР сега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D36AF88-C6CF-56C9-90D0-BD674865A267}"/>
              </a:ext>
            </a:extLst>
          </p:cNvPr>
          <p:cNvSpPr txBox="1"/>
          <p:nvPr/>
        </p:nvSpPr>
        <p:spPr>
          <a:xfrm>
            <a:off x="2156460" y="4853030"/>
            <a:ext cx="891540" cy="3492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bg-BG" sz="900" i="0" dirty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700 000</a:t>
            </a:r>
          </a:p>
          <a:p>
            <a:r>
              <a:rPr lang="bg-BG" sz="900" i="0" dirty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(ниска прогнозна стойност)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4D0A6A1-CF73-42A8-B52A-54AE86E0EB07}"/>
              </a:ext>
            </a:extLst>
          </p:cNvPr>
          <p:cNvSpPr txBox="1"/>
          <p:nvPr/>
        </p:nvSpPr>
        <p:spPr>
          <a:xfrm>
            <a:off x="3352800" y="2848983"/>
            <a:ext cx="1432560" cy="2207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bg-BG" sz="1400" b="1" i="0" dirty="0">
                <a:solidFill>
                  <a:srgbClr val="825AA4"/>
                </a:solidFill>
                <a:effectLst/>
                <a:latin typeface="EC Square Sans Pro" panose="020B0506040000020004" pitchFamily="34" charset="0"/>
              </a:rPr>
              <a:t>АМР през 2050 г.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2AEA8E9-868E-AA31-BF0E-0619DAFB8705}"/>
              </a:ext>
            </a:extLst>
          </p:cNvPr>
          <p:cNvSpPr txBox="1"/>
          <p:nvPr/>
        </p:nvSpPr>
        <p:spPr>
          <a:xfrm>
            <a:off x="3429000" y="3097048"/>
            <a:ext cx="1356360" cy="30312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bg-BG" sz="2000" i="0" dirty="0">
                <a:solidFill>
                  <a:srgbClr val="825AA4"/>
                </a:solidFill>
                <a:effectLst/>
                <a:latin typeface="EC Square Sans Pro" panose="020B0506040000020004" pitchFamily="34" charset="0"/>
              </a:rPr>
              <a:t>10 милиона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4FD0D1B-F581-4099-8439-A1F7354F8921}"/>
              </a:ext>
            </a:extLst>
          </p:cNvPr>
          <p:cNvSpPr txBox="1"/>
          <p:nvPr/>
        </p:nvSpPr>
        <p:spPr>
          <a:xfrm>
            <a:off x="7391400" y="4244311"/>
            <a:ext cx="1600200" cy="52322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r>
              <a:rPr lang="bg-BG" sz="800" b="1" i="0" u="none" strike="noStrike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Проучвания на здравната политика на ОИСР</a:t>
            </a:r>
          </a:p>
          <a:p>
            <a:r>
              <a:rPr lang="bg-BG" sz="1300" b="1" i="0" u="none" strike="noStrike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Възприемане на единна здравна рамка за борба с антимикробната резистентност</a:t>
            </a:r>
          </a:p>
        </p:txBody>
      </p:sp>
    </p:spTree>
    <p:extLst>
      <p:ext uri="{BB962C8B-B14F-4D97-AF65-F5344CB8AC3E}">
        <p14:creationId xmlns:p14="http://schemas.microsoft.com/office/powerpoint/2010/main" val="3824595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63E4619-3C8A-44F4-B178-A8DFC4BE6BB0}"/>
              </a:ext>
            </a:extLst>
          </p:cNvPr>
          <p:cNvSpPr txBox="1"/>
          <p:nvPr/>
        </p:nvSpPr>
        <p:spPr>
          <a:xfrm>
            <a:off x="323517" y="3954843"/>
            <a:ext cx="2772586" cy="181588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bg-BG" sz="2400" dirty="0">
                <a:latin typeface="EC Square Sans Pro" panose="020B0506040000020004" pitchFamily="34" charset="0"/>
              </a:rPr>
              <a:t>Употреба, прекомерна употреба и злоупотреба с </a:t>
            </a:r>
            <a:r>
              <a:rPr lang="bg-BG" sz="2400" dirty="0">
                <a:solidFill>
                  <a:schemeClr val="tx1"/>
                </a:solidFill>
                <a:latin typeface="EC Square Sans Pro" panose="020B0506040000020004" pitchFamily="34" charset="0"/>
              </a:rPr>
              <a:t>антимикробни средства</a:t>
            </a:r>
          </a:p>
          <a:p>
            <a:endParaRPr lang="en-GB" sz="2400" kern="1200" dirty="0">
              <a:latin typeface="EC Square Sans Pro" panose="020B05060400000200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6CCC8AE-EAB6-40DE-A44C-68C21EE7D592}"/>
              </a:ext>
            </a:extLst>
          </p:cNvPr>
          <p:cNvSpPr txBox="1"/>
          <p:nvPr/>
        </p:nvSpPr>
        <p:spPr>
          <a:xfrm>
            <a:off x="3870747" y="3943177"/>
            <a:ext cx="2148101" cy="13849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bg-BG" sz="2400" dirty="0">
                <a:solidFill>
                  <a:schemeClr val="tx1"/>
                </a:solidFill>
                <a:latin typeface="EC Square Sans Pro" panose="020B0506040000020004" pitchFamily="34" charset="0"/>
              </a:rPr>
              <a:t>Микробите </a:t>
            </a:r>
            <a:r>
              <a:rPr lang="bg-BG" sz="2400" dirty="0">
                <a:latin typeface="EC Square Sans Pro" panose="020B0506040000020004" pitchFamily="34" charset="0"/>
              </a:rPr>
              <a:t>развиват резистентност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42DF08B-4A1A-433C-96E5-A20EAB01DB2F}"/>
              </a:ext>
            </a:extLst>
          </p:cNvPr>
          <p:cNvSpPr txBox="1"/>
          <p:nvPr/>
        </p:nvSpPr>
        <p:spPr>
          <a:xfrm>
            <a:off x="6379806" y="4054563"/>
            <a:ext cx="2459759" cy="13849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bg-BG" sz="2400" dirty="0">
                <a:latin typeface="EC Square Sans Pro" panose="020B0506040000020004" pitchFamily="34" charset="0"/>
              </a:rPr>
              <a:t>Антимикроб</a:t>
            </a:r>
            <a:r>
              <a:rPr lang="bg-BG" sz="2400" dirty="0">
                <a:solidFill>
                  <a:schemeClr val="tx1"/>
                </a:solidFill>
                <a:latin typeface="EC Square Sans Pro" panose="020B0506040000020004" pitchFamily="34" charset="0"/>
              </a:rPr>
              <a:t>нит</a:t>
            </a:r>
            <a:r>
              <a:rPr lang="bg-BG" sz="2400" dirty="0">
                <a:latin typeface="EC Square Sans Pro" panose="020B0506040000020004" pitchFamily="34" charset="0"/>
              </a:rPr>
              <a:t>е средства стават по-малко ефективни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6942170-675E-461E-9EBA-F361CB62810E}"/>
              </a:ext>
            </a:extLst>
          </p:cNvPr>
          <p:cNvSpPr txBox="1"/>
          <p:nvPr/>
        </p:nvSpPr>
        <p:spPr>
          <a:xfrm>
            <a:off x="9511714" y="3829268"/>
            <a:ext cx="2083386" cy="181588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bg-BG" sz="2400">
                <a:latin typeface="EC Square Sans Pro" panose="020B0506040000020004" pitchFamily="34" charset="0"/>
              </a:rPr>
              <a:t>Болестите се разпространяват по-лесно, развиват се или убиват</a:t>
            </a:r>
          </a:p>
        </p:txBody>
      </p: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93CDF22E-462C-4E62-8BBA-64B33A28F0F0}"/>
              </a:ext>
            </a:extLst>
          </p:cNvPr>
          <p:cNvCxnSpPr>
            <a:cxnSpLocks/>
          </p:cNvCxnSpPr>
          <p:nvPr/>
        </p:nvCxnSpPr>
        <p:spPr>
          <a:xfrm>
            <a:off x="3238207" y="4433423"/>
            <a:ext cx="472440" cy="3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7D922B4D-F09E-450E-B507-F4B1A88243E6}"/>
              </a:ext>
            </a:extLst>
          </p:cNvPr>
          <p:cNvCxnSpPr>
            <a:cxnSpLocks/>
          </p:cNvCxnSpPr>
          <p:nvPr/>
        </p:nvCxnSpPr>
        <p:spPr>
          <a:xfrm>
            <a:off x="8877007" y="4433423"/>
            <a:ext cx="381000" cy="3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427E7028-77BE-4AD0-BB26-5611353C9E8E}"/>
              </a:ext>
            </a:extLst>
          </p:cNvPr>
          <p:cNvCxnSpPr>
            <a:cxnSpLocks/>
          </p:cNvCxnSpPr>
          <p:nvPr/>
        </p:nvCxnSpPr>
        <p:spPr>
          <a:xfrm>
            <a:off x="5600407" y="4433423"/>
            <a:ext cx="381000" cy="2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áfico 5" descr="Cápsula de Petri contorno">
            <a:extLst>
              <a:ext uri="{FF2B5EF4-FFF2-40B4-BE49-F238E27FC236}">
                <a16:creationId xmlns:a16="http://schemas.microsoft.com/office/drawing/2014/main" id="{E2EE7E28-C50B-457E-87A2-55D5D59413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49775" y="5425542"/>
            <a:ext cx="646328" cy="646328"/>
          </a:xfrm>
          <a:prstGeom prst="rect">
            <a:avLst/>
          </a:prstGeom>
        </p:spPr>
      </p:pic>
      <p:pic>
        <p:nvPicPr>
          <p:cNvPr id="11" name="Gráfico 10" descr="Cápsula de Petri con relleno sólido">
            <a:extLst>
              <a:ext uri="{FF2B5EF4-FFF2-40B4-BE49-F238E27FC236}">
                <a16:creationId xmlns:a16="http://schemas.microsoft.com/office/drawing/2014/main" id="{60303A49-96BB-4531-BBC2-86A1DE7AE7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19961" y="3168576"/>
            <a:ext cx="738570" cy="738570"/>
          </a:xfrm>
          <a:prstGeom prst="rect">
            <a:avLst/>
          </a:prstGeom>
        </p:spPr>
      </p:pic>
      <p:pic>
        <p:nvPicPr>
          <p:cNvPr id="17" name="Gráfico 16" descr="Germen con relleno sólido">
            <a:extLst>
              <a:ext uri="{FF2B5EF4-FFF2-40B4-BE49-F238E27FC236}">
                <a16:creationId xmlns:a16="http://schemas.microsoft.com/office/drawing/2014/main" id="{62D33601-3982-4CE7-A367-FC52ECA7AEF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026346">
            <a:off x="10788977" y="5523546"/>
            <a:ext cx="564902" cy="564902"/>
          </a:xfrm>
          <a:prstGeom prst="rect">
            <a:avLst/>
          </a:prstGeom>
        </p:spPr>
      </p:pic>
      <p:pic>
        <p:nvPicPr>
          <p:cNvPr id="19" name="Gráfico 18" descr="Germen con relleno sólido">
            <a:extLst>
              <a:ext uri="{FF2B5EF4-FFF2-40B4-BE49-F238E27FC236}">
                <a16:creationId xmlns:a16="http://schemas.microsoft.com/office/drawing/2014/main" id="{A09D8FBC-4BE1-4CD3-A561-EEDE97F685D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937479" y="5264150"/>
            <a:ext cx="807720" cy="807720"/>
          </a:xfrm>
          <a:prstGeom prst="rect">
            <a:avLst/>
          </a:prstGeom>
        </p:spPr>
      </p:pic>
      <p:pic>
        <p:nvPicPr>
          <p:cNvPr id="21" name="Gráfico 20" descr="Germen contorno">
            <a:extLst>
              <a:ext uri="{FF2B5EF4-FFF2-40B4-BE49-F238E27FC236}">
                <a16:creationId xmlns:a16="http://schemas.microsoft.com/office/drawing/2014/main" id="{44DB5C35-5A7A-402A-BCF1-F6C05B01152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28989" y="2989672"/>
            <a:ext cx="807720" cy="807720"/>
          </a:xfrm>
          <a:prstGeom prst="rect">
            <a:avLst/>
          </a:prstGeom>
        </p:spPr>
      </p:pic>
      <p:pic>
        <p:nvPicPr>
          <p:cNvPr id="23" name="Gráfico 22" descr="Germen contorno">
            <a:extLst>
              <a:ext uri="{FF2B5EF4-FFF2-40B4-BE49-F238E27FC236}">
                <a16:creationId xmlns:a16="http://schemas.microsoft.com/office/drawing/2014/main" id="{591A33C3-5243-448E-900D-0B62ED7BFB7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232762" y="3242859"/>
            <a:ext cx="631890" cy="631890"/>
          </a:xfrm>
          <a:prstGeom prst="rect">
            <a:avLst/>
          </a:prstGeom>
        </p:spPr>
      </p:pic>
      <p:pic>
        <p:nvPicPr>
          <p:cNvPr id="25" name="Gráfico 24" descr="Germen contorno">
            <a:extLst>
              <a:ext uri="{FF2B5EF4-FFF2-40B4-BE49-F238E27FC236}">
                <a16:creationId xmlns:a16="http://schemas.microsoft.com/office/drawing/2014/main" id="{91CB132C-7FA1-400E-A9D4-4E726AAD666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865383" y="3094202"/>
            <a:ext cx="646331" cy="646331"/>
          </a:xfrm>
          <a:prstGeom prst="rect">
            <a:avLst/>
          </a:prstGeom>
        </p:spPr>
      </p:pic>
      <p:sp>
        <p:nvSpPr>
          <p:cNvPr id="28" name="Rectángulo redondeado 13">
            <a:extLst>
              <a:ext uri="{FF2B5EF4-FFF2-40B4-BE49-F238E27FC236}">
                <a16:creationId xmlns:a16="http://schemas.microsoft.com/office/drawing/2014/main" id="{42C1F3A1-85B6-432A-A5EE-03DD0011563B}"/>
              </a:ext>
            </a:extLst>
          </p:cNvPr>
          <p:cNvSpPr/>
          <p:nvPr/>
        </p:nvSpPr>
        <p:spPr>
          <a:xfrm>
            <a:off x="983386" y="247805"/>
            <a:ext cx="10225227" cy="852170"/>
          </a:xfrm>
          <a:prstGeom prst="roundRect">
            <a:avLst>
              <a:gd name="adj" fmla="val 10"/>
            </a:avLst>
          </a:prstGeom>
          <a:solidFill>
            <a:srgbClr val="003399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bg-BG" sz="4000" b="1">
                <a:solidFill>
                  <a:schemeClr val="bg1"/>
                </a:solidFill>
                <a:latin typeface="EC Square Sans Pro" panose="020B0506040000020004" pitchFamily="34" charset="0"/>
              </a:rPr>
              <a:t>Какво е АМР и как възниква?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4B6273-B51F-1B86-FCAF-E219E0A13BDA}"/>
              </a:ext>
            </a:extLst>
          </p:cNvPr>
          <p:cNvSpPr txBox="1"/>
          <p:nvPr/>
        </p:nvSpPr>
        <p:spPr>
          <a:xfrm>
            <a:off x="533400" y="1530350"/>
            <a:ext cx="11125200" cy="13849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bg-BG" sz="2800" dirty="0">
                <a:latin typeface="EC Square Sans Pro" panose="020B0506040000020004"/>
              </a:rPr>
              <a:t>Антимикробна резистентност (АМР) възниква, когато микробите (бактерии, вируси или гъбички), които причиняват инфекции, устояват на въздействието на лекарствата, използвани за лечението им. </a:t>
            </a:r>
          </a:p>
        </p:txBody>
      </p:sp>
    </p:spTree>
    <p:extLst>
      <p:ext uri="{BB962C8B-B14F-4D97-AF65-F5344CB8AC3E}">
        <p14:creationId xmlns:p14="http://schemas.microsoft.com/office/powerpoint/2010/main" val="1936877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7FD3E5C-1606-4DD6-89E1-3F2A497CF977}"/>
              </a:ext>
            </a:extLst>
          </p:cNvPr>
          <p:cNvSpPr/>
          <p:nvPr/>
        </p:nvSpPr>
        <p:spPr>
          <a:xfrm>
            <a:off x="0" y="0"/>
            <a:ext cx="5715000" cy="68707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endParaRPr lang="en-US" b="1" kern="1200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22D332C-AA8E-47DE-A0F3-6F3AF9BCE1C9}"/>
              </a:ext>
            </a:extLst>
          </p:cNvPr>
          <p:cNvSpPr txBox="1"/>
          <p:nvPr/>
        </p:nvSpPr>
        <p:spPr>
          <a:xfrm>
            <a:off x="457200" y="2320558"/>
            <a:ext cx="4495800" cy="255454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lang="bg-BG" sz="4000" b="1">
                <a:solidFill>
                  <a:schemeClr val="bg1"/>
                </a:solidFill>
                <a:latin typeface="EC Square Sans Pro" panose="020B0506040000020004" pitchFamily="34" charset="0"/>
              </a:rPr>
              <a:t>АМР присъства при хората, животните, растенията и в околната среда</a:t>
            </a:r>
          </a:p>
        </p:txBody>
      </p:sp>
      <p:sp>
        <p:nvSpPr>
          <p:cNvPr id="6" name="Forma libre: forma 5">
            <a:extLst>
              <a:ext uri="{FF2B5EF4-FFF2-40B4-BE49-F238E27FC236}">
                <a16:creationId xmlns:a16="http://schemas.microsoft.com/office/drawing/2014/main" id="{62094C6B-0E56-46FE-9595-AF1BAEACF863}"/>
              </a:ext>
            </a:extLst>
          </p:cNvPr>
          <p:cNvSpPr/>
          <p:nvPr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kern="120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B3615D5-0E28-4546-9B82-A34F11D5AC7D}"/>
              </a:ext>
            </a:extLst>
          </p:cNvPr>
          <p:cNvSpPr txBox="1"/>
          <p:nvPr/>
        </p:nvSpPr>
        <p:spPr>
          <a:xfrm>
            <a:off x="7086600" y="3597830"/>
            <a:ext cx="1752600" cy="43088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bg-BG" sz="1100"/>
              <a:t>Прием на антимикробни средства при животни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D4739FA-3E36-4EBB-B8B4-DE10C706CD2C}"/>
              </a:ext>
            </a:extLst>
          </p:cNvPr>
          <p:cNvSpPr txBox="1"/>
          <p:nvPr/>
        </p:nvSpPr>
        <p:spPr>
          <a:xfrm>
            <a:off x="9448799" y="3597830"/>
            <a:ext cx="1480159" cy="60016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bg-BG" sz="1100" dirty="0"/>
              <a:t>Прием на антимикробни средства при хора</a:t>
            </a: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914D3403-12D1-430E-8942-5888B5C60E8B}"/>
              </a:ext>
            </a:extLst>
          </p:cNvPr>
          <p:cNvSpPr/>
          <p:nvPr/>
        </p:nvSpPr>
        <p:spPr>
          <a:xfrm rot="19772696">
            <a:off x="7467600" y="4502150"/>
            <a:ext cx="762000" cy="37295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2000">
                <a:srgbClr val="2C7470"/>
              </a:gs>
              <a:gs pos="53000">
                <a:srgbClr val="6BB18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s-ES" kern="1200" dirty="0"/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7E3D17A9-1AE2-4F14-A55F-09C30A3145ED}"/>
              </a:ext>
            </a:extLst>
          </p:cNvPr>
          <p:cNvSpPr/>
          <p:nvPr/>
        </p:nvSpPr>
        <p:spPr>
          <a:xfrm rot="1999970">
            <a:off x="9945792" y="4429508"/>
            <a:ext cx="762000" cy="37295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2000">
                <a:srgbClr val="2C7470"/>
              </a:gs>
              <a:gs pos="53000">
                <a:srgbClr val="6BB18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s-ES" kern="1200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985533A1-55A8-4BE1-9A76-096F143B67D5}"/>
              </a:ext>
            </a:extLst>
          </p:cNvPr>
          <p:cNvSpPr txBox="1"/>
          <p:nvPr/>
        </p:nvSpPr>
        <p:spPr>
          <a:xfrm>
            <a:off x="7848600" y="4411087"/>
            <a:ext cx="533400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bg-BG"/>
              <a:t>Ж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0AF7C949-35A0-492A-8F25-7031FFEEFDF0}"/>
              </a:ext>
            </a:extLst>
          </p:cNvPr>
          <p:cNvSpPr txBox="1"/>
          <p:nvPr/>
        </p:nvSpPr>
        <p:spPr>
          <a:xfrm>
            <a:off x="10287000" y="4505771"/>
            <a:ext cx="533400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bg-BG"/>
              <a:t>Х</a:t>
            </a:r>
          </a:p>
        </p:txBody>
      </p:sp>
      <p:pic>
        <p:nvPicPr>
          <p:cNvPr id="19" name="Picture 6" descr="Chicken Icon Vector Art, Icons, and Graphics for Free Download">
            <a:extLst>
              <a:ext uri="{FF2B5EF4-FFF2-40B4-BE49-F238E27FC236}">
                <a16:creationId xmlns:a16="http://schemas.microsoft.com/office/drawing/2014/main" id="{EDBCEAB4-7122-4990-B5A4-9FD3FBC5F3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66227" y="5904540"/>
            <a:ext cx="175015" cy="19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Sheep Vector Illustration Black Silhouette. Stock Vector - Illustration of  raphic, husbandry: 140349495">
            <a:extLst>
              <a:ext uri="{FF2B5EF4-FFF2-40B4-BE49-F238E27FC236}">
                <a16:creationId xmlns:a16="http://schemas.microsoft.com/office/drawing/2014/main" id="{69389230-7694-4EB4-B733-489568337B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743" t="7481" r="11426" b="9237"/>
          <a:stretch/>
        </p:blipFill>
        <p:spPr bwMode="auto">
          <a:xfrm>
            <a:off x="7566227" y="6157517"/>
            <a:ext cx="230389" cy="170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840+ Heifer Illustrations, Royalty-Free Vector Graphics &amp; Clip Art - iStock  | Heifer cows, Heifer vector, Heifer milk">
            <a:extLst>
              <a:ext uri="{FF2B5EF4-FFF2-40B4-BE49-F238E27FC236}">
                <a16:creationId xmlns:a16="http://schemas.microsoft.com/office/drawing/2014/main" id="{862FE27E-F170-4DA4-ABB8-8AAEB4253E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340" t="28652" r="15867" b="28682"/>
          <a:stretch/>
        </p:blipFill>
        <p:spPr bwMode="auto">
          <a:xfrm>
            <a:off x="7572368" y="6400493"/>
            <a:ext cx="250792" cy="157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2" descr="Over 900 Free Horse Vectors - Pixabay - Pixabay">
            <a:extLst>
              <a:ext uri="{FF2B5EF4-FFF2-40B4-BE49-F238E27FC236}">
                <a16:creationId xmlns:a16="http://schemas.microsoft.com/office/drawing/2014/main" id="{0593146F-7356-411E-B688-9314AEF21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13345" y="5679971"/>
            <a:ext cx="263499" cy="23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4" descr="Fish Icon Vector Isolated Stock Illustration - Download Image Now - Fish,  Icon, Vector - iStock">
            <a:extLst>
              <a:ext uri="{FF2B5EF4-FFF2-40B4-BE49-F238E27FC236}">
                <a16:creationId xmlns:a16="http://schemas.microsoft.com/office/drawing/2014/main" id="{21332A87-1201-4691-9729-8BDA28A4DC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37" t="29604" r="9625" b="30401"/>
          <a:stretch/>
        </p:blipFill>
        <p:spPr bwMode="auto">
          <a:xfrm>
            <a:off x="7884592" y="5949950"/>
            <a:ext cx="292252" cy="149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0" descr="Goat Vector Art Stock Images | Depositphotos">
            <a:extLst>
              <a:ext uri="{FF2B5EF4-FFF2-40B4-BE49-F238E27FC236}">
                <a16:creationId xmlns:a16="http://schemas.microsoft.com/office/drawing/2014/main" id="{3275B2B3-DFFF-4272-899F-2EB949EB2C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55" t="14682" r="10177" b="14207"/>
          <a:stretch/>
        </p:blipFill>
        <p:spPr bwMode="auto">
          <a:xfrm>
            <a:off x="7884592" y="6132182"/>
            <a:ext cx="225491" cy="197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Silhouette of a pig Royalty Free Vector Image - VectorStock">
            <a:extLst>
              <a:ext uri="{FF2B5EF4-FFF2-40B4-BE49-F238E27FC236}">
                <a16:creationId xmlns:a16="http://schemas.microsoft.com/office/drawing/2014/main" id="{61DB3D45-539C-4A74-AB7E-0D232A821F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44" t="18131" r="2411" b="24735"/>
          <a:stretch/>
        </p:blipFill>
        <p:spPr bwMode="auto">
          <a:xfrm>
            <a:off x="7479597" y="5712142"/>
            <a:ext cx="289158" cy="157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uman Body Shape Vector Art. Stock Vector - Illustration of ...">
            <a:extLst>
              <a:ext uri="{FF2B5EF4-FFF2-40B4-BE49-F238E27FC236}">
                <a16:creationId xmlns:a16="http://schemas.microsoft.com/office/drawing/2014/main" id="{D51ACD52-0882-4555-B6A0-04151EA9D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6000" y="5650799"/>
            <a:ext cx="868274" cy="839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Conector recto 26">
            <a:extLst>
              <a:ext uri="{FF2B5EF4-FFF2-40B4-BE49-F238E27FC236}">
                <a16:creationId xmlns:a16="http://schemas.microsoft.com/office/drawing/2014/main" id="{A7A8209B-EFDD-4691-9751-A1F62129A15D}"/>
              </a:ext>
            </a:extLst>
          </p:cNvPr>
          <p:cNvCxnSpPr/>
          <p:nvPr/>
        </p:nvCxnSpPr>
        <p:spPr>
          <a:xfrm>
            <a:off x="8534400" y="4595753"/>
            <a:ext cx="1295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1EF394A6-05D5-4D5C-BDCC-B23257FDE0A3}"/>
              </a:ext>
            </a:extLst>
          </p:cNvPr>
          <p:cNvCxnSpPr/>
          <p:nvPr/>
        </p:nvCxnSpPr>
        <p:spPr>
          <a:xfrm>
            <a:off x="8576044" y="6066148"/>
            <a:ext cx="1295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78408D42-7F44-4771-A545-25C18CE10EE3}"/>
              </a:ext>
            </a:extLst>
          </p:cNvPr>
          <p:cNvCxnSpPr>
            <a:cxnSpLocks/>
          </p:cNvCxnSpPr>
          <p:nvPr/>
        </p:nvCxnSpPr>
        <p:spPr>
          <a:xfrm>
            <a:off x="7823160" y="5042489"/>
            <a:ext cx="0" cy="51350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322FDA71-2702-4FA6-9AE3-23F4F5E3546B}"/>
              </a:ext>
            </a:extLst>
          </p:cNvPr>
          <p:cNvCxnSpPr>
            <a:cxnSpLocks/>
            <a:endCxn id="5122" idx="0"/>
          </p:cNvCxnSpPr>
          <p:nvPr/>
        </p:nvCxnSpPr>
        <p:spPr>
          <a:xfrm flipH="1">
            <a:off x="10340137" y="5052741"/>
            <a:ext cx="8140" cy="59805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Conector recto 35">
            <a:extLst>
              <a:ext uri="{FF2B5EF4-FFF2-40B4-BE49-F238E27FC236}">
                <a16:creationId xmlns:a16="http://schemas.microsoft.com/office/drawing/2014/main" id="{7E55C06E-C7C6-407E-8236-3C255D1B5268}"/>
              </a:ext>
            </a:extLst>
          </p:cNvPr>
          <p:cNvCxnSpPr/>
          <p:nvPr/>
        </p:nvCxnSpPr>
        <p:spPr>
          <a:xfrm>
            <a:off x="8271551" y="4981145"/>
            <a:ext cx="1599893" cy="8095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6" name="Picture 2">
            <a:extLst>
              <a:ext uri="{FF2B5EF4-FFF2-40B4-BE49-F238E27FC236}">
                <a16:creationId xmlns:a16="http://schemas.microsoft.com/office/drawing/2014/main" id="{082F0B05-90BE-2F31-D738-989B3567853C}"/>
              </a:ext>
            </a:extLst>
          </p:cNvPr>
          <p:cNvPicPr/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087630" y="20231"/>
            <a:ext cx="3849192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9038CF94-61FA-9CCF-CBE8-AB1732D07DCA}"/>
              </a:ext>
            </a:extLst>
          </p:cNvPr>
          <p:cNvSpPr txBox="1"/>
          <p:nvPr/>
        </p:nvSpPr>
        <p:spPr>
          <a:xfrm>
            <a:off x="8472169" y="224157"/>
            <a:ext cx="1054714" cy="39179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bg-BG" sz="1100" b="1" i="0">
                <a:solidFill>
                  <a:schemeClr val="tx1"/>
                </a:solidFill>
                <a:effectLst/>
                <a:latin typeface="EC Square Sans Pro" panose="020B0506040000020004" pitchFamily="34" charset="0"/>
              </a:rPr>
              <a:t>ОПАЗВАНЕ НА ОКОЛНАТА СРЕДА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063A06E-96F6-C060-BA30-238F8FF921DE}"/>
              </a:ext>
            </a:extLst>
          </p:cNvPr>
          <p:cNvSpPr txBox="1"/>
          <p:nvPr/>
        </p:nvSpPr>
        <p:spPr>
          <a:xfrm>
            <a:off x="7539278" y="2508137"/>
            <a:ext cx="766522" cy="39179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bg-BG" sz="1100" b="1" i="0" dirty="0">
                <a:solidFill>
                  <a:schemeClr val="tx1"/>
                </a:solidFill>
                <a:effectLst/>
                <a:latin typeface="EC Square Sans Pro" panose="020B0506040000020004" pitchFamily="34" charset="0"/>
              </a:rPr>
              <a:t>ЗДРАВЕОПАЗВАНЕ НА ЧОВЕКА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0C47208-45C9-F9C5-4504-37C3B35C18A5}"/>
              </a:ext>
            </a:extLst>
          </p:cNvPr>
          <p:cNvSpPr txBox="1"/>
          <p:nvPr/>
        </p:nvSpPr>
        <p:spPr>
          <a:xfrm>
            <a:off x="8690204" y="1695897"/>
            <a:ext cx="618643" cy="39179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bg-BG" sz="1100" b="1" i="0">
                <a:solidFill>
                  <a:schemeClr val="tx1"/>
                </a:solidFill>
                <a:effectLst/>
                <a:latin typeface="EC Square Sans Pro" panose="020B0506040000020004" pitchFamily="34" charset="0"/>
              </a:rPr>
              <a:t>ЕДНО ЗДРАВЕ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6E48A83-1416-5883-0B86-5A94FF638C2D}"/>
              </a:ext>
            </a:extLst>
          </p:cNvPr>
          <p:cNvSpPr txBox="1"/>
          <p:nvPr/>
        </p:nvSpPr>
        <p:spPr>
          <a:xfrm>
            <a:off x="9678430" y="2499738"/>
            <a:ext cx="811657" cy="39179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bg-BG" sz="1100" b="1" i="0" dirty="0">
                <a:solidFill>
                  <a:schemeClr val="tx1"/>
                </a:solidFill>
                <a:effectLst/>
                <a:latin typeface="EC Square Sans Pro" panose="020B0506040000020004" pitchFamily="34" charset="0"/>
              </a:rPr>
              <a:t>ЗДРАВЕОПАЗВАНЕ НА ЖИВОТНИТЕ</a:t>
            </a:r>
          </a:p>
        </p:txBody>
      </p:sp>
    </p:spTree>
    <p:extLst>
      <p:ext uri="{BB962C8B-B14F-4D97-AF65-F5344CB8AC3E}">
        <p14:creationId xmlns:p14="http://schemas.microsoft.com/office/powerpoint/2010/main" val="962977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184FCC45-1893-41F1-9A04-085CD0D4288A}"/>
              </a:ext>
            </a:extLst>
          </p:cNvPr>
          <p:cNvSpPr txBox="1"/>
          <p:nvPr/>
        </p:nvSpPr>
        <p:spPr>
          <a:xfrm>
            <a:off x="304800" y="2139950"/>
            <a:ext cx="4724400" cy="2923877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lang="bg-BG" sz="4000" b="1">
                <a:solidFill>
                  <a:srgbClr val="2C7470"/>
                </a:solidFill>
                <a:latin typeface="EC Square Sans Pro" panose="020B0506040000020004" pitchFamily="34" charset="0"/>
              </a:rPr>
              <a:t>Всяка година резистентните бактерии заразяват 800 000 души в ЕС/ЕАСТ</a:t>
            </a:r>
          </a:p>
          <a:p>
            <a:pPr algn="ctr"/>
            <a:r>
              <a:rPr lang="bg-BG" sz="2400" b="1">
                <a:solidFill>
                  <a:srgbClr val="2C7470"/>
                </a:solidFill>
                <a:latin typeface="EC Square Sans Pro" panose="020B0506040000020004" pitchFamily="34" charset="0"/>
              </a:rPr>
              <a:t>(данни на ECDC за 2022 г.)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9698E90E-AC4D-4FC5-ADA2-FD1BE7E586E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6541427"/>
              </p:ext>
            </p:extLst>
          </p:nvPr>
        </p:nvGraphicFramePr>
        <p:xfrm>
          <a:off x="5181600" y="1073150"/>
          <a:ext cx="70104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3A21E0AD-CF4E-4F49-8784-E16C80E5D3D4}"/>
              </a:ext>
            </a:extLst>
          </p:cNvPr>
          <p:cNvSpPr txBox="1"/>
          <p:nvPr/>
        </p:nvSpPr>
        <p:spPr>
          <a:xfrm>
            <a:off x="5181600" y="5659050"/>
            <a:ext cx="6096000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bg-BG" sz="1100" b="0" i="1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Източник</a:t>
            </a:r>
            <a:r>
              <a:rPr lang="bg-BG" sz="1100" b="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: ECDC (Европейския център за профилактика и контрол върху заболяванията)</a:t>
            </a:r>
          </a:p>
        </p:txBody>
      </p:sp>
    </p:spTree>
    <p:extLst>
      <p:ext uri="{BB962C8B-B14F-4D97-AF65-F5344CB8AC3E}">
        <p14:creationId xmlns:p14="http://schemas.microsoft.com/office/powerpoint/2010/main" val="3906463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7629064-E304-535F-88F9-AF8222B2E6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844550"/>
            <a:ext cx="4076792" cy="1219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g-BG" sz="2800" b="1"/>
              <a:t>Резистентността застрашава общественото здраве И здравето на животните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77FCF1-ADF9-885E-8887-E8961B4FD1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996950"/>
            <a:ext cx="5425910" cy="531922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9390E1F-0E92-BF6B-8A63-B8A0FB7D3E27}"/>
              </a:ext>
            </a:extLst>
          </p:cNvPr>
          <p:cNvSpPr txBox="1"/>
          <p:nvPr/>
        </p:nvSpPr>
        <p:spPr>
          <a:xfrm>
            <a:off x="762000" y="3130550"/>
            <a:ext cx="3810000" cy="23083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bg-BG" sz="2400" dirty="0">
                <a:hlinkClick r:id="rId4"/>
              </a:rPr>
              <a:t>Табло за контрол на Европейския орган за безопасност на храните (ЕОБХ)</a:t>
            </a:r>
            <a:r>
              <a:rPr lang="bg-BG" sz="2400" dirty="0"/>
              <a:t>: </a:t>
            </a:r>
          </a:p>
          <a:p>
            <a:endParaRPr lang="en-US" sz="2400" kern="1200" dirty="0"/>
          </a:p>
          <a:p>
            <a:r>
              <a:rPr lang="bg-BG" sz="2400" dirty="0"/>
              <a:t>Поява </a:t>
            </a:r>
            <a:r>
              <a:rPr lang="bg-BG" sz="2400" dirty="0">
                <a:solidFill>
                  <a:schemeClr val="tx1"/>
                </a:solidFill>
              </a:rPr>
              <a:t>на</a:t>
            </a:r>
            <a:r>
              <a:rPr lang="bg-BG" sz="2400" dirty="0">
                <a:solidFill>
                  <a:srgbClr val="FF0000"/>
                </a:solidFill>
              </a:rPr>
              <a:t> </a:t>
            </a:r>
            <a:r>
              <a:rPr lang="bg-BG" sz="2400" dirty="0"/>
              <a:t>АМР при бройлери по отношение на </a:t>
            </a:r>
            <a:r>
              <a:rPr lang="bg-BG" sz="2400" i="1" dirty="0" err="1"/>
              <a:t>Campylobacter</a:t>
            </a:r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bg-BG" sz="2400" i="1" dirty="0"/>
              <a:t>j.</a:t>
            </a:r>
            <a:r>
              <a:rPr lang="bg-BG" sz="2400" dirty="0"/>
              <a:t> към </a:t>
            </a:r>
            <a:r>
              <a:rPr lang="bg-BG" sz="2400" dirty="0" err="1"/>
              <a:t>тетрациклин</a:t>
            </a:r>
            <a:endParaRPr lang="bg-BG" sz="2400" dirty="0"/>
          </a:p>
        </p:txBody>
      </p:sp>
    </p:spTree>
    <p:extLst>
      <p:ext uri="{BB962C8B-B14F-4D97-AF65-F5344CB8AC3E}">
        <p14:creationId xmlns:p14="http://schemas.microsoft.com/office/powerpoint/2010/main" val="671053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F3C7788-364F-49D4-1FF5-5AAE19F740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426758"/>
            <a:ext cx="8591921" cy="64439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EF0380-03D2-26E1-1829-367DE83D868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0200" y="427235"/>
            <a:ext cx="8591921" cy="64429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FBEDD0D-7771-837E-E067-98D4540C05F4}"/>
              </a:ext>
            </a:extLst>
          </p:cNvPr>
          <p:cNvSpPr txBox="1"/>
          <p:nvPr/>
        </p:nvSpPr>
        <p:spPr>
          <a:xfrm rot="16200000">
            <a:off x="537366" y="3609184"/>
            <a:ext cx="3827467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bg-BG" sz="2000" i="0">
                <a:solidFill>
                  <a:schemeClr val="tx1"/>
                </a:solidFill>
                <a:effectLst/>
                <a:latin typeface="+mn-lt"/>
              </a:rPr>
              <a:t>Ветеринарно лекарство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DAC1F4-8DE0-B1A6-D2F0-0E6C7AEFBE8E}"/>
              </a:ext>
            </a:extLst>
          </p:cNvPr>
          <p:cNvSpPr txBox="1"/>
          <p:nvPr/>
        </p:nvSpPr>
        <p:spPr>
          <a:xfrm rot="5400000">
            <a:off x="7611268" y="3564734"/>
            <a:ext cx="3827467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bg-BG" sz="2000" i="0">
                <a:solidFill>
                  <a:schemeClr val="tx1"/>
                </a:solidFill>
                <a:effectLst/>
                <a:latin typeface="+mn-lt"/>
              </a:rPr>
              <a:t>Хуманитарна медицина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5B5F02-FCBA-7662-8C91-06DE0DE0399A}"/>
              </a:ext>
            </a:extLst>
          </p:cNvPr>
          <p:cNvSpPr txBox="1"/>
          <p:nvPr/>
        </p:nvSpPr>
        <p:spPr>
          <a:xfrm>
            <a:off x="4467409" y="1780384"/>
            <a:ext cx="2857502" cy="40259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bg-BG" sz="1200" i="0" dirty="0">
                <a:solidFill>
                  <a:srgbClr val="C00000"/>
                </a:solidFill>
                <a:effectLst/>
                <a:latin typeface="+mn-lt"/>
              </a:rPr>
              <a:t>Полимиксини</a:t>
            </a:r>
          </a:p>
          <a:p>
            <a:pPr algn="ctr"/>
            <a:r>
              <a:rPr lang="bg-BG" sz="1200" i="0" dirty="0">
                <a:solidFill>
                  <a:srgbClr val="C00000"/>
                </a:solidFill>
                <a:effectLst/>
                <a:latin typeface="+mn-lt"/>
              </a:rPr>
              <a:t>(Флуоро-)хинолони</a:t>
            </a:r>
          </a:p>
          <a:p>
            <a:pPr algn="ctr"/>
            <a:r>
              <a:rPr lang="bg-BG" sz="1200" i="0" dirty="0">
                <a:solidFill>
                  <a:srgbClr val="C00000"/>
                </a:solidFill>
                <a:effectLst/>
                <a:latin typeface="+mn-lt"/>
              </a:rPr>
              <a:t>Цефалоспорини </a:t>
            </a:r>
            <a:br>
              <a:rPr lang="en-US" sz="1200" i="0" dirty="0">
                <a:solidFill>
                  <a:srgbClr val="C00000"/>
                </a:solidFill>
                <a:effectLst/>
                <a:latin typeface="+mn-lt"/>
              </a:rPr>
            </a:br>
            <a:r>
              <a:rPr lang="bg-BG" sz="1200" i="0" dirty="0">
                <a:solidFill>
                  <a:srgbClr val="C00000"/>
                </a:solidFill>
                <a:effectLst/>
                <a:latin typeface="+mn-lt"/>
              </a:rPr>
              <a:t>от 3-та и 4-та генерация</a:t>
            </a:r>
          </a:p>
          <a:p>
            <a:pPr algn="ctr"/>
            <a:r>
              <a:rPr lang="bg-BG" sz="120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+mn-lt"/>
              </a:rPr>
              <a:t>Аминогликозид</a:t>
            </a:r>
          </a:p>
          <a:p>
            <a:pPr algn="ctr"/>
            <a:r>
              <a:rPr lang="bg-BG" sz="120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+mn-lt"/>
              </a:rPr>
              <a:t>Пеницилини с β-лактамни инхибитори</a:t>
            </a:r>
          </a:p>
          <a:p>
            <a:pPr algn="ctr"/>
            <a:r>
              <a:rPr lang="bg-BG" sz="120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+mn-lt"/>
              </a:rPr>
              <a:t>Цефалоспорини от 1-ва и 2-ра генерация</a:t>
            </a:r>
          </a:p>
          <a:p>
            <a:pPr algn="ctr"/>
            <a:r>
              <a:rPr lang="bg-BG" sz="120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+mn-lt"/>
              </a:rPr>
              <a:t>Линкозамиди</a:t>
            </a:r>
          </a:p>
          <a:p>
            <a:pPr algn="ctr"/>
            <a:r>
              <a:rPr lang="bg-BG" sz="120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+mn-lt"/>
              </a:rPr>
              <a:t>Амфениколи</a:t>
            </a:r>
          </a:p>
          <a:p>
            <a:pPr algn="ctr"/>
            <a:r>
              <a:rPr lang="bg-BG" sz="120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+mn-lt"/>
              </a:rPr>
              <a:t>Плевромутилин</a:t>
            </a:r>
          </a:p>
          <a:p>
            <a:pPr algn="ctr"/>
            <a:r>
              <a:rPr lang="bg-BG" sz="120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+mn-lt"/>
              </a:rPr>
              <a:t>Макролиди</a:t>
            </a:r>
          </a:p>
          <a:p>
            <a:pPr algn="ctr"/>
            <a:r>
              <a:rPr lang="bg-BG" sz="120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+mn-lt"/>
              </a:rPr>
              <a:t>Рифамицини</a:t>
            </a:r>
          </a:p>
          <a:p>
            <a:pPr algn="ctr"/>
            <a:r>
              <a:rPr lang="bg-BG" sz="1200" i="0" dirty="0">
                <a:solidFill>
                  <a:srgbClr val="FFFF00"/>
                </a:solidFill>
                <a:effectLst/>
                <a:latin typeface="+mn-lt"/>
              </a:rPr>
              <a:t>Пеницилини с тесен спектър</a:t>
            </a:r>
          </a:p>
          <a:p>
            <a:pPr algn="ctr"/>
            <a:r>
              <a:rPr lang="bg-BG" sz="1200" i="0" dirty="0">
                <a:solidFill>
                  <a:srgbClr val="FFFF00"/>
                </a:solidFill>
                <a:effectLst/>
                <a:latin typeface="+mn-lt"/>
              </a:rPr>
              <a:t>Тетрациклини</a:t>
            </a:r>
          </a:p>
          <a:p>
            <a:pPr algn="ctr"/>
            <a:r>
              <a:rPr lang="bg-BG" sz="1200" i="0" dirty="0">
                <a:solidFill>
                  <a:srgbClr val="FFFF00"/>
                </a:solidFill>
                <a:effectLst/>
                <a:latin typeface="+mn-lt"/>
              </a:rPr>
              <a:t>Спектиномицин</a:t>
            </a:r>
          </a:p>
          <a:p>
            <a:pPr algn="ctr"/>
            <a:r>
              <a:rPr lang="bg-BG" sz="1200" i="0" dirty="0">
                <a:solidFill>
                  <a:srgbClr val="FFFF00"/>
                </a:solidFill>
                <a:effectLst/>
                <a:latin typeface="+mn-lt"/>
              </a:rPr>
              <a:t>Сулфонамиди</a:t>
            </a:r>
          </a:p>
          <a:p>
            <a:pPr algn="ctr"/>
            <a:r>
              <a:rPr lang="bg-BG" sz="1200" i="0" dirty="0">
                <a:solidFill>
                  <a:srgbClr val="FFFF00"/>
                </a:solidFill>
                <a:effectLst/>
                <a:latin typeface="+mn-lt"/>
              </a:rPr>
              <a:t>Аминопеницилини</a:t>
            </a:r>
          </a:p>
          <a:p>
            <a:pPr algn="ctr"/>
            <a:r>
              <a:rPr lang="bg-BG" sz="1200" i="0" dirty="0">
                <a:solidFill>
                  <a:srgbClr val="FFFF00"/>
                </a:solidFill>
                <a:effectLst/>
                <a:latin typeface="+mn-lt"/>
              </a:rPr>
              <a:t>Нитрофуран</a:t>
            </a:r>
          </a:p>
          <a:p>
            <a:pPr algn="ctr"/>
            <a:r>
              <a:rPr lang="bg-BG" sz="1200" i="0" dirty="0">
                <a:solidFill>
                  <a:srgbClr val="FFFF00"/>
                </a:solidFill>
                <a:effectLst/>
                <a:latin typeface="+mn-lt"/>
              </a:rPr>
              <a:t>и т.н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B7415E-1A8F-121E-CF49-833DDEF1088B}"/>
              </a:ext>
            </a:extLst>
          </p:cNvPr>
          <p:cNvSpPr txBox="1"/>
          <p:nvPr/>
        </p:nvSpPr>
        <p:spPr>
          <a:xfrm>
            <a:off x="7308849" y="1901034"/>
            <a:ext cx="2114551" cy="40259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bg-BG" sz="1100" i="0">
                <a:solidFill>
                  <a:schemeClr val="tx1"/>
                </a:solidFill>
                <a:effectLst/>
                <a:latin typeface="+mn-lt"/>
              </a:rPr>
              <a:t>Карбоксипеницилини</a:t>
            </a:r>
          </a:p>
          <a:p>
            <a:pPr algn="ctr"/>
            <a:r>
              <a:rPr lang="bg-BG" sz="1100" i="0">
                <a:solidFill>
                  <a:schemeClr val="tx1"/>
                </a:solidFill>
                <a:effectLst/>
                <a:latin typeface="+mn-lt"/>
              </a:rPr>
              <a:t>Уреидопеницилини</a:t>
            </a:r>
          </a:p>
          <a:p>
            <a:pPr algn="ctr"/>
            <a:r>
              <a:rPr lang="bg-BG" sz="1100" i="0">
                <a:solidFill>
                  <a:schemeClr val="tx1"/>
                </a:solidFill>
                <a:effectLst/>
                <a:latin typeface="+mn-lt"/>
              </a:rPr>
              <a:t>Цефтобипрол</a:t>
            </a:r>
          </a:p>
          <a:p>
            <a:pPr algn="ctr"/>
            <a:r>
              <a:rPr lang="bg-BG" sz="1100" i="0">
                <a:solidFill>
                  <a:schemeClr val="tx1"/>
                </a:solidFill>
                <a:effectLst/>
                <a:latin typeface="+mn-lt"/>
              </a:rPr>
              <a:t>Цефтаролин</a:t>
            </a:r>
          </a:p>
          <a:p>
            <a:pPr algn="ctr"/>
            <a:r>
              <a:rPr lang="bg-BG" sz="1100" i="0">
                <a:solidFill>
                  <a:schemeClr val="tx1"/>
                </a:solidFill>
                <a:effectLst/>
                <a:latin typeface="+mn-lt"/>
              </a:rPr>
              <a:t>Комбинации от цефалоспорини с бета-лактамни инхибитори</a:t>
            </a:r>
          </a:p>
          <a:p>
            <a:pPr algn="ctr"/>
            <a:r>
              <a:rPr lang="bg-BG" sz="1100" i="0">
                <a:solidFill>
                  <a:schemeClr val="tx1"/>
                </a:solidFill>
                <a:effectLst/>
                <a:latin typeface="+mn-lt"/>
              </a:rPr>
              <a:t>Сидерофорни цефалоспорини</a:t>
            </a:r>
          </a:p>
          <a:p>
            <a:pPr algn="ctr"/>
            <a:r>
              <a:rPr lang="bg-BG" sz="1100" i="0">
                <a:solidFill>
                  <a:schemeClr val="tx1"/>
                </a:solidFill>
                <a:effectLst/>
                <a:latin typeface="+mn-lt"/>
              </a:rPr>
              <a:t>Карбапенеми</a:t>
            </a:r>
          </a:p>
          <a:p>
            <a:pPr algn="ctr"/>
            <a:r>
              <a:rPr lang="bg-BG" sz="1100" i="0">
                <a:solidFill>
                  <a:schemeClr val="tx1"/>
                </a:solidFill>
                <a:effectLst/>
                <a:latin typeface="+mn-lt"/>
              </a:rPr>
              <a:t>Пенеми</a:t>
            </a:r>
          </a:p>
          <a:p>
            <a:pPr algn="ctr"/>
            <a:r>
              <a:rPr lang="bg-BG" sz="1100" i="0">
                <a:solidFill>
                  <a:schemeClr val="tx1"/>
                </a:solidFill>
                <a:effectLst/>
                <a:latin typeface="+mn-lt"/>
              </a:rPr>
              <a:t>Монобактами</a:t>
            </a:r>
          </a:p>
          <a:p>
            <a:pPr algn="ctr"/>
            <a:r>
              <a:rPr lang="bg-BG" sz="1100" i="0">
                <a:solidFill>
                  <a:schemeClr val="tx1"/>
                </a:solidFill>
                <a:effectLst/>
                <a:latin typeface="+mn-lt"/>
              </a:rPr>
              <a:t>Производни на фосфоновата киселина</a:t>
            </a:r>
          </a:p>
          <a:p>
            <a:pPr algn="ctr"/>
            <a:r>
              <a:rPr lang="bg-BG" sz="1100" i="0">
                <a:solidFill>
                  <a:schemeClr val="tx1"/>
                </a:solidFill>
                <a:effectLst/>
                <a:latin typeface="+mn-lt"/>
              </a:rPr>
              <a:t>Гликопептиди</a:t>
            </a:r>
          </a:p>
          <a:p>
            <a:pPr algn="ctr"/>
            <a:r>
              <a:rPr lang="bg-BG" sz="1100" i="0">
                <a:solidFill>
                  <a:schemeClr val="tx1"/>
                </a:solidFill>
                <a:effectLst/>
                <a:latin typeface="+mn-lt"/>
              </a:rPr>
              <a:t>Липопептиди</a:t>
            </a:r>
          </a:p>
          <a:p>
            <a:pPr algn="ctr"/>
            <a:r>
              <a:rPr lang="bg-BG" sz="1100" i="0">
                <a:solidFill>
                  <a:schemeClr val="tx1"/>
                </a:solidFill>
                <a:effectLst/>
                <a:latin typeface="+mn-lt"/>
              </a:rPr>
              <a:t>Оксазолидинони</a:t>
            </a:r>
          </a:p>
          <a:p>
            <a:pPr algn="ctr"/>
            <a:r>
              <a:rPr lang="bg-BG" sz="1100" i="0">
                <a:solidFill>
                  <a:schemeClr val="tx1"/>
                </a:solidFill>
                <a:effectLst/>
                <a:latin typeface="+mn-lt"/>
              </a:rPr>
              <a:t>Фидаксомицин</a:t>
            </a:r>
          </a:p>
          <a:p>
            <a:pPr algn="ctr"/>
            <a:r>
              <a:rPr lang="bg-BG" sz="1100" i="0">
                <a:solidFill>
                  <a:schemeClr val="tx1"/>
                </a:solidFill>
                <a:effectLst/>
                <a:latin typeface="+mn-lt"/>
              </a:rPr>
              <a:t>Плазомицин</a:t>
            </a:r>
          </a:p>
          <a:p>
            <a:pPr algn="ctr"/>
            <a:r>
              <a:rPr lang="bg-BG" sz="1100" i="0">
                <a:solidFill>
                  <a:schemeClr val="tx1"/>
                </a:solidFill>
                <a:effectLst/>
                <a:latin typeface="+mn-lt"/>
              </a:rPr>
              <a:t>Глицилциклини</a:t>
            </a:r>
          </a:p>
          <a:p>
            <a:pPr algn="ctr"/>
            <a:r>
              <a:rPr lang="bg-BG" sz="1100" i="0">
                <a:solidFill>
                  <a:schemeClr val="tx1"/>
                </a:solidFill>
                <a:effectLst/>
                <a:latin typeface="+mn-lt"/>
              </a:rPr>
              <a:t>Еравациклин</a:t>
            </a:r>
          </a:p>
          <a:p>
            <a:pPr algn="ctr"/>
            <a:r>
              <a:rPr lang="bg-BG" sz="1100" i="0">
                <a:solidFill>
                  <a:schemeClr val="tx1"/>
                </a:solidFill>
                <a:effectLst/>
                <a:latin typeface="+mn-lt"/>
              </a:rPr>
              <a:t>Омадациклин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37267B-8C64-0EE5-A818-4073B6E1AC28}"/>
              </a:ext>
            </a:extLst>
          </p:cNvPr>
          <p:cNvSpPr txBox="1"/>
          <p:nvPr/>
        </p:nvSpPr>
        <p:spPr>
          <a:xfrm>
            <a:off x="1682748" y="6038850"/>
            <a:ext cx="4029259" cy="85217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bg-BG" sz="1000" b="1" i="0" dirty="0">
                <a:solidFill>
                  <a:schemeClr val="tx1"/>
                </a:solidFill>
                <a:effectLst/>
                <a:latin typeface="+mn-lt"/>
              </a:rPr>
              <a:t>Класификация на AMEG на EMA:</a:t>
            </a:r>
          </a:p>
          <a:p>
            <a:pPr algn="l"/>
            <a:r>
              <a:rPr lang="bg-BG" sz="1000" i="0" dirty="0">
                <a:solidFill>
                  <a:srgbClr val="C00000"/>
                </a:solidFill>
                <a:effectLst/>
                <a:latin typeface="+mn-lt"/>
              </a:rPr>
              <a:t>B= ВНИМАНИЕ (Критично важно, само ако няма категории C или D, AST)</a:t>
            </a:r>
          </a:p>
          <a:p>
            <a:pPr algn="l"/>
            <a:r>
              <a:rPr lang="bg-BG" sz="100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+mn-lt"/>
              </a:rPr>
              <a:t>C= ПРЕДУПРЕЖДЕНИЕ (Само ако няма категория D)</a:t>
            </a:r>
          </a:p>
          <a:p>
            <a:pPr algn="l"/>
            <a:r>
              <a:rPr lang="bg-BG" sz="1000" i="0" dirty="0">
                <a:solidFill>
                  <a:srgbClr val="FFFF00"/>
                </a:solidFill>
                <a:effectLst/>
                <a:latin typeface="+mn-lt"/>
              </a:rPr>
              <a:t>D=Предпазливост (лечение от първа линия, само когато е необходимо)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6F4B56-8FB5-CB30-83BD-931FC5FF720D}"/>
              </a:ext>
            </a:extLst>
          </p:cNvPr>
          <p:cNvSpPr txBox="1"/>
          <p:nvPr/>
        </p:nvSpPr>
        <p:spPr>
          <a:xfrm>
            <a:off x="9008970" y="6327178"/>
            <a:ext cx="1183152" cy="54352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bg-BG" sz="120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Регламент </a:t>
            </a:r>
            <a:br>
              <a:rPr lang="en-US" sz="120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bg-BG" sz="120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2022/1255</a:t>
            </a:r>
          </a:p>
        </p:txBody>
      </p:sp>
      <p:sp>
        <p:nvSpPr>
          <p:cNvPr id="28" name="Rectángulo redondeado 13">
            <a:extLst>
              <a:ext uri="{FF2B5EF4-FFF2-40B4-BE49-F238E27FC236}">
                <a16:creationId xmlns:a16="http://schemas.microsoft.com/office/drawing/2014/main" id="{42C1F3A1-85B6-432A-A5EE-03DD0011563B}"/>
              </a:ext>
            </a:extLst>
          </p:cNvPr>
          <p:cNvSpPr/>
          <p:nvPr/>
        </p:nvSpPr>
        <p:spPr>
          <a:xfrm>
            <a:off x="812308" y="153671"/>
            <a:ext cx="10225227" cy="852170"/>
          </a:xfrm>
          <a:prstGeom prst="roundRect">
            <a:avLst>
              <a:gd name="adj" fmla="val 10"/>
            </a:avLst>
          </a:prstGeom>
          <a:solidFill>
            <a:srgbClr val="003399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bg-BG" sz="32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Различни класове антимикробни средства </a:t>
            </a:r>
          </a:p>
        </p:txBody>
      </p:sp>
    </p:spTree>
    <p:extLst>
      <p:ext uri="{BB962C8B-B14F-4D97-AF65-F5344CB8AC3E}">
        <p14:creationId xmlns:p14="http://schemas.microsoft.com/office/powerpoint/2010/main" val="3482017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 redondeado 13">
            <a:extLst>
              <a:ext uri="{FF2B5EF4-FFF2-40B4-BE49-F238E27FC236}">
                <a16:creationId xmlns:a16="http://schemas.microsoft.com/office/drawing/2014/main" id="{42C1F3A1-85B6-432A-A5EE-03DD0011563B}"/>
              </a:ext>
            </a:extLst>
          </p:cNvPr>
          <p:cNvSpPr/>
          <p:nvPr/>
        </p:nvSpPr>
        <p:spPr>
          <a:xfrm>
            <a:off x="812308" y="153671"/>
            <a:ext cx="10225227" cy="852170"/>
          </a:xfrm>
          <a:prstGeom prst="roundRect">
            <a:avLst>
              <a:gd name="adj" fmla="val 10"/>
            </a:avLst>
          </a:prstGeom>
          <a:solidFill>
            <a:srgbClr val="003399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bg-BG" sz="24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Трябва да запазим ефективността на настоящите антимикробни средства! 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829D2B2C-D588-B7AC-7323-6D4BBB503B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178" y="1454150"/>
            <a:ext cx="11377486" cy="4958079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262EE791-E7C3-85C7-D170-DC8CE30B712F}"/>
              </a:ext>
            </a:extLst>
          </p:cNvPr>
          <p:cNvSpPr txBox="1"/>
          <p:nvPr/>
        </p:nvSpPr>
        <p:spPr>
          <a:xfrm>
            <a:off x="384175" y="1485583"/>
            <a:ext cx="5715000" cy="41592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bg-BG" sz="2100" b="1" i="0" dirty="0">
                <a:solidFill>
                  <a:srgbClr val="196F53"/>
                </a:solidFill>
                <a:effectLst/>
                <a:latin typeface="+mn-lt"/>
                <a:cs typeface="Arial" panose="020B0604020202020204" pitchFamily="34" charset="0"/>
              </a:rPr>
              <a:t>Откриване на нови антибиотици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A8054BE-2EB7-D5A8-50A1-27805A82C080}"/>
              </a:ext>
            </a:extLst>
          </p:cNvPr>
          <p:cNvSpPr txBox="1"/>
          <p:nvPr/>
        </p:nvSpPr>
        <p:spPr>
          <a:xfrm>
            <a:off x="578336" y="2111375"/>
            <a:ext cx="9632464" cy="99377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>
              <a:spcAft>
                <a:spcPts val="600"/>
              </a:spcAft>
            </a:pPr>
            <a:r>
              <a:rPr lang="bg-BG" sz="2200" b="1" i="0" dirty="0">
                <a:solidFill>
                  <a:schemeClr val="tx1"/>
                </a:solidFill>
                <a:effectLst/>
                <a:latin typeface="+mn-lt"/>
                <a:cs typeface="Arial" panose="020B0604020202020204" pitchFamily="34" charset="0"/>
              </a:rPr>
              <a:t>Повече от 30 години не са откривани нови видове антибиотици</a:t>
            </a:r>
          </a:p>
          <a:p>
            <a:pPr algn="l"/>
            <a:r>
              <a:rPr lang="bg-BG" sz="2100" b="1" i="0" dirty="0">
                <a:solidFill>
                  <a:srgbClr val="B0B627"/>
                </a:solidFill>
                <a:effectLst/>
                <a:latin typeface="+mn-lt"/>
                <a:cs typeface="Arial" panose="020B0604020202020204" pitchFamily="34" charset="0"/>
              </a:rPr>
              <a:t>(Брой открити или патентовани класове антибиотици)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A9A918E-D3BE-4552-0139-9537296C35D8}"/>
              </a:ext>
            </a:extLst>
          </p:cNvPr>
          <p:cNvSpPr txBox="1"/>
          <p:nvPr/>
        </p:nvSpPr>
        <p:spPr>
          <a:xfrm>
            <a:off x="7752864" y="3933189"/>
            <a:ext cx="1543536" cy="13896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bg-BG" sz="1400" i="1" dirty="0">
                <a:solidFill>
                  <a:schemeClr val="tx1"/>
                </a:solidFill>
                <a:effectLst/>
                <a:latin typeface="+mn-lt"/>
                <a:cs typeface="Arial" panose="020B0604020202020204" pitchFamily="34" charset="0"/>
              </a:rPr>
              <a:t>Няма регистрирани класове антибиотици, открити след 1984 г.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D9B9662-239B-8001-E746-AA3566D396B4}"/>
              </a:ext>
            </a:extLst>
          </p:cNvPr>
          <p:cNvSpPr txBox="1"/>
          <p:nvPr/>
        </p:nvSpPr>
        <p:spPr>
          <a:xfrm>
            <a:off x="9804400" y="4197350"/>
            <a:ext cx="1092200" cy="790576"/>
          </a:xfrm>
          <a:prstGeom prst="rect">
            <a:avLst/>
          </a:prstGeom>
          <a:solidFill>
            <a:srgbClr val="EF4D25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bg-BG" sz="2400" b="1" dirty="0">
                <a:solidFill>
                  <a:schemeClr val="bg1"/>
                </a:solidFill>
                <a:effectLst/>
                <a:latin typeface="+mn-lt"/>
                <a:cs typeface="Arial" panose="020B0604020202020204" pitchFamily="34" charset="0"/>
              </a:rPr>
              <a:t>Какво следва?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A621BAA-F00C-57F8-E0A6-72C57A6AF319}"/>
              </a:ext>
            </a:extLst>
          </p:cNvPr>
          <p:cNvSpPr txBox="1"/>
          <p:nvPr/>
        </p:nvSpPr>
        <p:spPr>
          <a:xfrm>
            <a:off x="371475" y="6158546"/>
            <a:ext cx="10584222" cy="25495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>
              <a:spcAft>
                <a:spcPts val="600"/>
              </a:spcAft>
            </a:pPr>
            <a:r>
              <a:rPr lang="bg-BG" sz="1200" i="1">
                <a:solidFill>
                  <a:schemeClr val="tx1"/>
                </a:solidFill>
                <a:effectLst/>
                <a:latin typeface="+mn-lt"/>
                <a:cs typeface="Arial" panose="020B0604020202020204" pitchFamily="34" charset="0"/>
              </a:rPr>
              <a:t>Източник:</a:t>
            </a:r>
            <a:r>
              <a:rPr lang="bg-BG" sz="1200">
                <a:solidFill>
                  <a:schemeClr val="tx1"/>
                </a:solidFill>
                <a:effectLst/>
                <a:latin typeface="+mn-lt"/>
                <a:cs typeface="Arial" panose="020B0604020202020204" pitchFamily="34" charset="0"/>
              </a:rPr>
              <a:t> ECA се основава на „Постоянният и стабилен набор от нови антибактериални лекарства и терапии е от решаващо значение за запазване на общественото здраве“, Благотворителните тръстове на Pew. Май 2016 г.</a:t>
            </a:r>
          </a:p>
        </p:txBody>
      </p:sp>
    </p:spTree>
    <p:extLst>
      <p:ext uri="{BB962C8B-B14F-4D97-AF65-F5344CB8AC3E}">
        <p14:creationId xmlns:p14="http://schemas.microsoft.com/office/powerpoint/2010/main" val="279243523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Personalizado 2">
      <a:dk1>
        <a:srgbClr val="000000"/>
      </a:dk1>
      <a:lt1>
        <a:srgbClr val="FFFFFF"/>
      </a:lt1>
      <a:dk2>
        <a:srgbClr val="003399"/>
      </a:dk2>
      <a:lt2>
        <a:srgbClr val="2C7471"/>
      </a:lt2>
      <a:accent1>
        <a:srgbClr val="6BB289"/>
      </a:accent1>
      <a:accent2>
        <a:srgbClr val="EDECEC"/>
      </a:accent2>
      <a:accent3>
        <a:srgbClr val="8ACEA6"/>
      </a:accent3>
      <a:accent4>
        <a:srgbClr val="126660"/>
      </a:accent4>
      <a:accent5>
        <a:srgbClr val="3163B5"/>
      </a:accent5>
      <a:accent6>
        <a:srgbClr val="FFFFFF"/>
      </a:accent6>
      <a:hlink>
        <a:srgbClr val="4F81BD"/>
      </a:hlink>
      <a:folHlink>
        <a:srgbClr val="8064A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78BAB6A1C84F545963E0C901C12A503" ma:contentTypeVersion="13" ma:contentTypeDescription="Crear nuevo documento." ma:contentTypeScope="" ma:versionID="72f1889dfbcdd83fbc240b864d4538ff">
  <xsd:schema xmlns:xsd="http://www.w3.org/2001/XMLSchema" xmlns:xs="http://www.w3.org/2001/XMLSchema" xmlns:p="http://schemas.microsoft.com/office/2006/metadata/properties" xmlns:ns2="647396e3-6a7c-49e4-86bb-38ecec5b669c" xmlns:ns3="cf327815-79d0-4fc2-8b8d-cf7e72fbbfb7" targetNamespace="http://schemas.microsoft.com/office/2006/metadata/properties" ma:root="true" ma:fieldsID="3e5149360898c58efd1605597a8c192d" ns2:_="" ns3:_="">
    <xsd:import namespace="647396e3-6a7c-49e4-86bb-38ecec5b669c"/>
    <xsd:import namespace="cf327815-79d0-4fc2-8b8d-cf7e72fbbf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7396e3-6a7c-49e4-86bb-38ecec5b66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Etiquetas de imagen" ma:readOnly="false" ma:fieldId="{5cf76f15-5ced-4ddc-b409-7134ff3c332f}" ma:taxonomyMulti="true" ma:sspId="951800dd-f53a-43a5-a698-f470e59606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27815-79d0-4fc2-8b8d-cf7e72fbbfb7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90cdd13-5fd3-47fb-8bca-23f56ed786a9}" ma:internalName="TaxCatchAll" ma:showField="CatchAllData" ma:web="cf327815-79d0-4fc2-8b8d-cf7e72fbbfb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f327815-79d0-4fc2-8b8d-cf7e72fbbfb7" xsi:nil="true"/>
    <lcf76f155ced4ddcb4097134ff3c332f xmlns="647396e3-6a7c-49e4-86bb-38ecec5b669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9779A7B-3536-426F-ADB2-7BD4B7079B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7396e3-6a7c-49e4-86bb-38ecec5b669c"/>
    <ds:schemaRef ds:uri="cf327815-79d0-4fc2-8b8d-cf7e72fbbf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AF3FD06-121E-4F13-9171-1254A1A2207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F843ECF-8667-4401-BA6B-7F513BBAF889}">
  <ds:schemaRefs>
    <ds:schemaRef ds:uri="9b53d6be-5940-4371-8a56-d6ca0a43a11a"/>
    <ds:schemaRef ds:uri="http://purl.org/dc/dcmitype/"/>
    <ds:schemaRef ds:uri="http://purl.org/dc/terms/"/>
    <ds:schemaRef ds:uri="http://schemas.microsoft.com/office/infopath/2007/PartnerControls"/>
    <ds:schemaRef ds:uri="http://www.w3.org/XML/1998/namespace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c1752347-4e16-4ce8-a381-9ddf3e797ad6"/>
    <ds:schemaRef ds:uri="cf327815-79d0-4fc2-8b8d-cf7e72fbbfb7"/>
    <ds:schemaRef ds:uri="647396e3-6a7c-49e4-86bb-38ecec5b669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4324</Words>
  <Application>Microsoft Office PowerPoint</Application>
  <PresentationFormat>Custom</PresentationFormat>
  <Paragraphs>621</Paragraphs>
  <Slides>22</Slides>
  <Notes>20</Notes>
  <HiddenSlides>1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41" baseType="lpstr">
      <vt:lpstr>Adobe Clean DC</vt:lpstr>
      <vt:lpstr>Arial</vt:lpstr>
      <vt:lpstr>Arial</vt:lpstr>
      <vt:lpstr>Calibri</vt:lpstr>
      <vt:lpstr>Calibri Light</vt:lpstr>
      <vt:lpstr>EC Square Sans Pro</vt:lpstr>
      <vt:lpstr>ECSquareSansPro-Regular</vt:lpstr>
      <vt:lpstr>Google Sans</vt:lpstr>
      <vt:lpstr>Montserrat</vt:lpstr>
      <vt:lpstr>Open Sans</vt:lpstr>
      <vt:lpstr>Raleway</vt:lpstr>
      <vt:lpstr>Roboto</vt:lpstr>
      <vt:lpstr>Segoe UI</vt:lpstr>
      <vt:lpstr>Times New Roman</vt:lpstr>
      <vt:lpstr>Verdana</vt:lpstr>
      <vt:lpstr>Whitney-Book</vt:lpstr>
      <vt:lpstr>Wingdings</vt:lpstr>
      <vt:lpstr>1_Office Theme</vt:lpstr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PLANTILLA_PPT</dc:title>
  <dc:creator>Monica Zabala Utrillas</dc:creator>
  <cp:lastModifiedBy>Andrea Castro Troya</cp:lastModifiedBy>
  <cp:revision>274</cp:revision>
  <dcterms:created xsi:type="dcterms:W3CDTF">2023-11-20T15:58:16Z</dcterms:created>
  <dcterms:modified xsi:type="dcterms:W3CDTF">2024-10-28T13:43:33Z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2023-11-20T00:00:00Z</vt:filetime>
  </property>
  <property fmtid="{D5CDD505-2E9C-101B-9397-08002B2CF9AE}" pid="3" name="Creator">
    <vt:lpwstr>Adobe Illustrator 28.0 (Windows)</vt:lpwstr>
  </property>
  <property fmtid="{D5CDD505-2E9C-101B-9397-08002B2CF9AE}" pid="4" name="CreatorVersion">
    <vt:lpwstr>21.0.0</vt:lpwstr>
  </property>
  <property fmtid="{D5CDD505-2E9C-101B-9397-08002B2CF9AE}" pid="5" name="LastSaved">
    <vt:filetime>2023-11-20T00:00:00Z</vt:filetime>
  </property>
  <property fmtid="{D5CDD505-2E9C-101B-9397-08002B2CF9AE}" pid="6" name="Producer">
    <vt:lpwstr>Adobe PDF library 17.00</vt:lpwstr>
  </property>
  <property fmtid="{D5CDD505-2E9C-101B-9397-08002B2CF9AE}" pid="7" name="ContentTypeId">
    <vt:lpwstr>0x010100C78BAB6A1C84F545963E0C901C12A503</vt:lpwstr>
  </property>
  <property fmtid="{D5CDD505-2E9C-101B-9397-08002B2CF9AE}" pid="8" name="MSIP_Label_6bd9ddd1-4d20-43f6-abfa-fc3c07406f94_Enabled">
    <vt:lpwstr>true</vt:lpwstr>
  </property>
  <property fmtid="{D5CDD505-2E9C-101B-9397-08002B2CF9AE}" pid="9" name="MSIP_Label_6bd9ddd1-4d20-43f6-abfa-fc3c07406f94_SetDate">
    <vt:lpwstr>2024-01-31T10:53:41Z</vt:lpwstr>
  </property>
  <property fmtid="{D5CDD505-2E9C-101B-9397-08002B2CF9AE}" pid="10" name="MSIP_Label_6bd9ddd1-4d20-43f6-abfa-fc3c07406f94_Method">
    <vt:lpwstr>Standard</vt:lpwstr>
  </property>
  <property fmtid="{D5CDD505-2E9C-101B-9397-08002B2CF9AE}" pid="11" name="MSIP_Label_6bd9ddd1-4d20-43f6-abfa-fc3c07406f94_Name">
    <vt:lpwstr>Commission Use</vt:lpwstr>
  </property>
  <property fmtid="{D5CDD505-2E9C-101B-9397-08002B2CF9AE}" pid="12" name="MSIP_Label_6bd9ddd1-4d20-43f6-abfa-fc3c07406f94_SiteId">
    <vt:lpwstr>b24c8b06-522c-46fe-9080-70926f8dddb1</vt:lpwstr>
  </property>
  <property fmtid="{D5CDD505-2E9C-101B-9397-08002B2CF9AE}" pid="13" name="MSIP_Label_6bd9ddd1-4d20-43f6-abfa-fc3c07406f94_ActionId">
    <vt:lpwstr>e3c45984-78d1-4dc9-b2e6-636c6bc42d8b</vt:lpwstr>
  </property>
  <property fmtid="{D5CDD505-2E9C-101B-9397-08002B2CF9AE}" pid="14" name="MSIP_Label_6bd9ddd1-4d20-43f6-abfa-fc3c07406f94_ContentBits">
    <vt:lpwstr>0</vt:lpwstr>
  </property>
  <property fmtid="{D5CDD505-2E9C-101B-9397-08002B2CF9AE}" pid="15" name="MediaServiceImageTags">
    <vt:lpwstr/>
  </property>
</Properties>
</file>