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3"/>
  </p:notesMasterIdLst>
  <p:sldIdLst>
    <p:sldId id="256" r:id="rId2"/>
    <p:sldId id="260" r:id="rId3"/>
    <p:sldId id="258" r:id="rId4"/>
    <p:sldId id="257" r:id="rId5"/>
    <p:sldId id="288" r:id="rId6"/>
    <p:sldId id="259" r:id="rId7"/>
    <p:sldId id="261" r:id="rId8"/>
    <p:sldId id="262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63" r:id="rId17"/>
    <p:sldId id="264" r:id="rId18"/>
    <p:sldId id="265" r:id="rId19"/>
    <p:sldId id="266" r:id="rId20"/>
    <p:sldId id="289" r:id="rId21"/>
    <p:sldId id="280" r:id="rId22"/>
  </p:sldIdLst>
  <p:sldSz cx="9144000" cy="6858000" type="screen4x3"/>
  <p:notesSz cx="6858000" cy="9144000"/>
  <p:defaultTextStyle>
    <a:defPPr>
      <a:defRPr lang="hr-H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03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9D328-F78E-43CF-8842-586DE493929B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FF5B9-686E-4416-9267-8B59731301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258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5FF5B9-686E-4416-9267-8B597313019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5FF5B9-686E-4416-9267-8B5973130199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5FF5B9-686E-4416-9267-8B5973130199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5FF5B9-686E-4416-9267-8B5973130199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5FF5B9-686E-4416-9267-8B597313019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5FF5B9-686E-4416-9267-8B597313019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5FF5B9-686E-4416-9267-8B597313019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5FF5B9-686E-4416-9267-8B597313019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5FF5B9-686E-4416-9267-8B597313019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5FF5B9-686E-4416-9267-8B597313019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5FF5B9-686E-4416-9267-8B597313019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5FF5B9-686E-4416-9267-8B5973130199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438400"/>
            <a:ext cx="7772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38400" y="3733800"/>
            <a:ext cx="6019800" cy="1066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DA0D705-360C-436E-9BDC-3E0F3BBEAE0A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54D923-4542-4F57-8C5B-E000FFE6DEBC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26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26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3A4458-CAE6-4FE6-8548-2184286FF390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0169B3-842A-41B2-8EA6-67CF20B8F6C7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B9F99-7812-4CD4-9E56-11B43752D1CC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0"/>
            <a:ext cx="4038600" cy="406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4038600" cy="406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3939DA-9BA6-4BBA-80A3-85DEEFE9C5BE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3C02C6-AAAF-497A-A5C8-3943BE0C089F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04B8E8-6C25-4C1E-8E9C-4C6810D47363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DD4993-D543-4AF5-BAEC-DFA183D2EAA6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D0C95-1C4B-437D-8B85-3B165BB6C3FF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F18AF7-4065-4C2D-A821-D828753B5EE8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057400"/>
            <a:ext cx="8229600" cy="406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hr-H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endParaRPr lang="hr-HR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fld id="{8C3A6454-3EC1-42BE-8063-8AF4DD1D2603}" type="slidenum">
              <a:rPr lang="hr-HR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4704"/>
            <a:ext cx="7772400" cy="1728192"/>
          </a:xfrm>
        </p:spPr>
        <p:txBody>
          <a:bodyPr/>
          <a:lstStyle/>
          <a:p>
            <a:pPr algn="ctr"/>
            <a:r>
              <a:rPr lang="en-GB" sz="3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Uzročnici</a:t>
            </a:r>
            <a:r>
              <a:rPr lang="en-GB" sz="3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GB" sz="3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mastitisa</a:t>
            </a:r>
            <a:r>
              <a:rPr lang="en-GB" sz="3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GB" sz="3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krava</a:t>
            </a:r>
            <a:r>
              <a:rPr lang="en-GB" sz="3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u </a:t>
            </a:r>
            <a:r>
              <a:rPr lang="en-GB" sz="3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Hrvatskoj</a:t>
            </a:r>
            <a:r>
              <a:rPr lang="en-GB" sz="3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GB" sz="3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i</a:t>
            </a:r>
            <a:r>
              <a:rPr lang="en-GB" sz="3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GB" sz="3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njihova</a:t>
            </a:r>
            <a:r>
              <a:rPr lang="en-GB" sz="3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GB" sz="3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osjetljivost</a:t>
            </a:r>
            <a:r>
              <a:rPr lang="en-GB" sz="3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GB" sz="3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prema</a:t>
            </a:r>
            <a:r>
              <a:rPr lang="en-GB" sz="3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GB" sz="3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antimikrobnim</a:t>
            </a:r>
            <a:r>
              <a:rPr lang="en-GB" sz="3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GB" sz="3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tvarima</a:t>
            </a:r>
            <a:endParaRPr lang="sr-Latn-C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552" y="4005064"/>
            <a:ext cx="8064896" cy="1512168"/>
          </a:xfrm>
        </p:spPr>
        <p:txBody>
          <a:bodyPr/>
          <a:lstStyle/>
          <a:p>
            <a:pPr algn="ctr"/>
            <a:r>
              <a:rPr lang="hr-HR" sz="2000" dirty="0"/>
              <a:t>Miroslav Benić</a:t>
            </a:r>
            <a:endParaRPr lang="hr-HR" sz="1400" dirty="0"/>
          </a:p>
          <a:p>
            <a:r>
              <a:rPr lang="hr-HR" sz="1400" dirty="0"/>
              <a:t>Hrvatski veterinarski institut</a:t>
            </a:r>
          </a:p>
          <a:p>
            <a:r>
              <a:rPr lang="hr-HR" sz="1400" dirty="0"/>
              <a:t>Savska cesta 143</a:t>
            </a:r>
          </a:p>
          <a:p>
            <a:r>
              <a:rPr lang="hr-HR" sz="1400" dirty="0"/>
              <a:t>Zagreb</a:t>
            </a:r>
            <a:endParaRPr lang="en-US" sz="1400" dirty="0"/>
          </a:p>
          <a:p>
            <a:endParaRPr lang="sr-Latn-C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914400"/>
          </a:xfrm>
        </p:spPr>
        <p:txBody>
          <a:bodyPr/>
          <a:lstStyle/>
          <a:p>
            <a:pPr algn="ctr"/>
            <a:r>
              <a:rPr lang="hr-HR" sz="3200" dirty="0"/>
              <a:t>Inficirane krave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6169150"/>
              </p:ext>
            </p:extLst>
          </p:nvPr>
        </p:nvGraphicFramePr>
        <p:xfrm>
          <a:off x="1547664" y="1844824"/>
          <a:ext cx="5832648" cy="3600402"/>
        </p:xfrm>
        <a:graphic>
          <a:graphicData uri="http://schemas.openxmlformats.org/drawingml/2006/table">
            <a:tbl>
              <a:tblPr/>
              <a:tblGrid>
                <a:gridCol w="1693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79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8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3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33437"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Zahvaćene četvrti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Broj krava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%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Kumulativni</a:t>
                      </a:r>
                      <a:r>
                        <a:rPr lang="hr-HR" sz="2000" baseline="0" dirty="0"/>
                        <a:t> %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39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546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59.67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59.67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39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238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26.01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85.68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39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9.84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95.52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39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3.06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98.58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39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1.42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100.00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9754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err="1">
                <a:latin typeface="Calibri"/>
                <a:ea typeface="Calibri"/>
                <a:cs typeface="Times New Roman"/>
              </a:rPr>
              <a:t>Osjetljivost</a:t>
            </a:r>
            <a:r>
              <a:rPr lang="en-US" sz="3200" dirty="0">
                <a:latin typeface="Calibri"/>
                <a:ea typeface="Calibri"/>
                <a:cs typeface="Times New Roman"/>
              </a:rPr>
              <a:t> </a:t>
            </a:r>
            <a:r>
              <a:rPr lang="en-US" sz="3200" dirty="0" err="1">
                <a:latin typeface="Calibri"/>
                <a:ea typeface="Calibri"/>
                <a:cs typeface="Times New Roman"/>
              </a:rPr>
              <a:t>prema</a:t>
            </a:r>
            <a:r>
              <a:rPr lang="en-US" sz="3200" dirty="0">
                <a:latin typeface="Calibri"/>
                <a:ea typeface="Calibri"/>
                <a:cs typeface="Times New Roman"/>
              </a:rPr>
              <a:t> </a:t>
            </a:r>
            <a:r>
              <a:rPr lang="en-US" sz="3200" dirty="0" err="1">
                <a:latin typeface="Calibri"/>
                <a:ea typeface="Calibri"/>
                <a:cs typeface="Times New Roman"/>
              </a:rPr>
              <a:t>antibioticima</a:t>
            </a:r>
            <a:r>
              <a:rPr lang="hr-HR" sz="3200" dirty="0">
                <a:latin typeface="Calibri"/>
                <a:ea typeface="Calibri"/>
                <a:cs typeface="Times New Roman"/>
              </a:rPr>
              <a:t> E. coli</a:t>
            </a:r>
            <a:endParaRPr lang="en-US" sz="32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7920161"/>
              </p:ext>
            </p:extLst>
          </p:nvPr>
        </p:nvGraphicFramePr>
        <p:xfrm>
          <a:off x="899592" y="980723"/>
          <a:ext cx="7056342" cy="454792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1803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9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9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89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89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accent1"/>
                          </a:solidFill>
                          <a:effectLst/>
                        </a:rPr>
                        <a:t>Antimikrobna</a:t>
                      </a: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accent1"/>
                          </a:solidFill>
                          <a:effectLst/>
                        </a:rPr>
                        <a:t>tvar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S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I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R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R (%)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accent1"/>
                          </a:solidFill>
                          <a:effectLst/>
                        </a:rPr>
                        <a:t>amoxicilin+klavulanska</a:t>
                      </a: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accent1"/>
                          </a:solidFill>
                          <a:effectLst/>
                        </a:rPr>
                        <a:t>kiselina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33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1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56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62,2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accent1"/>
                          </a:solidFill>
                          <a:effectLst/>
                        </a:rPr>
                        <a:t>ampicilin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54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2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35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38,5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accent1"/>
                          </a:solidFill>
                          <a:effectLst/>
                        </a:rPr>
                        <a:t>cefoperazon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87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0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2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2,2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accent1"/>
                          </a:solidFill>
                          <a:effectLst/>
                        </a:rPr>
                        <a:t>enrofloxacin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86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2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2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2,2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accent1"/>
                          </a:solidFill>
                          <a:effectLst/>
                        </a:rPr>
                        <a:t>kanamicin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63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1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26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28,9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accent1"/>
                          </a:solidFill>
                          <a:effectLst/>
                        </a:rPr>
                        <a:t>kloksacilin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3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0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87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96,7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accent1"/>
                          </a:solidFill>
                          <a:effectLst/>
                        </a:rPr>
                        <a:t>linkomicin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1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1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88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97,8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accent1"/>
                          </a:solidFill>
                          <a:effectLst/>
                        </a:rPr>
                        <a:t>neomicin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52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3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35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38,9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accent1"/>
                          </a:solidFill>
                          <a:effectLst/>
                        </a:rPr>
                        <a:t>novobiocin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5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4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81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90,0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penicillin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3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0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87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96,7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accent1"/>
                          </a:solidFill>
                          <a:effectLst/>
                        </a:rPr>
                        <a:t>streptomicin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40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1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49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54,4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78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accent1"/>
                          </a:solidFill>
                          <a:effectLst/>
                        </a:rPr>
                        <a:t>sulfametoksazol+trimetoprim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81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0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9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10,0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9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accent1"/>
                          </a:solidFill>
                          <a:effectLst/>
                        </a:rPr>
                        <a:t>tetraciklin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61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6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/>
                        </a:rPr>
                        <a:t>23</a:t>
                      </a:r>
                      <a:endParaRPr lang="en-US" sz="160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/>
                        </a:rPr>
                        <a:t>25,6</a:t>
                      </a: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4001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err="1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Osjetljivost</a:t>
            </a:r>
            <a:r>
              <a:rPr lang="en-US" sz="3200" dirty="0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prema</a:t>
            </a:r>
            <a:r>
              <a:rPr lang="en-US" sz="3200" dirty="0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antibioticima</a:t>
            </a:r>
            <a:r>
              <a:rPr lang="hr-HR" sz="3200" dirty="0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 S.aureus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1377007"/>
              </p:ext>
            </p:extLst>
          </p:nvPr>
        </p:nvGraphicFramePr>
        <p:xfrm>
          <a:off x="683568" y="980728"/>
          <a:ext cx="7555630" cy="460514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559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8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8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89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89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Antimikrobna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tvar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 (%)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amoxicilin+klavulanska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kiselina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16,2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ampicilin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107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21,3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cefoperazon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132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1,5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enrofloxacin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2,2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kanamicin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16,9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kloksacilin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73,5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linkomicin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3,7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neomicin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13,2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novobiocin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7,4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penicillin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32,4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7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streptomicin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36,0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7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sulfametoksazol+trimetoprim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2,9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7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tetraciklin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25,0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8742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err="1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Osjetljivost</a:t>
            </a:r>
            <a:r>
              <a:rPr lang="en-US" sz="3200" dirty="0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prema</a:t>
            </a:r>
            <a:r>
              <a:rPr lang="en-US" sz="3200" dirty="0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antibioticima</a:t>
            </a:r>
            <a:r>
              <a:rPr lang="hr-HR" sz="3200" dirty="0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 - CNS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3230030"/>
              </p:ext>
            </p:extLst>
          </p:nvPr>
        </p:nvGraphicFramePr>
        <p:xfrm>
          <a:off x="755576" y="908721"/>
          <a:ext cx="7475714" cy="4938809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559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89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8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89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89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0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Antimikrobna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tvar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 (%)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5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amoxicilin+klavulanska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kiselina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13,2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ampicilin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26,4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cefoperazon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0,0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enrofloxacin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0,9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kanamicin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15,1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kloksacilin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62,3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linkomicin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96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9,4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neomicin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92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13,2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0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novobiocin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17,9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0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penicillin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39,6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0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streptomicin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48,1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87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sulfametoksazol+trimetoprim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4,7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0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tetraciklin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27,4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8680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Osjetljivost</a:t>
            </a:r>
            <a:r>
              <a:rPr lang="en-US" sz="3200" dirty="0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prema</a:t>
            </a:r>
            <a:r>
              <a:rPr lang="en-US" sz="3200" dirty="0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antibioticima</a:t>
            </a:r>
            <a:r>
              <a:rPr lang="hr-HR" sz="3200" dirty="0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 - Strep. uberis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4610556"/>
              </p:ext>
            </p:extLst>
          </p:nvPr>
        </p:nvGraphicFramePr>
        <p:xfrm>
          <a:off x="539552" y="1124744"/>
          <a:ext cx="7416825" cy="493427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301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9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9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89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Antimikrobna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tvar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 (%)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amoxicilin+klavulanska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kiselina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7,9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ampicilin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7,1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cefoperazon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4,0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enrofloxacin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5,6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kanamicin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76,2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kloksacilin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86,5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linkomicin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24,6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5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neomicin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83,3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5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novobiocin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23,0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5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penicillin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13,5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5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streptomicin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92,7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91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sulfametoksazol+trimetoprim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12,7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5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tetraciklin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77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61,1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3671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Osjetljivost</a:t>
            </a:r>
            <a:r>
              <a:rPr lang="en-US" sz="2800" dirty="0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2800" dirty="0" err="1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prema</a:t>
            </a:r>
            <a:r>
              <a:rPr lang="en-US" sz="2800" dirty="0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2800" dirty="0" err="1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antibioticima</a:t>
            </a:r>
            <a:r>
              <a:rPr lang="hr-HR" sz="2800" dirty="0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 – Streptococcus spp</a:t>
            </a:r>
            <a:r>
              <a:rPr lang="hr-HR" sz="3200" dirty="0">
                <a:solidFill>
                  <a:srgbClr val="B6B6B6"/>
                </a:solidFill>
                <a:latin typeface="Calibri"/>
                <a:ea typeface="Calibri"/>
                <a:cs typeface="Times New Roman"/>
              </a:rPr>
              <a:t>.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653367"/>
              </p:ext>
            </p:extLst>
          </p:nvPr>
        </p:nvGraphicFramePr>
        <p:xfrm>
          <a:off x="539551" y="836709"/>
          <a:ext cx="7595590" cy="478574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559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9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9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6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</a:rPr>
                        <a:t>Antimikrobna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tvar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I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R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R (%)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amoxicilin+klavulanska kiselina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7,0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2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ampicilin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18,6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2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cefoperazon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3,5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2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enrofloxacin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9,3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2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kanamicin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74,4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2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kloksacilin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96,5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2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linkomicin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32,6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2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neomicin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68,6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2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novobiocin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24,4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2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penicillin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24,4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12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streptomicin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86,0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sulfametoksazol+trimetoprim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23,3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12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tetraciklin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48,8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5286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7120005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403648" y="764704"/>
            <a:ext cx="5426075" cy="4068763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7120004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259632" y="764704"/>
            <a:ext cx="6264696" cy="4697606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tanice3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115616" y="1052736"/>
            <a:ext cx="6167072" cy="4032448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tanice4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161297" y="908720"/>
            <a:ext cx="6611032" cy="4464496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19256" cy="653752"/>
          </a:xfrm>
        </p:spPr>
        <p:txBody>
          <a:bodyPr/>
          <a:lstStyle/>
          <a:p>
            <a:pPr algn="ctr"/>
            <a:r>
              <a:rPr lang="hr-HR" sz="3600" dirty="0"/>
              <a:t>Značenje mastitisa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err="1">
                <a:latin typeface="Calibri"/>
                <a:ea typeface="Calibri"/>
                <a:cs typeface="Times New Roman"/>
              </a:rPr>
              <a:t>Štete</a:t>
            </a:r>
            <a:r>
              <a:rPr lang="en-US" dirty="0">
                <a:latin typeface="Calibri"/>
                <a:ea typeface="Calibri"/>
                <a:cs typeface="Times New Roman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err="1">
                <a:latin typeface="Calibri"/>
                <a:ea typeface="Calibri"/>
                <a:cs typeface="Times New Roman"/>
              </a:rPr>
              <a:t>Raznolikost</a:t>
            </a:r>
            <a:r>
              <a:rPr lang="en-US" dirty="0">
                <a:latin typeface="Calibri"/>
                <a:ea typeface="Calibri"/>
                <a:cs typeface="Times New Roman"/>
              </a:rPr>
              <a:t> </a:t>
            </a:r>
            <a:r>
              <a:rPr lang="en-US" dirty="0" err="1">
                <a:latin typeface="Calibri"/>
                <a:ea typeface="Calibri"/>
                <a:cs typeface="Times New Roman"/>
              </a:rPr>
              <a:t>uzročnika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err="1">
                <a:latin typeface="Calibri"/>
                <a:ea typeface="Calibri"/>
                <a:cs typeface="Times New Roman"/>
              </a:rPr>
              <a:t>Identifikacija</a:t>
            </a:r>
            <a:r>
              <a:rPr lang="en-US" dirty="0">
                <a:latin typeface="Calibri"/>
                <a:ea typeface="Calibri"/>
                <a:cs typeface="Times New Roman"/>
              </a:rPr>
              <a:t> </a:t>
            </a:r>
            <a:r>
              <a:rPr lang="en-US" dirty="0" err="1">
                <a:latin typeface="Calibri"/>
                <a:ea typeface="Calibri"/>
                <a:cs typeface="Times New Roman"/>
              </a:rPr>
              <a:t>uzročnika</a:t>
            </a:r>
            <a:r>
              <a:rPr lang="en-US" dirty="0">
                <a:latin typeface="Calibri"/>
                <a:ea typeface="Calibri"/>
                <a:cs typeface="Times New Roman"/>
              </a:rPr>
              <a:t> – </a:t>
            </a:r>
            <a:r>
              <a:rPr lang="en-US" dirty="0" err="1">
                <a:latin typeface="Calibri"/>
                <a:ea typeface="Calibri"/>
                <a:cs typeface="Times New Roman"/>
              </a:rPr>
              <a:t>odabir</a:t>
            </a:r>
            <a:r>
              <a:rPr lang="en-US" dirty="0">
                <a:latin typeface="Calibri"/>
                <a:ea typeface="Calibri"/>
                <a:cs typeface="Times New Roman"/>
              </a:rPr>
              <a:t> </a:t>
            </a:r>
            <a:r>
              <a:rPr lang="en-US" dirty="0" err="1">
                <a:latin typeface="Calibri"/>
                <a:ea typeface="Calibri"/>
                <a:cs typeface="Times New Roman"/>
              </a:rPr>
              <a:t>lijeka</a:t>
            </a:r>
            <a:r>
              <a:rPr lang="en-US" dirty="0">
                <a:latin typeface="Calibri"/>
                <a:ea typeface="Calibri"/>
                <a:cs typeface="Times New Roman"/>
              </a:rPr>
              <a:t> – </a:t>
            </a:r>
            <a:r>
              <a:rPr lang="en-US" dirty="0" err="1">
                <a:latin typeface="Calibri"/>
                <a:ea typeface="Calibri"/>
                <a:cs typeface="Times New Roman"/>
              </a:rPr>
              <a:t>uspješnost</a:t>
            </a:r>
            <a:r>
              <a:rPr lang="en-US" dirty="0">
                <a:latin typeface="Calibri"/>
                <a:ea typeface="Calibri"/>
                <a:cs typeface="Times New Roman"/>
              </a:rPr>
              <a:t> </a:t>
            </a:r>
            <a:r>
              <a:rPr lang="en-US" dirty="0" err="1">
                <a:latin typeface="Calibri"/>
                <a:ea typeface="Calibri"/>
                <a:cs typeface="Times New Roman"/>
              </a:rPr>
              <a:t>liječenja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err="1">
                <a:latin typeface="Calibri"/>
                <a:ea typeface="Calibri"/>
                <a:cs typeface="Times New Roman"/>
              </a:rPr>
              <a:t>Rezistencija</a:t>
            </a:r>
            <a:r>
              <a:rPr lang="en-US" dirty="0">
                <a:latin typeface="Calibri"/>
                <a:ea typeface="Calibri"/>
                <a:cs typeface="Times New Roman"/>
              </a:rPr>
              <a:t> </a:t>
            </a:r>
            <a:r>
              <a:rPr lang="en-US" dirty="0" err="1">
                <a:latin typeface="Calibri"/>
                <a:ea typeface="Calibri"/>
                <a:cs typeface="Times New Roman"/>
              </a:rPr>
              <a:t>bakterija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r>
              <a:rPr lang="en-US" dirty="0" err="1">
                <a:latin typeface="Calibri"/>
                <a:ea typeface="Calibri"/>
                <a:cs typeface="Times New Roman"/>
              </a:rPr>
              <a:t>Javno</a:t>
            </a:r>
            <a:r>
              <a:rPr lang="en-US" dirty="0">
                <a:latin typeface="Calibri"/>
                <a:ea typeface="Calibri"/>
                <a:cs typeface="Times New Roman"/>
              </a:rPr>
              <a:t> </a:t>
            </a:r>
            <a:r>
              <a:rPr lang="en-US" dirty="0" err="1">
                <a:latin typeface="Calibri"/>
                <a:ea typeface="Calibri"/>
                <a:cs typeface="Times New Roman"/>
              </a:rPr>
              <a:t>zdravstvo</a:t>
            </a:r>
            <a:r>
              <a:rPr lang="en-US" dirty="0">
                <a:latin typeface="Calibri"/>
                <a:ea typeface="Calibri"/>
                <a:cs typeface="Times New Roman"/>
              </a:rPr>
              <a:t> </a:t>
            </a:r>
            <a:endParaRPr lang="hr-HR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914400"/>
          </a:xfrm>
        </p:spPr>
        <p:txBody>
          <a:bodyPr/>
          <a:lstStyle/>
          <a:p>
            <a:pPr algn="ctr"/>
            <a:r>
              <a:rPr lang="hr-HR" dirty="0"/>
              <a:t>ZAKLJUČCI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734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08112"/>
          </a:xfrm>
        </p:spPr>
        <p:txBody>
          <a:bodyPr/>
          <a:lstStyle/>
          <a:p>
            <a:pPr algn="ctr"/>
            <a:r>
              <a:rPr lang="hr-HR" sz="3200" dirty="0"/>
              <a:t>Hvala na pozornosti!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39" y="1988840"/>
            <a:ext cx="3384376" cy="4512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96144"/>
          </a:xfrm>
        </p:spPr>
        <p:txBody>
          <a:bodyPr/>
          <a:lstStyle/>
          <a:p>
            <a:pPr algn="ctr"/>
            <a:r>
              <a:rPr lang="en-US" sz="3600" dirty="0" err="1">
                <a:latin typeface="Calibri"/>
                <a:ea typeface="Calibri"/>
                <a:cs typeface="Times New Roman"/>
              </a:rPr>
              <a:t>Epidemiološki</a:t>
            </a:r>
            <a:r>
              <a:rPr lang="en-US" sz="3600" dirty="0">
                <a:latin typeface="Calibri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Calibri"/>
                <a:ea typeface="Calibri"/>
                <a:cs typeface="Times New Roman"/>
              </a:rPr>
              <a:t>oblici</a:t>
            </a:r>
            <a:r>
              <a:rPr lang="en-US" sz="3600" dirty="0">
                <a:latin typeface="Calibri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Calibri"/>
                <a:ea typeface="Calibri"/>
                <a:cs typeface="Times New Roman"/>
              </a:rPr>
              <a:t>mastitisa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068763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/>
                <a:ea typeface="Calibri"/>
                <a:cs typeface="Times New Roman"/>
              </a:rPr>
              <a:t>KONTAGIOZNI </a:t>
            </a:r>
            <a:endParaRPr lang="hr-HR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dirty="0">
                <a:latin typeface="Calibri"/>
                <a:ea typeface="Calibri"/>
                <a:cs typeface="Times New Roman"/>
              </a:rPr>
              <a:t>Streptococcus </a:t>
            </a:r>
            <a:r>
              <a:rPr lang="en-US" dirty="0" err="1">
                <a:latin typeface="Calibri"/>
                <a:ea typeface="Calibri"/>
                <a:cs typeface="Times New Roman"/>
              </a:rPr>
              <a:t>agalactiae</a:t>
            </a:r>
            <a:r>
              <a:rPr lang="en-US" dirty="0">
                <a:latin typeface="Calibri"/>
                <a:ea typeface="Calibri"/>
                <a:cs typeface="Times New Roman"/>
              </a:rPr>
              <a:t>, Staphylococcus aureus, Mycoplasma </a:t>
            </a:r>
            <a:r>
              <a:rPr lang="en-US" dirty="0" err="1">
                <a:latin typeface="Calibri"/>
                <a:ea typeface="Calibri"/>
                <a:cs typeface="Times New Roman"/>
              </a:rPr>
              <a:t>spp</a:t>
            </a:r>
            <a:r>
              <a:rPr lang="en-US" dirty="0">
                <a:latin typeface="Calibri"/>
                <a:ea typeface="Calibri"/>
                <a:cs typeface="Times New Roman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/>
                <a:ea typeface="Calibri"/>
                <a:cs typeface="Times New Roman"/>
              </a:rPr>
              <a:t>UVJETNI </a:t>
            </a:r>
            <a:endParaRPr lang="hr-HR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dirty="0" err="1">
                <a:latin typeface="Calibri"/>
                <a:ea typeface="Calibri"/>
                <a:cs typeface="Times New Roman"/>
              </a:rPr>
              <a:t>Koliformne</a:t>
            </a:r>
            <a:r>
              <a:rPr lang="en-US" dirty="0">
                <a:latin typeface="Calibri"/>
                <a:ea typeface="Calibri"/>
                <a:cs typeface="Times New Roman"/>
              </a:rPr>
              <a:t> </a:t>
            </a:r>
            <a:r>
              <a:rPr lang="en-US" dirty="0" err="1">
                <a:latin typeface="Calibri"/>
                <a:ea typeface="Calibri"/>
                <a:cs typeface="Times New Roman"/>
              </a:rPr>
              <a:t>bakterije</a:t>
            </a:r>
            <a:r>
              <a:rPr lang="en-US" dirty="0">
                <a:latin typeface="Calibri"/>
                <a:ea typeface="Calibri"/>
                <a:cs typeface="Times New Roman"/>
              </a:rPr>
              <a:t> (E. coli, </a:t>
            </a:r>
            <a:r>
              <a:rPr lang="en-US" dirty="0" err="1">
                <a:latin typeface="Calibri"/>
                <a:ea typeface="Calibri"/>
                <a:cs typeface="Times New Roman"/>
              </a:rPr>
              <a:t>Klebsiella</a:t>
            </a:r>
            <a:r>
              <a:rPr lang="en-US" dirty="0">
                <a:latin typeface="Calibri"/>
                <a:ea typeface="Calibri"/>
                <a:cs typeface="Times New Roman"/>
              </a:rPr>
              <a:t>), </a:t>
            </a:r>
            <a:r>
              <a:rPr lang="hr-HR" dirty="0">
                <a:latin typeface="Calibri"/>
                <a:ea typeface="Calibri"/>
                <a:cs typeface="Times New Roman"/>
              </a:rPr>
              <a:t>s</a:t>
            </a:r>
            <a:r>
              <a:rPr lang="en-US" dirty="0" err="1">
                <a:latin typeface="Calibri"/>
                <a:ea typeface="Calibri"/>
                <a:cs typeface="Times New Roman"/>
              </a:rPr>
              <a:t>treptokoki</a:t>
            </a:r>
            <a:r>
              <a:rPr lang="en-US" dirty="0">
                <a:latin typeface="Calibri"/>
                <a:ea typeface="Calibri"/>
                <a:cs typeface="Times New Roman"/>
              </a:rPr>
              <a:t> </a:t>
            </a:r>
            <a:r>
              <a:rPr lang="en-US" dirty="0" err="1">
                <a:latin typeface="Calibri"/>
                <a:ea typeface="Calibri"/>
                <a:cs typeface="Times New Roman"/>
              </a:rPr>
              <a:t>iz</a:t>
            </a:r>
            <a:r>
              <a:rPr lang="en-US" dirty="0">
                <a:latin typeface="Calibri"/>
                <a:ea typeface="Calibri"/>
                <a:cs typeface="Times New Roman"/>
              </a:rPr>
              <a:t> </a:t>
            </a:r>
            <a:r>
              <a:rPr lang="en-US" dirty="0" err="1">
                <a:latin typeface="Calibri"/>
                <a:ea typeface="Calibri"/>
                <a:cs typeface="Times New Roman"/>
              </a:rPr>
              <a:t>okoliša</a:t>
            </a:r>
            <a:r>
              <a:rPr lang="en-US" dirty="0">
                <a:latin typeface="Calibri"/>
                <a:ea typeface="Calibri"/>
                <a:cs typeface="Times New Roman"/>
              </a:rPr>
              <a:t> </a:t>
            </a:r>
            <a:r>
              <a:rPr lang="en-US" dirty="0" err="1">
                <a:latin typeface="Calibri"/>
                <a:ea typeface="Calibri"/>
                <a:cs typeface="Times New Roman"/>
              </a:rPr>
              <a:t>životinje</a:t>
            </a:r>
            <a:r>
              <a:rPr lang="en-US" dirty="0">
                <a:latin typeface="Calibri"/>
                <a:ea typeface="Calibri"/>
                <a:cs typeface="Times New Roman"/>
              </a:rPr>
              <a:t>, </a:t>
            </a:r>
            <a:r>
              <a:rPr lang="en-US" dirty="0" err="1">
                <a:latin typeface="Calibri"/>
                <a:ea typeface="Calibri"/>
                <a:cs typeface="Times New Roman"/>
              </a:rPr>
              <a:t>ostale</a:t>
            </a:r>
            <a:r>
              <a:rPr lang="en-US" dirty="0">
                <a:latin typeface="Calibri"/>
                <a:ea typeface="Calibri"/>
                <a:cs typeface="Times New Roman"/>
              </a:rPr>
              <a:t> </a:t>
            </a:r>
            <a:r>
              <a:rPr lang="en-US" dirty="0" err="1">
                <a:latin typeface="Calibri"/>
                <a:ea typeface="Calibri"/>
                <a:cs typeface="Times New Roman"/>
              </a:rPr>
              <a:t>bakterije</a:t>
            </a:r>
            <a:r>
              <a:rPr lang="en-US" dirty="0">
                <a:latin typeface="Calibri"/>
                <a:ea typeface="Calibri"/>
                <a:cs typeface="Times New Roman"/>
              </a:rPr>
              <a:t> 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8229600" cy="914400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600" dirty="0" err="1">
                <a:latin typeface="Calibri"/>
                <a:ea typeface="Calibri"/>
                <a:cs typeface="Times New Roman"/>
              </a:rPr>
              <a:t>Materijal</a:t>
            </a:r>
            <a:r>
              <a:rPr lang="en-US" sz="3600" dirty="0">
                <a:latin typeface="Calibri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Calibri"/>
                <a:ea typeface="Calibri"/>
                <a:cs typeface="Times New Roman"/>
              </a:rPr>
              <a:t>i</a:t>
            </a:r>
            <a:r>
              <a:rPr lang="en-US" sz="3600" dirty="0">
                <a:latin typeface="Calibri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Calibri"/>
                <a:ea typeface="Calibri"/>
                <a:cs typeface="Times New Roman"/>
              </a:rPr>
              <a:t>metode</a:t>
            </a:r>
            <a:endParaRPr lang="en-US" sz="3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8229600" cy="4068763"/>
          </a:xfrm>
        </p:spPr>
        <p:txBody>
          <a:bodyPr/>
          <a:lstStyle/>
          <a:p>
            <a:pPr>
              <a:buNone/>
            </a:pPr>
            <a:r>
              <a:rPr lang="sr-Latn-CS" dirty="0">
                <a:latin typeface="Calibri" panose="020F0502020204030204" pitchFamily="34" charset="0"/>
                <a:cs typeface="Calibri" panose="020F0502020204030204" pitchFamily="34" charset="0"/>
              </a:rPr>
              <a:t>		Izdvajanje uzročnika</a:t>
            </a:r>
            <a:r>
              <a:rPr lang="sr-Latn-CS" dirty="0"/>
              <a:t>:	</a:t>
            </a:r>
          </a:p>
          <a:p>
            <a:pPr marL="180000">
              <a:spcAft>
                <a:spcPts val="1000"/>
              </a:spcAft>
            </a:pPr>
            <a:r>
              <a:rPr lang="en-US" sz="2400" dirty="0">
                <a:latin typeface="Calibri"/>
                <a:ea typeface="Calibri"/>
                <a:cs typeface="Times New Roman"/>
              </a:rPr>
              <a:t>39 </a:t>
            </a:r>
            <a:r>
              <a:rPr lang="en-US" sz="2400" dirty="0" err="1">
                <a:latin typeface="Calibri"/>
                <a:ea typeface="Calibri"/>
                <a:cs typeface="Times New Roman"/>
              </a:rPr>
              <a:t>farmi</a:t>
            </a:r>
            <a:r>
              <a:rPr lang="en-US" sz="2400" dirty="0">
                <a:latin typeface="Calibri"/>
                <a:ea typeface="Calibri"/>
                <a:cs typeface="Times New Roman"/>
              </a:rPr>
              <a:t> (3-128 </a:t>
            </a:r>
            <a:r>
              <a:rPr lang="en-US" sz="2400" dirty="0" err="1">
                <a:latin typeface="Calibri"/>
                <a:ea typeface="Calibri"/>
                <a:cs typeface="Times New Roman"/>
              </a:rPr>
              <a:t>krava</a:t>
            </a:r>
            <a:r>
              <a:rPr lang="en-US" sz="2400" dirty="0">
                <a:latin typeface="Calibri"/>
                <a:ea typeface="Calibri"/>
                <a:cs typeface="Times New Roman"/>
              </a:rPr>
              <a:t>)</a:t>
            </a:r>
          </a:p>
          <a:p>
            <a:pPr marL="180000">
              <a:spcAft>
                <a:spcPts val="1000"/>
              </a:spcAft>
            </a:pPr>
            <a:r>
              <a:rPr lang="en-US" sz="2400" dirty="0">
                <a:latin typeface="Calibri"/>
                <a:ea typeface="Calibri"/>
                <a:cs typeface="Times New Roman"/>
              </a:rPr>
              <a:t>915 </a:t>
            </a:r>
            <a:r>
              <a:rPr lang="en-US" sz="2400" dirty="0" err="1">
                <a:latin typeface="Calibri"/>
                <a:ea typeface="Calibri"/>
                <a:cs typeface="Times New Roman"/>
              </a:rPr>
              <a:t>krava</a:t>
            </a:r>
            <a:endParaRPr lang="en-US" sz="2400" dirty="0">
              <a:latin typeface="Calibri"/>
              <a:ea typeface="Calibri"/>
              <a:cs typeface="Times New Roman"/>
            </a:endParaRPr>
          </a:p>
          <a:p>
            <a:pPr marL="180000">
              <a:spcAft>
                <a:spcPts val="1000"/>
              </a:spcAft>
            </a:pPr>
            <a:r>
              <a:rPr lang="en-US" sz="2400" dirty="0">
                <a:latin typeface="Calibri"/>
                <a:ea typeface="Calibri"/>
                <a:cs typeface="Times New Roman"/>
              </a:rPr>
              <a:t>3660 </a:t>
            </a:r>
            <a:r>
              <a:rPr lang="en-US" sz="2400" dirty="0" err="1">
                <a:latin typeface="Calibri"/>
                <a:ea typeface="Calibri"/>
                <a:cs typeface="Times New Roman"/>
              </a:rPr>
              <a:t>četvrti</a:t>
            </a:r>
            <a:r>
              <a:rPr lang="en-US" sz="2400" dirty="0">
                <a:latin typeface="Calibri"/>
                <a:ea typeface="Calibri"/>
                <a:cs typeface="Times New Roman"/>
              </a:rPr>
              <a:t> </a:t>
            </a:r>
            <a:endParaRPr lang="hr-HR" sz="2400" dirty="0"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1000"/>
              </a:spcAft>
              <a:buNone/>
            </a:pPr>
            <a:r>
              <a:rPr lang="hr-HR" dirty="0">
                <a:latin typeface="Calibri"/>
                <a:ea typeface="Calibri"/>
                <a:cs typeface="Times New Roman"/>
              </a:rPr>
              <a:t>	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>
              <a:buNone/>
            </a:pPr>
            <a:endParaRPr lang="sr-Latn-CS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61" y="332656"/>
            <a:ext cx="3165720" cy="2111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32657"/>
            <a:ext cx="3278436" cy="2187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60" y="4147010"/>
            <a:ext cx="3597768" cy="2400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4184315"/>
            <a:ext cx="3455967" cy="2305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991" y="1850386"/>
            <a:ext cx="4193226" cy="279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979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14400"/>
          </a:xfrm>
        </p:spPr>
        <p:txBody>
          <a:bodyPr/>
          <a:lstStyle/>
          <a:p>
            <a:pPr algn="ctr"/>
            <a:r>
              <a:rPr lang="hr-HR" sz="3600" dirty="0"/>
              <a:t>Materijal i metode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/>
          <a:lstStyle/>
          <a:p>
            <a:pPr>
              <a:buNone/>
            </a:pPr>
            <a:r>
              <a:rPr lang="hr-HR" sz="2400" dirty="0">
                <a:latin typeface="Calibri" panose="020F0502020204030204" pitchFamily="34" charset="0"/>
                <a:cs typeface="Calibri" panose="020F0502020204030204" pitchFamily="34" charset="0"/>
              </a:rPr>
              <a:t>Antibiogram (sojevi izdvojeni u periodu 2019-2023)</a:t>
            </a:r>
          </a:p>
          <a:p>
            <a:pPr>
              <a:buNone/>
            </a:pPr>
            <a:endParaRPr lang="hr-H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E. coli 33</a:t>
            </a:r>
            <a:endParaRPr lang="en-US" sz="2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S. aureus 114</a:t>
            </a:r>
            <a:endParaRPr lang="en-US" sz="2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CNS 92</a:t>
            </a:r>
            <a:endParaRPr lang="en-US" sz="2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Strep. </a:t>
            </a:r>
            <a:r>
              <a:rPr lang="hr-HR" sz="24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u</a:t>
            </a:r>
            <a:r>
              <a:rPr lang="en-US" sz="2400" dirty="0" err="1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beris</a:t>
            </a:r>
            <a:r>
              <a:rPr lang="en-US" sz="24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116</a:t>
            </a:r>
            <a:endParaRPr lang="en-US" sz="2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r>
              <a:rPr lang="hr-HR" sz="24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S</a:t>
            </a:r>
            <a:r>
              <a:rPr lang="en-US" sz="2400" dirty="0" err="1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treptococcus</a:t>
            </a:r>
            <a:r>
              <a:rPr lang="en-US" sz="24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spp. 80</a:t>
            </a:r>
            <a:endParaRPr lang="hr-H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594066"/>
            <a:ext cx="6756243" cy="506718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US" dirty="0"/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>Antimikrobne tvari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 err="1">
                <a:latin typeface="Calibri"/>
                <a:ea typeface="Times New Roman"/>
                <a:cs typeface="Calibri"/>
              </a:rPr>
              <a:t>amoxicilin+klavulanska</a:t>
            </a:r>
            <a:r>
              <a:rPr lang="en-US" sz="1600" dirty="0">
                <a:latin typeface="Calibri"/>
                <a:ea typeface="Times New Roman"/>
                <a:cs typeface="Calibri"/>
              </a:rPr>
              <a:t> </a:t>
            </a:r>
            <a:r>
              <a:rPr lang="en-US" sz="1600" dirty="0" err="1">
                <a:latin typeface="Calibri"/>
                <a:ea typeface="Times New Roman"/>
                <a:cs typeface="Calibri"/>
              </a:rPr>
              <a:t>kiselina</a:t>
            </a:r>
            <a:endParaRPr lang="en-US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 err="1">
                <a:latin typeface="Calibri"/>
                <a:ea typeface="Times New Roman"/>
                <a:cs typeface="Calibri"/>
              </a:rPr>
              <a:t>ampicilin</a:t>
            </a:r>
            <a:endParaRPr lang="en-US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 err="1">
                <a:latin typeface="Calibri"/>
                <a:ea typeface="Times New Roman"/>
                <a:cs typeface="Calibri"/>
              </a:rPr>
              <a:t>cefoperazon</a:t>
            </a:r>
            <a:endParaRPr lang="en-US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 err="1">
                <a:latin typeface="Calibri"/>
                <a:ea typeface="Times New Roman"/>
                <a:cs typeface="Calibri"/>
              </a:rPr>
              <a:t>enrofloxacin</a:t>
            </a:r>
            <a:endParaRPr lang="en-US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 err="1">
                <a:latin typeface="Calibri"/>
                <a:ea typeface="Times New Roman"/>
                <a:cs typeface="Calibri"/>
              </a:rPr>
              <a:t>kanamicin</a:t>
            </a:r>
            <a:endParaRPr lang="en-US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 err="1">
                <a:latin typeface="Calibri"/>
                <a:ea typeface="Times New Roman"/>
                <a:cs typeface="Calibri"/>
              </a:rPr>
              <a:t>kloksacilin</a:t>
            </a:r>
            <a:endParaRPr lang="en-US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 err="1">
                <a:latin typeface="Calibri"/>
                <a:ea typeface="Times New Roman"/>
                <a:cs typeface="Calibri"/>
              </a:rPr>
              <a:t>linkomicin</a:t>
            </a:r>
            <a:endParaRPr lang="en-US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 err="1">
                <a:latin typeface="Calibri"/>
                <a:ea typeface="Times New Roman"/>
                <a:cs typeface="Calibri"/>
              </a:rPr>
              <a:t>neomicin</a:t>
            </a:r>
            <a:endParaRPr lang="en-US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 err="1">
                <a:latin typeface="Calibri"/>
                <a:ea typeface="Times New Roman"/>
                <a:cs typeface="Calibri"/>
              </a:rPr>
              <a:t>novobiocin</a:t>
            </a:r>
            <a:endParaRPr lang="en-US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Calibri"/>
                <a:ea typeface="Times New Roman"/>
                <a:cs typeface="Calibri"/>
              </a:rPr>
              <a:t>penicillin</a:t>
            </a:r>
            <a:endParaRPr lang="en-US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 err="1">
                <a:latin typeface="Calibri"/>
                <a:ea typeface="Times New Roman"/>
                <a:cs typeface="Calibri"/>
              </a:rPr>
              <a:t>streptomicin</a:t>
            </a:r>
            <a:endParaRPr lang="en-US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 err="1">
                <a:latin typeface="Calibri"/>
                <a:ea typeface="Times New Roman"/>
                <a:cs typeface="Calibri"/>
              </a:rPr>
              <a:t>sulfametoksazol+trimetoprim</a:t>
            </a:r>
            <a:endParaRPr lang="en-US" sz="1600" dirty="0">
              <a:latin typeface="Calibri"/>
              <a:ea typeface="Calibri"/>
              <a:cs typeface="Times New Roman"/>
            </a:endParaRPr>
          </a:p>
          <a:p>
            <a:r>
              <a:rPr lang="en-US" sz="1600" dirty="0" err="1">
                <a:latin typeface="Calibri"/>
                <a:ea typeface="Times New Roman"/>
              </a:rPr>
              <a:t>tetraciklin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sz="3200" dirty="0"/>
              <a:t>REZULTATI Izdvojeni uzročnici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0226286"/>
              </p:ext>
            </p:extLst>
          </p:nvPr>
        </p:nvGraphicFramePr>
        <p:xfrm>
          <a:off x="457200" y="980730"/>
          <a:ext cx="5987008" cy="5362956"/>
        </p:xfrm>
        <a:graphic>
          <a:graphicData uri="http://schemas.openxmlformats.org/drawingml/2006/table">
            <a:tbl>
              <a:tblPr firstRow="1" firstCol="1" bandRow="1"/>
              <a:tblGrid>
                <a:gridCol w="3792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9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49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Uzročnik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Koagulaza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negativni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stafilokoki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(CNS)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3.39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Strep. </a:t>
                      </a:r>
                      <a:r>
                        <a:rPr lang="en-US" sz="18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uberis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87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2.38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Streptococcus spp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1.67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Strep. dysgalactiae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1.09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S. aureus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0.93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Enterococcus spp.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0.96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E. coli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0.49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Corynebacterium spp.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0.44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Strep. </a:t>
                      </a:r>
                      <a:r>
                        <a:rPr lang="en-US" sz="18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agalactiae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0.33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Serratia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0.11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Klebsiella spp.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0.05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kvasci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0.08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Proteus spp.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0.03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Pseudomonas aeruginosa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0.03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NEMA SEKRETA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3.17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NEGATIVNO 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3106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84.86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9324724"/>
      </p:ext>
    </p:extLst>
  </p:cSld>
  <p:clrMapOvr>
    <a:masterClrMapping/>
  </p:clrMapOvr>
</p:sld>
</file>

<file path=ppt/theme/theme1.xml><?xml version="1.0" encoding="utf-8"?>
<a:theme xmlns:a="http://schemas.openxmlformats.org/drawingml/2006/main" name="HVI-5">
  <a:themeElements>
    <a:clrScheme name="Writing on the Wall Design Template 12">
      <a:dk1>
        <a:srgbClr val="FED39A"/>
      </a:dk1>
      <a:lt1>
        <a:srgbClr val="FFFFFF"/>
      </a:lt1>
      <a:dk2>
        <a:srgbClr val="B6B6B6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D9B483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Writing on the Wall Design Templat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riting on the Wall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 on the Wall Design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 on the Wall Design Template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 on the Wall Design Template 4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 on the Wall Design Template 5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 on the Wall Design Template 6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 on the Wall Design Template 7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 on the Wall Design Template 8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 on the Wall Design Template 9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 on the Wall Design Template 10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 on the Wall Design Template 1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 on the Wall Design Template 12">
        <a:dk1>
          <a:srgbClr val="FED39A"/>
        </a:dk1>
        <a:lt1>
          <a:srgbClr val="FFFFFF"/>
        </a:lt1>
        <a:dk2>
          <a:srgbClr val="B6B6B6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D9B483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HVI-5</Template>
  <TotalTime>0</TotalTime>
  <Words>682</Words>
  <Application>Microsoft Office PowerPoint</Application>
  <PresentationFormat>On-screen Show (4:3)</PresentationFormat>
  <Paragraphs>490</Paragraphs>
  <Slides>21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Century Gothic</vt:lpstr>
      <vt:lpstr>Times New Roman</vt:lpstr>
      <vt:lpstr>HVI-5</vt:lpstr>
      <vt:lpstr>Uzročnici mastitisa krava u Hrvatskoj i njihova osjetljivost prema antimikrobnim tvarima</vt:lpstr>
      <vt:lpstr>Značenje mastitisa</vt:lpstr>
      <vt:lpstr>Epidemiološki oblici mastitisa</vt:lpstr>
      <vt:lpstr>Materijal i metode</vt:lpstr>
      <vt:lpstr>PowerPoint Presentation</vt:lpstr>
      <vt:lpstr>Materijal i metode</vt:lpstr>
      <vt:lpstr>PowerPoint Presentation</vt:lpstr>
      <vt:lpstr> Antimikrobne tvari</vt:lpstr>
      <vt:lpstr>REZULTATI Izdvojeni uzročnici</vt:lpstr>
      <vt:lpstr>Inficirane krave</vt:lpstr>
      <vt:lpstr>Osjetljivost prema antibioticima E. coli</vt:lpstr>
      <vt:lpstr>Osjetljivost prema antibioticima S.aureus</vt:lpstr>
      <vt:lpstr>Osjetljivost prema antibioticima - CNS</vt:lpstr>
      <vt:lpstr>Osjetljivost prema antibioticima - Strep. uberis</vt:lpstr>
      <vt:lpstr>Osjetljivost prema antibioticima – Streptococcus spp.</vt:lpstr>
      <vt:lpstr>PowerPoint Presentation</vt:lpstr>
      <vt:lpstr>PowerPoint Presentation</vt:lpstr>
      <vt:lpstr>PowerPoint Presentation</vt:lpstr>
      <vt:lpstr>PowerPoint Presentation</vt:lpstr>
      <vt:lpstr>ZAKLJUČCI ?</vt:lpstr>
      <vt:lpstr>Hvala na pozornosti!</vt:lpstr>
    </vt:vector>
  </TitlesOfParts>
  <Company>7400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kemo</dc:title>
  <dc:creator>Intel</dc:creator>
  <cp:lastModifiedBy>Andrea Castro Troya</cp:lastModifiedBy>
  <cp:revision>32</cp:revision>
  <dcterms:created xsi:type="dcterms:W3CDTF">2010-11-24T07:27:37Z</dcterms:created>
  <dcterms:modified xsi:type="dcterms:W3CDTF">2024-04-30T13:44:50Z</dcterms:modified>
</cp:coreProperties>
</file>