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7" r:id="rId5"/>
    <p:sldId id="258" r:id="rId6"/>
    <p:sldId id="260" r:id="rId7"/>
    <p:sldId id="267" r:id="rId8"/>
    <p:sldId id="331" r:id="rId9"/>
    <p:sldId id="271" r:id="rId10"/>
    <p:sldId id="330" r:id="rId11"/>
    <p:sldId id="328" r:id="rId12"/>
    <p:sldId id="329" r:id="rId13"/>
    <p:sldId id="285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96B"/>
    <a:srgbClr val="31687D"/>
    <a:srgbClr val="B9DDBF"/>
    <a:srgbClr val="069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4911" autoAdjust="0"/>
    <p:restoredTop sz="86845" autoAdjust="0"/>
  </p:normalViewPr>
  <p:slideViewPr>
    <p:cSldViewPr snapToGrid="0">
      <p:cViewPr varScale="1">
        <p:scale>
          <a:sx n="112" d="100"/>
          <a:sy n="112" d="100"/>
        </p:scale>
        <p:origin x="11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6581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page image + tex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"/>
          <p:cNvSpPr/>
          <p:nvPr/>
        </p:nvSpPr>
        <p:spPr>
          <a:xfrm>
            <a:off x="456905" y="730947"/>
            <a:ext cx="11278196" cy="5326358"/>
          </a:xfrm>
          <a:prstGeom prst="rect">
            <a:avLst/>
          </a:prstGeom>
          <a:solidFill>
            <a:srgbClr val="EFF3F4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EFF3F4"/>
                </a:solidFill>
                <a:sym typeface="Helvetica Neue Medium"/>
              </a:defRPr>
            </a:pPr>
            <a:endParaRPr sz="1547"/>
          </a:p>
        </p:txBody>
      </p:sp>
      <p:sp>
        <p:nvSpPr>
          <p:cNvPr id="49" name="Line"/>
          <p:cNvSpPr/>
          <p:nvPr/>
        </p:nvSpPr>
        <p:spPr>
          <a:xfrm>
            <a:off x="467204" y="6159362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sym typeface="Helvetica Neue Medium"/>
              </a:defRPr>
            </a:pPr>
            <a:endParaRPr sz="1547"/>
          </a:p>
        </p:txBody>
      </p:sp>
      <p:sp>
        <p:nvSpPr>
          <p:cNvPr id="50" name="Line"/>
          <p:cNvSpPr/>
          <p:nvPr/>
        </p:nvSpPr>
        <p:spPr>
          <a:xfrm>
            <a:off x="467199" y="628909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sym typeface="Helvetica Neue Medium"/>
              </a:defRPr>
            </a:pPr>
            <a:endParaRPr sz="1547"/>
          </a:p>
        </p:txBody>
      </p:sp>
      <p:pic>
        <p:nvPicPr>
          <p:cNvPr id="51" name="Image" descr="Image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304075" y="6213840"/>
            <a:ext cx="2402975" cy="5139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4" name="healthylivestock.net"/>
          <p:cNvSpPr txBox="1"/>
          <p:nvPr/>
        </p:nvSpPr>
        <p:spPr>
          <a:xfrm>
            <a:off x="408386" y="6238251"/>
            <a:ext cx="4983957" cy="461729"/>
          </a:xfrm>
          <a:prstGeom prst="rect">
            <a:avLst/>
          </a:prstGeom>
          <a:ln w="12700">
            <a:miter lim="400000"/>
          </a:ln>
        </p:spPr>
        <p:txBody>
          <a:bodyPr wrap="square" lIns="35719" tIns="35719" rIns="35719" bIns="35719" anchor="ctr">
            <a:spAutoFit/>
          </a:bodyPr>
          <a:lstStyle>
            <a:lvl1pPr>
              <a:defRPr sz="1800">
                <a:solidFill>
                  <a:srgbClr val="01AE7A"/>
                </a:solidFill>
                <a:sym typeface="Verdana" panose="020B0604030504040204"/>
              </a:defRPr>
            </a:lvl1pPr>
          </a:lstStyle>
          <a:p>
            <a:r>
              <a:rPr lang="hr-HR" sz="1266"/>
              <a:t>healthylivestock.net </a:t>
            </a:r>
          </a:p>
          <a:p>
            <a:r>
              <a:rPr lang="hr-HR" sz="1266"/>
              <a:t>healthylivestock.net.cn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969585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ianna-santellan-610345-unsplash.jpg" descr="brianna-santellan-610345-unsplash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-14894" y="-1887"/>
            <a:ext cx="12221788" cy="6858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Rectangle"/>
          <p:cNvSpPr/>
          <p:nvPr/>
        </p:nvSpPr>
        <p:spPr>
          <a:xfrm>
            <a:off x="7683" y="5729985"/>
            <a:ext cx="12176635" cy="1131932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sym typeface="Helvetica Neue Medium"/>
              </a:defRPr>
            </a:pPr>
            <a:endParaRPr sz="1547"/>
          </a:p>
        </p:txBody>
      </p:sp>
      <p:pic>
        <p:nvPicPr>
          <p:cNvPr id="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617" y="587388"/>
            <a:ext cx="4110083" cy="87905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" name="flag_yellow_high.jpg" descr="flag_yellow_high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468091" y="6088223"/>
            <a:ext cx="783320" cy="3918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" name="Funded by:"/>
          <p:cNvSpPr txBox="1"/>
          <p:nvPr/>
        </p:nvSpPr>
        <p:spPr>
          <a:xfrm>
            <a:off x="9879164" y="5817256"/>
            <a:ext cx="690895" cy="21153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sym typeface="Verdana" panose="020B0604030504040204"/>
              </a:defRPr>
            </a:lvl1pPr>
          </a:lstStyle>
          <a:p>
            <a:r>
              <a:rPr lang="hr-HR" sz="844"/>
              <a:t>Financira:</a:t>
            </a:r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10406063" cy="151804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69" y="1821657"/>
            <a:ext cx="10406063" cy="442019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23763" y="6536539"/>
            <a:ext cx="282129" cy="27571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125" b="0">
                <a:sym typeface="Helvetica Neue Light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675" y="6088223"/>
            <a:ext cx="785050" cy="39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unded by:"/>
          <p:cNvSpPr txBox="1"/>
          <p:nvPr userDrawn="1"/>
        </p:nvSpPr>
        <p:spPr>
          <a:xfrm>
            <a:off x="9053753" y="6465605"/>
            <a:ext cx="1056379" cy="288220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hr-HR" sz="702" b="1"/>
              <a:t>Ministarstvo znanosti </a:t>
            </a:r>
          </a:p>
          <a:p>
            <a:pPr algn="ctr">
              <a:lnSpc>
                <a:spcPct val="100000"/>
              </a:lnSpc>
            </a:pPr>
            <a:r>
              <a:rPr lang="hr-HR" sz="702" b="1"/>
              <a:t>i tehnologije</a:t>
            </a:r>
          </a:p>
        </p:txBody>
      </p:sp>
      <p:sp>
        <p:nvSpPr>
          <p:cNvPr id="12" name="Funded by:"/>
          <p:cNvSpPr txBox="1"/>
          <p:nvPr userDrawn="1"/>
        </p:nvSpPr>
        <p:spPr>
          <a:xfrm>
            <a:off x="10495600" y="6525985"/>
            <a:ext cx="722955" cy="180179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hr-HR" sz="702" b="1"/>
              <a:t>Horizont2020</a:t>
            </a:r>
          </a:p>
        </p:txBody>
      </p:sp>
    </p:spTree>
    <p:extLst>
      <p:ext uri="{BB962C8B-B14F-4D97-AF65-F5344CB8AC3E}">
        <p14:creationId xmlns:p14="http://schemas.microsoft.com/office/powerpoint/2010/main" val="224905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ransition spd="med"/>
  <p:txStyles>
    <p:titleStyle>
      <a:lvl1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1pPr>
      <a:lvl2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2pPr>
      <a:lvl3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3pPr>
      <a:lvl4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4pPr>
      <a:lvl5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5pPr>
      <a:lvl6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6pPr>
      <a:lvl7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7pPr>
      <a:lvl8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8pPr>
      <a:lvl9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9pPr>
    </p:titleStyle>
    <p:bodyStyle>
      <a:lvl1pPr marL="31251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1pPr>
      <a:lvl2pPr marL="625024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2pPr>
      <a:lvl3pPr marL="937538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3pPr>
      <a:lvl4pPr marL="1250051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4pPr>
      <a:lvl5pPr marL="156256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5pPr>
      <a:lvl6pPr marL="1875076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6pPr>
      <a:lvl7pPr marL="2187589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7pPr>
      <a:lvl8pPr marL="2500103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8pPr>
      <a:lvl9pPr marL="2812615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9pPr>
    </p:bodyStyle>
    <p:otherStyle>
      <a:lvl1pPr marL="0" marR="0" indent="0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1pPr>
      <a:lvl2pPr marL="0" marR="0" indent="16072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2pPr>
      <a:lvl3pPr marL="0" marR="0" indent="32144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3pPr>
      <a:lvl4pPr marL="0" marR="0" indent="48216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4pPr>
      <a:lvl5pPr marL="0" marR="0" indent="64288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5pPr>
      <a:lvl6pPr marL="0" marR="0" indent="80360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6pPr>
      <a:lvl7pPr marL="0" marR="0" indent="964325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7pPr>
      <a:lvl8pPr marL="0" marR="0" indent="1125046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8pPr>
      <a:lvl9pPr marL="0" marR="0" indent="1285767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7.jpeg"/><Relationship Id="rId7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ackling Antimicrobial Resistance through improved livestock Health &amp; Welfare"/>
          <p:cNvSpPr txBox="1"/>
          <p:nvPr/>
        </p:nvSpPr>
        <p:spPr>
          <a:xfrm>
            <a:off x="165565" y="1894695"/>
            <a:ext cx="6312456" cy="1534305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>
            <a:noAutofit/>
          </a:bodyPr>
          <a:lstStyle/>
          <a:p>
            <a:pPr algn="ctr"/>
            <a:r>
              <a:rPr lang="hr-HR" sz="2800" b="1" i="0" dirty="0">
                <a:solidFill>
                  <a:srgbClr val="069E7E"/>
                </a:solidFill>
                <a:effectLst/>
                <a:latin typeface="Merriweather Sans" pitchFamily="2" charset="0"/>
              </a:rPr>
              <a:t>HealthyLivestock [Zdrava stoka]</a:t>
            </a:r>
          </a:p>
          <a:p>
            <a:pPr algn="ctr"/>
            <a:endParaRPr lang="en-GB" b="1" dirty="0">
              <a:solidFill>
                <a:srgbClr val="22234F"/>
              </a:solidFill>
              <a:latin typeface="Merriweather Sans" pitchFamily="2" charset="0"/>
            </a:endParaRPr>
          </a:p>
          <a:p>
            <a:pPr algn="ctr"/>
            <a:r>
              <a:rPr lang="hr-HR" sz="2000" b="1" dirty="0">
                <a:solidFill>
                  <a:srgbClr val="22234F"/>
                </a:solidFill>
                <a:latin typeface="Merriweather Sans" pitchFamily="2" charset="0"/>
                <a:ea typeface="Verdana" panose="020B0604030504040204"/>
                <a:sym typeface="Verdana" panose="020B0604030504040204"/>
              </a:rPr>
              <a:t>Korištenje zdravstvenog plana na poljoprivrednim dobrima za uzgoj svinja i brojlera prema standardima visoke dobrobiti</a:t>
            </a:r>
            <a:br>
              <a:rPr lang="hr-HR" sz="2000" b="1" dirty="0">
                <a:solidFill>
                  <a:srgbClr val="FF0000"/>
                </a:solidFill>
                <a:latin typeface="Verdana" panose="020B0604030504040204"/>
                <a:ea typeface="Verdana" panose="020B0604030504040204"/>
                <a:sym typeface="Verdana" panose="020B0604030504040204"/>
              </a:rPr>
            </a:br>
            <a:endParaRPr lang="hr-HR" sz="2000" b="1" dirty="0">
              <a:solidFill>
                <a:srgbClr val="FF0000"/>
              </a:solidFill>
              <a:latin typeface="Verdana" panose="020B0604030504040204"/>
              <a:ea typeface="Verdana" panose="020B0604030504040204"/>
              <a:sym typeface="Verdana" panose="020B0604030504040204"/>
            </a:endParaRPr>
          </a:p>
        </p:txBody>
      </p:sp>
      <p:pic>
        <p:nvPicPr>
          <p:cNvPr id="6" name="Immagine 14">
            <a:extLst>
              <a:ext uri="{FF2B5EF4-FFF2-40B4-BE49-F238E27FC236}">
                <a16:creationId xmlns:a16="http://schemas.microsoft.com/office/drawing/2014/main" id="{97F308FE-D29E-4860-A4D3-1F5E65D0E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072551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" descr="INRAE">
            <a:extLst>
              <a:ext uri="{FF2B5EF4-FFF2-40B4-BE49-F238E27FC236}">
                <a16:creationId xmlns:a16="http://schemas.microsoft.com/office/drawing/2014/main" id="{9173AF21-70E7-4FB8-9B91-BEBE1710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083226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ONIRIS">
            <a:extLst>
              <a:ext uri="{FF2B5EF4-FFF2-40B4-BE49-F238E27FC236}">
                <a16:creationId xmlns:a16="http://schemas.microsoft.com/office/drawing/2014/main" id="{BF34869E-442C-4AF1-8B56-610B15CEE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020895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UR">
            <a:extLst>
              <a:ext uri="{FF2B5EF4-FFF2-40B4-BE49-F238E27FC236}">
                <a16:creationId xmlns:a16="http://schemas.microsoft.com/office/drawing/2014/main" id="{4D67B2A5-F2B0-4445-A407-EEEB52546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071689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tatrace Nutrition ltd | Facebook">
            <a:extLst>
              <a:ext uri="{FF2B5EF4-FFF2-40B4-BE49-F238E27FC236}">
                <a16:creationId xmlns:a16="http://schemas.microsoft.com/office/drawing/2014/main" id="{A615930C-8720-47EA-9B3A-58226FE7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102950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4B5C477-4DF3-4D3B-81D9-7E88BE977512}"/>
              </a:ext>
            </a:extLst>
          </p:cNvPr>
          <p:cNvSpPr txBox="1"/>
          <p:nvPr/>
        </p:nvSpPr>
        <p:spPr>
          <a:xfrm>
            <a:off x="0" y="6277652"/>
            <a:ext cx="2902474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hr-HR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ea typeface="Helvetica Neue" panose="02000503000000020004"/>
                <a:cs typeface="Arial" pitchFamily="34" charset="0"/>
                <a:sym typeface="Helvetica Neue" panose="02000503000000020004"/>
              </a:rPr>
              <a:t>P. Ferrari, A. Scollo – CRPA</a:t>
            </a:r>
          </a:p>
          <a:p>
            <a:pPr algn="ctr" defTabSz="584200" hangingPunct="0"/>
            <a:r>
              <a:rPr lang="hr-HR" sz="600" b="1">
                <a:solidFill>
                  <a:srgbClr val="000000"/>
                </a:solidFill>
                <a:latin typeface="Arial" pitchFamily="34" charset="0"/>
                <a:ea typeface="Helvetica Neue" panose="02000503000000020004"/>
                <a:cs typeface="Arial" pitchFamily="34" charset="0"/>
                <a:sym typeface="Helvetica Neue" panose="02000503000000020004"/>
              </a:rPr>
              <a:t>J. Schraeder, M. Wolthuis - WUR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hr-HR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ea typeface="Helvetica Neue" panose="02000503000000020004"/>
                <a:cs typeface="Arial" pitchFamily="34" charset="0"/>
                <a:sym typeface="Helvetica Neue" panose="02000503000000020004"/>
              </a:rPr>
              <a:t>C. Fourichon, P. Levallois, C. Belloc, M. Leblanc Maridor – INRAE/Oniris</a:t>
            </a:r>
          </a:p>
          <a:p>
            <a:pPr algn="ctr" defTabSz="584200" hangingPunct="0"/>
            <a:r>
              <a:rPr kumimoji="0" lang="hr-HR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ea typeface="Helvetica Neue" panose="02000503000000020004"/>
                <a:cs typeface="Arial" pitchFamily="34" charset="0"/>
                <a:sym typeface="Helvetica Neue" panose="02000503000000020004"/>
              </a:rPr>
              <a:t>S. Papasolomontos, G. Kefalas, K. Angastiniotis, M</a:t>
            </a:r>
            <a:r>
              <a:rPr lang="hr-HR" sz="600" b="1">
                <a:solidFill>
                  <a:srgbClr val="000000"/>
                </a:solidFill>
                <a:latin typeface="Arial" pitchFamily="34" charset="0"/>
                <a:ea typeface="Helvetica Neue" panose="02000503000000020004"/>
                <a:cs typeface="Arial" pitchFamily="34" charset="0"/>
                <a:sym typeface="Helvetica Neue" panose="02000503000000020004"/>
              </a:rPr>
              <a:t>. Simitopoulou - VTN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DB517-17E6-EC2C-1177-FC8F44BC622C}"/>
              </a:ext>
            </a:extLst>
          </p:cNvPr>
          <p:cNvSpPr txBox="1"/>
          <p:nvPr/>
        </p:nvSpPr>
        <p:spPr>
          <a:xfrm>
            <a:off x="336172" y="3940017"/>
            <a:ext cx="5495169" cy="87376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hr-H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Alat za procjenu postojećih rizika, izradu zdravstvenih stada specifičnih za poljoprivredno dobro za ublažavanje tih rizika, te praćenje učinaka mjera za smanjenje rizika</a:t>
            </a:r>
          </a:p>
        </p:txBody>
      </p:sp>
    </p:spTree>
    <p:extLst>
      <p:ext uri="{BB962C8B-B14F-4D97-AF65-F5344CB8AC3E}">
        <p14:creationId xmlns:p14="http://schemas.microsoft.com/office/powerpoint/2010/main" val="371670054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4"/>
            <a:ext cx="10863759" cy="522963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sz="2400" dirty="0"/>
          </a:p>
          <a:p>
            <a:pPr marL="0" indent="0"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313B09-EA12-401A-81FE-283FF380B1B2}"/>
              </a:ext>
            </a:extLst>
          </p:cNvPr>
          <p:cNvSpPr txBox="1"/>
          <p:nvPr/>
        </p:nvSpPr>
        <p:spPr>
          <a:xfrm>
            <a:off x="3299889" y="4712460"/>
            <a:ext cx="5591331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hr-HR" sz="2400" b="1">
                <a:solidFill>
                  <a:srgbClr val="000000"/>
                </a:solidFill>
                <a:latin typeface="Arial" pitchFamily="34" charset="0"/>
                <a:ea typeface="Helvetica Neue" panose="02000503000000020004"/>
                <a:cs typeface="Arial" pitchFamily="34" charset="0"/>
                <a:sym typeface="Helvetica Neue" panose="02000503000000020004"/>
              </a:rPr>
              <a:t>Hvala Vam na pažnji!</a:t>
            </a:r>
          </a:p>
        </p:txBody>
      </p:sp>
      <p:pic>
        <p:nvPicPr>
          <p:cNvPr id="4" name="Immagine 14">
            <a:extLst>
              <a:ext uri="{FF2B5EF4-FFF2-40B4-BE49-F238E27FC236}">
                <a16:creationId xmlns:a16="http://schemas.microsoft.com/office/drawing/2014/main" id="{1A338132-868E-4EE0-8A8B-1A9D3E9CF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312394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" descr="INRAE">
            <a:extLst>
              <a:ext uri="{FF2B5EF4-FFF2-40B4-BE49-F238E27FC236}">
                <a16:creationId xmlns:a16="http://schemas.microsoft.com/office/drawing/2014/main" id="{0EF8A2E8-3B9F-4B0E-8D01-33F0F5E9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323069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ONIRIS">
            <a:extLst>
              <a:ext uri="{FF2B5EF4-FFF2-40B4-BE49-F238E27FC236}">
                <a16:creationId xmlns:a16="http://schemas.microsoft.com/office/drawing/2014/main" id="{E01380EC-E17D-4192-BC51-B92A76D39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260738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UR">
            <a:extLst>
              <a:ext uri="{FF2B5EF4-FFF2-40B4-BE49-F238E27FC236}">
                <a16:creationId xmlns:a16="http://schemas.microsoft.com/office/drawing/2014/main" id="{0B946600-1604-4CE6-8C10-0D7762E00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311532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Vitatrace Nutrition ltd | Facebook">
            <a:extLst>
              <a:ext uri="{FF2B5EF4-FFF2-40B4-BE49-F238E27FC236}">
                <a16:creationId xmlns:a16="http://schemas.microsoft.com/office/drawing/2014/main" id="{B9173BCF-9458-4716-90C4-602FD508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342793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FF196BE-ABF4-4456-ABF5-0F41986BEAC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5376"/>
          <a:stretch/>
        </p:blipFill>
        <p:spPr>
          <a:xfrm>
            <a:off x="6520722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7A685DA-CAAF-4A11-856A-0BA58F17471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5" r="4123" b="7536"/>
          <a:stretch/>
        </p:blipFill>
        <p:spPr>
          <a:xfrm>
            <a:off x="790987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0372403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Main objective of HealthyLivestock"/>
          <p:cNvSpPr txBox="1">
            <a:spLocks noGrp="1"/>
          </p:cNvSpPr>
          <p:nvPr>
            <p:ph type="title" idx="4294967295"/>
          </p:nvPr>
        </p:nvSpPr>
        <p:spPr>
          <a:xfrm>
            <a:off x="1117600" y="873777"/>
            <a:ext cx="4490719" cy="976909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hr-HR"/>
              <a:t>OPĆI CILJ</a:t>
            </a:r>
          </a:p>
        </p:txBody>
      </p:sp>
      <p:pic>
        <p:nvPicPr>
          <p:cNvPr id="5" name="Immagine 20">
            <a:extLst>
              <a:ext uri="{FF2B5EF4-FFF2-40B4-BE49-F238E27FC236}">
                <a16:creationId xmlns:a16="http://schemas.microsoft.com/office/drawing/2014/main" id="{61380888-154B-48F8-B46F-0101777BF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" b="-967"/>
          <a:stretch/>
        </p:blipFill>
        <p:spPr bwMode="auto">
          <a:xfrm>
            <a:off x="6096000" y="746381"/>
            <a:ext cx="5329084" cy="532697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Main objective of HealthyLivestock"/>
          <p:cNvSpPr txBox="1">
            <a:spLocks/>
          </p:cNvSpPr>
          <p:nvPr/>
        </p:nvSpPr>
        <p:spPr>
          <a:xfrm>
            <a:off x="2639396" y="3783188"/>
            <a:ext cx="4306529" cy="93391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hr-HR" sz="27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KAKO?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E1CFF-2AB1-1CCB-9098-D2EF44E175DD}"/>
              </a:ext>
            </a:extLst>
          </p:cNvPr>
          <p:cNvSpPr txBox="1"/>
          <p:nvPr/>
        </p:nvSpPr>
        <p:spPr>
          <a:xfrm>
            <a:off x="690880" y="1597484"/>
            <a:ext cx="5008880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>
                <a:latin typeface="Arial" pitchFamily="34" charset="0"/>
                <a:cs typeface="Arial" pitchFamily="34" charset="0"/>
              </a:rPr>
              <a:t>Sustavno procijeniti rizike od bolesti povezane sa smještajem i upravljanjem na farmama brojlera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>
                <a:latin typeface="Arial" pitchFamily="34" charset="0"/>
                <a:cs typeface="Arial" pitchFamily="34" charset="0"/>
              </a:rPr>
              <a:t>Uspostavljanje prilagođenih zdravstvenih planova za farme, uključujući biosigurnosne protokole i prilagođenih specifičnim rizicima farme.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>
                <a:latin typeface="Arial" pitchFamily="34" charset="0"/>
                <a:cs typeface="Arial" pitchFamily="34" charset="0"/>
              </a:rPr>
              <a:t>Praćenje smanjenja rizika pomoću biomarkera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304BE-893A-AFFC-4CA7-192885745BD8}"/>
              </a:ext>
            </a:extLst>
          </p:cNvPr>
          <p:cNvSpPr txBox="1"/>
          <p:nvPr/>
        </p:nvSpPr>
        <p:spPr>
          <a:xfrm>
            <a:off x="690880" y="4506895"/>
            <a:ext cx="5090484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>
                <a:latin typeface="Arial" pitchFamily="34" charset="0"/>
                <a:cs typeface="Arial" pitchFamily="34" charset="0"/>
              </a:rPr>
              <a:t>Dva alata za procjenu rizika biološke sigurnosti (BiosEcurity risk Analysis Tools, BEATs): farme brojlera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1600" dirty="0">
                <a:latin typeface="Arial" pitchFamily="34" charset="0"/>
                <a:cs typeface="Arial" pitchFamily="34" charset="0"/>
              </a:rPr>
              <a:t>Alat za procjenu biološke sigurnosti (BEAT) razvijen je kako bi se odredile jake i slabe strane biološke sigurnosti na farmama brojlera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6324967" cy="4925962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hr-HR" sz="2900" b="1" dirty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  <a:t>ALATI ZA PROCJENU RIZIKA BIOLOŠKE SIGURNOSTI (BEATS)</a:t>
            </a:r>
            <a:br>
              <a:rPr lang="hr-HR" sz="2900" dirty="0">
                <a:latin typeface="Arial" pitchFamily="34" charset="0"/>
                <a:ea typeface="+mn-ea"/>
                <a:cs typeface="Arial" pitchFamily="34" charset="0"/>
              </a:rPr>
            </a:br>
            <a:r>
              <a:rPr lang="hr-HR" sz="19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na temelju: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hr-HR" sz="19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Biocheck.Ugent: usredotočuje se na rizike od ulaska ili izlaska patogena s farme (vanjska biološka sigurnost) i njihovo širenje po farmi (unutarnja biološka sigurnost)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hr-HR" sz="19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Biološka sigurnost s tri zone prema FAO: identificira 3 različite zone na i oko farme (tj. izvan farme, radna zona, štale za životinje) i njihova 2 sučelja.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hr-HR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PROTOKOLI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r>
              <a:rPr lang="hr-HR" sz="19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na temelju biomarkera = izravnih i neizravnih znakova zaraznih bolesti, kao što su klinički simptomi i rezultati laboratorijskih analiza za bakteriologiju, virologiju, serologiju te prisutnost pokazatelja stresa. 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D4F3386-CDF0-45C7-BCAB-3ABAC9FCB75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4985" y="2559661"/>
            <a:ext cx="4713329" cy="3540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D2E4C892-68DE-434E-8D77-ED7C0BE23A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3853" y="1308127"/>
            <a:ext cx="2531576" cy="825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1197" y="2668524"/>
            <a:ext cx="4818194" cy="438912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>
              <a:spcAft>
                <a:spcPts val="210"/>
              </a:spcAft>
            </a:pPr>
            <a:r>
              <a:rPr lang="hr-HR" sz="1700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„Coat rak“: određivanje područja rizika na farmi</a:t>
            </a:r>
          </a:p>
          <a:p>
            <a:pPr indent="0">
              <a:spcAft>
                <a:spcPts val="1050"/>
              </a:spcAft>
            </a:pPr>
            <a:r>
              <a:rPr lang="hr-HR" sz="700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[razrada modela biološke sigurnost s 3 zone prema Organizaciji za hranu i poljoprivredu (FAO), 2015.]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73665" y="3126486"/>
            <a:ext cx="1242060" cy="26212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/>
            <a:r>
              <a:rPr lang="hr-HR" sz="80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Putem Google-Earth-a…</a:t>
            </a:r>
          </a:p>
        </p:txBody>
      </p:sp>
      <p:sp>
        <p:nvSpPr>
          <p:cNvPr id="7" name="Rectangle 6"/>
          <p:cNvSpPr/>
          <p:nvPr/>
        </p:nvSpPr>
        <p:spPr>
          <a:xfrm>
            <a:off x="10365105" y="4823841"/>
            <a:ext cx="958904" cy="23276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r>
              <a:rPr lang="hr-HR" sz="800">
                <a:solidFill>
                  <a:srgbClr val="2A596B"/>
                </a:solidFill>
                <a:latin typeface="Arial" pitchFamily="34" charset="0"/>
                <a:cs typeface="Arial" pitchFamily="34" charset="0"/>
                <a:sym typeface="Symbol"/>
              </a:rPr>
              <a:t> ili shematski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60404" y="3205081"/>
            <a:ext cx="2445596" cy="28212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050"/>
              </a:spcBef>
              <a:spcAft>
                <a:spcPts val="210"/>
              </a:spcAft>
            </a:pPr>
            <a:r>
              <a:rPr lang="hr-HR" sz="1000" b="1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Zelena zona s objektima za brojlere i ulaznim prostorijama: </a:t>
            </a:r>
            <a:r>
              <a:rPr lang="hr-HR" sz="1000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čisto, strogo izolirano, ograničen pristup</a:t>
            </a:r>
          </a:p>
          <a:p>
            <a:pPr>
              <a:spcBef>
                <a:spcPts val="1050"/>
              </a:spcBef>
              <a:spcAft>
                <a:spcPts val="210"/>
              </a:spcAft>
            </a:pPr>
            <a:endParaRPr lang="en-US" sz="200" b="1" kern="0" dirty="0">
              <a:solidFill>
                <a:srgbClr val="2A596B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50"/>
              </a:spcBef>
              <a:spcAft>
                <a:spcPts val="210"/>
              </a:spcAft>
            </a:pPr>
            <a:r>
              <a:rPr lang="hr-HR" sz="1000" b="1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Narančasta zona s popločenim površinama i funkcionalnim poljoprivrednim površinama: </a:t>
            </a:r>
            <a:r>
              <a:rPr lang="hr-HR" sz="1000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s mjerenjima biološke sigurnosti kako bi se kontaminacija „stranim“ gnojivom smanjila na srednji/niski rizik</a:t>
            </a:r>
            <a:endParaRPr lang="en-US" sz="300" b="1" kern="0" dirty="0">
              <a:solidFill>
                <a:srgbClr val="2A596B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050"/>
              </a:spcBef>
              <a:spcAft>
                <a:spcPts val="210"/>
              </a:spcAft>
            </a:pPr>
            <a:r>
              <a:rPr lang="hr-HR" sz="1000" b="1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Crvena zona s vanjskim površinama</a:t>
            </a:r>
            <a:br>
              <a:rPr lang="hr-HR" sz="1000" b="1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</a:br>
            <a:r>
              <a:rPr lang="hr-HR" sz="1000" b="1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(neasfaltirane ceste, jarci, pašnjaci...): </a:t>
            </a:r>
            <a:r>
              <a:rPr lang="hr-HR" sz="900" dirty="0">
                <a:solidFill>
                  <a:srgbClr val="2A596B"/>
                </a:solidFill>
                <a:latin typeface="Arial" pitchFamily="34" charset="0"/>
                <a:cs typeface="Arial" pitchFamily="34" charset="0"/>
              </a:rPr>
              <a:t>visoki rizici, poljoprivrednici malo mogućnosti djelovanja</a:t>
            </a:r>
          </a:p>
          <a:p>
            <a:pPr>
              <a:spcBef>
                <a:spcPts val="1050"/>
              </a:spcBef>
              <a:spcAft>
                <a:spcPts val="210"/>
              </a:spcAft>
            </a:pPr>
            <a:endParaRPr lang="en-IN" sz="1000" kern="0" dirty="0">
              <a:solidFill>
                <a:srgbClr val="2A596B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10984218" cy="514718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r-HR" sz="27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BIOMARKERI ZA FARME BROJLERA</a:t>
            </a:r>
          </a:p>
          <a:p>
            <a:pPr lvl="0">
              <a:spcBef>
                <a:spcPts val="600"/>
              </a:spcBef>
              <a:buSzPct val="100000"/>
            </a:pP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Oštećenja jastučića stopala pri klanju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hr-HR" sz="27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BIOMARKERI ZA FARME SVINJA</a:t>
            </a:r>
          </a:p>
          <a:p>
            <a:pPr>
              <a:spcBef>
                <a:spcPts val="600"/>
              </a:spcBef>
              <a:buSzPct val="100000"/>
            </a:pP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Ishodi bolesti dišnog sustava (kašalj, kihanje i otežano disanje) i laboratorijske analize krvi/seruma</a:t>
            </a:r>
            <a:b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za PRRS (reproduktivni i respiratorni sindrom kod svinja)</a:t>
            </a:r>
          </a:p>
          <a:p>
            <a:pPr>
              <a:spcBef>
                <a:spcPts val="600"/>
              </a:spcBef>
              <a:buSzPct val="100000"/>
            </a:pP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Rezultati analize izmeta i laboratorijska analiza na E. coli</a:t>
            </a:r>
          </a:p>
          <a:p>
            <a:pPr>
              <a:spcBef>
                <a:spcPts val="600"/>
              </a:spcBef>
              <a:buSzPct val="100000"/>
            </a:pP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Oštećenja na koži i iznutricama pri klanju</a:t>
            </a:r>
          </a:p>
          <a:p>
            <a:pPr>
              <a:spcBef>
                <a:spcPts val="600"/>
              </a:spcBef>
              <a:buSzPct val="100000"/>
            </a:pP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Haptoglobin, laboratorijska analiza seruma/krvi (kod odbijene mladunčadi)</a:t>
            </a:r>
          </a:p>
          <a:p>
            <a:pPr>
              <a:spcBef>
                <a:spcPts val="600"/>
              </a:spcBef>
              <a:buSzPct val="100000"/>
            </a:pP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Laboratorijska analiza kortizola i dehidroepiandrosterona (DHEA) na svinjskoj dlaci </a:t>
            </a:r>
          </a:p>
          <a:p>
            <a:pPr>
              <a:spcBef>
                <a:spcPts val="600"/>
              </a:spcBef>
              <a:buSzPct val="100000"/>
            </a:pP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Bakterijska količina na površinama tora nakon čišćenja i dezinfekcije (brisovi)</a:t>
            </a:r>
          </a:p>
          <a:p>
            <a:pPr>
              <a:spcBef>
                <a:spcPts val="600"/>
              </a:spcBef>
              <a:buSzPct val="100000"/>
            </a:pPr>
            <a:r>
              <a:rPr lang="hr-HR" sz="1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Stope smrtnosti svih kategorija svinja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785ED3-C9AB-4D21-884C-DBA4F3A60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726" y="884903"/>
            <a:ext cx="4189106" cy="14734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979664" y="1091692"/>
            <a:ext cx="3108960" cy="239268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R="330200" indent="0" algn="ctr">
              <a:lnSpc>
                <a:spcPct val="110000"/>
              </a:lnSpc>
            </a:pPr>
            <a:r>
              <a:rPr lang="hr-HR" sz="650" b="1">
                <a:latin typeface="Arial" pitchFamily="34" charset="0"/>
                <a:cs typeface="Arial" pitchFamily="34" charset="0"/>
                <a:sym typeface="Symbol"/>
              </a:rPr>
              <a:t>Uitleg scorekaart voetzoollaesles vleeskuikens (Methodiek Berg) </a:t>
            </a:r>
            <a:br>
              <a:rPr lang="hr-HR" sz="650" b="1">
                <a:latin typeface="Arial" pitchFamily="34" charset="0"/>
                <a:cs typeface="Arial" pitchFamily="34" charset="0"/>
                <a:sym typeface="Symbol"/>
              </a:rPr>
            </a:br>
            <a:r>
              <a:rPr lang="hr-HR" sz="650" b="1">
                <a:latin typeface="Arial" pitchFamily="34" charset="0"/>
                <a:cs typeface="Arial" pitchFamily="34" charset="0"/>
                <a:sym typeface="Symbol"/>
              </a:rPr>
              <a:t>- fotografski vodič za zdravstvenu klasifikaciju papaka brojlera (verzija 1.2)</a:t>
            </a:r>
          </a:p>
        </p:txBody>
      </p:sp>
      <p:sp>
        <p:nvSpPr>
          <p:cNvPr id="6" name="Rectangle 5"/>
          <p:cNvSpPr/>
          <p:nvPr/>
        </p:nvSpPr>
        <p:spPr>
          <a:xfrm>
            <a:off x="7466584" y="2182876"/>
            <a:ext cx="853440" cy="23469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/>
            <a:r>
              <a:rPr lang="hr-HR" sz="500" b="1">
                <a:latin typeface="Arial" pitchFamily="34" charset="0"/>
                <a:cs typeface="Arial" pitchFamily="34" charset="0"/>
              </a:rPr>
              <a:t>Klasse 0 – geen laesie</a:t>
            </a:r>
          </a:p>
          <a:p>
            <a:pPr indent="0"/>
            <a:r>
              <a:rPr lang="hr-HR" sz="500" b="1">
                <a:latin typeface="Arial" pitchFamily="34" charset="0"/>
                <a:cs typeface="Arial" pitchFamily="34" charset="0"/>
              </a:rPr>
              <a:t>Klasa 0 – nema lezije</a:t>
            </a:r>
          </a:p>
        </p:txBody>
      </p:sp>
      <p:sp>
        <p:nvSpPr>
          <p:cNvPr id="7" name="Rectangle 6"/>
          <p:cNvSpPr/>
          <p:nvPr/>
        </p:nvSpPr>
        <p:spPr>
          <a:xfrm>
            <a:off x="8794496" y="2163064"/>
            <a:ext cx="780288" cy="21336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r>
              <a:rPr lang="hr-HR" sz="500" b="1">
                <a:latin typeface="Arial" pitchFamily="34" charset="0"/>
                <a:cs typeface="Arial" pitchFamily="34" charset="0"/>
              </a:rPr>
              <a:t>Klasse 1 – milde laesie </a:t>
            </a:r>
          </a:p>
          <a:p>
            <a:r>
              <a:rPr lang="hr-HR" sz="500" b="1">
                <a:latin typeface="Arial" pitchFamily="34" charset="0"/>
                <a:cs typeface="Arial" pitchFamily="34" charset="0"/>
              </a:rPr>
              <a:t>Klasa 1 – blaga lezija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73640" y="2122424"/>
            <a:ext cx="923544" cy="19202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/>
            <a:r>
              <a:rPr lang="hr-HR" sz="500" b="1">
                <a:latin typeface="Arial" pitchFamily="34" charset="0"/>
                <a:cs typeface="Arial" pitchFamily="34" charset="0"/>
              </a:rPr>
              <a:t>Klasse 2 – ernstige laesie Klasa 2 – ozbiljna lezija</a:t>
            </a:r>
          </a:p>
        </p:txBody>
      </p:sp>
    </p:spTree>
    <p:extLst>
      <p:ext uri="{BB962C8B-B14F-4D97-AF65-F5344CB8AC3E}">
        <p14:creationId xmlns:p14="http://schemas.microsoft.com/office/powerpoint/2010/main" val="356564922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0EFE80-30BE-D507-6066-95A7082D24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" t="72447" r="-6832" b="6364"/>
          <a:stretch/>
        </p:blipFill>
        <p:spPr>
          <a:xfrm>
            <a:off x="426720" y="4764485"/>
            <a:ext cx="12090400" cy="14528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44029F-DFD5-F94E-4BE8-07D11DD28096}"/>
              </a:ext>
            </a:extLst>
          </p:cNvPr>
          <p:cNvSpPr txBox="1"/>
          <p:nvPr/>
        </p:nvSpPr>
        <p:spPr>
          <a:xfrm>
            <a:off x="663676" y="1287701"/>
            <a:ext cx="10959364" cy="3365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Bolji učinak rasta: Znatno </a:t>
            </a: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veće početne težine 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prvog dana starosti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Poboljšana </a:t>
            </a: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kvaliteta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 i </a:t>
            </a: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razvoj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 pilića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Manja pojava </a:t>
            </a: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dermatitisa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 na jastučićima nogu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Veće težine 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kod klanja 39. dana starosti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Smanjena 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stopa </a:t>
            </a: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smrtnosti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Veća </a:t>
            </a: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otpornost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 i manja osjetljivost na bolesti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b="1">
                <a:latin typeface="Arial" pitchFamily="34" charset="0"/>
                <a:cs typeface="Arial" pitchFamily="34" charset="0"/>
                <a:sym typeface="Helvetica Neue" panose="02000503000000020004"/>
              </a:rPr>
              <a:t>Troškovi proizvodnje </a:t>
            </a:r>
            <a:r>
              <a:rPr lang="hr-HR">
                <a:latin typeface="Arial" pitchFamily="34" charset="0"/>
                <a:cs typeface="Arial" pitchFamily="34" charset="0"/>
                <a:sym typeface="Helvetica Neue" panose="02000503000000020004"/>
              </a:rPr>
              <a:t>u eurima/kg su oko 4,5 % niže za piliće izležene na farmi nego za one izležene u valionicima</a:t>
            </a:r>
          </a:p>
        </p:txBody>
      </p:sp>
      <p:sp>
        <p:nvSpPr>
          <p:cNvPr id="4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B94D379F-7492-D908-3467-B33891587419}"/>
              </a:ext>
            </a:extLst>
          </p:cNvPr>
          <p:cNvSpPr txBox="1">
            <a:spLocks/>
          </p:cNvSpPr>
          <p:nvPr/>
        </p:nvSpPr>
        <p:spPr>
          <a:xfrm>
            <a:off x="663676" y="796413"/>
            <a:ext cx="10863759" cy="229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rm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600"/>
              </a:spcBef>
              <a:buSzPct val="100000"/>
              <a:buFontTx/>
              <a:buNone/>
            </a:pPr>
            <a:r>
              <a:rPr lang="hr-HR" sz="27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ISHODI S FARMI BROJLERA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05073" y="5095001"/>
            <a:ext cx="414000" cy="169277"/>
          </a:xfrm>
          <a:prstGeom prst="rect">
            <a:avLst/>
          </a:prstGeom>
          <a:solidFill>
            <a:srgbClr val="B9DDB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hr-HR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ea typeface="Helvetica Neue" panose="02000503000000020004"/>
                <a:cs typeface="Arial" pitchFamily="34" charset="0"/>
                <a:sym typeface="Helvetica Neue" panose="02000503000000020004"/>
              </a:rPr>
              <a:t>TROŠAK</a:t>
            </a:r>
          </a:p>
        </p:txBody>
      </p:sp>
    </p:spTree>
    <p:extLst>
      <p:ext uri="{BB962C8B-B14F-4D97-AF65-F5344CB8AC3E}">
        <p14:creationId xmlns:p14="http://schemas.microsoft.com/office/powerpoint/2010/main" val="21299835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3"/>
            <a:ext cx="10863759" cy="229156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hr-HR" sz="27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ISHODI SA FARMI SVINJA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hr-HR" sz="20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Uporaba antimikrobnih lijekova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hr-HR" sz="16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FR: Glavna uporaba za odbijenu prasad s niskom stopom povećanja i smanjenja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hr-HR" sz="16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IT: Glavna uporaba za odbijenu prasad uz smanjenje za odbijenu prasad i tovljenike</a:t>
            </a:r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1800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Image 2">
            <a:extLst>
              <a:ext uri="{FF2B5EF4-FFF2-40B4-BE49-F238E27FC236}">
                <a16:creationId xmlns:a16="http://schemas.microsoft.com/office/drawing/2014/main" id="{171DE1C3-7649-47BB-A89E-B466D8952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738" y="2697077"/>
            <a:ext cx="6763404" cy="3272451"/>
          </a:xfrm>
          <a:prstGeom prst="rect">
            <a:avLst/>
          </a:prstGeom>
        </p:spPr>
      </p:pic>
      <p:pic>
        <p:nvPicPr>
          <p:cNvPr id="12" name="Image 4">
            <a:extLst>
              <a:ext uri="{FF2B5EF4-FFF2-40B4-BE49-F238E27FC236}">
                <a16:creationId xmlns:a16="http://schemas.microsoft.com/office/drawing/2014/main" id="{EFC8FB67-E27D-487B-963F-B69B589AEC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01" t="47014" r="2959" b="20884"/>
          <a:stretch/>
        </p:blipFill>
        <p:spPr>
          <a:xfrm>
            <a:off x="9676505" y="2812045"/>
            <a:ext cx="1546889" cy="1076873"/>
          </a:xfrm>
          <a:prstGeom prst="rect">
            <a:avLst/>
          </a:prstGeom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11D05541-B33C-4EFD-9A07-C8EAA93F4F51}"/>
              </a:ext>
            </a:extLst>
          </p:cNvPr>
          <p:cNvSpPr/>
          <p:nvPr/>
        </p:nvSpPr>
        <p:spPr>
          <a:xfrm>
            <a:off x="7711852" y="5321710"/>
            <a:ext cx="3449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</a:t>
            </a: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608C74EB-8D0F-4B43-AAF2-D33501A380C3}"/>
              </a:ext>
            </a:extLst>
          </p:cNvPr>
          <p:cNvSpPr/>
          <p:nvPr/>
        </p:nvSpPr>
        <p:spPr>
          <a:xfrm>
            <a:off x="6245315" y="4874507"/>
            <a:ext cx="3449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32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C941B8-DB98-BB4D-C8C0-0F014E5C56A4}"/>
              </a:ext>
            </a:extLst>
          </p:cNvPr>
          <p:cNvSpPr txBox="1"/>
          <p:nvPr/>
        </p:nvSpPr>
        <p:spPr>
          <a:xfrm>
            <a:off x="794079" y="5459282"/>
            <a:ext cx="370936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sz="1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DDDvet: pokazatelj potrošnje antimikrobnih lijekova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sz="10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DDDvet: Definirana dnevna doza po životinji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r-HR" sz="1000">
                <a:latin typeface="Arial" pitchFamily="34" charset="0"/>
                <a:cs typeface="Arial" pitchFamily="34" charset="0"/>
              </a:rPr>
              <a:t>Izračunato za krmače, odojčad, odbijenu prasad i tovljenike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7FD88-33A7-E879-5B64-FAA0F0BDDF5F}"/>
              </a:ext>
            </a:extLst>
          </p:cNvPr>
          <p:cNvSpPr txBox="1"/>
          <p:nvPr/>
        </p:nvSpPr>
        <p:spPr>
          <a:xfrm>
            <a:off x="731022" y="3409972"/>
            <a:ext cx="3654324" cy="1077218"/>
          </a:xfrm>
          <a:prstGeom prst="rect">
            <a:avLst/>
          </a:prstGeom>
          <a:noFill/>
          <a:ln w="57150" cap="flat">
            <a:solidFill>
              <a:srgbClr val="069E7E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hr-HR" sz="1600" dirty="0">
                <a:latin typeface="Arial" pitchFamily="34" charset="0"/>
                <a:cs typeface="Arial" pitchFamily="34" charset="0"/>
              </a:rPr>
              <a:t>Zabilježeno je smanjenje upotrebe antimikrobnih sredstava na farmama s većom upotrebom takvih antimikrobnih sredstava</a:t>
            </a:r>
          </a:p>
        </p:txBody>
      </p:sp>
      <p:sp>
        <p:nvSpPr>
          <p:cNvPr id="10" name="Rectangle 9"/>
          <p:cNvSpPr/>
          <p:nvPr/>
        </p:nvSpPr>
        <p:spPr>
          <a:xfrm>
            <a:off x="9996728" y="2826461"/>
            <a:ext cx="1295400" cy="1042416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1920"/>
              </a:lnSpc>
            </a:pPr>
            <a:r>
              <a:rPr lang="hr-HR" sz="1350">
                <a:latin typeface="Arial" pitchFamily="34" charset="0"/>
                <a:cs typeface="Arial" pitchFamily="34" charset="0"/>
              </a:rPr>
              <a:t>Prije - Francuska poslije - Francuska prije - Italija poslije - Italija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81144" y="2767367"/>
            <a:ext cx="420624" cy="313911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r"/>
            <a:r>
              <a:rPr lang="hr-HR" sz="1600" b="1">
                <a:latin typeface="Arial" pitchFamily="34" charset="0"/>
                <a:cs typeface="Arial" pitchFamily="34" charset="0"/>
              </a:rPr>
              <a:t>100</a:t>
            </a:r>
          </a:p>
          <a:p>
            <a:pPr indent="0" algn="r"/>
            <a:endParaRPr lang="en-US" sz="2000" b="1" kern="0" dirty="0">
              <a:latin typeface="Arial" pitchFamily="34" charset="0"/>
              <a:cs typeface="Arial" pitchFamily="34" charset="0"/>
            </a:endParaRPr>
          </a:p>
          <a:p>
            <a:pPr indent="0" algn="r"/>
            <a:r>
              <a:rPr lang="hr-HR" sz="1600" b="1">
                <a:latin typeface="Arial" pitchFamily="34" charset="0"/>
                <a:cs typeface="Arial" pitchFamily="34" charset="0"/>
              </a:rPr>
              <a:t>80</a:t>
            </a:r>
          </a:p>
          <a:p>
            <a:pPr algn="r"/>
            <a:endParaRPr lang="en-US" sz="2000" b="1" kern="0" dirty="0">
              <a:latin typeface="Arial" pitchFamily="34" charset="0"/>
              <a:cs typeface="Arial" pitchFamily="34" charset="0"/>
            </a:endParaRPr>
          </a:p>
          <a:p>
            <a:pPr indent="0" algn="r"/>
            <a:r>
              <a:rPr lang="hr-HR" sz="1600" b="1">
                <a:latin typeface="Arial" pitchFamily="34" charset="0"/>
                <a:cs typeface="Arial" pitchFamily="34" charset="0"/>
              </a:rPr>
              <a:t>60</a:t>
            </a:r>
          </a:p>
          <a:p>
            <a:pPr algn="r"/>
            <a:endParaRPr lang="en-US" sz="2000" b="1" kern="0" dirty="0">
              <a:latin typeface="Arial" pitchFamily="34" charset="0"/>
              <a:cs typeface="Arial" pitchFamily="34" charset="0"/>
            </a:endParaRPr>
          </a:p>
          <a:p>
            <a:pPr indent="0" algn="r"/>
            <a:r>
              <a:rPr lang="hr-HR" sz="1600" b="1">
                <a:latin typeface="Arial" pitchFamily="34" charset="0"/>
                <a:cs typeface="Arial" pitchFamily="34" charset="0"/>
              </a:rPr>
              <a:t>40</a:t>
            </a:r>
          </a:p>
          <a:p>
            <a:pPr algn="r"/>
            <a:endParaRPr lang="en-US" sz="2000" b="1" kern="0" dirty="0">
              <a:latin typeface="Arial" pitchFamily="34" charset="0"/>
              <a:cs typeface="Arial" pitchFamily="34" charset="0"/>
            </a:endParaRPr>
          </a:p>
          <a:p>
            <a:pPr indent="0" algn="r"/>
            <a:r>
              <a:rPr lang="hr-HR" sz="1600" b="1">
                <a:latin typeface="Arial" pitchFamily="34" charset="0"/>
                <a:cs typeface="Arial" pitchFamily="34" charset="0"/>
              </a:rPr>
              <a:t>20</a:t>
            </a:r>
          </a:p>
          <a:p>
            <a:pPr algn="r"/>
            <a:endParaRPr lang="en-US" sz="2000" b="1" kern="0" dirty="0">
              <a:latin typeface="Arial" pitchFamily="34" charset="0"/>
              <a:cs typeface="Arial" pitchFamily="34" charset="0"/>
            </a:endParaRPr>
          </a:p>
          <a:p>
            <a:pPr indent="0" algn="r"/>
            <a:r>
              <a:rPr lang="hr-HR" sz="1600" b="1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79592" y="5682640"/>
            <a:ext cx="890016" cy="3048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101600" indent="0"/>
            <a:r>
              <a:rPr lang="hr-HR">
                <a:latin typeface="Arial" pitchFamily="34" charset="0"/>
                <a:cs typeface="Arial" pitchFamily="34" charset="0"/>
              </a:rPr>
              <a:t>Krmače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67328" y="3192224"/>
            <a:ext cx="353568" cy="2018160"/>
          </a:xfrm>
          <a:prstGeom prst="rect">
            <a:avLst/>
          </a:prstGeom>
        </p:spPr>
        <p:txBody>
          <a:bodyPr vert="vert270" lIns="0" tIns="0" rIns="0" bIns="0">
            <a:noAutofit/>
          </a:bodyPr>
          <a:lstStyle/>
          <a:p>
            <a:pPr marL="127000" indent="0" algn="ctr"/>
            <a:r>
              <a:rPr lang="hr-HR" sz="1500">
                <a:latin typeface="Arial" pitchFamily="34" charset="0"/>
                <a:cs typeface="Arial" pitchFamily="34" charset="0"/>
              </a:rPr>
              <a:t>DDDvet (mg/dan/kg)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73187" y="5658523"/>
            <a:ext cx="1179576" cy="2164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hr-HR">
                <a:latin typeface="Arial" pitchFamily="34" charset="0"/>
                <a:cs typeface="Arial" pitchFamily="34" charset="0"/>
              </a:rPr>
              <a:t>Odojčad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727439" y="5678424"/>
            <a:ext cx="1179576" cy="3048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hr-HR">
                <a:latin typeface="Arial" pitchFamily="34" charset="0"/>
                <a:cs typeface="Arial" pitchFamily="34" charset="0"/>
              </a:rPr>
              <a:t>Odbijena prasad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131933" y="5688152"/>
            <a:ext cx="1167384" cy="28956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hr-HR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Tovljenici</a:t>
            </a:r>
          </a:p>
        </p:txBody>
      </p:sp>
    </p:spTree>
    <p:extLst>
      <p:ext uri="{BB962C8B-B14F-4D97-AF65-F5344CB8AC3E}">
        <p14:creationId xmlns:p14="http://schemas.microsoft.com/office/powerpoint/2010/main" val="10736931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F8B2C-602E-FE13-6089-35D0E21F736C}"/>
              </a:ext>
            </a:extLst>
          </p:cNvPr>
          <p:cNvSpPr txBox="1"/>
          <p:nvPr/>
        </p:nvSpPr>
        <p:spPr>
          <a:xfrm>
            <a:off x="1861820" y="959407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hr-HR" sz="2700" b="1">
                <a:solidFill>
                  <a:srgbClr val="002060"/>
                </a:solidFill>
              </a:rPr>
              <a:t>PREDNOSTI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32D1FB-4AD3-807A-021D-20DBD5335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811" y="857925"/>
            <a:ext cx="5982218" cy="48405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2411CB-E553-ABB7-5BEC-BD3180A375EE}"/>
              </a:ext>
            </a:extLst>
          </p:cNvPr>
          <p:cNvSpPr txBox="1"/>
          <p:nvPr/>
        </p:nvSpPr>
        <p:spPr>
          <a:xfrm>
            <a:off x="696971" y="1559001"/>
            <a:ext cx="4602480" cy="4247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/>
              <a:t>Pozitivna korelacija s proizvodnim rezultatima i poboljšanjem profitabilnosti farme → ograničit će rizik od gospodarskih gubitaka farme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/>
              <a:t>Troškovi proizvodnje tovljenika i odbijene prasadi na talijanskim farmama su pali za 2,1 i 6,2 %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/>
              <a:t>Poboljšanje zdravlja brojlera korištenjem BEAT alata smanjit će stope smrtnosti i troškove liječenja.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07969" y="959407"/>
            <a:ext cx="3523488" cy="29260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3360"/>
              </a:spcAft>
            </a:pPr>
            <a:r>
              <a:rPr lang="hr-HR" sz="1300">
                <a:solidFill>
                  <a:srgbClr val="496693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Bolje zdravlje i dobrobit životinja</a:t>
            </a:r>
          </a:p>
        </p:txBody>
      </p:sp>
      <p:sp>
        <p:nvSpPr>
          <p:cNvPr id="8" name="Rectangle 7"/>
          <p:cNvSpPr/>
          <p:nvPr/>
        </p:nvSpPr>
        <p:spPr>
          <a:xfrm>
            <a:off x="7899452" y="1701691"/>
            <a:ext cx="1463040" cy="21640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>
              <a:spcBef>
                <a:spcPts val="3360"/>
              </a:spcBef>
              <a:spcAft>
                <a:spcPts val="3360"/>
              </a:spcAft>
            </a:pPr>
            <a:r>
              <a:rPr lang="hr-HR" sz="1300">
                <a:solidFill>
                  <a:srgbClr val="496693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Manje bolesnih životinja</a:t>
            </a:r>
          </a:p>
        </p:txBody>
      </p:sp>
      <p:sp>
        <p:nvSpPr>
          <p:cNvPr id="9" name="Rectangle 8"/>
          <p:cNvSpPr/>
          <p:nvPr/>
        </p:nvSpPr>
        <p:spPr>
          <a:xfrm>
            <a:off x="7541981" y="2419462"/>
            <a:ext cx="2176272" cy="18897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algn="ctr">
              <a:spcBef>
                <a:spcPts val="3360"/>
              </a:spcBef>
              <a:spcAft>
                <a:spcPts val="3360"/>
              </a:spcAft>
            </a:pPr>
            <a:r>
              <a:rPr lang="hr-HR" sz="1300">
                <a:solidFill>
                  <a:srgbClr val="496693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Smanjena potrebe za liječenjem životinja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74612" y="3160063"/>
            <a:ext cx="2493264" cy="27736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 algn="ctr">
              <a:spcBef>
                <a:spcPts val="3360"/>
              </a:spcBef>
              <a:spcAft>
                <a:spcPts val="3360"/>
              </a:spcAft>
            </a:pPr>
            <a:r>
              <a:rPr lang="hr-HR" sz="1300">
                <a:solidFill>
                  <a:srgbClr val="496693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Smanjena uporaba antimikrobnih lijekova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76549" y="3914799"/>
            <a:ext cx="3486912" cy="29260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 algn="ctr">
              <a:spcBef>
                <a:spcPts val="3360"/>
              </a:spcBef>
              <a:spcAft>
                <a:spcPts val="3360"/>
              </a:spcAft>
            </a:pPr>
            <a:r>
              <a:rPr lang="hr-HR" sz="1300">
                <a:solidFill>
                  <a:srgbClr val="496693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Smanjeni rizik od antimikrobne otpornosti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26813" y="4635295"/>
            <a:ext cx="1783080" cy="28041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 algn="ctr">
              <a:spcBef>
                <a:spcPts val="3360"/>
              </a:spcBef>
              <a:spcAft>
                <a:spcPts val="3360"/>
              </a:spcAft>
            </a:pPr>
            <a:r>
              <a:rPr lang="hr-HR" sz="1300">
                <a:solidFill>
                  <a:srgbClr val="496693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Unosnije farme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65653" y="5372911"/>
            <a:ext cx="4949952" cy="32918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 algn="ctr">
              <a:spcBef>
                <a:spcPts val="3360"/>
              </a:spcBef>
              <a:spcAft>
                <a:spcPts val="3360"/>
              </a:spcAft>
            </a:pPr>
            <a:r>
              <a:rPr lang="hr-HR" sz="1300">
                <a:solidFill>
                  <a:srgbClr val="496693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Sretni poljoprivrednici, sretne životinje, sretni veterinari, sretan planet!</a:t>
            </a:r>
          </a:p>
        </p:txBody>
      </p:sp>
    </p:spTree>
    <p:extLst>
      <p:ext uri="{BB962C8B-B14F-4D97-AF65-F5344CB8AC3E}">
        <p14:creationId xmlns:p14="http://schemas.microsoft.com/office/powerpoint/2010/main" val="40846836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0EE0C5-6485-32B5-ABD7-4D7E3684C12C}"/>
              </a:ext>
            </a:extLst>
          </p:cNvPr>
          <p:cNvSpPr txBox="1"/>
          <p:nvPr/>
        </p:nvSpPr>
        <p:spPr>
          <a:xfrm>
            <a:off x="6490994" y="2304990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hr-HR" sz="27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UPUTE ZA KORIŠTENJE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99E9D2-3848-1BA2-3276-6F19499E0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916" y="3075613"/>
            <a:ext cx="6561389" cy="19661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63A6FD-1D20-5590-B56B-FEB8C49910B2}"/>
              </a:ext>
            </a:extLst>
          </p:cNvPr>
          <p:cNvSpPr txBox="1"/>
          <p:nvPr/>
        </p:nvSpPr>
        <p:spPr>
          <a:xfrm>
            <a:off x="-205275" y="1025586"/>
            <a:ext cx="1084658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hr-HR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ZAŠTO BISTE TO TREBALI UČINITI?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92571-9CC3-6317-3882-54A320150F64}"/>
              </a:ext>
            </a:extLst>
          </p:cNvPr>
          <p:cNvSpPr txBox="1"/>
          <p:nvPr/>
        </p:nvSpPr>
        <p:spPr>
          <a:xfrm>
            <a:off x="790768" y="1487251"/>
            <a:ext cx="1069003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hr-HR">
                <a:latin typeface="Arial" pitchFamily="34" charset="0"/>
                <a:cs typeface="Arial" pitchFamily="34" charset="0"/>
              </a:rPr>
              <a:t>Smanjenje rizika od unošenja i širenja mikroorganizama, posebice patogenih mikroorganizama uzročnika bolesti životinja, čime će se poboljšati zaštita zdravlja životinja.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5736F7-6B20-7B1A-3A32-ED73AAB82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724" y="2595247"/>
            <a:ext cx="2759796" cy="27597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B81C41-F604-52EE-597C-C3E47A87CEFD}"/>
              </a:ext>
            </a:extLst>
          </p:cNvPr>
          <p:cNvSpPr txBox="1"/>
          <p:nvPr/>
        </p:nvSpPr>
        <p:spPr>
          <a:xfrm>
            <a:off x="718819" y="5370749"/>
            <a:ext cx="4513581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hr-HR" sz="1200">
                <a:latin typeface="Arial" pitchFamily="34" charset="0"/>
                <a:cs typeface="Arial" pitchFamily="34" charset="0"/>
              </a:rPr>
              <a:t>Ako želite saznati više o ovoj temi, posjetite https://shorturl.at/aPRU4 </a:t>
            </a:r>
          </a:p>
          <a:p>
            <a:r>
              <a:rPr lang="hr-HR" sz="1200">
                <a:latin typeface="Arial" pitchFamily="34" charset="0"/>
                <a:cs typeface="Arial" pitchFamily="34" charset="0"/>
              </a:rPr>
              <a:t>ili skenirajte ovaj QR kod BEAT alata: https://shorturl.at/azR35</a:t>
            </a:r>
          </a:p>
        </p:txBody>
      </p:sp>
      <p:sp>
        <p:nvSpPr>
          <p:cNvPr id="9" name="Rectangle 8"/>
          <p:cNvSpPr/>
          <p:nvPr/>
        </p:nvSpPr>
        <p:spPr>
          <a:xfrm>
            <a:off x="4246903" y="3114498"/>
            <a:ext cx="6394402" cy="192724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noAutofit/>
          </a:bodyPr>
          <a:lstStyle/>
          <a:p>
            <a:pPr marR="661924"/>
            <a:r>
              <a:rPr lang="hr-HR" sz="1250" b="1" u="sng" dirty="0">
                <a:solidFill>
                  <a:srgbClr val="58AD88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Kliknite za sažetak opisa alata u pdf-u </a:t>
            </a:r>
          </a:p>
          <a:p>
            <a:pPr marR="661924"/>
            <a:endParaRPr lang="en-US" sz="1250" b="1" u="sng" kern="0" dirty="0">
              <a:solidFill>
                <a:srgbClr val="58AD88"/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R="661924"/>
            <a:endParaRPr lang="en-US" sz="1050" b="1" u="sng" kern="0" dirty="0">
              <a:solidFill>
                <a:srgbClr val="58AD88"/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R="661924"/>
            <a:r>
              <a:rPr lang="hr-HR" sz="1250" b="1" u="sng" dirty="0">
                <a:solidFill>
                  <a:srgbClr val="58AD88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Kliknite za alat za potpuni opis</a:t>
            </a:r>
          </a:p>
          <a:p>
            <a:pPr marR="661924"/>
            <a:endParaRPr lang="en-US" sz="2400" b="1" u="sng" kern="0" dirty="0">
              <a:solidFill>
                <a:srgbClr val="58AD88"/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R="661924"/>
            <a:r>
              <a:rPr lang="hr-HR" sz="1250" b="1" u="sng" dirty="0">
                <a:solidFill>
                  <a:srgbClr val="58AD88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Kliknite za alat spreman za korištenje za procjenu rizika biološke sigurnosti (BEATs</a:t>
            </a:r>
            <a:r>
              <a:rPr lang="hr-HR" sz="1250" b="1" dirty="0">
                <a:solidFill>
                  <a:srgbClr val="58AD88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) </a:t>
            </a:r>
            <a:r>
              <a:rPr lang="hr-HR" sz="1250" b="1" u="sng" dirty="0">
                <a:solidFill>
                  <a:srgbClr val="686566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za farme svinja </a:t>
            </a:r>
          </a:p>
          <a:p>
            <a:pPr marR="661924"/>
            <a:endParaRPr lang="en-US" sz="2000" b="1" u="sng" kern="0" dirty="0">
              <a:solidFill>
                <a:srgbClr val="686566"/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R="661924"/>
            <a:r>
              <a:rPr lang="hr-HR" sz="1250" b="1" u="sng" dirty="0">
                <a:solidFill>
                  <a:srgbClr val="58AD88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Kliknite za alat spreman za korištenje za procjenu rizika biološke sigurnosti</a:t>
            </a:r>
            <a:r>
              <a:rPr lang="hr-HR" sz="1250" b="1" dirty="0">
                <a:solidFill>
                  <a:srgbClr val="58AD88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lang="hr-HR" sz="1250" b="1" u="sng" dirty="0">
                <a:solidFill>
                  <a:srgbClr val="58AD88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BEATs)</a:t>
            </a:r>
            <a:r>
              <a:rPr lang="hr-HR" sz="1250" b="1" dirty="0">
                <a:solidFill>
                  <a:srgbClr val="58AD88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hr-HR" sz="1250" b="1" u="sng" dirty="0">
                <a:solidFill>
                  <a:srgbClr val="686566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za farme brojlera</a:t>
            </a:r>
          </a:p>
          <a:p>
            <a:pPr marR="661924"/>
            <a:endParaRPr lang="en-US" sz="1250" b="1" u="sng" kern="0" dirty="0">
              <a:solidFill>
                <a:srgbClr val="58AD88"/>
              </a:solidFill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6B3110A-502F-4761-1AFC-228501395F7A}"/>
              </a:ext>
            </a:extLst>
          </p:cNvPr>
          <p:cNvCxnSpPr>
            <a:cxnSpLocks/>
          </p:cNvCxnSpPr>
          <p:nvPr/>
        </p:nvCxnSpPr>
        <p:spPr>
          <a:xfrm flipH="1">
            <a:off x="9176967" y="2938063"/>
            <a:ext cx="952553" cy="1105476"/>
          </a:xfrm>
          <a:prstGeom prst="straightConnector1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  <a:tailEnd type="triangle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9457428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3D206B6-FD25-FFB0-6C76-137BCC14D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327" y="11196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05A58-C26A-208D-63E8-03138DDBCE4B}"/>
              </a:ext>
            </a:extLst>
          </p:cNvPr>
          <p:cNvSpPr txBox="1"/>
          <p:nvPr/>
        </p:nvSpPr>
        <p:spPr>
          <a:xfrm>
            <a:off x="4346967" y="3810489"/>
            <a:ext cx="6678706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60FED2-BBCD-D174-AC33-A648AD78E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412197"/>
              </p:ext>
            </p:extLst>
          </p:nvPr>
        </p:nvGraphicFramePr>
        <p:xfrm>
          <a:off x="1697317" y="1119674"/>
          <a:ext cx="8797366" cy="461865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98683">
                  <a:extLst>
                    <a:ext uri="{9D8B030D-6E8A-4147-A177-3AD203B41FA5}">
                      <a16:colId xmlns:a16="http://schemas.microsoft.com/office/drawing/2014/main" val="810819094"/>
                    </a:ext>
                  </a:extLst>
                </a:gridCol>
                <a:gridCol w="4398683">
                  <a:extLst>
                    <a:ext uri="{9D8B030D-6E8A-4147-A177-3AD203B41FA5}">
                      <a16:colId xmlns:a16="http://schemas.microsoft.com/office/drawing/2014/main" val="1362465403"/>
                    </a:ext>
                  </a:extLst>
                </a:gridCol>
              </a:tblGrid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kumimoji="0" lang="hr-HR" sz="16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hr-HR" sz="1600" b="1" baseline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Korak 1:</a:t>
                      </a:r>
                      <a:r>
                        <a:rPr lang="hr-HR" sz="1600" b="0" baseline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Odredite zone rizika na farmi: </a:t>
                      </a:r>
                      <a:br>
                        <a:rPr lang="hr-HR" sz="1600" b="0" baseline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hr-HR" sz="1600" b="0" baseline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Napravite shematski crtež farme</a:t>
                      </a:r>
                      <a:br>
                        <a:rPr lang="hr-HR" sz="1600" b="0" baseline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hr-HR" sz="1600" b="0" baseline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locirajte i obojite zone rizika i identificirajte zgrade, staje, mjesta za skladištenje,</a:t>
                      </a:r>
                      <a:br>
                        <a:rPr lang="hr-HR" sz="1600" b="0" baseline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hr-HR" sz="1600" b="0" baseline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putove i tako dalje.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aseline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Korak 2: </a:t>
                      </a:r>
                      <a:r>
                        <a:rPr lang="hr-HR" sz="1600" b="0" baseline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Prođite kroz alat za procjenu rizika: Odgovorite na pitanja koja se odnose na različite zone i prijelazne linije između zona</a:t>
                      </a:r>
                      <a:r>
                        <a:rPr kumimoji="0" lang="hr-HR" sz="16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443670"/>
                  </a:ext>
                </a:extLst>
              </a:tr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600" b="1" baseline="0">
                          <a:latin typeface="Arial" pitchFamily="34" charset="0"/>
                          <a:cs typeface="Arial" pitchFamily="34" charset="0"/>
                        </a:rPr>
                        <a:t>Korak 4:</a:t>
                      </a:r>
                      <a:r>
                        <a:rPr lang="hr-HR" sz="1600" baseline="0">
                          <a:latin typeface="Arial" pitchFamily="34" charset="0"/>
                          <a:cs typeface="Arial" pitchFamily="34" charset="0"/>
                        </a:rPr>
                        <a:t> Zdravstveni plan: Napravite plan djelovanja s preventivnim radnjama prema formuli SMART za svaku zonu i prijelaznu liniju između zona: Na temelju rezultata analize rizika, prilagođeni zdravstveni planovi za farmu mogu se izraditi zajedno s vašim veterinarom farme, predlažući rješenja za jačanje biosigurnosti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Helvetica Neue Light"/>
                        </a:rPr>
                        <a:t>Korak 3:</a:t>
                      </a:r>
                      <a:r>
                        <a:rPr kumimoji="0" lang="hr-H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  <a:sym typeface="Helvetica Neue Light"/>
                        </a:rPr>
                        <a:t> </a:t>
                      </a:r>
                      <a:r>
                        <a:rPr lang="hr-HR" sz="1600" baseline="0">
                          <a:latin typeface="Arial" pitchFamily="34" charset="0"/>
                          <a:ea typeface="+mn-ea"/>
                          <a:cs typeface="Arial" pitchFamily="34" charset="0"/>
                          <a:sym typeface="Helvetica Neue Light"/>
                        </a:rPr>
                        <a:t>Tumačenje: Analizirajte zajedno</a:t>
                      </a:r>
                      <a:br>
                        <a:rPr lang="hr-HR" sz="1600" baseline="0">
                          <a:latin typeface="Arial" pitchFamily="34" charset="0"/>
                          <a:ea typeface="+mn-ea"/>
                          <a:cs typeface="Arial" pitchFamily="34" charset="0"/>
                          <a:sym typeface="Helvetica Neue Light"/>
                        </a:rPr>
                      </a:br>
                      <a:r>
                        <a:rPr lang="hr-HR" sz="1600" baseline="0">
                          <a:latin typeface="Arial" pitchFamily="34" charset="0"/>
                          <a:ea typeface="+mn-ea"/>
                          <a:cs typeface="Arial" pitchFamily="34" charset="0"/>
                          <a:sym typeface="Helvetica Neue Light"/>
                        </a:rPr>
                        <a:t>sa svojim veterinarom i porazgovarajte</a:t>
                      </a:r>
                      <a:br>
                        <a:rPr lang="hr-HR" sz="1600" baseline="0">
                          <a:latin typeface="Arial" pitchFamily="34" charset="0"/>
                          <a:ea typeface="+mn-ea"/>
                          <a:cs typeface="Arial" pitchFamily="34" charset="0"/>
                          <a:sym typeface="Helvetica Neue Light"/>
                        </a:rPr>
                      </a:br>
                      <a:r>
                        <a:rPr lang="hr-HR" sz="1600" baseline="0">
                          <a:latin typeface="Arial" pitchFamily="34" charset="0"/>
                          <a:ea typeface="+mn-ea"/>
                          <a:cs typeface="Arial" pitchFamily="34" charset="0"/>
                          <a:sym typeface="Helvetica Neue Light"/>
                        </a:rPr>
                        <a:t>o mogućnostima za poboljšanje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538338"/>
                  </a:ext>
                </a:extLst>
              </a:tr>
            </a:tbl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5CD006-185C-A846-4A43-BBB5B9FCEE1D}"/>
              </a:ext>
            </a:extLst>
          </p:cNvPr>
          <p:cNvCxnSpPr/>
          <p:nvPr/>
        </p:nvCxnSpPr>
        <p:spPr>
          <a:xfrm>
            <a:off x="5638798" y="3088151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DD1D276-3D8D-E1BE-12EE-C5C655013E24}"/>
              </a:ext>
            </a:extLst>
          </p:cNvPr>
          <p:cNvCxnSpPr>
            <a:cxnSpLocks/>
          </p:cNvCxnSpPr>
          <p:nvPr/>
        </p:nvCxnSpPr>
        <p:spPr>
          <a:xfrm>
            <a:off x="8290560" y="3159760"/>
            <a:ext cx="0" cy="650729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3F726F5-73C9-0919-4802-9927C674E5AD}"/>
              </a:ext>
            </a:extLst>
          </p:cNvPr>
          <p:cNvCxnSpPr/>
          <p:nvPr/>
        </p:nvCxnSpPr>
        <p:spPr>
          <a:xfrm flipH="1">
            <a:off x="5638798" y="5527040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8482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50B9DF-290C-47F1-B672-B81D867B9B10}">
  <ds:schemaRefs>
    <ds:schemaRef ds:uri="http://purl.org/dc/dcmitype/"/>
    <ds:schemaRef ds:uri="9b53d6be-5940-4371-8a56-d6ca0a43a11a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c1752347-4e16-4ce8-a381-9ddf3e797ad6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0268E03-1EF1-4D00-A8B3-E25F2C29E3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9C9E23-2E2A-4D5A-A545-8D2765865F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1040</Words>
  <Application>Microsoft Office PowerPoint</Application>
  <PresentationFormat>Panorámica</PresentationFormat>
  <Paragraphs>114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Aptos</vt:lpstr>
      <vt:lpstr>Arial</vt:lpstr>
      <vt:lpstr>Cambria</vt:lpstr>
      <vt:lpstr>Helvetica Neue</vt:lpstr>
      <vt:lpstr>Helvetica Neue Medium</vt:lpstr>
      <vt:lpstr>Merriweather Sans</vt:lpstr>
      <vt:lpstr>Verdana</vt:lpstr>
      <vt:lpstr>White</vt:lpstr>
      <vt:lpstr>Presentación de PowerPoint</vt:lpstr>
      <vt:lpstr>OPĆI CILJ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FVE</dc:creator>
  <cp:lastModifiedBy>Alicia Gonzalez</cp:lastModifiedBy>
  <cp:revision>102</cp:revision>
  <dcterms:created xsi:type="dcterms:W3CDTF">2019-08-16T09:24:46Z</dcterms:created>
  <dcterms:modified xsi:type="dcterms:W3CDTF">2024-05-14T13:22:43Z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0x01010081D7E5E20A3B6448BB831F127F5CFB05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2024-02-01T14:19:59Z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3ed1f877-606a-41ca-8188-ce10206d6b72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