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1" r:id="rId2"/>
    <p:sldId id="275" r:id="rId3"/>
    <p:sldId id="259" r:id="rId4"/>
    <p:sldId id="260" r:id="rId5"/>
    <p:sldId id="261" r:id="rId6"/>
    <p:sldId id="315" r:id="rId7"/>
    <p:sldId id="290" r:id="rId8"/>
    <p:sldId id="345" r:id="rId9"/>
    <p:sldId id="299" r:id="rId10"/>
    <p:sldId id="313" r:id="rId11"/>
    <p:sldId id="314" r:id="rId12"/>
    <p:sldId id="297" r:id="rId13"/>
    <p:sldId id="317" r:id="rId14"/>
    <p:sldId id="344" r:id="rId15"/>
    <p:sldId id="303" r:id="rId16"/>
    <p:sldId id="346" r:id="rId17"/>
    <p:sldId id="318" r:id="rId18"/>
    <p:sldId id="324" r:id="rId19"/>
    <p:sldId id="256" r:id="rId20"/>
    <p:sldId id="320" r:id="rId21"/>
    <p:sldId id="323" r:id="rId22"/>
    <p:sldId id="304" r:id="rId23"/>
    <p:sldId id="305" r:id="rId24"/>
    <p:sldId id="307" r:id="rId25"/>
    <p:sldId id="302" r:id="rId26"/>
    <p:sldId id="306" r:id="rId27"/>
  </p:sldIdLst>
  <p:sldSz cx="12192000" cy="6858000"/>
  <p:notesSz cx="6888163" cy="100203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8FD"/>
    <a:srgbClr val="FFFFCC"/>
    <a:srgbClr val="FFFBEF"/>
    <a:srgbClr val="FF9933"/>
    <a:srgbClr val="FFCC99"/>
    <a:srgbClr val="FF9966"/>
    <a:srgbClr val="96C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92984" autoAdjust="0"/>
  </p:normalViewPr>
  <p:slideViewPr>
    <p:cSldViewPr snapToGrid="0">
      <p:cViewPr varScale="1">
        <p:scale>
          <a:sx n="63" d="100"/>
          <a:sy n="63" d="100"/>
        </p:scale>
        <p:origin x="628" y="64"/>
      </p:cViewPr>
      <p:guideLst/>
    </p:cSldViewPr>
  </p:slideViewPr>
  <p:outlineViewPr>
    <p:cViewPr>
      <p:scale>
        <a:sx n="33" d="100"/>
        <a:sy n="33" d="100"/>
      </p:scale>
      <p:origin x="0" y="-1429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4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94208263792099E-2"/>
          <c:y val="5.6409683882721634E-2"/>
          <c:w val="0.59676378129901608"/>
          <c:h val="0.71162548065713194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prasnic v tisících</c:v>
                </c:pt>
              </c:strCache>
            </c:strRef>
          </c:tx>
          <c:spPr>
            <a:ln>
              <a:solidFill>
                <a:srgbClr val="BA2A32"/>
              </a:solidFill>
            </a:ln>
          </c:spPr>
          <c:marker>
            <c:symbol val="none"/>
          </c:marker>
          <c:cat>
            <c:numRef>
              <c:f>List1!$A$2:$A$34</c:f>
              <c:numCache>
                <c:formatCode>General</c:formatCode>
                <c:ptCount val="33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  <c:pt idx="24">
                  <c:v>2016</c:v>
                </c:pt>
                <c:pt idx="25">
                  <c:v>2017</c:v>
                </c:pt>
                <c:pt idx="26">
                  <c:v>2018</c:v>
                </c:pt>
                <c:pt idx="27">
                  <c:v>2019</c:v>
                </c:pt>
                <c:pt idx="28">
                  <c:v>2020</c:v>
                </c:pt>
                <c:pt idx="29">
                  <c:v>2021</c:v>
                </c:pt>
                <c:pt idx="30">
                  <c:v>2022</c:v>
                </c:pt>
                <c:pt idx="31">
                  <c:v>2023</c:v>
                </c:pt>
                <c:pt idx="32">
                  <c:v>2023</c:v>
                </c:pt>
              </c:numCache>
            </c:numRef>
          </c:cat>
          <c:val>
            <c:numRef>
              <c:f>List1!$B$2:$B$34</c:f>
              <c:numCache>
                <c:formatCode>#,##0</c:formatCode>
                <c:ptCount val="33"/>
                <c:pt idx="0">
                  <c:v>327</c:v>
                </c:pt>
                <c:pt idx="1">
                  <c:v>324</c:v>
                </c:pt>
                <c:pt idx="2">
                  <c:v>295</c:v>
                </c:pt>
                <c:pt idx="3">
                  <c:v>295</c:v>
                </c:pt>
                <c:pt idx="4">
                  <c:v>318</c:v>
                </c:pt>
                <c:pt idx="5">
                  <c:v>321</c:v>
                </c:pt>
                <c:pt idx="6">
                  <c:v>320</c:v>
                </c:pt>
                <c:pt idx="7">
                  <c:v>317</c:v>
                </c:pt>
                <c:pt idx="8">
                  <c:v>297</c:v>
                </c:pt>
                <c:pt idx="9">
                  <c:v>293</c:v>
                </c:pt>
                <c:pt idx="10">
                  <c:v>289</c:v>
                </c:pt>
                <c:pt idx="11">
                  <c:v>283</c:v>
                </c:pt>
                <c:pt idx="12" formatCode="General">
                  <c:v>251</c:v>
                </c:pt>
                <c:pt idx="13" formatCode="General">
                  <c:v>232</c:v>
                </c:pt>
                <c:pt idx="14" formatCode="General">
                  <c:v>229</c:v>
                </c:pt>
                <c:pt idx="15" formatCode="General">
                  <c:v>225</c:v>
                </c:pt>
                <c:pt idx="16" formatCode="General">
                  <c:v>179</c:v>
                </c:pt>
                <c:pt idx="17" formatCode="General">
                  <c:v>142</c:v>
                </c:pt>
                <c:pt idx="18" formatCode="General">
                  <c:v>133</c:v>
                </c:pt>
                <c:pt idx="19" formatCode="General">
                  <c:v>112</c:v>
                </c:pt>
                <c:pt idx="20" formatCode="General">
                  <c:v>100</c:v>
                </c:pt>
                <c:pt idx="21" formatCode="General">
                  <c:v>102</c:v>
                </c:pt>
                <c:pt idx="22" formatCode="General">
                  <c:v>103</c:v>
                </c:pt>
                <c:pt idx="23" formatCode="General">
                  <c:v>96</c:v>
                </c:pt>
                <c:pt idx="24" formatCode="General">
                  <c:v>94</c:v>
                </c:pt>
                <c:pt idx="25" formatCode="General">
                  <c:v>94</c:v>
                </c:pt>
                <c:pt idx="26" formatCode="General">
                  <c:v>92</c:v>
                </c:pt>
                <c:pt idx="27" formatCode="General">
                  <c:v>91</c:v>
                </c:pt>
                <c:pt idx="28" formatCode="General">
                  <c:v>88</c:v>
                </c:pt>
                <c:pt idx="29" formatCode="General">
                  <c:v>90</c:v>
                </c:pt>
                <c:pt idx="30" formatCode="General">
                  <c:v>81</c:v>
                </c:pt>
                <c:pt idx="31" formatCode="General">
                  <c:v>79</c:v>
                </c:pt>
                <c:pt idx="32" formatCode="General">
                  <c:v>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41-2440-AB66-37FFFEC23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782272"/>
        <c:axId val="165783808"/>
      </c:lineChart>
      <c:catAx>
        <c:axId val="165782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65783808"/>
        <c:crosses val="autoZero"/>
        <c:auto val="1"/>
        <c:lblAlgn val="ctr"/>
        <c:lblOffset val="100"/>
        <c:noMultiLvlLbl val="0"/>
      </c:catAx>
      <c:valAx>
        <c:axId val="1657838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657822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517516139593251"/>
          <c:y val="0.41160414007326934"/>
          <c:w val="0.2790167449872672"/>
          <c:h val="0.21298060773240488"/>
        </c:manualLayout>
      </c:layout>
      <c:overlay val="0"/>
      <c:txPr>
        <a:bodyPr/>
        <a:lstStyle/>
        <a:p>
          <a:pPr>
            <a:defRPr sz="165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ADEA0-F69D-4585-B9F1-D68917874CC1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8F19F-8553-48EE-A067-38D9AA6256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851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48D8BEC-68F7-4A6C-8D64-D93890121AD0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7014B4F4-66FE-4061-BE20-C4A2BA6F7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161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B4F4-66FE-4061-BE20-C4A2BA6F7AB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393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B4F4-66FE-4061-BE20-C4A2BA6F7AB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603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84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33256E-8EA6-4123-B4A1-99561EC46F3B}" type="slidenum">
              <a:rPr lang="cs-CZ" altLang="en-US" sz="1200">
                <a:solidFill>
                  <a:srgbClr val="000000"/>
                </a:solidFill>
              </a:rPr>
              <a:pPr eaLnBrk="1" hangingPunct="1"/>
              <a:t>14</a:t>
            </a:fld>
            <a:endParaRPr lang="cs-CZ" altLang="en-US" sz="120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altLang="en-US" dirty="0"/>
              <a:t>Data</a:t>
            </a:r>
            <a:r>
              <a:rPr lang="cs-CZ" altLang="en-US" baseline="0" dirty="0"/>
              <a:t> o prodejích veterinárních antimikrobik za rok 2016 ve 30 státech EU/EEA (poslední dostupná souhrnná data za oblast EU/EEA publikována 2018, v řadě států důrazná opatření na snížení spotřeb)</a:t>
            </a:r>
          </a:p>
          <a:p>
            <a:pPr>
              <a:spcBef>
                <a:spcPct val="0"/>
              </a:spcBef>
            </a:pPr>
            <a:endParaRPr lang="cs-CZ" altLang="en-US" baseline="0" dirty="0"/>
          </a:p>
          <a:p>
            <a:pPr>
              <a:spcBef>
                <a:spcPct val="0"/>
              </a:spcBef>
            </a:pPr>
            <a:r>
              <a:rPr lang="cs-CZ" altLang="en-US" baseline="0" dirty="0"/>
              <a:t>Je velký rozptyl dat (nejnižší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2.9</a:t>
            </a:r>
            <a:r>
              <a:rPr lang="cs-CZ" altLang="en-US" baseline="0" dirty="0">
                <a:solidFill>
                  <a:srgbClr val="FF0000"/>
                </a:solidFill>
              </a:rPr>
              <a:t> </a:t>
            </a:r>
            <a:r>
              <a:rPr lang="cs-CZ" altLang="en-US" baseline="0" dirty="0"/>
              <a:t>– nejvyšší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453.4 mg/PCU</a:t>
            </a:r>
            <a:r>
              <a:rPr lang="cs-CZ" altLang="en-US" baseline="0" dirty="0"/>
              <a:t>), průměr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124.6 mg/PCU</a:t>
            </a:r>
            <a:r>
              <a:rPr lang="cs-CZ" altLang="en-US" baseline="0" dirty="0"/>
              <a:t> , medián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57.0 mg/PCU. </a:t>
            </a:r>
            <a:r>
              <a:rPr lang="cs-CZ" altLang="en-US" baseline="0" dirty="0"/>
              <a:t>( ČR  61,2 mg/PCU) – tj.  Polovina průměru, lehce nad mediánem, na 16. místě z 30 států</a:t>
            </a:r>
          </a:p>
          <a:p>
            <a:pPr>
              <a:spcBef>
                <a:spcPct val="0"/>
              </a:spcBef>
            </a:pPr>
            <a:endParaRPr lang="cs-CZ" altLang="en-US" baseline="0" dirty="0"/>
          </a:p>
          <a:p>
            <a:pPr>
              <a:spcBef>
                <a:spcPct val="0"/>
              </a:spcBef>
            </a:pPr>
            <a:r>
              <a:rPr lang="cs-CZ" altLang="en-US" baseline="0" dirty="0">
                <a:solidFill>
                  <a:srgbClr val="FF0000"/>
                </a:solidFill>
              </a:rPr>
              <a:t>Při  porovnání států si musíme být vědomi, že existují parametry, které činí data obtížně srovnatelnými ! Proto srovnání, ač matematicky korektní, je pouze orientační !</a:t>
            </a:r>
          </a:p>
          <a:p>
            <a:pPr>
              <a:spcBef>
                <a:spcPct val="0"/>
              </a:spcBef>
            </a:pPr>
            <a:r>
              <a:rPr lang="cs-CZ" altLang="en-US" baseline="0" dirty="0">
                <a:solidFill>
                  <a:srgbClr val="FF0000"/>
                </a:solidFill>
              </a:rPr>
              <a:t> - mezi jednotlivými státy se liší rozvrstvení v rámci hospodářských zvířat (např. DK má významný sektor prasat, NL sektor skotu a drůbeže atp.)</a:t>
            </a:r>
          </a:p>
          <a:p>
            <a:pPr>
              <a:spcBef>
                <a:spcPct val="0"/>
              </a:spcBef>
            </a:pPr>
            <a:r>
              <a:rPr lang="cs-CZ" altLang="en-US" baseline="0" dirty="0">
                <a:solidFill>
                  <a:srgbClr val="FF0000"/>
                </a:solidFill>
              </a:rPr>
              <a:t>-  různá intenzita/velikost chovů, technologie chovů a management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cs-CZ" altLang="en-US" baseline="0" dirty="0">
                <a:solidFill>
                  <a:srgbClr val="FF0000"/>
                </a:solidFill>
              </a:rPr>
              <a:t>různé portfolio dostupných VLP na trhu každého ze států a s tím částečně související rozsah používání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cs-CZ" altLang="en-US" baseline="0" dirty="0">
                <a:solidFill>
                  <a:srgbClr val="FF0000"/>
                </a:solidFill>
              </a:rPr>
              <a:t>klimatické poměry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cs-CZ" altLang="en-US" baseline="0" dirty="0">
                <a:solidFill>
                  <a:srgbClr val="FF0000"/>
                </a:solidFill>
              </a:rPr>
              <a:t>socioekonomické faktory</a:t>
            </a:r>
          </a:p>
          <a:p>
            <a:pPr marL="171450" indent="-171450">
              <a:spcBef>
                <a:spcPct val="0"/>
              </a:spcBef>
              <a:buFontTx/>
              <a:buChar char="-"/>
            </a:pPr>
            <a:r>
              <a:rPr lang="cs-CZ" altLang="en-US" baseline="0" dirty="0">
                <a:solidFill>
                  <a:srgbClr val="FF0000"/>
                </a:solidFill>
              </a:rPr>
              <a:t>Je rovněž nutno brát v úvahu, že toto jsou OFICIÁLNĚ nahlášená data o  prodejích antimikrobik v registrovaných VLP (vybrané státy mají všech – tedy i např. na výjimky povolených) v daných členských státech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en-US" baseline="0" dirty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en-US" baseline="0" dirty="0">
                <a:solidFill>
                  <a:srgbClr val="FF0000"/>
                </a:solidFill>
              </a:rPr>
              <a:t>Protože ČR (i cca 9 dalších států) má dostupná validní data již přibližně 10 let, je vhodné spíše sledovat trendy vývoje v každém státě individuálně a zaměřit se spíše na určité ukazatele (např. používání antimikrobik kriticky významných z pohledu veřejného zdraví (např. cefalosporiny 3.a a 4. generace a fluorochinolony)</a:t>
            </a:r>
          </a:p>
          <a:p>
            <a:pPr>
              <a:spcBef>
                <a:spcPct val="0"/>
              </a:spcBef>
            </a:pPr>
            <a:endParaRPr lang="cs-CZ" altLang="en-US" baseline="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0877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B4F4-66FE-4061-BE20-C4A2BA6F7AB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35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B4F4-66FE-4061-BE20-C4A2BA6F7AB7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130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4B4F4-66FE-4061-BE20-C4A2BA6F7AB7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2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269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88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60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A704B7-01ED-4A11-AE48-09648E6DA46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7240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26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89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305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551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4975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77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37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381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829CB-A101-4366-A88E-D7A3DD250C09}" type="datetimeFigureOut">
              <a:rPr lang="cs-CZ" smtClean="0"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6415-FA73-461F-98CA-9F69274A5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41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/overview/antimicrobial-resistance/european-surveillance-veterinary-antimicrobial-consumption-esva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3380" y="1092208"/>
            <a:ext cx="11452860" cy="2387600"/>
          </a:xfrm>
        </p:spPr>
        <p:txBody>
          <a:bodyPr>
            <a:normAutofit/>
          </a:bodyPr>
          <a:lstStyle/>
          <a:p>
            <a:r>
              <a:rPr lang="cs-CZ" sz="4800" dirty="0">
                <a:solidFill>
                  <a:schemeClr val="tx2"/>
                </a:solidFill>
                <a:latin typeface="+mn-lt"/>
              </a:rPr>
              <a:t> Opatření k tlumení nákaz prasat jako cesta k chovu s minimálním podáním antibiotik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827726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cs-CZ" sz="3200" b="1" dirty="0">
                <a:solidFill>
                  <a:schemeClr val="tx2"/>
                </a:solidFill>
              </a:rPr>
              <a:t>MVDr. Marek Žižlavský, Ph.D.</a:t>
            </a:r>
          </a:p>
          <a:p>
            <a:r>
              <a:rPr lang="cs-CZ" dirty="0">
                <a:solidFill>
                  <a:schemeClr val="tx2"/>
                </a:solidFill>
              </a:rPr>
              <a:t>Brno, 22. 11. 2024</a:t>
            </a:r>
          </a:p>
          <a:p>
            <a:r>
              <a:rPr lang="en-US" b="1" dirty="0">
                <a:solidFill>
                  <a:schemeClr val="tx2"/>
                </a:solidFill>
              </a:rPr>
              <a:t>Hands-on training for farmers and veterinarians – </a:t>
            </a:r>
            <a:r>
              <a:rPr lang="cs-CZ" b="1" dirty="0">
                <a:solidFill>
                  <a:schemeClr val="tx2"/>
                </a:solidFill>
              </a:rPr>
              <a:t>CZ</a:t>
            </a:r>
          </a:p>
          <a:p>
            <a:r>
              <a:rPr lang="cs-CZ" b="1" dirty="0">
                <a:solidFill>
                  <a:schemeClr val="tx2"/>
                </a:solidFill>
              </a:rPr>
              <a:t>CASE STUDY </a:t>
            </a:r>
          </a:p>
        </p:txBody>
      </p:sp>
    </p:spTree>
    <p:extLst>
      <p:ext uri="{BB962C8B-B14F-4D97-AF65-F5344CB8AC3E}">
        <p14:creationId xmlns:p14="http://schemas.microsoft.com/office/powerpoint/2010/main" val="405214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FE0792D3-551A-BA4F-856E-069539E3869A}"/>
              </a:ext>
            </a:extLst>
          </p:cNvPr>
          <p:cNvSpPr txBox="1"/>
          <p:nvPr/>
        </p:nvSpPr>
        <p:spPr>
          <a:xfrm>
            <a:off x="8604739" y="6533664"/>
            <a:ext cx="2047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>
                <a:solidFill>
                  <a:prstClr val="white"/>
                </a:solidFill>
                <a:latin typeface="Trebuchet MS" panose="020B0703020202090204" pitchFamily="34" charset="0"/>
              </a:rPr>
              <a:t>www.sevaron.cz</a:t>
            </a:r>
            <a:endParaRPr lang="cs-CZ" sz="1400" dirty="0">
              <a:solidFill>
                <a:prstClr val="white"/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8EF3083-72D6-E540-AC96-DD2C56E41908}"/>
              </a:ext>
            </a:extLst>
          </p:cNvPr>
          <p:cNvSpPr txBox="1">
            <a:spLocks noChangeArrowheads="1"/>
          </p:cNvSpPr>
          <p:nvPr/>
        </p:nvSpPr>
        <p:spPr>
          <a:xfrm>
            <a:off x="1775521" y="379648"/>
            <a:ext cx="8620367" cy="724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 dirty="0">
                <a:solidFill>
                  <a:schemeClr val="tx2"/>
                </a:solidFill>
                <a:latin typeface="+mn-lt"/>
              </a:rPr>
              <a:t>Trend v počtu prasnic v České republice v letech 1992 – 2023</a:t>
            </a:r>
          </a:p>
        </p:txBody>
      </p:sp>
      <p:graphicFrame>
        <p:nvGraphicFramePr>
          <p:cNvPr id="18" name="Zástupný symbol pro obsah 3">
            <a:extLst>
              <a:ext uri="{FF2B5EF4-FFF2-40B4-BE49-F238E27FC236}">
                <a16:creationId xmlns:a16="http://schemas.microsoft.com/office/drawing/2014/main" id="{AB4F4B46-531E-E143-A592-45B81B6B143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134816" y="1340768"/>
          <a:ext cx="8240914" cy="506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bdélník 1"/>
          <p:cNvSpPr/>
          <p:nvPr/>
        </p:nvSpPr>
        <p:spPr>
          <a:xfrm>
            <a:off x="2063552" y="6084004"/>
            <a:ext cx="5670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Zdroj: Český statistický úřad, prosinec 2023</a:t>
            </a:r>
            <a:endParaRPr lang="en-GB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82F3605-34C7-4101-B8A2-FF6D66C2C3B0}"/>
              </a:ext>
            </a:extLst>
          </p:cNvPr>
          <p:cNvSpPr txBox="1"/>
          <p:nvPr/>
        </p:nvSpPr>
        <p:spPr>
          <a:xfrm>
            <a:off x="4776618" y="2202476"/>
            <a:ext cx="5670376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Vstup EU (2004),  následuje strmý sestup v počtech prasnic =&gt; postupná ztráta soběstačnosti v produkci vepřového</a:t>
            </a:r>
            <a:endParaRPr lang="en-GB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451F75C-C244-4FE5-AD9C-EC146E49452E}"/>
              </a:ext>
            </a:extLst>
          </p:cNvPr>
          <p:cNvSpPr txBox="1"/>
          <p:nvPr/>
        </p:nvSpPr>
        <p:spPr>
          <a:xfrm>
            <a:off x="5632235" y="4356846"/>
            <a:ext cx="5020136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Zahájení ozdravení (okolo r. 2010), nastupují podpory, výrazné zmírnění poklesu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847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84784"/>
            <a:ext cx="9144000" cy="529847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0" y="283799"/>
            <a:ext cx="11871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2"/>
                </a:solidFill>
              </a:rPr>
              <a:t>Vývoj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počtu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zvířat</a:t>
            </a:r>
            <a:r>
              <a:rPr lang="en-US" sz="3600" b="1" dirty="0">
                <a:solidFill>
                  <a:schemeClr val="tx2"/>
                </a:solidFill>
              </a:rPr>
              <a:t> a </a:t>
            </a:r>
            <a:r>
              <a:rPr lang="en-US" sz="3600" b="1" dirty="0" err="1">
                <a:solidFill>
                  <a:schemeClr val="tx2"/>
                </a:solidFill>
              </a:rPr>
              <a:t>dotací</a:t>
            </a:r>
            <a:r>
              <a:rPr lang="en-US" sz="3600" b="1" dirty="0">
                <a:solidFill>
                  <a:schemeClr val="tx2"/>
                </a:solidFill>
              </a:rPr>
              <a:t> v </a:t>
            </a:r>
            <a:r>
              <a:rPr lang="en-US" sz="3600" b="1" dirty="0" err="1">
                <a:solidFill>
                  <a:schemeClr val="tx2"/>
                </a:solidFill>
              </a:rPr>
              <a:t>chovech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prasat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endParaRPr lang="cs-CZ" sz="3600" b="1" dirty="0">
              <a:solidFill>
                <a:schemeClr val="tx2"/>
              </a:solidFill>
            </a:endParaRPr>
          </a:p>
          <a:p>
            <a:pPr algn="ctr"/>
            <a:r>
              <a:rPr lang="en-US" sz="3600" b="1" dirty="0" err="1">
                <a:solidFill>
                  <a:schemeClr val="tx2"/>
                </a:solidFill>
              </a:rPr>
              <a:t>mezi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lety</a:t>
            </a:r>
            <a:r>
              <a:rPr lang="en-US" sz="3600" b="1" dirty="0">
                <a:solidFill>
                  <a:schemeClr val="tx2"/>
                </a:solidFill>
              </a:rPr>
              <a:t> 2005 a 2022</a:t>
            </a:r>
            <a:endParaRPr lang="cs-CZ" sz="3600" b="1" dirty="0">
              <a:solidFill>
                <a:schemeClr val="tx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31504" y="1556792"/>
            <a:ext cx="43924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360361" y="6444044"/>
            <a:ext cx="1152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>
                <a:solidFill>
                  <a:schemeClr val="tx2"/>
                </a:solidFill>
              </a:rPr>
              <a:t>Zdroj: SCHP</a:t>
            </a:r>
          </a:p>
        </p:txBody>
      </p:sp>
    </p:spTree>
    <p:extLst>
      <p:ext uri="{BB962C8B-B14F-4D97-AF65-F5344CB8AC3E}">
        <p14:creationId xmlns:p14="http://schemas.microsoft.com/office/powerpoint/2010/main" val="272545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A15DF5-233E-478E-B680-C40B7D089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0648"/>
            <a:ext cx="12191999" cy="864096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>
                <a:solidFill>
                  <a:srgbClr val="002060"/>
                </a:solidFill>
                <a:latin typeface="+mn-lt"/>
              </a:rPr>
              <a:t>Trendy v celkové spotřebě veterinárních antimikrobik v ČR v období 2008 - 2022 s korekcí na populace hospodářských zvířat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1FF02565-4373-49CB-8E52-7903C0E2EA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52" y="1373820"/>
            <a:ext cx="6830516" cy="463443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552558A-34B0-4CA2-AC03-5A29E1D7FBA0}"/>
              </a:ext>
            </a:extLst>
          </p:cNvPr>
          <p:cNvSpPr txBox="1"/>
          <p:nvPr/>
        </p:nvSpPr>
        <p:spPr>
          <a:xfrm>
            <a:off x="946721" y="5028224"/>
            <a:ext cx="437448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002060"/>
                </a:solidFill>
              </a:rPr>
              <a:t>2018: </a:t>
            </a:r>
            <a:r>
              <a:rPr lang="cs-CZ" sz="1200" dirty="0"/>
              <a:t>ČR celkově </a:t>
            </a:r>
            <a:r>
              <a:rPr lang="cs-CZ" sz="1200" b="1" dirty="0"/>
              <a:t>57 mg/PCU =</a:t>
            </a:r>
            <a:r>
              <a:rPr lang="cs-CZ" sz="1200" dirty="0"/>
              <a:t> medián </a:t>
            </a:r>
            <a:r>
              <a:rPr lang="cs-CZ" sz="1200" dirty="0" err="1"/>
              <a:t>evropy</a:t>
            </a:r>
            <a:r>
              <a:rPr lang="cs-CZ" sz="1200" dirty="0"/>
              <a:t> </a:t>
            </a:r>
            <a:r>
              <a:rPr lang="cs-CZ" sz="1200" b="1" dirty="0"/>
              <a:t>57 mg/PCU, </a:t>
            </a:r>
            <a:r>
              <a:rPr lang="cs-CZ" sz="1200" dirty="0"/>
              <a:t>výrazně pod </a:t>
            </a:r>
            <a:r>
              <a:rPr lang="cs-CZ" sz="1200" b="1" dirty="0"/>
              <a:t>průměr 103,2 mg/PCU </a:t>
            </a:r>
            <a:r>
              <a:rPr lang="cs-CZ" sz="1200" dirty="0"/>
              <a:t>pro 31 států EU/EEA)</a:t>
            </a:r>
          </a:p>
          <a:p>
            <a:endParaRPr lang="cs-CZ" sz="13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EAB5C4F-02E3-4E59-879C-06A8513CC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849" y="6509813"/>
            <a:ext cx="765131" cy="27326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4000"/>
              </a:srgb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DD0B41D-302A-4CB5-BA26-9ABC9D027E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524" t="32423" r="14699" b="3800"/>
          <a:stretch/>
        </p:blipFill>
        <p:spPr>
          <a:xfrm>
            <a:off x="7282549" y="1948144"/>
            <a:ext cx="4483865" cy="437378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097B7E8-4897-4783-939B-AEABA0C6A5F5}"/>
              </a:ext>
            </a:extLst>
          </p:cNvPr>
          <p:cNvSpPr txBox="1"/>
          <p:nvPr/>
        </p:nvSpPr>
        <p:spPr>
          <a:xfrm>
            <a:off x="7777237" y="2236424"/>
            <a:ext cx="314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ČR  2018 – 2022: </a:t>
            </a:r>
            <a:r>
              <a:rPr lang="cs-CZ" b="1" dirty="0" err="1"/>
              <a:t>Farm</a:t>
            </a:r>
            <a:r>
              <a:rPr lang="cs-CZ" b="1" dirty="0"/>
              <a:t> to </a:t>
            </a:r>
            <a:r>
              <a:rPr lang="cs-CZ" b="1" dirty="0" err="1"/>
              <a:t>Fork</a:t>
            </a:r>
            <a:r>
              <a:rPr lang="cs-CZ" b="1" dirty="0"/>
              <a:t> pokles o </a:t>
            </a:r>
            <a:r>
              <a:rPr lang="cs-CZ" b="1" dirty="0">
                <a:solidFill>
                  <a:srgbClr val="C00000"/>
                </a:solidFill>
              </a:rPr>
              <a:t>18,6%</a:t>
            </a:r>
            <a:r>
              <a:rPr lang="cs-CZ" b="1" dirty="0"/>
              <a:t> (mg/PCU)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31727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1EC9E46E-1387-47E6-BB5A-A6BC24DFEF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291" y="1089945"/>
            <a:ext cx="9084725" cy="49914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2215" y="116632"/>
            <a:ext cx="8229600" cy="63894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chemeClr val="tx2"/>
                </a:solidFill>
                <a:latin typeface="+mn-lt"/>
              </a:rPr>
              <a:t>Trendy antimikrobika v sumách léčivých látek - premixy ČR 2008 - 2023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6321824"/>
            <a:ext cx="92710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9753DBC-DC0E-4D90-99EB-622FF1368396}"/>
              </a:ext>
            </a:extLst>
          </p:cNvPr>
          <p:cNvSpPr txBox="1"/>
          <p:nvPr/>
        </p:nvSpPr>
        <p:spPr>
          <a:xfrm>
            <a:off x="4553179" y="2587521"/>
            <a:ext cx="3923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C00000"/>
                </a:solidFill>
              </a:rPr>
              <a:t>Pokles populace prasat o 41%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FB5B31D-A3A5-4936-BFEC-106B8E2BCE5D}"/>
              </a:ext>
            </a:extLst>
          </p:cNvPr>
          <p:cNvSpPr txBox="1"/>
          <p:nvPr/>
        </p:nvSpPr>
        <p:spPr>
          <a:xfrm>
            <a:off x="3880368" y="5123727"/>
            <a:ext cx="4979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</a:rPr>
              <a:t>Pokles spotřeb antimikrobik o 85%</a:t>
            </a:r>
            <a:endParaRPr lang="en-GB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802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47522" y="-108498"/>
            <a:ext cx="9756576" cy="764704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latin typeface="+mn-lt"/>
              </a:rPr>
            </a:br>
            <a:r>
              <a:rPr lang="cs-CZ" sz="3600" b="1" dirty="0">
                <a:solidFill>
                  <a:srgbClr val="002060"/>
                </a:solidFill>
                <a:latin typeface="+mn-lt"/>
              </a:rPr>
              <a:t>Jak si stojí ČR (2022) ve srovnání s dalšími státy EU/EEA</a:t>
            </a:r>
            <a:br>
              <a:rPr lang="cs-CZ" sz="3600" b="1" dirty="0">
                <a:solidFill>
                  <a:srgbClr val="002060"/>
                </a:solidFill>
                <a:latin typeface="+mn-lt"/>
              </a:rPr>
            </a:br>
            <a:r>
              <a:rPr lang="cs-CZ" sz="1800" b="1" dirty="0">
                <a:solidFill>
                  <a:srgbClr val="C00000"/>
                </a:solidFill>
                <a:latin typeface="+mn-lt"/>
              </a:rPr>
              <a:t>Data o prodejích vet ATM zkorigovaná na populace hospodářských zvířat 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[</a:t>
            </a:r>
            <a:r>
              <a:rPr lang="cs-CZ" sz="1800" b="1" dirty="0">
                <a:solidFill>
                  <a:srgbClr val="C00000"/>
                </a:solidFill>
                <a:latin typeface="+mn-lt"/>
              </a:rPr>
              <a:t>mg/PCU</a:t>
            </a:r>
            <a:r>
              <a:rPr lang="en-US" sz="1800" b="1" dirty="0">
                <a:solidFill>
                  <a:srgbClr val="C00000"/>
                </a:solidFill>
                <a:latin typeface="+mn-lt"/>
              </a:rPr>
              <a:t>]</a:t>
            </a:r>
            <a:r>
              <a:rPr lang="cs-CZ" sz="1800" b="1" dirty="0">
                <a:solidFill>
                  <a:srgbClr val="C00000"/>
                </a:solidFill>
                <a:latin typeface="+mn-lt"/>
              </a:rPr>
              <a:t> </a:t>
            </a:r>
            <a:endParaRPr lang="cs-CZ" sz="1800" b="1" dirty="0">
              <a:latin typeface="+mn-lt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1247522" y="6296823"/>
            <a:ext cx="7953635" cy="46384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r>
              <a:rPr lang="cs-CZ" sz="1200" dirty="0">
                <a:solidFill>
                  <a:schemeClr val="tx1"/>
                </a:solidFill>
              </a:rPr>
              <a:t>Zdroj dat  ESVAC: Sales of </a:t>
            </a:r>
            <a:r>
              <a:rPr lang="cs-CZ" sz="1200" dirty="0" err="1">
                <a:solidFill>
                  <a:schemeClr val="tx1"/>
                </a:solidFill>
              </a:rPr>
              <a:t>veterinary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antimicrobial</a:t>
            </a:r>
            <a:r>
              <a:rPr lang="cs-CZ" sz="1200" dirty="0">
                <a:solidFill>
                  <a:schemeClr val="tx1"/>
                </a:solidFill>
              </a:rPr>
              <a:t> </a:t>
            </a:r>
            <a:r>
              <a:rPr lang="cs-CZ" sz="1200" dirty="0" err="1">
                <a:solidFill>
                  <a:schemeClr val="tx1"/>
                </a:solidFill>
              </a:rPr>
              <a:t>agents</a:t>
            </a:r>
            <a:r>
              <a:rPr lang="cs-CZ" sz="1200" dirty="0">
                <a:solidFill>
                  <a:schemeClr val="tx1"/>
                </a:solidFill>
              </a:rPr>
              <a:t> in 31EU/EEA </a:t>
            </a:r>
            <a:r>
              <a:rPr lang="cs-CZ" sz="1200" dirty="0" err="1">
                <a:solidFill>
                  <a:schemeClr val="tx1"/>
                </a:solidFill>
              </a:rPr>
              <a:t>countries</a:t>
            </a:r>
            <a:r>
              <a:rPr lang="cs-CZ" sz="1200" dirty="0">
                <a:solidFill>
                  <a:schemeClr val="tx1"/>
                </a:solidFill>
              </a:rPr>
              <a:t>  in 2022 –  </a:t>
            </a:r>
            <a:r>
              <a:rPr lang="cs-CZ" sz="1400" dirty="0">
                <a:hlinkClick r:id="rId3"/>
              </a:rPr>
              <a:t>European Surveillance of </a:t>
            </a:r>
            <a:r>
              <a:rPr lang="cs-CZ" sz="1400" dirty="0" err="1">
                <a:hlinkClick r:id="rId3"/>
              </a:rPr>
              <a:t>Veterinary</a:t>
            </a:r>
            <a:r>
              <a:rPr lang="cs-CZ" sz="1400" dirty="0">
                <a:hlinkClick r:id="rId3"/>
              </a:rPr>
              <a:t> </a:t>
            </a:r>
            <a:r>
              <a:rPr lang="cs-CZ" sz="1400" dirty="0" err="1">
                <a:hlinkClick r:id="rId3"/>
              </a:rPr>
              <a:t>Antimicrobial</a:t>
            </a:r>
            <a:r>
              <a:rPr lang="cs-CZ" sz="1400" dirty="0">
                <a:hlinkClick r:id="rId3"/>
              </a:rPr>
              <a:t> </a:t>
            </a:r>
            <a:r>
              <a:rPr lang="cs-CZ" sz="1400" dirty="0" err="1">
                <a:hlinkClick r:id="rId3"/>
              </a:rPr>
              <a:t>Consumption</a:t>
            </a:r>
            <a:r>
              <a:rPr lang="cs-CZ" sz="1400" dirty="0">
                <a:hlinkClick r:id="rId3"/>
              </a:rPr>
              <a:t> (ESVAC) | European </a:t>
            </a:r>
            <a:r>
              <a:rPr lang="cs-CZ" sz="1400" dirty="0" err="1">
                <a:hlinkClick r:id="rId3"/>
              </a:rPr>
              <a:t>Medicines</a:t>
            </a:r>
            <a:r>
              <a:rPr lang="cs-CZ" sz="1400" dirty="0">
                <a:hlinkClick r:id="rId3"/>
              </a:rPr>
              <a:t> </a:t>
            </a:r>
            <a:r>
              <a:rPr lang="cs-CZ" sz="1400" dirty="0" err="1">
                <a:hlinkClick r:id="rId3"/>
              </a:rPr>
              <a:t>Agency</a:t>
            </a:r>
            <a:r>
              <a:rPr lang="cs-CZ" sz="1400" dirty="0">
                <a:hlinkClick r:id="rId3"/>
              </a:rPr>
              <a:t> (europa.eu)</a:t>
            </a:r>
            <a:endParaRPr lang="cs-CZ" sz="1400" dirty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104775" y="5678648"/>
            <a:ext cx="6792162" cy="5760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charset="0"/>
              <a:buChar char="•"/>
            </a:pPr>
            <a:r>
              <a:rPr lang="cs-CZ" sz="1400" dirty="0">
                <a:solidFill>
                  <a:schemeClr val="tx1"/>
                </a:solidFill>
              </a:rPr>
              <a:t>Data je nutno interpretovat obezřetně, mezi jednotlivými státy se liší složení populací zvířat i portfolio podávaných antimikrobik</a:t>
            </a:r>
            <a:r>
              <a:rPr lang="cs-CZ" sz="1400" b="1" dirty="0">
                <a:solidFill>
                  <a:srgbClr val="C00000"/>
                </a:solidFill>
              </a:rPr>
              <a:t>,</a:t>
            </a:r>
            <a:r>
              <a:rPr lang="cs-CZ" sz="1600" b="1" dirty="0">
                <a:solidFill>
                  <a:srgbClr val="C00000"/>
                </a:solidFill>
              </a:rPr>
              <a:t> </a:t>
            </a:r>
            <a:r>
              <a:rPr lang="cs-CZ" sz="1200" b="1" dirty="0">
                <a:solidFill>
                  <a:srgbClr val="C00000"/>
                </a:solidFill>
              </a:rPr>
              <a:t>více slovní komentář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473" y="6480523"/>
            <a:ext cx="979115" cy="34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028DFD9-D05B-4DC6-B84D-6E5767C1C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5" y="858489"/>
            <a:ext cx="8848366" cy="484922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33AA16B-25D6-4A89-8589-A751DBC9411F}"/>
              </a:ext>
            </a:extLst>
          </p:cNvPr>
          <p:cNvSpPr txBox="1"/>
          <p:nvPr/>
        </p:nvSpPr>
        <p:spPr>
          <a:xfrm>
            <a:off x="709793" y="1384202"/>
            <a:ext cx="6048672" cy="8771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700" b="1" dirty="0">
                <a:solidFill>
                  <a:srgbClr val="0070C0"/>
                </a:solidFill>
              </a:rPr>
              <a:t>ČR</a:t>
            </a:r>
            <a:r>
              <a:rPr lang="cs-CZ" sz="1700" dirty="0">
                <a:solidFill>
                  <a:srgbClr val="0070C0"/>
                </a:solidFill>
              </a:rPr>
              <a:t> (</a:t>
            </a:r>
            <a:r>
              <a:rPr lang="cs-CZ" sz="1700" b="1" dirty="0">
                <a:solidFill>
                  <a:srgbClr val="0070C0"/>
                </a:solidFill>
              </a:rPr>
              <a:t>46,4 mg/PCU</a:t>
            </a:r>
            <a:r>
              <a:rPr lang="cs-CZ" sz="1700" dirty="0">
                <a:solidFill>
                  <a:srgbClr val="0070C0"/>
                </a:solidFill>
              </a:rPr>
              <a:t>) </a:t>
            </a:r>
            <a:r>
              <a:rPr lang="cs-CZ" sz="1700" dirty="0"/>
              <a:t>je</a:t>
            </a:r>
            <a:r>
              <a:rPr lang="cs-CZ" sz="1700" dirty="0">
                <a:solidFill>
                  <a:srgbClr val="0070C0"/>
                </a:solidFill>
              </a:rPr>
              <a:t> </a:t>
            </a:r>
          </a:p>
          <a:p>
            <a:r>
              <a:rPr lang="cs-CZ" sz="1700" dirty="0"/>
              <a:t>Nepatrně nad </a:t>
            </a:r>
            <a:r>
              <a:rPr lang="cs-CZ" sz="1700" b="1" dirty="0"/>
              <a:t>mediánem EU </a:t>
            </a:r>
            <a:r>
              <a:rPr lang="cs-CZ" sz="1700" dirty="0"/>
              <a:t>(</a:t>
            </a:r>
            <a:r>
              <a:rPr lang="cs-CZ" sz="1700" b="1" dirty="0">
                <a:solidFill>
                  <a:schemeClr val="tx2"/>
                </a:solidFill>
              </a:rPr>
              <a:t>45,8 mg/PCU</a:t>
            </a:r>
            <a:r>
              <a:rPr lang="cs-CZ" sz="1700" dirty="0"/>
              <a:t>): </a:t>
            </a:r>
            <a:r>
              <a:rPr lang="cs-CZ" sz="1200" b="1" dirty="0">
                <a:solidFill>
                  <a:srgbClr val="0070C0"/>
                </a:solidFill>
              </a:rPr>
              <a:t>16 </a:t>
            </a:r>
            <a:r>
              <a:rPr lang="cs-CZ" sz="1200" b="1" dirty="0" err="1">
                <a:solidFill>
                  <a:srgbClr val="0070C0"/>
                </a:solidFill>
              </a:rPr>
              <a:t>MSs</a:t>
            </a:r>
            <a:r>
              <a:rPr lang="cs-CZ" sz="1200" b="1" dirty="0">
                <a:solidFill>
                  <a:srgbClr val="0070C0"/>
                </a:solidFill>
              </a:rPr>
              <a:t> </a:t>
            </a:r>
            <a:r>
              <a:rPr lang="cs-CZ" sz="1200" dirty="0"/>
              <a:t>&lt; </a:t>
            </a:r>
            <a:r>
              <a:rPr lang="cs-CZ" sz="1200" b="1" dirty="0">
                <a:solidFill>
                  <a:srgbClr val="C00000"/>
                </a:solidFill>
              </a:rPr>
              <a:t>ČR</a:t>
            </a:r>
            <a:r>
              <a:rPr lang="cs-CZ" sz="1200" dirty="0"/>
              <a:t> &lt; </a:t>
            </a:r>
            <a:r>
              <a:rPr lang="cs-CZ" sz="1200" b="1" dirty="0">
                <a:solidFill>
                  <a:srgbClr val="0070C0"/>
                </a:solidFill>
              </a:rPr>
              <a:t>14 </a:t>
            </a:r>
            <a:r>
              <a:rPr lang="cs-CZ" sz="1200" b="1" dirty="0" err="1">
                <a:solidFill>
                  <a:srgbClr val="0070C0"/>
                </a:solidFill>
              </a:rPr>
              <a:t>MSs</a:t>
            </a:r>
            <a:endParaRPr lang="cs-CZ" sz="1200" b="1" dirty="0">
              <a:solidFill>
                <a:srgbClr val="0070C0"/>
              </a:solidFill>
            </a:endParaRPr>
          </a:p>
          <a:p>
            <a:r>
              <a:rPr lang="cs-CZ" sz="1700" dirty="0"/>
              <a:t>Výrazně pod </a:t>
            </a:r>
            <a:r>
              <a:rPr lang="cs-CZ" sz="1700" b="1" dirty="0"/>
              <a:t>průměrem EU </a:t>
            </a:r>
            <a:r>
              <a:rPr lang="cs-CZ" sz="1700" b="1" dirty="0">
                <a:solidFill>
                  <a:schemeClr val="tx2"/>
                </a:solidFill>
              </a:rPr>
              <a:t>(73,9 mg/PCU)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52272CE-FC68-4D82-A6BF-AB4E895C01B1}"/>
              </a:ext>
            </a:extLst>
          </p:cNvPr>
          <p:cNvSpPr txBox="1"/>
          <p:nvPr/>
        </p:nvSpPr>
        <p:spPr>
          <a:xfrm>
            <a:off x="4747114" y="5400520"/>
            <a:ext cx="37750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Pozn. Z důvodu poměrového zobrazení detailů  graf neobsahuje Kypr: 254,7 mg/PCU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ADA6ED-0B44-4056-A23D-B6EF0252A1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299" b="35014"/>
          <a:stretch/>
        </p:blipFill>
        <p:spPr>
          <a:xfrm>
            <a:off x="8953142" y="1299622"/>
            <a:ext cx="3024336" cy="2805018"/>
          </a:xfrm>
          <a:prstGeom prst="rect">
            <a:avLst/>
          </a:prstGeom>
        </p:spPr>
      </p:pic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E0292876-7061-4E80-84CA-96CADBE08C41}"/>
              </a:ext>
            </a:extLst>
          </p:cNvPr>
          <p:cNvSpPr/>
          <p:nvPr/>
        </p:nvSpPr>
        <p:spPr>
          <a:xfrm>
            <a:off x="8505825" y="1216517"/>
            <a:ext cx="3581400" cy="3024713"/>
          </a:xfrm>
          <a:prstGeom prst="roundRect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308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7898" y="332656"/>
            <a:ext cx="8922598" cy="6093296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F0F6DCB8-6ACE-43CE-B660-7F7A28407308}"/>
              </a:ext>
            </a:extLst>
          </p:cNvPr>
          <p:cNvSpPr/>
          <p:nvPr/>
        </p:nvSpPr>
        <p:spPr>
          <a:xfrm>
            <a:off x="7823200" y="2692400"/>
            <a:ext cx="4023360" cy="1473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2E4F94D-5591-4861-BDB5-5A9C8F5DEAA9}"/>
              </a:ext>
            </a:extLst>
          </p:cNvPr>
          <p:cNvSpPr txBox="1"/>
          <p:nvPr/>
        </p:nvSpPr>
        <p:spPr>
          <a:xfrm>
            <a:off x="7955280" y="3167390"/>
            <a:ext cx="375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FF00"/>
                </a:solidFill>
              </a:rPr>
              <a:t>CZ: 2023 -  </a:t>
            </a:r>
            <a:r>
              <a:rPr lang="en-GB" sz="2800" b="1" dirty="0">
                <a:solidFill>
                  <a:srgbClr val="FFFF00"/>
                </a:solidFill>
              </a:rPr>
              <a:t>42.2 mg/PCU</a:t>
            </a: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75E7BB6A-9E27-43B2-9231-C07CE8E367FF}"/>
              </a:ext>
            </a:extLst>
          </p:cNvPr>
          <p:cNvSpPr/>
          <p:nvPr/>
        </p:nvSpPr>
        <p:spPr>
          <a:xfrm>
            <a:off x="345440" y="2795530"/>
            <a:ext cx="4023361" cy="135079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rgbClr val="FFFF00"/>
                </a:solidFill>
              </a:rPr>
              <a:t>EU   BAROMETR </a:t>
            </a:r>
          </a:p>
          <a:p>
            <a:pPr algn="ctr"/>
            <a:r>
              <a:rPr lang="cs-CZ" sz="2400" b="1" dirty="0" err="1">
                <a:solidFill>
                  <a:srgbClr val="FFFF00"/>
                </a:solidFill>
              </a:rPr>
              <a:t>Farm</a:t>
            </a:r>
            <a:r>
              <a:rPr lang="cs-CZ" sz="2400" b="1" dirty="0">
                <a:solidFill>
                  <a:srgbClr val="FFFF00"/>
                </a:solidFill>
              </a:rPr>
              <a:t> to </a:t>
            </a:r>
            <a:r>
              <a:rPr lang="cs-CZ" sz="2400" b="1" dirty="0" err="1">
                <a:solidFill>
                  <a:srgbClr val="FFFF00"/>
                </a:solidFill>
              </a:rPr>
              <a:t>Fork</a:t>
            </a:r>
            <a:r>
              <a:rPr lang="cs-CZ" sz="2400" b="1" dirty="0">
                <a:solidFill>
                  <a:srgbClr val="FFFF00"/>
                </a:solidFill>
              </a:rPr>
              <a:t> </a:t>
            </a:r>
            <a:r>
              <a:rPr lang="cs-CZ" sz="2400" b="1" dirty="0" err="1">
                <a:solidFill>
                  <a:srgbClr val="FFFF00"/>
                </a:solidFill>
              </a:rPr>
              <a:t>target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3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56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36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Vývoj nákazové situace ČR</a:t>
            </a:r>
            <a:endParaRPr lang="cs-CZ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7328"/>
            <a:ext cx="11965021" cy="499019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</a:rPr>
              <a:t>Eradikace velmi nebezpečných nákaz</a:t>
            </a:r>
          </a:p>
          <a:p>
            <a:pPr marL="514350" indent="-514350">
              <a:buFont typeface="+mj-lt"/>
              <a:buAutoNum type="arabicPeriod"/>
            </a:pPr>
            <a:endParaRPr lang="cs-CZ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</a:rPr>
              <a:t>Období let 1989-2008-2010-2018-2023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výrazné zhoršení zdravotního stavu v chovech prasat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obrovská spotřeba antibiotik </a:t>
            </a:r>
            <a:r>
              <a:rPr lang="en-AE" dirty="0">
                <a:solidFill>
                  <a:srgbClr val="002060"/>
                </a:solidFill>
              </a:rPr>
              <a:t>–</a:t>
            </a:r>
            <a:r>
              <a:rPr lang="cs-CZ" dirty="0">
                <a:solidFill>
                  <a:srgbClr val="002060"/>
                </a:solidFill>
              </a:rPr>
              <a:t> veterinární péče 4-6 Kč/kg ž.hm.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od roku 2008 </a:t>
            </a:r>
            <a:r>
              <a:rPr lang="cs-CZ" dirty="0" err="1">
                <a:solidFill>
                  <a:srgbClr val="002060"/>
                </a:solidFill>
              </a:rPr>
              <a:t>repopulace</a:t>
            </a:r>
            <a:r>
              <a:rPr lang="cs-CZ" dirty="0">
                <a:solidFill>
                  <a:srgbClr val="002060"/>
                </a:solidFill>
              </a:rPr>
              <a:t> chovů prasat do SPF statutu 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- 2010 první dotace na prasata 8.F.a. a 8.F.b.(d.)</a:t>
            </a:r>
            <a:r>
              <a:rPr lang="cs-CZ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       </a:t>
            </a:r>
            <a:r>
              <a:rPr lang="cs-CZ" dirty="0">
                <a:solidFill>
                  <a:srgbClr val="002060"/>
                </a:solidFill>
              </a:rPr>
              <a:t>- </a:t>
            </a:r>
            <a:r>
              <a:rPr lang="cs-CZ" dirty="0" err="1">
                <a:solidFill>
                  <a:srgbClr val="002060"/>
                </a:solidFill>
              </a:rPr>
              <a:t>repopulace</a:t>
            </a:r>
            <a:r>
              <a:rPr lang="cs-CZ" dirty="0">
                <a:solidFill>
                  <a:srgbClr val="002060"/>
                </a:solidFill>
              </a:rPr>
              <a:t> vedla ke spotřebě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pod 50 mg/CPU (2021)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po </a:t>
            </a:r>
            <a:r>
              <a:rPr lang="cs-CZ" dirty="0" err="1">
                <a:solidFill>
                  <a:srgbClr val="002060"/>
                </a:solidFill>
              </a:rPr>
              <a:t>repopulacích</a:t>
            </a:r>
            <a:r>
              <a:rPr lang="cs-CZ" dirty="0">
                <a:solidFill>
                  <a:srgbClr val="002060"/>
                </a:solidFill>
              </a:rPr>
              <a:t> je cena veterinární péče 0,6-1,5 Kč/kg ž.hm. </a:t>
            </a: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3 .  Plán dalšího snižování spotřeby </a:t>
            </a:r>
            <a:r>
              <a:rPr lang="cs-CZ" b="1" dirty="0" err="1">
                <a:solidFill>
                  <a:srgbClr val="002060"/>
                </a:solidFill>
              </a:rPr>
              <a:t>antimikrobik</a:t>
            </a:r>
            <a:r>
              <a:rPr lang="cs-CZ" b="1" dirty="0">
                <a:solidFill>
                  <a:srgbClr val="002060"/>
                </a:solidFill>
              </a:rPr>
              <a:t> v letech 2023-2027 (2030)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opatření zvýšení obranyschopnosti v chovu prasat vakcinací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cílem je postupné snižování spotřeby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pod 50 mg/CPU</a:t>
            </a:r>
          </a:p>
        </p:txBody>
      </p:sp>
    </p:spTree>
    <p:extLst>
      <p:ext uri="{BB962C8B-B14F-4D97-AF65-F5344CB8AC3E}">
        <p14:creationId xmlns:p14="http://schemas.microsoft.com/office/powerpoint/2010/main" val="3561148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41" y="125760"/>
            <a:ext cx="11092721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2"/>
                </a:solidFill>
                <a:latin typeface="+mn-lt"/>
              </a:rPr>
              <a:t>Opatření zvýšení obranyschopnosti v chovu prasat</a:t>
            </a:r>
            <a:endParaRPr lang="cs-CZ" sz="36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9528" y="1288303"/>
            <a:ext cx="10920334" cy="5472608"/>
          </a:xfrm>
        </p:spPr>
        <p:txBody>
          <a:bodyPr>
            <a:no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</a:rPr>
              <a:t>Požadavky na nové podpory: nové, měřitelné, kontrolovatelné, </a:t>
            </a:r>
            <a:r>
              <a:rPr lang="cs-CZ" dirty="0" err="1">
                <a:solidFill>
                  <a:srgbClr val="002060"/>
                </a:solidFill>
              </a:rPr>
              <a:t>sazbovatelné</a:t>
            </a:r>
            <a:r>
              <a:rPr lang="cs-CZ" dirty="0">
                <a:solidFill>
                  <a:srgbClr val="002060"/>
                </a:solidFill>
              </a:rPr>
              <a:t> a vedoucí ke </a:t>
            </a:r>
            <a:r>
              <a:rPr lang="cs-CZ" dirty="0">
                <a:solidFill>
                  <a:schemeClr val="tx2"/>
                </a:solidFill>
              </a:rPr>
              <a:t>snižování</a:t>
            </a:r>
            <a:r>
              <a:rPr lang="cs-CZ" dirty="0">
                <a:solidFill>
                  <a:srgbClr val="002060"/>
                </a:solidFill>
              </a:rPr>
              <a:t> potřeby použití antimikrobik </a:t>
            </a:r>
          </a:p>
          <a:p>
            <a:pPr marL="0" indent="0">
              <a:buNone/>
            </a:pPr>
            <a:r>
              <a:rPr lang="cs-CZ" sz="2400" dirty="0" err="1">
                <a:solidFill>
                  <a:srgbClr val="002060"/>
                </a:solidFill>
              </a:rPr>
              <a:t>Podopatření</a:t>
            </a:r>
            <a:r>
              <a:rPr lang="cs-CZ" sz="2400" dirty="0">
                <a:solidFill>
                  <a:srgbClr val="002060"/>
                </a:solidFill>
              </a:rPr>
              <a:t>:</a:t>
            </a:r>
          </a:p>
          <a:p>
            <a:r>
              <a:rPr lang="cs-CZ" sz="2400" strike="sngStrike" dirty="0">
                <a:solidFill>
                  <a:srgbClr val="002060"/>
                </a:solidFill>
              </a:rPr>
              <a:t>1. Zajištění dostatečného příjmu kolostra</a:t>
            </a:r>
          </a:p>
          <a:p>
            <a:r>
              <a:rPr lang="cs-CZ" sz="2400" strike="sngStrike" dirty="0">
                <a:solidFill>
                  <a:srgbClr val="002060"/>
                </a:solidFill>
              </a:rPr>
              <a:t>2.</a:t>
            </a:r>
            <a:r>
              <a:rPr lang="cs-CZ" sz="2400" b="1" strike="sngStrike" dirty="0">
                <a:solidFill>
                  <a:srgbClr val="002060"/>
                </a:solidFill>
              </a:rPr>
              <a:t> </a:t>
            </a:r>
            <a:r>
              <a:rPr lang="cs-CZ" sz="2400" strike="sngStrike" dirty="0">
                <a:solidFill>
                  <a:srgbClr val="002060"/>
                </a:solidFill>
              </a:rPr>
              <a:t>Selekční boxy v předvýkrmu prasat jako nástroj pro individuální  </a:t>
            </a:r>
          </a:p>
          <a:p>
            <a:pPr marL="0" indent="0">
              <a:buNone/>
            </a:pPr>
            <a:r>
              <a:rPr lang="cs-CZ" sz="2400" strike="sngStrike" dirty="0">
                <a:solidFill>
                  <a:srgbClr val="002060"/>
                </a:solidFill>
              </a:rPr>
              <a:t>        péči o slabá nebo nemocná selata</a:t>
            </a:r>
          </a:p>
          <a:p>
            <a:r>
              <a:rPr lang="cs-CZ" sz="2400" strike="sngStrike" dirty="0">
                <a:solidFill>
                  <a:srgbClr val="002060"/>
                </a:solidFill>
              </a:rPr>
              <a:t>3. Selekční boxy v výkrmu  prasat jako nástroj pro individuální  </a:t>
            </a:r>
          </a:p>
          <a:p>
            <a:pPr marL="0" indent="0">
              <a:buNone/>
            </a:pPr>
            <a:r>
              <a:rPr lang="cs-CZ" sz="2400" strike="sngStrike" dirty="0">
                <a:solidFill>
                  <a:srgbClr val="002060"/>
                </a:solidFill>
              </a:rPr>
              <a:t>        péči o slabá nebo nemocná selata</a:t>
            </a:r>
          </a:p>
          <a:p>
            <a:r>
              <a:rPr lang="cs-CZ" sz="2400" dirty="0">
                <a:solidFill>
                  <a:srgbClr val="002060"/>
                </a:solidFill>
              </a:rPr>
              <a:t>4. Podpora vakcinace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2060"/>
                </a:solidFill>
              </a:rPr>
              <a:t>        - Základní vakcinační program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002060"/>
                </a:solidFill>
              </a:rPr>
              <a:t>        - Podporovaný vakcinační program</a:t>
            </a:r>
          </a:p>
          <a:p>
            <a:pPr marL="0" indent="0">
              <a:buNone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rgbClr val="002060"/>
              </a:solidFill>
            </a:endParaRPr>
          </a:p>
        </p:txBody>
      </p:sp>
      <p:sp>
        <p:nvSpPr>
          <p:cNvPr id="6" name="Šipka: doleva 5">
            <a:extLst>
              <a:ext uri="{FF2B5EF4-FFF2-40B4-BE49-F238E27FC236}">
                <a16:creationId xmlns:a16="http://schemas.microsoft.com/office/drawing/2014/main" id="{26F7C1F8-9666-4F6E-9046-0C62931135C4}"/>
              </a:ext>
            </a:extLst>
          </p:cNvPr>
          <p:cNvSpPr/>
          <p:nvPr/>
        </p:nvSpPr>
        <p:spPr>
          <a:xfrm>
            <a:off x="7050794" y="4924539"/>
            <a:ext cx="3349128" cy="11788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SCHVÁLENO  + SZP DOTACE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26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6" t="16166" r="61696" b="3490"/>
          <a:stretch/>
        </p:blipFill>
        <p:spPr bwMode="auto">
          <a:xfrm>
            <a:off x="833558" y="884748"/>
            <a:ext cx="4759311" cy="508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8" t="14795" r="65922" b="7544"/>
          <a:stretch/>
        </p:blipFill>
        <p:spPr bwMode="auto">
          <a:xfrm>
            <a:off x="6096000" y="129144"/>
            <a:ext cx="5665414" cy="659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773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483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2"/>
                </a:solidFill>
                <a:latin typeface="+mn-lt"/>
              </a:rPr>
              <a:t>Základní a SZP podporovaný vakcinační program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2234"/>
            <a:ext cx="10515600" cy="4351338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Základní vakcinační program </a:t>
            </a:r>
            <a:r>
              <a:rPr lang="en-AE" b="1" dirty="0">
                <a:solidFill>
                  <a:schemeClr val="tx2"/>
                </a:solidFill>
              </a:rPr>
              <a:t>–</a:t>
            </a:r>
            <a:r>
              <a:rPr lang="cs-CZ" b="1" dirty="0">
                <a:solidFill>
                  <a:schemeClr val="tx2"/>
                </a:solidFill>
              </a:rPr>
              <a:t> nemůže být podporovaný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tx2"/>
                </a:solidFill>
              </a:rPr>
              <a:t>Vakcinace prasniček a prasnic proti průjmům sajících selat způsobených baktérií </a:t>
            </a:r>
            <a:r>
              <a:rPr lang="cs-CZ" i="1" dirty="0" err="1">
                <a:solidFill>
                  <a:schemeClr val="tx2"/>
                </a:solidFill>
              </a:rPr>
              <a:t>Escherichia</a:t>
            </a:r>
            <a:r>
              <a:rPr lang="cs-CZ" i="1" dirty="0">
                <a:solidFill>
                  <a:schemeClr val="tx2"/>
                </a:solidFill>
              </a:rPr>
              <a:t> coli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tx2"/>
                </a:solidFill>
              </a:rPr>
              <a:t>Vakcinace prasniček a prasnic proti </a:t>
            </a:r>
            <a:r>
              <a:rPr lang="cs-CZ" dirty="0" err="1">
                <a:solidFill>
                  <a:schemeClr val="tx2"/>
                </a:solidFill>
              </a:rPr>
              <a:t>parvoviróze</a:t>
            </a:r>
            <a:r>
              <a:rPr lang="cs-CZ" dirty="0">
                <a:solidFill>
                  <a:schemeClr val="tx2"/>
                </a:solidFill>
              </a:rPr>
              <a:t> a července prasat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tx2"/>
                </a:solidFill>
              </a:rPr>
              <a:t>Vakcinace v rámci jiné dotace </a:t>
            </a:r>
            <a:r>
              <a:rPr lang="en-AE" dirty="0">
                <a:solidFill>
                  <a:schemeClr val="tx2"/>
                </a:solidFill>
              </a:rPr>
              <a:t>–</a:t>
            </a:r>
            <a:r>
              <a:rPr lang="cs-CZ" dirty="0">
                <a:solidFill>
                  <a:schemeClr val="tx2"/>
                </a:solidFill>
              </a:rPr>
              <a:t> PRRS v 8.F.a. nebo 8.F.d.</a:t>
            </a: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r>
              <a:rPr lang="cs-CZ" b="1" dirty="0">
                <a:solidFill>
                  <a:schemeClr val="tx2"/>
                </a:solidFill>
              </a:rPr>
              <a:t>Podporovaný vakcinační program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 - vše co není uvedeno výše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 - podpora ve čtyřech kategoriích prasat 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 - Spolupráce </a:t>
            </a:r>
            <a:r>
              <a:rPr lang="cs-CZ" dirty="0" err="1">
                <a:solidFill>
                  <a:schemeClr val="tx2"/>
                </a:solidFill>
              </a:rPr>
              <a:t>MZe</a:t>
            </a:r>
            <a:r>
              <a:rPr lang="cs-CZ" dirty="0">
                <a:solidFill>
                  <a:schemeClr val="tx2"/>
                </a:solidFill>
              </a:rPr>
              <a:t>, ÚZEI, ÚSKVBL, CPVS, SCHP a EK </a:t>
            </a: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endParaRPr lang="cs-CZ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9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altLang="cs-CZ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Osnova prezentace</a:t>
            </a:r>
            <a:endParaRPr lang="cs-CZ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6979" y="1755621"/>
            <a:ext cx="11965021" cy="47372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</a:rPr>
              <a:t>Eradikace velmi nebezpečných nákaz</a:t>
            </a:r>
          </a:p>
          <a:p>
            <a:pPr marL="514350" indent="-514350">
              <a:buFont typeface="+mj-lt"/>
              <a:buAutoNum type="arabicPeriod"/>
            </a:pPr>
            <a:endParaRPr lang="cs-CZ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</a:rPr>
              <a:t>Vývoj nákazové situace v letech 1989-2024 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 - </a:t>
            </a:r>
            <a:r>
              <a:rPr lang="cs-CZ" dirty="0" err="1">
                <a:solidFill>
                  <a:srgbClr val="002060"/>
                </a:solidFill>
              </a:rPr>
              <a:t>repopulace</a:t>
            </a:r>
            <a:r>
              <a:rPr lang="cs-CZ" dirty="0">
                <a:solidFill>
                  <a:srgbClr val="002060"/>
                </a:solidFill>
              </a:rPr>
              <a:t> chovů prasat do SPF zdravotního statutu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</a:t>
            </a:r>
          </a:p>
          <a:p>
            <a:pPr marL="514350" indent="-514350">
              <a:buAutoNum type="arabicPeriod" startAt="3"/>
            </a:pPr>
            <a:r>
              <a:rPr lang="cs-CZ" dirty="0">
                <a:solidFill>
                  <a:srgbClr val="002060"/>
                </a:solidFill>
              </a:rPr>
              <a:t>Plán dalšího snižování spotřeby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v letech 2023-2027 (2030)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opatření zvýšení obranyschopnosti v chovu prasat vakcinací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 dotace na podporu vakcinace</a:t>
            </a:r>
          </a:p>
        </p:txBody>
      </p:sp>
    </p:spTree>
    <p:extLst>
      <p:ext uri="{BB962C8B-B14F-4D97-AF65-F5344CB8AC3E}">
        <p14:creationId xmlns:p14="http://schemas.microsoft.com/office/powerpoint/2010/main" val="2261606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6174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2"/>
                </a:solidFill>
                <a:latin typeface="+mn-lt"/>
              </a:rPr>
              <a:t>Opatření zvýšení obranyschopnosti v chovu prasat  </a:t>
            </a:r>
            <a:br>
              <a:rPr lang="cs-CZ" sz="3600" b="1" dirty="0">
                <a:solidFill>
                  <a:schemeClr val="tx2"/>
                </a:solidFill>
                <a:latin typeface="+mn-lt"/>
              </a:rPr>
            </a:br>
            <a:r>
              <a:rPr lang="cs-CZ" sz="3600" b="1" dirty="0">
                <a:solidFill>
                  <a:schemeClr val="tx2"/>
                </a:solidFill>
                <a:latin typeface="+mn-lt"/>
              </a:rPr>
              <a:t>kategorie prasat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882" y="1984457"/>
            <a:ext cx="12012118" cy="4905915"/>
          </a:xfrm>
        </p:spPr>
        <p:txBody>
          <a:bodyPr>
            <a:noAutofit/>
          </a:bodyPr>
          <a:lstStyle/>
          <a:p>
            <a:r>
              <a:rPr lang="cs-CZ" sz="2600" b="1" dirty="0">
                <a:solidFill>
                  <a:schemeClr val="tx2"/>
                </a:solidFill>
              </a:rPr>
              <a:t>Selata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tx2"/>
                </a:solidFill>
              </a:rPr>
              <a:t>- sele od narození do konce předvýkrmu, nejvýše však </a:t>
            </a:r>
            <a:r>
              <a:rPr lang="cs-CZ" sz="26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konce 14. týdne </a:t>
            </a:r>
            <a:r>
              <a:rPr lang="cs-CZ" sz="2600" dirty="0">
                <a:solidFill>
                  <a:schemeClr val="tx2"/>
                </a:solidFill>
              </a:rPr>
              <a:t>věku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Prasata ve výkrmu</a:t>
            </a:r>
          </a:p>
          <a:p>
            <a:pPr marL="0" indent="0">
              <a:buNone/>
            </a:pPr>
            <a:r>
              <a:rPr lang="cs-CZ" sz="2600" dirty="0">
                <a:solidFill>
                  <a:schemeClr val="tx2"/>
                </a:solidFill>
              </a:rPr>
              <a:t>- prase od ukončení předvýkrmu (nejpozději však </a:t>
            </a:r>
            <a:r>
              <a:rPr lang="cs-CZ" sz="26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</a:t>
            </a: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15. týdne </a:t>
            </a:r>
            <a:r>
              <a:rPr lang="cs-CZ" sz="2600" dirty="0">
                <a:solidFill>
                  <a:schemeClr val="tx2"/>
                </a:solidFill>
              </a:rPr>
              <a:t>věku) do dne porážky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Prasničky</a:t>
            </a:r>
          </a:p>
          <a:p>
            <a:pPr>
              <a:buFontTx/>
              <a:buChar char="-"/>
            </a:pPr>
            <a:r>
              <a:rPr lang="cs-CZ" sz="2600" dirty="0">
                <a:solidFill>
                  <a:schemeClr val="tx2"/>
                </a:solidFill>
              </a:rPr>
              <a:t>dospělá samice prasete </a:t>
            </a:r>
            <a:r>
              <a:rPr lang="cs-CZ" sz="2600" u="sng" dirty="0">
                <a:solidFill>
                  <a:schemeClr val="tx2"/>
                </a:solidFill>
              </a:rPr>
              <a:t>od</a:t>
            </a: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stáří 5 měsíců </a:t>
            </a:r>
            <a:r>
              <a:rPr lang="cs-CZ" sz="2600" u="sng" dirty="0">
                <a:solidFill>
                  <a:schemeClr val="tx2"/>
                </a:solidFill>
              </a:rPr>
              <a:t>do</a:t>
            </a:r>
            <a:r>
              <a:rPr lang="cs-CZ" sz="2600" dirty="0">
                <a:solidFill>
                  <a:schemeClr val="tx2"/>
                </a:solidFill>
              </a:rPr>
              <a:t> </a:t>
            </a: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ukončení první březosti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Prasnice</a:t>
            </a:r>
          </a:p>
          <a:p>
            <a:pPr>
              <a:buFontTx/>
              <a:buChar char="-"/>
            </a:pP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dospělá</a:t>
            </a:r>
            <a:r>
              <a:rPr lang="cs-CZ" sz="2600" dirty="0">
                <a:solidFill>
                  <a:schemeClr val="tx2"/>
                </a:solidFill>
              </a:rPr>
              <a:t> samice prasete, u které proběhl </a:t>
            </a:r>
            <a:r>
              <a:rPr lang="cs-CZ" sz="2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alespoň jeden porod</a:t>
            </a:r>
          </a:p>
          <a:p>
            <a:pPr marL="0" indent="0">
              <a:buNone/>
            </a:pPr>
            <a:endParaRPr lang="cs-CZ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10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72628"/>
            <a:ext cx="10515600" cy="1325563"/>
          </a:xfrm>
        </p:spPr>
        <p:txBody>
          <a:bodyPr/>
          <a:lstStyle/>
          <a:p>
            <a:pPr algn="ctr"/>
            <a:r>
              <a:rPr lang="cs-CZ" sz="3600" dirty="0">
                <a:solidFill>
                  <a:schemeClr val="tx2"/>
                </a:solidFill>
                <a:latin typeface="+mn-lt"/>
              </a:rPr>
              <a:t>Jednotlivá onemocnění dle kategorií prasat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420246" y="5775479"/>
            <a:ext cx="53737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tx2"/>
                </a:solidFill>
              </a:rPr>
              <a:t>Dotace se vypočte jako součin </a:t>
            </a:r>
            <a:r>
              <a:rPr lang="cs-CZ" sz="2400" u="sng" dirty="0">
                <a:solidFill>
                  <a:schemeClr val="tx2"/>
                </a:solidFill>
              </a:rPr>
              <a:t>počtu VDJ  </a:t>
            </a:r>
          </a:p>
          <a:p>
            <a:r>
              <a:rPr lang="cs-CZ" sz="2400" u="sng" dirty="0">
                <a:solidFill>
                  <a:schemeClr val="tx2"/>
                </a:solidFill>
              </a:rPr>
              <a:t>jednotlivých kategorií </a:t>
            </a:r>
            <a:r>
              <a:rPr lang="cs-CZ" sz="2400" dirty="0">
                <a:solidFill>
                  <a:schemeClr val="tx2"/>
                </a:solidFill>
              </a:rPr>
              <a:t>a </a:t>
            </a:r>
            <a:r>
              <a:rPr lang="cs-CZ" sz="2400" u="sng" dirty="0">
                <a:solidFill>
                  <a:schemeClr val="tx2"/>
                </a:solidFill>
              </a:rPr>
              <a:t>sazeb 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2C8FD917-8BBF-4BA5-9ABE-52E46AFC2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6155"/>
          <a:stretch/>
        </p:blipFill>
        <p:spPr>
          <a:xfrm>
            <a:off x="2326782" y="902008"/>
            <a:ext cx="3234515" cy="321287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98387E7-CA87-4CBF-8376-EAEC31D6B9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155"/>
          <a:stretch/>
        </p:blipFill>
        <p:spPr>
          <a:xfrm>
            <a:off x="2326781" y="4022308"/>
            <a:ext cx="3234516" cy="281659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FCF5C29-7C0B-4A87-A84D-C65CAFD0AA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6078"/>
          <a:stretch/>
        </p:blipFill>
        <p:spPr>
          <a:xfrm>
            <a:off x="6420246" y="838438"/>
            <a:ext cx="3503555" cy="341407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9CCBEC0-A93A-41F9-8B2F-7B28C9BF8B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" r="36078" b="4267"/>
          <a:stretch/>
        </p:blipFill>
        <p:spPr>
          <a:xfrm>
            <a:off x="6420246" y="4064306"/>
            <a:ext cx="3444972" cy="152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29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5407"/>
            <a:ext cx="10515600" cy="97697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2"/>
                </a:solidFill>
                <a:latin typeface="+mn-lt"/>
              </a:rPr>
              <a:t>Zootechnické výsledky - týdenní management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332" y="1201994"/>
            <a:ext cx="9841448" cy="5656005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>
            <a:off x="4684426" y="2750695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4701916" y="3247865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4696921" y="3535175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4694421" y="4529524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4679431" y="4282189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801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20782"/>
            <a:ext cx="10515600" cy="84640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2"/>
                </a:solidFill>
                <a:latin typeface="+mn-lt"/>
              </a:rPr>
              <a:t>Zootechnické výsledky - týdenní management</a:t>
            </a:r>
            <a:endParaRPr lang="cs-CZ" b="1" dirty="0"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583" y="1031982"/>
            <a:ext cx="10633691" cy="5796524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>
            <a:off x="4766871" y="3942406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4744386" y="4751881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4751881" y="6130976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4751881" y="6400800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4759376" y="2818150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>
            <a:off x="4744386" y="3657590"/>
            <a:ext cx="442214" cy="1349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3819827" y="1157750"/>
            <a:ext cx="7605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solidFill>
                  <a:schemeClr val="tx2"/>
                </a:solidFill>
              </a:rPr>
              <a:t>35 jatečných prasat dodaných na jatky/prasnici/rok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289154" y="2203556"/>
            <a:ext cx="11617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4440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17791"/>
            <a:ext cx="10515600" cy="903236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2"/>
                </a:solidFill>
                <a:latin typeface="+mn-lt"/>
              </a:rPr>
              <a:t>Výsledky výkrmu 1-3 / 2024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833560"/>
              </p:ext>
            </p:extLst>
          </p:nvPr>
        </p:nvGraphicFramePr>
        <p:xfrm>
          <a:off x="0" y="1021027"/>
          <a:ext cx="12192001" cy="5836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3812">
                  <a:extLst>
                    <a:ext uri="{9D8B030D-6E8A-4147-A177-3AD203B41FA5}">
                      <a16:colId xmlns:a16="http://schemas.microsoft.com/office/drawing/2014/main" val="932250847"/>
                    </a:ext>
                  </a:extLst>
                </a:gridCol>
                <a:gridCol w="3009660">
                  <a:extLst>
                    <a:ext uri="{9D8B030D-6E8A-4147-A177-3AD203B41FA5}">
                      <a16:colId xmlns:a16="http://schemas.microsoft.com/office/drawing/2014/main" val="4284114005"/>
                    </a:ext>
                  </a:extLst>
                </a:gridCol>
                <a:gridCol w="728453">
                  <a:extLst>
                    <a:ext uri="{9D8B030D-6E8A-4147-A177-3AD203B41FA5}">
                      <a16:colId xmlns:a16="http://schemas.microsoft.com/office/drawing/2014/main" val="673867966"/>
                    </a:ext>
                  </a:extLst>
                </a:gridCol>
                <a:gridCol w="1859472">
                  <a:extLst>
                    <a:ext uri="{9D8B030D-6E8A-4147-A177-3AD203B41FA5}">
                      <a16:colId xmlns:a16="http://schemas.microsoft.com/office/drawing/2014/main" val="3059031896"/>
                    </a:ext>
                  </a:extLst>
                </a:gridCol>
                <a:gridCol w="1226868">
                  <a:extLst>
                    <a:ext uri="{9D8B030D-6E8A-4147-A177-3AD203B41FA5}">
                      <a16:colId xmlns:a16="http://schemas.microsoft.com/office/drawing/2014/main" val="2196320286"/>
                    </a:ext>
                  </a:extLst>
                </a:gridCol>
                <a:gridCol w="1226868">
                  <a:extLst>
                    <a:ext uri="{9D8B030D-6E8A-4147-A177-3AD203B41FA5}">
                      <a16:colId xmlns:a16="http://schemas.microsoft.com/office/drawing/2014/main" val="3405772591"/>
                    </a:ext>
                  </a:extLst>
                </a:gridCol>
                <a:gridCol w="1226868">
                  <a:extLst>
                    <a:ext uri="{9D8B030D-6E8A-4147-A177-3AD203B41FA5}">
                      <a16:colId xmlns:a16="http://schemas.microsoft.com/office/drawing/2014/main" val="1042182581"/>
                    </a:ext>
                  </a:extLst>
                </a:gridCol>
              </a:tblGrid>
              <a:tr h="278815"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celkem</a:t>
                      </a:r>
                      <a:endParaRPr lang="cs-CZ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leden</a:t>
                      </a:r>
                      <a:endParaRPr lang="cs-CZ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únor</a:t>
                      </a:r>
                      <a:endParaRPr lang="cs-CZ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březen</a:t>
                      </a:r>
                      <a:endParaRPr lang="cs-CZ" sz="1400" b="0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470122593"/>
                  </a:ext>
                </a:extLst>
              </a:tr>
              <a:tr h="30364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SELATA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PIGLETS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292153052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naskladněno                          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placement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ks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37 038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12 910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10 171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13 957</a:t>
                      </a:r>
                      <a:endParaRPr lang="en-A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480615979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hmotnost                    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weight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kg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932 310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316 663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259 730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355 917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198629346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průměrná hmotnost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average weight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kg / ks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25,17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24,53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25,54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25,50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949191989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844735654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VÝROBA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PRODUCTION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 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239782370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úhyny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death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ks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986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314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293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379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062078984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přírůstek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gain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kg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3 496 553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1 231 786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952 744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1 312 023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132416984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KD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feeding day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KD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3 355 465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1 179 887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914 662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1 260 916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063973759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spotřeba KS                           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consumption of feed            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t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8 855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3 154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2 407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3 294</a:t>
                      </a:r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836605592"/>
                  </a:ext>
                </a:extLst>
              </a:tr>
              <a:tr h="278815"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675862359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úhyny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 err="1">
                          <a:effectLst/>
                          <a:latin typeface="+mn-lt"/>
                        </a:rPr>
                        <a:t>death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2,66%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2,43%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2,88%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2,72%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679837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NP, nestandardy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NP, nonstandard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1,08%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1,66%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0,71%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0,82%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925997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celkové ztráty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total loss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3,74%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4,09%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3,59%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3,53%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871583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A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834207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přírůstek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daily weight gain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g / KD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1 042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1 044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1 042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1 041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625871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spotřeba KS / kg přírůstku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n-lt"/>
                        </a:rPr>
                        <a:t>consumption of feed / kg gain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kg / kg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2,53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2,56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2,53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2,51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>
                    <a:solidFill>
                      <a:srgbClr val="E5F8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477740"/>
                  </a:ext>
                </a:extLst>
              </a:tr>
              <a:tr h="3523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spotřeba KS / KD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consumption of feed / day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  <a:latin typeface="+mn-lt"/>
                        </a:rPr>
                        <a:t>kg / KD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2,64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2,67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>
                          <a:effectLst/>
                          <a:latin typeface="+mn-lt"/>
                        </a:rPr>
                        <a:t>2,63</a:t>
                      </a:r>
                      <a:endParaRPr lang="en-AE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E" sz="1400" u="none" strike="noStrike" dirty="0">
                          <a:effectLst/>
                          <a:latin typeface="+mn-lt"/>
                        </a:rPr>
                        <a:t>2,61</a:t>
                      </a:r>
                      <a:endParaRPr lang="en-AE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475231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7692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140" y="-11998"/>
            <a:ext cx="9793574" cy="1143001"/>
          </a:xfrm>
        </p:spPr>
        <p:txBody>
          <a:bodyPr>
            <a:normAutofit/>
          </a:bodyPr>
          <a:lstStyle/>
          <a:p>
            <a:pPr algn="ctr"/>
            <a:r>
              <a:rPr lang="cs-CZ" altLang="cs-CZ" sz="3600" b="1" dirty="0">
                <a:solidFill>
                  <a:srgbClr val="000066"/>
                </a:solidFill>
                <a:latin typeface="+mn-lt"/>
              </a:rPr>
              <a:t>Srovnání konvenčních a </a:t>
            </a:r>
            <a:r>
              <a:rPr lang="en-GB" altLang="cs-CZ" sz="3600" b="1" dirty="0">
                <a:solidFill>
                  <a:srgbClr val="000066"/>
                </a:solidFill>
                <a:latin typeface="+mn-lt"/>
              </a:rPr>
              <a:t>SPF far</a:t>
            </a:r>
            <a:r>
              <a:rPr lang="cs-CZ" altLang="cs-CZ" sz="3600" b="1" dirty="0" err="1">
                <a:solidFill>
                  <a:srgbClr val="000066"/>
                </a:solidFill>
                <a:latin typeface="+mn-lt"/>
              </a:rPr>
              <a:t>em</a:t>
            </a:r>
            <a:r>
              <a:rPr lang="en-GB" altLang="cs-CZ" sz="36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cs-CZ" altLang="cs-CZ" sz="3600" b="1" dirty="0">
                <a:solidFill>
                  <a:srgbClr val="000066"/>
                </a:solidFill>
                <a:latin typeface="+mn-lt"/>
              </a:rPr>
              <a:t>v</a:t>
            </a:r>
            <a:r>
              <a:rPr lang="en-GB" altLang="cs-CZ" sz="36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cs-CZ" altLang="cs-CZ" sz="3600" b="1" dirty="0">
                <a:solidFill>
                  <a:srgbClr val="000066"/>
                </a:solidFill>
                <a:latin typeface="+mn-lt"/>
              </a:rPr>
              <a:t>ČR</a:t>
            </a:r>
            <a:endParaRPr lang="en-GB" altLang="cs-CZ" sz="3600" b="1" dirty="0">
              <a:solidFill>
                <a:srgbClr val="000066"/>
              </a:solidFill>
              <a:latin typeface="+mn-lt"/>
            </a:endParaRPr>
          </a:p>
        </p:txBody>
      </p:sp>
      <p:graphicFrame>
        <p:nvGraphicFramePr>
          <p:cNvPr id="141315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95928901"/>
              </p:ext>
            </p:extLst>
          </p:nvPr>
        </p:nvGraphicFramePr>
        <p:xfrm>
          <a:off x="1782840" y="955032"/>
          <a:ext cx="8686800" cy="5664588"/>
        </p:xfrm>
        <a:graphic>
          <a:graphicData uri="http://schemas.openxmlformats.org/drawingml/2006/table">
            <a:tbl>
              <a:tblPr/>
              <a:tblGrid>
                <a:gridCol w="4587979">
                  <a:extLst>
                    <a:ext uri="{9D8B030D-6E8A-4147-A177-3AD203B41FA5}">
                      <a16:colId xmlns:a16="http://schemas.microsoft.com/office/drawing/2014/main" val="142822824"/>
                    </a:ext>
                  </a:extLst>
                </a:gridCol>
                <a:gridCol w="2031167">
                  <a:extLst>
                    <a:ext uri="{9D8B030D-6E8A-4147-A177-3AD203B41FA5}">
                      <a16:colId xmlns:a16="http://schemas.microsoft.com/office/drawing/2014/main" val="2994277450"/>
                    </a:ext>
                  </a:extLst>
                </a:gridCol>
                <a:gridCol w="2067654">
                  <a:extLst>
                    <a:ext uri="{9D8B030D-6E8A-4147-A177-3AD203B41FA5}">
                      <a16:colId xmlns:a16="http://schemas.microsoft.com/office/drawing/2014/main" val="3959223926"/>
                    </a:ext>
                  </a:extLst>
                </a:gridCol>
              </a:tblGrid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Parametr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Konvenční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SPF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25069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Narozeno všech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12,5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19-20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17465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Narozeno živě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11,1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17-18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387060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Odstaveno na vrh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14,5-16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311628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Odstaveno na prasnici a rok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Ø 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0,8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Ø 33,3 (35-40)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050914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Poraženo na prasnici  a rok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31-35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56265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Denní přírůstek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(25-115kg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ž.hm.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670-780g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1000-1150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94368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Konverze krmiva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(25-115kg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ž.hm.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-3,5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kg/kg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2,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3-2,5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kg/kg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080042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Mortalit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(7-25kg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ž.hm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9 %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187438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Mortalit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(25-115kg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ž.hm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717704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Libová svalovina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54-56 %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59,8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-62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26637"/>
                  </a:ext>
                </a:extLst>
              </a:tr>
              <a:tr h="41210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Veterinární péče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1kg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ž.hm.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4-6 Kč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0,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60-1,20</a:t>
                      </a:r>
                      <a:r>
                        <a:rPr kumimoji="0" lang="en-GB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Kč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842897"/>
                  </a:ext>
                </a:extLst>
              </a:tr>
              <a:tr h="35285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Spotřeba veterinárních </a:t>
                      </a:r>
                      <a:r>
                        <a:rPr kumimoji="0" lang="cs-CZ" altLang="cs-CZ" sz="2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antimikrobik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114,0 mg/CPU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42,2 mg/CPU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3908067"/>
                  </a:ext>
                </a:extLst>
              </a:tr>
              <a:tr h="35285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Rok 2008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3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</a:rPr>
                        <a:t>Rok 2023</a:t>
                      </a:r>
                      <a:endParaRPr kumimoji="0" lang="en-GB" altLang="cs-CZ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474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106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3111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tx2"/>
                </a:solidFill>
                <a:latin typeface="+mn-lt"/>
              </a:rPr>
              <a:t>Závěr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7374" y="1143000"/>
            <a:ext cx="12255910" cy="5714999"/>
          </a:xfrm>
        </p:spPr>
        <p:txBody>
          <a:bodyPr>
            <a:normAutofit lnSpcReduction="10000"/>
          </a:bodyPr>
          <a:lstStyle/>
          <a:p>
            <a:r>
              <a:rPr lang="cs-CZ" dirty="0" err="1">
                <a:solidFill>
                  <a:schemeClr val="tx2"/>
                </a:solidFill>
              </a:rPr>
              <a:t>Repopulace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en-AE" dirty="0">
                <a:solidFill>
                  <a:schemeClr val="tx2"/>
                </a:solidFill>
              </a:rPr>
              <a:t>–</a:t>
            </a:r>
            <a:r>
              <a:rPr lang="cs-CZ" dirty="0">
                <a:solidFill>
                  <a:schemeClr val="tx2"/>
                </a:solidFill>
              </a:rPr>
              <a:t> zdraví zvířat je klíč ke snižování spotřeby </a:t>
            </a:r>
            <a:r>
              <a:rPr lang="cs-CZ" dirty="0" err="1">
                <a:solidFill>
                  <a:schemeClr val="tx2"/>
                </a:solidFill>
              </a:rPr>
              <a:t>antimikrobik</a:t>
            </a:r>
            <a:endParaRPr lang="cs-CZ" dirty="0">
              <a:solidFill>
                <a:schemeClr val="tx2"/>
              </a:solidFill>
            </a:endParaRPr>
          </a:p>
          <a:p>
            <a:r>
              <a:rPr lang="cs-CZ" dirty="0">
                <a:solidFill>
                  <a:schemeClr val="tx2"/>
                </a:solidFill>
              </a:rPr>
              <a:t>Podpora vakcinace </a:t>
            </a:r>
            <a:r>
              <a:rPr lang="en-AE" dirty="0">
                <a:solidFill>
                  <a:schemeClr val="tx2"/>
                </a:solidFill>
              </a:rPr>
              <a:t>–</a:t>
            </a:r>
            <a:r>
              <a:rPr lang="cs-CZ" dirty="0">
                <a:solidFill>
                  <a:schemeClr val="tx2"/>
                </a:solidFill>
              </a:rPr>
              <a:t> udržení dobrého zdravotního stavu</a:t>
            </a:r>
          </a:p>
          <a:p>
            <a:r>
              <a:rPr lang="cs-CZ" dirty="0">
                <a:solidFill>
                  <a:schemeClr val="tx2"/>
                </a:solidFill>
              </a:rPr>
              <a:t>Funkční </a:t>
            </a:r>
            <a:r>
              <a:rPr lang="cs-CZ" dirty="0" err="1">
                <a:solidFill>
                  <a:schemeClr val="tx2"/>
                </a:solidFill>
              </a:rPr>
              <a:t>biosecurita</a:t>
            </a:r>
            <a:endParaRPr lang="cs-CZ" dirty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  <a:p>
            <a:r>
              <a:rPr lang="cs-CZ" dirty="0">
                <a:solidFill>
                  <a:schemeClr val="tx2"/>
                </a:solidFill>
              </a:rPr>
              <a:t>Další výzvy v chovu prasat:</a:t>
            </a:r>
          </a:p>
          <a:p>
            <a:r>
              <a:rPr lang="cs-CZ" dirty="0">
                <a:solidFill>
                  <a:schemeClr val="tx2"/>
                </a:solidFill>
              </a:rPr>
              <a:t>Selat se bude rodit čím dál tím více</a:t>
            </a:r>
          </a:p>
          <a:p>
            <a:r>
              <a:rPr lang="cs-CZ" dirty="0">
                <a:solidFill>
                  <a:schemeClr val="tx2"/>
                </a:solidFill>
              </a:rPr>
              <a:t>Dostatečný příjem kvalitního kolostra určuje zootechnické výsledky, celkové ztráty od porodny po výkrm a snižuje spotřebu antibiotik</a:t>
            </a:r>
          </a:p>
          <a:p>
            <a:r>
              <a:rPr lang="cs-CZ" dirty="0">
                <a:solidFill>
                  <a:schemeClr val="tx2"/>
                </a:solidFill>
              </a:rPr>
              <a:t>Výživa vysoce </a:t>
            </a:r>
            <a:r>
              <a:rPr lang="cs-CZ" dirty="0" err="1">
                <a:solidFill>
                  <a:schemeClr val="tx2"/>
                </a:solidFill>
              </a:rPr>
              <a:t>užitkovostních</a:t>
            </a:r>
            <a:r>
              <a:rPr lang="cs-CZ" dirty="0">
                <a:solidFill>
                  <a:schemeClr val="tx2"/>
                </a:solidFill>
              </a:rPr>
              <a:t> zvířat</a:t>
            </a:r>
          </a:p>
          <a:p>
            <a:r>
              <a:rPr lang="cs-CZ" dirty="0">
                <a:solidFill>
                  <a:schemeClr val="tx2"/>
                </a:solidFill>
              </a:rPr>
              <a:t>Fungování technologií v chovu </a:t>
            </a:r>
            <a:r>
              <a:rPr lang="en-AE" dirty="0">
                <a:solidFill>
                  <a:schemeClr val="tx2"/>
                </a:solidFill>
              </a:rPr>
              <a:t>–</a:t>
            </a:r>
            <a:r>
              <a:rPr lang="cs-CZ" dirty="0">
                <a:solidFill>
                  <a:schemeClr val="tx2"/>
                </a:solidFill>
              </a:rPr>
              <a:t> krmení, ventilace, teplota ...</a:t>
            </a:r>
          </a:p>
          <a:p>
            <a:r>
              <a:rPr lang="cs-CZ" dirty="0">
                <a:solidFill>
                  <a:schemeClr val="tx2"/>
                </a:solidFill>
              </a:rPr>
              <a:t>Opakované proškolování neustále se měnícího personálu</a:t>
            </a:r>
          </a:p>
          <a:p>
            <a:pPr marL="0" indent="0" algn="ctr">
              <a:buNone/>
            </a:pPr>
            <a:r>
              <a:rPr lang="cs-CZ" b="1" dirty="0">
                <a:solidFill>
                  <a:schemeClr val="tx2"/>
                </a:solidFill>
              </a:rPr>
              <a:t>Detaily rozhodují!</a:t>
            </a:r>
          </a:p>
          <a:p>
            <a:pPr marL="0" indent="0">
              <a:buNone/>
            </a:pPr>
            <a:endParaRPr lang="cs-CZ" b="1" dirty="0">
              <a:solidFill>
                <a:schemeClr val="tx2"/>
              </a:solidFill>
            </a:endParaRPr>
          </a:p>
          <a:p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71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3052572" y="0"/>
            <a:ext cx="5466588" cy="1143000"/>
          </a:xfrm>
        </p:spPr>
        <p:txBody>
          <a:bodyPr>
            <a:normAutofit/>
          </a:bodyPr>
          <a:lstStyle/>
          <a:p>
            <a:r>
              <a:rPr lang="cs-CZ" altLang="cs-CZ" b="1" dirty="0">
                <a:solidFill>
                  <a:schemeClr val="tx2"/>
                </a:solidFill>
                <a:latin typeface="+mn-lt"/>
                <a:cs typeface="Calibri" panose="020F0502020204030204" pitchFamily="34" charset="0"/>
              </a:rPr>
              <a:t>Slintavka a kulhavka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292308" y="914401"/>
            <a:ext cx="10375692" cy="5748727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1897 </a:t>
            </a:r>
            <a:r>
              <a:rPr lang="cs-CZ" altLang="cs-CZ" u="sng" dirty="0">
                <a:solidFill>
                  <a:schemeClr val="tx2"/>
                </a:solidFill>
                <a:cs typeface="Calibri" panose="020F0502020204030204" pitchFamily="34" charset="0"/>
              </a:rPr>
              <a:t>Friedrich </a:t>
            </a:r>
            <a:r>
              <a:rPr lang="cs-CZ" altLang="cs-CZ" u="sng" dirty="0" err="1">
                <a:solidFill>
                  <a:schemeClr val="tx2"/>
                </a:solidFill>
                <a:cs typeface="Calibri" panose="020F0502020204030204" pitchFamily="34" charset="0"/>
              </a:rPr>
              <a:t>Loeffler</a:t>
            </a:r>
            <a:r>
              <a:rPr lang="cs-CZ" altLang="cs-CZ" u="sng" dirty="0">
                <a:solidFill>
                  <a:schemeClr val="tx2"/>
                </a:solidFill>
                <a:cs typeface="Calibri" panose="020F0502020204030204" pitchFamily="34" charset="0"/>
              </a:rPr>
              <a:t> </a:t>
            </a:r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a Paul </a:t>
            </a:r>
            <a:r>
              <a:rPr lang="cs-CZ" altLang="cs-CZ" dirty="0" err="1">
                <a:solidFill>
                  <a:schemeClr val="tx2"/>
                </a:solidFill>
                <a:cs typeface="Calibri" panose="020F0502020204030204" pitchFamily="34" charset="0"/>
              </a:rPr>
              <a:t>Frosch</a:t>
            </a:r>
            <a:endParaRPr lang="cs-CZ" altLang="cs-CZ" dirty="0">
              <a:solidFill>
                <a:schemeClr val="tx2"/>
              </a:solidFill>
              <a:cs typeface="Calibri" panose="020F0502020204030204" pitchFamily="34" charset="0"/>
            </a:endParaRPr>
          </a:p>
          <a:p>
            <a:r>
              <a:rPr lang="cs-CZ" altLang="cs-CZ" b="1" dirty="0">
                <a:solidFill>
                  <a:schemeClr val="tx2"/>
                </a:solidFill>
                <a:cs typeface="Calibri" panose="020F0502020204030204" pitchFamily="34" charset="0"/>
              </a:rPr>
              <a:t>První virus způsobující onemocnění zvířat </a:t>
            </a:r>
            <a:r>
              <a:rPr lang="cs-CZ" altLang="cs-CZ" sz="1400" dirty="0">
                <a:solidFill>
                  <a:schemeClr val="tx2"/>
                </a:solidFill>
                <a:cs typeface="Calibri" panose="020F0502020204030204" pitchFamily="34" charset="0"/>
              </a:rPr>
              <a:t>(1892 – virus tabákové mozaiky)</a:t>
            </a:r>
          </a:p>
          <a:p>
            <a:r>
              <a:rPr lang="cs-CZ" altLang="cs-CZ" b="1" dirty="0" err="1">
                <a:solidFill>
                  <a:schemeClr val="tx2"/>
                </a:solidFill>
                <a:cs typeface="Calibri" panose="020F0502020204030204" pitchFamily="34" charset="0"/>
              </a:rPr>
              <a:t>Aftizace</a:t>
            </a:r>
            <a:r>
              <a:rPr lang="cs-CZ" altLang="cs-CZ" b="1" dirty="0">
                <a:solidFill>
                  <a:schemeClr val="tx2"/>
                </a:solidFill>
                <a:cs typeface="Calibri" panose="020F0502020204030204" pitchFamily="34" charset="0"/>
              </a:rPr>
              <a:t> </a:t>
            </a:r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(</a:t>
            </a:r>
            <a:r>
              <a:rPr lang="cs-CZ" altLang="cs-CZ" dirty="0" err="1">
                <a:solidFill>
                  <a:schemeClr val="tx2"/>
                </a:solidFill>
                <a:cs typeface="Calibri" panose="020F0502020204030204" pitchFamily="34" charset="0"/>
              </a:rPr>
              <a:t>věchtování</a:t>
            </a:r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), 1871 v Prusku uzákoněna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Evropské pandemie v letech 1937-39, 1951-52</a:t>
            </a:r>
          </a:p>
          <a:p>
            <a:r>
              <a:rPr lang="cs-CZ" altLang="cs-CZ" b="1" dirty="0">
                <a:solidFill>
                  <a:schemeClr val="tx2"/>
                </a:solidFill>
                <a:cs typeface="Calibri" panose="020F0502020204030204" pitchFamily="34" charset="0"/>
              </a:rPr>
              <a:t>Od 50. let v evropských zemích vakcinace</a:t>
            </a:r>
          </a:p>
          <a:p>
            <a:r>
              <a:rPr lang="cs-CZ" altLang="cs-CZ" b="1" dirty="0">
                <a:solidFill>
                  <a:schemeClr val="tx2"/>
                </a:solidFill>
                <a:cs typeface="Calibri" panose="020F0502020204030204" pitchFamily="34" charset="0"/>
              </a:rPr>
              <a:t>Poslední výskyt v ČR v roce 1975</a:t>
            </a:r>
          </a:p>
          <a:p>
            <a:r>
              <a:rPr lang="cs-CZ" altLang="cs-CZ" b="1" dirty="0">
                <a:solidFill>
                  <a:schemeClr val="tx2"/>
                </a:solidFill>
                <a:cs typeface="Calibri" panose="020F0502020204030204" pitchFamily="34" charset="0"/>
              </a:rPr>
              <a:t>1.1.1990 zákaz vakcinace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2001 Anglie, 4 mil. kusů, 360 mil €, 2060 ohnisek, ilegální dovoz masa, přikrmování prasat kuchyňským odpadem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2011 Bulharsko, divoké prase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Ilegální obchod, únik z laboratoře (</a:t>
            </a:r>
            <a:r>
              <a:rPr lang="cs-CZ" altLang="cs-CZ" sz="2600" dirty="0">
                <a:solidFill>
                  <a:schemeClr val="tx2"/>
                </a:solidFill>
                <a:cs typeface="Calibri" panose="020F0502020204030204" pitchFamily="34" charset="0"/>
              </a:rPr>
              <a:t>Rusko 1993, Anglie 2007)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Rizikové země: Turecko, Rusko, severní Afrika </a:t>
            </a:r>
          </a:p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Prof. Kouba, 1964, eradikace SLAK v Mongolsku, ČS vakcína A+O</a:t>
            </a:r>
          </a:p>
        </p:txBody>
      </p:sp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1981201" y="335666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br>
              <a:rPr lang="en-US" altLang="cs-CZ">
                <a:solidFill>
                  <a:schemeClr val="tx2"/>
                </a:solidFill>
                <a:latin typeface="+mn-lt"/>
              </a:rPr>
            </a:br>
            <a:endParaRPr lang="en-US" altLang="cs-CZ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8197" name="Picture 6" descr="https://upload.wikimedia.org/wikipedia/commons/e/e4/Foot_and_mouth_disease_in_mou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780" y="4656852"/>
            <a:ext cx="2898439" cy="197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Prof. Friedrich Loeffl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079" y="218231"/>
            <a:ext cx="1763842" cy="271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9786079" y="2987329"/>
            <a:ext cx="1786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dirty="0">
                <a:solidFill>
                  <a:schemeClr val="tx2"/>
                </a:solidFill>
                <a:cs typeface="Calibri" panose="020F0502020204030204" pitchFamily="34" charset="0"/>
              </a:rPr>
              <a:t>Friedrich </a:t>
            </a:r>
            <a:r>
              <a:rPr lang="cs-CZ" altLang="cs-CZ" dirty="0" err="1">
                <a:solidFill>
                  <a:schemeClr val="tx2"/>
                </a:solidFill>
                <a:cs typeface="Calibri" panose="020F0502020204030204" pitchFamily="34" charset="0"/>
              </a:rPr>
              <a:t>Loeffler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4173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48930" y="228600"/>
            <a:ext cx="1109078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44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Aujeszkyho</a:t>
            </a:r>
            <a:r>
              <a:rPr lang="cs-CZ" altLang="cs-CZ" sz="4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choroba</a:t>
            </a:r>
            <a:endParaRPr lang="en-GB" altLang="cs-CZ" sz="44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" y="1760538"/>
            <a:ext cx="12192000" cy="410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Celosvětově rozšířené onemocnění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Evropě i přes výraznou snahu nedošlo k eliminaci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ČR metody „</a:t>
            </a:r>
            <a:r>
              <a:rPr lang="cs-CZ" altLang="cs-CZ" sz="24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stamping</a:t>
            </a: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400" b="1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 nebo vakcinace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ČR ozdravovací program ukončen 1987 a v roce 1988 byla ČR uznána OIE zemí prostou ACH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2004 potvrzen statut ČR v EU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</a:pPr>
            <a:endParaRPr lang="cs-CZ" altLang="cs-CZ" sz="24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2003 ohnisko u domácích prasat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Prase divoké je však i v ČR hostitelem a rezervoárem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</a:rPr>
              <a:t>Studie </a:t>
            </a:r>
            <a:r>
              <a:rPr lang="cs-CZ" altLang="cs-CZ" sz="2400" dirty="0" err="1">
                <a:solidFill>
                  <a:schemeClr val="tx2"/>
                </a:solidFill>
                <a:latin typeface="Calibri" panose="020F0502020204030204" pitchFamily="34" charset="0"/>
              </a:rPr>
              <a:t>séropozitivity</a:t>
            </a: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</a:rPr>
              <a:t> u divočáků v roce 2017: </a:t>
            </a:r>
            <a:r>
              <a:rPr lang="cs-CZ" altLang="cs-CZ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21,4 %</a:t>
            </a: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</a:rPr>
              <a:t> (82.114 vzorků, z toho 17.572 pozitivních)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</a:rPr>
              <a:t>Riziko pro lovecké psy (</a:t>
            </a: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psů onemocnění imituje infekci vzteklinou)</a:t>
            </a:r>
            <a:endParaRPr lang="cs-CZ" altLang="cs-CZ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400" dirty="0">
                <a:solidFill>
                  <a:schemeClr val="tx2"/>
                </a:solidFill>
                <a:latin typeface="Calibri" panose="020F0502020204030204" pitchFamily="34" charset="0"/>
              </a:rPr>
              <a:t>Riziko pro chovy prasat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</a:pPr>
            <a:endParaRPr lang="cs-CZ" altLang="cs-CZ" sz="24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altLang="cs-CZ" sz="2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2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239843" y="228600"/>
            <a:ext cx="116248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400" b="1" dirty="0">
                <a:solidFill>
                  <a:schemeClr val="tx2"/>
                </a:solidFill>
                <a:latin typeface="+mn-lt"/>
                <a:cs typeface="Calibri" panose="020F0502020204030204" pitchFamily="34" charset="0"/>
              </a:rPr>
              <a:t>Klasický mor prasat</a:t>
            </a:r>
            <a:endParaRPr lang="cs-CZ" altLang="cs-CZ" sz="4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1201714" y="1752600"/>
            <a:ext cx="9831049" cy="44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b="1" dirty="0">
                <a:solidFill>
                  <a:schemeClr val="tx2"/>
                </a:solidFill>
              </a:rPr>
              <a:t>Od roku 1975 nebyl virus v populaci černé zvěře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b="1" dirty="0">
                <a:solidFill>
                  <a:schemeClr val="tx2"/>
                </a:solidFill>
              </a:rPr>
              <a:t>Zavlečen v říjnu 1990 z Rakouska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dirty="0">
                <a:solidFill>
                  <a:schemeClr val="tx2"/>
                </a:solidFill>
              </a:rPr>
              <a:t>V chovech domácích prasat vakcinace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dirty="0">
                <a:solidFill>
                  <a:schemeClr val="tx2"/>
                </a:solidFill>
              </a:rPr>
              <a:t>Zákaz vakcinace v ČR k 1. 7. 1992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dirty="0">
                <a:solidFill>
                  <a:schemeClr val="tx2"/>
                </a:solidFill>
              </a:rPr>
              <a:t>Vybudování Národní referenční laboratoře (NRL) Jihlava (rok 1991 – 92)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dirty="0">
                <a:solidFill>
                  <a:schemeClr val="tx2"/>
                </a:solidFill>
              </a:rPr>
              <a:t>Poslední průkaz viru u divočáků 1999 (Vsetín)</a:t>
            </a:r>
          </a:p>
          <a:p>
            <a:pPr marL="914400" lvl="1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cs-CZ" sz="2800" dirty="0">
                <a:solidFill>
                  <a:schemeClr val="tx2"/>
                </a:solidFill>
              </a:rPr>
              <a:t>Poslední průkaz viru u domácích prasat 1997 (Kroměříž)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cs-CZ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tx2"/>
                </a:solidFill>
                <a:latin typeface="+mn-lt"/>
              </a:rPr>
              <a:t>Africký mor prasat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754" y="2325801"/>
            <a:ext cx="11863754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Africký mor prasat v ČR je pouze u divokých prasat a má zatím lokální charakter </a:t>
            </a:r>
          </a:p>
          <a:p>
            <a:pPr marL="228600" lvl="1">
              <a:spcBef>
                <a:spcPts val="1000"/>
              </a:spcBef>
            </a:pPr>
            <a:r>
              <a:rPr lang="cs-CZ" altLang="cs-CZ" sz="2800" dirty="0">
                <a:solidFill>
                  <a:schemeClr val="tx2"/>
                </a:solidFill>
              </a:rPr>
              <a:t>1. výskyt u divokých prasat - 26.6.2017 potvrdila NRL pro AMP (SVÚ Jihlava) výskyt AMP  v ČR u divokého prasete (</a:t>
            </a:r>
            <a:r>
              <a:rPr lang="cs-CZ" altLang="cs-CZ" sz="2800" dirty="0" err="1">
                <a:solidFill>
                  <a:schemeClr val="tx2"/>
                </a:solidFill>
              </a:rPr>
              <a:t>Zelechovice</a:t>
            </a:r>
            <a:r>
              <a:rPr lang="cs-CZ" altLang="cs-CZ" sz="2800" dirty="0">
                <a:solidFill>
                  <a:schemeClr val="tx2"/>
                </a:solidFill>
              </a:rPr>
              <a:t> nad Dřevnicí, Zlín) 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>
                <a:solidFill>
                  <a:schemeClr val="tx2"/>
                </a:solidFill>
              </a:rPr>
              <a:t>2019-2022 ČR prostá AMP</a:t>
            </a:r>
          </a:p>
          <a:p>
            <a:r>
              <a:rPr lang="cs-CZ" dirty="0">
                <a:solidFill>
                  <a:schemeClr val="tx2"/>
                </a:solidFill>
              </a:rPr>
              <a:t>2. výskyt u divokých prasat v roce 2022 - celkem 84 pozitivních případů,   </a:t>
            </a:r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   v  roce 2024 </a:t>
            </a:r>
            <a:r>
              <a:rPr lang="en-AE" dirty="0">
                <a:solidFill>
                  <a:schemeClr val="tx2"/>
                </a:solidFill>
              </a:rPr>
              <a:t>–</a:t>
            </a:r>
            <a:r>
              <a:rPr lang="cs-CZ" dirty="0">
                <a:solidFill>
                  <a:schemeClr val="tx2"/>
                </a:solidFill>
              </a:rPr>
              <a:t> 27 pozitivních případů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860" y="5243384"/>
            <a:ext cx="2463001" cy="1642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001" y="5239428"/>
            <a:ext cx="2411760" cy="164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766916" y="17199"/>
            <a:ext cx="3417923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dirty="0"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000" dirty="0">
              <a:solidFill>
                <a:srgbClr val="0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000" dirty="0">
              <a:solidFill>
                <a:srgbClr val="0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000" dirty="0">
              <a:solidFill>
                <a:srgbClr val="000000"/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 obalený DNA virus z čeledi </a:t>
            </a:r>
            <a:r>
              <a:rPr kumimoji="0" lang="cs-CZ" altLang="cs-CZ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Asfariviridae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, rod </a:t>
            </a:r>
            <a:r>
              <a:rPr kumimoji="0" lang="cs-CZ" altLang="cs-CZ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Asfivirus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Mikroskopický sním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327" y="214131"/>
            <a:ext cx="2619375" cy="13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651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356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altLang="cs-CZ" sz="36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Vývoj nákazové situace ČR</a:t>
            </a:r>
            <a:endParaRPr lang="cs-CZ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77328"/>
            <a:ext cx="11965021" cy="499019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2060"/>
                </a:solidFill>
              </a:rPr>
              <a:t>Eradikace velmi nebezpečných nákaz</a:t>
            </a:r>
          </a:p>
          <a:p>
            <a:pPr marL="0" indent="0"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b="1" dirty="0">
                <a:solidFill>
                  <a:srgbClr val="002060"/>
                </a:solidFill>
              </a:rPr>
              <a:t>Období let 1989-2008-2010-2018-2023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výrazné zhoršení zdravotního stavu v chovech prasat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obrovská spotřeba antibiotik </a:t>
            </a:r>
            <a:r>
              <a:rPr lang="en-AE" dirty="0">
                <a:solidFill>
                  <a:srgbClr val="002060"/>
                </a:solidFill>
              </a:rPr>
              <a:t>–</a:t>
            </a:r>
            <a:r>
              <a:rPr lang="cs-CZ" dirty="0">
                <a:solidFill>
                  <a:srgbClr val="002060"/>
                </a:solidFill>
              </a:rPr>
              <a:t> veterinární péče 4-6 Kč/kg ž.hm.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od roku 2008 </a:t>
            </a:r>
            <a:r>
              <a:rPr lang="cs-CZ" dirty="0" err="1">
                <a:solidFill>
                  <a:srgbClr val="002060"/>
                </a:solidFill>
              </a:rPr>
              <a:t>repopulace</a:t>
            </a:r>
            <a:r>
              <a:rPr lang="cs-CZ" dirty="0">
                <a:solidFill>
                  <a:srgbClr val="002060"/>
                </a:solidFill>
              </a:rPr>
              <a:t> chovů prasat do SPF statutu 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- 2010 první dotace na prasata 8.F.a. a 8.F.b.(d.)</a:t>
            </a:r>
            <a:r>
              <a:rPr lang="cs-CZ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2060"/>
                </a:solidFill>
              </a:rPr>
              <a:t>       </a:t>
            </a:r>
            <a:r>
              <a:rPr lang="cs-CZ" dirty="0">
                <a:solidFill>
                  <a:srgbClr val="002060"/>
                </a:solidFill>
              </a:rPr>
              <a:t>- </a:t>
            </a:r>
            <a:r>
              <a:rPr lang="cs-CZ" dirty="0" err="1">
                <a:solidFill>
                  <a:srgbClr val="002060"/>
                </a:solidFill>
              </a:rPr>
              <a:t>repopulace</a:t>
            </a:r>
            <a:r>
              <a:rPr lang="cs-CZ" dirty="0">
                <a:solidFill>
                  <a:srgbClr val="002060"/>
                </a:solidFill>
              </a:rPr>
              <a:t> vedla ke spotřebě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pod 50 mg/CPU (2021)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po </a:t>
            </a:r>
            <a:r>
              <a:rPr lang="cs-CZ" dirty="0" err="1">
                <a:solidFill>
                  <a:srgbClr val="002060"/>
                </a:solidFill>
              </a:rPr>
              <a:t>repopulacích</a:t>
            </a:r>
            <a:r>
              <a:rPr lang="cs-CZ" dirty="0">
                <a:solidFill>
                  <a:srgbClr val="002060"/>
                </a:solidFill>
              </a:rPr>
              <a:t> je cena veterinární péče 0,6-1,2 Kč/kg ž.hm. </a:t>
            </a:r>
          </a:p>
          <a:p>
            <a:pPr marL="0" indent="0"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3 .  Plán dalšího snižování spotřeby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v letech 2023-2027 (2030)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opatření zvýšení obranyschopnosti v chovu prasat vakcinací</a:t>
            </a:r>
          </a:p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       - cílem je postupné snižování spotřeby </a:t>
            </a:r>
            <a:r>
              <a:rPr lang="cs-CZ" dirty="0" err="1">
                <a:solidFill>
                  <a:srgbClr val="002060"/>
                </a:solidFill>
              </a:rPr>
              <a:t>antimikrobik</a:t>
            </a:r>
            <a:r>
              <a:rPr lang="cs-CZ" dirty="0">
                <a:solidFill>
                  <a:srgbClr val="002060"/>
                </a:solidFill>
              </a:rPr>
              <a:t> pod 50 mg/CPU</a:t>
            </a:r>
          </a:p>
        </p:txBody>
      </p:sp>
    </p:spTree>
    <p:extLst>
      <p:ext uri="{BB962C8B-B14F-4D97-AF65-F5344CB8AC3E}">
        <p14:creationId xmlns:p14="http://schemas.microsoft.com/office/powerpoint/2010/main" val="169356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1524001" y="152400"/>
            <a:ext cx="9802760" cy="1143000"/>
          </a:xfrm>
        </p:spPr>
        <p:txBody>
          <a:bodyPr/>
          <a:lstStyle/>
          <a:p>
            <a:r>
              <a:rPr lang="cs-CZ" altLang="cs-CZ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Vývoj nákazové situace v chovech prasat v ČR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-62820" y="1176157"/>
            <a:ext cx="12192000" cy="56818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V období po roce 1989 došlo postupně ke zhoršení nákazové situace ve stájových onemocněních</a:t>
            </a:r>
          </a:p>
          <a:p>
            <a:pPr marL="0" indent="0">
              <a:buNone/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cs-CZ" sz="2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Sípavka</a:t>
            </a: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prasat, Enzootická pneumonie, Pleuropneumonie, Dyzentérie, PRRS, PCV2  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Import plemenného materiálu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Přesuny zvířat bez znalosti nákazové situace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Naskladňování selat z více farem na výkrm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Nedodržování pravidel </a:t>
            </a:r>
            <a:r>
              <a:rPr lang="cs-CZ" sz="2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biosekurity</a:t>
            </a:r>
            <a:endParaRPr lang="cs-CZ" sz="2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ČR se stala nemocnou a </a:t>
            </a:r>
            <a:r>
              <a:rPr lang="cs-CZ" sz="2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nekonkurenceshopnou</a:t>
            </a: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zemí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Od roku 2004 začal být aplikován pro nukleové chovy, ŠCH, RCH a ISK Zdravotní program Svazu chovatelů prasat (ZP SCHP)</a:t>
            </a:r>
          </a:p>
          <a:p>
            <a:pPr>
              <a:defRPr/>
            </a:pP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ISOWEAN </a:t>
            </a:r>
            <a:r>
              <a:rPr lang="en-AE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MMEW, MEW, SEW, </a:t>
            </a:r>
            <a:r>
              <a:rPr lang="cs-CZ" sz="2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Multi-site</a:t>
            </a: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cs-CZ" sz="26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Two-site</a:t>
            </a:r>
            <a:r>
              <a:rPr lang="cs-CZ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defRPr/>
            </a:pPr>
            <a:endParaRPr lang="cs-CZ" sz="2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  <a:defRPr/>
            </a:pPr>
            <a:endParaRPr lang="cs-CZ" sz="2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4" name="Picture 6" descr="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940" y="2448434"/>
            <a:ext cx="4580736" cy="252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405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Vývoj nákazové situace v chovech prasat v ČR</a:t>
            </a:r>
            <a:endParaRPr lang="cs-CZ" altLang="cs-CZ" sz="3600" b="1" dirty="0">
              <a:solidFill>
                <a:srgbClr val="002060"/>
              </a:solidFill>
            </a:endParaRP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>
          <a:xfrm>
            <a:off x="280219" y="1943664"/>
            <a:ext cx="11911781" cy="4525962"/>
          </a:xfrm>
        </p:spPr>
        <p:txBody>
          <a:bodyPr>
            <a:normAutofit lnSpcReduction="10000"/>
          </a:bodyPr>
          <a:lstStyle/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roce 2008 začaly </a:t>
            </a:r>
            <a:r>
              <a:rPr lang="cs-CZ" altLang="cs-CZ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repopulace</a:t>
            </a:r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SPF statutu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Znovu vytvořena a zavedena funkční </a:t>
            </a:r>
            <a:r>
              <a:rPr lang="cs-CZ" altLang="cs-CZ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biosekurita</a:t>
            </a:r>
            <a:endParaRPr lang="cs-CZ" altLang="cs-CZ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Nízká </a:t>
            </a:r>
            <a:r>
              <a:rPr lang="cs-CZ" altLang="cs-CZ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denzita</a:t>
            </a:r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chovů prasat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 dnešnímu dni minimum reinfekcí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Pouze </a:t>
            </a:r>
            <a:r>
              <a:rPr lang="cs-CZ" altLang="cs-CZ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aerogenní</a:t>
            </a:r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infekce (</a:t>
            </a:r>
            <a:r>
              <a:rPr lang="cs-CZ" altLang="cs-CZ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Mycoplasma</a:t>
            </a:r>
            <a:r>
              <a:rPr lang="cs-CZ" altLang="cs-CZ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hyopneumoniae</a:t>
            </a:r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Dnes více jak 85 % chovů v SPF statutu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ČR je dnes jednou z nejzdravějších zemí 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Zootechnické výsledky 35-40 odstavených selat na prasnici a rok</a:t>
            </a:r>
          </a:p>
          <a:p>
            <a:r>
              <a:rPr lang="cs-CZ" altLang="cs-CZ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Více jak 1000g denní přírůstek ve výkrmu při konverzi pod 2,5 kg/kg</a:t>
            </a:r>
            <a:endParaRPr lang="cs-CZ" altLang="cs-CZ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altLang="cs-CZ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926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419D911D-9A3A-42B4-80DF-93E229FF9B76}"/>
</file>

<file path=customXml/itemProps2.xml><?xml version="1.0" encoding="utf-8"?>
<ds:datastoreItem xmlns:ds="http://schemas.openxmlformats.org/officeDocument/2006/customXml" ds:itemID="{35D657DB-BAB2-4033-A3E0-FDADF686120B}"/>
</file>

<file path=customXml/itemProps3.xml><?xml version="1.0" encoding="utf-8"?>
<ds:datastoreItem xmlns:ds="http://schemas.openxmlformats.org/officeDocument/2006/customXml" ds:itemID="{CD0C1C5E-04EE-45CD-ADA7-67F0D8C4B0FA}"/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2189</Words>
  <Application>Microsoft Office PowerPoint</Application>
  <PresentationFormat>Širokoúhlá obrazovka</PresentationFormat>
  <Paragraphs>406</Paragraphs>
  <Slides>26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Open Sans</vt:lpstr>
      <vt:lpstr>Times New Roman</vt:lpstr>
      <vt:lpstr>Trebuchet MS</vt:lpstr>
      <vt:lpstr>Motiv Office</vt:lpstr>
      <vt:lpstr> Opatření k tlumení nákaz prasat jako cesta k chovu s minimálním podáním antibiotik</vt:lpstr>
      <vt:lpstr>Osnova prezentace</vt:lpstr>
      <vt:lpstr>Slintavka a kulhavka</vt:lpstr>
      <vt:lpstr>Prezentace aplikace PowerPoint</vt:lpstr>
      <vt:lpstr>Prezentace aplikace PowerPoint</vt:lpstr>
      <vt:lpstr>Africký mor prasat</vt:lpstr>
      <vt:lpstr>Vývoj nákazové situace ČR</vt:lpstr>
      <vt:lpstr>Vývoj nákazové situace v chovech prasat v ČR</vt:lpstr>
      <vt:lpstr>Vývoj nákazové situace v chovech prasat v ČR</vt:lpstr>
      <vt:lpstr>Prezentace aplikace PowerPoint</vt:lpstr>
      <vt:lpstr>Prezentace aplikace PowerPoint</vt:lpstr>
      <vt:lpstr>Trendy v celkové spotřebě veterinárních antimikrobik v ČR v období 2008 - 2022 s korekcí na populace hospodářských zvířat </vt:lpstr>
      <vt:lpstr>Trendy antimikrobika v sumách léčivých látek - premixy ČR 2008 - 2023</vt:lpstr>
      <vt:lpstr> Jak si stojí ČR (2022) ve srovnání s dalšími státy EU/EEA Data o prodejích vet ATM zkorigovaná na populace hospodářských zvířat [mg/PCU] </vt:lpstr>
      <vt:lpstr>Prezentace aplikace PowerPoint</vt:lpstr>
      <vt:lpstr>Vývoj nákazové situace ČR</vt:lpstr>
      <vt:lpstr>Opatření zvýšení obranyschopnosti v chovu prasat</vt:lpstr>
      <vt:lpstr>Prezentace aplikace PowerPoint</vt:lpstr>
      <vt:lpstr>Základní a SZP podporovaný vakcinační program</vt:lpstr>
      <vt:lpstr>Opatření zvýšení obranyschopnosti v chovu prasat   kategorie prasat</vt:lpstr>
      <vt:lpstr>Jednotlivá onemocnění dle kategorií prasat</vt:lpstr>
      <vt:lpstr>Zootechnické výsledky - týdenní management</vt:lpstr>
      <vt:lpstr>Zootechnické výsledky - týdenní management</vt:lpstr>
      <vt:lpstr>Výsledky výkrmu 1-3 / 2024</vt:lpstr>
      <vt:lpstr>Srovnání konvenčních a SPF farem v ČR</vt:lpstr>
      <vt:lpstr>Závěr </vt:lpstr>
    </vt:vector>
  </TitlesOfParts>
  <Company>Krajský úřad Kraje Vysočina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NOVÉ PODPORY V ČR – PRASATA 2023-2027</dc:title>
  <dc:creator>marek</dc:creator>
  <cp:lastModifiedBy>Pokludová Lucie</cp:lastModifiedBy>
  <cp:revision>127</cp:revision>
  <cp:lastPrinted>2023-02-27T22:04:11Z</cp:lastPrinted>
  <dcterms:created xsi:type="dcterms:W3CDTF">2023-02-24T08:03:37Z</dcterms:created>
  <dcterms:modified xsi:type="dcterms:W3CDTF">2024-11-13T13:53:17Z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</Properties>
</file>