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9"/>
  </p:notesMasterIdLst>
  <p:handoutMasterIdLst>
    <p:handoutMasterId r:id="rId20"/>
  </p:handoutMasterIdLst>
  <p:sldIdLst>
    <p:sldId id="277" r:id="rId3"/>
    <p:sldId id="386" r:id="rId4"/>
    <p:sldId id="264" r:id="rId5"/>
    <p:sldId id="281" r:id="rId6"/>
    <p:sldId id="280" r:id="rId7"/>
    <p:sldId id="384" r:id="rId8"/>
    <p:sldId id="388" r:id="rId9"/>
    <p:sldId id="389" r:id="rId10"/>
    <p:sldId id="391" r:id="rId11"/>
    <p:sldId id="393" r:id="rId12"/>
    <p:sldId id="394" r:id="rId13"/>
    <p:sldId id="395" r:id="rId14"/>
    <p:sldId id="398" r:id="rId15"/>
    <p:sldId id="396" r:id="rId16"/>
    <p:sldId id="399" r:id="rId17"/>
    <p:sldId id="397" r:id="rId1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C625"/>
    <a:srgbClr val="59BB18"/>
    <a:srgbClr val="00AA7B"/>
    <a:srgbClr val="1FA17A"/>
    <a:srgbClr val="1883A3"/>
    <a:srgbClr val="04AEAE"/>
    <a:srgbClr val="1A9EA4"/>
    <a:srgbClr val="B1C235"/>
    <a:srgbClr val="66B529"/>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368" autoAdjust="0"/>
    <p:restoredTop sz="77164" autoAdjust="0"/>
  </p:normalViewPr>
  <p:slideViewPr>
    <p:cSldViewPr snapToGrid="0">
      <p:cViewPr varScale="1">
        <p:scale>
          <a:sx n="52" d="100"/>
          <a:sy n="52" d="100"/>
        </p:scale>
        <p:origin x="1770" y="72"/>
      </p:cViewPr>
      <p:guideLst/>
    </p:cSldViewPr>
  </p:slideViewPr>
  <p:notesTextViewPr>
    <p:cViewPr>
      <p:scale>
        <a:sx n="1" d="1"/>
        <a:sy n="1" d="1"/>
      </p:scale>
      <p:origin x="0" y="0"/>
    </p:cViewPr>
  </p:notesTextViewPr>
  <p:notesViewPr>
    <p:cSldViewPr snapToGrid="0">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r>
            <a:rPr lang="et-EE" sz="2800" dirty="0">
              <a:latin typeface="Arial" panose="020B0604020202020204" pitchFamily="34" charset="0"/>
              <a:cs typeface="Arial" panose="020B0604020202020204" pitchFamily="34" charset="0"/>
            </a:rPr>
            <a:t>Ülemaailmne vajadus: mikroobivastase resistentsuse vähendamine</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et-EE" sz="2000" dirty="0">
              <a:latin typeface="Arial" panose="020B0604020202020204" pitchFamily="34" charset="0"/>
              <a:cs typeface="Arial" panose="020B0604020202020204" pitchFamily="34" charset="0"/>
            </a:rPr>
            <a:t>Uus reguleeriv raamistik</a:t>
          </a:r>
        </a:p>
      </dgm:t>
    </dgm:pt>
    <dgm:pt modelId="{CB6010E8-99FC-4963-907C-48720CAB24F6}" type="parTrans" cxnId="{F0C5378A-0290-475E-98DE-E32A5E22A723}">
      <dgm:prSet custT="1"/>
      <dgm:spPr/>
      <dgm:t>
        <a:bodyPr/>
        <a:lstStyle/>
        <a:p>
          <a:endParaRPr lang="en-GB" sz="300">
            <a:latin typeface="EC Square Sans Pro" panose="020B0506040000020004" pitchFamily="34"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et-EE" sz="2800" dirty="0">
              <a:latin typeface="Arial" panose="020B0604020202020204" pitchFamily="34" charset="0"/>
              <a:cs typeface="Arial" panose="020B0604020202020204" pitchFamily="34" charset="0"/>
            </a:rPr>
            <a:t>Ennetavad meetmed tuleb rakendada põllumajandusettevõtte tasandil</a:t>
          </a:r>
        </a:p>
      </dgm:t>
    </dgm:pt>
    <dgm:pt modelId="{8F3068A3-6BF6-4C93-B730-2C6DF9DF900A}" type="parTrans" cxnId="{DC099AC5-0141-423C-B4C9-9F06FA17036A}">
      <dgm:prSet custT="1"/>
      <dgm:spPr/>
      <dgm:t>
        <a:bodyPr/>
        <a:lstStyle/>
        <a:p>
          <a:endParaRPr lang="en-GB" sz="300">
            <a:latin typeface="EC Square Sans Pro" panose="020B0506040000020004" pitchFamily="34"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Y="176809">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3" custLinFactNeighborY="29932">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4650" y="1045884"/>
          <a:ext cx="2815525" cy="2489050"/>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t-EE" sz="2800" kern="1200" dirty="0">
              <a:latin typeface="Arial" panose="020B0604020202020204" pitchFamily="34" charset="0"/>
              <a:cs typeface="Arial" panose="020B0604020202020204" pitchFamily="34" charset="0"/>
            </a:rPr>
            <a:t>Ülemaailmne vajadus: mikroobivastase resistentsuse vähendamine</a:t>
          </a:r>
        </a:p>
      </dsp:txBody>
      <dsp:txXfrm>
        <a:off x="77552" y="1118786"/>
        <a:ext cx="2669721" cy="2343246"/>
      </dsp:txXfrm>
    </dsp:sp>
    <dsp:sp modelId="{2DCBE255-9C01-478D-B5EB-26D0C4EFF464}">
      <dsp:nvSpPr>
        <dsp:cNvPr id="0" name=""/>
        <dsp:cNvSpPr/>
      </dsp:nvSpPr>
      <dsp:spPr>
        <a:xfrm rot="18665057">
          <a:off x="2526415" y="1616894"/>
          <a:ext cx="1713730" cy="55317"/>
        </a:xfrm>
        <a:custGeom>
          <a:avLst/>
          <a:gdLst/>
          <a:ahLst/>
          <a:cxnLst/>
          <a:rect l="0" t="0" r="0" b="0"/>
          <a:pathLst>
            <a:path>
              <a:moveTo>
                <a:pt x="0" y="27658"/>
              </a:moveTo>
              <a:lnTo>
                <a:pt x="1713730"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0437" y="1601709"/>
        <a:ext cx="85686" cy="85686"/>
      </dsp:txXfrm>
    </dsp:sp>
    <dsp:sp modelId="{C2A02F89-ADF3-41F9-A1A7-83CD90E178FC}">
      <dsp:nvSpPr>
        <dsp:cNvPr id="0" name=""/>
        <dsp:cNvSpPr/>
      </dsp:nvSpPr>
      <dsp:spPr>
        <a:xfrm>
          <a:off x="3946385" y="294814"/>
          <a:ext cx="2815525" cy="1407762"/>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t-EE" sz="2000" kern="1200" dirty="0">
              <a:latin typeface="Arial" panose="020B0604020202020204" pitchFamily="34" charset="0"/>
              <a:cs typeface="Arial" panose="020B0604020202020204" pitchFamily="34" charset="0"/>
            </a:rPr>
            <a:t>Uus reguleeriv raamistik</a:t>
          </a:r>
        </a:p>
      </dsp:txBody>
      <dsp:txXfrm>
        <a:off x="3987617" y="336046"/>
        <a:ext cx="2733061" cy="1325298"/>
      </dsp:txXfrm>
    </dsp:sp>
    <dsp:sp modelId="{81CCE928-729B-432C-A321-3B2C0F7AF232}">
      <dsp:nvSpPr>
        <dsp:cNvPr id="0" name=""/>
        <dsp:cNvSpPr/>
      </dsp:nvSpPr>
      <dsp:spPr>
        <a:xfrm rot="2659117">
          <a:off x="2595309" y="2814890"/>
          <a:ext cx="1580593" cy="55317"/>
        </a:xfrm>
        <a:custGeom>
          <a:avLst/>
          <a:gdLst/>
          <a:ahLst/>
          <a:cxnLst/>
          <a:rect l="0" t="0" r="0" b="0"/>
          <a:pathLst>
            <a:path>
              <a:moveTo>
                <a:pt x="0" y="27658"/>
              </a:moveTo>
              <a:lnTo>
                <a:pt x="1580593"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6090" y="2803033"/>
        <a:ext cx="79029" cy="79029"/>
      </dsp:txXfrm>
    </dsp:sp>
    <dsp:sp modelId="{A78CAAD0-E337-45EE-BC2B-DCDDE82E677B}">
      <dsp:nvSpPr>
        <dsp:cNvPr id="0" name=""/>
        <dsp:cNvSpPr/>
      </dsp:nvSpPr>
      <dsp:spPr>
        <a:xfrm>
          <a:off x="3951035" y="2208556"/>
          <a:ext cx="2815525" cy="2372262"/>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t-EE" sz="2800" kern="1200" dirty="0">
              <a:latin typeface="Arial" panose="020B0604020202020204" pitchFamily="34" charset="0"/>
              <a:cs typeface="Arial" panose="020B0604020202020204" pitchFamily="34" charset="0"/>
            </a:rPr>
            <a:t>Ennetavad meetmed tuleb rakendada põllumajandusettevõtte tasandil</a:t>
          </a:r>
        </a:p>
      </dsp:txBody>
      <dsp:txXfrm>
        <a:off x="4020516" y="2278037"/>
        <a:ext cx="2676563" cy="22333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A3CB24-AEDF-45D5-8AC1-E9CEF4C11D2A}" type="datetimeFigureOut">
              <a:rPr lang="en-GB" smtClean="0"/>
              <a:t>09/04/2024</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2C7073-E7D3-4D7E-A8B0-7A8D17E23266}" type="slidenum">
              <a:rPr lang="en-GB" smtClean="0"/>
              <a:t>‹#›</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9-4-2024</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second part of the hands-on-training focuses on the idea of “Prevention is better than cure”. Farmers and veterinarians will work together exploring changes at farm level as preventive measures to reduce the need of reducing antimicrobial use. These implies that a common understanding between farmers and veterinarians is needed.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second part of the hands-on-training focuses on the idea of “Prevention is better than cure”. Farmers and veterinarians will work together exploring changes at farm level as preventive measures to reduce the need of reducing antimicrobial use. These implies that a common understanding between farmers and veterinarians is needed. </a:t>
            </a:r>
          </a:p>
          <a:p>
            <a:endParaRPr lang="en-IN" dirty="0"/>
          </a:p>
        </p:txBody>
      </p:sp>
      <p:sp>
        <p:nvSpPr>
          <p:cNvPr id="4" name="Slide Number Placeholder 3"/>
          <p:cNvSpPr>
            <a:spLocks noGrp="1"/>
          </p:cNvSpPr>
          <p:nvPr>
            <p:ph type="sldNum" sz="quarter" idx="10"/>
          </p:nvPr>
        </p:nvSpPr>
        <p:spPr/>
        <p:txBody>
          <a:bodyPr/>
          <a:lstStyle/>
          <a:p>
            <a:pPr lvl="0"/>
            <a:fld id="{AA016919-EE97-4E26-8DE6-0B6C389CDE61}" type="slidenum">
              <a:rPr lang="en-IN" smtClean="0"/>
              <a:t>1</a:t>
            </a:fld>
            <a:endParaRPr lang="en-IN"/>
          </a:p>
        </p:txBody>
      </p:sp>
    </p:spTree>
    <p:extLst>
      <p:ext uri="{BB962C8B-B14F-4D97-AF65-F5344CB8AC3E}">
        <p14:creationId xmlns:p14="http://schemas.microsoft.com/office/powerpoint/2010/main" val="871937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10</a:t>
            </a:fld>
            <a:endParaRPr lang="en-GB"/>
          </a:p>
        </p:txBody>
      </p:sp>
    </p:spTree>
    <p:extLst>
      <p:ext uri="{BB962C8B-B14F-4D97-AF65-F5344CB8AC3E}">
        <p14:creationId xmlns:p14="http://schemas.microsoft.com/office/powerpoint/2010/main" val="3671928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nl-NL" sz="1200" dirty="0">
                <a:latin typeface="Times New Roman" pitchFamily="18"/>
              </a:rPr>
              <a:t>Topics for discussion (non-exhaustive): </a:t>
            </a:r>
          </a:p>
          <a:p>
            <a:pPr lvl="0"/>
            <a:r>
              <a:rPr lang="nl-NL" sz="1200" dirty="0">
                <a:latin typeface="Courier New" pitchFamily="49"/>
              </a:rPr>
              <a:t>o Hygiene practices </a:t>
            </a:r>
          </a:p>
          <a:p>
            <a:pPr lvl="0"/>
            <a:r>
              <a:rPr lang="nl-NL" sz="1200" dirty="0">
                <a:latin typeface="Courier New" pitchFamily="49"/>
              </a:rPr>
              <a:t>o Biosecurity measures </a:t>
            </a:r>
          </a:p>
          <a:p>
            <a:pPr lvl="0"/>
            <a:r>
              <a:rPr lang="nl-NL" sz="1200" dirty="0">
                <a:latin typeface="Courier New" pitchFamily="49"/>
              </a:rPr>
              <a:t>o Nutrition </a:t>
            </a:r>
          </a:p>
          <a:p>
            <a:pPr lvl="0"/>
            <a:r>
              <a:rPr lang="nl-NL" sz="1200" dirty="0">
                <a:latin typeface="Courier New" pitchFamily="49"/>
              </a:rPr>
              <a:t>o Animal welfare </a:t>
            </a:r>
          </a:p>
          <a:p>
            <a:pPr lvl="0"/>
            <a:r>
              <a:rPr lang="nl-NL" sz="1200" dirty="0">
                <a:latin typeface="Courier New" pitchFamily="49"/>
              </a:rPr>
              <a:t>o Vaccines schemes </a:t>
            </a:r>
          </a:p>
          <a:p>
            <a:pPr lvl="0"/>
            <a:r>
              <a:rPr lang="nl-NL" sz="1200" dirty="0">
                <a:latin typeface="Courier New" pitchFamily="49"/>
              </a:rPr>
              <a:t>o </a:t>
            </a:r>
            <a:r>
              <a:rPr lang="nl-NL" sz="1200" dirty="0">
                <a:latin typeface="Times New Roman" pitchFamily="18"/>
              </a:rPr>
              <a:t>Other management measures </a:t>
            </a:r>
          </a:p>
          <a:p>
            <a:pPr lvl="0"/>
            <a:r>
              <a:rPr lang="nl-NL" sz="1200" dirty="0">
                <a:latin typeface="Times New Roman" pitchFamily="18"/>
              </a:rPr>
              <a:t>Topics for discussion (non-exhaustive): </a:t>
            </a:r>
          </a:p>
          <a:p>
            <a:pPr lvl="0"/>
            <a:r>
              <a:rPr lang="nl-NL" sz="1200" dirty="0">
                <a:latin typeface="Courier New" pitchFamily="49"/>
              </a:rPr>
              <a:t>o Hygiene practices </a:t>
            </a:r>
          </a:p>
          <a:p>
            <a:pPr lvl="0"/>
            <a:r>
              <a:rPr lang="nl-NL" sz="1200" dirty="0">
                <a:latin typeface="Courier New" pitchFamily="49"/>
              </a:rPr>
              <a:t>o Biosecurity measures </a:t>
            </a:r>
          </a:p>
          <a:p>
            <a:pPr lvl="0"/>
            <a:r>
              <a:rPr lang="nl-NL" sz="1200" dirty="0">
                <a:latin typeface="Courier New" pitchFamily="49"/>
              </a:rPr>
              <a:t>o Nutrition </a:t>
            </a:r>
          </a:p>
          <a:p>
            <a:pPr lvl="0"/>
            <a:r>
              <a:rPr lang="nl-NL" sz="1200" dirty="0">
                <a:latin typeface="Courier New" pitchFamily="49"/>
              </a:rPr>
              <a:t>o Animal welfare </a:t>
            </a:r>
          </a:p>
          <a:p>
            <a:pPr lvl="0"/>
            <a:r>
              <a:rPr lang="nl-NL" sz="1200" dirty="0">
                <a:latin typeface="Courier New" pitchFamily="49"/>
              </a:rPr>
              <a:t>o Vaccines schemes </a:t>
            </a:r>
          </a:p>
          <a:p>
            <a:pPr lvl="0"/>
            <a:r>
              <a:rPr lang="nl-NL" sz="1200" dirty="0">
                <a:latin typeface="Courier New" pitchFamily="49"/>
              </a:rPr>
              <a:t>o </a:t>
            </a:r>
            <a:r>
              <a:rPr lang="nl-NL" sz="1200" dirty="0">
                <a:latin typeface="Times New Roman" pitchFamily="18"/>
              </a:rPr>
              <a:t>Other management measures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nl-NL" sz="1200" dirty="0">
                <a:latin typeface="Times New Roman" pitchFamily="18"/>
              </a:rPr>
              <a:t>Topics for discussion (non-exhaustive): </a:t>
            </a:r>
          </a:p>
          <a:p>
            <a:pPr lvl="0"/>
            <a:r>
              <a:rPr lang="nl-NL" sz="1200" dirty="0">
                <a:latin typeface="Courier New" pitchFamily="49"/>
              </a:rPr>
              <a:t>o Hygiene practices </a:t>
            </a:r>
          </a:p>
          <a:p>
            <a:pPr lvl="0"/>
            <a:r>
              <a:rPr lang="nl-NL" sz="1200" dirty="0">
                <a:latin typeface="Courier New" pitchFamily="49"/>
              </a:rPr>
              <a:t>o Biosecurity measures </a:t>
            </a:r>
          </a:p>
          <a:p>
            <a:pPr lvl="0"/>
            <a:r>
              <a:rPr lang="nl-NL" sz="1200" dirty="0">
                <a:latin typeface="Courier New" pitchFamily="49"/>
              </a:rPr>
              <a:t>o Nutrition </a:t>
            </a:r>
          </a:p>
          <a:p>
            <a:pPr lvl="0"/>
            <a:r>
              <a:rPr lang="nl-NL" sz="1200" dirty="0">
                <a:latin typeface="Courier New" pitchFamily="49"/>
              </a:rPr>
              <a:t>o Animal welfare </a:t>
            </a:r>
          </a:p>
          <a:p>
            <a:pPr lvl="0"/>
            <a:r>
              <a:rPr lang="nl-NL" sz="1200" dirty="0">
                <a:latin typeface="Courier New" pitchFamily="49"/>
              </a:rPr>
              <a:t>o Vaccines schemes </a:t>
            </a:r>
          </a:p>
          <a:p>
            <a:pPr lvl="0"/>
            <a:r>
              <a:rPr lang="nl-NL" sz="1200" dirty="0">
                <a:latin typeface="Courier New" pitchFamily="49"/>
              </a:rPr>
              <a:t>o </a:t>
            </a:r>
            <a:r>
              <a:rPr lang="nl-NL" sz="1200" dirty="0">
                <a:latin typeface="Times New Roman" pitchFamily="18"/>
              </a:rPr>
              <a:t>Other management measures </a:t>
            </a:r>
          </a:p>
          <a:p>
            <a:pPr lvl="0"/>
            <a:r>
              <a:rPr lang="nl-NL" sz="1200" dirty="0">
                <a:latin typeface="Times New Roman" pitchFamily="18"/>
              </a:rPr>
              <a:t>Topics for discussion (non-exhaustive): </a:t>
            </a:r>
          </a:p>
          <a:p>
            <a:pPr lvl="0"/>
            <a:r>
              <a:rPr lang="nl-NL" sz="1200" dirty="0">
                <a:latin typeface="Courier New" pitchFamily="49"/>
              </a:rPr>
              <a:t>o Hygiene practices </a:t>
            </a:r>
          </a:p>
          <a:p>
            <a:pPr lvl="0"/>
            <a:r>
              <a:rPr lang="nl-NL" sz="1200" dirty="0">
                <a:latin typeface="Courier New" pitchFamily="49"/>
              </a:rPr>
              <a:t>o Biosecurity measures </a:t>
            </a:r>
          </a:p>
          <a:p>
            <a:pPr lvl="0"/>
            <a:r>
              <a:rPr lang="nl-NL" sz="1200" dirty="0">
                <a:latin typeface="Courier New" pitchFamily="49"/>
              </a:rPr>
              <a:t>o Nutrition </a:t>
            </a:r>
          </a:p>
          <a:p>
            <a:pPr lvl="0"/>
            <a:r>
              <a:rPr lang="nl-NL" sz="1200" dirty="0">
                <a:latin typeface="Courier New" pitchFamily="49"/>
              </a:rPr>
              <a:t>o Animal welfare </a:t>
            </a:r>
          </a:p>
          <a:p>
            <a:pPr lvl="0"/>
            <a:r>
              <a:rPr lang="nl-NL" sz="1200" dirty="0">
                <a:latin typeface="Courier New" pitchFamily="49"/>
              </a:rPr>
              <a:t>o Vaccines schemes </a:t>
            </a:r>
          </a:p>
          <a:p>
            <a:pPr lvl="0"/>
            <a:r>
              <a:rPr lang="nl-NL" sz="1200" dirty="0">
                <a:latin typeface="Courier New" pitchFamily="49"/>
              </a:rPr>
              <a:t>o </a:t>
            </a:r>
            <a:r>
              <a:rPr lang="nl-NL" sz="1200" dirty="0">
                <a:latin typeface="Times New Roman" pitchFamily="18"/>
              </a:rPr>
              <a:t>Other management measures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2273113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nl-NL" sz="1200" dirty="0">
                <a:latin typeface="Times New Roman" pitchFamily="18"/>
              </a:rPr>
              <a:t>Presenter will often be one of the trainers</a:t>
            </a:r>
          </a:p>
          <a:p>
            <a:pPr lvl="0"/>
            <a:endParaRPr lang="nl-NL" sz="1200" dirty="0">
              <a:latin typeface="Times New Roman" pitchFamily="18"/>
            </a:endParaRPr>
          </a:p>
          <a:p>
            <a:pPr lvl="0"/>
            <a:r>
              <a:rPr lang="nl-NL" sz="1200" dirty="0">
                <a:latin typeface="Times New Roman" pitchFamily="18"/>
              </a:rPr>
              <a:t>In case there is remaining time for discussion: </a:t>
            </a:r>
          </a:p>
          <a:p>
            <a:pPr lvl="0"/>
            <a:r>
              <a:rPr lang="nl-NL" dirty="0"/>
              <a:t>Questions:</a:t>
            </a:r>
          </a:p>
          <a:p>
            <a:pPr marL="914400" lvl="1" indent="-457200">
              <a:lnSpc>
                <a:spcPct val="80000"/>
              </a:lnSpc>
              <a:buAutoNum type="arabicPeriod"/>
            </a:pPr>
            <a:r>
              <a:rPr lang="nl-NL" dirty="0"/>
              <a:t>What are the similarities with the outcomes of your sector?</a:t>
            </a:r>
          </a:p>
          <a:p>
            <a:pPr marL="914400" lvl="1" indent="-457200">
              <a:lnSpc>
                <a:spcPct val="80000"/>
              </a:lnSpc>
              <a:buAutoNum type="arabicPeriod"/>
            </a:pPr>
            <a:r>
              <a:rPr lang="nl-NL" dirty="0"/>
              <a:t>What are the differences?</a:t>
            </a:r>
          </a:p>
          <a:p>
            <a:pPr marL="914400" lvl="1" indent="-457200">
              <a:lnSpc>
                <a:spcPct val="80000"/>
              </a:lnSpc>
              <a:buAutoNum type="arabicPeriod"/>
            </a:pPr>
            <a:r>
              <a:rPr lang="nl-NL" dirty="0"/>
              <a:t>What raises questions? / What stands out?</a:t>
            </a:r>
          </a:p>
          <a:p>
            <a:pPr lvl="0"/>
            <a:r>
              <a:rPr lang="nl-NL" sz="1200" dirty="0">
                <a:latin typeface="Times New Roman" pitchFamily="18"/>
              </a:rPr>
              <a:t>Presenter will often be one of the trainers</a:t>
            </a:r>
          </a:p>
          <a:p>
            <a:pPr lvl="0"/>
            <a:endParaRPr lang="nl-NL" sz="1200" dirty="0">
              <a:latin typeface="Times New Roman" pitchFamily="18"/>
            </a:endParaRPr>
          </a:p>
          <a:p>
            <a:pPr lvl="0"/>
            <a:r>
              <a:rPr lang="nl-NL" sz="1200" dirty="0">
                <a:latin typeface="Times New Roman" pitchFamily="18"/>
              </a:rPr>
              <a:t>In case there is remaining time for discussion: </a:t>
            </a:r>
          </a:p>
          <a:p>
            <a:pPr lvl="0"/>
            <a:r>
              <a:rPr lang="nl-NL" dirty="0"/>
              <a:t>Questions:</a:t>
            </a:r>
          </a:p>
          <a:p>
            <a:pPr marL="914400" lvl="1" indent="-457200">
              <a:lnSpc>
                <a:spcPct val="80000"/>
              </a:lnSpc>
              <a:buAutoNum type="arabicPeriod"/>
            </a:pPr>
            <a:r>
              <a:rPr lang="nl-NL" dirty="0"/>
              <a:t>What are the similarities with the outcomes of your sector?</a:t>
            </a:r>
          </a:p>
          <a:p>
            <a:pPr marL="914400" lvl="1" indent="-457200">
              <a:lnSpc>
                <a:spcPct val="80000"/>
              </a:lnSpc>
              <a:buAutoNum type="arabicPeriod"/>
            </a:pPr>
            <a:r>
              <a:rPr lang="nl-NL" dirty="0"/>
              <a:t>What are the differences?</a:t>
            </a:r>
          </a:p>
          <a:p>
            <a:pPr marL="914400" lvl="1" indent="-457200">
              <a:lnSpc>
                <a:spcPct val="80000"/>
              </a:lnSpc>
              <a:buAutoNum type="arabicPeriod"/>
            </a:pPr>
            <a:r>
              <a:rPr lang="nl-NL" dirty="0"/>
              <a:t>What raises questions? / What stands 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13</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lvl="0"/>
            <a:r>
              <a:rPr lang="nl-NL" sz="1200" dirty="0">
                <a:latin typeface="Times New Roman" pitchFamily="18"/>
              </a:rPr>
              <a:t>Presenter will often be one of the trainers</a:t>
            </a:r>
          </a:p>
          <a:p>
            <a:pPr lvl="0"/>
            <a:endParaRPr lang="nl-NL" sz="1200" dirty="0">
              <a:latin typeface="Times New Roman" pitchFamily="18"/>
            </a:endParaRPr>
          </a:p>
          <a:p>
            <a:pPr lvl="0"/>
            <a:r>
              <a:rPr lang="nl-NL" sz="1200" dirty="0">
                <a:latin typeface="Times New Roman" pitchFamily="18"/>
              </a:rPr>
              <a:t>In case there is remaining time for discussion: </a:t>
            </a:r>
          </a:p>
          <a:p>
            <a:pPr lvl="0"/>
            <a:r>
              <a:rPr lang="nl-NL" dirty="0"/>
              <a:t>Questions:</a:t>
            </a:r>
          </a:p>
          <a:p>
            <a:pPr marL="914400" lvl="1" indent="-457200">
              <a:lnSpc>
                <a:spcPct val="80000"/>
              </a:lnSpc>
              <a:buAutoNum type="arabicPeriod"/>
            </a:pPr>
            <a:r>
              <a:rPr lang="nl-NL" dirty="0"/>
              <a:t>What are the similarities with the outcomes of your sector?</a:t>
            </a:r>
          </a:p>
          <a:p>
            <a:pPr marL="914400" lvl="1" indent="-457200">
              <a:lnSpc>
                <a:spcPct val="80000"/>
              </a:lnSpc>
              <a:buAutoNum type="arabicPeriod"/>
            </a:pPr>
            <a:r>
              <a:rPr lang="nl-NL" dirty="0"/>
              <a:t>What are the differences?</a:t>
            </a:r>
          </a:p>
          <a:p>
            <a:pPr marL="914400" lvl="1" indent="-457200">
              <a:lnSpc>
                <a:spcPct val="80000"/>
              </a:lnSpc>
              <a:buAutoNum type="arabicPeriod"/>
            </a:pPr>
            <a:r>
              <a:rPr lang="nl-NL" dirty="0"/>
              <a:t>What raises questions? / What stands out?</a:t>
            </a:r>
          </a:p>
          <a:p>
            <a:pPr lvl="0"/>
            <a:endParaRPr lang="nl-NL" sz="1200" dirty="0">
              <a:latin typeface="Times New Roman" pitchFamily="18"/>
            </a:endParaRPr>
          </a:p>
          <a:p>
            <a:pPr lvl="0"/>
            <a:r>
              <a:rPr lang="nl-NL" sz="1200" dirty="0">
                <a:latin typeface="Times New Roman" pitchFamily="18"/>
              </a:rPr>
              <a:t>Presenter will often be one of the trainers</a:t>
            </a:r>
          </a:p>
          <a:p>
            <a:pPr lvl="0"/>
            <a:endParaRPr lang="nl-NL" sz="1200" dirty="0">
              <a:latin typeface="Times New Roman" pitchFamily="18"/>
            </a:endParaRPr>
          </a:p>
          <a:p>
            <a:pPr lvl="0"/>
            <a:r>
              <a:rPr lang="nl-NL" sz="1200" dirty="0">
                <a:latin typeface="Times New Roman" pitchFamily="18"/>
              </a:rPr>
              <a:t>In case there is remaining time for discussion: </a:t>
            </a:r>
          </a:p>
          <a:p>
            <a:pPr lvl="0"/>
            <a:r>
              <a:rPr lang="nl-NL" dirty="0"/>
              <a:t>Questions:</a:t>
            </a:r>
          </a:p>
          <a:p>
            <a:pPr marL="914400" lvl="1" indent="-457200">
              <a:lnSpc>
                <a:spcPct val="80000"/>
              </a:lnSpc>
              <a:buAutoNum type="arabicPeriod"/>
            </a:pPr>
            <a:r>
              <a:rPr lang="nl-NL" dirty="0"/>
              <a:t>What are the similarities with the outcomes of your sector?</a:t>
            </a:r>
          </a:p>
          <a:p>
            <a:pPr marL="914400" lvl="1" indent="-457200">
              <a:lnSpc>
                <a:spcPct val="80000"/>
              </a:lnSpc>
              <a:buAutoNum type="arabicPeriod"/>
            </a:pPr>
            <a:r>
              <a:rPr lang="nl-NL" dirty="0"/>
              <a:t>What are the differences?</a:t>
            </a:r>
          </a:p>
          <a:p>
            <a:pPr marL="914400" lvl="1" indent="-457200">
              <a:lnSpc>
                <a:spcPct val="80000"/>
              </a:lnSpc>
              <a:buAutoNum type="arabicPeriod"/>
            </a:pPr>
            <a:r>
              <a:rPr lang="nl-NL" dirty="0"/>
              <a:t>What raises questions? / What stands out?</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14</a:t>
            </a:fld>
            <a:endParaRPr lang="en-GB"/>
          </a:p>
        </p:txBody>
      </p:sp>
    </p:spTree>
    <p:extLst>
      <p:ext uri="{BB962C8B-B14F-4D97-AF65-F5344CB8AC3E}">
        <p14:creationId xmlns:p14="http://schemas.microsoft.com/office/powerpoint/2010/main" val="227062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nl-NL" sz="1200" dirty="0">
                <a:latin typeface="Times New Roman" pitchFamily="18"/>
              </a:rPr>
              <a:t>Presenter will often be one of the trainers</a:t>
            </a:r>
          </a:p>
          <a:p>
            <a:pPr lvl="0"/>
            <a:endParaRPr lang="nl-NL" sz="1200" dirty="0">
              <a:latin typeface="Times New Roman" pitchFamily="18"/>
            </a:endParaRPr>
          </a:p>
          <a:p>
            <a:pPr lvl="0"/>
            <a:r>
              <a:rPr lang="nl-NL" sz="1200" dirty="0">
                <a:latin typeface="Times New Roman" pitchFamily="18"/>
              </a:rPr>
              <a:t>In case there is remaining time for discussion: </a:t>
            </a:r>
          </a:p>
          <a:p>
            <a:pPr lvl="0"/>
            <a:r>
              <a:rPr lang="nl-NL" dirty="0"/>
              <a:t>Questions:</a:t>
            </a:r>
          </a:p>
          <a:p>
            <a:pPr marL="914400" lvl="1" indent="-457200">
              <a:lnSpc>
                <a:spcPct val="80000"/>
              </a:lnSpc>
              <a:buAutoNum type="arabicPeriod"/>
            </a:pPr>
            <a:r>
              <a:rPr lang="nl-NL" dirty="0"/>
              <a:t>What are the similarities with the outcomes of your sector?</a:t>
            </a:r>
          </a:p>
          <a:p>
            <a:pPr marL="914400" lvl="1" indent="-457200">
              <a:lnSpc>
                <a:spcPct val="80000"/>
              </a:lnSpc>
              <a:buAutoNum type="arabicPeriod"/>
            </a:pPr>
            <a:r>
              <a:rPr lang="nl-NL" dirty="0"/>
              <a:t>What are the differences?</a:t>
            </a:r>
          </a:p>
          <a:p>
            <a:pPr marL="914400" lvl="1" indent="-457200">
              <a:lnSpc>
                <a:spcPct val="80000"/>
              </a:lnSpc>
              <a:buAutoNum type="arabicPeriod"/>
            </a:pPr>
            <a:r>
              <a:rPr lang="nl-NL" dirty="0"/>
              <a:t>What raises questions? / What stands out?</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lvl="0"/>
            <a:r>
              <a:rPr lang="nl-NL" sz="1200" dirty="0">
                <a:latin typeface="Times New Roman" pitchFamily="18"/>
              </a:rPr>
              <a:t>Presenter will often be one of the trainers</a:t>
            </a:r>
          </a:p>
          <a:p>
            <a:pPr lvl="0"/>
            <a:endParaRPr lang="nl-NL" sz="1200" dirty="0">
              <a:latin typeface="Times New Roman" pitchFamily="18"/>
            </a:endParaRPr>
          </a:p>
          <a:p>
            <a:pPr lvl="0"/>
            <a:r>
              <a:rPr lang="nl-NL" sz="1200" dirty="0">
                <a:latin typeface="Times New Roman" pitchFamily="18"/>
              </a:rPr>
              <a:t>In case there is remaining time for discussion: </a:t>
            </a:r>
          </a:p>
          <a:p>
            <a:pPr lvl="0"/>
            <a:r>
              <a:rPr lang="nl-NL" dirty="0"/>
              <a:t>Questions:</a:t>
            </a:r>
          </a:p>
          <a:p>
            <a:pPr marL="914400" lvl="1" indent="-457200">
              <a:lnSpc>
                <a:spcPct val="80000"/>
              </a:lnSpc>
              <a:buAutoNum type="arabicPeriod"/>
            </a:pPr>
            <a:r>
              <a:rPr lang="nl-NL" dirty="0"/>
              <a:t>What are the similarities with the outcomes of your sector?</a:t>
            </a:r>
          </a:p>
          <a:p>
            <a:pPr marL="914400" lvl="1" indent="-457200">
              <a:lnSpc>
                <a:spcPct val="80000"/>
              </a:lnSpc>
              <a:buAutoNum type="arabicPeriod"/>
            </a:pPr>
            <a:r>
              <a:rPr lang="nl-NL" dirty="0"/>
              <a:t>What are the differences?</a:t>
            </a:r>
          </a:p>
          <a:p>
            <a:pPr marL="914400" lvl="1" indent="-457200">
              <a:lnSpc>
                <a:spcPct val="80000"/>
              </a:lnSpc>
              <a:buAutoNum type="arabicPeriod"/>
            </a:pPr>
            <a:r>
              <a:rPr lang="nl-NL" dirty="0"/>
              <a:t>What raises questions? / What stands out?</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16</a:t>
            </a:fld>
            <a:endParaRPr lang="en-GB"/>
          </a:p>
        </p:txBody>
      </p:sp>
    </p:spTree>
    <p:extLst>
      <p:ext uri="{BB962C8B-B14F-4D97-AF65-F5344CB8AC3E}">
        <p14:creationId xmlns:p14="http://schemas.microsoft.com/office/powerpoint/2010/main" val="1794972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“Let’s work together to prevent and reduce the use of antimicrobial”. “Let’s work together to prevent and reduce the use of antimicrobial”.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unable to open de video, open video in </a:t>
            </a:r>
            <a:r>
              <a:rPr lang="en-US" dirty="0" err="1"/>
              <a:t>Youtube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-Activate subtitles in English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unable to open de video, open video in </a:t>
            </a:r>
            <a:r>
              <a:rPr lang="en-US" dirty="0" err="1"/>
              <a:t>Youtube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-Activate subtitles in English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unable to open de video, open video in </a:t>
            </a:r>
            <a:r>
              <a:rPr lang="en-US" dirty="0" err="1"/>
              <a:t>Youtube</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latin typeface="Times New Roman" pitchFamily="18"/>
              </a:rPr>
              <a:t>https://www.youtube.com/watch?v=cu7cIIlbOd8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-Activate subtitles in English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latin typeface="Times New Roman" pitchFamily="18"/>
              </a:rPr>
              <a:t>Rational</a:t>
            </a:r>
            <a:r>
              <a:rPr lang="en-US" i="1" dirty="0">
                <a:latin typeface="Times New Roman" pitchFamily="18"/>
              </a:rPr>
              <a:t>: A strong and well-established relationship between farmers and veterinarians forms the cornerstone for implementing effective measures at farm level to prevent and reduce the use of antimicrobials. It is therefore crucial to identify common key areas in which they can collaborate to foster trust between veterinarians and farmers. When both groups are able to identify the problems and solutions, this will set a strong basis for improvement. </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unable to open de video, open video in </a:t>
            </a:r>
            <a:r>
              <a:rPr lang="en-US" dirty="0" err="1"/>
              <a:t>Youtube</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latin typeface="Times New Roman" pitchFamily="18"/>
              </a:rPr>
              <a:t>https://www.youtube.com/watch?v=cu7cIIlbOd8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-Activate subtitles in English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latin typeface="Times New Roman" pitchFamily="18"/>
              </a:rPr>
              <a:t>Rational</a:t>
            </a:r>
            <a:r>
              <a:rPr lang="en-US" i="1" dirty="0">
                <a:latin typeface="Times New Roman" pitchFamily="18"/>
              </a:rPr>
              <a:t>: A strong and well-established relationship between farmers and veterinarians forms the cornerstone for implementing effective measures at farm level to prevent and reduce the use of antimicrobials. It is therefore crucial to identify common key areas in which they can collaborate to foster trust between veterinarians and farmers. When both groups are able to identify the problems and solutions, this will set a strong basis for improvement. </a:t>
            </a:r>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5</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r>
              <a:rPr lang="en-GB" dirty="0"/>
              <a:t>The activity will consist in agreeing action points at farm level, </a:t>
            </a:r>
            <a:r>
              <a:rPr lang="en-GB" dirty="0">
                <a:sym typeface="Wingdings" panose="05000000000000000000" pitchFamily="2" charset="2"/>
              </a:rPr>
              <a:t>measures that are personally valuable to both farmers and veterinarians.</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 other countries: </a:t>
            </a:r>
            <a:r>
              <a:rPr lang="nl-NL" kern="0" dirty="0">
                <a:solidFill>
                  <a:srgbClr val="FF0000"/>
                </a:solidFill>
              </a:rPr>
              <a:t>Farmers and veterinarians in separate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algn="l"/>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r>
              <a:rPr lang="en-GB" dirty="0"/>
              <a:t>The activity will consist in agreeing action points at farm level, </a:t>
            </a:r>
            <a:r>
              <a:rPr lang="en-GB" dirty="0">
                <a:sym typeface="Wingdings" panose="05000000000000000000" pitchFamily="2" charset="2"/>
              </a:rPr>
              <a:t>measures that are personally valuable to both farmers and veterinarians.</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 other countries: </a:t>
            </a:r>
            <a:r>
              <a:rPr lang="nl-NL" kern="0" dirty="0">
                <a:solidFill>
                  <a:srgbClr val="FF0000"/>
                </a:solidFill>
              </a:rPr>
              <a:t>Farmers and veterinarians in separate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itchFamily="18"/>
              </a:rPr>
              <a:t>Note for Malta: groups will be mixed of f</a:t>
            </a:r>
            <a:r>
              <a:rPr lang="nl-NL" kern="0" dirty="0">
                <a:solidFill>
                  <a:srgbClr val="FF0000"/>
                </a:solidFill>
              </a:rPr>
              <a:t>armers and veterinarians, considering the reduced number of veterinarians.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kern="0" dirty="0">
                <a:solidFill>
                  <a:srgbClr val="FF0000"/>
                </a:solidFill>
              </a:rPr>
              <a:t>In other countries, groups will be separated.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For the group facilitators in Malta: give farmers 1 colour of post-its, and vets another colour. Ask in the last 10 minutes to the farmers (and the vets) to ‘change hats’: will they answer the questions differently? Now, give to the farmers the post-it colours of the vets, and to the vets the post-it colours of the farmers.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r>
              <a:rPr lang="nl-NL" sz="2800" kern="0" dirty="0">
                <a:solidFill>
                  <a:sysClr val="windowText" lastClr="000000"/>
                </a:solidFill>
                <a:latin typeface="EC Square Sans Pro" panose="020B0506040000020004" pitchFamily="34" charset="0"/>
                <a:cs typeface="Arial" panose="020B0604020202020204" pitchFamily="34" charset="0"/>
              </a:rPr>
              <a:t>(small ruminants – poultry – swine – bovine)</a:t>
            </a:r>
          </a:p>
          <a:p>
            <a:pPr marL="742127" lvl="1" indent="-285750">
              <a:buFont typeface="Arial" panose="020B0604020202020204" pitchFamily="34" charset="0"/>
              <a:buChar char="•"/>
            </a:pPr>
            <a:r>
              <a:rPr lang="nl-NL" sz="2800" kern="0" dirty="0">
                <a:solidFill>
                  <a:sysClr val="windowText" lastClr="000000"/>
                </a:solidFill>
                <a:latin typeface="EC Square Sans Pro" panose="020B0506040000020004" pitchFamily="34" charset="0"/>
                <a:cs typeface="Arial" panose="020B0604020202020204" pitchFamily="34" charset="0"/>
              </a:rPr>
              <a:t>Small ruminants group will be subdivided into 2 groups</a:t>
            </a:r>
          </a:p>
          <a:p>
            <a:pPr marL="742127" lvl="1" indent="-285750">
              <a:buFont typeface="Arial" panose="020B0604020202020204" pitchFamily="34" charset="0"/>
              <a:buChar char="•"/>
            </a:pPr>
            <a:r>
              <a:rPr lang="nl-NL" sz="2800" kern="0" dirty="0">
                <a:solidFill>
                  <a:sysClr val="windowText" lastClr="000000"/>
                </a:solidFill>
                <a:latin typeface="EC Square Sans Pro" panose="020B0506040000020004" pitchFamily="34" charset="0"/>
                <a:cs typeface="Arial" panose="020B0604020202020204" pitchFamily="34" charset="0"/>
              </a:rPr>
              <a:t>Other participants of species (rabbits, land animals, aquaculture) are placed into the groups where they can most relate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itchFamily="18"/>
              </a:rPr>
              <a:t>Note for Malta: groups will be mixed of f</a:t>
            </a:r>
            <a:r>
              <a:rPr lang="nl-NL" kern="0" dirty="0">
                <a:solidFill>
                  <a:srgbClr val="FF0000"/>
                </a:solidFill>
              </a:rPr>
              <a:t>armers and veterinarians, considering the reduced number of veterinarians.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kern="0" dirty="0">
                <a:solidFill>
                  <a:srgbClr val="FF0000"/>
                </a:solidFill>
              </a:rPr>
              <a:t>In other countries, groups will be separated.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For the group facilitators in Malta: give farmers 1 colour of post-its, and vets another colour. Ask in the last 10 minutes to the farmers (and the vets) to ‘change hats’: will they answer the questions differently? Now, give to the farmers the post-it colours of the vets, and to the vets the post-it colours of the farmers.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r>
              <a:rPr lang="nl-NL" sz="2800" kern="0" dirty="0">
                <a:solidFill>
                  <a:sysClr val="windowText" lastClr="000000"/>
                </a:solidFill>
                <a:latin typeface="EC Square Sans Pro" panose="020B0506040000020004" pitchFamily="34" charset="0"/>
                <a:cs typeface="Arial" panose="020B0604020202020204" pitchFamily="34" charset="0"/>
              </a:rPr>
              <a:t>(small ruminants – poultry – swine – bovine)</a:t>
            </a:r>
          </a:p>
          <a:p>
            <a:pPr marL="742127" lvl="1" indent="-285750">
              <a:buFont typeface="Arial" panose="020B0604020202020204" pitchFamily="34" charset="0"/>
              <a:buChar char="•"/>
            </a:pPr>
            <a:r>
              <a:rPr lang="nl-NL" sz="2800" kern="0" dirty="0">
                <a:solidFill>
                  <a:sysClr val="windowText" lastClr="000000"/>
                </a:solidFill>
                <a:latin typeface="EC Square Sans Pro" panose="020B0506040000020004" pitchFamily="34" charset="0"/>
                <a:cs typeface="Arial" panose="020B0604020202020204" pitchFamily="34" charset="0"/>
              </a:rPr>
              <a:t>Small ruminants group will be subdivided into 2 groups</a:t>
            </a:r>
          </a:p>
          <a:p>
            <a:pPr marL="742127" lvl="1" indent="-285750">
              <a:buFont typeface="Arial" panose="020B0604020202020204" pitchFamily="34" charset="0"/>
              <a:buChar char="•"/>
            </a:pPr>
            <a:r>
              <a:rPr lang="nl-NL" sz="2800" kern="0" dirty="0">
                <a:solidFill>
                  <a:sysClr val="windowText" lastClr="000000"/>
                </a:solidFill>
                <a:latin typeface="EC Square Sans Pro" panose="020B0506040000020004" pitchFamily="34" charset="0"/>
                <a:cs typeface="Arial" panose="020B0604020202020204" pitchFamily="34" charset="0"/>
              </a:rPr>
              <a:t>Other participants of species (rabbits, land animals, aquaculture) are placed into the groups where they can most relate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548235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 other countries: </a:t>
            </a:r>
            <a:r>
              <a:rPr lang="nl-NL" kern="0" dirty="0">
                <a:solidFill>
                  <a:srgbClr val="FF0000"/>
                </a:solidFill>
              </a:rPr>
              <a:t>Farmers and veterinarians in separate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r>
              <a:rPr lang="en-US" sz="1200" dirty="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 other countries: </a:t>
            </a:r>
            <a:r>
              <a:rPr lang="nl-NL" kern="0" dirty="0">
                <a:solidFill>
                  <a:srgbClr val="FF0000"/>
                </a:solidFill>
              </a:rPr>
              <a:t>Farmers and veterinarians in separate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r>
              <a:rPr lang="en-US" sz="1200" dirty="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3297873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9.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cid:image004.jpg@01D9F6A4.3DC88080" TargetMode="External"/><Relationship Id="rId10" Type="http://schemas.openxmlformats.org/officeDocument/2006/relationships/image" Target="../media/image25.png"/><Relationship Id="rId4" Type="http://schemas.openxmlformats.org/officeDocument/2006/relationships/image" Target="../media/image19.jpeg"/><Relationship Id="rId9" Type="http://schemas.openxmlformats.org/officeDocument/2006/relationships/image" Target="../media/image2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9.jpe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8.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9.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1.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0.pn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19.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9-4-2024</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9-4-2024</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9-4-2024</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1" name="Picture 30">
            <a:extLst>
              <a:ext uri="{FF2B5EF4-FFF2-40B4-BE49-F238E27FC236}">
                <a16:creationId xmlns:a16="http://schemas.microsoft.com/office/drawing/2014/main" id="{B8ADD526-B3B3-4873-8A37-B250D0A80863}"/>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977724" y="5595102"/>
            <a:ext cx="2840487" cy="795807"/>
          </a:xfrm>
          <a:prstGeom prst="rect">
            <a:avLst/>
          </a:prstGeom>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print">
            <a:extLst>
              <a:ext uri="{28A0092B-C50C-407E-A947-70E740481C1C}">
                <a14:useLocalDpi xmlns:a14="http://schemas.microsoft.com/office/drawing/2010/main" val="0"/>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print">
            <a:extLst>
              <a:ext uri="{28A0092B-C50C-407E-A947-70E740481C1C}">
                <a14:useLocalDpi xmlns:a14="http://schemas.microsoft.com/office/drawing/2010/main" val="0"/>
              </a:ext>
            </a:extLst>
          </a:blip>
          <a:srcRect/>
          <a:stretch>
            <a:fillRect/>
          </a:stretch>
        </p:blipFill>
        <p:spPr bwMode="auto">
          <a:xfrm>
            <a:off x="9829801" y="6152351"/>
            <a:ext cx="2338705" cy="576782"/>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288481"/>
            <a:ext cx="574476" cy="410593"/>
          </a:xfrm>
          <a:prstGeom prst="rect">
            <a:avLst/>
          </a:prstGeom>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print">
            <a:extLst>
              <a:ext uri="{28A0092B-C50C-407E-A947-70E740481C1C}">
                <a14:useLocalDpi xmlns:a14="http://schemas.microsoft.com/office/drawing/2010/main" val="0"/>
              </a:ext>
            </a:extLst>
          </a:blip>
          <a:srcRect/>
          <a:stretch>
            <a:fillRect/>
          </a:stretch>
        </p:blipFill>
        <p:spPr bwMode="auto">
          <a:xfrm>
            <a:off x="9601201" y="6169903"/>
            <a:ext cx="2567305" cy="559228"/>
          </a:xfrm>
          <a:prstGeom prst="rect">
            <a:avLst/>
          </a:prstGeom>
          <a:noFill/>
          <a:ln>
            <a:noFill/>
          </a:ln>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9-4-2024</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print">
            <a:extLst>
              <a:ext uri="{28A0092B-C50C-407E-A947-70E740481C1C}">
                <a14:useLocalDpi xmlns:a14="http://schemas.microsoft.com/office/drawing/2010/main" val="0"/>
              </a:ext>
            </a:extLst>
          </a:blip>
          <a:srcRect/>
          <a:stretch>
            <a:fillRect/>
          </a:stretch>
        </p:blipFill>
        <p:spPr bwMode="auto">
          <a:xfrm>
            <a:off x="8620810" y="5753030"/>
            <a:ext cx="3418791" cy="870454"/>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en-GB" sz="1797" dirty="0">
                <a:latin typeface="EC Square Sans Pro" panose="020B0506040000020004" pitchFamily="34" charset="0"/>
                <a:hlinkClick r:id="rId16"/>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316014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9-4-2024</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9-4-2024</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9-4-2024</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9-4-2024</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9-4-2024</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9-4-2024</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9-4-2024</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9-4-2024</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2.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2.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ideo" Target="https://www.youtube.com/embed/jFuQqwBmN8A?feature=oembed" TargetMode="External"/><Relationship Id="rId4" Type="http://schemas.openxmlformats.org/officeDocument/2006/relationships/image" Target="../media/image4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ideo" Target="https://www.youtube.com/embed/cu7cIIlbOd8?feature=oembed" TargetMode="External"/><Relationship Id="rId4" Type="http://schemas.openxmlformats.org/officeDocument/2006/relationships/image" Target="../media/image50.jpeg"/></Relationships>
</file>

<file path=ppt/slides/_rels/slide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jpeg"/><Relationship Id="rId9" Type="http://schemas.openxmlformats.org/officeDocument/2006/relationships/image" Target="../media/image57.png"/></Relationships>
</file>

<file path=ppt/slides/_rels/slide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60.png"/></Relationships>
</file>

<file path=ppt/slides/_rels/slide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56.png"/><Relationship Id="rId5" Type="http://schemas.openxmlformats.org/officeDocument/2006/relationships/image" Target="../media/image52.jpeg"/><Relationship Id="rId4" Type="http://schemas.openxmlformats.org/officeDocument/2006/relationships/image" Target="../media/image5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a:xfrm>
            <a:off x="381000" y="5576087"/>
            <a:ext cx="7874000" cy="780187"/>
          </a:xfrm>
        </p:spPr>
        <p:txBody>
          <a:bodyPr>
            <a:normAutofit fontScale="92500" lnSpcReduction="10000"/>
          </a:bodyPr>
          <a:lstStyle/>
          <a:p>
            <a:pPr marL="0" indent="0">
              <a:buNone/>
            </a:pPr>
            <a:r>
              <a:rPr lang="et-EE" dirty="0">
                <a:latin typeface="+mj-lt"/>
              </a:rPr>
              <a:t>Praktiline koolitus põllumeestele ja loomaarstidele:  </a:t>
            </a:r>
          </a:p>
          <a:p>
            <a:pPr marL="0" indent="0">
              <a:buNone/>
            </a:pPr>
            <a:r>
              <a:rPr lang="et-EE" dirty="0">
                <a:latin typeface="+mj-lt"/>
              </a:rPr>
              <a:t>Rühmaharjutused</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normAutofit/>
          </a:bodyPr>
          <a:lstStyle/>
          <a:p>
            <a:pPr marL="0" indent="0">
              <a:buNone/>
            </a:pPr>
            <a:r>
              <a:rPr lang="et-EE" sz="1400"/>
              <a:t>Eesti, 2024-03-10/11</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278491"/>
            <a:ext cx="8008947" cy="532414"/>
          </a:xfrm>
        </p:spPr>
        <p:txBody>
          <a:bodyPr/>
          <a:lstStyle/>
          <a:p>
            <a:pPr marL="0" indent="0">
              <a:buNone/>
            </a:pPr>
            <a:r>
              <a:rPr lang="en-GB" dirty="0">
                <a:latin typeface="+mn-lt"/>
              </a:rPr>
              <a:t>Plenary discussion Group Exercise 1</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1708280447"/>
              </p:ext>
            </p:extLst>
          </p:nvPr>
        </p:nvGraphicFramePr>
        <p:xfrm>
          <a:off x="0" y="1171073"/>
          <a:ext cx="12191999" cy="5408434"/>
        </p:xfrm>
        <a:graphic>
          <a:graphicData uri="http://schemas.openxmlformats.org/drawingml/2006/table">
            <a:tbl>
              <a:tblPr/>
              <a:tblGrid>
                <a:gridCol w="1459832">
                  <a:extLst>
                    <a:ext uri="{9D8B030D-6E8A-4147-A177-3AD203B41FA5}">
                      <a16:colId xmlns:a16="http://schemas.microsoft.com/office/drawing/2014/main" val="226147076"/>
                    </a:ext>
                  </a:extLst>
                </a:gridCol>
                <a:gridCol w="1540042">
                  <a:extLst>
                    <a:ext uri="{9D8B030D-6E8A-4147-A177-3AD203B41FA5}">
                      <a16:colId xmlns:a16="http://schemas.microsoft.com/office/drawing/2014/main" val="865857085"/>
                    </a:ext>
                  </a:extLst>
                </a:gridCol>
                <a:gridCol w="4203031">
                  <a:extLst>
                    <a:ext uri="{9D8B030D-6E8A-4147-A177-3AD203B41FA5}">
                      <a16:colId xmlns:a16="http://schemas.microsoft.com/office/drawing/2014/main" val="3925395878"/>
                    </a:ext>
                  </a:extLst>
                </a:gridCol>
                <a:gridCol w="2983832">
                  <a:extLst>
                    <a:ext uri="{9D8B030D-6E8A-4147-A177-3AD203B41FA5}">
                      <a16:colId xmlns:a16="http://schemas.microsoft.com/office/drawing/2014/main" val="746999470"/>
                    </a:ext>
                  </a:extLst>
                </a:gridCol>
                <a:gridCol w="2005262">
                  <a:extLst>
                    <a:ext uri="{9D8B030D-6E8A-4147-A177-3AD203B41FA5}">
                      <a16:colId xmlns:a16="http://schemas.microsoft.com/office/drawing/2014/main" val="1678133852"/>
                    </a:ext>
                  </a:extLst>
                </a:gridCol>
              </a:tblGrid>
              <a:tr h="462978">
                <a:tc rowSpan="2">
                  <a:txBody>
                    <a:bodyPr/>
                    <a:lstStyle/>
                    <a:p>
                      <a:pPr algn="ctr" rtl="0" fontAlgn="ctr"/>
                      <a:r>
                        <a:rPr lang="en-GB" sz="1800" b="1" i="0" u="none" strike="noStrike" dirty="0">
                          <a:solidFill>
                            <a:srgbClr val="FFFFFF"/>
                          </a:solidFill>
                          <a:effectLst/>
                          <a:latin typeface="Arial" panose="020B0604020202020204" pitchFamily="34" charset="0"/>
                          <a:cs typeface="Arial" panose="020B0604020202020204" pitchFamily="34" charset="0"/>
                        </a:rPr>
                        <a:t>Groups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rtl="0" fontAlgn="ctr"/>
                      <a:r>
                        <a:rPr lang="en-GB" sz="2000" b="1" i="0" u="none" strike="noStrike" dirty="0">
                          <a:solidFill>
                            <a:srgbClr val="FFFFFF"/>
                          </a:solidFill>
                          <a:effectLst/>
                          <a:latin typeface="Arial" panose="020B0604020202020204" pitchFamily="34" charset="0"/>
                          <a:cs typeface="Arial" panose="020B0604020202020204" pitchFamily="34" charset="0"/>
                        </a:rPr>
                        <a:t>Q1</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gridSpan="3">
                  <a:txBody>
                    <a:bodyPr/>
                    <a:lstStyle/>
                    <a:p>
                      <a:pPr algn="ctr" rtl="0" fontAlgn="ctr"/>
                      <a:r>
                        <a:rPr lang="en-GB" sz="2000" b="1" i="0" u="none" strike="noStrike" dirty="0">
                          <a:solidFill>
                            <a:srgbClr val="FFFFFF"/>
                          </a:solidFill>
                          <a:effectLst/>
                          <a:latin typeface="Arial" panose="020B0604020202020204" pitchFamily="34" charset="0"/>
                          <a:cs typeface="Arial" panose="020B0604020202020204" pitchFamily="34" charset="0"/>
                        </a:rPr>
                        <a:t>Q2 - Barriers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69006597"/>
                  </a:ext>
                </a:extLst>
              </a:tr>
              <a:tr h="589246">
                <a:tc vMerge="1">
                  <a:txBody>
                    <a:bodyPr/>
                    <a:lstStyle/>
                    <a:p>
                      <a:endParaRPr lang="en-GB"/>
                    </a:p>
                  </a:txBody>
                  <a:tcPr/>
                </a:tc>
                <a:tc>
                  <a:txBody>
                    <a:bodyPr/>
                    <a:lstStyle/>
                    <a:p>
                      <a:pPr algn="ctr" rtl="0" fontAlgn="ctr"/>
                      <a:r>
                        <a:rPr lang="en-GB" sz="1800" b="1" i="0" u="none" strike="noStrike" dirty="0">
                          <a:solidFill>
                            <a:srgbClr val="FFFFFF"/>
                          </a:solidFill>
                          <a:effectLst/>
                          <a:latin typeface="Arial" panose="020B0604020202020204" pitchFamily="34" charset="0"/>
                          <a:cs typeface="Arial" panose="020B0604020202020204" pitchFamily="34" charset="0"/>
                        </a:rPr>
                        <a:t>Most used Antimicrobial</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rtl="0" fontAlgn="ctr"/>
                      <a:r>
                        <a:rPr lang="en-GB" sz="1800" b="1" i="0" u="none" strike="noStrike" dirty="0">
                          <a:solidFill>
                            <a:srgbClr val="FFFFFF"/>
                          </a:solidFill>
                          <a:effectLst/>
                          <a:latin typeface="Arial" panose="020B0604020202020204" pitchFamily="34" charset="0"/>
                          <a:cs typeface="Arial" panose="020B0604020202020204" pitchFamily="34" charset="0"/>
                        </a:rPr>
                        <a:t>Husbandry practices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rtl="0" fontAlgn="ctr"/>
                      <a:r>
                        <a:rPr lang="en-GB" sz="1800" b="1" i="0" u="none" strike="noStrike" dirty="0">
                          <a:solidFill>
                            <a:srgbClr val="FFFFFF"/>
                          </a:solidFill>
                          <a:effectLst/>
                          <a:latin typeface="Arial" panose="020B0604020202020204" pitchFamily="34" charset="0"/>
                          <a:cs typeface="Arial" panose="020B0604020202020204" pitchFamily="34" charset="0"/>
                        </a:rPr>
                        <a:t>Reduce use and responsible use of AM</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rtl="0" fontAlgn="ctr"/>
                      <a:r>
                        <a:rPr lang="en-GB" sz="1800" b="1" i="0" u="none" strike="noStrike" dirty="0">
                          <a:solidFill>
                            <a:srgbClr val="FFFFFF"/>
                          </a:solidFill>
                          <a:effectLst/>
                          <a:latin typeface="Arial" panose="020B0604020202020204" pitchFamily="34" charset="0"/>
                          <a:cs typeface="Arial" panose="020B0604020202020204" pitchFamily="34" charset="0"/>
                        </a:rPr>
                        <a:t>Other </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726035">
                <a:tc>
                  <a:txBody>
                    <a:bodyPr/>
                    <a:lstStyle/>
                    <a:p>
                      <a:pPr marL="0" indent="0"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726035">
                <a:tc>
                  <a:txBody>
                    <a:bodyPr/>
                    <a:lstStyle/>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Group </a:t>
                      </a:r>
                    </a:p>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726035">
                <a:tc>
                  <a:txBody>
                    <a:bodyPr/>
                    <a:lstStyle/>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726035">
                <a:tc>
                  <a:txBody>
                    <a:bodyPr/>
                    <a:lstStyle/>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726035">
                <a:tc>
                  <a:txBody>
                    <a:bodyPr/>
                    <a:lstStyle/>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726035">
                <a:tc>
                  <a:txBody>
                    <a:bodyPr/>
                    <a:lstStyle/>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800" b="1" i="0" u="none" strike="noStrike" dirty="0">
                          <a:solidFill>
                            <a:srgbClr val="002060"/>
                          </a:solidFill>
                          <a:effectLst/>
                          <a:latin typeface="Arial" panose="020B0604020202020204" pitchFamily="34" charset="0"/>
                          <a:cs typeface="Arial" panose="020B0604020202020204" pitchFamily="34" charset="0"/>
                        </a:rPr>
                        <a:t>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40" t="28652" r="15867" b="28682"/>
          <a:stretch/>
        </p:blipFill>
        <p:spPr bwMode="auto">
          <a:xfrm>
            <a:off x="1014154" y="2509807"/>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49" t="19410" r="24531" b="22786"/>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49" t="19410" r="24531" b="22786"/>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755" t="14682" r="10177" b="14207"/>
          <a:stretch/>
        </p:blipFill>
        <p:spPr bwMode="auto">
          <a:xfrm>
            <a:off x="895577" y="456301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743" t="7481" r="11426" b="9237"/>
          <a:stretch/>
        </p:blipFill>
        <p:spPr bwMode="auto">
          <a:xfrm>
            <a:off x="935953" y="534864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44" t="18131" r="2411" b="24735"/>
          <a:stretch/>
        </p:blipFill>
        <p:spPr bwMode="auto">
          <a:xfrm>
            <a:off x="901628" y="6018729"/>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40" name="CuadroTexto 39">
            <a:extLst>
              <a:ext uri="{FF2B5EF4-FFF2-40B4-BE49-F238E27FC236}">
                <a16:creationId xmlns:a16="http://schemas.microsoft.com/office/drawing/2014/main" id="{61A33758-D72F-49DF-B664-00BE137E55FB}"/>
              </a:ext>
            </a:extLst>
          </p:cNvPr>
          <p:cNvSpPr txBox="1"/>
          <p:nvPr/>
        </p:nvSpPr>
        <p:spPr>
          <a:xfrm>
            <a:off x="430690" y="752988"/>
            <a:ext cx="1663700" cy="461665"/>
          </a:xfrm>
          <a:prstGeom prst="rect">
            <a:avLst/>
          </a:prstGeom>
          <a:noFill/>
        </p:spPr>
        <p:txBody>
          <a:bodyPr wrap="square">
            <a:spAutoFit/>
          </a:bodyPr>
          <a:lstStyle/>
          <a:p>
            <a:r>
              <a:rPr lang="nl-NL" sz="2400" b="1" kern="0" dirty="0">
                <a:solidFill>
                  <a:srgbClr val="2C7470"/>
                </a:solidFill>
                <a:latin typeface="Arial" panose="020B0604020202020204" pitchFamily="34" charset="0"/>
                <a:cs typeface="Arial" panose="020B0604020202020204" pitchFamily="34" charset="0"/>
              </a:rPr>
              <a:t>Estonia</a:t>
            </a:r>
          </a:p>
        </p:txBody>
      </p:sp>
    </p:spTree>
    <p:extLst>
      <p:ext uri="{BB962C8B-B14F-4D97-AF65-F5344CB8AC3E}">
        <p14:creationId xmlns:p14="http://schemas.microsoft.com/office/powerpoint/2010/main" val="214916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98764" y="382754"/>
            <a:ext cx="10659980"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t-EE" sz="3200" dirty="0">
                <a:latin typeface="+mn-lt"/>
              </a:rPr>
              <a:t>Rühmaharjutus 2a – </a:t>
            </a:r>
            <a:r>
              <a:rPr lang="et-EE" sz="3200" b="1" dirty="0">
                <a:latin typeface="+mn-lt"/>
              </a:rPr>
              <a:t>Otsige </a:t>
            </a:r>
            <a:r>
              <a:rPr lang="et-EE" sz="3200" b="1" u="sng" dirty="0">
                <a:latin typeface="+mn-lt"/>
              </a:rPr>
              <a:t>lahendusi</a:t>
            </a:r>
            <a:r>
              <a:rPr lang="et-EE" sz="3200" b="1" dirty="0">
                <a:latin typeface="+mn-lt"/>
              </a:rPr>
              <a:t> nende takistuste kõrvaldamiseks – </a:t>
            </a:r>
            <a:r>
              <a:rPr lang="et-EE" sz="3200" b="1" u="sng" dirty="0">
                <a:latin typeface="+mn-lt"/>
              </a:rPr>
              <a:t>kasvatamise tavad</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422556" y="5020955"/>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t-EE" sz="3600" b="1">
                  <a:solidFill>
                    <a:srgbClr val="C00000"/>
                  </a:solidFill>
                  <a:latin typeface="EC Square Sans Pro" panose="020B0506040000020004" pitchFamily="34" charset="0"/>
                </a:rPr>
                <a:t>50 </a:t>
              </a:r>
            </a:p>
            <a:p>
              <a:pPr algn="ctr"/>
              <a:r>
                <a:rPr lang="et-EE" sz="1400" b="1">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585502"/>
            <a:ext cx="9992811"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et-EE" sz="2400" b="0" i="0" u="none" strike="noStrike" cap="none" normalizeH="0" baseline="0" noProof="0" dirty="0">
                <a:ln>
                  <a:noFill/>
                </a:ln>
                <a:solidFill>
                  <a:srgbClr val="002060"/>
                </a:solidFill>
                <a:effectLst/>
                <a:uLnTx/>
                <a:uFillTx/>
                <a:cs typeface="Arial" panose="020B0604020202020204" pitchFamily="34" charset="0"/>
              </a:rPr>
              <a:t>Põllumajandustootjad ja loomaarstid on segatud 1 rühma, jagatud liigiti </a:t>
            </a:r>
          </a:p>
          <a:p>
            <a:pPr marR="0" lvl="0" algn="l" defTabSz="914400" rtl="0" eaLnBrk="1" fontAlgn="auto" latinLnBrk="0" hangingPunct="1">
              <a:lnSpc>
                <a:spcPct val="70000"/>
              </a:lnSpc>
              <a:spcBef>
                <a:spcPts val="1000"/>
              </a:spcBef>
              <a:spcAft>
                <a:spcPts val="0"/>
              </a:spcAft>
              <a:buClrTx/>
              <a:buSzPct val="100000"/>
              <a:tabLst/>
              <a:defRPr/>
            </a:pPr>
            <a:r>
              <a:rPr kumimoji="0" lang="et-EE" sz="2400" b="0" i="0" u="none" strike="noStrike" cap="none" normalizeH="0" baseline="0" noProof="0" dirty="0">
                <a:ln>
                  <a:noFill/>
                </a:ln>
                <a:solidFill>
                  <a:srgbClr val="002060"/>
                </a:solidFill>
                <a:effectLst/>
                <a:uLnTx/>
                <a:uFillTx/>
                <a:cs typeface="Arial" panose="020B0604020202020204" pitchFamily="34" charset="0"/>
              </a:rPr>
              <a:t>Võtke eelmise rühmaharjutuse leht: </a:t>
            </a:r>
            <a:r>
              <a:rPr kumimoji="0" lang="et-EE" sz="2400" b="1" i="0" u="none" strike="noStrike" cap="none" normalizeH="0" baseline="0" noProof="0" dirty="0">
                <a:ln>
                  <a:noFill/>
                </a:ln>
                <a:solidFill>
                  <a:srgbClr val="002060"/>
                </a:solidFill>
                <a:effectLst/>
                <a:uLnTx/>
                <a:uFillTx/>
                <a:cs typeface="Arial" panose="020B0604020202020204" pitchFamily="34" charset="0"/>
              </a:rPr>
              <a:t>kasvatamise tavad</a:t>
            </a:r>
          </a:p>
          <a:p>
            <a:pPr marR="0" lvl="0" algn="l" defTabSz="914400" rtl="0" eaLnBrk="1" fontAlgn="auto" latinLnBrk="0" hangingPunct="1">
              <a:lnSpc>
                <a:spcPct val="70000"/>
              </a:lnSpc>
              <a:spcBef>
                <a:spcPts val="1000"/>
              </a:spcBef>
              <a:spcAft>
                <a:spcPts val="0"/>
              </a:spcAft>
              <a:buClrTx/>
              <a:buSzPct val="100000"/>
              <a:tabLst/>
              <a:defRPr/>
            </a:pPr>
            <a:r>
              <a:rPr kumimoji="0" lang="et-EE" sz="2400" b="0" i="0" u="none" strike="noStrike" cap="none" normalizeH="0" baseline="0" noProof="0" dirty="0">
                <a:ln>
                  <a:noFill/>
                </a:ln>
                <a:solidFill>
                  <a:srgbClr val="002060"/>
                </a:solidFill>
                <a:effectLst/>
                <a:uLnTx/>
                <a:uFillTx/>
                <a:cs typeface="Arial" panose="020B0604020202020204" pitchFamily="34" charset="0"/>
              </a:rPr>
              <a:t>Küsimustele vastamiseks võtke uus leht:</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et-EE" sz="3200" b="1" i="0" u="none" strike="noStrike" cap="none" normalizeH="0" baseline="0" noProof="0" dirty="0">
                <a:ln>
                  <a:noFill/>
                </a:ln>
                <a:solidFill>
                  <a:srgbClr val="002060"/>
                </a:solidFill>
                <a:effectLst/>
                <a:uLnTx/>
                <a:uFillTx/>
                <a:latin typeface="Arial" panose="020B0604020202020204" pitchFamily="34" charset="0"/>
                <a:cs typeface="Arial" panose="020B0604020202020204" pitchFamily="34" charset="0"/>
              </a:rPr>
              <a:t>Millised on võimalused / kas on häid tavasid? </a:t>
            </a:r>
          </a:p>
          <a:p>
            <a:pPr marL="457200" marR="0" lvl="1" algn="l" defTabSz="914400" rtl="0" eaLnBrk="1" fontAlgn="auto" latinLnBrk="0" hangingPunct="1">
              <a:lnSpc>
                <a:spcPct val="70000"/>
              </a:lnSpc>
              <a:spcBef>
                <a:spcPts val="500"/>
              </a:spcBef>
              <a:spcAft>
                <a:spcPts val="0"/>
              </a:spcAft>
              <a:buClrTx/>
              <a:buSzPct val="100000"/>
              <a:tabLst/>
              <a:defRPr/>
            </a:pPr>
            <a:endParaRPr kumimoji="0" lang="en-US" sz="32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et-EE" sz="3200" b="1" i="0" u="none" strike="noStrike" cap="none" normalizeH="0" baseline="0" noProof="0" dirty="0">
                <a:ln>
                  <a:noFill/>
                </a:ln>
                <a:solidFill>
                  <a:srgbClr val="002060"/>
                </a:solidFill>
                <a:effectLst/>
                <a:uLnTx/>
                <a:uFillTx/>
                <a:latin typeface="Arial" panose="020B0604020202020204" pitchFamily="34" charset="0"/>
                <a:cs typeface="Arial" panose="020B0604020202020204" pitchFamily="34" charset="0"/>
              </a:rPr>
              <a:t>Millised on lahendused nende takistuste kõrvaldamiseks?</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32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et-EE" sz="3200" b="1" i="0" u="none" strike="noStrike" cap="none" normalizeH="0" baseline="0" noProof="0" dirty="0">
                <a:ln>
                  <a:noFill/>
                </a:ln>
                <a:solidFill>
                  <a:srgbClr val="002060"/>
                </a:solidFill>
                <a:effectLst/>
                <a:uLnTx/>
                <a:uFillTx/>
                <a:latin typeface="Arial" panose="020B0604020202020204" pitchFamily="34" charset="0"/>
                <a:cs typeface="Arial" panose="020B0604020202020204" pitchFamily="34" charset="0"/>
              </a:rPr>
              <a:t>Looge endale SMART-i eesmärk – rakendamiseks teie / teie kliendi farmis</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et-EE" sz="2400" b="0" i="0" u="none" strike="noStrike" cap="none" normalizeH="0" baseline="0" noProof="0" dirty="0">
                <a:ln>
                  <a:noFill/>
                </a:ln>
                <a:solidFill>
                  <a:srgbClr val="002060"/>
                </a:solidFill>
                <a:effectLst/>
                <a:uLnTx/>
                <a:uFillTx/>
                <a:cs typeface="Arial" panose="020B0604020202020204" pitchFamily="34" charset="0"/>
              </a:rPr>
              <a:t>Töötage kleebikutega, et lisada oma vastused lehele</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217450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98763" y="355040"/>
            <a:ext cx="11814295" cy="989991"/>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t-EE" sz="3200" dirty="0">
                <a:latin typeface="+mn-lt"/>
              </a:rPr>
              <a:t>Rühmaharjutus 2a – </a:t>
            </a:r>
            <a:r>
              <a:rPr lang="et-EE" sz="3200" b="1" dirty="0">
                <a:latin typeface="+mn-lt"/>
              </a:rPr>
              <a:t>Otsige </a:t>
            </a:r>
            <a:r>
              <a:rPr lang="et-EE" sz="3200" b="1" u="sng" dirty="0">
                <a:latin typeface="+mn-lt"/>
              </a:rPr>
              <a:t>lahendusi</a:t>
            </a:r>
            <a:r>
              <a:rPr lang="et-EE" sz="3200" b="1" dirty="0">
                <a:latin typeface="+mn-lt"/>
              </a:rPr>
              <a:t> nende takistuste kõrvaldamiseks –</a:t>
            </a:r>
            <a:r>
              <a:rPr lang="en-US" sz="3200" b="1" dirty="0">
                <a:latin typeface="+mn-lt"/>
              </a:rPr>
              <a:t> </a:t>
            </a:r>
            <a:r>
              <a:rPr lang="et-EE" sz="3200" b="1" u="sng" dirty="0">
                <a:latin typeface="+mn-lt"/>
              </a:rPr>
              <a:t>Vähendamine ja vastutustundlik </a:t>
            </a:r>
            <a:br>
              <a:rPr lang="en-US" sz="3200" b="1" u="sng" dirty="0">
                <a:latin typeface="+mn-lt"/>
              </a:rPr>
            </a:br>
            <a:r>
              <a:rPr lang="et-EE" sz="3200" b="1" u="sng" dirty="0">
                <a:latin typeface="+mn-lt"/>
              </a:rPr>
              <a:t>mikroobivastaste ainete kasutamine</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553700" y="5219700"/>
            <a:ext cx="1481007" cy="1449516"/>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21188"/>
            </a:xfrm>
            <a:prstGeom prst="rect">
              <a:avLst/>
            </a:prstGeom>
            <a:solidFill>
              <a:schemeClr val="bg1"/>
            </a:solidFill>
          </p:spPr>
          <p:txBody>
            <a:bodyPr wrap="square" rtlCol="0">
              <a:spAutoFit/>
            </a:bodyPr>
            <a:lstStyle/>
            <a:p>
              <a:pPr algn="ctr"/>
              <a:r>
                <a:rPr lang="et-EE" sz="3200" b="1">
                  <a:solidFill>
                    <a:srgbClr val="C00000"/>
                  </a:solidFill>
                  <a:latin typeface="Arial" panose="020B0604020202020204" pitchFamily="34" charset="0"/>
                  <a:cs typeface="Arial" panose="020B0604020202020204" pitchFamily="34" charset="0"/>
                </a:rPr>
                <a:t>50 </a:t>
              </a:r>
            </a:p>
            <a:p>
              <a:pPr algn="ctr"/>
              <a:r>
                <a:rPr lang="et-EE" sz="1200" b="1">
                  <a:solidFill>
                    <a:srgbClr val="C00000"/>
                  </a:solidFill>
                  <a:latin typeface="Arial" panose="020B0604020202020204" pitchFamily="34" charset="0"/>
                  <a:cs typeface="Arial" panose="020B06040202020202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194040" y="2061560"/>
            <a:ext cx="11449163" cy="4444391"/>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et-EE" sz="2300" b="0" i="0" u="none" strike="noStrike" cap="none" normalizeH="0" baseline="0" noProof="0" dirty="0">
                <a:ln>
                  <a:noFill/>
                </a:ln>
                <a:solidFill>
                  <a:srgbClr val="002060"/>
                </a:solidFill>
                <a:effectLst/>
                <a:uLnTx/>
                <a:uFillTx/>
                <a:cs typeface="Arial" panose="020B0604020202020204" pitchFamily="34" charset="0"/>
              </a:rPr>
              <a:t>Põllumajandustootjad ja loomaarstid on segatud 1 rühma, jagatud liigiti </a:t>
            </a:r>
          </a:p>
          <a:p>
            <a:pPr marR="0" lvl="0" algn="l" defTabSz="914400" rtl="0" eaLnBrk="1" fontAlgn="auto" latinLnBrk="0" hangingPunct="1">
              <a:lnSpc>
                <a:spcPct val="70000"/>
              </a:lnSpc>
              <a:spcBef>
                <a:spcPts val="1000"/>
              </a:spcBef>
              <a:spcAft>
                <a:spcPts val="0"/>
              </a:spcAft>
              <a:buClrTx/>
              <a:buSzPct val="100000"/>
              <a:tabLst/>
              <a:defRPr/>
            </a:pPr>
            <a:r>
              <a:rPr kumimoji="0" lang="et-EE" sz="2300" b="0" i="0" u="none" strike="noStrike" cap="none" normalizeH="0" baseline="0" noProof="0" dirty="0">
                <a:ln>
                  <a:noFill/>
                </a:ln>
                <a:solidFill>
                  <a:srgbClr val="002060"/>
                </a:solidFill>
                <a:effectLst/>
                <a:uLnTx/>
                <a:uFillTx/>
                <a:cs typeface="Arial" panose="020B0604020202020204" pitchFamily="34" charset="0"/>
              </a:rPr>
              <a:t>Võtke eelmise rühmaharjutuse leht: </a:t>
            </a:r>
            <a:r>
              <a:rPr kumimoji="0" lang="et-EE" sz="2300" b="1" i="0" u="none" strike="noStrike" cap="none" normalizeH="0" baseline="0" noProof="0" dirty="0">
                <a:ln>
                  <a:noFill/>
                </a:ln>
                <a:solidFill>
                  <a:srgbClr val="002060"/>
                </a:solidFill>
                <a:effectLst/>
                <a:uLnTx/>
                <a:uFillTx/>
                <a:cs typeface="Arial" panose="020B0604020202020204" pitchFamily="34" charset="0"/>
              </a:rPr>
              <a:t>Mikroobivastaste ainete kasutamise vähendamine </a:t>
            </a:r>
            <a:br>
              <a:rPr kumimoji="0" lang="en-US" sz="2300" b="1" i="0" u="none" strike="noStrike" cap="none" normalizeH="0" baseline="0" noProof="0" dirty="0">
                <a:ln>
                  <a:noFill/>
                </a:ln>
                <a:solidFill>
                  <a:srgbClr val="002060"/>
                </a:solidFill>
                <a:effectLst/>
                <a:uLnTx/>
                <a:uFillTx/>
                <a:cs typeface="Arial" panose="020B0604020202020204" pitchFamily="34" charset="0"/>
              </a:rPr>
            </a:br>
            <a:r>
              <a:rPr kumimoji="0" lang="et-EE" sz="2300" b="1" i="0" u="none" strike="noStrike" cap="none" normalizeH="0" baseline="0" noProof="0" dirty="0">
                <a:ln>
                  <a:noFill/>
                </a:ln>
                <a:solidFill>
                  <a:srgbClr val="002060"/>
                </a:solidFill>
                <a:effectLst/>
                <a:uLnTx/>
                <a:uFillTx/>
                <a:cs typeface="Arial" panose="020B0604020202020204" pitchFamily="34" charset="0"/>
              </a:rPr>
              <a:t>ja vastutustundlik kasutamine</a:t>
            </a:r>
          </a:p>
          <a:p>
            <a:pPr marR="0" lvl="0" algn="l" defTabSz="914400" rtl="0" eaLnBrk="1" fontAlgn="auto" latinLnBrk="0" hangingPunct="1">
              <a:lnSpc>
                <a:spcPct val="70000"/>
              </a:lnSpc>
              <a:spcBef>
                <a:spcPts val="1000"/>
              </a:spcBef>
              <a:spcAft>
                <a:spcPts val="0"/>
              </a:spcAft>
              <a:buClrTx/>
              <a:buSzPct val="100000"/>
              <a:tabLst/>
              <a:defRPr/>
            </a:pPr>
            <a:r>
              <a:rPr kumimoji="0" lang="et-EE" sz="2300" b="0" i="0" u="none" strike="noStrike" cap="none" normalizeH="0" baseline="0" noProof="0" dirty="0">
                <a:ln>
                  <a:noFill/>
                </a:ln>
                <a:solidFill>
                  <a:srgbClr val="002060"/>
                </a:solidFill>
                <a:effectLst/>
                <a:uLnTx/>
                <a:uFillTx/>
                <a:cs typeface="Arial" panose="020B0604020202020204" pitchFamily="34" charset="0"/>
              </a:rPr>
              <a:t>Küsimustele vastamiseks võtke uus leht:</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et-EE" sz="2800" b="1" i="0" u="none" strike="noStrike" cap="none" normalizeH="0" baseline="0" noProof="0" dirty="0">
                <a:ln>
                  <a:noFill/>
                </a:ln>
                <a:solidFill>
                  <a:srgbClr val="002060"/>
                </a:solidFill>
                <a:effectLst/>
                <a:uLnTx/>
                <a:uFillTx/>
                <a:latin typeface="Arial" panose="020B0604020202020204" pitchFamily="34" charset="0"/>
                <a:cs typeface="Arial" panose="020B0604020202020204" pitchFamily="34" charset="0"/>
              </a:rPr>
              <a:t>Millised on võimalused / kas on häid tavasid? </a:t>
            </a:r>
          </a:p>
          <a:p>
            <a:pPr marL="457200" marR="0" lvl="1" algn="l" defTabSz="914400" rtl="0" eaLnBrk="1" fontAlgn="auto" latinLnBrk="0" hangingPunct="1">
              <a:lnSpc>
                <a:spcPct val="70000"/>
              </a:lnSpc>
              <a:spcBef>
                <a:spcPts val="500"/>
              </a:spcBef>
              <a:spcAft>
                <a:spcPts val="0"/>
              </a:spcAft>
              <a:buClrTx/>
              <a:buSzPct val="100000"/>
              <a:tabLst/>
              <a:defRPr/>
            </a:pPr>
            <a:endParaRPr lang="en-US" dirty="0">
              <a:solidFill>
                <a:srgbClr val="002060"/>
              </a:solidFill>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en-US" sz="100" b="1" i="0" u="none" strike="noStrike" cap="none" normalizeH="0" baseline="0" noProof="0" dirty="0">
              <a:ln>
                <a:noFill/>
              </a:ln>
              <a:solidFill>
                <a:srgbClr val="002060"/>
              </a:solidFill>
              <a:effectLst/>
              <a:uLnTx/>
              <a:uFillTx/>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et-EE" sz="2800" b="1" i="0" u="none" strike="noStrike" cap="none" normalizeH="0" baseline="0" noProof="0" dirty="0">
                <a:ln>
                  <a:noFill/>
                </a:ln>
                <a:solidFill>
                  <a:srgbClr val="002060"/>
                </a:solidFill>
                <a:effectLst/>
                <a:uLnTx/>
                <a:uFillTx/>
                <a:latin typeface="Arial" panose="020B0604020202020204" pitchFamily="34" charset="0"/>
                <a:cs typeface="Arial" panose="020B0604020202020204" pitchFamily="34" charset="0"/>
              </a:rPr>
              <a:t>Millised on lahendused nende takistuste kõrvaldamiseks?</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lang="nl-NL" sz="2800" b="1" dirty="0">
              <a:solidFill>
                <a:srgbClr val="002060"/>
              </a:solidFill>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80000"/>
              </a:lnSpc>
              <a:spcBef>
                <a:spcPts val="500"/>
              </a:spcBef>
              <a:spcAft>
                <a:spcPts val="0"/>
              </a:spcAft>
              <a:buClrTx/>
              <a:buSzPct val="100000"/>
              <a:buFont typeface="Arial" pitchFamily="34"/>
              <a:buChar char="•"/>
              <a:tabLst/>
              <a:defRPr/>
            </a:pPr>
            <a:r>
              <a:rPr kumimoji="0" lang="et-EE" sz="2800" b="1" i="0" u="none" strike="noStrike" cap="none" normalizeH="0" baseline="0" noProof="0" dirty="0">
                <a:ln>
                  <a:noFill/>
                </a:ln>
                <a:solidFill>
                  <a:srgbClr val="002060"/>
                </a:solidFill>
                <a:effectLst/>
                <a:uLnTx/>
                <a:uFillTx/>
                <a:latin typeface="Arial" panose="020B0604020202020204" pitchFamily="34" charset="0"/>
                <a:cs typeface="Arial" panose="020B0604020202020204" pitchFamily="34" charset="0"/>
              </a:rPr>
              <a:t>Looge endale SMART-i eesmärk – rakendamiseks</a:t>
            </a:r>
            <a:br>
              <a:rPr kumimoji="0" lang="et-EE" sz="2800" b="1" i="0" u="none" strike="noStrike" cap="none" normalizeH="0" baseline="0" noProof="0" dirty="0">
                <a:ln>
                  <a:noFill/>
                </a:ln>
                <a:solidFill>
                  <a:srgbClr val="002060"/>
                </a:solidFill>
                <a:effectLst/>
                <a:uLnTx/>
                <a:uFillTx/>
                <a:latin typeface="Arial" panose="020B0604020202020204" pitchFamily="34" charset="0"/>
                <a:cs typeface="Arial" panose="020B0604020202020204" pitchFamily="34" charset="0"/>
              </a:rPr>
            </a:br>
            <a:r>
              <a:rPr kumimoji="0" lang="et-EE" sz="2800" b="1" i="0" u="none" strike="noStrike" cap="none" normalizeH="0" baseline="0" noProof="0" dirty="0">
                <a:ln>
                  <a:noFill/>
                </a:ln>
                <a:solidFill>
                  <a:srgbClr val="002060"/>
                </a:solidFill>
                <a:effectLst/>
                <a:uLnTx/>
                <a:uFillTx/>
                <a:latin typeface="Arial" panose="020B0604020202020204" pitchFamily="34" charset="0"/>
                <a:cs typeface="Arial" panose="020B0604020202020204" pitchFamily="34" charset="0"/>
              </a:rPr>
              <a:t>teie / teie kliendi farmis</a:t>
            </a:r>
            <a:endParaRPr kumimoji="0" lang="en-US"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et-EE" sz="2400" b="0" i="0" u="none" strike="noStrike" cap="none" normalizeH="0" baseline="0" noProof="0" dirty="0">
                <a:ln>
                  <a:noFill/>
                </a:ln>
                <a:solidFill>
                  <a:srgbClr val="002060"/>
                </a:solidFill>
                <a:effectLst/>
                <a:uLnTx/>
                <a:uFillTx/>
                <a:cs typeface="Arial" panose="020B0604020202020204" pitchFamily="34" charset="0"/>
              </a:rPr>
              <a:t>Töötage kleebikutega, et lisada oma vastused lehele</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324208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762001" y="310575"/>
            <a:ext cx="11125199" cy="1222952"/>
          </a:xfrm>
        </p:spPr>
        <p:txBody>
          <a:bodyPr>
            <a:noAutofit/>
          </a:bodyPr>
          <a:lstStyle/>
          <a:p>
            <a:pPr marL="0" indent="0">
              <a:lnSpc>
                <a:spcPct val="120000"/>
              </a:lnSpc>
              <a:buNone/>
            </a:pPr>
            <a:r>
              <a:rPr lang="et-EE" sz="3200">
                <a:latin typeface="+mn-lt"/>
              </a:rPr>
              <a:t>Rühmaharjutus 3a: Tulemuste esitlus: lahendused</a:t>
            </a:r>
            <a:br>
              <a:rPr lang="et-EE" sz="3200">
                <a:latin typeface="+mn-lt"/>
              </a:rPr>
            </a:br>
            <a:r>
              <a:rPr lang="et-EE" sz="3200">
                <a:latin typeface="+mn-lt"/>
              </a:rPr>
              <a:t>kasvatustavade parendamiseks</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1" y="2028827"/>
            <a:ext cx="10515600"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t-EE" sz="2800" b="0" i="0" u="none" strike="noStrike" cap="none" normalizeH="0" baseline="0" noProof="0" dirty="0">
                <a:ln>
                  <a:noFill/>
                </a:ln>
                <a:solidFill>
                  <a:srgbClr val="002060"/>
                </a:solidFill>
                <a:effectLst/>
                <a:uLnTx/>
                <a:uFillTx/>
                <a:cs typeface="Arial" panose="020B0604020202020204" pitchFamily="34" charset="0"/>
              </a:rPr>
              <a:t>Iga tabel on suunatud ühele esinejale</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en-GB" sz="2800" dirty="0">
              <a:solidFill>
                <a:srgbClr val="002060"/>
              </a:solidFill>
              <a:latin typeface="EC Square Sans Pro" panose="020B0506040000020004" pitchFamily="34" charset="0"/>
              <a:cs typeface="Arial" panose="020B0604020202020204" pitchFamily="34" charset="0"/>
            </a:endParaRPr>
          </a:p>
          <a:p>
            <a:pPr lvl="0">
              <a:spcBef>
                <a:spcPts val="1000"/>
              </a:spcBef>
              <a:buSzPct val="100000"/>
              <a:defRPr/>
            </a:pPr>
            <a:r>
              <a:rPr lang="et-EE" sz="3600" b="1" dirty="0">
                <a:solidFill>
                  <a:srgbClr val="002060"/>
                </a:solidFill>
                <a:latin typeface="Arial" panose="020B0604020202020204" pitchFamily="34" charset="0"/>
                <a:cs typeface="Arial" panose="020B0604020202020204" pitchFamily="34" charset="0"/>
              </a:rPr>
              <a:t>„Mil viisil saavad täiustatud kasvatustavad kaasa aidata AMU vähendamisele?“</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t-EE" sz="2800" b="0" i="0" u="none" strike="noStrike" cap="none" normalizeH="0" baseline="0" noProof="0" dirty="0">
                <a:ln>
                  <a:noFill/>
                </a:ln>
                <a:solidFill>
                  <a:srgbClr val="002060"/>
                </a:solidFill>
                <a:effectLst/>
                <a:uLnTx/>
                <a:uFillTx/>
                <a:cs typeface="Arial" panose="020B0604020202020204" pitchFamily="34" charset="0"/>
              </a:rPr>
              <a:t>Iga esineja esitab </a:t>
            </a:r>
            <a:r>
              <a:rPr kumimoji="0" lang="et-EE" sz="2800" b="1" i="0" u="none" strike="noStrike" cap="none" normalizeH="0" baseline="0" noProof="0" dirty="0">
                <a:ln>
                  <a:noFill/>
                </a:ln>
                <a:solidFill>
                  <a:srgbClr val="002060"/>
                </a:solidFill>
                <a:effectLst/>
                <a:uLnTx/>
                <a:uFillTx/>
                <a:cs typeface="Arial" panose="020B0604020202020204" pitchFamily="34" charset="0"/>
              </a:rPr>
              <a:t>ühe </a:t>
            </a:r>
            <a:r>
              <a:rPr kumimoji="0" lang="et-EE" sz="2800" i="0" u="none" strike="noStrike" cap="none" normalizeH="0" baseline="0" noProof="0" dirty="0">
                <a:ln>
                  <a:noFill/>
                </a:ln>
                <a:solidFill>
                  <a:srgbClr val="002060"/>
                </a:solidFill>
                <a:effectLst/>
                <a:uLnTx/>
                <a:uFillTx/>
                <a:cs typeface="Arial" panose="020B0604020202020204" pitchFamily="34" charset="0"/>
              </a:rPr>
              <a:t>tema laudkonna tulemuse</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et-EE" sz="2800" dirty="0">
                <a:solidFill>
                  <a:srgbClr val="002060"/>
                </a:solidFill>
                <a:cs typeface="Arial" panose="020B0604020202020204" pitchFamily="34" charset="0"/>
              </a:rPr>
              <a:t>Seejärel jätkame järgmise tabeliga – mainige tulemust, mida pole varem mainitud!</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229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195362"/>
            <a:ext cx="10010941" cy="801921"/>
          </a:xfrm>
        </p:spPr>
        <p:txBody>
          <a:bodyPr>
            <a:normAutofit/>
          </a:bodyPr>
          <a:lstStyle/>
          <a:p>
            <a:pPr marL="0" indent="0">
              <a:buNone/>
            </a:pPr>
            <a:r>
              <a:rPr lang="en-GB" sz="2400" kern="0" dirty="0">
                <a:latin typeface="+mn-lt"/>
                <a:ea typeface="+mn-ea"/>
              </a:rPr>
              <a:t>Group Exercise 3a - Plenary discussion – Presentation of the</a:t>
            </a:r>
            <a:br>
              <a:rPr lang="en-GB" sz="2400" kern="0" dirty="0">
                <a:latin typeface="+mn-lt"/>
                <a:ea typeface="+mn-ea"/>
              </a:rPr>
            </a:br>
            <a:r>
              <a:rPr lang="en-GB" sz="2400" kern="0" dirty="0">
                <a:latin typeface="+mn-lt"/>
                <a:ea typeface="+mn-ea"/>
              </a:rPr>
              <a:t>outcomes - Solutions barriers to improve husbandry practices</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4221937847"/>
              </p:ext>
            </p:extLst>
          </p:nvPr>
        </p:nvGraphicFramePr>
        <p:xfrm>
          <a:off x="0" y="1171072"/>
          <a:ext cx="12192001" cy="5686930"/>
        </p:xfrm>
        <a:graphic>
          <a:graphicData uri="http://schemas.openxmlformats.org/drawingml/2006/table">
            <a:tbl>
              <a:tblPr/>
              <a:tblGrid>
                <a:gridCol w="1796143">
                  <a:extLst>
                    <a:ext uri="{9D8B030D-6E8A-4147-A177-3AD203B41FA5}">
                      <a16:colId xmlns:a16="http://schemas.microsoft.com/office/drawing/2014/main" val="226147076"/>
                    </a:ext>
                  </a:extLst>
                </a:gridCol>
                <a:gridCol w="4753429">
                  <a:extLst>
                    <a:ext uri="{9D8B030D-6E8A-4147-A177-3AD203B41FA5}">
                      <a16:colId xmlns:a16="http://schemas.microsoft.com/office/drawing/2014/main" val="3925395878"/>
                    </a:ext>
                  </a:extLst>
                </a:gridCol>
                <a:gridCol w="3374573">
                  <a:extLst>
                    <a:ext uri="{9D8B030D-6E8A-4147-A177-3AD203B41FA5}">
                      <a16:colId xmlns:a16="http://schemas.microsoft.com/office/drawing/2014/main" val="746999470"/>
                    </a:ext>
                  </a:extLst>
                </a:gridCol>
                <a:gridCol w="2267856">
                  <a:extLst>
                    <a:ext uri="{9D8B030D-6E8A-4147-A177-3AD203B41FA5}">
                      <a16:colId xmlns:a16="http://schemas.microsoft.com/office/drawing/2014/main" val="1678133852"/>
                    </a:ext>
                  </a:extLst>
                </a:gridCol>
              </a:tblGrid>
              <a:tr h="6750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1" i="0" u="none" strike="noStrike" dirty="0">
                          <a:solidFill>
                            <a:srgbClr val="FFFFFF"/>
                          </a:solidFill>
                          <a:effectLst/>
                          <a:latin typeface="Arial" panose="020B0604020202020204" pitchFamily="34" charset="0"/>
                          <a:cs typeface="Arial" panose="020B0604020202020204" pitchFamily="34" charset="0"/>
                        </a:rPr>
                        <a:t>Groups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1" i="0" u="none" strike="noStrike" dirty="0">
                          <a:solidFill>
                            <a:srgbClr val="FFFFFF"/>
                          </a:solidFill>
                          <a:effectLst/>
                          <a:latin typeface="Arial" panose="020B0604020202020204" pitchFamily="34" charset="0"/>
                          <a:cs typeface="Arial" panose="020B0604020202020204" pitchFamily="34" charset="0"/>
                        </a:rPr>
                        <a:t>Q1 - Opportunities / good practices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rtl="0" fontAlgn="ctr"/>
                      <a:r>
                        <a:rPr lang="en-GB" sz="1600" b="1" i="0" u="none" strike="noStrike" dirty="0">
                          <a:solidFill>
                            <a:srgbClr val="FFFFFF"/>
                          </a:solidFill>
                          <a:effectLst/>
                          <a:latin typeface="Arial" panose="020B0604020202020204" pitchFamily="34" charset="0"/>
                          <a:cs typeface="Arial" panose="020B0604020202020204" pitchFamily="34" charset="0"/>
                        </a:rPr>
                        <a:t>Q2 – Solutions to address these barriers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rtl="0" fontAlgn="ctr"/>
                      <a:r>
                        <a:rPr lang="en-GB" sz="1600" b="1" i="0" u="none" strike="noStrike" dirty="0">
                          <a:solidFill>
                            <a:srgbClr val="FFFFFF"/>
                          </a:solidFill>
                          <a:effectLst/>
                          <a:latin typeface="Arial" panose="020B0604020202020204" pitchFamily="34" charset="0"/>
                          <a:cs typeface="Arial" panose="020B0604020202020204" pitchFamily="34" charset="0"/>
                        </a:rPr>
                        <a:t>SMART Goal</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050" b="0" i="0" u="none" strike="noStrike" dirty="0">
                        <a:solidFill>
                          <a:srgbClr val="002060"/>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 </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050" b="0" i="0" u="none" strike="noStrike">
                        <a:solidFill>
                          <a:srgbClr val="002060"/>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05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05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40" t="28652" r="15867" b="28682"/>
          <a:stretch/>
        </p:blipFill>
        <p:spPr bwMode="auto">
          <a:xfrm>
            <a:off x="891099" y="216844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49" t="19410" r="24531" b="22786"/>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49" t="19410" r="24531" b="22786"/>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755" t="14682" r="10177" b="14207"/>
          <a:stretch/>
        </p:blipFill>
        <p:spPr bwMode="auto">
          <a:xfrm>
            <a:off x="779274" y="455919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743" t="7481" r="11426" b="9237"/>
          <a:stretch/>
        </p:blipFill>
        <p:spPr bwMode="auto">
          <a:xfrm>
            <a:off x="855743" y="542885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44" t="18131" r="2411" b="24735"/>
          <a:stretch/>
        </p:blipFill>
        <p:spPr bwMode="auto">
          <a:xfrm>
            <a:off x="885586" y="6291443"/>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E603E172-CE11-4175-B169-3E24ED395621}"/>
              </a:ext>
            </a:extLst>
          </p:cNvPr>
          <p:cNvSpPr txBox="1"/>
          <p:nvPr/>
        </p:nvSpPr>
        <p:spPr>
          <a:xfrm>
            <a:off x="430690" y="780698"/>
            <a:ext cx="1314983" cy="461665"/>
          </a:xfrm>
          <a:prstGeom prst="rect">
            <a:avLst/>
          </a:prstGeom>
          <a:noFill/>
        </p:spPr>
        <p:txBody>
          <a:bodyPr wrap="square">
            <a:spAutoFit/>
          </a:bodyPr>
          <a:lstStyle/>
          <a:p>
            <a:r>
              <a:rPr lang="nl-NL" sz="2400" b="1" kern="0" dirty="0">
                <a:solidFill>
                  <a:srgbClr val="2C7470"/>
                </a:solidFill>
                <a:latin typeface="Arial" panose="020B0604020202020204" pitchFamily="34" charset="0"/>
                <a:cs typeface="Arial" panose="020B0604020202020204" pitchFamily="34" charset="0"/>
              </a:rPr>
              <a:t>Estonia</a:t>
            </a:r>
          </a:p>
        </p:txBody>
      </p:sp>
    </p:spTree>
    <p:extLst>
      <p:ext uri="{BB962C8B-B14F-4D97-AF65-F5344CB8AC3E}">
        <p14:creationId xmlns:p14="http://schemas.microsoft.com/office/powerpoint/2010/main" val="2635885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20000"/>
              </a:lnSpc>
              <a:spcBef>
                <a:spcPts val="1000"/>
              </a:spcBef>
              <a:buSzPct val="100000"/>
            </a:pPr>
            <a:r>
              <a:rPr lang="et-EE" sz="3200" dirty="0">
                <a:latin typeface="+mn-lt"/>
              </a:rPr>
              <a:t>Rühmaharjutus 3b: Tulemuste esitlus: meetmed mikroobivastaste ainete vähendamiseks ja vastutustundlikumaks kasutamiseks</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838203" y="1825627"/>
            <a:ext cx="11025742" cy="4721798"/>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t-EE" sz="2800" b="0" i="0" u="none" strike="noStrike" cap="none" normalizeH="0" baseline="0" dirty="0">
                <a:ln>
                  <a:noFill/>
                </a:ln>
                <a:solidFill>
                  <a:srgbClr val="002060"/>
                </a:solidFill>
                <a:effectLst/>
                <a:uLnTx/>
                <a:uFillTx/>
                <a:cs typeface="Arial" panose="020B0604020202020204" pitchFamily="34" charset="0"/>
              </a:rPr>
              <a:t>Iga tabel on suunatud ühele esinejale</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2800" dirty="0">
              <a:solidFill>
                <a:srgbClr val="002060"/>
              </a:solidFill>
              <a:latin typeface="EC Square Sans Pro" panose="020B0506040000020004" pitchFamily="34" charset="0"/>
              <a:cs typeface="Arial" panose="020B0604020202020204" pitchFamily="34" charset="0"/>
            </a:endParaRPr>
          </a:p>
          <a:p>
            <a:pPr lvl="0">
              <a:spcBef>
                <a:spcPts val="1000"/>
              </a:spcBef>
              <a:buSzPct val="100000"/>
              <a:defRPr/>
            </a:pPr>
            <a:r>
              <a:rPr lang="et-EE" sz="3200" b="1" dirty="0">
                <a:solidFill>
                  <a:srgbClr val="002060"/>
                </a:solidFill>
                <a:latin typeface="Arial" panose="020B0604020202020204" pitchFamily="34" charset="0"/>
                <a:cs typeface="Arial" panose="020B0604020202020204" pitchFamily="34" charset="0"/>
              </a:rPr>
              <a:t>„Kuidas saavad teised rakendatavad meetmed kaasa aidata AMU vähendamisele?“</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et-EE" sz="2800" b="0" i="0" u="none" strike="noStrike" cap="none" normalizeH="0" baseline="0" noProof="0" dirty="0">
                <a:ln>
                  <a:noFill/>
                </a:ln>
                <a:solidFill>
                  <a:srgbClr val="002060"/>
                </a:solidFill>
                <a:effectLst/>
                <a:uLnTx/>
                <a:uFillTx/>
                <a:cs typeface="Arial" panose="020B0604020202020204" pitchFamily="34" charset="0"/>
              </a:rPr>
              <a:t>Iga esineja esitab </a:t>
            </a:r>
            <a:r>
              <a:rPr kumimoji="0" lang="et-EE" sz="2800" b="1" i="0" u="none" strike="noStrike" cap="none" normalizeH="0" baseline="0" noProof="0" dirty="0">
                <a:ln>
                  <a:noFill/>
                </a:ln>
                <a:solidFill>
                  <a:srgbClr val="002060"/>
                </a:solidFill>
                <a:effectLst/>
                <a:uLnTx/>
                <a:uFillTx/>
                <a:cs typeface="Arial" panose="020B0604020202020204" pitchFamily="34" charset="0"/>
              </a:rPr>
              <a:t>ühe </a:t>
            </a:r>
            <a:r>
              <a:rPr kumimoji="0" lang="et-EE" sz="2800" i="0" u="none" strike="noStrike" cap="none" normalizeH="0" baseline="0" noProof="0" dirty="0">
                <a:ln>
                  <a:noFill/>
                </a:ln>
                <a:solidFill>
                  <a:srgbClr val="002060"/>
                </a:solidFill>
                <a:effectLst/>
                <a:uLnTx/>
                <a:uFillTx/>
                <a:cs typeface="Arial" panose="020B0604020202020204" pitchFamily="34" charset="0"/>
              </a:rPr>
              <a:t>tema laudkonna tulemuse</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et-EE" sz="2800" dirty="0">
                <a:solidFill>
                  <a:srgbClr val="002060"/>
                </a:solidFill>
                <a:cs typeface="Arial" panose="020B0604020202020204" pitchFamily="34" charset="0"/>
              </a:rPr>
              <a:t>Seejärel jätkame järgmise tabeliga – mainige tulemust, </a:t>
            </a:r>
            <a:br>
              <a:rPr lang="en-US" sz="2800" dirty="0">
                <a:solidFill>
                  <a:srgbClr val="002060"/>
                </a:solidFill>
                <a:cs typeface="Arial" panose="020B0604020202020204" pitchFamily="34" charset="0"/>
              </a:rPr>
            </a:br>
            <a:r>
              <a:rPr lang="et-EE" sz="2800" dirty="0">
                <a:solidFill>
                  <a:srgbClr val="002060"/>
                </a:solidFill>
                <a:cs typeface="Arial" panose="020B0604020202020204" pitchFamily="34" charset="0"/>
              </a:rPr>
              <a:t>mida</a:t>
            </a:r>
            <a:r>
              <a:rPr lang="en-US" sz="2800" dirty="0">
                <a:solidFill>
                  <a:srgbClr val="002060"/>
                </a:solidFill>
                <a:cs typeface="Arial" panose="020B0604020202020204" pitchFamily="34" charset="0"/>
              </a:rPr>
              <a:t> </a:t>
            </a:r>
            <a:r>
              <a:rPr lang="et-EE" sz="2800" dirty="0">
                <a:solidFill>
                  <a:srgbClr val="002060"/>
                </a:solidFill>
                <a:cs typeface="Arial" panose="020B0604020202020204" pitchFamily="34" charset="0"/>
              </a:rPr>
              <a:t>pole varem mainitud!</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4" name="Grupo 3">
            <a:extLst>
              <a:ext uri="{FF2B5EF4-FFF2-40B4-BE49-F238E27FC236}">
                <a16:creationId xmlns:a16="http://schemas.microsoft.com/office/drawing/2014/main" id="{3E05FFAE-23B5-4FE9-A635-989089E3F2D0}"/>
              </a:ext>
            </a:extLst>
          </p:cNvPr>
          <p:cNvGrpSpPr/>
          <p:nvPr/>
        </p:nvGrpSpPr>
        <p:grpSpPr>
          <a:xfrm>
            <a:off x="10553700" y="5150425"/>
            <a:ext cx="1481007" cy="1449516"/>
            <a:chOff x="10133729" y="-46716"/>
            <a:chExt cx="1682901" cy="1546999"/>
          </a:xfrm>
        </p:grpSpPr>
        <p:sp>
          <p:nvSpPr>
            <p:cNvPr id="5" name="CuadroTexto 4">
              <a:extLst>
                <a:ext uri="{FF2B5EF4-FFF2-40B4-BE49-F238E27FC236}">
                  <a16:creationId xmlns:a16="http://schemas.microsoft.com/office/drawing/2014/main" id="{D8CCC978-5BFB-46E6-B5CC-ED81362E7785}"/>
                </a:ext>
              </a:extLst>
            </p:cNvPr>
            <p:cNvSpPr txBox="1"/>
            <p:nvPr/>
          </p:nvSpPr>
          <p:spPr>
            <a:xfrm>
              <a:off x="10327771" y="458783"/>
              <a:ext cx="1294819" cy="821188"/>
            </a:xfrm>
            <a:prstGeom prst="rect">
              <a:avLst/>
            </a:prstGeom>
            <a:solidFill>
              <a:schemeClr val="bg1"/>
            </a:solidFill>
          </p:spPr>
          <p:txBody>
            <a:bodyPr wrap="square" rtlCol="0">
              <a:spAutoFit/>
            </a:bodyPr>
            <a:lstStyle/>
            <a:p>
              <a:pPr algn="ctr"/>
              <a:r>
                <a:rPr lang="et-EE" sz="3200" b="1">
                  <a:solidFill>
                    <a:srgbClr val="C00000"/>
                  </a:solidFill>
                  <a:latin typeface="Arial" panose="020B0604020202020204" pitchFamily="34" charset="0"/>
                  <a:cs typeface="Arial" panose="020B0604020202020204" pitchFamily="34" charset="0"/>
                </a:rPr>
                <a:t>20 </a:t>
              </a:r>
            </a:p>
            <a:p>
              <a:pPr algn="ctr"/>
              <a:r>
                <a:rPr lang="et-EE" sz="1200" b="1">
                  <a:solidFill>
                    <a:srgbClr val="C00000"/>
                  </a:solidFill>
                  <a:latin typeface="Arial" panose="020B0604020202020204" pitchFamily="34" charset="0"/>
                  <a:cs typeface="Arial" panose="020B0604020202020204" pitchFamily="34" charset="0"/>
                </a:rPr>
                <a:t>MIN</a:t>
              </a:r>
            </a:p>
          </p:txBody>
        </p:sp>
        <p:grpSp>
          <p:nvGrpSpPr>
            <p:cNvPr id="6" name="Grupo 5">
              <a:extLst>
                <a:ext uri="{FF2B5EF4-FFF2-40B4-BE49-F238E27FC236}">
                  <a16:creationId xmlns:a16="http://schemas.microsoft.com/office/drawing/2014/main" id="{EE40D9B1-25A7-4227-8F02-3336504BB052}"/>
                </a:ext>
              </a:extLst>
            </p:cNvPr>
            <p:cNvGrpSpPr/>
            <p:nvPr/>
          </p:nvGrpSpPr>
          <p:grpSpPr>
            <a:xfrm>
              <a:off x="10133729" y="-46716"/>
              <a:ext cx="1682901" cy="1546999"/>
              <a:chOff x="9836637" y="106015"/>
              <a:chExt cx="1929565" cy="2078540"/>
            </a:xfrm>
          </p:grpSpPr>
          <p:sp>
            <p:nvSpPr>
              <p:cNvPr id="7" name="Elipse 6">
                <a:extLst>
                  <a:ext uri="{FF2B5EF4-FFF2-40B4-BE49-F238E27FC236}">
                    <a16:creationId xmlns:a16="http://schemas.microsoft.com/office/drawing/2014/main" id="{9E822593-200C-447C-9C38-2E84E2DC794E}"/>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Conector recto 7">
                <a:extLst>
                  <a:ext uri="{FF2B5EF4-FFF2-40B4-BE49-F238E27FC236}">
                    <a16:creationId xmlns:a16="http://schemas.microsoft.com/office/drawing/2014/main" id="{B603FE94-9983-4B4E-99ED-B0281126E6CC}"/>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EFCA79F5-C418-45FF-863E-510157352005}"/>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EAAF859F-CD8C-43FB-ADEE-80FBCBBF6D0B}"/>
                  </a:ext>
                </a:extLst>
              </p:cNvPr>
              <p:cNvCxnSpPr>
                <a:cxnSpLocks/>
                <a:stCxn id="7"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755FDFB1-B45B-4FBB-90FA-00AF24CFD2D7}"/>
                  </a:ext>
                </a:extLst>
              </p:cNvPr>
              <p:cNvCxnSpPr>
                <a:cxnSpLocks/>
                <a:stCxn id="7"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12" name="Cuerda 11">
                <a:extLst>
                  <a:ext uri="{FF2B5EF4-FFF2-40B4-BE49-F238E27FC236}">
                    <a16:creationId xmlns:a16="http://schemas.microsoft.com/office/drawing/2014/main" id="{7EBC5317-A2C6-401A-B47F-575247E8B0BE}"/>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uerda 12">
                <a:extLst>
                  <a:ext uri="{FF2B5EF4-FFF2-40B4-BE49-F238E27FC236}">
                    <a16:creationId xmlns:a16="http://schemas.microsoft.com/office/drawing/2014/main" id="{5F3ED3E4-826F-43CD-BF36-595E80D1F51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110351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554406" y="180916"/>
            <a:ext cx="8492614" cy="801921"/>
          </a:xfrm>
        </p:spPr>
        <p:txBody>
          <a:bodyPr>
            <a:normAutofit fontScale="92500"/>
          </a:bodyPr>
          <a:lstStyle/>
          <a:p>
            <a:pPr marL="0" indent="0">
              <a:buNone/>
            </a:pPr>
            <a:r>
              <a:rPr lang="en-GB" sz="2400" kern="0" dirty="0">
                <a:latin typeface="+mn-lt"/>
                <a:ea typeface="+mn-ea"/>
              </a:rPr>
              <a:t>Group Exercise 3b - Plenary discussion – Presentation of the outcomes –</a:t>
            </a:r>
            <a:br>
              <a:rPr lang="en-GB" sz="2400" kern="0" dirty="0">
                <a:latin typeface="+mn-lt"/>
                <a:ea typeface="+mn-ea"/>
              </a:rPr>
            </a:br>
            <a:r>
              <a:rPr lang="en-GB" sz="2400" kern="0" dirty="0">
                <a:latin typeface="+mn-lt"/>
                <a:ea typeface="+mn-ea"/>
              </a:rPr>
              <a:t>Solutions barriers to reduce and have a responsible use of antimicrobials</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812329803"/>
              </p:ext>
            </p:extLst>
          </p:nvPr>
        </p:nvGraphicFramePr>
        <p:xfrm>
          <a:off x="0" y="1184927"/>
          <a:ext cx="12192001" cy="5686930"/>
        </p:xfrm>
        <a:graphic>
          <a:graphicData uri="http://schemas.openxmlformats.org/drawingml/2006/table">
            <a:tbl>
              <a:tblPr/>
              <a:tblGrid>
                <a:gridCol w="1796143">
                  <a:extLst>
                    <a:ext uri="{9D8B030D-6E8A-4147-A177-3AD203B41FA5}">
                      <a16:colId xmlns:a16="http://schemas.microsoft.com/office/drawing/2014/main" val="226147076"/>
                    </a:ext>
                  </a:extLst>
                </a:gridCol>
                <a:gridCol w="4753429">
                  <a:extLst>
                    <a:ext uri="{9D8B030D-6E8A-4147-A177-3AD203B41FA5}">
                      <a16:colId xmlns:a16="http://schemas.microsoft.com/office/drawing/2014/main" val="3925395878"/>
                    </a:ext>
                  </a:extLst>
                </a:gridCol>
                <a:gridCol w="3374573">
                  <a:extLst>
                    <a:ext uri="{9D8B030D-6E8A-4147-A177-3AD203B41FA5}">
                      <a16:colId xmlns:a16="http://schemas.microsoft.com/office/drawing/2014/main" val="746999470"/>
                    </a:ext>
                  </a:extLst>
                </a:gridCol>
                <a:gridCol w="2267856">
                  <a:extLst>
                    <a:ext uri="{9D8B030D-6E8A-4147-A177-3AD203B41FA5}">
                      <a16:colId xmlns:a16="http://schemas.microsoft.com/office/drawing/2014/main" val="1678133852"/>
                    </a:ext>
                  </a:extLst>
                </a:gridCol>
              </a:tblGrid>
              <a:tr h="6750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1" i="0" u="none" strike="noStrike" dirty="0">
                          <a:solidFill>
                            <a:srgbClr val="FFFFFF"/>
                          </a:solidFill>
                          <a:effectLst/>
                          <a:latin typeface="Arial" panose="020B0604020202020204" pitchFamily="34" charset="0"/>
                          <a:cs typeface="Arial" panose="020B0604020202020204" pitchFamily="34" charset="0"/>
                        </a:rPr>
                        <a:t>Groups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1" i="0" u="none" strike="noStrike" dirty="0">
                          <a:solidFill>
                            <a:srgbClr val="FFFFFF"/>
                          </a:solidFill>
                          <a:effectLst/>
                          <a:latin typeface="Arial" panose="020B0604020202020204" pitchFamily="34" charset="0"/>
                          <a:cs typeface="Arial" panose="020B0604020202020204" pitchFamily="34" charset="0"/>
                        </a:rPr>
                        <a:t>Q1 - Opportunities / good practices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rtl="0" fontAlgn="ctr"/>
                      <a:r>
                        <a:rPr lang="en-GB" sz="1600" b="1" i="0" u="none" strike="noStrike" dirty="0">
                          <a:solidFill>
                            <a:srgbClr val="FFFFFF"/>
                          </a:solidFill>
                          <a:effectLst/>
                          <a:latin typeface="Arial" panose="020B0604020202020204" pitchFamily="34" charset="0"/>
                          <a:cs typeface="Arial" panose="020B0604020202020204" pitchFamily="34" charset="0"/>
                        </a:rPr>
                        <a:t>Q2 – Solutions to address these barriers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ctr" rtl="0" fontAlgn="ctr"/>
                      <a:r>
                        <a:rPr lang="en-GB" sz="1600" b="1" i="0" u="none" strike="noStrike" dirty="0">
                          <a:solidFill>
                            <a:srgbClr val="FFFFFF"/>
                          </a:solidFill>
                          <a:effectLst/>
                          <a:latin typeface="Arial" panose="020B0604020202020204" pitchFamily="34" charset="0"/>
                          <a:cs typeface="Arial" panose="020B0604020202020204" pitchFamily="34" charset="0"/>
                        </a:rPr>
                        <a:t>SMART Goal</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900" b="0" i="0" u="none" strike="noStrike" dirty="0">
                        <a:solidFill>
                          <a:srgbClr val="002060"/>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 </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900" b="0" i="0" u="none" strike="noStrike" dirty="0">
                        <a:solidFill>
                          <a:srgbClr val="002060"/>
                        </a:solidFill>
                        <a:effectLst/>
                        <a:latin typeface="Arial" panose="020B0604020202020204" pitchFamily="34" charset="0"/>
                        <a:cs typeface="Arial" panose="020B06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835313">
                <a:tc>
                  <a:txBody>
                    <a:bodyPr/>
                    <a:lstStyle/>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Group</a:t>
                      </a:r>
                    </a:p>
                    <a:p>
                      <a:pPr algn="l" rtl="0" fontAlgn="ctr"/>
                      <a:r>
                        <a:rPr lang="en-GB" sz="1600" b="1" i="0" u="none" strike="noStrike" dirty="0">
                          <a:solidFill>
                            <a:srgbClr val="002060"/>
                          </a:solidFill>
                          <a:effectLst/>
                          <a:latin typeface="Arial" panose="020B0604020202020204" pitchFamily="34" charset="0"/>
                          <a:cs typeface="Arial" panose="020B0604020202020204" pitchFamily="34" charset="0"/>
                        </a:rPr>
                        <a:t>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900" b="0" i="0" u="none" strike="noStrike" dirty="0">
                          <a:solidFill>
                            <a:srgbClr val="002060"/>
                          </a:solidFill>
                          <a:effectLst/>
                          <a:latin typeface="Arial" panose="020B0604020202020204" pitchFamily="34" charset="0"/>
                          <a:cs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40" t="28652" r="15867" b="28682"/>
          <a:stretch/>
        </p:blipFill>
        <p:spPr bwMode="auto">
          <a:xfrm>
            <a:off x="891099" y="216844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49" t="19410" r="24531" b="22786"/>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49" t="19410" r="24531" b="22786"/>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755" t="14682" r="10177" b="14207"/>
          <a:stretch/>
        </p:blipFill>
        <p:spPr bwMode="auto">
          <a:xfrm>
            <a:off x="779274" y="455919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743" t="7481" r="11426" b="9237"/>
          <a:stretch/>
        </p:blipFill>
        <p:spPr bwMode="auto">
          <a:xfrm>
            <a:off x="855743" y="542885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44" t="18131" r="2411" b="24735"/>
          <a:stretch/>
        </p:blipFill>
        <p:spPr bwMode="auto">
          <a:xfrm>
            <a:off x="885586" y="6291443"/>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5A108B8A-A5D1-461D-95B3-57B4BE96A109}"/>
              </a:ext>
            </a:extLst>
          </p:cNvPr>
          <p:cNvSpPr txBox="1"/>
          <p:nvPr/>
        </p:nvSpPr>
        <p:spPr>
          <a:xfrm>
            <a:off x="554406" y="766362"/>
            <a:ext cx="1663700" cy="461665"/>
          </a:xfrm>
          <a:prstGeom prst="rect">
            <a:avLst/>
          </a:prstGeom>
          <a:noFill/>
        </p:spPr>
        <p:txBody>
          <a:bodyPr wrap="square">
            <a:spAutoFit/>
          </a:bodyPr>
          <a:lstStyle/>
          <a:p>
            <a:r>
              <a:rPr lang="nl-NL" sz="2400" b="1" kern="0" dirty="0">
                <a:solidFill>
                  <a:srgbClr val="2C7470"/>
                </a:solidFill>
                <a:latin typeface="Arial" panose="020B0604020202020204" pitchFamily="34" charset="0"/>
                <a:cs typeface="Arial" panose="020B0604020202020204" pitchFamily="34" charset="0"/>
              </a:rPr>
              <a:t>Estonia</a:t>
            </a:r>
          </a:p>
        </p:txBody>
      </p:sp>
    </p:spTree>
    <p:extLst>
      <p:ext uri="{BB962C8B-B14F-4D97-AF65-F5344CB8AC3E}">
        <p14:creationId xmlns:p14="http://schemas.microsoft.com/office/powerpoint/2010/main" val="1660507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44593386"/>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155668" y="207721"/>
            <a:ext cx="11441480" cy="523220"/>
          </a:xfrm>
          <a:prstGeom prst="rect">
            <a:avLst/>
          </a:prstGeom>
          <a:noFill/>
        </p:spPr>
        <p:txBody>
          <a:bodyPr wrap="square" rtlCol="0">
            <a:spAutoFit/>
          </a:bodyPr>
          <a:lstStyle/>
          <a:p>
            <a:pPr algn="ctr"/>
            <a:r>
              <a:rPr lang="et-EE" sz="2800" b="1">
                <a:solidFill>
                  <a:srgbClr val="002060"/>
                </a:solidFill>
                <a:latin typeface="Arial" panose="020B0604020202020204" pitchFamily="34" charset="0"/>
                <a:cs typeface="Arial" panose="020B0604020202020204" pitchFamily="34" charset="0"/>
              </a:rPr>
              <a:t>„Ennetamine on parem kui ravimine“</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et-EE" dirty="0">
                <a:solidFill>
                  <a:srgbClr val="2C7470"/>
                </a:solidFill>
                <a:latin typeface="EC Square Sans Pro" panose="020B0506040000020004" pitchFamily="34" charset="0"/>
              </a:rPr>
              <a:t>I osa</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286432" y="3059667"/>
            <a:ext cx="985520" cy="369332"/>
          </a:xfrm>
          <a:prstGeom prst="rect">
            <a:avLst/>
          </a:prstGeom>
          <a:noFill/>
        </p:spPr>
        <p:txBody>
          <a:bodyPr wrap="square" rtlCol="0">
            <a:spAutoFit/>
          </a:bodyPr>
          <a:lstStyle/>
          <a:p>
            <a:r>
              <a:rPr lang="et-EE">
                <a:solidFill>
                  <a:srgbClr val="2C7470"/>
                </a:solidFill>
                <a:latin typeface="EC Square Sans Pro" panose="020B0506040000020004" pitchFamily="34" charset="0"/>
              </a:rPr>
              <a:t>II osa</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2" y="3105834"/>
            <a:ext cx="4690649" cy="2062103"/>
          </a:xfrm>
          <a:prstGeom prst="rect">
            <a:avLst/>
          </a:prstGeom>
          <a:noFill/>
        </p:spPr>
        <p:txBody>
          <a:bodyPr wrap="square">
            <a:spAutoFit/>
          </a:bodyPr>
          <a:lstStyle/>
          <a:p>
            <a:r>
              <a:rPr lang="et-EE" sz="3200" dirty="0">
                <a:cs typeface="Arial" panose="020B0604020202020204" pitchFamily="34" charset="0"/>
                <a:sym typeface="Wingdings" panose="05000000000000000000" pitchFamily="2" charset="2"/>
              </a:rPr>
              <a:t>Muudatused farmi tasandil:</a:t>
            </a:r>
            <a:r>
              <a:rPr lang="en-US" sz="3200" dirty="0">
                <a:cs typeface="Arial" panose="020B0604020202020204" pitchFamily="34" charset="0"/>
                <a:sym typeface="Wingdings" panose="05000000000000000000" pitchFamily="2" charset="2"/>
              </a:rPr>
              <a:t> </a:t>
            </a:r>
            <a:r>
              <a:rPr lang="et-EE" sz="3200" dirty="0">
                <a:cs typeface="Arial" panose="020B0604020202020204" pitchFamily="34" charset="0"/>
                <a:sym typeface="Wingdings" panose="05000000000000000000" pitchFamily="2" charset="2"/>
              </a:rPr>
              <a:t>ühine</a:t>
            </a:r>
            <a:r>
              <a:rPr lang="en-US" sz="3200" dirty="0">
                <a:cs typeface="Arial" panose="020B0604020202020204" pitchFamily="34" charset="0"/>
                <a:sym typeface="Wingdings" panose="05000000000000000000" pitchFamily="2" charset="2"/>
              </a:rPr>
              <a:t> </a:t>
            </a:r>
            <a:r>
              <a:rPr lang="et-EE" sz="3200" dirty="0">
                <a:cs typeface="Arial" panose="020B0604020202020204" pitchFamily="34" charset="0"/>
                <a:sym typeface="Wingdings" panose="05000000000000000000" pitchFamily="2" charset="2"/>
              </a:rPr>
              <a:t>arusaam põllumajandustootjate</a:t>
            </a:r>
            <a:br>
              <a:rPr lang="et-EE" sz="3200" dirty="0">
                <a:cs typeface="Arial" panose="020B0604020202020204" pitchFamily="34" charset="0"/>
                <a:sym typeface="Wingdings" panose="05000000000000000000" pitchFamily="2" charset="2"/>
              </a:rPr>
            </a:br>
            <a:r>
              <a:rPr lang="et-EE" sz="3200" dirty="0">
                <a:cs typeface="Arial" panose="020B0604020202020204" pitchFamily="34" charset="0"/>
                <a:sym typeface="Wingdings" panose="05000000000000000000" pitchFamily="2" charset="2"/>
              </a:rPr>
              <a:t>ja loomaarstide vahel</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979930" y="1136695"/>
            <a:ext cx="8232138" cy="823550"/>
          </a:xfrm>
        </p:spPr>
        <p:txBody>
          <a:bodyPr>
            <a:noAutofit/>
          </a:bodyPr>
          <a:lstStyle/>
          <a:p>
            <a:pPr marL="0" indent="0" algn="ctr">
              <a:buNone/>
            </a:pPr>
            <a:r>
              <a:rPr lang="et-EE" sz="2800" dirty="0">
                <a:latin typeface="+mj-lt"/>
              </a:rPr>
              <a:t>Tehkem koostööd, et ennetada ja vähendada mikroobivastaste ainete kasutamist</a:t>
            </a:r>
            <a:r>
              <a:rPr lang="en-US" sz="2800" dirty="0">
                <a:latin typeface="+mj-lt"/>
              </a:rPr>
              <a:t>…</a:t>
            </a:r>
            <a:endParaRPr lang="et-EE" sz="2800" dirty="0">
              <a:latin typeface="+mj-lt"/>
            </a:endParaRP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et-EE"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1364684" y="6140380"/>
            <a:ext cx="9462631" cy="47584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et-EE" sz="2800"/>
              <a:t>Tegevuspunktide loomisega </a:t>
            </a:r>
            <a:r>
              <a:rPr lang="et-EE" sz="2800" b="1"/>
              <a:t>TEIE</a:t>
            </a:r>
            <a:r>
              <a:rPr lang="et-EE" sz="2800"/>
              <a:t> (kliendi) farmis</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23220"/>
          </a:xfrm>
          <a:prstGeom prst="rect">
            <a:avLst/>
          </a:prstGeom>
          <a:noFill/>
        </p:spPr>
        <p:txBody>
          <a:bodyPr wrap="square" rtlCol="0">
            <a:spAutoFit/>
          </a:bodyPr>
          <a:lstStyle/>
          <a:p>
            <a:pPr algn="ctr"/>
            <a:r>
              <a:rPr lang="et-EE" sz="2800" b="1">
                <a:solidFill>
                  <a:srgbClr val="002060"/>
                </a:solidFill>
                <a:latin typeface="Arial" panose="020B0604020202020204" pitchFamily="34" charset="0"/>
                <a:cs typeface="Arial" panose="020B0604020202020204" pitchFamily="34" charset="0"/>
              </a:rPr>
              <a:t>„Ennetamine on parem kui ravimine“</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et-EE" sz="2800"/>
              <a:t>WHY?</a:t>
            </a:r>
          </a:p>
        </p:txBody>
      </p:sp>
      <p:pic>
        <p:nvPicPr>
          <p:cNvPr id="3" name="Onlinemedia 2" title="This has changed what a whole nation eats - BBC Stories">
            <a:hlinkClick r:id="" action="ppaction://media"/>
            <a:extLst>
              <a:ext uri="{FF2B5EF4-FFF2-40B4-BE49-F238E27FC236}">
                <a16:creationId xmlns:a16="http://schemas.microsoft.com/office/drawing/2014/main" id="{DEC59E35-ED28-9F5A-44CD-62F5BE48E133}"/>
              </a:ext>
            </a:extLst>
          </p:cNvPr>
          <p:cNvPicPr>
            <a:picLocks noRot="1" noChangeAspect="1"/>
          </p:cNvPicPr>
          <p:nvPr>
            <a:videoFile r:link="rId1"/>
          </p:nvPr>
        </p:nvPicPr>
        <p:blipFill>
          <a:blip r:embed="rId4"/>
          <a:stretch>
            <a:fillRect/>
          </a:stretch>
        </p:blipFill>
        <p:spPr>
          <a:xfrm>
            <a:off x="2188936" y="1528618"/>
            <a:ext cx="7814127" cy="4414982"/>
          </a:xfrm>
          <a:prstGeom prst="rect">
            <a:avLst/>
          </a:prstGeom>
        </p:spPr>
      </p:pic>
    </p:spTree>
    <p:extLst>
      <p:ext uri="{BB962C8B-B14F-4D97-AF65-F5344CB8AC3E}">
        <p14:creationId xmlns:p14="http://schemas.microsoft.com/office/powerpoint/2010/main" val="191416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rmAutofit fontScale="92500"/>
          </a:bodyPr>
          <a:lstStyle/>
          <a:p>
            <a:pPr marL="0" indent="0">
              <a:buNone/>
            </a:pPr>
            <a:r>
              <a:rPr lang="et-EE" sz="2800">
                <a:latin typeface="+mj-lt"/>
              </a:rPr>
              <a:t>Koostöö edendamine põllumajandustootjate ja loomaarstide vahel</a:t>
            </a:r>
          </a:p>
        </p:txBody>
      </p:sp>
      <p:sp>
        <p:nvSpPr>
          <p:cNvPr id="4" name="Tekstvak 3">
            <a:extLst>
              <a:ext uri="{FF2B5EF4-FFF2-40B4-BE49-F238E27FC236}">
                <a16:creationId xmlns:a16="http://schemas.microsoft.com/office/drawing/2014/main" id="{7D7107E2-94EA-01FC-2A9A-C5D6F7E62706}"/>
              </a:ext>
            </a:extLst>
          </p:cNvPr>
          <p:cNvSpPr txBox="1"/>
          <p:nvPr/>
        </p:nvSpPr>
        <p:spPr>
          <a:xfrm>
            <a:off x="762001" y="951369"/>
            <a:ext cx="9919854" cy="5940088"/>
          </a:xfrm>
          <a:prstGeom prst="rect">
            <a:avLst/>
          </a:prstGeom>
          <a:noFill/>
        </p:spPr>
        <p:txBody>
          <a:bodyPr wrap="square" rtlCol="0">
            <a:spAutoFit/>
          </a:bodyPr>
          <a:lstStyle/>
          <a:p>
            <a:r>
              <a:rPr lang="et-EE" sz="2000" dirty="0">
                <a:cs typeface="Arial" panose="020B0604020202020204" pitchFamily="34" charset="0"/>
              </a:rPr>
              <a:t>Põllumajandustootja ja loomaarst teevad üha enam koostööd loomade tervise parandamiseks ja mikroobivastaste ainete kasutamise vähendamiseks farmi tasandil</a:t>
            </a:r>
            <a:r>
              <a:rPr lang="en-US" sz="2000" dirty="0"/>
              <a:t>…</a:t>
            </a:r>
            <a:r>
              <a:rPr lang="et-EE" sz="2000" dirty="0">
                <a:cs typeface="Arial" panose="020B0604020202020204" pitchFamily="34" charset="0"/>
              </a:rPr>
              <a:t> Sest see on tõhus!</a:t>
            </a:r>
          </a:p>
          <a:p>
            <a:endParaRPr lang="en-GB" sz="2000"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pPr algn="ctr"/>
            <a:endParaRPr lang="en-GB" b="1" dirty="0">
              <a:latin typeface="EC Square Sans Pro" panose="020B0506040000020004" pitchFamily="34" charset="0"/>
              <a:cs typeface="Arial" panose="020B0604020202020204" pitchFamily="34" charset="0"/>
            </a:endParaRPr>
          </a:p>
          <a:p>
            <a:pPr algn="ctr"/>
            <a:r>
              <a:rPr lang="et-EE" sz="2000" b="1" dirty="0">
                <a:latin typeface="Arial" panose="020B0604020202020204" pitchFamily="34" charset="0"/>
                <a:cs typeface="Arial" panose="020B0604020202020204" pitchFamily="34" charset="0"/>
              </a:rPr>
              <a:t>Tänase päeva eesmärk on tuvastada ühised võtmevaldkonnad, </a:t>
            </a:r>
            <a:br>
              <a:rPr lang="en-US" sz="2000" b="1" dirty="0">
                <a:latin typeface="Arial" panose="020B0604020202020204" pitchFamily="34" charset="0"/>
                <a:cs typeface="Arial" panose="020B0604020202020204" pitchFamily="34" charset="0"/>
              </a:rPr>
            </a:br>
            <a:r>
              <a:rPr lang="et-EE" sz="2000" b="1" dirty="0">
                <a:latin typeface="Arial" panose="020B0604020202020204" pitchFamily="34" charset="0"/>
                <a:cs typeface="Arial" panose="020B0604020202020204" pitchFamily="34" charset="0"/>
              </a:rPr>
              <a:t>milles põllumajandustootjad ja loomaarstid saavad koostööd teha, </a:t>
            </a:r>
            <a:br>
              <a:rPr lang="en-US" sz="2000" b="1" dirty="0">
                <a:latin typeface="Arial" panose="020B0604020202020204" pitchFamily="34" charset="0"/>
                <a:cs typeface="Arial" panose="020B0604020202020204" pitchFamily="34" charset="0"/>
              </a:rPr>
            </a:br>
            <a:r>
              <a:rPr lang="et-EE" sz="2000" b="1" dirty="0">
                <a:latin typeface="Arial" panose="020B0604020202020204" pitchFamily="34" charset="0"/>
                <a:cs typeface="Arial" panose="020B0604020202020204" pitchFamily="34" charset="0"/>
              </a:rPr>
              <a:t>mis viib edasise paranemiseni.</a:t>
            </a:r>
          </a:p>
        </p:txBody>
      </p:sp>
      <p:pic>
        <p:nvPicPr>
          <p:cNvPr id="5" name="Onlinemedia 4" title="Using a multi-actor plan on a goat farm">
            <a:hlinkClick r:id="" action="ppaction://media"/>
            <a:extLst>
              <a:ext uri="{FF2B5EF4-FFF2-40B4-BE49-F238E27FC236}">
                <a16:creationId xmlns:a16="http://schemas.microsoft.com/office/drawing/2014/main" id="{EE9ECD1E-19F9-097F-220B-DD749374E100}"/>
              </a:ext>
            </a:extLst>
          </p:cNvPr>
          <p:cNvPicPr>
            <a:picLocks noRot="1" noChangeAspect="1"/>
          </p:cNvPicPr>
          <p:nvPr>
            <a:videoFile r:link="rId1"/>
          </p:nvPr>
        </p:nvPicPr>
        <p:blipFill>
          <a:blip r:embed="rId4"/>
          <a:stretch>
            <a:fillRect/>
          </a:stretch>
        </p:blipFill>
        <p:spPr>
          <a:xfrm>
            <a:off x="2406061" y="1823171"/>
            <a:ext cx="6174509" cy="3488598"/>
          </a:xfrm>
          <a:prstGeom prst="rect">
            <a:avLst/>
          </a:prstGeom>
        </p:spPr>
      </p:pic>
    </p:spTree>
    <p:extLst>
      <p:ext uri="{BB962C8B-B14F-4D97-AF65-F5344CB8AC3E}">
        <p14:creationId xmlns:p14="http://schemas.microsoft.com/office/powerpoint/2010/main" val="163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FB353F46-3355-4AA5-BA70-B94BFF397444}"/>
              </a:ext>
            </a:extLst>
          </p:cNvPr>
          <p:cNvSpPr/>
          <p:nvPr/>
        </p:nvSpPr>
        <p:spPr>
          <a:xfrm>
            <a:off x="0" y="5510734"/>
            <a:ext cx="7862180" cy="133877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ángulo 27">
            <a:extLst>
              <a:ext uri="{FF2B5EF4-FFF2-40B4-BE49-F238E27FC236}">
                <a16:creationId xmlns:a16="http://schemas.microsoft.com/office/drawing/2014/main" id="{D992C637-2A81-4FFC-9F0F-914055C7E486}"/>
              </a:ext>
            </a:extLst>
          </p:cNvPr>
          <p:cNvSpPr/>
          <p:nvPr/>
        </p:nvSpPr>
        <p:spPr>
          <a:xfrm>
            <a:off x="-17125" y="2473949"/>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967740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t-EE" sz="2400">
                <a:latin typeface="Calibri" panose="020F0502020204030204" pitchFamily="34" charset="0"/>
                <a:cs typeface="Calibri" panose="020F0502020204030204" pitchFamily="34" charset="0"/>
              </a:rPr>
              <a:t>Teeme järgmisi rühmaharjutusi:</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338554"/>
          </a:xfrm>
          <a:prstGeom prst="rect">
            <a:avLst/>
          </a:prstGeom>
          <a:noFill/>
        </p:spPr>
        <p:txBody>
          <a:bodyPr wrap="square">
            <a:spAutoFit/>
          </a:bodyPr>
          <a:lstStyle/>
          <a:p>
            <a:pPr marL="0" indent="0">
              <a:lnSpc>
                <a:spcPct val="80000"/>
              </a:lnSpc>
              <a:buNone/>
            </a:pPr>
            <a:r>
              <a:rPr lang="et-EE" sz="1600" dirty="0">
                <a:solidFill>
                  <a:srgbClr val="002060"/>
                </a:solidFill>
                <a:latin typeface="Arial" panose="020B0604020202020204" pitchFamily="34" charset="0"/>
                <a:cs typeface="Arial" panose="020B0604020202020204" pitchFamily="34" charset="0"/>
              </a:rPr>
              <a:t>Tuvastage </a:t>
            </a:r>
            <a:r>
              <a:rPr lang="et-EE" sz="2000" b="1" dirty="0">
                <a:solidFill>
                  <a:srgbClr val="002060"/>
                </a:solidFill>
                <a:latin typeface="Arial" panose="020B0604020202020204" pitchFamily="34" charset="0"/>
                <a:cs typeface="Arial" panose="020B0604020202020204" pitchFamily="34" charset="0"/>
              </a:rPr>
              <a:t>takistused</a:t>
            </a:r>
            <a:r>
              <a:rPr lang="et-EE" sz="1600" dirty="0">
                <a:solidFill>
                  <a:srgbClr val="002060"/>
                </a:solidFill>
                <a:latin typeface="Arial" panose="020B0604020202020204" pitchFamily="34" charset="0"/>
                <a:cs typeface="Arial" panose="020B0604020202020204" pitchFamily="34" charset="0"/>
              </a:rPr>
              <a:t> parimate tavade rakendamiseks</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674644" y="3098361"/>
            <a:ext cx="2321923" cy="560153"/>
          </a:xfrm>
          <a:prstGeom prst="rect">
            <a:avLst/>
          </a:prstGeom>
          <a:solidFill>
            <a:srgbClr val="2C7470"/>
          </a:solidFill>
        </p:spPr>
        <p:txBody>
          <a:bodyPr wrap="square" anchor="ctr">
            <a:spAutoFit/>
          </a:bodyPr>
          <a:lstStyle/>
          <a:p>
            <a:pPr marL="0" indent="0">
              <a:lnSpc>
                <a:spcPct val="80000"/>
              </a:lnSpc>
              <a:buFont typeface="Arial" pitchFamily="34"/>
              <a:buNone/>
            </a:pPr>
            <a:r>
              <a:rPr lang="et-EE" sz="1200" b="1" dirty="0">
                <a:solidFill>
                  <a:schemeClr val="bg1"/>
                </a:solidFill>
                <a:latin typeface="Arial" panose="020B0604020202020204" pitchFamily="34" charset="0"/>
                <a:cs typeface="Arial" panose="020B0604020202020204" pitchFamily="34" charset="0"/>
              </a:rPr>
              <a:t>kasvatustavade</a:t>
            </a:r>
            <a:r>
              <a:rPr lang="et-EE" sz="1200" dirty="0">
                <a:solidFill>
                  <a:schemeClr val="bg1"/>
                </a:solidFill>
                <a:latin typeface="Arial" panose="020B0604020202020204" pitchFamily="34" charset="0"/>
                <a:cs typeface="Arial" panose="020B0604020202020204" pitchFamily="34" charset="0"/>
              </a:rPr>
              <a:t> parendamiseks</a:t>
            </a:r>
            <a:endParaRPr lang="en-US" sz="1200" dirty="0">
              <a:solidFill>
                <a:schemeClr val="bg1"/>
              </a:solidFill>
              <a:latin typeface="Arial" panose="020B0604020202020204" pitchFamily="34" charset="0"/>
              <a:cs typeface="Arial" panose="020B0604020202020204" pitchFamily="34" charset="0"/>
            </a:endParaRPr>
          </a:p>
          <a:p>
            <a:pPr marL="0" indent="0">
              <a:lnSpc>
                <a:spcPct val="80000"/>
              </a:lnSpc>
              <a:buFont typeface="Arial" pitchFamily="34"/>
              <a:buNone/>
            </a:pPr>
            <a:endParaRPr lang="et-EE" sz="1400" dirty="0">
              <a:solidFill>
                <a:schemeClr val="bg1"/>
              </a:solidFill>
              <a:latin typeface="Arial" panose="020B0604020202020204" pitchFamily="34" charset="0"/>
              <a:cs typeface="Arial" panose="020B0604020202020204" pitchFamily="34" charset="0"/>
            </a:endParaRP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728637" y="1699861"/>
            <a:ext cx="2321923" cy="323165"/>
          </a:xfrm>
          <a:prstGeom prst="rect">
            <a:avLst/>
          </a:prstGeom>
          <a:solidFill>
            <a:srgbClr val="2C7470"/>
          </a:solidFill>
        </p:spPr>
        <p:txBody>
          <a:bodyPr wrap="square">
            <a:spAutoFit/>
          </a:bodyPr>
          <a:lstStyle/>
          <a:p>
            <a:r>
              <a:rPr lang="et-EE" sz="1500" b="1" dirty="0">
                <a:solidFill>
                  <a:schemeClr val="bg1"/>
                </a:solidFill>
                <a:latin typeface="Arial" panose="020B0604020202020204" pitchFamily="34" charset="0"/>
                <a:cs typeface="Arial" panose="020B0604020202020204" pitchFamily="34" charset="0"/>
              </a:rPr>
              <a:t>kasvatamise tavad</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4288536" y="1585033"/>
            <a:ext cx="3480345" cy="715581"/>
          </a:xfrm>
          <a:prstGeom prst="rect">
            <a:avLst/>
          </a:prstGeom>
          <a:solidFill>
            <a:srgbClr val="2C7470"/>
          </a:solidFill>
        </p:spPr>
        <p:txBody>
          <a:bodyPr wrap="square">
            <a:spAutoFit/>
          </a:bodyPr>
          <a:lstStyle/>
          <a:p>
            <a:pPr>
              <a:lnSpc>
                <a:spcPct val="90000"/>
              </a:lnSpc>
            </a:pPr>
            <a:r>
              <a:rPr lang="et-EE" sz="1500" b="1" dirty="0">
                <a:solidFill>
                  <a:schemeClr val="bg1"/>
                </a:solidFill>
                <a:latin typeface="Arial" panose="020B0604020202020204" pitchFamily="34" charset="0"/>
                <a:cs typeface="Arial" panose="020B0604020202020204" pitchFamily="34" charset="0"/>
              </a:rPr>
              <a:t>vähendada ja kasutada vastutustundlikult mikroobivastaseid aineid</a:t>
            </a: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1157780"/>
            <a:ext cx="1643021" cy="1046440"/>
          </a:xfrm>
          <a:prstGeom prst="rect">
            <a:avLst/>
          </a:prstGeom>
          <a:noFill/>
        </p:spPr>
        <p:txBody>
          <a:bodyPr wrap="square">
            <a:spAutoFit/>
          </a:bodyPr>
          <a:lstStyle/>
          <a:p>
            <a:r>
              <a:rPr lang="et-EE" dirty="0">
                <a:solidFill>
                  <a:srgbClr val="002060"/>
                </a:solidFill>
                <a:latin typeface="Calibri" panose="020F0502020204030204" pitchFamily="34" charset="0"/>
                <a:cs typeface="Calibri" panose="020F0502020204030204" pitchFamily="34" charset="0"/>
              </a:rPr>
              <a:t>Rühmatreening </a:t>
            </a:r>
            <a:r>
              <a:rPr lang="et-EE" sz="4400" b="1" dirty="0">
                <a:solidFill>
                  <a:srgbClr val="002060"/>
                </a:solidFill>
                <a:latin typeface="Calibri" panose="020F0502020204030204" pitchFamily="34" charset="0"/>
                <a:cs typeface="Calibri" panose="020F0502020204030204" pitchFamily="34" charset="0"/>
              </a:rPr>
              <a:t>1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2334177" y="2457200"/>
            <a:ext cx="2321923" cy="461665"/>
          </a:xfrm>
          <a:prstGeom prst="rect">
            <a:avLst/>
          </a:prstGeom>
          <a:noFill/>
        </p:spPr>
        <p:txBody>
          <a:bodyPr wrap="square">
            <a:spAutoFit/>
          </a:bodyPr>
          <a:lstStyle/>
          <a:p>
            <a:r>
              <a:rPr lang="et-EE" dirty="0">
                <a:solidFill>
                  <a:srgbClr val="002060"/>
                </a:solidFill>
                <a:latin typeface="EC Square Sans Pro" panose="020B0506040000020004" pitchFamily="34" charset="0"/>
              </a:rPr>
              <a:t>Otsige </a:t>
            </a:r>
            <a:r>
              <a:rPr lang="et-EE" sz="2400" b="1" dirty="0">
                <a:solidFill>
                  <a:srgbClr val="002060"/>
                </a:solidFill>
                <a:latin typeface="EC Square Sans Pro" panose="020B0506040000020004" pitchFamily="34" charset="0"/>
              </a:rPr>
              <a:t>lahendusi</a:t>
            </a:r>
            <a:r>
              <a:rPr lang="et-EE" dirty="0">
                <a:solidFill>
                  <a:srgbClr val="002060"/>
                </a:solidFill>
                <a:latin typeface="EC Square Sans Pro" panose="020B0506040000020004" pitchFamily="34" charset="0"/>
              </a:rPr>
              <a:t> </a:t>
            </a:r>
          </a:p>
        </p:txBody>
      </p:sp>
      <p:sp>
        <p:nvSpPr>
          <p:cNvPr id="46" name="CuadroTexto 45">
            <a:extLst>
              <a:ext uri="{FF2B5EF4-FFF2-40B4-BE49-F238E27FC236}">
                <a16:creationId xmlns:a16="http://schemas.microsoft.com/office/drawing/2014/main" id="{35BEB393-2C5D-4FBF-AAC1-A8E9F0C8536F}"/>
              </a:ext>
            </a:extLst>
          </p:cNvPr>
          <p:cNvSpPr txBox="1"/>
          <p:nvPr/>
        </p:nvSpPr>
        <p:spPr>
          <a:xfrm>
            <a:off x="4125730" y="3127855"/>
            <a:ext cx="3710181" cy="535531"/>
          </a:xfrm>
          <a:prstGeom prst="rect">
            <a:avLst/>
          </a:prstGeom>
          <a:solidFill>
            <a:srgbClr val="2C7470"/>
          </a:solidFill>
        </p:spPr>
        <p:txBody>
          <a:bodyPr wrap="square">
            <a:spAutoFit/>
          </a:bodyPr>
          <a:lstStyle/>
          <a:p>
            <a:pPr>
              <a:lnSpc>
                <a:spcPct val="80000"/>
              </a:lnSpc>
            </a:pPr>
            <a:r>
              <a:rPr lang="et-EE" sz="1200" dirty="0">
                <a:solidFill>
                  <a:schemeClr val="bg1"/>
                </a:solidFill>
                <a:latin typeface="Arial" panose="020B0604020202020204" pitchFamily="34" charset="0"/>
                <a:cs typeface="Arial" panose="020B0604020202020204" pitchFamily="34" charset="0"/>
              </a:rPr>
              <a:t>takistuste vähendamiseks, et </a:t>
            </a:r>
            <a:r>
              <a:rPr lang="et-EE" sz="1200" b="1" dirty="0">
                <a:solidFill>
                  <a:schemeClr val="bg1"/>
                </a:solidFill>
                <a:latin typeface="Arial" panose="020B0604020202020204" pitchFamily="34" charset="0"/>
                <a:cs typeface="Arial" panose="020B0604020202020204" pitchFamily="34" charset="0"/>
              </a:rPr>
              <a:t>vähendada </a:t>
            </a:r>
            <a:br>
              <a:rPr lang="en-US" sz="1200" b="1" dirty="0">
                <a:solidFill>
                  <a:schemeClr val="bg1"/>
                </a:solidFill>
                <a:latin typeface="Arial" panose="020B0604020202020204" pitchFamily="34" charset="0"/>
                <a:cs typeface="Arial" panose="020B0604020202020204" pitchFamily="34" charset="0"/>
              </a:rPr>
            </a:br>
            <a:r>
              <a:rPr lang="et-EE" sz="1200" b="1" dirty="0">
                <a:solidFill>
                  <a:schemeClr val="bg1"/>
                </a:solidFill>
                <a:latin typeface="Arial" panose="020B0604020202020204" pitchFamily="34" charset="0"/>
                <a:cs typeface="Arial" panose="020B0604020202020204" pitchFamily="34" charset="0"/>
              </a:rPr>
              <a:t>ja vastutustundlikult kasutada mikroobivastaseid aineid</a:t>
            </a: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613689" y="2730224"/>
            <a:ext cx="833488" cy="461665"/>
          </a:xfrm>
          <a:prstGeom prst="rect">
            <a:avLst/>
          </a:prstGeom>
          <a:noFill/>
        </p:spPr>
        <p:txBody>
          <a:bodyPr wrap="square">
            <a:spAutoFit/>
          </a:bodyPr>
          <a:lstStyle/>
          <a:p>
            <a:r>
              <a:rPr lang="et-EE" sz="2400" b="1">
                <a:solidFill>
                  <a:srgbClr val="002060"/>
                </a:solidFill>
                <a:latin typeface="Calibri" panose="020F0502020204030204" pitchFamily="34" charset="0"/>
                <a:cs typeface="Calibri" panose="020F0502020204030204" pitchFamily="34" charset="0"/>
              </a:rPr>
              <a:t>2 a</a:t>
            </a:r>
            <a:r>
              <a:rPr lang="et-EE" sz="1000">
                <a:solidFill>
                  <a:srgbClr val="002060"/>
                </a:solidFill>
                <a:latin typeface="Calibri" panose="020F0502020204030204" pitchFamily="34" charset="0"/>
                <a:cs typeface="Calibri" panose="020F0502020204030204" pitchFamily="34"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113368" y="2768864"/>
            <a:ext cx="833488" cy="461665"/>
          </a:xfrm>
          <a:prstGeom prst="rect">
            <a:avLst/>
          </a:prstGeom>
          <a:noFill/>
        </p:spPr>
        <p:txBody>
          <a:bodyPr wrap="square">
            <a:spAutoFit/>
          </a:bodyPr>
          <a:lstStyle/>
          <a:p>
            <a:r>
              <a:rPr lang="et-EE" sz="2400" b="1">
                <a:solidFill>
                  <a:srgbClr val="002060"/>
                </a:solidFill>
                <a:latin typeface="EC Square Sans Pro" panose="020B0506040000020004" pitchFamily="34" charset="0"/>
              </a:rPr>
              <a:t>2 b</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2643493" y="5485284"/>
            <a:ext cx="5041908" cy="461665"/>
          </a:xfrm>
          <a:prstGeom prst="rect">
            <a:avLst/>
          </a:prstGeom>
          <a:noFill/>
        </p:spPr>
        <p:txBody>
          <a:bodyPr wrap="square">
            <a:spAutoFit/>
          </a:bodyPr>
          <a:lstStyle/>
          <a:p>
            <a:r>
              <a:rPr lang="et-EE" sz="2400" b="1" dirty="0">
                <a:solidFill>
                  <a:srgbClr val="002060"/>
                </a:solidFill>
                <a:latin typeface="Arial" panose="020B0604020202020204" pitchFamily="34" charset="0"/>
                <a:cs typeface="Arial" panose="020B0604020202020204" pitchFamily="34" charset="0"/>
              </a:rPr>
              <a:t>Jagamine, </a:t>
            </a:r>
            <a:r>
              <a:rPr lang="et-EE" sz="2000" dirty="0">
                <a:solidFill>
                  <a:srgbClr val="002060"/>
                </a:solidFill>
                <a:latin typeface="Arial" panose="020B0604020202020204" pitchFamily="34" charset="0"/>
                <a:cs typeface="Arial" panose="020B0604020202020204" pitchFamily="34" charset="0"/>
              </a:rPr>
              <a:t>tulemuste esitamine</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647720" y="6236082"/>
            <a:ext cx="2326669" cy="535531"/>
          </a:xfrm>
          <a:prstGeom prst="rect">
            <a:avLst/>
          </a:prstGeom>
          <a:solidFill>
            <a:schemeClr val="bg1"/>
          </a:solidFill>
        </p:spPr>
        <p:txBody>
          <a:bodyPr wrap="square">
            <a:spAutoFit/>
          </a:bodyPr>
          <a:lstStyle/>
          <a:p>
            <a:pPr marL="0" indent="0">
              <a:lnSpc>
                <a:spcPct val="80000"/>
              </a:lnSpc>
              <a:buFont typeface="Arial" pitchFamily="34"/>
              <a:buNone/>
            </a:pPr>
            <a:r>
              <a:rPr lang="et-EE" sz="1500" dirty="0">
                <a:solidFill>
                  <a:srgbClr val="002060"/>
                </a:solidFill>
                <a:latin typeface="Arial" panose="020B0604020202020204" pitchFamily="34" charset="0"/>
                <a:cs typeface="Arial" panose="020B0604020202020204" pitchFamily="34" charset="0"/>
              </a:rPr>
              <a:t>Nimekiri </a:t>
            </a:r>
            <a:r>
              <a:rPr lang="et-EE" sz="1500" b="1" dirty="0">
                <a:solidFill>
                  <a:srgbClr val="002060"/>
                </a:solidFill>
                <a:latin typeface="Arial" panose="020B0604020202020204" pitchFamily="34" charset="0"/>
                <a:cs typeface="Arial" panose="020B0604020202020204" pitchFamily="34" charset="0"/>
              </a:rPr>
              <a:t>kasvatustavadest</a:t>
            </a:r>
            <a:endParaRPr lang="en-US" sz="1500" b="1" dirty="0">
              <a:solidFill>
                <a:srgbClr val="002060"/>
              </a:solidFill>
              <a:latin typeface="Arial" panose="020B0604020202020204" pitchFamily="34" charset="0"/>
              <a:cs typeface="Arial" panose="020B0604020202020204" pitchFamily="34" charset="0"/>
            </a:endParaRPr>
          </a:p>
          <a:p>
            <a:pPr marL="0" indent="0">
              <a:lnSpc>
                <a:spcPct val="80000"/>
              </a:lnSpc>
              <a:buFont typeface="Arial" pitchFamily="34"/>
              <a:buNone/>
            </a:pPr>
            <a:endParaRPr lang="et-EE" sz="600" b="1" dirty="0">
              <a:solidFill>
                <a:srgbClr val="002060"/>
              </a:solidFill>
              <a:latin typeface="Arial" panose="020B0604020202020204" pitchFamily="34" charset="0"/>
              <a:cs typeface="Arial" panose="020B0604020202020204" pitchFamily="34" charset="0"/>
            </a:endParaRPr>
          </a:p>
        </p:txBody>
      </p:sp>
      <p:sp>
        <p:nvSpPr>
          <p:cNvPr id="52" name="CuadroTexto 51">
            <a:extLst>
              <a:ext uri="{FF2B5EF4-FFF2-40B4-BE49-F238E27FC236}">
                <a16:creationId xmlns:a16="http://schemas.microsoft.com/office/drawing/2014/main" id="{1A11E895-CF81-4859-AC21-F9018280F752}"/>
              </a:ext>
            </a:extLst>
          </p:cNvPr>
          <p:cNvSpPr txBox="1"/>
          <p:nvPr/>
        </p:nvSpPr>
        <p:spPr>
          <a:xfrm>
            <a:off x="4067685" y="6234065"/>
            <a:ext cx="3758575" cy="560153"/>
          </a:xfrm>
          <a:prstGeom prst="rect">
            <a:avLst/>
          </a:prstGeom>
          <a:solidFill>
            <a:schemeClr val="bg1"/>
          </a:solidFill>
        </p:spPr>
        <p:txBody>
          <a:bodyPr wrap="square">
            <a:spAutoFit/>
          </a:bodyPr>
          <a:lstStyle/>
          <a:p>
            <a:pPr algn="ctr">
              <a:lnSpc>
                <a:spcPct val="80000"/>
              </a:lnSpc>
            </a:pPr>
            <a:r>
              <a:rPr lang="et-EE" sz="1350" spc="-20" dirty="0">
                <a:solidFill>
                  <a:srgbClr val="002060"/>
                </a:solidFill>
                <a:latin typeface="Arial" panose="020B0604020202020204" pitchFamily="34" charset="0"/>
                <a:cs typeface="Arial" panose="020B0604020202020204" pitchFamily="34" charset="0"/>
              </a:rPr>
              <a:t>Meetmed, et </a:t>
            </a:r>
            <a:r>
              <a:rPr lang="et-EE" sz="1350" b="1" spc="-20" dirty="0">
                <a:solidFill>
                  <a:srgbClr val="002060"/>
                </a:solidFill>
                <a:latin typeface="Arial" panose="020B0604020202020204" pitchFamily="34" charset="0"/>
                <a:cs typeface="Arial" panose="020B0604020202020204" pitchFamily="34" charset="0"/>
              </a:rPr>
              <a:t>vähendada ja</a:t>
            </a:r>
            <a:r>
              <a:rPr lang="en-US" sz="1350" b="1" spc="-20" dirty="0">
                <a:solidFill>
                  <a:srgbClr val="002060"/>
                </a:solidFill>
                <a:latin typeface="Arial" panose="020B0604020202020204" pitchFamily="34" charset="0"/>
                <a:cs typeface="Arial" panose="020B0604020202020204" pitchFamily="34" charset="0"/>
              </a:rPr>
              <a:t> </a:t>
            </a:r>
            <a:r>
              <a:rPr lang="et-EE" sz="1350" b="1" spc="-20" dirty="0">
                <a:solidFill>
                  <a:srgbClr val="002060"/>
                </a:solidFill>
                <a:latin typeface="Arial" panose="020B0604020202020204" pitchFamily="34" charset="0"/>
                <a:cs typeface="Arial" panose="020B0604020202020204" pitchFamily="34" charset="0"/>
              </a:rPr>
              <a:t>vastutustundlikult kasutada mikroobivastaseid aineid</a:t>
            </a:r>
            <a:endParaRPr lang="en-US" sz="1350" b="1" spc="-20" dirty="0">
              <a:solidFill>
                <a:srgbClr val="002060"/>
              </a:solidFill>
              <a:latin typeface="Arial" panose="020B0604020202020204" pitchFamily="34" charset="0"/>
              <a:cs typeface="Arial" panose="020B0604020202020204" pitchFamily="34" charset="0"/>
            </a:endParaRPr>
          </a:p>
          <a:p>
            <a:pPr algn="ctr">
              <a:lnSpc>
                <a:spcPct val="80000"/>
              </a:lnSpc>
            </a:pPr>
            <a:endParaRPr lang="et-EE" sz="1000" b="1" spc="-20" dirty="0">
              <a:solidFill>
                <a:srgbClr val="002060"/>
              </a:solidFill>
              <a:latin typeface="Arial" panose="020B0604020202020204" pitchFamily="34" charset="0"/>
              <a:cs typeface="Arial" panose="020B0604020202020204" pitchFamily="34" charset="0"/>
            </a:endParaRP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675686" y="5838105"/>
            <a:ext cx="833488" cy="461665"/>
          </a:xfrm>
          <a:prstGeom prst="rect">
            <a:avLst/>
          </a:prstGeom>
          <a:noFill/>
        </p:spPr>
        <p:txBody>
          <a:bodyPr wrap="square">
            <a:spAutoFit/>
          </a:bodyPr>
          <a:lstStyle/>
          <a:p>
            <a:r>
              <a:rPr lang="et-EE" sz="2400" b="1" dirty="0">
                <a:solidFill>
                  <a:srgbClr val="002060"/>
                </a:solidFill>
              </a:rPr>
              <a:t>3 a</a:t>
            </a:r>
            <a:r>
              <a:rPr lang="et-EE" sz="1000" dirty="0">
                <a:solidFill>
                  <a:srgbClr val="002060"/>
                </a:solidFill>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4142855" y="5833251"/>
            <a:ext cx="833488" cy="461665"/>
          </a:xfrm>
          <a:prstGeom prst="rect">
            <a:avLst/>
          </a:prstGeom>
          <a:noFill/>
        </p:spPr>
        <p:txBody>
          <a:bodyPr wrap="square">
            <a:spAutoFit/>
          </a:bodyPr>
          <a:lstStyle/>
          <a:p>
            <a:r>
              <a:rPr lang="et-EE" sz="2400" b="1" dirty="0">
                <a:solidFill>
                  <a:srgbClr val="002060"/>
                </a:solidFill>
              </a:rPr>
              <a:t>3 b</a:t>
            </a:r>
          </a:p>
        </p:txBody>
      </p:sp>
      <p:pic>
        <p:nvPicPr>
          <p:cNvPr id="30" name="Picture 2" descr="SMART Goal Setting, Action Plan and Effective Decision Making">
            <a:extLst>
              <a:ext uri="{FF2B5EF4-FFF2-40B4-BE49-F238E27FC236}">
                <a16:creationId xmlns:a16="http://schemas.microsoft.com/office/drawing/2014/main" id="{1F5BEBD2-DC20-4413-83E2-B970E519025B}"/>
              </a:ext>
            </a:extLst>
          </p:cNvPr>
          <p:cNvPicPr>
            <a:picLocks noChangeAspect="1"/>
          </p:cNvPicPr>
          <p:nvPr/>
        </p:nvPicPr>
        <p:blipFill rotWithShape="1">
          <a:blip r:embed="rId3"/>
          <a:srcRect t="7833" b="7163"/>
          <a:stretch/>
        </p:blipFill>
        <p:spPr>
          <a:xfrm>
            <a:off x="2338236" y="3809831"/>
            <a:ext cx="3272305" cy="1608109"/>
          </a:xfrm>
          <a:prstGeom prst="rect">
            <a:avLst/>
          </a:prstGeom>
          <a:noFill/>
          <a:ln cap="flat">
            <a:noFill/>
          </a:ln>
        </p:spPr>
      </p:pic>
      <p:sp>
        <p:nvSpPr>
          <p:cNvPr id="32" name="CuadroTexto 31">
            <a:extLst>
              <a:ext uri="{FF2B5EF4-FFF2-40B4-BE49-F238E27FC236}">
                <a16:creationId xmlns:a16="http://schemas.microsoft.com/office/drawing/2014/main" id="{E6BBFDCE-810A-4953-B424-1E6CE18AD26D}"/>
              </a:ext>
            </a:extLst>
          </p:cNvPr>
          <p:cNvSpPr txBox="1"/>
          <p:nvPr/>
        </p:nvSpPr>
        <p:spPr>
          <a:xfrm>
            <a:off x="-83101" y="2437837"/>
            <a:ext cx="1760516" cy="1046440"/>
          </a:xfrm>
          <a:prstGeom prst="rect">
            <a:avLst/>
          </a:prstGeom>
          <a:noFill/>
        </p:spPr>
        <p:txBody>
          <a:bodyPr wrap="square">
            <a:spAutoFit/>
          </a:bodyPr>
          <a:lstStyle/>
          <a:p>
            <a:r>
              <a:rPr lang="et-EE" dirty="0">
                <a:solidFill>
                  <a:srgbClr val="002060"/>
                </a:solidFill>
                <a:latin typeface="Calibri" panose="020F0502020204030204" pitchFamily="34" charset="0"/>
                <a:cs typeface="Calibri" panose="020F0502020204030204" pitchFamily="34" charset="0"/>
              </a:rPr>
              <a:t>Rühmatreening </a:t>
            </a:r>
            <a:r>
              <a:rPr lang="et-EE" sz="4400" b="1" dirty="0">
                <a:solidFill>
                  <a:srgbClr val="002060"/>
                </a:solidFill>
                <a:latin typeface="Calibri" panose="020F0502020204030204" pitchFamily="34" charset="0"/>
                <a:cs typeface="Calibri" panose="020F0502020204030204" pitchFamily="34" charset="0"/>
              </a:rPr>
              <a:t>2 </a:t>
            </a:r>
          </a:p>
        </p:txBody>
      </p:sp>
      <p:sp>
        <p:nvSpPr>
          <p:cNvPr id="33" name="CuadroTexto 32">
            <a:extLst>
              <a:ext uri="{FF2B5EF4-FFF2-40B4-BE49-F238E27FC236}">
                <a16:creationId xmlns:a16="http://schemas.microsoft.com/office/drawing/2014/main" id="{FCD27A84-761B-4A76-A594-EDC6FC88F115}"/>
              </a:ext>
            </a:extLst>
          </p:cNvPr>
          <p:cNvSpPr txBox="1"/>
          <p:nvPr/>
        </p:nvSpPr>
        <p:spPr>
          <a:xfrm>
            <a:off x="17124" y="5437392"/>
            <a:ext cx="1744543" cy="1046440"/>
          </a:xfrm>
          <a:prstGeom prst="rect">
            <a:avLst/>
          </a:prstGeom>
          <a:noFill/>
        </p:spPr>
        <p:txBody>
          <a:bodyPr wrap="square">
            <a:spAutoFit/>
          </a:bodyPr>
          <a:lstStyle/>
          <a:p>
            <a:r>
              <a:rPr lang="et-EE" dirty="0">
                <a:solidFill>
                  <a:srgbClr val="002060"/>
                </a:solidFill>
                <a:latin typeface="Calibri" panose="020F0502020204030204" pitchFamily="34" charset="0"/>
                <a:cs typeface="Calibri" panose="020F0502020204030204" pitchFamily="34" charset="0"/>
              </a:rPr>
              <a:t>Rühmatreening </a:t>
            </a:r>
            <a:r>
              <a:rPr lang="et-EE" sz="4400" b="1" dirty="0">
                <a:solidFill>
                  <a:srgbClr val="002060"/>
                </a:solidFill>
                <a:latin typeface="Calibri" panose="020F0502020204030204" pitchFamily="34" charset="0"/>
                <a:cs typeface="Calibri" panose="020F0502020204030204" pitchFamily="34" charset="0"/>
              </a:rPr>
              <a:t>3</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658344" y="4207608"/>
            <a:ext cx="1744543" cy="461665"/>
          </a:xfrm>
          <a:prstGeom prst="rect">
            <a:avLst/>
          </a:prstGeom>
          <a:noFill/>
        </p:spPr>
        <p:txBody>
          <a:bodyPr wrap="square">
            <a:spAutoFit/>
          </a:bodyPr>
          <a:lstStyle/>
          <a:p>
            <a:r>
              <a:rPr lang="et-EE" sz="2400" b="1" dirty="0">
                <a:solidFill>
                  <a:srgbClr val="002060"/>
                </a:solidFill>
                <a:latin typeface="Arial" panose="020B0604020202020204" pitchFamily="34" charset="0"/>
                <a:cs typeface="Arial" panose="020B0604020202020204" pitchFamily="34" charset="0"/>
              </a:rPr>
              <a:t>Tuvastage</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6"/>
            <a:ext cx="4200796" cy="2308759"/>
            <a:chOff x="7957288" y="610106"/>
            <a:chExt cx="4200796" cy="2308759"/>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49" t="19410" r="24531" b="22786"/>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49" t="19410" r="24531" b="22786"/>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125119" cy="65510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EC Square Sans Pro" panose="020B0506040000020004" pitchFamily="34"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097450" cy="601213"/>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a:endCxn id="88" idx="0"/>
            </p:cNvCxnSpPr>
            <p:nvPr/>
          </p:nvCxnSpPr>
          <p:spPr>
            <a:xfrm>
              <a:off x="9162532" y="1739357"/>
              <a:ext cx="0" cy="321227"/>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p:cNvCxnSpPr>
            <p:nvPr/>
          </p:nvCxnSpPr>
          <p:spPr>
            <a:xfrm>
              <a:off x="10871093" y="1893970"/>
              <a:ext cx="0"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457156" y="610106"/>
              <a:ext cx="1189715" cy="707886"/>
            </a:xfrm>
            <a:prstGeom prst="rect">
              <a:avLst/>
            </a:prstGeom>
            <a:noFill/>
          </p:spPr>
          <p:txBody>
            <a:bodyPr wrap="square">
              <a:spAutoFit/>
            </a:bodyPr>
            <a:lstStyle/>
            <a:p>
              <a:pPr algn="ctr"/>
              <a:r>
                <a:rPr lang="et-EE" sz="1000" b="1" dirty="0">
                  <a:latin typeface="Calibri" panose="020F0502020204030204" pitchFamily="34" charset="0"/>
                  <a:cs typeface="Calibri" panose="020F0502020204030204" pitchFamily="34" charset="0"/>
                </a:rPr>
                <a:t>GE 1</a:t>
              </a:r>
              <a:r>
                <a:rPr lang="et-EE" sz="1000" dirty="0">
                  <a:latin typeface="Calibri" panose="020F0502020204030204" pitchFamily="34" charset="0"/>
                  <a:cs typeface="Calibri" panose="020F0502020204030204" pitchFamily="34" charset="0"/>
                </a:rPr>
                <a:t> </a:t>
              </a:r>
            </a:p>
            <a:p>
              <a:pPr algn="ctr"/>
              <a:r>
                <a:rPr lang="et-EE" sz="1000" dirty="0">
                  <a:latin typeface="Calibri" panose="020F0502020204030204" pitchFamily="34" charset="0"/>
                  <a:cs typeface="Calibri" panose="020F0502020204030204" pitchFamily="34" charset="0"/>
                </a:rPr>
                <a:t>Takistused parimate tavade rakendamisel?</a:t>
              </a: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373720" y="2125202"/>
              <a:ext cx="994746" cy="553998"/>
            </a:xfrm>
            <a:prstGeom prst="rect">
              <a:avLst/>
            </a:prstGeom>
            <a:noFill/>
          </p:spPr>
          <p:txBody>
            <a:bodyPr wrap="square">
              <a:spAutoFit/>
            </a:bodyPr>
            <a:lstStyle/>
            <a:p>
              <a:pPr algn="ctr"/>
              <a:r>
                <a:rPr lang="et-EE" sz="1000" dirty="0">
                  <a:cs typeface="Times New Roman" panose="02020603050405020304" pitchFamily="18" charset="0"/>
                </a:rPr>
                <a:t>Loomaarstide takistused tuvastatud</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683388" y="2105885"/>
              <a:ext cx="994746" cy="553998"/>
            </a:xfrm>
            <a:prstGeom prst="rect">
              <a:avLst/>
            </a:prstGeom>
            <a:noFill/>
          </p:spPr>
          <p:txBody>
            <a:bodyPr wrap="square">
              <a:spAutoFit/>
            </a:bodyPr>
            <a:lstStyle/>
            <a:p>
              <a:pPr algn="ctr"/>
              <a:r>
                <a:rPr lang="et-EE" sz="1000" dirty="0">
                  <a:cs typeface="Times New Roman" panose="02020603050405020304" pitchFamily="18" charset="0"/>
                </a:rPr>
                <a:t>Põllumeeste takistused tuvastatud</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8002175" y="2968692"/>
            <a:ext cx="4189825" cy="2449248"/>
            <a:chOff x="8002175" y="2968692"/>
            <a:chExt cx="4189825"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649" t="19410" r="24531" b="22786"/>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8002175" y="3574593"/>
              <a:ext cx="1189715" cy="276999"/>
            </a:xfrm>
            <a:prstGeom prst="rect">
              <a:avLst/>
            </a:prstGeom>
            <a:noFill/>
          </p:spPr>
          <p:txBody>
            <a:bodyPr wrap="square">
              <a:spAutoFit/>
            </a:bodyPr>
            <a:lstStyle/>
            <a:p>
              <a:pPr algn="ctr"/>
              <a:r>
                <a:rPr lang="et-EE" sz="1200" b="1" dirty="0">
                  <a:cs typeface="Times New Roman" panose="02020603050405020304" pitchFamily="18" charset="0"/>
                </a:rPr>
                <a:t>GE 2a</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8025825" y="4642649"/>
              <a:ext cx="1189715" cy="276999"/>
            </a:xfrm>
            <a:prstGeom prst="rect">
              <a:avLst/>
            </a:prstGeom>
            <a:noFill/>
          </p:spPr>
          <p:txBody>
            <a:bodyPr wrap="square">
              <a:spAutoFit/>
            </a:bodyPr>
            <a:lstStyle/>
            <a:p>
              <a:pPr algn="ctr"/>
              <a:r>
                <a:rPr lang="et-EE" sz="1200" b="1">
                  <a:cs typeface="Times New Roman" panose="02020603050405020304" pitchFamily="18" charset="0"/>
                </a:rPr>
                <a:t>GE 2b</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378633" y="5758727"/>
            <a:ext cx="1189715" cy="276999"/>
          </a:xfrm>
          <a:prstGeom prst="rect">
            <a:avLst/>
          </a:prstGeom>
          <a:noFill/>
        </p:spPr>
        <p:txBody>
          <a:bodyPr wrap="square">
            <a:spAutoFit/>
          </a:bodyPr>
          <a:lstStyle/>
          <a:p>
            <a:pPr algn="ctr"/>
            <a:r>
              <a:rPr lang="et-EE" sz="1200" b="1">
                <a:cs typeface="Times New Roman" panose="02020603050405020304" pitchFamily="18" charset="0"/>
              </a:rPr>
              <a:t>GE 3a</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76999"/>
          </a:xfrm>
          <a:prstGeom prst="rect">
            <a:avLst/>
          </a:prstGeom>
          <a:noFill/>
        </p:spPr>
        <p:txBody>
          <a:bodyPr wrap="square">
            <a:spAutoFit/>
          </a:bodyPr>
          <a:lstStyle/>
          <a:p>
            <a:pPr algn="ctr"/>
            <a:r>
              <a:rPr lang="et-EE" sz="1200" b="1">
                <a:cs typeface="Times New Roman" panose="02020603050405020304" pitchFamily="18" charset="0"/>
              </a:rPr>
              <a:t>GE 3b</a:t>
            </a:r>
          </a:p>
        </p:txBody>
      </p:sp>
      <p:sp>
        <p:nvSpPr>
          <p:cNvPr id="105" name="TextBox 104">
            <a:extLst>
              <a:ext uri="{FF2B5EF4-FFF2-40B4-BE49-F238E27FC236}">
                <a16:creationId xmlns:a16="http://schemas.microsoft.com/office/drawing/2014/main" id="{62B9251C-FFD7-43E4-B627-20A77F541B97}"/>
              </a:ext>
            </a:extLst>
          </p:cNvPr>
          <p:cNvSpPr txBox="1"/>
          <p:nvPr/>
        </p:nvSpPr>
        <p:spPr>
          <a:xfrm>
            <a:off x="2411455" y="5041479"/>
            <a:ext cx="544004" cy="280077"/>
          </a:xfrm>
          <a:prstGeom prst="rect">
            <a:avLst/>
          </a:prstGeom>
          <a:solidFill>
            <a:schemeClr val="bg1"/>
          </a:solidFill>
        </p:spPr>
        <p:txBody>
          <a:bodyPr wrap="square" lIns="0" tIns="0" rIns="0" bIns="0" rtlCol="0">
            <a:spAutoFit/>
          </a:bodyPr>
          <a:lstStyle/>
          <a:p>
            <a:pPr algn="ctr">
              <a:lnSpc>
                <a:spcPct val="82000"/>
              </a:lnSpc>
            </a:pPr>
            <a:r>
              <a:rPr lang="et-EE" sz="740" b="1" dirty="0">
                <a:solidFill>
                  <a:srgbClr val="1883A3"/>
                </a:solidFill>
                <a:latin typeface="Times New Roman" panose="02020603050405020304" pitchFamily="18" charset="0"/>
                <a:cs typeface="Times New Roman" panose="02020603050405020304" pitchFamily="18" charset="0"/>
              </a:rPr>
              <a:t>Mida</a:t>
            </a:r>
            <a:br>
              <a:rPr lang="et-EE" sz="740" b="1" dirty="0">
                <a:solidFill>
                  <a:srgbClr val="1883A3"/>
                </a:solidFill>
                <a:latin typeface="Times New Roman" panose="02020603050405020304" pitchFamily="18" charset="0"/>
                <a:cs typeface="Times New Roman" panose="02020603050405020304" pitchFamily="18" charset="0"/>
              </a:rPr>
            </a:br>
            <a:r>
              <a:rPr lang="et-EE" sz="740" b="1" dirty="0">
                <a:solidFill>
                  <a:srgbClr val="1883A3"/>
                </a:solidFill>
                <a:latin typeface="Times New Roman" panose="02020603050405020304" pitchFamily="18" charset="0"/>
                <a:cs typeface="Times New Roman" panose="02020603050405020304" pitchFamily="18" charset="0"/>
              </a:rPr>
              <a:t>te tahate</a:t>
            </a:r>
            <a:br>
              <a:rPr lang="et-EE" sz="740" b="1" dirty="0">
                <a:solidFill>
                  <a:srgbClr val="1883A3"/>
                </a:solidFill>
                <a:latin typeface="Times New Roman" panose="02020603050405020304" pitchFamily="18" charset="0"/>
                <a:cs typeface="Times New Roman" panose="02020603050405020304" pitchFamily="18" charset="0"/>
              </a:rPr>
            </a:br>
            <a:r>
              <a:rPr lang="et-EE" sz="740" b="1" dirty="0">
                <a:solidFill>
                  <a:srgbClr val="1883A3"/>
                </a:solidFill>
                <a:latin typeface="Times New Roman" panose="02020603050405020304" pitchFamily="18" charset="0"/>
                <a:cs typeface="Times New Roman" panose="02020603050405020304" pitchFamily="18" charset="0"/>
              </a:rPr>
              <a:t>teha?</a:t>
            </a:r>
          </a:p>
        </p:txBody>
      </p:sp>
      <mc:AlternateContent xmlns:mc="http://schemas.openxmlformats.org/markup-compatibility/2006" xmlns:a14="http://schemas.microsoft.com/office/drawing/2010/main">
        <mc:Choice Requires="a14">
          <p:sp>
            <p:nvSpPr>
              <p:cNvPr id="106" name="TextBox 105">
                <a:extLst>
                  <a:ext uri="{FF2B5EF4-FFF2-40B4-BE49-F238E27FC236}">
                    <a16:creationId xmlns:a16="http://schemas.microsoft.com/office/drawing/2014/main" id="{5963A2D7-C2FF-4D7C-88A3-FEA3EF855EF0}"/>
                  </a:ext>
                </a:extLst>
              </p:cNvPr>
              <p:cNvSpPr txBox="1"/>
              <p:nvPr/>
            </p:nvSpPr>
            <p:spPr>
              <a:xfrm>
                <a:off x="3004725" y="5052101"/>
                <a:ext cx="634362" cy="373436"/>
              </a:xfrm>
              <a:prstGeom prst="rect">
                <a:avLst/>
              </a:prstGeom>
              <a:solidFill>
                <a:schemeClr val="bg1"/>
              </a:solidFill>
            </p:spPr>
            <p:txBody>
              <a:bodyPr wrap="square" lIns="0" tIns="0" rIns="0" bIns="0" rtlCol="0">
                <a:spAutoFit/>
              </a:bodyPr>
              <a:lstStyle/>
              <a:p>
                <a:pPr algn="ctr">
                  <a:lnSpc>
                    <a:spcPct val="82000"/>
                  </a:lnSpc>
                </a:pPr>
                <a:r>
                  <a:rPr lang="et-EE" sz="740" b="1" dirty="0">
                    <a:solidFill>
                      <a:srgbClr val="1A9EA4"/>
                    </a:solidFill>
                    <a:latin typeface="Times New Roman" panose="02020603050405020304" pitchFamily="18" charset="0"/>
                    <a:cs typeface="Times New Roman" panose="02020603050405020304" pitchFamily="18" charset="0"/>
                  </a:rPr>
                  <a:t>Kuidas te teate, millal</a:t>
                </a:r>
                <a14:m>
                  <m:oMath xmlns:m="http://schemas.openxmlformats.org/officeDocument/2006/math">
                    <m:r>
                      <a:rPr lang="es-ES" sz="740" b="1" i="1" dirty="0" smtClean="0">
                        <a:solidFill>
                          <a:srgbClr val="1A9EA4"/>
                        </a:solidFill>
                        <a:latin typeface="Cambria Math" panose="02040503050406030204" pitchFamily="18" charset="0"/>
                      </a:rPr>
                      <m:t>’</m:t>
                    </m:r>
                  </m:oMath>
                </a14:m>
                <a:r>
                  <a:rPr lang="et-EE" sz="740" b="1" dirty="0">
                    <a:solidFill>
                      <a:srgbClr val="1A9EA4"/>
                    </a:solidFill>
                    <a:latin typeface="Times New Roman" panose="02020603050405020304" pitchFamily="18" charset="0"/>
                    <a:cs typeface="Times New Roman" panose="02020603050405020304" pitchFamily="18" charset="0"/>
                  </a:rPr>
                  <a:t>olete selleni jõudnud? </a:t>
                </a:r>
              </a:p>
            </p:txBody>
          </p:sp>
        </mc:Choice>
        <mc:Fallback xmlns="">
          <p:sp>
            <p:nvSpPr>
              <p:cNvPr id="106" name="TextBox 105">
                <a:extLst>
                  <a:ext uri="{FF2B5EF4-FFF2-40B4-BE49-F238E27FC236}">
                    <a16:creationId xmlns:a16="http://schemas.microsoft.com/office/drawing/2014/main" id="{5963A2D7-C2FF-4D7C-88A3-FEA3EF855EF0}"/>
                  </a:ext>
                </a:extLst>
              </p:cNvPr>
              <p:cNvSpPr txBox="1">
                <a:spLocks noRot="1" noChangeAspect="1" noMove="1" noResize="1" noEditPoints="1" noAdjustHandles="1" noChangeArrowheads="1" noChangeShapeType="1" noTextEdit="1"/>
              </p:cNvSpPr>
              <p:nvPr/>
            </p:nvSpPr>
            <p:spPr>
              <a:xfrm>
                <a:off x="3004725" y="5052101"/>
                <a:ext cx="634362" cy="373436"/>
              </a:xfrm>
              <a:prstGeom prst="rect">
                <a:avLst/>
              </a:prstGeom>
              <a:blipFill>
                <a:blip r:embed="rId11"/>
                <a:stretch>
                  <a:fillRect l="-9615" t="-13115" r="-11538" b="-13115"/>
                </a:stretch>
              </a:blipFill>
            </p:spPr>
            <p:txBody>
              <a:bodyPr/>
              <a:lstStyle/>
              <a:p>
                <a:r>
                  <a:rPr lang="en-IN">
                    <a:noFill/>
                  </a:rPr>
                  <a:t> </a:t>
                </a:r>
              </a:p>
            </p:txBody>
          </p:sp>
        </mc:Fallback>
      </mc:AlternateContent>
      <p:sp>
        <p:nvSpPr>
          <p:cNvPr id="107" name="TextBox 106">
            <a:extLst>
              <a:ext uri="{FF2B5EF4-FFF2-40B4-BE49-F238E27FC236}">
                <a16:creationId xmlns:a16="http://schemas.microsoft.com/office/drawing/2014/main" id="{AF0C9E29-392E-44FE-91FE-493D09925D2C}"/>
              </a:ext>
            </a:extLst>
          </p:cNvPr>
          <p:cNvSpPr txBox="1"/>
          <p:nvPr/>
        </p:nvSpPr>
        <p:spPr>
          <a:xfrm>
            <a:off x="3682559" y="5051470"/>
            <a:ext cx="630250" cy="280077"/>
          </a:xfrm>
          <a:prstGeom prst="rect">
            <a:avLst/>
          </a:prstGeom>
          <a:solidFill>
            <a:schemeClr val="bg1"/>
          </a:solidFill>
        </p:spPr>
        <p:txBody>
          <a:bodyPr wrap="square" lIns="0" tIns="0" rIns="0" bIns="0" rtlCol="0">
            <a:spAutoFit/>
          </a:bodyPr>
          <a:lstStyle/>
          <a:p>
            <a:pPr algn="ctr">
              <a:lnSpc>
                <a:spcPct val="82000"/>
              </a:lnSpc>
            </a:pPr>
            <a:r>
              <a:rPr lang="et-EE" sz="740" b="1" dirty="0">
                <a:solidFill>
                  <a:srgbClr val="1FA17A"/>
                </a:solidFill>
                <a:latin typeface="Times New Roman" panose="02020603050405020304" pitchFamily="18" charset="0"/>
                <a:cs typeface="Times New Roman" panose="02020603050405020304" pitchFamily="18" charset="0"/>
              </a:rPr>
              <a:t>Kas on teie võimuses seda täita? </a:t>
            </a:r>
          </a:p>
        </p:txBody>
      </p:sp>
      <p:sp>
        <p:nvSpPr>
          <p:cNvPr id="108" name="TextBox 107">
            <a:extLst>
              <a:ext uri="{FF2B5EF4-FFF2-40B4-BE49-F238E27FC236}">
                <a16:creationId xmlns:a16="http://schemas.microsoft.com/office/drawing/2014/main" id="{5B3CFEA3-FBE0-4AC3-A0CB-6ADA4F34823B}"/>
              </a:ext>
            </a:extLst>
          </p:cNvPr>
          <p:cNvSpPr txBox="1"/>
          <p:nvPr/>
        </p:nvSpPr>
        <p:spPr>
          <a:xfrm>
            <a:off x="4340771" y="5051470"/>
            <a:ext cx="547734" cy="280077"/>
          </a:xfrm>
          <a:prstGeom prst="rect">
            <a:avLst/>
          </a:prstGeom>
          <a:solidFill>
            <a:schemeClr val="bg1"/>
          </a:solidFill>
        </p:spPr>
        <p:txBody>
          <a:bodyPr wrap="square" lIns="0" tIns="0" rIns="0" bIns="0" rtlCol="0">
            <a:spAutoFit/>
          </a:bodyPr>
          <a:lstStyle/>
          <a:p>
            <a:pPr algn="ctr">
              <a:lnSpc>
                <a:spcPct val="82000"/>
              </a:lnSpc>
            </a:pPr>
            <a:r>
              <a:rPr lang="et-EE" sz="740" b="1" dirty="0">
                <a:solidFill>
                  <a:srgbClr val="66B529"/>
                </a:solidFill>
                <a:latin typeface="Times New Roman" panose="02020603050405020304" pitchFamily="18" charset="0"/>
                <a:cs typeface="Times New Roman" panose="02020603050405020304" pitchFamily="18" charset="0"/>
              </a:rPr>
              <a:t>Kas saate seda reaalselt saavutada?</a:t>
            </a:r>
          </a:p>
        </p:txBody>
      </p:sp>
      <p:sp>
        <p:nvSpPr>
          <p:cNvPr id="109" name="TextBox 108">
            <a:extLst>
              <a:ext uri="{FF2B5EF4-FFF2-40B4-BE49-F238E27FC236}">
                <a16:creationId xmlns:a16="http://schemas.microsoft.com/office/drawing/2014/main" id="{AD0F43E5-16E1-4316-8BB0-5DCF08495AE7}"/>
              </a:ext>
            </a:extLst>
          </p:cNvPr>
          <p:cNvSpPr txBox="1"/>
          <p:nvPr/>
        </p:nvSpPr>
        <p:spPr>
          <a:xfrm>
            <a:off x="4927844" y="5052100"/>
            <a:ext cx="667067" cy="280077"/>
          </a:xfrm>
          <a:prstGeom prst="rect">
            <a:avLst/>
          </a:prstGeom>
          <a:solidFill>
            <a:schemeClr val="bg1"/>
          </a:solidFill>
        </p:spPr>
        <p:txBody>
          <a:bodyPr wrap="square" lIns="0" tIns="0" rIns="0" bIns="0" rtlCol="0">
            <a:spAutoFit/>
          </a:bodyPr>
          <a:lstStyle/>
          <a:p>
            <a:pPr algn="ctr">
              <a:lnSpc>
                <a:spcPct val="82000"/>
              </a:lnSpc>
            </a:pPr>
            <a:r>
              <a:rPr lang="et-EE" sz="740" b="1">
                <a:solidFill>
                  <a:srgbClr val="B1C235"/>
                </a:solidFill>
                <a:latin typeface="Times New Roman" panose="02020603050405020304" pitchFamily="18" charset="0"/>
                <a:cs typeface="Times New Roman" panose="02020603050405020304" pitchFamily="18" charset="0"/>
              </a:rPr>
              <a:t>Millal täpselt soovite seda täita?</a:t>
            </a:r>
          </a:p>
        </p:txBody>
      </p:sp>
      <p:sp>
        <p:nvSpPr>
          <p:cNvPr id="110" name="TextBox 109">
            <a:extLst>
              <a:ext uri="{FF2B5EF4-FFF2-40B4-BE49-F238E27FC236}">
                <a16:creationId xmlns:a16="http://schemas.microsoft.com/office/drawing/2014/main" id="{F2EA3859-0832-408F-8639-761253D74E91}"/>
              </a:ext>
            </a:extLst>
          </p:cNvPr>
          <p:cNvSpPr txBox="1"/>
          <p:nvPr/>
        </p:nvSpPr>
        <p:spPr>
          <a:xfrm>
            <a:off x="2390001" y="3897504"/>
            <a:ext cx="596383" cy="100925"/>
          </a:xfrm>
          <a:prstGeom prst="rect">
            <a:avLst/>
          </a:prstGeom>
          <a:solidFill>
            <a:srgbClr val="1883A3"/>
          </a:solidFill>
        </p:spPr>
        <p:txBody>
          <a:bodyPr wrap="square" lIns="0" tIns="0" rIns="0" bIns="0" rtlCol="0">
            <a:spAutoFit/>
          </a:bodyPr>
          <a:lstStyle/>
          <a:p>
            <a:pPr algn="ctr">
              <a:lnSpc>
                <a:spcPct val="82000"/>
              </a:lnSpc>
            </a:pPr>
            <a:r>
              <a:rPr lang="et-EE" sz="800" b="1" dirty="0">
                <a:solidFill>
                  <a:schemeClr val="bg1"/>
                </a:solidFill>
                <a:latin typeface="Times New Roman" panose="02020603050405020304" pitchFamily="18" charset="0"/>
                <a:cs typeface="Times New Roman" panose="02020603050405020304" pitchFamily="18" charset="0"/>
              </a:rPr>
              <a:t>Konkreetne</a:t>
            </a:r>
          </a:p>
        </p:txBody>
      </p:sp>
      <p:sp>
        <p:nvSpPr>
          <p:cNvPr id="111" name="TextBox 110">
            <a:extLst>
              <a:ext uri="{FF2B5EF4-FFF2-40B4-BE49-F238E27FC236}">
                <a16:creationId xmlns:a16="http://schemas.microsoft.com/office/drawing/2014/main" id="{773D6388-7195-4C90-9175-1433849ED2B0}"/>
              </a:ext>
            </a:extLst>
          </p:cNvPr>
          <p:cNvSpPr txBox="1"/>
          <p:nvPr/>
        </p:nvSpPr>
        <p:spPr>
          <a:xfrm>
            <a:off x="3020119" y="3892779"/>
            <a:ext cx="603574" cy="100925"/>
          </a:xfrm>
          <a:prstGeom prst="rect">
            <a:avLst/>
          </a:prstGeom>
          <a:solidFill>
            <a:srgbClr val="04AEAE"/>
          </a:solidFill>
        </p:spPr>
        <p:txBody>
          <a:bodyPr wrap="square" lIns="0" tIns="0" rIns="0" bIns="0" rtlCol="0">
            <a:spAutoFit/>
          </a:bodyPr>
          <a:lstStyle/>
          <a:p>
            <a:pPr algn="ctr">
              <a:lnSpc>
                <a:spcPct val="82000"/>
              </a:lnSpc>
            </a:pPr>
            <a:r>
              <a:rPr lang="et-EE" sz="800" b="1" dirty="0">
                <a:solidFill>
                  <a:schemeClr val="bg1"/>
                </a:solidFill>
                <a:latin typeface="Times New Roman" panose="02020603050405020304" pitchFamily="18" charset="0"/>
                <a:cs typeface="Times New Roman" panose="02020603050405020304" pitchFamily="18" charset="0"/>
              </a:rPr>
              <a:t>Mõõdetav</a:t>
            </a:r>
          </a:p>
        </p:txBody>
      </p:sp>
      <p:sp>
        <p:nvSpPr>
          <p:cNvPr id="112" name="TextBox 111">
            <a:extLst>
              <a:ext uri="{FF2B5EF4-FFF2-40B4-BE49-F238E27FC236}">
                <a16:creationId xmlns:a16="http://schemas.microsoft.com/office/drawing/2014/main" id="{1B81D303-CAB7-4388-A13F-AC72AE9B1E14}"/>
              </a:ext>
            </a:extLst>
          </p:cNvPr>
          <p:cNvSpPr txBox="1"/>
          <p:nvPr/>
        </p:nvSpPr>
        <p:spPr>
          <a:xfrm>
            <a:off x="3668016" y="3894646"/>
            <a:ext cx="591682" cy="100925"/>
          </a:xfrm>
          <a:prstGeom prst="rect">
            <a:avLst/>
          </a:prstGeom>
          <a:solidFill>
            <a:srgbClr val="00AA7B"/>
          </a:solidFill>
        </p:spPr>
        <p:txBody>
          <a:bodyPr wrap="square" lIns="0" tIns="0" rIns="0" bIns="0" rtlCol="0">
            <a:spAutoFit/>
          </a:bodyPr>
          <a:lstStyle/>
          <a:p>
            <a:pPr algn="ctr">
              <a:lnSpc>
                <a:spcPct val="82000"/>
              </a:lnSpc>
            </a:pPr>
            <a:r>
              <a:rPr lang="et-EE" sz="800" b="1">
                <a:solidFill>
                  <a:schemeClr val="bg1"/>
                </a:solidFill>
                <a:latin typeface="Times New Roman" panose="02020603050405020304" pitchFamily="18" charset="0"/>
                <a:cs typeface="Times New Roman" panose="02020603050405020304" pitchFamily="18" charset="0"/>
              </a:rPr>
              <a:t>Saavutatav</a:t>
            </a:r>
          </a:p>
        </p:txBody>
      </p:sp>
      <p:sp>
        <p:nvSpPr>
          <p:cNvPr id="113" name="TextBox 112">
            <a:extLst>
              <a:ext uri="{FF2B5EF4-FFF2-40B4-BE49-F238E27FC236}">
                <a16:creationId xmlns:a16="http://schemas.microsoft.com/office/drawing/2014/main" id="{36045172-C076-4F68-BCF0-FAEF422E1801}"/>
              </a:ext>
            </a:extLst>
          </p:cNvPr>
          <p:cNvSpPr txBox="1"/>
          <p:nvPr/>
        </p:nvSpPr>
        <p:spPr>
          <a:xfrm>
            <a:off x="4319682" y="3901173"/>
            <a:ext cx="560487" cy="100925"/>
          </a:xfrm>
          <a:prstGeom prst="rect">
            <a:avLst/>
          </a:prstGeom>
          <a:solidFill>
            <a:srgbClr val="59BB18"/>
          </a:solidFill>
        </p:spPr>
        <p:txBody>
          <a:bodyPr wrap="square" lIns="0" tIns="0" rIns="0" bIns="0" rtlCol="0">
            <a:spAutoFit/>
          </a:bodyPr>
          <a:lstStyle/>
          <a:p>
            <a:pPr algn="ctr">
              <a:lnSpc>
                <a:spcPct val="82000"/>
              </a:lnSpc>
            </a:pPr>
            <a:r>
              <a:rPr lang="et-EE" sz="800" b="1" dirty="0">
                <a:solidFill>
                  <a:schemeClr val="bg1"/>
                </a:solidFill>
                <a:latin typeface="Times New Roman" panose="02020603050405020304" pitchFamily="18" charset="0"/>
                <a:cs typeface="Times New Roman" panose="02020603050405020304" pitchFamily="18" charset="0"/>
              </a:rPr>
              <a:t>Realistlik</a:t>
            </a:r>
          </a:p>
        </p:txBody>
      </p:sp>
      <p:sp>
        <p:nvSpPr>
          <p:cNvPr id="114" name="TextBox 113">
            <a:extLst>
              <a:ext uri="{FF2B5EF4-FFF2-40B4-BE49-F238E27FC236}">
                <a16:creationId xmlns:a16="http://schemas.microsoft.com/office/drawing/2014/main" id="{817D857D-1CFE-40F9-8187-F9E93BEECD9D}"/>
              </a:ext>
            </a:extLst>
          </p:cNvPr>
          <p:cNvSpPr txBox="1"/>
          <p:nvPr/>
        </p:nvSpPr>
        <p:spPr>
          <a:xfrm>
            <a:off x="4991911" y="3899445"/>
            <a:ext cx="498346" cy="100925"/>
          </a:xfrm>
          <a:prstGeom prst="rect">
            <a:avLst/>
          </a:prstGeom>
          <a:solidFill>
            <a:srgbClr val="B6C625"/>
          </a:solidFill>
        </p:spPr>
        <p:txBody>
          <a:bodyPr wrap="square" lIns="0" tIns="0" rIns="0" bIns="0" rtlCol="0">
            <a:spAutoFit/>
          </a:bodyPr>
          <a:lstStyle/>
          <a:p>
            <a:pPr algn="ctr">
              <a:lnSpc>
                <a:spcPct val="82000"/>
              </a:lnSpc>
            </a:pPr>
            <a:r>
              <a:rPr lang="et-EE" sz="800" b="1" dirty="0">
                <a:solidFill>
                  <a:schemeClr val="bg1"/>
                </a:solidFill>
                <a:latin typeface="Times New Roman" panose="02020603050405020304" pitchFamily="18" charset="0"/>
                <a:cs typeface="Times New Roman" panose="02020603050405020304" pitchFamily="18" charset="0"/>
              </a:rPr>
              <a:t>Õigeaegne</a:t>
            </a:r>
          </a:p>
        </p:txBody>
      </p:sp>
      <p:sp>
        <p:nvSpPr>
          <p:cNvPr id="115" name="TextBox 114">
            <a:extLst>
              <a:ext uri="{FF2B5EF4-FFF2-40B4-BE49-F238E27FC236}">
                <a16:creationId xmlns:a16="http://schemas.microsoft.com/office/drawing/2014/main" id="{B0D70C7C-F77F-484F-A3AB-C7B907D471DA}"/>
              </a:ext>
            </a:extLst>
          </p:cNvPr>
          <p:cNvSpPr txBox="1"/>
          <p:nvPr/>
        </p:nvSpPr>
        <p:spPr>
          <a:xfrm>
            <a:off x="2414948" y="4707175"/>
            <a:ext cx="541654" cy="302840"/>
          </a:xfrm>
          <a:prstGeom prst="rect">
            <a:avLst/>
          </a:prstGeom>
          <a:solidFill>
            <a:srgbClr val="1883A3"/>
          </a:solidFill>
        </p:spPr>
        <p:txBody>
          <a:bodyPr wrap="square" lIns="0" tIns="0" rIns="0" bIns="0" rtlCol="0">
            <a:spAutoFit/>
          </a:bodyPr>
          <a:lstStyle/>
          <a:p>
            <a:pPr algn="ctr">
              <a:lnSpc>
                <a:spcPct val="82000"/>
              </a:lnSpc>
            </a:pPr>
            <a:r>
              <a:rPr lang="et-EE" sz="2400" b="1">
                <a:solidFill>
                  <a:schemeClr val="bg1"/>
                </a:solidFill>
                <a:latin typeface="Times New Roman" panose="02020603050405020304" pitchFamily="18" charset="0"/>
                <a:cs typeface="Times New Roman" panose="02020603050405020304" pitchFamily="18" charset="0"/>
              </a:rPr>
              <a:t>EE</a:t>
            </a:r>
          </a:p>
        </p:txBody>
      </p:sp>
      <p:sp>
        <p:nvSpPr>
          <p:cNvPr id="116" name="TextBox 115">
            <a:extLst>
              <a:ext uri="{FF2B5EF4-FFF2-40B4-BE49-F238E27FC236}">
                <a16:creationId xmlns:a16="http://schemas.microsoft.com/office/drawing/2014/main" id="{0BB879ED-8F9A-448A-8A10-D8667F6D7AD4}"/>
              </a:ext>
            </a:extLst>
          </p:cNvPr>
          <p:cNvSpPr txBox="1"/>
          <p:nvPr/>
        </p:nvSpPr>
        <p:spPr>
          <a:xfrm>
            <a:off x="3038849" y="4707175"/>
            <a:ext cx="593502" cy="302840"/>
          </a:xfrm>
          <a:prstGeom prst="rect">
            <a:avLst/>
          </a:prstGeom>
          <a:solidFill>
            <a:srgbClr val="04AEAE"/>
          </a:solidFill>
        </p:spPr>
        <p:txBody>
          <a:bodyPr wrap="square" lIns="0" tIns="0" rIns="0" bIns="0" rtlCol="0">
            <a:spAutoFit/>
          </a:bodyPr>
          <a:lstStyle/>
          <a:p>
            <a:pPr algn="ctr">
              <a:lnSpc>
                <a:spcPct val="82000"/>
              </a:lnSpc>
            </a:pPr>
            <a:r>
              <a:rPr lang="et-EE" sz="2400" b="1" dirty="0">
                <a:solidFill>
                  <a:schemeClr val="bg1"/>
                </a:solidFill>
                <a:latin typeface="Times New Roman" panose="02020603050405020304" pitchFamily="18" charset="0"/>
                <a:cs typeface="Times New Roman" panose="02020603050405020304" pitchFamily="18" charset="0"/>
              </a:rPr>
              <a:t>SM</a:t>
            </a:r>
          </a:p>
        </p:txBody>
      </p:sp>
      <p:sp>
        <p:nvSpPr>
          <p:cNvPr id="117" name="TextBox 116">
            <a:extLst>
              <a:ext uri="{FF2B5EF4-FFF2-40B4-BE49-F238E27FC236}">
                <a16:creationId xmlns:a16="http://schemas.microsoft.com/office/drawing/2014/main" id="{CBB77C40-B7EF-481B-9340-A25CE5EEC29B}"/>
              </a:ext>
            </a:extLst>
          </p:cNvPr>
          <p:cNvSpPr txBox="1"/>
          <p:nvPr/>
        </p:nvSpPr>
        <p:spPr>
          <a:xfrm>
            <a:off x="3671132" y="4691641"/>
            <a:ext cx="587626" cy="302840"/>
          </a:xfrm>
          <a:prstGeom prst="rect">
            <a:avLst/>
          </a:prstGeom>
          <a:solidFill>
            <a:srgbClr val="00AA7B"/>
          </a:solidFill>
        </p:spPr>
        <p:txBody>
          <a:bodyPr wrap="square" lIns="0" tIns="0" rIns="0" bIns="0" rtlCol="0">
            <a:spAutoFit/>
          </a:bodyPr>
          <a:lstStyle/>
          <a:p>
            <a:pPr algn="ctr">
              <a:lnSpc>
                <a:spcPct val="82000"/>
              </a:lnSpc>
            </a:pPr>
            <a:r>
              <a:rPr lang="et-EE" sz="2400" b="1" dirty="0">
                <a:solidFill>
                  <a:schemeClr val="bg1"/>
                </a:solidFill>
                <a:latin typeface="Times New Roman" panose="02020603050405020304" pitchFamily="18" charset="0"/>
                <a:cs typeface="Times New Roman" panose="02020603050405020304" pitchFamily="18" charset="0"/>
              </a:rPr>
              <a:t>ÄR</a:t>
            </a:r>
          </a:p>
        </p:txBody>
      </p:sp>
      <p:sp>
        <p:nvSpPr>
          <p:cNvPr id="118" name="TextBox 117">
            <a:extLst>
              <a:ext uri="{FF2B5EF4-FFF2-40B4-BE49-F238E27FC236}">
                <a16:creationId xmlns:a16="http://schemas.microsoft.com/office/drawing/2014/main" id="{EFF0ABF5-9D7A-4174-872C-9B022A1FEB59}"/>
              </a:ext>
            </a:extLst>
          </p:cNvPr>
          <p:cNvSpPr txBox="1"/>
          <p:nvPr/>
        </p:nvSpPr>
        <p:spPr>
          <a:xfrm>
            <a:off x="4427177" y="4686014"/>
            <a:ext cx="370949" cy="302840"/>
          </a:xfrm>
          <a:prstGeom prst="rect">
            <a:avLst/>
          </a:prstGeom>
          <a:solidFill>
            <a:srgbClr val="59BB18"/>
          </a:solidFill>
        </p:spPr>
        <p:txBody>
          <a:bodyPr wrap="square" lIns="0" tIns="0" rIns="0" bIns="0" rtlCol="0">
            <a:spAutoFit/>
          </a:bodyPr>
          <a:lstStyle/>
          <a:p>
            <a:pPr algn="ctr">
              <a:lnSpc>
                <a:spcPct val="82000"/>
              </a:lnSpc>
            </a:pPr>
            <a:r>
              <a:rPr lang="et-EE" sz="2400" b="1" dirty="0">
                <a:solidFill>
                  <a:schemeClr val="bg1"/>
                </a:solidFill>
                <a:latin typeface="Times New Roman" panose="02020603050405020304" pitchFamily="18" charset="0"/>
                <a:cs typeface="Times New Roman" panose="02020603050405020304" pitchFamily="18" charset="0"/>
              </a:rPr>
              <a:t>GI</a:t>
            </a:r>
          </a:p>
        </p:txBody>
      </p:sp>
      <p:sp>
        <p:nvSpPr>
          <p:cNvPr id="119" name="TextBox 118">
            <a:extLst>
              <a:ext uri="{FF2B5EF4-FFF2-40B4-BE49-F238E27FC236}">
                <a16:creationId xmlns:a16="http://schemas.microsoft.com/office/drawing/2014/main" id="{F9A1A0D8-9E1E-4FF8-B01B-C578BC5EB392}"/>
              </a:ext>
            </a:extLst>
          </p:cNvPr>
          <p:cNvSpPr txBox="1"/>
          <p:nvPr/>
        </p:nvSpPr>
        <p:spPr>
          <a:xfrm>
            <a:off x="4995156" y="4683272"/>
            <a:ext cx="532445" cy="302840"/>
          </a:xfrm>
          <a:prstGeom prst="rect">
            <a:avLst/>
          </a:prstGeom>
          <a:solidFill>
            <a:srgbClr val="B6C625"/>
          </a:solidFill>
        </p:spPr>
        <p:txBody>
          <a:bodyPr wrap="square" lIns="0" tIns="0" rIns="0" bIns="0" rtlCol="0">
            <a:spAutoFit/>
          </a:bodyPr>
          <a:lstStyle/>
          <a:p>
            <a:pPr algn="ctr">
              <a:lnSpc>
                <a:spcPct val="82000"/>
              </a:lnSpc>
            </a:pPr>
            <a:r>
              <a:rPr lang="et-EE" sz="2400" b="1" dirty="0">
                <a:solidFill>
                  <a:schemeClr val="bg1"/>
                </a:solidFill>
                <a:latin typeface="Times New Roman" panose="02020603050405020304" pitchFamily="18" charset="0"/>
                <a:cs typeface="Times New Roman" panose="02020603050405020304" pitchFamily="18" charset="0"/>
              </a:rPr>
              <a:t>D</a:t>
            </a:r>
          </a:p>
        </p:txBody>
      </p:sp>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1000"/>
                                        <p:tgtEl>
                                          <p:spTgt spid="30"/>
                                        </p:tgtEl>
                                      </p:cBhvr>
                                    </p:animEffect>
                                    <p:anim calcmode="lin" valueType="num">
                                      <p:cBhvr>
                                        <p:cTn id="86" dur="1000" fill="hold"/>
                                        <p:tgtEl>
                                          <p:spTgt spid="30"/>
                                        </p:tgtEl>
                                        <p:attrNameLst>
                                          <p:attrName>ppt_x</p:attrName>
                                        </p:attrNameLst>
                                      </p:cBhvr>
                                      <p:tavLst>
                                        <p:tav tm="0">
                                          <p:val>
                                            <p:strVal val="#ppt_x"/>
                                          </p:val>
                                        </p:tav>
                                        <p:tav tm="100000">
                                          <p:val>
                                            <p:strVal val="#ppt_x"/>
                                          </p:val>
                                        </p:tav>
                                      </p:tavLst>
                                    </p:anim>
                                    <p:anim calcmode="lin" valueType="num">
                                      <p:cBhvr>
                                        <p:cTn id="87" dur="1000" fill="hold"/>
                                        <p:tgtEl>
                                          <p:spTgt spid="30"/>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1000"/>
                                        <p:tgtEl>
                                          <p:spTgt spid="35"/>
                                        </p:tgtEl>
                                      </p:cBhvr>
                                    </p:animEffect>
                                    <p:anim calcmode="lin" valueType="num">
                                      <p:cBhvr>
                                        <p:cTn id="91" dur="1000" fill="hold"/>
                                        <p:tgtEl>
                                          <p:spTgt spid="35"/>
                                        </p:tgtEl>
                                        <p:attrNameLst>
                                          <p:attrName>ppt_x</p:attrName>
                                        </p:attrNameLst>
                                      </p:cBhvr>
                                      <p:tavLst>
                                        <p:tav tm="0">
                                          <p:val>
                                            <p:strVal val="#ppt_x"/>
                                          </p:val>
                                        </p:tav>
                                        <p:tav tm="100000">
                                          <p:val>
                                            <p:strVal val="#ppt_x"/>
                                          </p:val>
                                        </p:tav>
                                      </p:tavLst>
                                    </p:anim>
                                    <p:anim calcmode="lin" valueType="num">
                                      <p:cBhvr>
                                        <p:cTn id="9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1000"/>
                                        <p:tgtEl>
                                          <p:spTgt spid="29"/>
                                        </p:tgtEl>
                                      </p:cBhvr>
                                    </p:animEffect>
                                    <p:anim calcmode="lin" valueType="num">
                                      <p:cBhvr>
                                        <p:cTn id="98" dur="1000" fill="hold"/>
                                        <p:tgtEl>
                                          <p:spTgt spid="29"/>
                                        </p:tgtEl>
                                        <p:attrNameLst>
                                          <p:attrName>ppt_x</p:attrName>
                                        </p:attrNameLst>
                                      </p:cBhvr>
                                      <p:tavLst>
                                        <p:tav tm="0">
                                          <p:val>
                                            <p:strVal val="#ppt_x"/>
                                          </p:val>
                                        </p:tav>
                                        <p:tav tm="100000">
                                          <p:val>
                                            <p:strVal val="#ppt_x"/>
                                          </p:val>
                                        </p:tav>
                                      </p:tavLst>
                                    </p:anim>
                                    <p:anim calcmode="lin" valueType="num">
                                      <p:cBhvr>
                                        <p:cTn id="99" dur="1000" fill="hold"/>
                                        <p:tgtEl>
                                          <p:spTgt spid="29"/>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1000"/>
                                        <p:tgtEl>
                                          <p:spTgt spid="50"/>
                                        </p:tgtEl>
                                      </p:cBhvr>
                                    </p:animEffect>
                                    <p:anim calcmode="lin" valueType="num">
                                      <p:cBhvr>
                                        <p:cTn id="103" dur="1000" fill="hold"/>
                                        <p:tgtEl>
                                          <p:spTgt spid="50"/>
                                        </p:tgtEl>
                                        <p:attrNameLst>
                                          <p:attrName>ppt_x</p:attrName>
                                        </p:attrNameLst>
                                      </p:cBhvr>
                                      <p:tavLst>
                                        <p:tav tm="0">
                                          <p:val>
                                            <p:strVal val="#ppt_x"/>
                                          </p:val>
                                        </p:tav>
                                        <p:tav tm="100000">
                                          <p:val>
                                            <p:strVal val="#ppt_x"/>
                                          </p:val>
                                        </p:tav>
                                      </p:tavLst>
                                    </p:anim>
                                    <p:anim calcmode="lin" valueType="num">
                                      <p:cBhvr>
                                        <p:cTn id="104" dur="1000" fill="hold"/>
                                        <p:tgtEl>
                                          <p:spTgt spid="50"/>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fade">
                                      <p:cBhvr>
                                        <p:cTn id="107" dur="1000"/>
                                        <p:tgtEl>
                                          <p:spTgt spid="51"/>
                                        </p:tgtEl>
                                      </p:cBhvr>
                                    </p:animEffect>
                                    <p:anim calcmode="lin" valueType="num">
                                      <p:cBhvr>
                                        <p:cTn id="108" dur="1000" fill="hold"/>
                                        <p:tgtEl>
                                          <p:spTgt spid="51"/>
                                        </p:tgtEl>
                                        <p:attrNameLst>
                                          <p:attrName>ppt_x</p:attrName>
                                        </p:attrNameLst>
                                      </p:cBhvr>
                                      <p:tavLst>
                                        <p:tav tm="0">
                                          <p:val>
                                            <p:strVal val="#ppt_x"/>
                                          </p:val>
                                        </p:tav>
                                        <p:tav tm="100000">
                                          <p:val>
                                            <p:strVal val="#ppt_x"/>
                                          </p:val>
                                        </p:tav>
                                      </p:tavLst>
                                    </p:anim>
                                    <p:anim calcmode="lin" valueType="num">
                                      <p:cBhvr>
                                        <p:cTn id="109" dur="1000" fill="hold"/>
                                        <p:tgtEl>
                                          <p:spTgt spid="51"/>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52"/>
                                        </p:tgtEl>
                                        <p:attrNameLst>
                                          <p:attrName>style.visibility</p:attrName>
                                        </p:attrNameLst>
                                      </p:cBhvr>
                                      <p:to>
                                        <p:strVal val="visible"/>
                                      </p:to>
                                    </p:set>
                                    <p:animEffect transition="in" filter="fade">
                                      <p:cBhvr>
                                        <p:cTn id="112" dur="1000"/>
                                        <p:tgtEl>
                                          <p:spTgt spid="52"/>
                                        </p:tgtEl>
                                      </p:cBhvr>
                                    </p:animEffect>
                                    <p:anim calcmode="lin" valueType="num">
                                      <p:cBhvr>
                                        <p:cTn id="113" dur="1000" fill="hold"/>
                                        <p:tgtEl>
                                          <p:spTgt spid="52"/>
                                        </p:tgtEl>
                                        <p:attrNameLst>
                                          <p:attrName>ppt_x</p:attrName>
                                        </p:attrNameLst>
                                      </p:cBhvr>
                                      <p:tavLst>
                                        <p:tav tm="0">
                                          <p:val>
                                            <p:strVal val="#ppt_x"/>
                                          </p:val>
                                        </p:tav>
                                        <p:tav tm="100000">
                                          <p:val>
                                            <p:strVal val="#ppt_x"/>
                                          </p:val>
                                        </p:tav>
                                      </p:tavLst>
                                    </p:anim>
                                    <p:anim calcmode="lin" valueType="num">
                                      <p:cBhvr>
                                        <p:cTn id="114" dur="1000" fill="hold"/>
                                        <p:tgtEl>
                                          <p:spTgt spid="52"/>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1000"/>
                                        <p:tgtEl>
                                          <p:spTgt spid="53"/>
                                        </p:tgtEl>
                                      </p:cBhvr>
                                    </p:animEffect>
                                    <p:anim calcmode="lin" valueType="num">
                                      <p:cBhvr>
                                        <p:cTn id="118" dur="1000" fill="hold"/>
                                        <p:tgtEl>
                                          <p:spTgt spid="53"/>
                                        </p:tgtEl>
                                        <p:attrNameLst>
                                          <p:attrName>ppt_x</p:attrName>
                                        </p:attrNameLst>
                                      </p:cBhvr>
                                      <p:tavLst>
                                        <p:tav tm="0">
                                          <p:val>
                                            <p:strVal val="#ppt_x"/>
                                          </p:val>
                                        </p:tav>
                                        <p:tav tm="100000">
                                          <p:val>
                                            <p:strVal val="#ppt_x"/>
                                          </p:val>
                                        </p:tav>
                                      </p:tavLst>
                                    </p:anim>
                                    <p:anim calcmode="lin" valueType="num">
                                      <p:cBhvr>
                                        <p:cTn id="119" dur="1000" fill="hold"/>
                                        <p:tgtEl>
                                          <p:spTgt spid="53"/>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54"/>
                                        </p:tgtEl>
                                        <p:attrNameLst>
                                          <p:attrName>style.visibility</p:attrName>
                                        </p:attrNameLst>
                                      </p:cBhvr>
                                      <p:to>
                                        <p:strVal val="visible"/>
                                      </p:to>
                                    </p:set>
                                    <p:animEffect transition="in" filter="fade">
                                      <p:cBhvr>
                                        <p:cTn id="122" dur="1000"/>
                                        <p:tgtEl>
                                          <p:spTgt spid="54"/>
                                        </p:tgtEl>
                                      </p:cBhvr>
                                    </p:animEffect>
                                    <p:anim calcmode="lin" valueType="num">
                                      <p:cBhvr>
                                        <p:cTn id="123" dur="1000" fill="hold"/>
                                        <p:tgtEl>
                                          <p:spTgt spid="54"/>
                                        </p:tgtEl>
                                        <p:attrNameLst>
                                          <p:attrName>ppt_x</p:attrName>
                                        </p:attrNameLst>
                                      </p:cBhvr>
                                      <p:tavLst>
                                        <p:tav tm="0">
                                          <p:val>
                                            <p:strVal val="#ppt_x"/>
                                          </p:val>
                                        </p:tav>
                                        <p:tav tm="100000">
                                          <p:val>
                                            <p:strVal val="#ppt_x"/>
                                          </p:val>
                                        </p:tav>
                                      </p:tavLst>
                                    </p:anim>
                                    <p:anim calcmode="lin" valueType="num">
                                      <p:cBhvr>
                                        <p:cTn id="124" dur="1000" fill="hold"/>
                                        <p:tgtEl>
                                          <p:spTgt spid="54"/>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1000"/>
                                        <p:tgtEl>
                                          <p:spTgt spid="33"/>
                                        </p:tgtEl>
                                      </p:cBhvr>
                                    </p:animEffect>
                                    <p:anim calcmode="lin" valueType="num">
                                      <p:cBhvr>
                                        <p:cTn id="128" dur="1000" fill="hold"/>
                                        <p:tgtEl>
                                          <p:spTgt spid="33"/>
                                        </p:tgtEl>
                                        <p:attrNameLst>
                                          <p:attrName>ppt_x</p:attrName>
                                        </p:attrNameLst>
                                      </p:cBhvr>
                                      <p:tavLst>
                                        <p:tav tm="0">
                                          <p:val>
                                            <p:strVal val="#ppt_x"/>
                                          </p:val>
                                        </p:tav>
                                        <p:tav tm="100000">
                                          <p:val>
                                            <p:strVal val="#ppt_x"/>
                                          </p:val>
                                        </p:tav>
                                      </p:tavLst>
                                    </p:anim>
                                    <p:anim calcmode="lin" valueType="num">
                                      <p:cBhvr>
                                        <p:cTn id="129" dur="1000" fill="hold"/>
                                        <p:tgtEl>
                                          <p:spTgt spid="33"/>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177"/>
                                        </p:tgtEl>
                                        <p:attrNameLst>
                                          <p:attrName>style.visibility</p:attrName>
                                        </p:attrNameLst>
                                      </p:cBhvr>
                                      <p:to>
                                        <p:strVal val="visible"/>
                                      </p:to>
                                    </p:set>
                                    <p:animEffect transition="in" filter="fade">
                                      <p:cBhvr>
                                        <p:cTn id="132" dur="1000"/>
                                        <p:tgtEl>
                                          <p:spTgt spid="177"/>
                                        </p:tgtEl>
                                      </p:cBhvr>
                                    </p:animEffect>
                                    <p:anim calcmode="lin" valueType="num">
                                      <p:cBhvr>
                                        <p:cTn id="133" dur="1000" fill="hold"/>
                                        <p:tgtEl>
                                          <p:spTgt spid="177"/>
                                        </p:tgtEl>
                                        <p:attrNameLst>
                                          <p:attrName>ppt_x</p:attrName>
                                        </p:attrNameLst>
                                      </p:cBhvr>
                                      <p:tavLst>
                                        <p:tav tm="0">
                                          <p:val>
                                            <p:strVal val="#ppt_x"/>
                                          </p:val>
                                        </p:tav>
                                        <p:tav tm="100000">
                                          <p:val>
                                            <p:strVal val="#ppt_x"/>
                                          </p:val>
                                        </p:tav>
                                      </p:tavLst>
                                    </p:anim>
                                    <p:anim calcmode="lin" valueType="num">
                                      <p:cBhvr>
                                        <p:cTn id="134" dur="1000" fill="hold"/>
                                        <p:tgtEl>
                                          <p:spTgt spid="177"/>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178"/>
                                        </p:tgtEl>
                                        <p:attrNameLst>
                                          <p:attrName>style.visibility</p:attrName>
                                        </p:attrNameLst>
                                      </p:cBhvr>
                                      <p:to>
                                        <p:strVal val="visible"/>
                                      </p:to>
                                    </p:set>
                                    <p:animEffect transition="in" filter="fade">
                                      <p:cBhvr>
                                        <p:cTn id="137" dur="1000"/>
                                        <p:tgtEl>
                                          <p:spTgt spid="178"/>
                                        </p:tgtEl>
                                      </p:cBhvr>
                                    </p:animEffect>
                                    <p:anim calcmode="lin" valueType="num">
                                      <p:cBhvr>
                                        <p:cTn id="138" dur="1000" fill="hold"/>
                                        <p:tgtEl>
                                          <p:spTgt spid="178"/>
                                        </p:tgtEl>
                                        <p:attrNameLst>
                                          <p:attrName>ppt_x</p:attrName>
                                        </p:attrNameLst>
                                      </p:cBhvr>
                                      <p:tavLst>
                                        <p:tav tm="0">
                                          <p:val>
                                            <p:strVal val="#ppt_x"/>
                                          </p:val>
                                        </p:tav>
                                        <p:tav tm="100000">
                                          <p:val>
                                            <p:strVal val="#ppt_x"/>
                                          </p:val>
                                        </p:tav>
                                      </p:tavLst>
                                    </p:anim>
                                    <p:anim calcmode="lin" valueType="num">
                                      <p:cBhvr>
                                        <p:cTn id="139" dur="1000" fill="hold"/>
                                        <p:tgtEl>
                                          <p:spTgt spid="178"/>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179"/>
                                        </p:tgtEl>
                                        <p:attrNameLst>
                                          <p:attrName>style.visibility</p:attrName>
                                        </p:attrNameLst>
                                      </p:cBhvr>
                                      <p:to>
                                        <p:strVal val="visible"/>
                                      </p:to>
                                    </p:set>
                                    <p:animEffect transition="in" filter="fade">
                                      <p:cBhvr>
                                        <p:cTn id="142" dur="1000"/>
                                        <p:tgtEl>
                                          <p:spTgt spid="179"/>
                                        </p:tgtEl>
                                      </p:cBhvr>
                                    </p:animEffect>
                                    <p:anim calcmode="lin" valueType="num">
                                      <p:cBhvr>
                                        <p:cTn id="143" dur="1000" fill="hold"/>
                                        <p:tgtEl>
                                          <p:spTgt spid="179"/>
                                        </p:tgtEl>
                                        <p:attrNameLst>
                                          <p:attrName>ppt_x</p:attrName>
                                        </p:attrNameLst>
                                      </p:cBhvr>
                                      <p:tavLst>
                                        <p:tav tm="0">
                                          <p:val>
                                            <p:strVal val="#ppt_x"/>
                                          </p:val>
                                        </p:tav>
                                        <p:tav tm="100000">
                                          <p:val>
                                            <p:strVal val="#ppt_x"/>
                                          </p:val>
                                        </p:tav>
                                      </p:tavLst>
                                    </p:anim>
                                    <p:anim calcmode="lin" valueType="num">
                                      <p:cBhvr>
                                        <p:cTn id="144" dur="1000" fill="hold"/>
                                        <p:tgtEl>
                                          <p:spTgt spid="179"/>
                                        </p:tgtEl>
                                        <p:attrNameLst>
                                          <p:attrName>ppt_y</p:attrName>
                                        </p:attrNameLst>
                                      </p:cBhvr>
                                      <p:tavLst>
                                        <p:tav tm="0">
                                          <p:val>
                                            <p:strVal val="#ppt_y+.1"/>
                                          </p:val>
                                        </p:tav>
                                        <p:tav tm="100000">
                                          <p:val>
                                            <p:strVal val="#ppt_y"/>
                                          </p:val>
                                        </p:tav>
                                      </p:tavLst>
                                    </p:anim>
                                  </p:childTnLst>
                                </p:cTn>
                              </p:par>
                              <p:par>
                                <p:cTn id="145" presetID="42" presetClass="entr" presetSubtype="0" fill="hold" grpId="0" nodeType="withEffect">
                                  <p:stCondLst>
                                    <p:cond delay="0"/>
                                  </p:stCondLst>
                                  <p:childTnLst>
                                    <p:set>
                                      <p:cBhvr>
                                        <p:cTn id="146" dur="1" fill="hold">
                                          <p:stCondLst>
                                            <p:cond delay="0"/>
                                          </p:stCondLst>
                                        </p:cTn>
                                        <p:tgtEl>
                                          <p:spTgt spid="180"/>
                                        </p:tgtEl>
                                        <p:attrNameLst>
                                          <p:attrName>style.visibility</p:attrName>
                                        </p:attrNameLst>
                                      </p:cBhvr>
                                      <p:to>
                                        <p:strVal val="visible"/>
                                      </p:to>
                                    </p:set>
                                    <p:animEffect transition="in" filter="fade">
                                      <p:cBhvr>
                                        <p:cTn id="147" dur="1000"/>
                                        <p:tgtEl>
                                          <p:spTgt spid="180"/>
                                        </p:tgtEl>
                                      </p:cBhvr>
                                    </p:animEffect>
                                    <p:anim calcmode="lin" valueType="num">
                                      <p:cBhvr>
                                        <p:cTn id="148" dur="1000" fill="hold"/>
                                        <p:tgtEl>
                                          <p:spTgt spid="180"/>
                                        </p:tgtEl>
                                        <p:attrNameLst>
                                          <p:attrName>ppt_x</p:attrName>
                                        </p:attrNameLst>
                                      </p:cBhvr>
                                      <p:tavLst>
                                        <p:tav tm="0">
                                          <p:val>
                                            <p:strVal val="#ppt_x"/>
                                          </p:val>
                                        </p:tav>
                                        <p:tav tm="100000">
                                          <p:val>
                                            <p:strVal val="#ppt_x"/>
                                          </p:val>
                                        </p:tav>
                                      </p:tavLst>
                                    </p:anim>
                                    <p:anim calcmode="lin" valueType="num">
                                      <p:cBhvr>
                                        <p:cTn id="149" dur="1000" fill="hold"/>
                                        <p:tgtEl>
                                          <p:spTgt spid="180"/>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181"/>
                                        </p:tgtEl>
                                        <p:attrNameLst>
                                          <p:attrName>style.visibility</p:attrName>
                                        </p:attrNameLst>
                                      </p:cBhvr>
                                      <p:to>
                                        <p:strVal val="visible"/>
                                      </p:to>
                                    </p:set>
                                    <p:animEffect transition="in" filter="fade">
                                      <p:cBhvr>
                                        <p:cTn id="152" dur="1000"/>
                                        <p:tgtEl>
                                          <p:spTgt spid="181"/>
                                        </p:tgtEl>
                                      </p:cBhvr>
                                    </p:animEffect>
                                    <p:anim calcmode="lin" valueType="num">
                                      <p:cBhvr>
                                        <p:cTn id="153" dur="1000" fill="hold"/>
                                        <p:tgtEl>
                                          <p:spTgt spid="181"/>
                                        </p:tgtEl>
                                        <p:attrNameLst>
                                          <p:attrName>ppt_x</p:attrName>
                                        </p:attrNameLst>
                                      </p:cBhvr>
                                      <p:tavLst>
                                        <p:tav tm="0">
                                          <p:val>
                                            <p:strVal val="#ppt_x"/>
                                          </p:val>
                                        </p:tav>
                                        <p:tav tm="100000">
                                          <p:val>
                                            <p:strVal val="#ppt_x"/>
                                          </p:val>
                                        </p:tav>
                                      </p:tavLst>
                                    </p:anim>
                                    <p:anim calcmode="lin" valueType="num">
                                      <p:cBhvr>
                                        <p:cTn id="154"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3" grpId="0"/>
      <p:bldP spid="35" grpId="0"/>
      <p:bldP spid="177" grpId="0" animBg="1"/>
      <p:bldP spid="178" grpId="0" animBg="1"/>
      <p:bldP spid="179" grpId="0" animBg="1"/>
      <p:bldP spid="180" grpId="0"/>
      <p:bldP spid="18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1" y="310575"/>
            <a:ext cx="9462631" cy="475849"/>
          </a:xfrm>
        </p:spPr>
        <p:txBody>
          <a:bodyPr/>
          <a:lstStyle/>
          <a:p>
            <a:r>
              <a:rPr lang="et-EE">
                <a:latin typeface="+mn-lt"/>
              </a:rPr>
              <a:t>Teadaanne</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t-EE" sz="2800" dirty="0">
                <a:solidFill>
                  <a:sysClr val="windowText" lastClr="000000"/>
                </a:solidFill>
                <a:cs typeface="Arial" panose="020B0604020202020204" pitchFamily="34" charset="0"/>
              </a:rPr>
              <a:t>Pärast rühmaharjutusi 2a ja 2b palutakse teil üles kirjutada </a:t>
            </a:r>
            <a:r>
              <a:rPr lang="et-EE" sz="2800" b="1" dirty="0">
                <a:solidFill>
                  <a:sysClr val="windowText" lastClr="000000"/>
                </a:solidFill>
                <a:cs typeface="Arial" panose="020B0604020202020204" pitchFamily="34" charset="0"/>
              </a:rPr>
              <a:t>SMART-i tegevuspunkt iseenda jaoks</a:t>
            </a:r>
            <a:r>
              <a:rPr lang="et-EE" sz="2800" dirty="0">
                <a:solidFill>
                  <a:sysClr val="windowText" lastClr="000000"/>
                </a:solidFill>
                <a:cs typeface="Arial" panose="020B0604020202020204" pitchFamily="34" charset="0"/>
              </a:rPr>
              <a:t> – mida rakendada teie / teie kliendi farmis</a:t>
            </a:r>
          </a:p>
          <a:p>
            <a:endParaRPr lang="nl-NL" sz="2800" kern="0" dirty="0">
              <a:solidFill>
                <a:sysClr val="windowText" lastClr="000000"/>
              </a:solidFill>
              <a:cs typeface="Arial" panose="020B0604020202020204" pitchFamily="34" charset="0"/>
            </a:endParaRPr>
          </a:p>
        </p:txBody>
      </p:sp>
      <p:pic>
        <p:nvPicPr>
          <p:cNvPr id="107" name="Picture 2" descr="SMART Goal Setting, Action Plan and Effective Decision Making">
            <a:extLst>
              <a:ext uri="{FF2B5EF4-FFF2-40B4-BE49-F238E27FC236}">
                <a16:creationId xmlns:a16="http://schemas.microsoft.com/office/drawing/2014/main" id="{51A04337-FE51-479F-9496-866F14B17170}"/>
              </a:ext>
            </a:extLst>
          </p:cNvPr>
          <p:cNvPicPr>
            <a:picLocks noChangeAspect="1"/>
          </p:cNvPicPr>
          <p:nvPr/>
        </p:nvPicPr>
        <p:blipFill rotWithShape="1">
          <a:blip r:embed="rId3"/>
          <a:srcRect b="26688"/>
          <a:stretch/>
        </p:blipFill>
        <p:spPr>
          <a:xfrm>
            <a:off x="5825787" y="977031"/>
            <a:ext cx="6366213" cy="2698206"/>
          </a:xfrm>
          <a:prstGeom prst="rect">
            <a:avLst/>
          </a:prstGeom>
          <a:solidFill>
            <a:schemeClr val="bg1"/>
          </a:solidFill>
          <a:ln cap="flat">
            <a:noFill/>
          </a:ln>
        </p:spPr>
      </p:pic>
      <p:sp>
        <p:nvSpPr>
          <p:cNvPr id="108" name="CuadroTexto 107">
            <a:extLst>
              <a:ext uri="{FF2B5EF4-FFF2-40B4-BE49-F238E27FC236}">
                <a16:creationId xmlns:a16="http://schemas.microsoft.com/office/drawing/2014/main" id="{2AA9CC43-B373-4104-BCAB-083C86E11C57}"/>
              </a:ext>
            </a:extLst>
          </p:cNvPr>
          <p:cNvSpPr txBox="1"/>
          <p:nvPr/>
        </p:nvSpPr>
        <p:spPr>
          <a:xfrm>
            <a:off x="246314" y="4350906"/>
            <a:ext cx="11392692" cy="1815882"/>
          </a:xfrm>
          <a:prstGeom prst="rect">
            <a:avLst/>
          </a:prstGeom>
          <a:noFill/>
        </p:spPr>
        <p:txBody>
          <a:bodyPr wrap="square">
            <a:spAutoFit/>
          </a:bodyPr>
          <a:lstStyle/>
          <a:p>
            <a:r>
              <a:rPr lang="et-EE" sz="2800" i="1" dirty="0">
                <a:solidFill>
                  <a:sysClr val="windowText" lastClr="000000"/>
                </a:solidFill>
                <a:cs typeface="Arial" panose="020B0604020202020204" pitchFamily="34" charset="0"/>
              </a:rPr>
              <a:t>Näiteks: </a:t>
            </a:r>
          </a:p>
          <a:p>
            <a:r>
              <a:rPr lang="et-EE" sz="2800" i="1" dirty="0">
                <a:solidFill>
                  <a:sysClr val="windowText" lastClr="000000"/>
                </a:solidFill>
                <a:cs typeface="Arial" panose="020B0604020202020204" pitchFamily="34" charset="0"/>
              </a:rPr>
              <a:t>Analüüsides vere- ja tapaliini testi tulemusi ning kohandades vastavalt vaktsineerimispoliitikat, ei teki 2 kuu jooksul võõrutavatel põrsastel köha.</a:t>
            </a:r>
          </a:p>
        </p:txBody>
      </p:sp>
      <p:sp>
        <p:nvSpPr>
          <p:cNvPr id="2" name="TextBox 1">
            <a:extLst>
              <a:ext uri="{FF2B5EF4-FFF2-40B4-BE49-F238E27FC236}">
                <a16:creationId xmlns:a16="http://schemas.microsoft.com/office/drawing/2014/main" id="{37CF7162-8A0D-4BE0-AD50-4328CBAB7BBE}"/>
              </a:ext>
            </a:extLst>
          </p:cNvPr>
          <p:cNvSpPr txBox="1"/>
          <p:nvPr/>
        </p:nvSpPr>
        <p:spPr>
          <a:xfrm>
            <a:off x="5825787" y="3737956"/>
            <a:ext cx="1303267" cy="529953"/>
          </a:xfrm>
          <a:prstGeom prst="rect">
            <a:avLst/>
          </a:prstGeom>
          <a:solidFill>
            <a:schemeClr val="bg1"/>
          </a:solidFill>
        </p:spPr>
        <p:txBody>
          <a:bodyPr wrap="square" lIns="0" tIns="0" rIns="0" bIns="0" rtlCol="0">
            <a:spAutoFit/>
          </a:bodyPr>
          <a:lstStyle/>
          <a:p>
            <a:pPr algn="ctr">
              <a:lnSpc>
                <a:spcPct val="82000"/>
              </a:lnSpc>
            </a:pPr>
            <a:r>
              <a:rPr lang="et-EE" sz="1400" b="1" dirty="0">
                <a:solidFill>
                  <a:srgbClr val="1883A3"/>
                </a:solidFill>
                <a:latin typeface="Times New Roman" panose="02020603050405020304" pitchFamily="18" charset="0"/>
                <a:cs typeface="Times New Roman" panose="02020603050405020304" pitchFamily="18" charset="0"/>
              </a:rPr>
              <a:t>Mida</a:t>
            </a:r>
            <a:br>
              <a:rPr lang="et-EE" sz="1400" b="1" dirty="0">
                <a:solidFill>
                  <a:srgbClr val="1883A3"/>
                </a:solidFill>
                <a:latin typeface="Times New Roman" panose="02020603050405020304" pitchFamily="18" charset="0"/>
                <a:cs typeface="Times New Roman" panose="02020603050405020304" pitchFamily="18" charset="0"/>
              </a:rPr>
            </a:br>
            <a:r>
              <a:rPr lang="et-EE" sz="1400" b="1" dirty="0">
                <a:solidFill>
                  <a:srgbClr val="1883A3"/>
                </a:solidFill>
                <a:latin typeface="Times New Roman" panose="02020603050405020304" pitchFamily="18" charset="0"/>
                <a:cs typeface="Times New Roman" panose="02020603050405020304" pitchFamily="18" charset="0"/>
              </a:rPr>
              <a:t>te tahate</a:t>
            </a:r>
            <a:br>
              <a:rPr lang="et-EE" sz="1400" b="1" dirty="0">
                <a:solidFill>
                  <a:srgbClr val="1883A3"/>
                </a:solidFill>
                <a:latin typeface="Times New Roman" panose="02020603050405020304" pitchFamily="18" charset="0"/>
                <a:cs typeface="Times New Roman" panose="02020603050405020304" pitchFamily="18" charset="0"/>
              </a:rPr>
            </a:br>
            <a:r>
              <a:rPr lang="et-EE" sz="1400" b="1" dirty="0">
                <a:solidFill>
                  <a:srgbClr val="1883A3"/>
                </a:solidFill>
                <a:latin typeface="Times New Roman" panose="02020603050405020304" pitchFamily="18" charset="0"/>
                <a:cs typeface="Times New Roman" panose="02020603050405020304" pitchFamily="18" charset="0"/>
              </a:rPr>
              <a:t>teha?</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49C997E-8622-4EC1-A27A-DF533E9D1217}"/>
                  </a:ext>
                </a:extLst>
              </p:cNvPr>
              <p:cNvSpPr txBox="1"/>
              <p:nvPr/>
            </p:nvSpPr>
            <p:spPr>
              <a:xfrm>
                <a:off x="7098459" y="3692562"/>
                <a:ext cx="1303267" cy="706604"/>
              </a:xfrm>
              <a:prstGeom prst="rect">
                <a:avLst/>
              </a:prstGeom>
              <a:solidFill>
                <a:schemeClr val="bg1"/>
              </a:solidFill>
            </p:spPr>
            <p:txBody>
              <a:bodyPr wrap="square" lIns="0" tIns="0" rIns="0" bIns="0" rtlCol="0">
                <a:spAutoFit/>
              </a:bodyPr>
              <a:lstStyle/>
              <a:p>
                <a:pPr algn="ctr">
                  <a:lnSpc>
                    <a:spcPct val="82000"/>
                  </a:lnSpc>
                </a:pPr>
                <a:r>
                  <a:rPr lang="et-EE" sz="1400" b="1" dirty="0">
                    <a:solidFill>
                      <a:srgbClr val="1A9EA4"/>
                    </a:solidFill>
                    <a:latin typeface="Times New Roman" panose="02020603050405020304" pitchFamily="18" charset="0"/>
                    <a:cs typeface="Times New Roman" panose="02020603050405020304" pitchFamily="18" charset="0"/>
                  </a:rPr>
                  <a:t>Kuidas te teate, millal</a:t>
                </a:r>
                <a14:m>
                  <m:oMath xmlns:m="http://schemas.openxmlformats.org/officeDocument/2006/math">
                    <m:r>
                      <a:rPr lang="es-ES" sz="1400" b="1" i="1" dirty="0" smtClean="0">
                        <a:solidFill>
                          <a:srgbClr val="1A9EA4"/>
                        </a:solidFill>
                        <a:latin typeface="Cambria Math" panose="02040503050406030204" pitchFamily="18" charset="0"/>
                      </a:rPr>
                      <m:t>’</m:t>
                    </m:r>
                  </m:oMath>
                </a14:m>
                <a:r>
                  <a:rPr lang="et-EE" sz="1400" b="1" dirty="0">
                    <a:solidFill>
                      <a:srgbClr val="1A9EA4"/>
                    </a:solidFill>
                    <a:latin typeface="Times New Roman" panose="02020603050405020304" pitchFamily="18" charset="0"/>
                    <a:cs typeface="Times New Roman" panose="02020603050405020304" pitchFamily="18" charset="0"/>
                  </a:rPr>
                  <a:t>olete selleni jõudnud? </a:t>
                </a:r>
              </a:p>
            </p:txBody>
          </p:sp>
        </mc:Choice>
        <mc:Fallback xmlns="">
          <p:sp>
            <p:nvSpPr>
              <p:cNvPr id="8" name="TextBox 7">
                <a:extLst>
                  <a:ext uri="{FF2B5EF4-FFF2-40B4-BE49-F238E27FC236}">
                    <a16:creationId xmlns:a16="http://schemas.microsoft.com/office/drawing/2014/main" id="{E49C997E-8622-4EC1-A27A-DF533E9D1217}"/>
                  </a:ext>
                </a:extLst>
              </p:cNvPr>
              <p:cNvSpPr txBox="1">
                <a:spLocks noRot="1" noChangeAspect="1" noMove="1" noResize="1" noEditPoints="1" noAdjustHandles="1" noChangeArrowheads="1" noChangeShapeType="1" noTextEdit="1"/>
              </p:cNvSpPr>
              <p:nvPr/>
            </p:nvSpPr>
            <p:spPr>
              <a:xfrm>
                <a:off x="7098459" y="3692562"/>
                <a:ext cx="1303267" cy="706604"/>
              </a:xfrm>
              <a:prstGeom prst="rect">
                <a:avLst/>
              </a:prstGeom>
              <a:blipFill>
                <a:blip r:embed="rId4"/>
                <a:stretch>
                  <a:fillRect l="-5607" t="-13793" r="-10280"/>
                </a:stretch>
              </a:blipFill>
            </p:spPr>
            <p:txBody>
              <a:bodyPr/>
              <a:lstStyle/>
              <a:p>
                <a:r>
                  <a:rPr lang="en-IN">
                    <a:noFill/>
                  </a:rPr>
                  <a:t> </a:t>
                </a:r>
              </a:p>
            </p:txBody>
          </p:sp>
        </mc:Fallback>
      </mc:AlternateContent>
      <p:sp>
        <p:nvSpPr>
          <p:cNvPr id="9" name="TextBox 8">
            <a:extLst>
              <a:ext uri="{FF2B5EF4-FFF2-40B4-BE49-F238E27FC236}">
                <a16:creationId xmlns:a16="http://schemas.microsoft.com/office/drawing/2014/main" id="{802A979A-D4CA-437D-A88C-C6CF78B02A08}"/>
              </a:ext>
            </a:extLst>
          </p:cNvPr>
          <p:cNvSpPr txBox="1"/>
          <p:nvPr/>
        </p:nvSpPr>
        <p:spPr>
          <a:xfrm>
            <a:off x="8425610" y="3697544"/>
            <a:ext cx="1225550" cy="529953"/>
          </a:xfrm>
          <a:prstGeom prst="rect">
            <a:avLst/>
          </a:prstGeom>
          <a:solidFill>
            <a:schemeClr val="bg1"/>
          </a:solidFill>
        </p:spPr>
        <p:txBody>
          <a:bodyPr wrap="square" lIns="0" tIns="0" rIns="0" bIns="0" rtlCol="0">
            <a:spAutoFit/>
          </a:bodyPr>
          <a:lstStyle/>
          <a:p>
            <a:pPr algn="ctr">
              <a:lnSpc>
                <a:spcPct val="82000"/>
              </a:lnSpc>
            </a:pPr>
            <a:r>
              <a:rPr lang="et-EE" sz="1400" b="1" dirty="0">
                <a:solidFill>
                  <a:srgbClr val="1FA17A"/>
                </a:solidFill>
                <a:latin typeface="Times New Roman" panose="02020603050405020304" pitchFamily="18" charset="0"/>
                <a:cs typeface="Times New Roman" panose="02020603050405020304" pitchFamily="18" charset="0"/>
              </a:rPr>
              <a:t>Kas on teie võimuses seda täita? </a:t>
            </a:r>
          </a:p>
        </p:txBody>
      </p:sp>
      <p:sp>
        <p:nvSpPr>
          <p:cNvPr id="10" name="TextBox 9">
            <a:extLst>
              <a:ext uri="{FF2B5EF4-FFF2-40B4-BE49-F238E27FC236}">
                <a16:creationId xmlns:a16="http://schemas.microsoft.com/office/drawing/2014/main" id="{026A078E-BEC3-4B10-8F7E-9445D7E6D8F3}"/>
              </a:ext>
            </a:extLst>
          </p:cNvPr>
          <p:cNvSpPr txBox="1"/>
          <p:nvPr/>
        </p:nvSpPr>
        <p:spPr>
          <a:xfrm>
            <a:off x="9760347" y="3708608"/>
            <a:ext cx="1061455" cy="529953"/>
          </a:xfrm>
          <a:prstGeom prst="rect">
            <a:avLst/>
          </a:prstGeom>
          <a:solidFill>
            <a:schemeClr val="bg1"/>
          </a:solidFill>
        </p:spPr>
        <p:txBody>
          <a:bodyPr wrap="square" lIns="0" tIns="0" rIns="0" bIns="0" rtlCol="0">
            <a:spAutoFit/>
          </a:bodyPr>
          <a:lstStyle/>
          <a:p>
            <a:pPr algn="ctr">
              <a:lnSpc>
                <a:spcPct val="82000"/>
              </a:lnSpc>
            </a:pPr>
            <a:r>
              <a:rPr lang="et-EE" sz="1400" b="1" dirty="0">
                <a:solidFill>
                  <a:srgbClr val="66B529"/>
                </a:solidFill>
                <a:latin typeface="Times New Roman" panose="02020603050405020304" pitchFamily="18" charset="0"/>
                <a:cs typeface="Times New Roman" panose="02020603050405020304" pitchFamily="18" charset="0"/>
              </a:rPr>
              <a:t>Kas saate seda reaalselt saavutada?</a:t>
            </a:r>
          </a:p>
        </p:txBody>
      </p:sp>
      <p:sp>
        <p:nvSpPr>
          <p:cNvPr id="11" name="TextBox 10">
            <a:extLst>
              <a:ext uri="{FF2B5EF4-FFF2-40B4-BE49-F238E27FC236}">
                <a16:creationId xmlns:a16="http://schemas.microsoft.com/office/drawing/2014/main" id="{E46A1D28-4F17-4876-985C-6D387184710F}"/>
              </a:ext>
            </a:extLst>
          </p:cNvPr>
          <p:cNvSpPr txBox="1"/>
          <p:nvPr/>
        </p:nvSpPr>
        <p:spPr>
          <a:xfrm>
            <a:off x="10908186" y="3733659"/>
            <a:ext cx="1257669" cy="529953"/>
          </a:xfrm>
          <a:prstGeom prst="rect">
            <a:avLst/>
          </a:prstGeom>
          <a:solidFill>
            <a:schemeClr val="bg1"/>
          </a:solidFill>
        </p:spPr>
        <p:txBody>
          <a:bodyPr wrap="square" lIns="0" tIns="0" rIns="0" bIns="0" rtlCol="0">
            <a:spAutoFit/>
          </a:bodyPr>
          <a:lstStyle/>
          <a:p>
            <a:pPr algn="ctr">
              <a:lnSpc>
                <a:spcPct val="82000"/>
              </a:lnSpc>
            </a:pPr>
            <a:r>
              <a:rPr lang="et-EE" sz="1400" b="1" dirty="0">
                <a:solidFill>
                  <a:srgbClr val="B1C235"/>
                </a:solidFill>
                <a:latin typeface="Times New Roman" panose="02020603050405020304" pitchFamily="18" charset="0"/>
                <a:cs typeface="Times New Roman" panose="02020603050405020304" pitchFamily="18" charset="0"/>
              </a:rPr>
              <a:t>Millal täpselt soovite seda täita?</a:t>
            </a:r>
          </a:p>
        </p:txBody>
      </p:sp>
      <p:sp>
        <p:nvSpPr>
          <p:cNvPr id="12" name="TextBox 11">
            <a:extLst>
              <a:ext uri="{FF2B5EF4-FFF2-40B4-BE49-F238E27FC236}">
                <a16:creationId xmlns:a16="http://schemas.microsoft.com/office/drawing/2014/main" id="{C953D946-79DD-4385-88EF-AA7AB6A1E632}"/>
              </a:ext>
            </a:extLst>
          </p:cNvPr>
          <p:cNvSpPr txBox="1"/>
          <p:nvPr/>
        </p:nvSpPr>
        <p:spPr>
          <a:xfrm>
            <a:off x="5891554" y="1356628"/>
            <a:ext cx="1206905" cy="294248"/>
          </a:xfrm>
          <a:prstGeom prst="rect">
            <a:avLst/>
          </a:prstGeom>
          <a:solidFill>
            <a:srgbClr val="1883A3"/>
          </a:solidFill>
        </p:spPr>
        <p:txBody>
          <a:bodyPr wrap="square" rtlCol="0">
            <a:spAutoFit/>
          </a:bodyPr>
          <a:lstStyle/>
          <a:p>
            <a:pPr algn="ctr">
              <a:lnSpc>
                <a:spcPct val="82000"/>
              </a:lnSpc>
            </a:pPr>
            <a:r>
              <a:rPr lang="et-EE" sz="1600" b="1" spc="-20" dirty="0">
                <a:solidFill>
                  <a:schemeClr val="bg1"/>
                </a:solidFill>
                <a:latin typeface="Times New Roman" panose="02020603050405020304" pitchFamily="18" charset="0"/>
                <a:cs typeface="Times New Roman" panose="02020603050405020304" pitchFamily="18" charset="0"/>
              </a:rPr>
              <a:t>Konkreetne</a:t>
            </a:r>
          </a:p>
        </p:txBody>
      </p:sp>
      <p:sp>
        <p:nvSpPr>
          <p:cNvPr id="13" name="TextBox 12">
            <a:extLst>
              <a:ext uri="{FF2B5EF4-FFF2-40B4-BE49-F238E27FC236}">
                <a16:creationId xmlns:a16="http://schemas.microsoft.com/office/drawing/2014/main" id="{5E25F04D-B4B8-4EF3-8A48-94807E68BE51}"/>
              </a:ext>
            </a:extLst>
          </p:cNvPr>
          <p:cNvSpPr txBox="1"/>
          <p:nvPr/>
        </p:nvSpPr>
        <p:spPr>
          <a:xfrm>
            <a:off x="7188233" y="1402794"/>
            <a:ext cx="1104761" cy="201915"/>
          </a:xfrm>
          <a:prstGeom prst="rect">
            <a:avLst/>
          </a:prstGeom>
          <a:solidFill>
            <a:srgbClr val="04AEAE"/>
          </a:solidFill>
        </p:spPr>
        <p:txBody>
          <a:bodyPr wrap="square" lIns="0" tIns="0" rIns="0" bIns="0" rtlCol="0">
            <a:spAutoFit/>
          </a:bodyPr>
          <a:lstStyle/>
          <a:p>
            <a:pPr algn="ctr">
              <a:lnSpc>
                <a:spcPct val="82000"/>
              </a:lnSpc>
            </a:pPr>
            <a:r>
              <a:rPr lang="et-EE" sz="1600" b="1" dirty="0">
                <a:solidFill>
                  <a:schemeClr val="bg1"/>
                </a:solidFill>
                <a:latin typeface="Times New Roman" panose="02020603050405020304" pitchFamily="18" charset="0"/>
                <a:cs typeface="Times New Roman" panose="02020603050405020304" pitchFamily="18" charset="0"/>
              </a:rPr>
              <a:t>Mõõdetav</a:t>
            </a:r>
          </a:p>
        </p:txBody>
      </p:sp>
      <p:sp>
        <p:nvSpPr>
          <p:cNvPr id="14" name="TextBox 13">
            <a:extLst>
              <a:ext uri="{FF2B5EF4-FFF2-40B4-BE49-F238E27FC236}">
                <a16:creationId xmlns:a16="http://schemas.microsoft.com/office/drawing/2014/main" id="{D91C68EC-1D24-4BFA-8849-AE79102A380F}"/>
              </a:ext>
            </a:extLst>
          </p:cNvPr>
          <p:cNvSpPr txBox="1"/>
          <p:nvPr/>
        </p:nvSpPr>
        <p:spPr>
          <a:xfrm>
            <a:off x="8456512" y="1417924"/>
            <a:ext cx="1104761" cy="201915"/>
          </a:xfrm>
          <a:prstGeom prst="rect">
            <a:avLst/>
          </a:prstGeom>
          <a:solidFill>
            <a:srgbClr val="00AA7B"/>
          </a:solidFill>
        </p:spPr>
        <p:txBody>
          <a:bodyPr wrap="square" lIns="0" tIns="0" rIns="0" bIns="0" rtlCol="0">
            <a:spAutoFit/>
          </a:bodyPr>
          <a:lstStyle/>
          <a:p>
            <a:pPr algn="ctr">
              <a:lnSpc>
                <a:spcPct val="82000"/>
              </a:lnSpc>
            </a:pPr>
            <a:r>
              <a:rPr lang="et-EE" sz="1600" b="1" dirty="0">
                <a:solidFill>
                  <a:schemeClr val="bg1"/>
                </a:solidFill>
                <a:latin typeface="Times New Roman" panose="02020603050405020304" pitchFamily="18" charset="0"/>
                <a:cs typeface="Times New Roman" panose="02020603050405020304" pitchFamily="18" charset="0"/>
              </a:rPr>
              <a:t>Saavutatav</a:t>
            </a:r>
          </a:p>
        </p:txBody>
      </p:sp>
      <p:sp>
        <p:nvSpPr>
          <p:cNvPr id="15" name="TextBox 14">
            <a:extLst>
              <a:ext uri="{FF2B5EF4-FFF2-40B4-BE49-F238E27FC236}">
                <a16:creationId xmlns:a16="http://schemas.microsoft.com/office/drawing/2014/main" id="{803B405F-4594-48A1-8DFD-29DAAB0543E3}"/>
              </a:ext>
            </a:extLst>
          </p:cNvPr>
          <p:cNvSpPr txBox="1"/>
          <p:nvPr/>
        </p:nvSpPr>
        <p:spPr>
          <a:xfrm>
            <a:off x="9683100" y="1402793"/>
            <a:ext cx="1104761" cy="201915"/>
          </a:xfrm>
          <a:prstGeom prst="rect">
            <a:avLst/>
          </a:prstGeom>
          <a:solidFill>
            <a:srgbClr val="59BB18"/>
          </a:solidFill>
        </p:spPr>
        <p:txBody>
          <a:bodyPr wrap="square" lIns="0" tIns="0" rIns="0" bIns="0" rtlCol="0">
            <a:spAutoFit/>
          </a:bodyPr>
          <a:lstStyle/>
          <a:p>
            <a:pPr algn="ctr">
              <a:lnSpc>
                <a:spcPct val="82000"/>
              </a:lnSpc>
            </a:pPr>
            <a:r>
              <a:rPr lang="et-EE" sz="1600" b="1" dirty="0">
                <a:solidFill>
                  <a:schemeClr val="bg1"/>
                </a:solidFill>
                <a:latin typeface="Times New Roman" panose="02020603050405020304" pitchFamily="18" charset="0"/>
                <a:cs typeface="Times New Roman" panose="02020603050405020304" pitchFamily="18" charset="0"/>
              </a:rPr>
              <a:t>Realistlik</a:t>
            </a:r>
          </a:p>
        </p:txBody>
      </p:sp>
      <p:sp>
        <p:nvSpPr>
          <p:cNvPr id="16" name="TextBox 15">
            <a:extLst>
              <a:ext uri="{FF2B5EF4-FFF2-40B4-BE49-F238E27FC236}">
                <a16:creationId xmlns:a16="http://schemas.microsoft.com/office/drawing/2014/main" id="{824D2718-E43E-400A-9B8D-EA1A42632ABC}"/>
              </a:ext>
            </a:extLst>
          </p:cNvPr>
          <p:cNvSpPr txBox="1"/>
          <p:nvPr/>
        </p:nvSpPr>
        <p:spPr>
          <a:xfrm>
            <a:off x="10951379" y="1412839"/>
            <a:ext cx="1104761" cy="201915"/>
          </a:xfrm>
          <a:prstGeom prst="rect">
            <a:avLst/>
          </a:prstGeom>
          <a:solidFill>
            <a:srgbClr val="B6C625"/>
          </a:solidFill>
        </p:spPr>
        <p:txBody>
          <a:bodyPr wrap="square" lIns="0" tIns="0" rIns="0" bIns="0" rtlCol="0">
            <a:spAutoFit/>
          </a:bodyPr>
          <a:lstStyle/>
          <a:p>
            <a:pPr algn="ctr">
              <a:lnSpc>
                <a:spcPct val="82000"/>
              </a:lnSpc>
            </a:pPr>
            <a:r>
              <a:rPr lang="et-EE" sz="1600" b="1" dirty="0">
                <a:solidFill>
                  <a:schemeClr val="bg1"/>
                </a:solidFill>
                <a:latin typeface="Times New Roman" panose="02020603050405020304" pitchFamily="18" charset="0"/>
                <a:cs typeface="Times New Roman" panose="02020603050405020304" pitchFamily="18" charset="0"/>
              </a:rPr>
              <a:t>Õigeaegne</a:t>
            </a:r>
          </a:p>
        </p:txBody>
      </p:sp>
      <p:sp>
        <p:nvSpPr>
          <p:cNvPr id="17" name="TextBox 16">
            <a:extLst>
              <a:ext uri="{FF2B5EF4-FFF2-40B4-BE49-F238E27FC236}">
                <a16:creationId xmlns:a16="http://schemas.microsoft.com/office/drawing/2014/main" id="{6B791D9C-2E10-47CF-8741-A4C73DE9472B}"/>
              </a:ext>
            </a:extLst>
          </p:cNvPr>
          <p:cNvSpPr txBox="1"/>
          <p:nvPr/>
        </p:nvSpPr>
        <p:spPr>
          <a:xfrm>
            <a:off x="5951514" y="2948713"/>
            <a:ext cx="1070023" cy="647550"/>
          </a:xfrm>
          <a:prstGeom prst="rect">
            <a:avLst/>
          </a:prstGeom>
          <a:solidFill>
            <a:srgbClr val="1883A3"/>
          </a:solidFill>
        </p:spPr>
        <p:txBody>
          <a:bodyPr wrap="square" rtlCol="0">
            <a:spAutoFit/>
          </a:bodyPr>
          <a:lstStyle/>
          <a:p>
            <a:pPr algn="ctr">
              <a:lnSpc>
                <a:spcPct val="82000"/>
              </a:lnSpc>
            </a:pPr>
            <a:r>
              <a:rPr lang="et-EE" sz="4400" b="1" dirty="0">
                <a:solidFill>
                  <a:schemeClr val="bg1"/>
                </a:solidFill>
                <a:latin typeface="Times New Roman" panose="02020603050405020304" pitchFamily="18" charset="0"/>
                <a:cs typeface="Times New Roman" panose="02020603050405020304" pitchFamily="18" charset="0"/>
              </a:rPr>
              <a:t>EE</a:t>
            </a:r>
          </a:p>
        </p:txBody>
      </p:sp>
      <p:sp>
        <p:nvSpPr>
          <p:cNvPr id="18" name="TextBox 17">
            <a:extLst>
              <a:ext uri="{FF2B5EF4-FFF2-40B4-BE49-F238E27FC236}">
                <a16:creationId xmlns:a16="http://schemas.microsoft.com/office/drawing/2014/main" id="{5EAF5DF4-3418-46E5-BD5E-7257C91B9DE4}"/>
              </a:ext>
            </a:extLst>
          </p:cNvPr>
          <p:cNvSpPr txBox="1"/>
          <p:nvPr/>
        </p:nvSpPr>
        <p:spPr>
          <a:xfrm>
            <a:off x="7271665" y="2998697"/>
            <a:ext cx="956856" cy="555217"/>
          </a:xfrm>
          <a:prstGeom prst="rect">
            <a:avLst/>
          </a:prstGeom>
          <a:solidFill>
            <a:srgbClr val="04AEAE"/>
          </a:solidFill>
        </p:spPr>
        <p:txBody>
          <a:bodyPr wrap="square" lIns="0" tIns="0" rIns="0" bIns="0" rtlCol="0">
            <a:spAutoFit/>
          </a:bodyPr>
          <a:lstStyle/>
          <a:p>
            <a:pPr algn="ctr">
              <a:lnSpc>
                <a:spcPct val="82000"/>
              </a:lnSpc>
            </a:pPr>
            <a:r>
              <a:rPr lang="et-EE" sz="4400" b="1">
                <a:solidFill>
                  <a:schemeClr val="bg1"/>
                </a:solidFill>
                <a:latin typeface="Times New Roman" panose="02020603050405020304" pitchFamily="18" charset="0"/>
                <a:cs typeface="Times New Roman" panose="02020603050405020304" pitchFamily="18" charset="0"/>
              </a:rPr>
              <a:t>SM</a:t>
            </a:r>
          </a:p>
        </p:txBody>
      </p:sp>
      <p:sp>
        <p:nvSpPr>
          <p:cNvPr id="19" name="TextBox 18">
            <a:extLst>
              <a:ext uri="{FF2B5EF4-FFF2-40B4-BE49-F238E27FC236}">
                <a16:creationId xmlns:a16="http://schemas.microsoft.com/office/drawing/2014/main" id="{F7F56835-EF68-4787-9CC2-B66DF1E8B578}"/>
              </a:ext>
            </a:extLst>
          </p:cNvPr>
          <p:cNvSpPr txBox="1"/>
          <p:nvPr/>
        </p:nvSpPr>
        <p:spPr>
          <a:xfrm>
            <a:off x="8583348" y="2990750"/>
            <a:ext cx="892477" cy="555217"/>
          </a:xfrm>
          <a:prstGeom prst="rect">
            <a:avLst/>
          </a:prstGeom>
          <a:solidFill>
            <a:srgbClr val="00AA7B"/>
          </a:solidFill>
        </p:spPr>
        <p:txBody>
          <a:bodyPr wrap="square" lIns="0" tIns="0" rIns="0" bIns="0" rtlCol="0">
            <a:spAutoFit/>
          </a:bodyPr>
          <a:lstStyle/>
          <a:p>
            <a:pPr algn="ctr">
              <a:lnSpc>
                <a:spcPct val="82000"/>
              </a:lnSpc>
            </a:pPr>
            <a:r>
              <a:rPr lang="et-EE" sz="4400" b="1">
                <a:solidFill>
                  <a:schemeClr val="bg1"/>
                </a:solidFill>
                <a:latin typeface="Times New Roman" panose="02020603050405020304" pitchFamily="18" charset="0"/>
                <a:cs typeface="Times New Roman" panose="02020603050405020304" pitchFamily="18" charset="0"/>
              </a:rPr>
              <a:t>ÄR</a:t>
            </a:r>
          </a:p>
        </p:txBody>
      </p:sp>
      <p:sp>
        <p:nvSpPr>
          <p:cNvPr id="20" name="TextBox 19">
            <a:extLst>
              <a:ext uri="{FF2B5EF4-FFF2-40B4-BE49-F238E27FC236}">
                <a16:creationId xmlns:a16="http://schemas.microsoft.com/office/drawing/2014/main" id="{044C1381-EB67-4E2F-9F43-523E1D55F7F5}"/>
              </a:ext>
            </a:extLst>
          </p:cNvPr>
          <p:cNvSpPr txBox="1"/>
          <p:nvPr/>
        </p:nvSpPr>
        <p:spPr>
          <a:xfrm>
            <a:off x="9845822" y="2990750"/>
            <a:ext cx="890506" cy="555217"/>
          </a:xfrm>
          <a:prstGeom prst="rect">
            <a:avLst/>
          </a:prstGeom>
          <a:solidFill>
            <a:srgbClr val="59BB18"/>
          </a:solidFill>
        </p:spPr>
        <p:txBody>
          <a:bodyPr wrap="square" lIns="0" tIns="0" rIns="0" bIns="0" rtlCol="0">
            <a:spAutoFit/>
          </a:bodyPr>
          <a:lstStyle/>
          <a:p>
            <a:pPr algn="ctr">
              <a:lnSpc>
                <a:spcPct val="82000"/>
              </a:lnSpc>
            </a:pPr>
            <a:r>
              <a:rPr lang="et-EE" sz="4400" b="1" dirty="0">
                <a:solidFill>
                  <a:schemeClr val="bg1"/>
                </a:solidFill>
                <a:latin typeface="Times New Roman" panose="02020603050405020304" pitchFamily="18" charset="0"/>
                <a:cs typeface="Times New Roman" panose="02020603050405020304" pitchFamily="18" charset="0"/>
              </a:rPr>
              <a:t>GI</a:t>
            </a:r>
          </a:p>
        </p:txBody>
      </p:sp>
      <p:sp>
        <p:nvSpPr>
          <p:cNvPr id="21" name="TextBox 20">
            <a:extLst>
              <a:ext uri="{FF2B5EF4-FFF2-40B4-BE49-F238E27FC236}">
                <a16:creationId xmlns:a16="http://schemas.microsoft.com/office/drawing/2014/main" id="{9A3B3028-4F5A-46B5-88EF-C95562F376D3}"/>
              </a:ext>
            </a:extLst>
          </p:cNvPr>
          <p:cNvSpPr txBox="1"/>
          <p:nvPr/>
        </p:nvSpPr>
        <p:spPr>
          <a:xfrm>
            <a:off x="11144575" y="2993671"/>
            <a:ext cx="784893" cy="555217"/>
          </a:xfrm>
          <a:prstGeom prst="rect">
            <a:avLst/>
          </a:prstGeom>
          <a:solidFill>
            <a:srgbClr val="B6C625"/>
          </a:solidFill>
        </p:spPr>
        <p:txBody>
          <a:bodyPr wrap="square" lIns="0" tIns="0" rIns="0" bIns="0" rtlCol="0">
            <a:spAutoFit/>
          </a:bodyPr>
          <a:lstStyle/>
          <a:p>
            <a:pPr algn="ctr">
              <a:lnSpc>
                <a:spcPct val="82000"/>
              </a:lnSpc>
            </a:pPr>
            <a:r>
              <a:rPr lang="et-EE" sz="4400" b="1">
                <a:solidFill>
                  <a:schemeClr val="bg1"/>
                </a:solidFill>
                <a:latin typeface="Times New Roman" panose="02020603050405020304" pitchFamily="18" charset="0"/>
                <a:cs typeface="Times New Roman" panose="02020603050405020304" pitchFamily="18" charset="0"/>
              </a:rPr>
              <a:t>D</a:t>
            </a:r>
          </a:p>
        </p:txBody>
      </p:sp>
    </p:spTree>
    <p:extLst>
      <p:ext uri="{BB962C8B-B14F-4D97-AF65-F5344CB8AC3E}">
        <p14:creationId xmlns:p14="http://schemas.microsoft.com/office/powerpoint/2010/main" val="1867348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 name="Tijdelijke aanduiding voor inhoud 2">
            <a:extLst>
              <a:ext uri="{FF2B5EF4-FFF2-40B4-BE49-F238E27FC236}">
                <a16:creationId xmlns:a16="http://schemas.microsoft.com/office/drawing/2014/main" id="{9AFC0F6C-8903-4F0E-A0F1-CFC198D6AFA2}"/>
              </a:ext>
            </a:extLst>
          </p:cNvPr>
          <p:cNvSpPr txBox="1">
            <a:spLocks/>
          </p:cNvSpPr>
          <p:nvPr/>
        </p:nvSpPr>
        <p:spPr>
          <a:xfrm>
            <a:off x="541087" y="1962683"/>
            <a:ext cx="8382725" cy="2346081"/>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nl-NL" sz="2700" kern="0" dirty="0">
                <a:solidFill>
                  <a:srgbClr val="002060"/>
                </a:solidFill>
                <a:latin typeface="Arial" panose="020B0604020202020204" pitchFamily="34" charset="0"/>
                <a:cs typeface="Arial" panose="020B0604020202020204" pitchFamily="34" charset="0"/>
              </a:rPr>
              <a:t>…</a:t>
            </a:r>
            <a:r>
              <a:rPr lang="nl-NL" sz="2700" b="1" kern="0" dirty="0" err="1">
                <a:solidFill>
                  <a:srgbClr val="002060"/>
                </a:solidFill>
                <a:latin typeface="Arial" panose="020B0604020202020204" pitchFamily="34" charset="0"/>
                <a:cs typeface="Arial" panose="020B0604020202020204" pitchFamily="34" charset="0"/>
              </a:rPr>
              <a:t>to</a:t>
            </a:r>
            <a:r>
              <a:rPr lang="nl-NL" sz="2700" b="1" kern="0" dirty="0">
                <a:solidFill>
                  <a:srgbClr val="002060"/>
                </a:solidFill>
                <a:latin typeface="Arial" panose="020B0604020202020204" pitchFamily="34" charset="0"/>
                <a:cs typeface="Arial" panose="020B0604020202020204" pitchFamily="34" charset="0"/>
              </a:rPr>
              <a:t> </a:t>
            </a:r>
            <a:r>
              <a:rPr lang="nl-NL" sz="2700" b="1" kern="0" dirty="0" err="1">
                <a:solidFill>
                  <a:srgbClr val="002060"/>
                </a:solidFill>
                <a:latin typeface="Arial" panose="020B0604020202020204" pitchFamily="34" charset="0"/>
                <a:cs typeface="Arial" panose="020B0604020202020204" pitchFamily="34" charset="0"/>
              </a:rPr>
              <a:t>further</a:t>
            </a:r>
            <a:r>
              <a:rPr lang="nl-NL" sz="2700" b="1" kern="0" dirty="0">
                <a:solidFill>
                  <a:srgbClr val="002060"/>
                </a:solidFill>
                <a:latin typeface="Arial" panose="020B0604020202020204" pitchFamily="34" charset="0"/>
                <a:cs typeface="Arial" panose="020B0604020202020204" pitchFamily="34" charset="0"/>
              </a:rPr>
              <a:t> </a:t>
            </a:r>
            <a:r>
              <a:rPr lang="nl-NL" sz="2700" b="1" kern="0" dirty="0" err="1">
                <a:solidFill>
                  <a:srgbClr val="002060"/>
                </a:solidFill>
                <a:latin typeface="Arial" panose="020B0604020202020204" pitchFamily="34" charset="0"/>
                <a:cs typeface="Arial" panose="020B0604020202020204" pitchFamily="34" charset="0"/>
              </a:rPr>
              <a:t>reduce</a:t>
            </a:r>
            <a:r>
              <a:rPr lang="nl-NL" sz="2700" b="1" kern="0" dirty="0">
                <a:solidFill>
                  <a:srgbClr val="002060"/>
                </a:solidFill>
                <a:latin typeface="Arial" panose="020B0604020202020204" pitchFamily="34" charset="0"/>
                <a:cs typeface="Arial" panose="020B0604020202020204" pitchFamily="34" charset="0"/>
              </a:rPr>
              <a:t> </a:t>
            </a:r>
            <a:r>
              <a:rPr lang="nl-NL" sz="2700" b="1" kern="0" dirty="0" err="1">
                <a:solidFill>
                  <a:srgbClr val="002060"/>
                </a:solidFill>
                <a:latin typeface="Arial" panose="020B0604020202020204" pitchFamily="34" charset="0"/>
                <a:cs typeface="Arial" panose="020B0604020202020204" pitchFamily="34" charset="0"/>
              </a:rPr>
              <a:t>the</a:t>
            </a:r>
            <a:r>
              <a:rPr lang="nl-NL" sz="2700" b="1" kern="0" dirty="0">
                <a:solidFill>
                  <a:srgbClr val="002060"/>
                </a:solidFill>
                <a:latin typeface="Arial" panose="020B0604020202020204" pitchFamily="34" charset="0"/>
                <a:cs typeface="Arial" panose="020B0604020202020204" pitchFamily="34" charset="0"/>
              </a:rPr>
              <a:t> </a:t>
            </a:r>
            <a:r>
              <a:rPr lang="nl-NL" sz="2700" b="1" kern="0" dirty="0" err="1">
                <a:solidFill>
                  <a:srgbClr val="002060"/>
                </a:solidFill>
                <a:latin typeface="Arial" panose="020B0604020202020204" pitchFamily="34" charset="0"/>
                <a:cs typeface="Arial" panose="020B0604020202020204" pitchFamily="34" charset="0"/>
              </a:rPr>
              <a:t>need</a:t>
            </a:r>
            <a:r>
              <a:rPr lang="nl-NL" sz="2700" b="1" kern="0" dirty="0">
                <a:solidFill>
                  <a:srgbClr val="002060"/>
                </a:solidFill>
                <a:latin typeface="Arial" panose="020B0604020202020204" pitchFamily="34" charset="0"/>
                <a:cs typeface="Arial" panose="020B0604020202020204" pitchFamily="34" charset="0"/>
              </a:rPr>
              <a:t> </a:t>
            </a:r>
            <a:r>
              <a:rPr lang="nl-NL" sz="2700" b="1" kern="0" dirty="0" err="1">
                <a:solidFill>
                  <a:srgbClr val="002060"/>
                </a:solidFill>
                <a:latin typeface="Arial" panose="020B0604020202020204" pitchFamily="34" charset="0"/>
                <a:cs typeface="Arial" panose="020B0604020202020204" pitchFamily="34" charset="0"/>
              </a:rPr>
              <a:t>to</a:t>
            </a:r>
            <a:r>
              <a:rPr lang="nl-NL" sz="2700" b="1" kern="0" dirty="0">
                <a:solidFill>
                  <a:srgbClr val="002060"/>
                </a:solidFill>
                <a:latin typeface="Arial" panose="020B0604020202020204" pitchFamily="34" charset="0"/>
                <a:cs typeface="Arial" panose="020B0604020202020204" pitchFamily="34" charset="0"/>
              </a:rPr>
              <a:t> </a:t>
            </a:r>
            <a:r>
              <a:rPr lang="nl-NL" sz="2700" b="1" kern="0" dirty="0" err="1">
                <a:solidFill>
                  <a:srgbClr val="002060"/>
                </a:solidFill>
                <a:latin typeface="Arial" panose="020B0604020202020204" pitchFamily="34" charset="0"/>
                <a:cs typeface="Arial" panose="020B0604020202020204" pitchFamily="34" charset="0"/>
              </a:rPr>
              <a:t>use</a:t>
            </a:r>
            <a:r>
              <a:rPr lang="nl-NL" sz="2700" b="1" kern="0" dirty="0">
                <a:solidFill>
                  <a:srgbClr val="002060"/>
                </a:solidFill>
                <a:latin typeface="Arial" panose="020B0604020202020204" pitchFamily="34" charset="0"/>
                <a:cs typeface="Arial" panose="020B0604020202020204" pitchFamily="34" charset="0"/>
              </a:rPr>
              <a:t> </a:t>
            </a:r>
            <a:r>
              <a:rPr lang="nl-NL" sz="2700" b="1" kern="0" dirty="0" err="1">
                <a:solidFill>
                  <a:srgbClr val="002060"/>
                </a:solidFill>
                <a:latin typeface="Arial" panose="020B0604020202020204" pitchFamily="34" charset="0"/>
                <a:cs typeface="Arial" panose="020B0604020202020204" pitchFamily="34" charset="0"/>
              </a:rPr>
              <a:t>antimicrobials</a:t>
            </a:r>
            <a:endParaRPr lang="nl-NL" sz="2700" b="1" kern="0" dirty="0">
              <a:solidFill>
                <a:srgbClr val="002060"/>
              </a:solidFill>
              <a:latin typeface="Arial" panose="020B0604020202020204" pitchFamily="34" charset="0"/>
              <a:cs typeface="Arial" panose="020B0604020202020204" pitchFamily="34" charset="0"/>
            </a:endParaRPr>
          </a:p>
          <a:p>
            <a:endParaRPr lang="nl-NL" sz="2000" kern="0" dirty="0">
              <a:solidFill>
                <a:srgbClr val="002060"/>
              </a:solidFill>
              <a:latin typeface="Arial" panose="020B0604020202020204" pitchFamily="34" charset="0"/>
              <a:cs typeface="Arial" panose="020B0604020202020204" pitchFamily="34" charset="0"/>
            </a:endParaRPr>
          </a:p>
          <a:p>
            <a:r>
              <a:rPr lang="nl-NL" sz="2800" kern="0" dirty="0">
                <a:solidFill>
                  <a:srgbClr val="002060"/>
                </a:solidFill>
                <a:latin typeface="Arial" panose="020B0604020202020204" pitchFamily="34" charset="0"/>
                <a:cs typeface="Arial" panose="020B0604020202020204" pitchFamily="34" charset="0"/>
              </a:rPr>
              <a:t>Groups divided per specie:</a:t>
            </a:r>
          </a:p>
          <a:p>
            <a:endParaRPr lang="nl-NL" sz="1400" kern="0" dirty="0">
              <a:solidFill>
                <a:srgbClr val="002060"/>
              </a:solidFill>
              <a:latin typeface="Arial" panose="020B0604020202020204" pitchFamily="34" charset="0"/>
              <a:cs typeface="Arial" panose="020B0604020202020204" pitchFamily="34" charset="0"/>
            </a:endParaRPr>
          </a:p>
          <a:p>
            <a:r>
              <a:rPr lang="nl-NL" sz="2800" b="1" kern="0" dirty="0">
                <a:solidFill>
                  <a:srgbClr val="2C7470"/>
                </a:solidFill>
                <a:latin typeface="Arial" panose="020B0604020202020204" pitchFamily="34" charset="0"/>
                <a:cs typeface="Arial" panose="020B0604020202020204" pitchFamily="34" charset="0"/>
              </a:rPr>
              <a:t>Malta</a:t>
            </a:r>
            <a:endParaRPr lang="nl-NL" sz="2800" kern="0" dirty="0">
              <a:solidFill>
                <a:srgbClr val="002060"/>
              </a:solidFill>
              <a:latin typeface="Arial" panose="020B0604020202020204" pitchFamily="34" charset="0"/>
              <a:cs typeface="Arial" panose="020B0604020202020204" pitchFamily="34" charset="0"/>
            </a:endParaRPr>
          </a:p>
          <a:p>
            <a:pPr marL="457200" lvl="1"/>
            <a:endParaRPr lang="nl-NL" kern="0" dirty="0">
              <a:solidFill>
                <a:srgbClr val="002060"/>
              </a:solidFill>
              <a:latin typeface="Arial" panose="020B0604020202020204" pitchFamily="34" charset="0"/>
              <a:cs typeface="Arial" panose="020B0604020202020204" pitchFamily="34" charset="0"/>
            </a:endParaRPr>
          </a:p>
        </p:txBody>
      </p:sp>
      <p:sp>
        <p:nvSpPr>
          <p:cNvPr id="34" name="Ovaal 6">
            <a:extLst>
              <a:ext uri="{FF2B5EF4-FFF2-40B4-BE49-F238E27FC236}">
                <a16:creationId xmlns:a16="http://schemas.microsoft.com/office/drawing/2014/main" id="{578736E5-493F-43ED-8EBD-3ED5F8A885D4}"/>
              </a:ext>
            </a:extLst>
          </p:cNvPr>
          <p:cNvSpPr/>
          <p:nvPr/>
        </p:nvSpPr>
        <p:spPr>
          <a:xfrm>
            <a:off x="8860630" y="2297414"/>
            <a:ext cx="3331369" cy="1882118"/>
          </a:xfrm>
          <a:prstGeom prst="ellipse">
            <a:avLst/>
          </a:prstGeom>
          <a:solidFill>
            <a:srgbClr val="6BB1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3200" dirty="0">
                <a:solidFill>
                  <a:srgbClr val="002060"/>
                </a:solidFill>
              </a:rPr>
              <a:t>You can go to your table number!</a:t>
            </a:r>
          </a:p>
        </p:txBody>
      </p:sp>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512619" y="188784"/>
            <a:ext cx="7512819" cy="159463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nl-NL" sz="3200" kern="0" dirty="0"/>
              <a:t>Group exercise 1 </a:t>
            </a:r>
          </a:p>
          <a:p>
            <a:r>
              <a:rPr lang="nl-NL" sz="3200" b="1" kern="0" dirty="0"/>
              <a:t>Identify the barriers for the </a:t>
            </a:r>
          </a:p>
          <a:p>
            <a:r>
              <a:rPr lang="nl-NL" sz="3200" b="1" u="sng" kern="0" dirty="0"/>
              <a:t>implementation of best practices</a:t>
            </a:r>
            <a:endParaRPr lang="es-ES" sz="3200" b="1" u="sng" kern="0" dirty="0"/>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41948" y="540336"/>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n-GB" sz="3600" b="1" dirty="0">
                  <a:solidFill>
                    <a:srgbClr val="C00000"/>
                  </a:solidFill>
                  <a:latin typeface="Arial" panose="020B0604020202020204" pitchFamily="34" charset="0"/>
                  <a:cs typeface="Arial" panose="020B0604020202020204" pitchFamily="34" charset="0"/>
                </a:rPr>
                <a:t>45 </a:t>
              </a:r>
            </a:p>
            <a:p>
              <a:pPr algn="ctr"/>
              <a:r>
                <a:rPr lang="en-GB" sz="1400" b="1" dirty="0">
                  <a:solidFill>
                    <a:srgbClr val="C00000"/>
                  </a:solidFill>
                  <a:latin typeface="Arial" panose="020B0604020202020204" pitchFamily="34" charset="0"/>
                  <a:cs typeface="Arial" panose="020B06040202020202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6" name="Elipse 45">
            <a:extLst>
              <a:ext uri="{FF2B5EF4-FFF2-40B4-BE49-F238E27FC236}">
                <a16:creationId xmlns:a16="http://schemas.microsoft.com/office/drawing/2014/main" id="{40052694-8F7C-4EA0-87C7-8A1890A1FC01}"/>
              </a:ext>
            </a:extLst>
          </p:cNvPr>
          <p:cNvSpPr/>
          <p:nvPr/>
        </p:nvSpPr>
        <p:spPr>
          <a:xfrm>
            <a:off x="9909170" y="5694359"/>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Elipse 46">
            <a:extLst>
              <a:ext uri="{FF2B5EF4-FFF2-40B4-BE49-F238E27FC236}">
                <a16:creationId xmlns:a16="http://schemas.microsoft.com/office/drawing/2014/main" id="{81738D1B-37AE-4589-994E-751A313E29F2}"/>
              </a:ext>
            </a:extLst>
          </p:cNvPr>
          <p:cNvSpPr/>
          <p:nvPr/>
        </p:nvSpPr>
        <p:spPr>
          <a:xfrm flipH="1">
            <a:off x="10072548" y="5688279"/>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Elipse 47">
            <a:extLst>
              <a:ext uri="{FF2B5EF4-FFF2-40B4-BE49-F238E27FC236}">
                <a16:creationId xmlns:a16="http://schemas.microsoft.com/office/drawing/2014/main" id="{7C9DE364-F0BE-430A-8EEA-7F56A68B30FA}"/>
              </a:ext>
            </a:extLst>
          </p:cNvPr>
          <p:cNvSpPr/>
          <p:nvPr/>
        </p:nvSpPr>
        <p:spPr>
          <a:xfrm>
            <a:off x="820307" y="5738328"/>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Elipse 48">
            <a:extLst>
              <a:ext uri="{FF2B5EF4-FFF2-40B4-BE49-F238E27FC236}">
                <a16:creationId xmlns:a16="http://schemas.microsoft.com/office/drawing/2014/main" id="{35E6885A-DEC1-48EA-BDE2-AEE30D04FF4E}"/>
              </a:ext>
            </a:extLst>
          </p:cNvPr>
          <p:cNvSpPr/>
          <p:nvPr/>
        </p:nvSpPr>
        <p:spPr>
          <a:xfrm flipH="1">
            <a:off x="1038821" y="573081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0" name="Picture 4" descr="840+ Heifer Illustrations, Royalty-Free Vector Graphics &amp; Clip Art - iStock  | Heifer cows, Heifer vector, Heifer milk">
            <a:extLst>
              <a:ext uri="{FF2B5EF4-FFF2-40B4-BE49-F238E27FC236}">
                <a16:creationId xmlns:a16="http://schemas.microsoft.com/office/drawing/2014/main" id="{C8F6D431-0A44-4775-9A5F-423D8E2B40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40" t="28652" r="15867" b="28682"/>
          <a:stretch/>
        </p:blipFill>
        <p:spPr bwMode="auto">
          <a:xfrm>
            <a:off x="1114153" y="5954185"/>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Silhouette of a pig Royalty Free Vector Image - VectorStock">
            <a:extLst>
              <a:ext uri="{FF2B5EF4-FFF2-40B4-BE49-F238E27FC236}">
                <a16:creationId xmlns:a16="http://schemas.microsoft.com/office/drawing/2014/main" id="{90209C39-0849-43B5-A737-DBA2A88EE72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844" t="18131" r="2411" b="24735"/>
          <a:stretch/>
        </p:blipFill>
        <p:spPr bwMode="auto">
          <a:xfrm>
            <a:off x="10205354" y="5938798"/>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52" name="CuadroTexto 51">
            <a:extLst>
              <a:ext uri="{FF2B5EF4-FFF2-40B4-BE49-F238E27FC236}">
                <a16:creationId xmlns:a16="http://schemas.microsoft.com/office/drawing/2014/main" id="{56AA4F4D-FBCF-40F9-807C-7A35B5D26902}"/>
              </a:ext>
            </a:extLst>
          </p:cNvPr>
          <p:cNvSpPr txBox="1"/>
          <p:nvPr/>
        </p:nvSpPr>
        <p:spPr>
          <a:xfrm>
            <a:off x="664272" y="4189548"/>
            <a:ext cx="1227110" cy="830997"/>
          </a:xfrm>
          <a:prstGeom prst="rect">
            <a:avLst/>
          </a:prstGeom>
          <a:noFill/>
        </p:spPr>
        <p:txBody>
          <a:bodyPr wrap="square">
            <a:spAutoFit/>
          </a:bodyPr>
          <a:lstStyle/>
          <a:p>
            <a:pPr algn="ctr"/>
            <a:r>
              <a:rPr lang="nl-NL" sz="2400" kern="0" dirty="0">
                <a:solidFill>
                  <a:srgbClr val="002060"/>
                </a:solidFill>
                <a:cs typeface="Arial" panose="020B0604020202020204" pitchFamily="34" charset="0"/>
              </a:rPr>
              <a:t>Group 1</a:t>
            </a:r>
          </a:p>
          <a:p>
            <a:pPr algn="ctr"/>
            <a:r>
              <a:rPr lang="nl-NL" sz="2400" kern="0" dirty="0">
                <a:solidFill>
                  <a:srgbClr val="002060"/>
                </a:solidFill>
                <a:cs typeface="Arial" panose="020B0604020202020204" pitchFamily="34" charset="0"/>
              </a:rPr>
              <a:t> </a:t>
            </a:r>
            <a:r>
              <a:rPr lang="nl-NL" sz="2400" b="1" kern="0" dirty="0">
                <a:solidFill>
                  <a:srgbClr val="002060"/>
                </a:solidFill>
                <a:cs typeface="Arial" panose="020B0604020202020204" pitchFamily="34" charset="0"/>
              </a:rPr>
              <a:t>Bovine</a:t>
            </a:r>
          </a:p>
        </p:txBody>
      </p:sp>
      <p:sp>
        <p:nvSpPr>
          <p:cNvPr id="53" name="Elipse 52">
            <a:extLst>
              <a:ext uri="{FF2B5EF4-FFF2-40B4-BE49-F238E27FC236}">
                <a16:creationId xmlns:a16="http://schemas.microsoft.com/office/drawing/2014/main" id="{25403B6B-16B3-4AB1-81FA-E22DEF483604}"/>
              </a:ext>
            </a:extLst>
          </p:cNvPr>
          <p:cNvSpPr/>
          <p:nvPr/>
        </p:nvSpPr>
        <p:spPr>
          <a:xfrm>
            <a:off x="2398235" y="5736891"/>
            <a:ext cx="1036341"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Elipse 53">
            <a:extLst>
              <a:ext uri="{FF2B5EF4-FFF2-40B4-BE49-F238E27FC236}">
                <a16:creationId xmlns:a16="http://schemas.microsoft.com/office/drawing/2014/main" id="{1B3DD1AA-15BB-4A77-ABEC-B697FAB6BAB6}"/>
              </a:ext>
            </a:extLst>
          </p:cNvPr>
          <p:cNvSpPr/>
          <p:nvPr/>
        </p:nvSpPr>
        <p:spPr>
          <a:xfrm flipH="1">
            <a:off x="2561610" y="5730811"/>
            <a:ext cx="1034373"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adroTexto 54">
            <a:extLst>
              <a:ext uri="{FF2B5EF4-FFF2-40B4-BE49-F238E27FC236}">
                <a16:creationId xmlns:a16="http://schemas.microsoft.com/office/drawing/2014/main" id="{2B376672-7A00-4C82-AE50-E7B5D890F770}"/>
              </a:ext>
            </a:extLst>
          </p:cNvPr>
          <p:cNvSpPr txBox="1"/>
          <p:nvPr/>
        </p:nvSpPr>
        <p:spPr>
          <a:xfrm>
            <a:off x="1904515" y="4189548"/>
            <a:ext cx="2371870" cy="1200329"/>
          </a:xfrm>
          <a:prstGeom prst="rect">
            <a:avLst/>
          </a:prstGeom>
          <a:noFill/>
        </p:spPr>
        <p:txBody>
          <a:bodyPr wrap="square">
            <a:spAutoFit/>
          </a:bodyPr>
          <a:lstStyle/>
          <a:p>
            <a:pPr algn="ctr"/>
            <a:r>
              <a:rPr lang="nl-NL" sz="2400" kern="0" dirty="0">
                <a:solidFill>
                  <a:srgbClr val="002060"/>
                </a:solidFill>
                <a:cs typeface="Arial" panose="020B0604020202020204" pitchFamily="34" charset="0"/>
              </a:rPr>
              <a:t>Group 2</a:t>
            </a:r>
          </a:p>
          <a:p>
            <a:pPr algn="ctr"/>
            <a:r>
              <a:rPr lang="nl-NL" sz="2400" kern="0" dirty="0">
                <a:solidFill>
                  <a:srgbClr val="002060"/>
                </a:solidFill>
                <a:cs typeface="Arial" panose="020B0604020202020204" pitchFamily="34" charset="0"/>
              </a:rPr>
              <a:t> </a:t>
            </a:r>
            <a:r>
              <a:rPr lang="nl-NL" sz="2400" b="1" kern="0" dirty="0">
                <a:solidFill>
                  <a:srgbClr val="002060"/>
                </a:solidFill>
                <a:cs typeface="Arial" panose="020B0604020202020204" pitchFamily="34" charset="0"/>
              </a:rPr>
              <a:t>Poultry &amp; aquaculture</a:t>
            </a:r>
          </a:p>
        </p:txBody>
      </p:sp>
      <p:pic>
        <p:nvPicPr>
          <p:cNvPr id="56" name="Picture 6" descr="Chicken Icon Vector Art, Icons, and Graphics for Free Download">
            <a:extLst>
              <a:ext uri="{FF2B5EF4-FFF2-40B4-BE49-F238E27FC236}">
                <a16:creationId xmlns:a16="http://schemas.microsoft.com/office/drawing/2014/main" id="{E63D3669-82A5-4C2E-96F7-104E056E96D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649" t="19410" r="24531" b="22786"/>
          <a:stretch/>
        </p:blipFill>
        <p:spPr bwMode="auto">
          <a:xfrm flipH="1">
            <a:off x="2710854" y="5858808"/>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4" descr="Fish Icon Vector Isolated Stock Illustration - Download Image Now - Fish,  Icon, Vector - iStock">
            <a:extLst>
              <a:ext uri="{FF2B5EF4-FFF2-40B4-BE49-F238E27FC236}">
                <a16:creationId xmlns:a16="http://schemas.microsoft.com/office/drawing/2014/main" id="{51EEAE63-5163-4FB0-8323-31BF786503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2037" t="29604" r="9625" b="30401"/>
          <a:stretch/>
        </p:blipFill>
        <p:spPr bwMode="auto">
          <a:xfrm>
            <a:off x="3020294" y="5936149"/>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58" name="Elipse 57">
            <a:extLst>
              <a:ext uri="{FF2B5EF4-FFF2-40B4-BE49-F238E27FC236}">
                <a16:creationId xmlns:a16="http://schemas.microsoft.com/office/drawing/2014/main" id="{4395888B-3D4D-42BF-A405-A13378952382}"/>
              </a:ext>
            </a:extLst>
          </p:cNvPr>
          <p:cNvSpPr/>
          <p:nvPr/>
        </p:nvSpPr>
        <p:spPr>
          <a:xfrm>
            <a:off x="4488223" y="5745350"/>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Elipse 58">
            <a:extLst>
              <a:ext uri="{FF2B5EF4-FFF2-40B4-BE49-F238E27FC236}">
                <a16:creationId xmlns:a16="http://schemas.microsoft.com/office/drawing/2014/main" id="{096F2161-EA4D-4EA9-A2DC-56D0E8216E07}"/>
              </a:ext>
            </a:extLst>
          </p:cNvPr>
          <p:cNvSpPr/>
          <p:nvPr/>
        </p:nvSpPr>
        <p:spPr>
          <a:xfrm flipH="1">
            <a:off x="4651596" y="5739270"/>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0" name="Picture 6" descr="Chicken Icon Vector Art, Icons, and Graphics for Free Download">
            <a:extLst>
              <a:ext uri="{FF2B5EF4-FFF2-40B4-BE49-F238E27FC236}">
                <a16:creationId xmlns:a16="http://schemas.microsoft.com/office/drawing/2014/main" id="{F4C84096-87AA-4F5A-B357-EBCF1740385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649" t="19410" r="24531" b="22786"/>
          <a:stretch/>
        </p:blipFill>
        <p:spPr bwMode="auto">
          <a:xfrm flipH="1">
            <a:off x="4907171" y="5867267"/>
            <a:ext cx="290281" cy="330166"/>
          </a:xfrm>
          <a:prstGeom prst="rect">
            <a:avLst/>
          </a:prstGeom>
          <a:noFill/>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1EF948B1-6396-43BE-B0DD-309C7C3DDED0}"/>
              </a:ext>
            </a:extLst>
          </p:cNvPr>
          <p:cNvSpPr txBox="1"/>
          <p:nvPr/>
        </p:nvSpPr>
        <p:spPr>
          <a:xfrm>
            <a:off x="3908712" y="4189548"/>
            <a:ext cx="2371870" cy="830997"/>
          </a:xfrm>
          <a:prstGeom prst="rect">
            <a:avLst/>
          </a:prstGeom>
          <a:noFill/>
        </p:spPr>
        <p:txBody>
          <a:bodyPr wrap="square">
            <a:spAutoFit/>
          </a:bodyPr>
          <a:lstStyle/>
          <a:p>
            <a:pPr algn="ctr"/>
            <a:r>
              <a:rPr lang="nl-NL" sz="2400" kern="0" dirty="0">
                <a:solidFill>
                  <a:srgbClr val="002060"/>
                </a:solidFill>
                <a:cs typeface="Arial" panose="020B0604020202020204" pitchFamily="34" charset="0"/>
              </a:rPr>
              <a:t>Group 3</a:t>
            </a:r>
          </a:p>
          <a:p>
            <a:pPr algn="ctr"/>
            <a:r>
              <a:rPr lang="nl-NL" sz="2400" kern="0" dirty="0">
                <a:solidFill>
                  <a:srgbClr val="002060"/>
                </a:solidFill>
                <a:cs typeface="Arial" panose="020B0604020202020204" pitchFamily="34" charset="0"/>
              </a:rPr>
              <a:t> </a:t>
            </a:r>
            <a:r>
              <a:rPr lang="nl-NL" sz="2400" b="1" kern="0" dirty="0">
                <a:solidFill>
                  <a:srgbClr val="002060"/>
                </a:solidFill>
                <a:cs typeface="Arial" panose="020B0604020202020204" pitchFamily="34" charset="0"/>
              </a:rPr>
              <a:t>Poultry</a:t>
            </a:r>
          </a:p>
        </p:txBody>
      </p:sp>
      <p:sp>
        <p:nvSpPr>
          <p:cNvPr id="62" name="Elipse 61">
            <a:extLst>
              <a:ext uri="{FF2B5EF4-FFF2-40B4-BE49-F238E27FC236}">
                <a16:creationId xmlns:a16="http://schemas.microsoft.com/office/drawing/2014/main" id="{7983C688-2ED9-4237-BA28-AF1FBD4E9E06}"/>
              </a:ext>
            </a:extLst>
          </p:cNvPr>
          <p:cNvSpPr/>
          <p:nvPr/>
        </p:nvSpPr>
        <p:spPr>
          <a:xfrm>
            <a:off x="6283228" y="5725849"/>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Elipse 62">
            <a:extLst>
              <a:ext uri="{FF2B5EF4-FFF2-40B4-BE49-F238E27FC236}">
                <a16:creationId xmlns:a16="http://schemas.microsoft.com/office/drawing/2014/main" id="{5D4161F7-900E-4791-8808-2A4042A60EA3}"/>
              </a:ext>
            </a:extLst>
          </p:cNvPr>
          <p:cNvSpPr/>
          <p:nvPr/>
        </p:nvSpPr>
        <p:spPr>
          <a:xfrm flipH="1">
            <a:off x="6446601" y="5719769"/>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adroTexto 63">
            <a:extLst>
              <a:ext uri="{FF2B5EF4-FFF2-40B4-BE49-F238E27FC236}">
                <a16:creationId xmlns:a16="http://schemas.microsoft.com/office/drawing/2014/main" id="{00FC2A89-5180-4E56-82C9-DED75D14FE53}"/>
              </a:ext>
            </a:extLst>
          </p:cNvPr>
          <p:cNvSpPr txBox="1"/>
          <p:nvPr/>
        </p:nvSpPr>
        <p:spPr>
          <a:xfrm>
            <a:off x="5567625" y="4189548"/>
            <a:ext cx="2186205" cy="1200329"/>
          </a:xfrm>
          <a:prstGeom prst="rect">
            <a:avLst/>
          </a:prstGeom>
          <a:noFill/>
        </p:spPr>
        <p:txBody>
          <a:bodyPr wrap="square">
            <a:spAutoFit/>
          </a:bodyPr>
          <a:lstStyle/>
          <a:p>
            <a:pPr algn="ctr"/>
            <a:r>
              <a:rPr lang="nl-NL" sz="2400" kern="0" dirty="0">
                <a:solidFill>
                  <a:srgbClr val="002060"/>
                </a:solidFill>
                <a:cs typeface="Arial" panose="020B0604020202020204" pitchFamily="34" charset="0"/>
              </a:rPr>
              <a:t>Group 4</a:t>
            </a:r>
          </a:p>
          <a:p>
            <a:pPr algn="ctr"/>
            <a:r>
              <a:rPr lang="nl-NL" sz="2400" kern="0" dirty="0">
                <a:solidFill>
                  <a:srgbClr val="002060"/>
                </a:solidFill>
                <a:cs typeface="Arial" panose="020B0604020202020204" pitchFamily="34" charset="0"/>
              </a:rPr>
              <a:t> </a:t>
            </a:r>
            <a:r>
              <a:rPr lang="nl-NL" sz="2400" b="1" kern="0" dirty="0">
                <a:solidFill>
                  <a:srgbClr val="002060"/>
                </a:solidFill>
                <a:cs typeface="Arial" panose="020B0604020202020204" pitchFamily="34" charset="0"/>
              </a:rPr>
              <a:t>Small ruminants 1</a:t>
            </a:r>
          </a:p>
        </p:txBody>
      </p:sp>
      <p:pic>
        <p:nvPicPr>
          <p:cNvPr id="65" name="Picture 10" descr="Goat Vector Art Stock Images | Depositphotos">
            <a:extLst>
              <a:ext uri="{FF2B5EF4-FFF2-40B4-BE49-F238E27FC236}">
                <a16:creationId xmlns:a16="http://schemas.microsoft.com/office/drawing/2014/main" id="{C4D250E7-4D35-4F62-8DAE-86ED464E582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755" t="14682" r="10177" b="14207"/>
          <a:stretch/>
        </p:blipFill>
        <p:spPr bwMode="auto">
          <a:xfrm>
            <a:off x="6653242" y="5867267"/>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6" name="Elipse 65">
            <a:extLst>
              <a:ext uri="{FF2B5EF4-FFF2-40B4-BE49-F238E27FC236}">
                <a16:creationId xmlns:a16="http://schemas.microsoft.com/office/drawing/2014/main" id="{C4656743-ED4B-4688-BC9A-CC4D1DF59162}"/>
              </a:ext>
            </a:extLst>
          </p:cNvPr>
          <p:cNvSpPr/>
          <p:nvPr/>
        </p:nvSpPr>
        <p:spPr>
          <a:xfrm>
            <a:off x="8004063" y="5718555"/>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Elipse 66">
            <a:extLst>
              <a:ext uri="{FF2B5EF4-FFF2-40B4-BE49-F238E27FC236}">
                <a16:creationId xmlns:a16="http://schemas.microsoft.com/office/drawing/2014/main" id="{AD515D1E-CB37-4D74-BE9B-02B0CC6A5391}"/>
              </a:ext>
            </a:extLst>
          </p:cNvPr>
          <p:cNvSpPr/>
          <p:nvPr/>
        </p:nvSpPr>
        <p:spPr>
          <a:xfrm flipH="1">
            <a:off x="8167436" y="5712475"/>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adroTexto 67">
            <a:extLst>
              <a:ext uri="{FF2B5EF4-FFF2-40B4-BE49-F238E27FC236}">
                <a16:creationId xmlns:a16="http://schemas.microsoft.com/office/drawing/2014/main" id="{A5B48C0C-352F-4789-A45C-478BD837389D}"/>
              </a:ext>
            </a:extLst>
          </p:cNvPr>
          <p:cNvSpPr txBox="1"/>
          <p:nvPr/>
        </p:nvSpPr>
        <p:spPr>
          <a:xfrm>
            <a:off x="7421434" y="4189548"/>
            <a:ext cx="2220118" cy="1200329"/>
          </a:xfrm>
          <a:prstGeom prst="rect">
            <a:avLst/>
          </a:prstGeom>
          <a:noFill/>
        </p:spPr>
        <p:txBody>
          <a:bodyPr wrap="square">
            <a:spAutoFit/>
          </a:bodyPr>
          <a:lstStyle/>
          <a:p>
            <a:pPr algn="ctr"/>
            <a:r>
              <a:rPr lang="nl-NL" sz="2400" kern="0" dirty="0">
                <a:solidFill>
                  <a:srgbClr val="002060"/>
                </a:solidFill>
                <a:cs typeface="Arial" panose="020B0604020202020204" pitchFamily="34" charset="0"/>
              </a:rPr>
              <a:t>Group 5</a:t>
            </a:r>
          </a:p>
          <a:p>
            <a:pPr algn="ctr"/>
            <a:r>
              <a:rPr lang="nl-NL" sz="2400" kern="0" dirty="0">
                <a:solidFill>
                  <a:srgbClr val="002060"/>
                </a:solidFill>
                <a:cs typeface="Arial" panose="020B0604020202020204" pitchFamily="34" charset="0"/>
              </a:rPr>
              <a:t> </a:t>
            </a:r>
            <a:r>
              <a:rPr lang="nl-NL" sz="2400" b="1" kern="0" dirty="0">
                <a:solidFill>
                  <a:srgbClr val="002060"/>
                </a:solidFill>
                <a:cs typeface="Arial" panose="020B0604020202020204" pitchFamily="34" charset="0"/>
              </a:rPr>
              <a:t>Small ruminants 2</a:t>
            </a:r>
          </a:p>
        </p:txBody>
      </p:sp>
      <p:pic>
        <p:nvPicPr>
          <p:cNvPr id="69" name="Picture 8" descr="Sheep Vector Illustration Black Silhouette. Stock Vector - Illustration of  raphic, husbandry: 140349495">
            <a:extLst>
              <a:ext uri="{FF2B5EF4-FFF2-40B4-BE49-F238E27FC236}">
                <a16:creationId xmlns:a16="http://schemas.microsoft.com/office/drawing/2014/main" id="{4DFF1CD8-FCB6-4D22-AF14-7E86F6F7755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3743" t="7481" r="11426" b="9237"/>
          <a:stretch/>
        </p:blipFill>
        <p:spPr bwMode="auto">
          <a:xfrm>
            <a:off x="8368200" y="5905783"/>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0" name="CuadroTexto 69">
            <a:extLst>
              <a:ext uri="{FF2B5EF4-FFF2-40B4-BE49-F238E27FC236}">
                <a16:creationId xmlns:a16="http://schemas.microsoft.com/office/drawing/2014/main" id="{AD4EB5CF-2B02-4837-BADE-039C271F01B4}"/>
              </a:ext>
            </a:extLst>
          </p:cNvPr>
          <p:cNvSpPr txBox="1"/>
          <p:nvPr/>
        </p:nvSpPr>
        <p:spPr>
          <a:xfrm>
            <a:off x="9223649" y="4189548"/>
            <a:ext cx="2371870" cy="830997"/>
          </a:xfrm>
          <a:prstGeom prst="rect">
            <a:avLst/>
          </a:prstGeom>
          <a:noFill/>
        </p:spPr>
        <p:txBody>
          <a:bodyPr wrap="square">
            <a:spAutoFit/>
          </a:bodyPr>
          <a:lstStyle/>
          <a:p>
            <a:pPr algn="ctr"/>
            <a:r>
              <a:rPr lang="nl-NL" sz="2400" kern="0" dirty="0">
                <a:solidFill>
                  <a:srgbClr val="002060"/>
                </a:solidFill>
                <a:cs typeface="Arial" panose="020B0604020202020204" pitchFamily="34" charset="0"/>
              </a:rPr>
              <a:t>Group 6</a:t>
            </a:r>
          </a:p>
          <a:p>
            <a:pPr algn="ctr"/>
            <a:r>
              <a:rPr lang="nl-NL" sz="2400" kern="0" dirty="0">
                <a:solidFill>
                  <a:srgbClr val="002060"/>
                </a:solidFill>
                <a:cs typeface="Arial" panose="020B0604020202020204" pitchFamily="34" charset="0"/>
              </a:rPr>
              <a:t> </a:t>
            </a:r>
            <a:r>
              <a:rPr lang="nl-NL" sz="2400" b="1" kern="0" dirty="0">
                <a:solidFill>
                  <a:srgbClr val="002060"/>
                </a:solidFill>
                <a:cs typeface="Arial" panose="020B0604020202020204" pitchFamily="34" charset="0"/>
              </a:rPr>
              <a:t>Swine</a:t>
            </a:r>
          </a:p>
        </p:txBody>
      </p:sp>
    </p:spTree>
    <p:extLst>
      <p:ext uri="{BB962C8B-B14F-4D97-AF65-F5344CB8AC3E}">
        <p14:creationId xmlns:p14="http://schemas.microsoft.com/office/powerpoint/2010/main" val="1893817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98764" y="202639"/>
            <a:ext cx="7512819" cy="166772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et-EE" sz="3200" dirty="0">
                <a:latin typeface="+mn-lt"/>
              </a:rPr>
              <a:t>Rühmatreening 1</a:t>
            </a:r>
            <a:r>
              <a:rPr lang="et-EE" sz="3200" dirty="0">
                <a:latin typeface="EC Square Sans Pro" panose="020B0506040000020004" pitchFamily="34" charset="0"/>
              </a:rPr>
              <a:t> </a:t>
            </a:r>
          </a:p>
          <a:p>
            <a:r>
              <a:rPr lang="et-EE" sz="3200" b="1" dirty="0"/>
              <a:t>Tehke kindlaks takistused </a:t>
            </a:r>
          </a:p>
          <a:p>
            <a:r>
              <a:rPr lang="et-EE" sz="3200" b="1" u="sng" dirty="0"/>
              <a:t>parimate tavade rakendamiseks</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41948" y="526479"/>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t-EE" sz="3600" b="1">
                  <a:solidFill>
                    <a:srgbClr val="C00000"/>
                  </a:solidFill>
                  <a:latin typeface="Arial" panose="020B0604020202020204" pitchFamily="34" charset="0"/>
                  <a:cs typeface="Arial" panose="020B0604020202020204" pitchFamily="34" charset="0"/>
                </a:rPr>
                <a:t>45 </a:t>
              </a:r>
            </a:p>
            <a:p>
              <a:pPr algn="ctr"/>
              <a:r>
                <a:rPr lang="et-EE" sz="1400" b="1">
                  <a:solidFill>
                    <a:srgbClr val="C00000"/>
                  </a:solidFill>
                  <a:latin typeface="Arial" panose="020B0604020202020204" pitchFamily="34" charset="0"/>
                  <a:cs typeface="Arial" panose="020B06040202020202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71" name="Tijdelijke aanduiding voor inhoud 2">
            <a:extLst>
              <a:ext uri="{FF2B5EF4-FFF2-40B4-BE49-F238E27FC236}">
                <a16:creationId xmlns:a16="http://schemas.microsoft.com/office/drawing/2014/main" id="{8A41CD31-4C99-4D8E-9494-0314A6525F65}"/>
              </a:ext>
            </a:extLst>
          </p:cNvPr>
          <p:cNvSpPr txBox="1">
            <a:spLocks/>
          </p:cNvSpPr>
          <p:nvPr/>
        </p:nvSpPr>
        <p:spPr>
          <a:xfrm>
            <a:off x="546476" y="1628411"/>
            <a:ext cx="11645524"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endParaRPr lang="en-US" kern="0" dirty="0">
              <a:solidFill>
                <a:sysClr val="windowText" lastClr="000000"/>
              </a:solidFill>
              <a:latin typeface="Arial" panose="020B0604020202020204" pitchFamily="34" charset="0"/>
              <a:cs typeface="Arial" panose="020B0604020202020204" pitchFamily="34" charset="0"/>
            </a:endParaRPr>
          </a:p>
          <a:p>
            <a:r>
              <a:rPr lang="et-EE" sz="2400" dirty="0">
                <a:solidFill>
                  <a:srgbClr val="002060"/>
                </a:solidFill>
                <a:cs typeface="Arial" panose="020B0604020202020204" pitchFamily="34" charset="0"/>
              </a:rPr>
              <a:t>Palun vastake järgmistele küsimustele:</a:t>
            </a:r>
          </a:p>
          <a:p>
            <a:endParaRPr lang="en-US" sz="2400" kern="0" dirty="0">
              <a:solidFill>
                <a:srgbClr val="002060"/>
              </a:solidFill>
              <a:latin typeface="EC Square Sans Pro" panose="020B0506040000020004" pitchFamily="34" charset="0"/>
              <a:cs typeface="Arial" panose="020B0604020202020204" pitchFamily="34" charset="0"/>
            </a:endParaRPr>
          </a:p>
          <a:p>
            <a:pPr marL="970727" lvl="1" indent="-514350">
              <a:buFont typeface="+mj-lt"/>
              <a:buAutoNum type="arabicPeriod"/>
            </a:pPr>
            <a:r>
              <a:rPr lang="et-EE" sz="2800" b="1" dirty="0">
                <a:solidFill>
                  <a:srgbClr val="002060"/>
                </a:solidFill>
                <a:latin typeface="Arial" panose="020B0604020202020204" pitchFamily="34" charset="0"/>
                <a:cs typeface="Arial" panose="020B0604020202020204" pitchFamily="34" charset="0"/>
              </a:rPr>
              <a:t>Milliseid mikroobivastaseid aineid kasutatakse teie liigil enim ja millistel tingimustel? </a:t>
            </a:r>
          </a:p>
          <a:p>
            <a:pPr marL="970727" lvl="1" indent="-514350">
              <a:buFont typeface="+mj-lt"/>
              <a:buAutoNum type="arabicPeriod"/>
            </a:pPr>
            <a:endParaRPr lang="en-US" sz="2800" b="1" kern="0" dirty="0">
              <a:solidFill>
                <a:srgbClr val="002060"/>
              </a:solidFill>
              <a:latin typeface="Arial" panose="020B0604020202020204" pitchFamily="34" charset="0"/>
              <a:cs typeface="Arial" panose="020B0604020202020204" pitchFamily="34" charset="0"/>
            </a:endParaRPr>
          </a:p>
          <a:p>
            <a:pPr marL="970727" lvl="1" indent="-514350">
              <a:buFont typeface="+mj-lt"/>
              <a:buAutoNum type="arabicPeriod"/>
            </a:pPr>
            <a:r>
              <a:rPr lang="et-EE" sz="2800" b="1" dirty="0">
                <a:solidFill>
                  <a:srgbClr val="002060"/>
                </a:solidFill>
                <a:latin typeface="Arial" panose="020B0604020202020204" pitchFamily="34" charset="0"/>
                <a:cs typeface="Arial" panose="020B0604020202020204" pitchFamily="34" charset="0"/>
              </a:rPr>
              <a:t>Millised on takistused AMU vähendamiseks </a:t>
            </a:r>
            <a:br>
              <a:rPr lang="en-US" sz="2800" b="1" dirty="0">
                <a:solidFill>
                  <a:srgbClr val="002060"/>
                </a:solidFill>
                <a:latin typeface="Arial" panose="020B0604020202020204" pitchFamily="34" charset="0"/>
                <a:cs typeface="Arial" panose="020B0604020202020204" pitchFamily="34" charset="0"/>
              </a:rPr>
            </a:br>
            <a:r>
              <a:rPr lang="et-EE" sz="2800" b="1" dirty="0">
                <a:solidFill>
                  <a:srgbClr val="002060"/>
                </a:solidFill>
                <a:latin typeface="Arial" panose="020B0604020202020204" pitchFamily="34" charset="0"/>
                <a:cs typeface="Arial" panose="020B0604020202020204" pitchFamily="34" charset="0"/>
              </a:rPr>
              <a:t>nendes tingimustes?</a:t>
            </a:r>
            <a:r>
              <a:rPr lang="et-EE" sz="2800" b="1" dirty="0">
                <a:solidFill>
                  <a:srgbClr val="002060"/>
                </a:solidFill>
                <a:latin typeface="EC Square Sans Pro" panose="020B0506040000020004" pitchFamily="34" charset="0"/>
                <a:cs typeface="Arial" panose="020B0604020202020204" pitchFamily="34" charset="0"/>
              </a:rPr>
              <a:t> </a:t>
            </a:r>
            <a:endParaRPr lang="en-US" sz="2800" b="1" dirty="0">
              <a:solidFill>
                <a:srgbClr val="002060"/>
              </a:solidFill>
              <a:latin typeface="EC Square Sans Pro" panose="020B0506040000020004" pitchFamily="34" charset="0"/>
              <a:cs typeface="Arial" panose="020B0604020202020204" pitchFamily="34" charset="0"/>
            </a:endParaRPr>
          </a:p>
          <a:p>
            <a:pPr marL="989013" lvl="1"/>
            <a:r>
              <a:rPr lang="et-EE" sz="2000" dirty="0">
                <a:solidFill>
                  <a:srgbClr val="002060"/>
                </a:solidFill>
                <a:cs typeface="Arial" panose="020B0604020202020204" pitchFamily="34" charset="0"/>
              </a:rPr>
              <a:t>Jaotage takistused 3 kategooriasse (üks takistuse tüüp lehel)</a:t>
            </a:r>
          </a:p>
          <a:p>
            <a:pPr marL="1654881" lvl="3" indent="-285750">
              <a:buFont typeface="Arial" panose="020B0604020202020204" pitchFamily="34" charset="0"/>
              <a:buChar char="•"/>
            </a:pPr>
            <a:r>
              <a:rPr lang="et-EE" sz="2000" dirty="0">
                <a:solidFill>
                  <a:srgbClr val="002060"/>
                </a:solidFill>
                <a:cs typeface="Arial" panose="020B0604020202020204" pitchFamily="34" charset="0"/>
              </a:rPr>
              <a:t>Kasvatamise tavad</a:t>
            </a:r>
          </a:p>
          <a:p>
            <a:pPr marL="1654881" lvl="3" indent="-285750">
              <a:buFont typeface="Arial" panose="020B0604020202020204" pitchFamily="34" charset="0"/>
              <a:buChar char="•"/>
            </a:pPr>
            <a:r>
              <a:rPr lang="et-EE" sz="2000" dirty="0">
                <a:solidFill>
                  <a:srgbClr val="002060"/>
                </a:solidFill>
                <a:cs typeface="Arial" panose="020B0604020202020204" pitchFamily="34" charset="0"/>
              </a:rPr>
              <a:t>Antibiootikumide kasutamise vähendamine ja vastutustundlik kasutamine</a:t>
            </a:r>
          </a:p>
          <a:p>
            <a:pPr marL="1654881" lvl="3" indent="-285750">
              <a:buFont typeface="Arial" panose="020B0604020202020204" pitchFamily="34" charset="0"/>
              <a:buChar char="•"/>
            </a:pPr>
            <a:r>
              <a:rPr lang="et-EE" sz="2000" dirty="0">
                <a:solidFill>
                  <a:srgbClr val="002060"/>
                </a:solidFill>
                <a:cs typeface="Arial" panose="020B0604020202020204" pitchFamily="34" charset="0"/>
              </a:rPr>
              <a:t>Muu</a:t>
            </a:r>
          </a:p>
          <a:p>
            <a:endParaRPr lang="en-US" sz="2400" kern="0" dirty="0">
              <a:solidFill>
                <a:srgbClr val="002060"/>
              </a:solidFill>
              <a:latin typeface="EC Square Sans Pro" panose="020B0506040000020004" pitchFamily="34" charset="0"/>
              <a:cs typeface="Arial" panose="020B0604020202020204" pitchFamily="34" charset="0"/>
            </a:endParaRPr>
          </a:p>
          <a:p>
            <a:r>
              <a:rPr lang="et-EE" sz="2400" dirty="0">
                <a:solidFill>
                  <a:srgbClr val="002060"/>
                </a:solidFill>
                <a:cs typeface="Arial" panose="020B0604020202020204" pitchFamily="34" charset="0"/>
              </a:rPr>
              <a:t>Töötage kleebikutega, et lisada oma vastused lehele</a:t>
            </a:r>
          </a:p>
          <a:p>
            <a:endParaRPr lang="nl-NL" sz="1600" kern="0" dirty="0">
              <a:solidFill>
                <a:srgbClr val="002060"/>
              </a:solidFill>
              <a:latin typeface="EC Square Sans Pro" panose="020B05060400000200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51045967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2215</Words>
  <Application>Microsoft Office PowerPoint</Application>
  <PresentationFormat>Widescreen</PresentationFormat>
  <Paragraphs>451</Paragraphs>
  <Slides>16</Slides>
  <Notes>16</Notes>
  <HiddenSlides>5</HiddenSlides>
  <MMClips>2</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16</vt:i4>
      </vt:variant>
    </vt:vector>
  </HeadingPairs>
  <TitlesOfParts>
    <vt:vector size="28" baseType="lpstr">
      <vt:lpstr>Aptos</vt:lpstr>
      <vt:lpstr>Aptos Display</vt:lpstr>
      <vt:lpstr>Arial</vt:lpstr>
      <vt:lpstr>Calibri</vt:lpstr>
      <vt:lpstr>Calibri Light</vt:lpstr>
      <vt:lpstr>Cambria Math</vt:lpstr>
      <vt:lpstr>Courier New</vt:lpstr>
      <vt:lpstr>EC Square Sans Pro</vt:lpstr>
      <vt:lpstr>Times New Roman</vt:lpstr>
      <vt:lpstr>Wingdings</vt:lpstr>
      <vt:lpstr>Kantoorthema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USER23</cp:lastModifiedBy>
  <cp:revision>72</cp:revision>
  <dcterms:created xsi:type="dcterms:W3CDTF">2024-02-14T08:46:14Z</dcterms:created>
  <dcterms:modified xsi:type="dcterms:W3CDTF">2024-04-09T12:47:17Z</dcterms:modified>
</cp:coreProperties>
</file>