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70" r:id="rId3"/>
    <p:sldId id="271" r:id="rId4"/>
    <p:sldId id="267" r:id="rId5"/>
    <p:sldId id="268" r:id="rId6"/>
    <p:sldId id="263" r:id="rId7"/>
    <p:sldId id="266" r:id="rId8"/>
    <p:sldId id="273" r:id="rId9"/>
    <p:sldId id="257" r:id="rId10"/>
    <p:sldId id="258" r:id="rId11"/>
    <p:sldId id="259" r:id="rId12"/>
    <p:sldId id="269" r:id="rId13"/>
    <p:sldId id="272" r:id="rId14"/>
    <p:sldId id="274" r:id="rId15"/>
  </p:sldIdLst>
  <p:sldSz cx="12192000" cy="6858000"/>
  <p:notesSz cx="6858000" cy="9144000"/>
  <p:defaultTextStyle>
    <a:defPPr>
      <a:defRPr lang="et-E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65" d="100"/>
          <a:sy n="65" d="100"/>
        </p:scale>
        <p:origin x="316"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oleObject" Target="file:///C:\Users\kasutaja\Dropbox\Herd%20health\Farmide%20karjatervise%20n&#228;itajad\Noorkarja%20tervisen&#228;itajad_k&#245;ik%20karjad.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file:///C:\Users\Ants-Hannes%20Viira\Dropbox\Herd%20health\Kulud-tulud\Kulud%20kokku_05_2017_08_2018.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t-E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'AB kulud'!$B$4</c:f>
              <c:strCache>
                <c:ptCount val="1"/>
                <c:pt idx="0">
                  <c:v>A</c:v>
                </c:pt>
              </c:strCache>
            </c:strRef>
          </c:tx>
          <c:spPr>
            <a:ln w="22225" cap="rnd">
              <a:noFill/>
              <a:round/>
            </a:ln>
            <a:effectLst/>
          </c:spPr>
          <c:marker>
            <c:symbol val="diamond"/>
            <c:size val="6"/>
            <c:spPr>
              <a:solidFill>
                <a:schemeClr val="accent1"/>
              </a:solidFill>
              <a:ln w="9525">
                <a:solidFill>
                  <a:schemeClr val="accent1"/>
                </a:solidFill>
                <a:round/>
              </a:ln>
              <a:effectLst/>
            </c:spPr>
          </c:marker>
          <c:trendline>
            <c:spPr>
              <a:ln w="19050" cap="rnd">
                <a:solidFill>
                  <a:schemeClr val="accent1"/>
                </a:solidFill>
                <a:prstDash val="sysDash"/>
              </a:ln>
              <a:effectLst/>
            </c:spPr>
            <c:trendlineType val="linear"/>
            <c:dispRSqr val="0"/>
            <c:dispEq val="0"/>
          </c:trendline>
          <c:cat>
            <c:numRef>
              <c:f>'AB kulud'!$C$3:$Z$3</c:f>
              <c:numCache>
                <c:formatCode>mmm\-yy</c:formatCode>
                <c:ptCount val="24"/>
                <c:pt idx="0">
                  <c:v>42826</c:v>
                </c:pt>
                <c:pt idx="1">
                  <c:v>42856</c:v>
                </c:pt>
                <c:pt idx="2">
                  <c:v>42887</c:v>
                </c:pt>
                <c:pt idx="3">
                  <c:v>42917</c:v>
                </c:pt>
                <c:pt idx="4">
                  <c:v>42948</c:v>
                </c:pt>
                <c:pt idx="5">
                  <c:v>42979</c:v>
                </c:pt>
                <c:pt idx="6">
                  <c:v>43009</c:v>
                </c:pt>
                <c:pt idx="7">
                  <c:v>43040</c:v>
                </c:pt>
                <c:pt idx="8">
                  <c:v>43070</c:v>
                </c:pt>
                <c:pt idx="9">
                  <c:v>43101</c:v>
                </c:pt>
                <c:pt idx="10">
                  <c:v>43132</c:v>
                </c:pt>
                <c:pt idx="11">
                  <c:v>43160</c:v>
                </c:pt>
                <c:pt idx="12">
                  <c:v>43191</c:v>
                </c:pt>
                <c:pt idx="13">
                  <c:v>43221</c:v>
                </c:pt>
                <c:pt idx="14">
                  <c:v>43252</c:v>
                </c:pt>
                <c:pt idx="15">
                  <c:v>43282</c:v>
                </c:pt>
                <c:pt idx="16">
                  <c:v>43313</c:v>
                </c:pt>
                <c:pt idx="17">
                  <c:v>43344</c:v>
                </c:pt>
                <c:pt idx="18">
                  <c:v>43374</c:v>
                </c:pt>
                <c:pt idx="19">
                  <c:v>43405</c:v>
                </c:pt>
                <c:pt idx="20">
                  <c:v>43435</c:v>
                </c:pt>
                <c:pt idx="21">
                  <c:v>43466</c:v>
                </c:pt>
                <c:pt idx="22">
                  <c:v>43497</c:v>
                </c:pt>
                <c:pt idx="23">
                  <c:v>43525</c:v>
                </c:pt>
              </c:numCache>
            </c:numRef>
          </c:cat>
          <c:val>
            <c:numRef>
              <c:f>'AB kulud'!$C$4:$Z$4</c:f>
              <c:numCache>
                <c:formatCode>0.0</c:formatCode>
                <c:ptCount val="24"/>
                <c:pt idx="0">
                  <c:v>4.6395454545454546</c:v>
                </c:pt>
                <c:pt idx="1">
                  <c:v>4.0661666666666667</c:v>
                </c:pt>
                <c:pt idx="2">
                  <c:v>6.8008064516129032</c:v>
                </c:pt>
                <c:pt idx="3">
                  <c:v>4.7462318840579716</c:v>
                </c:pt>
                <c:pt idx="4">
                  <c:v>4.2802777777777772</c:v>
                </c:pt>
                <c:pt idx="5">
                  <c:v>3.0186111111111109</c:v>
                </c:pt>
                <c:pt idx="6">
                  <c:v>2.0819999999999999</c:v>
                </c:pt>
                <c:pt idx="7">
                  <c:v>4.6295774647887322</c:v>
                </c:pt>
                <c:pt idx="8">
                  <c:v>3.0978947368421053</c:v>
                </c:pt>
                <c:pt idx="9">
                  <c:v>3.8217977528089886</c:v>
                </c:pt>
                <c:pt idx="10">
                  <c:v>3.6831325301204818</c:v>
                </c:pt>
                <c:pt idx="11">
                  <c:v>3.7290909090909095</c:v>
                </c:pt>
                <c:pt idx="12">
                  <c:v>1.7741176470588236</c:v>
                </c:pt>
                <c:pt idx="13">
                  <c:v>2.7759999999999998</c:v>
                </c:pt>
                <c:pt idx="14">
                  <c:v>1.6081904761904764</c:v>
                </c:pt>
                <c:pt idx="15">
                  <c:v>1.9373949579831933</c:v>
                </c:pt>
                <c:pt idx="16">
                  <c:v>2.0751612903225807</c:v>
                </c:pt>
                <c:pt idx="17">
                  <c:v>6.9813274336283175</c:v>
                </c:pt>
                <c:pt idx="18">
                  <c:v>0.75227722772277217</c:v>
                </c:pt>
                <c:pt idx="19">
                  <c:v>1.3454347826086956</c:v>
                </c:pt>
                <c:pt idx="20">
                  <c:v>1.5015555555555553</c:v>
                </c:pt>
                <c:pt idx="21">
                  <c:v>1.9376699029126214</c:v>
                </c:pt>
                <c:pt idx="22">
                  <c:v>1.2824509803921569</c:v>
                </c:pt>
                <c:pt idx="23">
                  <c:v>1.3823655913978494</c:v>
                </c:pt>
              </c:numCache>
            </c:numRef>
          </c:val>
          <c:smooth val="0"/>
          <c:extLst>
            <c:ext xmlns:c16="http://schemas.microsoft.com/office/drawing/2014/chart" uri="{C3380CC4-5D6E-409C-BE32-E72D297353CC}">
              <c16:uniqueId val="{00000000-3C25-4FA9-8224-D214096963F0}"/>
            </c:ext>
          </c:extLst>
        </c:ser>
        <c:ser>
          <c:idx val="1"/>
          <c:order val="1"/>
          <c:tx>
            <c:strRef>
              <c:f>'AB kulud'!$B$5</c:f>
              <c:strCache>
                <c:ptCount val="1"/>
                <c:pt idx="0">
                  <c:v>B</c:v>
                </c:pt>
              </c:strCache>
            </c:strRef>
          </c:tx>
          <c:spPr>
            <a:ln w="22225" cap="rnd">
              <a:noFill/>
              <a:round/>
            </a:ln>
            <a:effectLst/>
          </c:spPr>
          <c:marker>
            <c:symbol val="square"/>
            <c:size val="6"/>
            <c:spPr>
              <a:solidFill>
                <a:schemeClr val="accent2"/>
              </a:solidFill>
              <a:ln w="9525">
                <a:solidFill>
                  <a:schemeClr val="accent2"/>
                </a:solidFill>
                <a:round/>
              </a:ln>
              <a:effectLst/>
            </c:spPr>
          </c:marker>
          <c:trendline>
            <c:spPr>
              <a:ln w="19050" cap="rnd">
                <a:solidFill>
                  <a:schemeClr val="accent2"/>
                </a:solidFill>
                <a:prstDash val="sysDash"/>
              </a:ln>
              <a:effectLst/>
            </c:spPr>
            <c:trendlineType val="linear"/>
            <c:dispRSqr val="0"/>
            <c:dispEq val="0"/>
          </c:trendline>
          <c:cat>
            <c:numRef>
              <c:f>'AB kulud'!$C$3:$Z$3</c:f>
              <c:numCache>
                <c:formatCode>mmm\-yy</c:formatCode>
                <c:ptCount val="24"/>
                <c:pt idx="0">
                  <c:v>42826</c:v>
                </c:pt>
                <c:pt idx="1">
                  <c:v>42856</c:v>
                </c:pt>
                <c:pt idx="2">
                  <c:v>42887</c:v>
                </c:pt>
                <c:pt idx="3">
                  <c:v>42917</c:v>
                </c:pt>
                <c:pt idx="4">
                  <c:v>42948</c:v>
                </c:pt>
                <c:pt idx="5">
                  <c:v>42979</c:v>
                </c:pt>
                <c:pt idx="6">
                  <c:v>43009</c:v>
                </c:pt>
                <c:pt idx="7">
                  <c:v>43040</c:v>
                </c:pt>
                <c:pt idx="8">
                  <c:v>43070</c:v>
                </c:pt>
                <c:pt idx="9">
                  <c:v>43101</c:v>
                </c:pt>
                <c:pt idx="10">
                  <c:v>43132</c:v>
                </c:pt>
                <c:pt idx="11">
                  <c:v>43160</c:v>
                </c:pt>
                <c:pt idx="12">
                  <c:v>43191</c:v>
                </c:pt>
                <c:pt idx="13">
                  <c:v>43221</c:v>
                </c:pt>
                <c:pt idx="14">
                  <c:v>43252</c:v>
                </c:pt>
                <c:pt idx="15">
                  <c:v>43282</c:v>
                </c:pt>
                <c:pt idx="16">
                  <c:v>43313</c:v>
                </c:pt>
                <c:pt idx="17">
                  <c:v>43344</c:v>
                </c:pt>
                <c:pt idx="18">
                  <c:v>43374</c:v>
                </c:pt>
                <c:pt idx="19">
                  <c:v>43405</c:v>
                </c:pt>
                <c:pt idx="20">
                  <c:v>43435</c:v>
                </c:pt>
                <c:pt idx="21">
                  <c:v>43466</c:v>
                </c:pt>
                <c:pt idx="22">
                  <c:v>43497</c:v>
                </c:pt>
                <c:pt idx="23">
                  <c:v>43525</c:v>
                </c:pt>
              </c:numCache>
            </c:numRef>
          </c:cat>
          <c:val>
            <c:numRef>
              <c:f>'AB kulud'!$C$5:$Z$5</c:f>
              <c:numCache>
                <c:formatCode>0.0</c:formatCode>
                <c:ptCount val="24"/>
                <c:pt idx="0">
                  <c:v>0.46763819095477388</c:v>
                </c:pt>
                <c:pt idx="1">
                  <c:v>2.2901449275362316</c:v>
                </c:pt>
                <c:pt idx="2">
                  <c:v>2</c:v>
                </c:pt>
                <c:pt idx="3">
                  <c:v>2.471973180076628</c:v>
                </c:pt>
                <c:pt idx="4">
                  <c:v>2.5346153846153845</c:v>
                </c:pt>
                <c:pt idx="5">
                  <c:v>1.7926315789473684</c:v>
                </c:pt>
                <c:pt idx="6">
                  <c:v>3.2482304526748971</c:v>
                </c:pt>
                <c:pt idx="7">
                  <c:v>5.4099082568807342</c:v>
                </c:pt>
                <c:pt idx="8">
                  <c:v>4.3733333333333331</c:v>
                </c:pt>
                <c:pt idx="9">
                  <c:v>6.0993939393939405</c:v>
                </c:pt>
                <c:pt idx="10">
                  <c:v>4.8855230125523006</c:v>
                </c:pt>
                <c:pt idx="11">
                  <c:v>4.8875438596491234</c:v>
                </c:pt>
                <c:pt idx="12">
                  <c:v>4.8074008810572693</c:v>
                </c:pt>
                <c:pt idx="13">
                  <c:v>0.70643171806167404</c:v>
                </c:pt>
                <c:pt idx="14">
                  <c:v>1.0036653386454184</c:v>
                </c:pt>
                <c:pt idx="15">
                  <c:v>0.71844961240310079</c:v>
                </c:pt>
                <c:pt idx="16">
                  <c:v>0.99545454545454548</c:v>
                </c:pt>
                <c:pt idx="17">
                  <c:v>1.0920081967213116</c:v>
                </c:pt>
                <c:pt idx="18">
                  <c:v>0.90491452991453003</c:v>
                </c:pt>
                <c:pt idx="19">
                  <c:v>0.96834862385321097</c:v>
                </c:pt>
                <c:pt idx="20">
                  <c:v>1.1447169811320757</c:v>
                </c:pt>
                <c:pt idx="21">
                  <c:v>0.78416370106761579</c:v>
                </c:pt>
                <c:pt idx="22">
                  <c:v>1.3053872053872053</c:v>
                </c:pt>
                <c:pt idx="23">
                  <c:v>1.0842592592592593</c:v>
                </c:pt>
              </c:numCache>
            </c:numRef>
          </c:val>
          <c:smooth val="0"/>
          <c:extLst>
            <c:ext xmlns:c16="http://schemas.microsoft.com/office/drawing/2014/chart" uri="{C3380CC4-5D6E-409C-BE32-E72D297353CC}">
              <c16:uniqueId val="{00000001-3C25-4FA9-8224-D214096963F0}"/>
            </c:ext>
          </c:extLst>
        </c:ser>
        <c:ser>
          <c:idx val="2"/>
          <c:order val="2"/>
          <c:tx>
            <c:strRef>
              <c:f>'AB kulud'!$B$6</c:f>
              <c:strCache>
                <c:ptCount val="1"/>
                <c:pt idx="0">
                  <c:v>C</c:v>
                </c:pt>
              </c:strCache>
            </c:strRef>
          </c:tx>
          <c:spPr>
            <a:ln w="22225" cap="rnd">
              <a:noFill/>
              <a:round/>
            </a:ln>
            <a:effectLst/>
          </c:spPr>
          <c:marker>
            <c:symbol val="triangle"/>
            <c:size val="6"/>
            <c:spPr>
              <a:solidFill>
                <a:schemeClr val="accent3"/>
              </a:solidFill>
              <a:ln w="9525">
                <a:solidFill>
                  <a:schemeClr val="accent3"/>
                </a:solidFill>
                <a:round/>
              </a:ln>
              <a:effectLst/>
            </c:spPr>
          </c:marker>
          <c:trendline>
            <c:spPr>
              <a:ln w="19050" cap="rnd">
                <a:solidFill>
                  <a:schemeClr val="accent3"/>
                </a:solidFill>
                <a:prstDash val="sysDash"/>
              </a:ln>
              <a:effectLst/>
            </c:spPr>
            <c:trendlineType val="linear"/>
            <c:dispRSqr val="0"/>
            <c:dispEq val="0"/>
          </c:trendline>
          <c:cat>
            <c:numRef>
              <c:f>'AB kulud'!$C$3:$Z$3</c:f>
              <c:numCache>
                <c:formatCode>mmm\-yy</c:formatCode>
                <c:ptCount val="24"/>
                <c:pt idx="0">
                  <c:v>42826</c:v>
                </c:pt>
                <c:pt idx="1">
                  <c:v>42856</c:v>
                </c:pt>
                <c:pt idx="2">
                  <c:v>42887</c:v>
                </c:pt>
                <c:pt idx="3">
                  <c:v>42917</c:v>
                </c:pt>
                <c:pt idx="4">
                  <c:v>42948</c:v>
                </c:pt>
                <c:pt idx="5">
                  <c:v>42979</c:v>
                </c:pt>
                <c:pt idx="6">
                  <c:v>43009</c:v>
                </c:pt>
                <c:pt idx="7">
                  <c:v>43040</c:v>
                </c:pt>
                <c:pt idx="8">
                  <c:v>43070</c:v>
                </c:pt>
                <c:pt idx="9">
                  <c:v>43101</c:v>
                </c:pt>
                <c:pt idx="10">
                  <c:v>43132</c:v>
                </c:pt>
                <c:pt idx="11">
                  <c:v>43160</c:v>
                </c:pt>
                <c:pt idx="12">
                  <c:v>43191</c:v>
                </c:pt>
                <c:pt idx="13">
                  <c:v>43221</c:v>
                </c:pt>
                <c:pt idx="14">
                  <c:v>43252</c:v>
                </c:pt>
                <c:pt idx="15">
                  <c:v>43282</c:v>
                </c:pt>
                <c:pt idx="16">
                  <c:v>43313</c:v>
                </c:pt>
                <c:pt idx="17">
                  <c:v>43344</c:v>
                </c:pt>
                <c:pt idx="18">
                  <c:v>43374</c:v>
                </c:pt>
                <c:pt idx="19">
                  <c:v>43405</c:v>
                </c:pt>
                <c:pt idx="20">
                  <c:v>43435</c:v>
                </c:pt>
                <c:pt idx="21">
                  <c:v>43466</c:v>
                </c:pt>
                <c:pt idx="22">
                  <c:v>43497</c:v>
                </c:pt>
                <c:pt idx="23">
                  <c:v>43525</c:v>
                </c:pt>
              </c:numCache>
            </c:numRef>
          </c:cat>
          <c:val>
            <c:numRef>
              <c:f>'AB kulud'!$C$6:$Z$6</c:f>
              <c:numCache>
                <c:formatCode>0.0</c:formatCode>
                <c:ptCount val="24"/>
                <c:pt idx="0">
                  <c:v>0</c:v>
                </c:pt>
                <c:pt idx="1">
                  <c:v>0</c:v>
                </c:pt>
                <c:pt idx="2">
                  <c:v>0</c:v>
                </c:pt>
                <c:pt idx="3">
                  <c:v>0</c:v>
                </c:pt>
                <c:pt idx="4">
                  <c:v>0</c:v>
                </c:pt>
                <c:pt idx="5">
                  <c:v>0</c:v>
                </c:pt>
                <c:pt idx="6">
                  <c:v>0</c:v>
                </c:pt>
                <c:pt idx="7">
                  <c:v>0</c:v>
                </c:pt>
                <c:pt idx="8">
                  <c:v>0.48214285714285715</c:v>
                </c:pt>
                <c:pt idx="9">
                  <c:v>0.86178861788617889</c:v>
                </c:pt>
                <c:pt idx="10">
                  <c:v>0.79837398373983726</c:v>
                </c:pt>
                <c:pt idx="11">
                  <c:v>0.75087719298245614</c:v>
                </c:pt>
                <c:pt idx="12">
                  <c:v>0.71456310679611645</c:v>
                </c:pt>
                <c:pt idx="13">
                  <c:v>0.71157894736842098</c:v>
                </c:pt>
                <c:pt idx="14">
                  <c:v>0.85319148936170197</c:v>
                </c:pt>
                <c:pt idx="15">
                  <c:v>0.72621359223300963</c:v>
                </c:pt>
                <c:pt idx="16">
                  <c:v>0.88791208791208787</c:v>
                </c:pt>
                <c:pt idx="17">
                  <c:v>3.4665048543689321</c:v>
                </c:pt>
                <c:pt idx="18">
                  <c:v>1.8909090909090909</c:v>
                </c:pt>
                <c:pt idx="19">
                  <c:v>0.69589743589743591</c:v>
                </c:pt>
                <c:pt idx="20">
                  <c:v>0.3045801526717557</c:v>
                </c:pt>
                <c:pt idx="21">
                  <c:v>0.29124087591240877</c:v>
                </c:pt>
                <c:pt idx="22">
                  <c:v>0.17333333333333334</c:v>
                </c:pt>
                <c:pt idx="23">
                  <c:v>0</c:v>
                </c:pt>
              </c:numCache>
            </c:numRef>
          </c:val>
          <c:smooth val="0"/>
          <c:extLst>
            <c:ext xmlns:c16="http://schemas.microsoft.com/office/drawing/2014/chart" uri="{C3380CC4-5D6E-409C-BE32-E72D297353CC}">
              <c16:uniqueId val="{00000002-3C25-4FA9-8224-D214096963F0}"/>
            </c:ext>
          </c:extLst>
        </c:ser>
        <c:ser>
          <c:idx val="3"/>
          <c:order val="3"/>
          <c:tx>
            <c:strRef>
              <c:f>'AB kulud'!$B$7</c:f>
              <c:strCache>
                <c:ptCount val="1"/>
                <c:pt idx="0">
                  <c:v>D</c:v>
                </c:pt>
              </c:strCache>
            </c:strRef>
          </c:tx>
          <c:spPr>
            <a:ln w="22225" cap="rnd">
              <a:noFill/>
              <a:round/>
            </a:ln>
            <a:effectLst/>
          </c:spPr>
          <c:marker>
            <c:symbol val="x"/>
            <c:size val="6"/>
            <c:spPr>
              <a:noFill/>
              <a:ln w="9525">
                <a:solidFill>
                  <a:schemeClr val="accent4"/>
                </a:solidFill>
                <a:round/>
              </a:ln>
              <a:effectLst/>
            </c:spPr>
          </c:marker>
          <c:trendline>
            <c:spPr>
              <a:ln w="19050" cap="rnd">
                <a:noFill/>
                <a:prstDash val="sysDash"/>
              </a:ln>
              <a:effectLst/>
            </c:spPr>
            <c:trendlineType val="linear"/>
            <c:dispRSqr val="0"/>
            <c:dispEq val="0"/>
          </c:trendline>
          <c:trendline>
            <c:spPr>
              <a:ln w="19050" cap="rnd">
                <a:solidFill>
                  <a:schemeClr val="accent4"/>
                </a:solidFill>
                <a:prstDash val="sysDash"/>
              </a:ln>
              <a:effectLst/>
            </c:spPr>
            <c:trendlineType val="linear"/>
            <c:dispRSqr val="0"/>
            <c:dispEq val="0"/>
          </c:trendline>
          <c:cat>
            <c:numRef>
              <c:f>'AB kulud'!$C$3:$Z$3</c:f>
              <c:numCache>
                <c:formatCode>mmm\-yy</c:formatCode>
                <c:ptCount val="24"/>
                <c:pt idx="0">
                  <c:v>42826</c:v>
                </c:pt>
                <c:pt idx="1">
                  <c:v>42856</c:v>
                </c:pt>
                <c:pt idx="2">
                  <c:v>42887</c:v>
                </c:pt>
                <c:pt idx="3">
                  <c:v>42917</c:v>
                </c:pt>
                <c:pt idx="4">
                  <c:v>42948</c:v>
                </c:pt>
                <c:pt idx="5">
                  <c:v>42979</c:v>
                </c:pt>
                <c:pt idx="6">
                  <c:v>43009</c:v>
                </c:pt>
                <c:pt idx="7">
                  <c:v>43040</c:v>
                </c:pt>
                <c:pt idx="8">
                  <c:v>43070</c:v>
                </c:pt>
                <c:pt idx="9">
                  <c:v>43101</c:v>
                </c:pt>
                <c:pt idx="10">
                  <c:v>43132</c:v>
                </c:pt>
                <c:pt idx="11">
                  <c:v>43160</c:v>
                </c:pt>
                <c:pt idx="12">
                  <c:v>43191</c:v>
                </c:pt>
                <c:pt idx="13">
                  <c:v>43221</c:v>
                </c:pt>
                <c:pt idx="14">
                  <c:v>43252</c:v>
                </c:pt>
                <c:pt idx="15">
                  <c:v>43282</c:v>
                </c:pt>
                <c:pt idx="16">
                  <c:v>43313</c:v>
                </c:pt>
                <c:pt idx="17">
                  <c:v>43344</c:v>
                </c:pt>
                <c:pt idx="18">
                  <c:v>43374</c:v>
                </c:pt>
                <c:pt idx="19">
                  <c:v>43405</c:v>
                </c:pt>
                <c:pt idx="20">
                  <c:v>43435</c:v>
                </c:pt>
                <c:pt idx="21">
                  <c:v>43466</c:v>
                </c:pt>
                <c:pt idx="22">
                  <c:v>43497</c:v>
                </c:pt>
                <c:pt idx="23">
                  <c:v>43525</c:v>
                </c:pt>
              </c:numCache>
            </c:numRef>
          </c:cat>
          <c:val>
            <c:numRef>
              <c:f>'AB kulud'!$C$7:$Z$7</c:f>
              <c:numCache>
                <c:formatCode>0.0</c:formatCode>
                <c:ptCount val="24"/>
                <c:pt idx="0">
                  <c:v>1.1005681818181818</c:v>
                </c:pt>
                <c:pt idx="1">
                  <c:v>1.3851401869158879</c:v>
                </c:pt>
                <c:pt idx="2">
                  <c:v>1.3469724770642202</c:v>
                </c:pt>
                <c:pt idx="3">
                  <c:v>1.2030152671755727</c:v>
                </c:pt>
                <c:pt idx="4">
                  <c:v>1.3465277777777775</c:v>
                </c:pt>
                <c:pt idx="5">
                  <c:v>0.53660000000000008</c:v>
                </c:pt>
                <c:pt idx="6">
                  <c:v>0.53930463576158938</c:v>
                </c:pt>
                <c:pt idx="7">
                  <c:v>0.84351145038167941</c:v>
                </c:pt>
                <c:pt idx="8">
                  <c:v>1.0442028985507246</c:v>
                </c:pt>
                <c:pt idx="9">
                  <c:v>1.0246376811594202</c:v>
                </c:pt>
                <c:pt idx="10">
                  <c:v>1.1293478260869565</c:v>
                </c:pt>
                <c:pt idx="11">
                  <c:v>0.84700507614213172</c:v>
                </c:pt>
                <c:pt idx="12">
                  <c:v>0.62417475728155336</c:v>
                </c:pt>
                <c:pt idx="13">
                  <c:v>0.78162162162162163</c:v>
                </c:pt>
                <c:pt idx="14">
                  <c:v>0.26108108108108108</c:v>
                </c:pt>
                <c:pt idx="15">
                  <c:v>1.8030303030303032E-2</c:v>
                </c:pt>
                <c:pt idx="16">
                  <c:v>0.1307191011235955</c:v>
                </c:pt>
                <c:pt idx="17">
                  <c:v>9.3291005291005313E-2</c:v>
                </c:pt>
                <c:pt idx="18">
                  <c:v>1.855340909090909</c:v>
                </c:pt>
                <c:pt idx="19">
                  <c:v>0.12516556291390729</c:v>
                </c:pt>
                <c:pt idx="20">
                  <c:v>9.815950920245399E-2</c:v>
                </c:pt>
                <c:pt idx="21">
                  <c:v>0.62827586206896546</c:v>
                </c:pt>
                <c:pt idx="22">
                  <c:v>0.32404040404040402</c:v>
                </c:pt>
                <c:pt idx="23">
                  <c:v>0.34507317073170729</c:v>
                </c:pt>
              </c:numCache>
            </c:numRef>
          </c:val>
          <c:smooth val="0"/>
          <c:extLst>
            <c:ext xmlns:c16="http://schemas.microsoft.com/office/drawing/2014/chart" uri="{C3380CC4-5D6E-409C-BE32-E72D297353CC}">
              <c16:uniqueId val="{00000003-3C25-4FA9-8224-D214096963F0}"/>
            </c:ext>
          </c:extLst>
        </c:ser>
        <c:dLbls>
          <c:showLegendKey val="0"/>
          <c:showVal val="0"/>
          <c:showCatName val="0"/>
          <c:showSerName val="0"/>
          <c:showPercent val="0"/>
          <c:showBubbleSize val="0"/>
        </c:dLbls>
        <c:marker val="1"/>
        <c:smooth val="0"/>
        <c:axId val="-1374124080"/>
        <c:axId val="-1374134960"/>
      </c:lineChart>
      <c:dateAx>
        <c:axId val="-1374124080"/>
        <c:scaling>
          <c:orientation val="minMax"/>
        </c:scaling>
        <c:delete val="0"/>
        <c:axPos val="b"/>
        <c:title>
          <c:tx>
            <c:rich>
              <a:bodyPr rot="0" spcFirstLastPara="1" vertOverflow="ellipsis" vert="horz" wrap="square" anchor="ctr" anchorCtr="1"/>
              <a:lstStyle/>
              <a:p>
                <a:pPr>
                  <a:defRPr sz="900" b="0" i="0" u="none" strike="noStrike" kern="1200" cap="all" baseline="0">
                    <a:solidFill>
                      <a:schemeClr val="tx1">
                        <a:lumMod val="65000"/>
                        <a:lumOff val="35000"/>
                      </a:schemeClr>
                    </a:solidFill>
                    <a:latin typeface="+mn-lt"/>
                    <a:ea typeface="+mn-ea"/>
                    <a:cs typeface="+mn-cs"/>
                  </a:defRPr>
                </a:pPr>
                <a:r>
                  <a:rPr lang="et-EE"/>
                  <a:t>kuu</a:t>
                </a:r>
              </a:p>
            </c:rich>
          </c:tx>
          <c:layout/>
          <c:overlay val="0"/>
          <c:spPr>
            <a:noFill/>
            <a:ln>
              <a:noFill/>
            </a:ln>
            <a:effectLst/>
          </c:spPr>
          <c:txPr>
            <a:bodyPr rot="0" spcFirstLastPara="1" vertOverflow="ellipsis" vert="horz" wrap="square" anchor="ctr" anchorCtr="1"/>
            <a:lstStyle/>
            <a:p>
              <a:pPr>
                <a:defRPr sz="900" b="0" i="0" u="none" strike="noStrike" kern="1200" cap="all" baseline="0">
                  <a:solidFill>
                    <a:schemeClr val="tx1">
                      <a:lumMod val="65000"/>
                      <a:lumOff val="35000"/>
                    </a:schemeClr>
                  </a:solidFill>
                  <a:latin typeface="+mn-lt"/>
                  <a:ea typeface="+mn-ea"/>
                  <a:cs typeface="+mn-cs"/>
                </a:defRPr>
              </a:pPr>
              <a:endParaRPr lang="et-EE"/>
            </a:p>
          </c:txPr>
        </c:title>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cap="all" spc="120" normalizeH="0" baseline="0">
                <a:solidFill>
                  <a:schemeClr val="tx1">
                    <a:lumMod val="65000"/>
                    <a:lumOff val="35000"/>
                  </a:schemeClr>
                </a:solidFill>
                <a:latin typeface="+mn-lt"/>
                <a:ea typeface="+mn-ea"/>
                <a:cs typeface="+mn-cs"/>
              </a:defRPr>
            </a:pPr>
            <a:endParaRPr lang="et-EE"/>
          </a:p>
        </c:txPr>
        <c:crossAx val="-1374134960"/>
        <c:crosses val="autoZero"/>
        <c:auto val="1"/>
        <c:lblOffset val="100"/>
        <c:baseTimeUnit val="months"/>
      </c:dateAx>
      <c:valAx>
        <c:axId val="-1374134960"/>
        <c:scaling>
          <c:orientation val="minMax"/>
          <c:min val="0"/>
        </c:scaling>
        <c:delete val="0"/>
        <c:axPos val="l"/>
        <c:title>
          <c:tx>
            <c:rich>
              <a:bodyPr rot="-5400000" spcFirstLastPara="1" vertOverflow="ellipsis" vert="horz" wrap="square" anchor="ctr" anchorCtr="1"/>
              <a:lstStyle/>
              <a:p>
                <a:pPr>
                  <a:defRPr sz="900" b="0" i="0" u="none" strike="noStrike" kern="1200" cap="all" baseline="0">
                    <a:solidFill>
                      <a:schemeClr val="tx1">
                        <a:lumMod val="65000"/>
                        <a:lumOff val="35000"/>
                      </a:schemeClr>
                    </a:solidFill>
                    <a:latin typeface="+mn-lt"/>
                    <a:ea typeface="+mn-ea"/>
                    <a:cs typeface="+mn-cs"/>
                  </a:defRPr>
                </a:pPr>
                <a:r>
                  <a:rPr lang="et-EE"/>
                  <a:t>antibiootikumide kulu vasikate haiguste raviks (EURot</a:t>
                </a:r>
                <a:r>
                  <a:rPr lang="et-EE" baseline="0"/>
                  <a:t> </a:t>
                </a:r>
                <a:r>
                  <a:rPr lang="et-EE"/>
                  <a:t>kuni 3-kuu vanuste vasikate arvu kohta)</a:t>
                </a:r>
              </a:p>
            </c:rich>
          </c:tx>
          <c:layout/>
          <c:overlay val="0"/>
          <c:spPr>
            <a:noFill/>
            <a:ln>
              <a:noFill/>
            </a:ln>
            <a:effectLst/>
          </c:spPr>
          <c:txPr>
            <a:bodyPr rot="-5400000" spcFirstLastPara="1" vertOverflow="ellipsis" vert="horz" wrap="square" anchor="ctr" anchorCtr="1"/>
            <a:lstStyle/>
            <a:p>
              <a:pPr>
                <a:defRPr sz="900" b="0" i="0" u="none" strike="noStrike" kern="1200" cap="all" baseline="0">
                  <a:solidFill>
                    <a:schemeClr val="tx1">
                      <a:lumMod val="65000"/>
                      <a:lumOff val="35000"/>
                    </a:schemeClr>
                  </a:solidFill>
                  <a:latin typeface="+mn-lt"/>
                  <a:ea typeface="+mn-ea"/>
                  <a:cs typeface="+mn-cs"/>
                </a:defRPr>
              </a:pPr>
              <a:endParaRPr lang="et-EE"/>
            </a:p>
          </c:txPr>
        </c:title>
        <c:numFmt formatCode="0.0"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t-EE"/>
          </a:p>
        </c:txPr>
        <c:crossAx val="-1374124080"/>
        <c:crosses val="autoZero"/>
        <c:crossBetween val="between"/>
        <c:majorUnit val="2"/>
      </c:valAx>
      <c:spPr>
        <a:noFill/>
        <a:ln>
          <a:noFill/>
        </a:ln>
        <a:effectLst/>
      </c:spPr>
    </c:plotArea>
    <c:legend>
      <c:legendPos val="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t-EE"/>
        </a:p>
      </c:txPr>
    </c:legend>
    <c:plotVisOnly val="1"/>
    <c:dispBlanksAs val="gap"/>
    <c:showDLblsOverMax val="0"/>
  </c:chart>
  <c:spPr>
    <a:noFill/>
    <a:ln>
      <a:noFill/>
    </a:ln>
    <a:effectLst/>
  </c:spPr>
  <c:txPr>
    <a:bodyPr/>
    <a:lstStyle/>
    <a:p>
      <a:pPr>
        <a:defRPr/>
      </a:pPr>
      <a:endParaRPr lang="et-EE"/>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t-E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r>
              <a:rPr lang="et-EE" sz="1800"/>
              <a:t>Karjatervisega seotud</a:t>
            </a:r>
            <a:r>
              <a:rPr lang="et-EE" sz="1800" baseline="0"/>
              <a:t> kulude trend perioodil mai 2017-jaanuar 2019</a:t>
            </a:r>
            <a:endParaRPr lang="et-EE" sz="1800"/>
          </a:p>
        </c:rich>
      </c:tx>
      <c:layout/>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endParaRPr lang="et-EE"/>
        </a:p>
      </c:txPr>
    </c:title>
    <c:autoTitleDeleted val="0"/>
    <c:plotArea>
      <c:layout/>
      <c:lineChart>
        <c:grouping val="standard"/>
        <c:varyColors val="0"/>
        <c:ser>
          <c:idx val="0"/>
          <c:order val="0"/>
          <c:tx>
            <c:strRef>
              <c:f>Leht2!$B$11</c:f>
              <c:strCache>
                <c:ptCount val="1"/>
                <c:pt idx="0">
                  <c:v>Ettevõte 1</c:v>
                </c:pt>
              </c:strCache>
            </c:strRef>
          </c:tx>
          <c:spPr>
            <a:ln w="28575" cap="rnd">
              <a:noFill/>
              <a:round/>
            </a:ln>
            <a:effectLst/>
          </c:spPr>
          <c:marker>
            <c:symbol val="square"/>
            <c:size val="7"/>
            <c:spPr>
              <a:solidFill>
                <a:schemeClr val="accent1"/>
              </a:solidFill>
              <a:ln w="9525">
                <a:solidFill>
                  <a:schemeClr val="accent1"/>
                </a:solidFill>
              </a:ln>
              <a:effectLst/>
            </c:spPr>
          </c:marker>
          <c:trendline>
            <c:spPr>
              <a:ln w="47625" cap="rnd">
                <a:solidFill>
                  <a:schemeClr val="accent1"/>
                </a:solidFill>
                <a:prstDash val="sysDot"/>
              </a:ln>
              <a:effectLst/>
            </c:spPr>
            <c:trendlineType val="linear"/>
            <c:dispRSqr val="0"/>
            <c:dispEq val="0"/>
          </c:trendline>
          <c:cat>
            <c:numRef>
              <c:f>Leht2!$C$10:$W$10</c:f>
              <c:numCache>
                <c:formatCode>mmm\-yy</c:formatCode>
                <c:ptCount val="21"/>
                <c:pt idx="0">
                  <c:v>42856</c:v>
                </c:pt>
                <c:pt idx="1">
                  <c:v>42887</c:v>
                </c:pt>
                <c:pt idx="2">
                  <c:v>42917</c:v>
                </c:pt>
                <c:pt idx="3">
                  <c:v>42948</c:v>
                </c:pt>
                <c:pt idx="4">
                  <c:v>42979</c:v>
                </c:pt>
                <c:pt idx="5">
                  <c:v>43009</c:v>
                </c:pt>
                <c:pt idx="6">
                  <c:v>43040</c:v>
                </c:pt>
                <c:pt idx="7">
                  <c:v>43070</c:v>
                </c:pt>
                <c:pt idx="8">
                  <c:v>43101</c:v>
                </c:pt>
                <c:pt idx="9">
                  <c:v>43132</c:v>
                </c:pt>
                <c:pt idx="10">
                  <c:v>43160</c:v>
                </c:pt>
                <c:pt idx="11">
                  <c:v>43191</c:v>
                </c:pt>
                <c:pt idx="12">
                  <c:v>43221</c:v>
                </c:pt>
                <c:pt idx="13">
                  <c:v>43252</c:v>
                </c:pt>
                <c:pt idx="14">
                  <c:v>43282</c:v>
                </c:pt>
                <c:pt idx="15">
                  <c:v>43313</c:v>
                </c:pt>
                <c:pt idx="16">
                  <c:v>43344</c:v>
                </c:pt>
                <c:pt idx="17">
                  <c:v>43374</c:v>
                </c:pt>
                <c:pt idx="18">
                  <c:v>43405</c:v>
                </c:pt>
                <c:pt idx="19">
                  <c:v>43435</c:v>
                </c:pt>
                <c:pt idx="20">
                  <c:v>43466</c:v>
                </c:pt>
              </c:numCache>
            </c:numRef>
          </c:cat>
          <c:val>
            <c:numRef>
              <c:f>Leht2!$C$11:$W$11</c:f>
              <c:numCache>
                <c:formatCode>0</c:formatCode>
                <c:ptCount val="21"/>
                <c:pt idx="0">
                  <c:v>29.969659215244544</c:v>
                </c:pt>
                <c:pt idx="1">
                  <c:v>25.64760880277138</c:v>
                </c:pt>
                <c:pt idx="2">
                  <c:v>27.307335967287578</c:v>
                </c:pt>
                <c:pt idx="3">
                  <c:v>27.893639283917413</c:v>
                </c:pt>
                <c:pt idx="4">
                  <c:v>18.337903641009802</c:v>
                </c:pt>
                <c:pt idx="5">
                  <c:v>29.384405463524907</c:v>
                </c:pt>
                <c:pt idx="6">
                  <c:v>19.662277377822431</c:v>
                </c:pt>
                <c:pt idx="7">
                  <c:v>29.475051204868642</c:v>
                </c:pt>
                <c:pt idx="8">
                  <c:v>20.654095720011654</c:v>
                </c:pt>
                <c:pt idx="9">
                  <c:v>25.604560816109604</c:v>
                </c:pt>
                <c:pt idx="10">
                  <c:v>22.156343943676628</c:v>
                </c:pt>
                <c:pt idx="11">
                  <c:v>19.81375379731189</c:v>
                </c:pt>
                <c:pt idx="12">
                  <c:v>18.621078593870145</c:v>
                </c:pt>
                <c:pt idx="13">
                  <c:v>16.19951295349464</c:v>
                </c:pt>
                <c:pt idx="14">
                  <c:v>21.059113058643845</c:v>
                </c:pt>
                <c:pt idx="15">
                  <c:v>18.812899732017478</c:v>
                </c:pt>
                <c:pt idx="16">
                  <c:v>17.503910474229301</c:v>
                </c:pt>
                <c:pt idx="17">
                  <c:v>18.017763552230427</c:v>
                </c:pt>
                <c:pt idx="18">
                  <c:v>18.347616457448787</c:v>
                </c:pt>
                <c:pt idx="19">
                  <c:v>17.661110046275727</c:v>
                </c:pt>
                <c:pt idx="20">
                  <c:v>17.434333661329639</c:v>
                </c:pt>
              </c:numCache>
            </c:numRef>
          </c:val>
          <c:smooth val="0"/>
          <c:extLst>
            <c:ext xmlns:c16="http://schemas.microsoft.com/office/drawing/2014/chart" uri="{C3380CC4-5D6E-409C-BE32-E72D297353CC}">
              <c16:uniqueId val="{00000000-D136-4A1A-B232-83FFACB9E465}"/>
            </c:ext>
          </c:extLst>
        </c:ser>
        <c:ser>
          <c:idx val="1"/>
          <c:order val="1"/>
          <c:tx>
            <c:strRef>
              <c:f>Leht2!$B$12</c:f>
              <c:strCache>
                <c:ptCount val="1"/>
                <c:pt idx="0">
                  <c:v>Ettevõte 2</c:v>
                </c:pt>
              </c:strCache>
            </c:strRef>
          </c:tx>
          <c:spPr>
            <a:ln w="28575" cap="rnd">
              <a:noFill/>
              <a:round/>
            </a:ln>
            <a:effectLst/>
          </c:spPr>
          <c:marker>
            <c:symbol val="circle"/>
            <c:size val="7"/>
            <c:spPr>
              <a:solidFill>
                <a:schemeClr val="accent2"/>
              </a:solidFill>
              <a:ln w="9525">
                <a:solidFill>
                  <a:schemeClr val="accent2">
                    <a:lumMod val="40000"/>
                    <a:lumOff val="60000"/>
                  </a:schemeClr>
                </a:solidFill>
              </a:ln>
              <a:effectLst/>
            </c:spPr>
          </c:marker>
          <c:trendline>
            <c:spPr>
              <a:ln w="34925" cap="rnd">
                <a:solidFill>
                  <a:schemeClr val="accent2">
                    <a:lumMod val="75000"/>
                  </a:schemeClr>
                </a:solidFill>
                <a:prstDash val="sysDot"/>
              </a:ln>
              <a:effectLst/>
            </c:spPr>
            <c:trendlineType val="linear"/>
            <c:dispRSqr val="0"/>
            <c:dispEq val="0"/>
          </c:trendline>
          <c:cat>
            <c:numRef>
              <c:f>Leht2!$C$10:$W$10</c:f>
              <c:numCache>
                <c:formatCode>mmm\-yy</c:formatCode>
                <c:ptCount val="21"/>
                <c:pt idx="0">
                  <c:v>42856</c:v>
                </c:pt>
                <c:pt idx="1">
                  <c:v>42887</c:v>
                </c:pt>
                <c:pt idx="2">
                  <c:v>42917</c:v>
                </c:pt>
                <c:pt idx="3">
                  <c:v>42948</c:v>
                </c:pt>
                <c:pt idx="4">
                  <c:v>42979</c:v>
                </c:pt>
                <c:pt idx="5">
                  <c:v>43009</c:v>
                </c:pt>
                <c:pt idx="6">
                  <c:v>43040</c:v>
                </c:pt>
                <c:pt idx="7">
                  <c:v>43070</c:v>
                </c:pt>
                <c:pt idx="8">
                  <c:v>43101</c:v>
                </c:pt>
                <c:pt idx="9">
                  <c:v>43132</c:v>
                </c:pt>
                <c:pt idx="10">
                  <c:v>43160</c:v>
                </c:pt>
                <c:pt idx="11">
                  <c:v>43191</c:v>
                </c:pt>
                <c:pt idx="12">
                  <c:v>43221</c:v>
                </c:pt>
                <c:pt idx="13">
                  <c:v>43252</c:v>
                </c:pt>
                <c:pt idx="14">
                  <c:v>43282</c:v>
                </c:pt>
                <c:pt idx="15">
                  <c:v>43313</c:v>
                </c:pt>
                <c:pt idx="16">
                  <c:v>43344</c:v>
                </c:pt>
                <c:pt idx="17">
                  <c:v>43374</c:v>
                </c:pt>
                <c:pt idx="18">
                  <c:v>43405</c:v>
                </c:pt>
                <c:pt idx="19">
                  <c:v>43435</c:v>
                </c:pt>
                <c:pt idx="20">
                  <c:v>43466</c:v>
                </c:pt>
              </c:numCache>
            </c:numRef>
          </c:cat>
          <c:val>
            <c:numRef>
              <c:f>Leht2!$C$12:$W$12</c:f>
              <c:numCache>
                <c:formatCode>0</c:formatCode>
                <c:ptCount val="21"/>
                <c:pt idx="0">
                  <c:v>5.721824496458332</c:v>
                </c:pt>
                <c:pt idx="1">
                  <c:v>5.5967945072822616</c:v>
                </c:pt>
                <c:pt idx="2">
                  <c:v>13.4182877554336</c:v>
                </c:pt>
                <c:pt idx="3">
                  <c:v>16.117921709279926</c:v>
                </c:pt>
                <c:pt idx="4">
                  <c:v>8.8760322033920698</c:v>
                </c:pt>
                <c:pt idx="5">
                  <c:v>7.2663603257850413</c:v>
                </c:pt>
                <c:pt idx="6">
                  <c:v>7.4959424119868094</c:v>
                </c:pt>
                <c:pt idx="7">
                  <c:v>15.170790550304023</c:v>
                </c:pt>
                <c:pt idx="8">
                  <c:v>17.759725597823245</c:v>
                </c:pt>
                <c:pt idx="9">
                  <c:v>15.984000838030397</c:v>
                </c:pt>
                <c:pt idx="10">
                  <c:v>11.835961349175415</c:v>
                </c:pt>
                <c:pt idx="11">
                  <c:v>14.207559564538204</c:v>
                </c:pt>
                <c:pt idx="12">
                  <c:v>12.781369687541259</c:v>
                </c:pt>
                <c:pt idx="13">
                  <c:v>11.845336202519283</c:v>
                </c:pt>
                <c:pt idx="14">
                  <c:v>16.11636217764411</c:v>
                </c:pt>
                <c:pt idx="15">
                  <c:v>19.05435510918355</c:v>
                </c:pt>
                <c:pt idx="16">
                  <c:v>16.130370271133245</c:v>
                </c:pt>
                <c:pt idx="17">
                  <c:v>20.859859273290184</c:v>
                </c:pt>
                <c:pt idx="18">
                  <c:v>22.565053592467439</c:v>
                </c:pt>
                <c:pt idx="19">
                  <c:v>12.796148967942646</c:v>
                </c:pt>
                <c:pt idx="20">
                  <c:v>16.503187916385802</c:v>
                </c:pt>
              </c:numCache>
            </c:numRef>
          </c:val>
          <c:smooth val="0"/>
          <c:extLst>
            <c:ext xmlns:c16="http://schemas.microsoft.com/office/drawing/2014/chart" uri="{C3380CC4-5D6E-409C-BE32-E72D297353CC}">
              <c16:uniqueId val="{00000001-D136-4A1A-B232-83FFACB9E465}"/>
            </c:ext>
          </c:extLst>
        </c:ser>
        <c:ser>
          <c:idx val="2"/>
          <c:order val="2"/>
          <c:tx>
            <c:strRef>
              <c:f>Leht2!$B$13</c:f>
              <c:strCache>
                <c:ptCount val="1"/>
                <c:pt idx="0">
                  <c:v>Ettevõte 3</c:v>
                </c:pt>
              </c:strCache>
            </c:strRef>
          </c:tx>
          <c:spPr>
            <a:ln w="28575" cap="rnd">
              <a:noFill/>
              <a:round/>
            </a:ln>
            <a:effectLst/>
          </c:spPr>
          <c:marker>
            <c:symbol val="square"/>
            <c:size val="7"/>
            <c:spPr>
              <a:solidFill>
                <a:schemeClr val="accent3"/>
              </a:solidFill>
              <a:ln w="19050">
                <a:solidFill>
                  <a:schemeClr val="accent3"/>
                </a:solidFill>
              </a:ln>
              <a:effectLst/>
            </c:spPr>
          </c:marker>
          <c:trendline>
            <c:spPr>
              <a:ln w="34925" cap="rnd">
                <a:solidFill>
                  <a:schemeClr val="accent3"/>
                </a:solidFill>
                <a:prstDash val="sysDot"/>
              </a:ln>
              <a:effectLst/>
            </c:spPr>
            <c:trendlineType val="linear"/>
            <c:dispRSqr val="0"/>
            <c:dispEq val="0"/>
          </c:trendline>
          <c:cat>
            <c:numRef>
              <c:f>Leht2!$C$10:$W$10</c:f>
              <c:numCache>
                <c:formatCode>mmm\-yy</c:formatCode>
                <c:ptCount val="21"/>
                <c:pt idx="0">
                  <c:v>42856</c:v>
                </c:pt>
                <c:pt idx="1">
                  <c:v>42887</c:v>
                </c:pt>
                <c:pt idx="2">
                  <c:v>42917</c:v>
                </c:pt>
                <c:pt idx="3">
                  <c:v>42948</c:v>
                </c:pt>
                <c:pt idx="4">
                  <c:v>42979</c:v>
                </c:pt>
                <c:pt idx="5">
                  <c:v>43009</c:v>
                </c:pt>
                <c:pt idx="6">
                  <c:v>43040</c:v>
                </c:pt>
                <c:pt idx="7">
                  <c:v>43070</c:v>
                </c:pt>
                <c:pt idx="8">
                  <c:v>43101</c:v>
                </c:pt>
                <c:pt idx="9">
                  <c:v>43132</c:v>
                </c:pt>
                <c:pt idx="10">
                  <c:v>43160</c:v>
                </c:pt>
                <c:pt idx="11">
                  <c:v>43191</c:v>
                </c:pt>
                <c:pt idx="12">
                  <c:v>43221</c:v>
                </c:pt>
                <c:pt idx="13">
                  <c:v>43252</c:v>
                </c:pt>
                <c:pt idx="14">
                  <c:v>43282</c:v>
                </c:pt>
                <c:pt idx="15">
                  <c:v>43313</c:v>
                </c:pt>
                <c:pt idx="16">
                  <c:v>43344</c:v>
                </c:pt>
                <c:pt idx="17">
                  <c:v>43374</c:v>
                </c:pt>
                <c:pt idx="18">
                  <c:v>43405</c:v>
                </c:pt>
                <c:pt idx="19">
                  <c:v>43435</c:v>
                </c:pt>
                <c:pt idx="20">
                  <c:v>43466</c:v>
                </c:pt>
              </c:numCache>
            </c:numRef>
          </c:cat>
          <c:val>
            <c:numRef>
              <c:f>Leht2!$C$13:$W$13</c:f>
              <c:numCache>
                <c:formatCode>0</c:formatCode>
                <c:ptCount val="21"/>
                <c:pt idx="0">
                  <c:v>36.395602066507806</c:v>
                </c:pt>
                <c:pt idx="1">
                  <c:v>37.266608584581626</c:v>
                </c:pt>
                <c:pt idx="2">
                  <c:v>43.314226811692862</c:v>
                </c:pt>
                <c:pt idx="3">
                  <c:v>35.168596702566482</c:v>
                </c:pt>
                <c:pt idx="4">
                  <c:v>27.731702585179278</c:v>
                </c:pt>
                <c:pt idx="5">
                  <c:v>26.686904447817469</c:v>
                </c:pt>
                <c:pt idx="6">
                  <c:v>25.102195527743373</c:v>
                </c:pt>
                <c:pt idx="7">
                  <c:v>16.759625365645999</c:v>
                </c:pt>
                <c:pt idx="8">
                  <c:v>30.641782422978114</c:v>
                </c:pt>
                <c:pt idx="9">
                  <c:v>41.562555122533901</c:v>
                </c:pt>
                <c:pt idx="10">
                  <c:v>37.931703854923896</c:v>
                </c:pt>
                <c:pt idx="11">
                  <c:v>41.428815288797608</c:v>
                </c:pt>
                <c:pt idx="12">
                  <c:v>40.894606584831472</c:v>
                </c:pt>
                <c:pt idx="13">
                  <c:v>42.942940732201073</c:v>
                </c:pt>
                <c:pt idx="14">
                  <c:v>43.229670560644898</c:v>
                </c:pt>
                <c:pt idx="15">
                  <c:v>42.15081039610012</c:v>
                </c:pt>
                <c:pt idx="16">
                  <c:v>36.834487329968468</c:v>
                </c:pt>
                <c:pt idx="17">
                  <c:v>37.034032870079919</c:v>
                </c:pt>
                <c:pt idx="18">
                  <c:v>36.381731484607272</c:v>
                </c:pt>
                <c:pt idx="19">
                  <c:v>35.700736981878023</c:v>
                </c:pt>
                <c:pt idx="20">
                  <c:v>36.374810430383796</c:v>
                </c:pt>
              </c:numCache>
            </c:numRef>
          </c:val>
          <c:smooth val="0"/>
          <c:extLst>
            <c:ext xmlns:c16="http://schemas.microsoft.com/office/drawing/2014/chart" uri="{C3380CC4-5D6E-409C-BE32-E72D297353CC}">
              <c16:uniqueId val="{00000002-D136-4A1A-B232-83FFACB9E465}"/>
            </c:ext>
          </c:extLst>
        </c:ser>
        <c:ser>
          <c:idx val="3"/>
          <c:order val="3"/>
          <c:tx>
            <c:strRef>
              <c:f>Leht2!$B$14</c:f>
              <c:strCache>
                <c:ptCount val="1"/>
                <c:pt idx="0">
                  <c:v>Ettevõte 4</c:v>
                </c:pt>
              </c:strCache>
            </c:strRef>
          </c:tx>
          <c:spPr>
            <a:ln w="28575" cap="rnd">
              <a:noFill/>
              <a:round/>
            </a:ln>
            <a:effectLst/>
          </c:spPr>
          <c:marker>
            <c:symbol val="square"/>
            <c:size val="7"/>
            <c:spPr>
              <a:solidFill>
                <a:schemeClr val="accent4"/>
              </a:solidFill>
              <a:ln w="9525">
                <a:solidFill>
                  <a:schemeClr val="accent4"/>
                </a:solidFill>
              </a:ln>
              <a:effectLst/>
            </c:spPr>
          </c:marker>
          <c:trendline>
            <c:spPr>
              <a:ln w="44450" cap="rnd">
                <a:solidFill>
                  <a:schemeClr val="accent4"/>
                </a:solidFill>
                <a:prstDash val="sysDot"/>
              </a:ln>
              <a:effectLst/>
            </c:spPr>
            <c:trendlineType val="linear"/>
            <c:dispRSqr val="0"/>
            <c:dispEq val="0"/>
          </c:trendline>
          <c:cat>
            <c:numRef>
              <c:f>Leht2!$C$10:$W$10</c:f>
              <c:numCache>
                <c:formatCode>mmm\-yy</c:formatCode>
                <c:ptCount val="21"/>
                <c:pt idx="0">
                  <c:v>42856</c:v>
                </c:pt>
                <c:pt idx="1">
                  <c:v>42887</c:v>
                </c:pt>
                <c:pt idx="2">
                  <c:v>42917</c:v>
                </c:pt>
                <c:pt idx="3">
                  <c:v>42948</c:v>
                </c:pt>
                <c:pt idx="4">
                  <c:v>42979</c:v>
                </c:pt>
                <c:pt idx="5">
                  <c:v>43009</c:v>
                </c:pt>
                <c:pt idx="6">
                  <c:v>43040</c:v>
                </c:pt>
                <c:pt idx="7">
                  <c:v>43070</c:v>
                </c:pt>
                <c:pt idx="8">
                  <c:v>43101</c:v>
                </c:pt>
                <c:pt idx="9">
                  <c:v>43132</c:v>
                </c:pt>
                <c:pt idx="10">
                  <c:v>43160</c:v>
                </c:pt>
                <c:pt idx="11">
                  <c:v>43191</c:v>
                </c:pt>
                <c:pt idx="12">
                  <c:v>43221</c:v>
                </c:pt>
                <c:pt idx="13">
                  <c:v>43252</c:v>
                </c:pt>
                <c:pt idx="14">
                  <c:v>43282</c:v>
                </c:pt>
                <c:pt idx="15">
                  <c:v>43313</c:v>
                </c:pt>
                <c:pt idx="16">
                  <c:v>43344</c:v>
                </c:pt>
                <c:pt idx="17">
                  <c:v>43374</c:v>
                </c:pt>
                <c:pt idx="18">
                  <c:v>43405</c:v>
                </c:pt>
                <c:pt idx="19">
                  <c:v>43435</c:v>
                </c:pt>
                <c:pt idx="20">
                  <c:v>43466</c:v>
                </c:pt>
              </c:numCache>
            </c:numRef>
          </c:cat>
          <c:val>
            <c:numRef>
              <c:f>Leht2!$C$14:$W$14</c:f>
              <c:numCache>
                <c:formatCode>0</c:formatCode>
                <c:ptCount val="21"/>
                <c:pt idx="0">
                  <c:v>17.243066794422358</c:v>
                </c:pt>
                <c:pt idx="1">
                  <c:v>24.543948729444917</c:v>
                </c:pt>
                <c:pt idx="2">
                  <c:v>27.724228243680354</c:v>
                </c:pt>
                <c:pt idx="3">
                  <c:v>28.4666153782347</c:v>
                </c:pt>
                <c:pt idx="4">
                  <c:v>19.981811205203631</c:v>
                </c:pt>
                <c:pt idx="5">
                  <c:v>19.975054055403227</c:v>
                </c:pt>
                <c:pt idx="6">
                  <c:v>17.241247284230663</c:v>
                </c:pt>
                <c:pt idx="7">
                  <c:v>16.418946545011504</c:v>
                </c:pt>
                <c:pt idx="8">
                  <c:v>21.597940845674081</c:v>
                </c:pt>
                <c:pt idx="9">
                  <c:v>25.932001974102477</c:v>
                </c:pt>
                <c:pt idx="10">
                  <c:v>21.846626648563962</c:v>
                </c:pt>
                <c:pt idx="11">
                  <c:v>29.933153029873289</c:v>
                </c:pt>
                <c:pt idx="12">
                  <c:v>15.853046008223053</c:v>
                </c:pt>
                <c:pt idx="13">
                  <c:v>15.39876666728256</c:v>
                </c:pt>
                <c:pt idx="14">
                  <c:v>17.114530955436663</c:v>
                </c:pt>
                <c:pt idx="15">
                  <c:v>21.911213414659873</c:v>
                </c:pt>
                <c:pt idx="16">
                  <c:v>18.842609991947782</c:v>
                </c:pt>
                <c:pt idx="17">
                  <c:v>18.741436163694498</c:v>
                </c:pt>
                <c:pt idx="18">
                  <c:v>18.813002911213303</c:v>
                </c:pt>
                <c:pt idx="19">
                  <c:v>19.424860317905139</c:v>
                </c:pt>
                <c:pt idx="20">
                  <c:v>18.247506675833186</c:v>
                </c:pt>
              </c:numCache>
            </c:numRef>
          </c:val>
          <c:smooth val="0"/>
          <c:extLst>
            <c:ext xmlns:c16="http://schemas.microsoft.com/office/drawing/2014/chart" uri="{C3380CC4-5D6E-409C-BE32-E72D297353CC}">
              <c16:uniqueId val="{00000003-D136-4A1A-B232-83FFACB9E465}"/>
            </c:ext>
          </c:extLst>
        </c:ser>
        <c:ser>
          <c:idx val="4"/>
          <c:order val="4"/>
          <c:tx>
            <c:strRef>
              <c:f>Leht2!$B$15</c:f>
              <c:strCache>
                <c:ptCount val="1"/>
                <c:pt idx="0">
                  <c:v>Ettevõte 5</c:v>
                </c:pt>
              </c:strCache>
            </c:strRef>
          </c:tx>
          <c:spPr>
            <a:ln w="28575" cap="rnd">
              <a:noFill/>
              <a:round/>
            </a:ln>
            <a:effectLst/>
          </c:spPr>
          <c:marker>
            <c:symbol val="square"/>
            <c:size val="7"/>
            <c:spPr>
              <a:solidFill>
                <a:schemeClr val="accent5"/>
              </a:solidFill>
              <a:ln w="9525">
                <a:solidFill>
                  <a:schemeClr val="accent1">
                    <a:lumMod val="60000"/>
                    <a:lumOff val="40000"/>
                  </a:schemeClr>
                </a:solidFill>
              </a:ln>
              <a:effectLst/>
            </c:spPr>
          </c:marker>
          <c:trendline>
            <c:spPr>
              <a:ln w="44450" cap="rnd">
                <a:solidFill>
                  <a:schemeClr val="accent5"/>
                </a:solidFill>
                <a:prstDash val="sysDot"/>
              </a:ln>
              <a:effectLst/>
            </c:spPr>
            <c:trendlineType val="linear"/>
            <c:dispRSqr val="0"/>
            <c:dispEq val="0"/>
          </c:trendline>
          <c:cat>
            <c:numRef>
              <c:f>Leht2!$C$10:$W$10</c:f>
              <c:numCache>
                <c:formatCode>mmm\-yy</c:formatCode>
                <c:ptCount val="21"/>
                <c:pt idx="0">
                  <c:v>42856</c:v>
                </c:pt>
                <c:pt idx="1">
                  <c:v>42887</c:v>
                </c:pt>
                <c:pt idx="2">
                  <c:v>42917</c:v>
                </c:pt>
                <c:pt idx="3">
                  <c:v>42948</c:v>
                </c:pt>
                <c:pt idx="4">
                  <c:v>42979</c:v>
                </c:pt>
                <c:pt idx="5">
                  <c:v>43009</c:v>
                </c:pt>
                <c:pt idx="6">
                  <c:v>43040</c:v>
                </c:pt>
                <c:pt idx="7">
                  <c:v>43070</c:v>
                </c:pt>
                <c:pt idx="8">
                  <c:v>43101</c:v>
                </c:pt>
                <c:pt idx="9">
                  <c:v>43132</c:v>
                </c:pt>
                <c:pt idx="10">
                  <c:v>43160</c:v>
                </c:pt>
                <c:pt idx="11">
                  <c:v>43191</c:v>
                </c:pt>
                <c:pt idx="12">
                  <c:v>43221</c:v>
                </c:pt>
                <c:pt idx="13">
                  <c:v>43252</c:v>
                </c:pt>
                <c:pt idx="14">
                  <c:v>43282</c:v>
                </c:pt>
                <c:pt idx="15">
                  <c:v>43313</c:v>
                </c:pt>
                <c:pt idx="16">
                  <c:v>43344</c:v>
                </c:pt>
                <c:pt idx="17">
                  <c:v>43374</c:v>
                </c:pt>
                <c:pt idx="18">
                  <c:v>43405</c:v>
                </c:pt>
                <c:pt idx="19">
                  <c:v>43435</c:v>
                </c:pt>
                <c:pt idx="20">
                  <c:v>43466</c:v>
                </c:pt>
              </c:numCache>
            </c:numRef>
          </c:cat>
          <c:val>
            <c:numRef>
              <c:f>Leht2!$C$15:$W$15</c:f>
              <c:numCache>
                <c:formatCode>0</c:formatCode>
                <c:ptCount val="21"/>
                <c:pt idx="0">
                  <c:v>21.108918685942783</c:v>
                </c:pt>
                <c:pt idx="1">
                  <c:v>28.787997728659231</c:v>
                </c:pt>
                <c:pt idx="2">
                  <c:v>19.90509951133075</c:v>
                </c:pt>
                <c:pt idx="3">
                  <c:v>18.254096316419385</c:v>
                </c:pt>
                <c:pt idx="4">
                  <c:v>27.373012929999366</c:v>
                </c:pt>
                <c:pt idx="5">
                  <c:v>28.630913790897292</c:v>
                </c:pt>
                <c:pt idx="6">
                  <c:v>24.600555636958024</c:v>
                </c:pt>
                <c:pt idx="7">
                  <c:v>29.598652496476433</c:v>
                </c:pt>
                <c:pt idx="8">
                  <c:v>19.313991629650804</c:v>
                </c:pt>
                <c:pt idx="9">
                  <c:v>15.72341672615126</c:v>
                </c:pt>
                <c:pt idx="10">
                  <c:v>17.143317221928481</c:v>
                </c:pt>
                <c:pt idx="11">
                  <c:v>17.16959915097193</c:v>
                </c:pt>
                <c:pt idx="12">
                  <c:v>19.602183082658229</c:v>
                </c:pt>
                <c:pt idx="13">
                  <c:v>14.507188607916731</c:v>
                </c:pt>
                <c:pt idx="14">
                  <c:v>17.361612577073593</c:v>
                </c:pt>
                <c:pt idx="15">
                  <c:v>17.910450624390005</c:v>
                </c:pt>
                <c:pt idx="16">
                  <c:v>17.548060960448858</c:v>
                </c:pt>
                <c:pt idx="17">
                  <c:v>17.667297814911876</c:v>
                </c:pt>
                <c:pt idx="18">
                  <c:v>17.175298034164182</c:v>
                </c:pt>
                <c:pt idx="19">
                  <c:v>17.451628584395337</c:v>
                </c:pt>
                <c:pt idx="20">
                  <c:v>17.120330876241006</c:v>
                </c:pt>
              </c:numCache>
            </c:numRef>
          </c:val>
          <c:smooth val="0"/>
          <c:extLst>
            <c:ext xmlns:c16="http://schemas.microsoft.com/office/drawing/2014/chart" uri="{C3380CC4-5D6E-409C-BE32-E72D297353CC}">
              <c16:uniqueId val="{00000004-D136-4A1A-B232-83FFACB9E465}"/>
            </c:ext>
          </c:extLst>
        </c:ser>
        <c:dLbls>
          <c:showLegendKey val="0"/>
          <c:showVal val="0"/>
          <c:showCatName val="0"/>
          <c:showSerName val="0"/>
          <c:showPercent val="0"/>
          <c:showBubbleSize val="0"/>
        </c:dLbls>
        <c:marker val="1"/>
        <c:smooth val="0"/>
        <c:axId val="-1374138224"/>
        <c:axId val="-1374124624"/>
      </c:lineChart>
      <c:dateAx>
        <c:axId val="-1374138224"/>
        <c:scaling>
          <c:orientation val="minMax"/>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t-EE"/>
          </a:p>
        </c:txPr>
        <c:crossAx val="-1374124624"/>
        <c:crosses val="autoZero"/>
        <c:auto val="1"/>
        <c:lblOffset val="100"/>
        <c:baseTimeUnit val="months"/>
      </c:dateAx>
      <c:valAx>
        <c:axId val="-1374124624"/>
        <c:scaling>
          <c:orientation val="minMax"/>
          <c:max val="45"/>
          <c:min val="5"/>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r>
                  <a:rPr lang="en-US" sz="1200"/>
                  <a:t>Eurot ühe tonni toodetud piima kohta</a:t>
                </a:r>
              </a:p>
            </c:rich>
          </c:tx>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t-EE"/>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t-EE"/>
          </a:p>
        </c:txPr>
        <c:crossAx val="-137413822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t-EE"/>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3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900"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äise kohatäid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t-EE"/>
          </a:p>
        </p:txBody>
      </p:sp>
      <p:sp>
        <p:nvSpPr>
          <p:cNvPr id="3" name="Kuupäeva kohatäid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D7FF184-6154-4F9A-B92A-3E2C793B11E9}" type="datetimeFigureOut">
              <a:rPr lang="et-EE" smtClean="0"/>
              <a:t>02.04.2024</a:t>
            </a:fld>
            <a:endParaRPr lang="et-EE"/>
          </a:p>
        </p:txBody>
      </p:sp>
      <p:sp>
        <p:nvSpPr>
          <p:cNvPr id="4" name="Slaidi pildi kohatä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t-EE"/>
          </a:p>
        </p:txBody>
      </p:sp>
      <p:sp>
        <p:nvSpPr>
          <p:cNvPr id="5" name="Märkmete kohatäid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t-EE" smtClean="0"/>
              <a:t>Redigeeri juhtslaidi tekstilaade</a:t>
            </a:r>
          </a:p>
          <a:p>
            <a:pPr lvl="1"/>
            <a:r>
              <a:rPr lang="et-EE" smtClean="0"/>
              <a:t>Teine tase</a:t>
            </a:r>
          </a:p>
          <a:p>
            <a:pPr lvl="2"/>
            <a:r>
              <a:rPr lang="et-EE" smtClean="0"/>
              <a:t>Kolmas tase</a:t>
            </a:r>
          </a:p>
          <a:p>
            <a:pPr lvl="3"/>
            <a:r>
              <a:rPr lang="et-EE" smtClean="0"/>
              <a:t>Neljas tase</a:t>
            </a:r>
          </a:p>
          <a:p>
            <a:pPr lvl="4"/>
            <a:r>
              <a:rPr lang="et-EE" smtClean="0"/>
              <a:t>Viies tase</a:t>
            </a:r>
            <a:endParaRPr lang="et-EE"/>
          </a:p>
        </p:txBody>
      </p:sp>
      <p:sp>
        <p:nvSpPr>
          <p:cNvPr id="6" name="Jaluse kohatäid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t-EE"/>
          </a:p>
        </p:txBody>
      </p:sp>
      <p:sp>
        <p:nvSpPr>
          <p:cNvPr id="7" name="Slaidinumbri kohatä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57C1D9-B0EB-45C6-9B05-FEA71C7E0A9F}" type="slidenum">
              <a:rPr lang="et-EE" smtClean="0"/>
              <a:t>‹#›</a:t>
            </a:fld>
            <a:endParaRPr lang="et-EE"/>
          </a:p>
        </p:txBody>
      </p:sp>
    </p:spTree>
    <p:extLst>
      <p:ext uri="{BB962C8B-B14F-4D97-AF65-F5344CB8AC3E}">
        <p14:creationId xmlns:p14="http://schemas.microsoft.com/office/powerpoint/2010/main" val="37157030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r>
              <a:rPr lang="et-EE" dirty="0" err="1" smtClean="0"/>
              <a:t>As</a:t>
            </a:r>
            <a:r>
              <a:rPr lang="et-EE" dirty="0" smtClean="0"/>
              <a:t> </a:t>
            </a:r>
            <a:r>
              <a:rPr lang="et-EE" dirty="0" err="1" smtClean="0"/>
              <a:t>everywhere</a:t>
            </a:r>
            <a:r>
              <a:rPr lang="et-EE" dirty="0" smtClean="0"/>
              <a:t>,</a:t>
            </a:r>
            <a:r>
              <a:rPr lang="et-EE" baseline="0" dirty="0" smtClean="0"/>
              <a:t> </a:t>
            </a:r>
            <a:r>
              <a:rPr lang="et-EE" baseline="0" dirty="0" err="1" smtClean="0"/>
              <a:t>also</a:t>
            </a:r>
            <a:r>
              <a:rPr lang="et-EE" baseline="0" dirty="0" smtClean="0"/>
              <a:t> </a:t>
            </a:r>
            <a:r>
              <a:rPr lang="et-EE" baseline="0" dirty="0" err="1" smtClean="0"/>
              <a:t>among</a:t>
            </a:r>
            <a:r>
              <a:rPr lang="et-EE" baseline="0" dirty="0" smtClean="0"/>
              <a:t> Estonian </a:t>
            </a:r>
            <a:r>
              <a:rPr lang="et-EE" baseline="0" dirty="0" err="1" smtClean="0"/>
              <a:t>farmers</a:t>
            </a:r>
            <a:r>
              <a:rPr lang="et-EE" baseline="0" dirty="0" smtClean="0"/>
              <a:t>, </a:t>
            </a:r>
            <a:r>
              <a:rPr lang="et-EE" baseline="0" dirty="0" err="1" smtClean="0"/>
              <a:t>there</a:t>
            </a:r>
            <a:r>
              <a:rPr lang="et-EE" baseline="0" dirty="0" smtClean="0"/>
              <a:t> </a:t>
            </a:r>
            <a:r>
              <a:rPr lang="et-EE" baseline="0" dirty="0" err="1" smtClean="0"/>
              <a:t>was</a:t>
            </a:r>
            <a:r>
              <a:rPr lang="et-EE" baseline="0" dirty="0" smtClean="0"/>
              <a:t> a </a:t>
            </a:r>
            <a:r>
              <a:rPr lang="et-EE" baseline="0" dirty="0" err="1" smtClean="0"/>
              <a:t>changed</a:t>
            </a:r>
            <a:r>
              <a:rPr lang="et-EE" baseline="0" dirty="0" smtClean="0"/>
              <a:t> </a:t>
            </a:r>
            <a:r>
              <a:rPr lang="et-EE" baseline="0" dirty="0" err="1" smtClean="0"/>
              <a:t>expectations</a:t>
            </a:r>
            <a:r>
              <a:rPr lang="et-EE" baseline="0" dirty="0" smtClean="0"/>
              <a:t> </a:t>
            </a:r>
            <a:r>
              <a:rPr lang="et-EE" baseline="0" dirty="0" err="1" smtClean="0"/>
              <a:t>to</a:t>
            </a:r>
            <a:r>
              <a:rPr lang="et-EE" baseline="0" dirty="0" smtClean="0"/>
              <a:t> </a:t>
            </a:r>
            <a:r>
              <a:rPr lang="et-EE" baseline="0" dirty="0" err="1" smtClean="0"/>
              <a:t>the</a:t>
            </a:r>
            <a:r>
              <a:rPr lang="et-EE" baseline="0" dirty="0" smtClean="0"/>
              <a:t> </a:t>
            </a:r>
            <a:r>
              <a:rPr lang="et-EE" baseline="0" dirty="0" err="1" smtClean="0"/>
              <a:t>veterinary</a:t>
            </a:r>
            <a:r>
              <a:rPr lang="et-EE" baseline="0" dirty="0" smtClean="0"/>
              <a:t> </a:t>
            </a:r>
            <a:r>
              <a:rPr lang="et-EE" baseline="0" dirty="0" err="1" smtClean="0"/>
              <a:t>service</a:t>
            </a:r>
            <a:r>
              <a:rPr lang="et-EE" baseline="0" dirty="0" smtClean="0"/>
              <a:t>. And </a:t>
            </a:r>
            <a:r>
              <a:rPr lang="et-EE" baseline="0" dirty="0" err="1" smtClean="0"/>
              <a:t>therefore</a:t>
            </a:r>
            <a:r>
              <a:rPr lang="et-EE" baseline="0" dirty="0" smtClean="0"/>
              <a:t>, </a:t>
            </a:r>
            <a:r>
              <a:rPr lang="et-EE" baseline="0" dirty="0" err="1" smtClean="0"/>
              <a:t>many</a:t>
            </a:r>
            <a:r>
              <a:rPr lang="et-EE" baseline="0" dirty="0" smtClean="0"/>
              <a:t> </a:t>
            </a:r>
            <a:r>
              <a:rPr lang="et-EE" baseline="0" dirty="0" err="1" smtClean="0"/>
              <a:t>study</a:t>
            </a:r>
            <a:r>
              <a:rPr lang="et-EE" baseline="0" dirty="0" smtClean="0"/>
              <a:t> </a:t>
            </a:r>
            <a:r>
              <a:rPr lang="et-EE" baseline="0" dirty="0" err="1" smtClean="0"/>
              <a:t>questions</a:t>
            </a:r>
            <a:r>
              <a:rPr lang="et-EE" baseline="0" dirty="0" smtClean="0"/>
              <a:t> </a:t>
            </a:r>
            <a:r>
              <a:rPr lang="et-EE" baseline="0" dirty="0" err="1" smtClean="0"/>
              <a:t>arised</a:t>
            </a:r>
            <a:r>
              <a:rPr lang="et-EE" baseline="0" dirty="0" smtClean="0"/>
              <a:t> </a:t>
            </a:r>
            <a:r>
              <a:rPr lang="et-EE" baseline="0" dirty="0" err="1" smtClean="0"/>
              <a:t>like</a:t>
            </a:r>
            <a:r>
              <a:rPr lang="et-EE" baseline="0" dirty="0" smtClean="0"/>
              <a:t>: ……</a:t>
            </a:r>
            <a:endParaRPr lang="et-EE" dirty="0"/>
          </a:p>
        </p:txBody>
      </p:sp>
      <p:sp>
        <p:nvSpPr>
          <p:cNvPr id="4" name="Slaidinumbri kohatäide 3"/>
          <p:cNvSpPr>
            <a:spLocks noGrp="1"/>
          </p:cNvSpPr>
          <p:nvPr>
            <p:ph type="sldNum" sz="quarter" idx="10"/>
          </p:nvPr>
        </p:nvSpPr>
        <p:spPr/>
        <p:txBody>
          <a:bodyPr/>
          <a:lstStyle/>
          <a:p>
            <a:fld id="{2A036918-4D69-453D-8D6C-5E26E1D74B23}" type="slidenum">
              <a:rPr lang="en-US" smtClean="0"/>
              <a:t>4</a:t>
            </a:fld>
            <a:endParaRPr lang="en-US"/>
          </a:p>
        </p:txBody>
      </p:sp>
    </p:spTree>
    <p:extLst>
      <p:ext uri="{BB962C8B-B14F-4D97-AF65-F5344CB8AC3E}">
        <p14:creationId xmlns:p14="http://schemas.microsoft.com/office/powerpoint/2010/main" val="21745564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r>
              <a:rPr lang="et-EE" baseline="0" dirty="0" err="1" smtClean="0"/>
              <a:t>We</a:t>
            </a:r>
            <a:r>
              <a:rPr lang="et-EE" baseline="0" dirty="0" smtClean="0"/>
              <a:t> </a:t>
            </a:r>
            <a:r>
              <a:rPr lang="et-EE" baseline="0" dirty="0" err="1" smtClean="0"/>
              <a:t>visited</a:t>
            </a:r>
            <a:r>
              <a:rPr lang="et-EE" baseline="0" dirty="0" smtClean="0"/>
              <a:t> all </a:t>
            </a:r>
            <a:r>
              <a:rPr lang="et-EE" baseline="0" dirty="0" err="1" smtClean="0"/>
              <a:t>herds</a:t>
            </a:r>
            <a:r>
              <a:rPr lang="et-EE" baseline="0" dirty="0" smtClean="0"/>
              <a:t>  </a:t>
            </a:r>
            <a:r>
              <a:rPr lang="et-EE" baseline="0" dirty="0" err="1" smtClean="0"/>
              <a:t>We</a:t>
            </a:r>
            <a:r>
              <a:rPr lang="et-EE" baseline="0" dirty="0" smtClean="0"/>
              <a:t> </a:t>
            </a:r>
            <a:r>
              <a:rPr lang="et-EE" baseline="0" dirty="0" err="1" smtClean="0"/>
              <a:t>strart</a:t>
            </a:r>
            <a:r>
              <a:rPr lang="et-EE" baseline="0" dirty="0" smtClean="0"/>
              <a:t> </a:t>
            </a:r>
            <a:r>
              <a:rPr lang="et-EE" baseline="0" dirty="0" err="1" smtClean="0"/>
              <a:t>with</a:t>
            </a:r>
            <a:r>
              <a:rPr lang="et-EE" baseline="0" dirty="0" smtClean="0"/>
              <a:t> </a:t>
            </a:r>
            <a:r>
              <a:rPr lang="et-EE" baseline="0" dirty="0" err="1" smtClean="0"/>
              <a:t>measure</a:t>
            </a:r>
            <a:r>
              <a:rPr lang="et-EE" baseline="0" dirty="0" smtClean="0"/>
              <a:t> of … </a:t>
            </a:r>
            <a:r>
              <a:rPr lang="et-EE" baseline="0" dirty="0" err="1" smtClean="0"/>
              <a:t>based</a:t>
            </a:r>
            <a:r>
              <a:rPr lang="et-EE" baseline="0" dirty="0" smtClean="0"/>
              <a:t> on </a:t>
            </a:r>
            <a:r>
              <a:rPr lang="et-EE" baseline="0" dirty="0" err="1" smtClean="0"/>
              <a:t>data</a:t>
            </a:r>
            <a:r>
              <a:rPr lang="et-EE" baseline="0" dirty="0" smtClean="0"/>
              <a:t> </a:t>
            </a:r>
            <a:r>
              <a:rPr lang="et-EE" baseline="0" dirty="0" err="1" smtClean="0"/>
              <a:t>we</a:t>
            </a:r>
            <a:r>
              <a:rPr lang="et-EE" baseline="0" dirty="0" smtClean="0"/>
              <a:t> </a:t>
            </a:r>
            <a:r>
              <a:rPr lang="et-EE" baseline="0" dirty="0" err="1" smtClean="0"/>
              <a:t>idetify</a:t>
            </a:r>
            <a:r>
              <a:rPr lang="et-EE" baseline="0" dirty="0" smtClean="0"/>
              <a:t> </a:t>
            </a:r>
            <a:r>
              <a:rPr lang="et-EE" baseline="0" dirty="0" err="1" smtClean="0"/>
              <a:t>problems</a:t>
            </a:r>
            <a:r>
              <a:rPr lang="et-EE" baseline="0" dirty="0" smtClean="0"/>
              <a:t> and start looking </a:t>
            </a:r>
            <a:r>
              <a:rPr lang="et-EE" baseline="0" dirty="0" err="1" smtClean="0"/>
              <a:t>for</a:t>
            </a:r>
            <a:r>
              <a:rPr lang="et-EE" baseline="0" dirty="0" smtClean="0"/>
              <a:t> risk </a:t>
            </a:r>
            <a:r>
              <a:rPr lang="et-EE" baseline="0" dirty="0" err="1" smtClean="0"/>
              <a:t>factors</a:t>
            </a:r>
            <a:r>
              <a:rPr lang="et-EE" baseline="0" dirty="0" smtClean="0"/>
              <a:t>. </a:t>
            </a:r>
            <a:r>
              <a:rPr lang="et-EE" baseline="0" dirty="0" err="1" smtClean="0"/>
              <a:t>This</a:t>
            </a:r>
            <a:r>
              <a:rPr lang="et-EE" baseline="0" dirty="0" smtClean="0"/>
              <a:t> </a:t>
            </a:r>
            <a:r>
              <a:rPr lang="et-EE" baseline="0" dirty="0" err="1" smtClean="0"/>
              <a:t>is</a:t>
            </a:r>
            <a:r>
              <a:rPr lang="et-EE" baseline="0" dirty="0" smtClean="0"/>
              <a:t> farm </a:t>
            </a:r>
            <a:r>
              <a:rPr lang="et-EE" baseline="0" dirty="0" err="1" smtClean="0"/>
              <a:t>specific</a:t>
            </a:r>
            <a:r>
              <a:rPr lang="et-EE" baseline="0" dirty="0" smtClean="0"/>
              <a:t> </a:t>
            </a:r>
            <a:r>
              <a:rPr lang="et-EE" baseline="0" dirty="0" err="1" smtClean="0"/>
              <a:t>action</a:t>
            </a:r>
            <a:r>
              <a:rPr lang="et-EE" baseline="0" dirty="0" smtClean="0"/>
              <a:t>. No </a:t>
            </a:r>
            <a:r>
              <a:rPr lang="et-EE" baseline="0" dirty="0" err="1" smtClean="0"/>
              <a:t>general</a:t>
            </a:r>
            <a:r>
              <a:rPr lang="et-EE" baseline="0" dirty="0" smtClean="0"/>
              <a:t> </a:t>
            </a:r>
            <a:r>
              <a:rPr lang="et-EE" baseline="0" dirty="0" err="1" smtClean="0"/>
              <a:t>recepe</a:t>
            </a:r>
            <a:r>
              <a:rPr lang="et-EE" baseline="0" dirty="0" smtClean="0"/>
              <a:t> </a:t>
            </a:r>
            <a:r>
              <a:rPr lang="et-EE" baseline="0" dirty="0" err="1" smtClean="0"/>
              <a:t>for</a:t>
            </a:r>
            <a:r>
              <a:rPr lang="et-EE" baseline="0" dirty="0" smtClean="0"/>
              <a:t> all </a:t>
            </a:r>
            <a:r>
              <a:rPr lang="et-EE" baseline="0" dirty="0" err="1" smtClean="0"/>
              <a:t>farms</a:t>
            </a:r>
            <a:r>
              <a:rPr lang="et-EE" baseline="0" dirty="0" smtClean="0"/>
              <a:t>. </a:t>
            </a:r>
            <a:r>
              <a:rPr lang="et-EE" baseline="0" dirty="0" err="1" smtClean="0"/>
              <a:t>Econ</a:t>
            </a:r>
            <a:r>
              <a:rPr lang="et-EE" baseline="0" dirty="0" smtClean="0"/>
              <a:t> </a:t>
            </a:r>
            <a:r>
              <a:rPr lang="et-EE" baseline="0" dirty="0" err="1" smtClean="0"/>
              <a:t>resonable</a:t>
            </a:r>
            <a:r>
              <a:rPr lang="et-EE" baseline="0" dirty="0" smtClean="0"/>
              <a:t> </a:t>
            </a:r>
            <a:r>
              <a:rPr lang="et-EE" baseline="0" dirty="0" err="1" smtClean="0"/>
              <a:t>treatment</a:t>
            </a:r>
            <a:r>
              <a:rPr lang="et-EE" baseline="0" dirty="0" smtClean="0"/>
              <a:t> </a:t>
            </a:r>
            <a:r>
              <a:rPr lang="et-EE" baseline="0" dirty="0" err="1" smtClean="0"/>
              <a:t>plan</a:t>
            </a:r>
            <a:r>
              <a:rPr lang="et-EE" baseline="0" dirty="0" smtClean="0"/>
              <a:t>, </a:t>
            </a:r>
            <a:r>
              <a:rPr lang="et-EE" baseline="0" dirty="0" err="1" smtClean="0"/>
              <a:t>infectious</a:t>
            </a:r>
            <a:r>
              <a:rPr lang="et-EE" baseline="0" dirty="0" smtClean="0"/>
              <a:t> </a:t>
            </a:r>
            <a:r>
              <a:rPr lang="et-EE" baseline="0" dirty="0" err="1" smtClean="0"/>
              <a:t>diseases</a:t>
            </a:r>
            <a:r>
              <a:rPr lang="et-EE" baseline="0" dirty="0" smtClean="0"/>
              <a:t> </a:t>
            </a:r>
            <a:r>
              <a:rPr lang="et-EE" baseline="0" dirty="0" err="1" smtClean="0"/>
              <a:t>eridication</a:t>
            </a:r>
            <a:r>
              <a:rPr lang="et-EE" baseline="0" dirty="0" smtClean="0"/>
              <a:t> </a:t>
            </a:r>
            <a:r>
              <a:rPr lang="et-EE" baseline="0" dirty="0" err="1" smtClean="0"/>
              <a:t>etc</a:t>
            </a:r>
            <a:r>
              <a:rPr lang="et-EE" baseline="0" dirty="0" smtClean="0"/>
              <a:t>. </a:t>
            </a:r>
            <a:endParaRPr lang="en-US" dirty="0"/>
          </a:p>
        </p:txBody>
      </p:sp>
      <p:sp>
        <p:nvSpPr>
          <p:cNvPr id="4" name="Slaidinumbri kohatäide 3"/>
          <p:cNvSpPr>
            <a:spLocks noGrp="1"/>
          </p:cNvSpPr>
          <p:nvPr>
            <p:ph type="sldNum" sz="quarter" idx="10"/>
          </p:nvPr>
        </p:nvSpPr>
        <p:spPr/>
        <p:txBody>
          <a:bodyPr/>
          <a:lstStyle/>
          <a:p>
            <a:fld id="{A2AA845B-A81B-40E1-87F3-445A4D00A81B}" type="slidenum">
              <a:rPr lang="et-EE" smtClean="0"/>
              <a:t>5</a:t>
            </a:fld>
            <a:endParaRPr lang="et-EE"/>
          </a:p>
        </p:txBody>
      </p:sp>
    </p:spTree>
    <p:extLst>
      <p:ext uri="{BB962C8B-B14F-4D97-AF65-F5344CB8AC3E}">
        <p14:creationId xmlns:p14="http://schemas.microsoft.com/office/powerpoint/2010/main" val="1851387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aidi pildi kohatäi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Märkmete kohatäid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t-EE" altLang="et-EE" smtClean="0"/>
              <a:t>Üle on vaadatud raviskeemid, hinnatud ravi vajaduspõhisust ja haigustekitajate antimikroobset tundlikkust. </a:t>
            </a:r>
          </a:p>
          <a:p>
            <a:r>
              <a:rPr lang="et-EE" altLang="et-EE" smtClean="0"/>
              <a:t>Farmide lähtekohad olid väga erinevad. Projekti aluses oli mõnes farmis vaja alustada korraliku registreerimisega. Ühes farmis on vasikatel kasutatavate antibakteriaalsete ainete kasutamise registreerimine endiselt murekohaks. Siiski on trend kulude alanemise suunas näha kahes farmis ning kaks on suhteliselt stabiilne. Vähenemine on tulnud suuresti profülaktilise antibiootikumide kasutamise vähenemisest, mõnes farmis ka ravijuhtude olulisest vähenemisest. Vasikate kõhulahtisuse puhul nö üleravimine.</a:t>
            </a:r>
          </a:p>
          <a:p>
            <a:endParaRPr lang="et-EE" altLang="et-EE" smtClean="0"/>
          </a:p>
          <a:p>
            <a:r>
              <a:rPr lang="et-EE" altLang="et-EE" smtClean="0"/>
              <a:t>Antibiootikumide kasutamist vasikate haiguste raviks oli võimalik andmete olemasolu tõttu hinnata neljas ettevõttes: ühes ettevõttes täheldati antibiootikumide kasutamise suurenemist, kolmes farmis oli see pidevas langustrendis </a:t>
            </a:r>
          </a:p>
        </p:txBody>
      </p:sp>
      <p:sp>
        <p:nvSpPr>
          <p:cNvPr id="19460" name="Slaidinumbri kohatäid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8EFC4BB3-DC17-430C-9527-7B0A34513130}" type="slidenum">
              <a:rPr lang="en-US" altLang="et-EE" smtClean="0"/>
              <a:pPr/>
              <a:t>6</a:t>
            </a:fld>
            <a:endParaRPr lang="en-US" altLang="et-EE" smtClean="0"/>
          </a:p>
        </p:txBody>
      </p:sp>
    </p:spTree>
    <p:extLst>
      <p:ext uri="{BB962C8B-B14F-4D97-AF65-F5344CB8AC3E}">
        <p14:creationId xmlns:p14="http://schemas.microsoft.com/office/powerpoint/2010/main" val="31855099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aidi pildi kohatäide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Märkmete kohatäid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t-EE" altLang="et-EE" dirty="0" smtClean="0"/>
              <a:t>Hoolimata sellest, et üksikute kuude lõikes on tulemused küllaltki varieeruvad ja hüplikud, on kolmes ettevõttes viiest karjatervisekulude trend langev. </a:t>
            </a:r>
          </a:p>
          <a:p>
            <a:r>
              <a:rPr lang="et-EE" altLang="et-EE" dirty="0" smtClean="0"/>
              <a:t>Kui võrrelda projekti kolme esimest kuud kolme viimase kuuga, siis neis ettevõtetes, kus olukord on paranenud, on kulud vähenenud keskmiselt 6 eurot ühe tonni toodetud piima kohta.</a:t>
            </a:r>
          </a:p>
          <a:p>
            <a:r>
              <a:rPr lang="et-EE" altLang="et-EE" dirty="0" smtClean="0"/>
              <a:t>Ühes ettevõttes on kulud suurenenud, kuid on sellegipoolest projektis osalevate ettevõtete madalaimad. </a:t>
            </a:r>
          </a:p>
          <a:p>
            <a:r>
              <a:rPr lang="et-EE" altLang="et-EE" dirty="0" err="1" smtClean="0"/>
              <a:t>Kõrgetoodangulistes</a:t>
            </a:r>
            <a:r>
              <a:rPr lang="et-EE" altLang="et-EE" dirty="0" smtClean="0"/>
              <a:t> karjades on karjatervisekulude madalal hoidmiseks vaja pidevalt panustada ja pingutada. </a:t>
            </a:r>
          </a:p>
        </p:txBody>
      </p:sp>
      <p:sp>
        <p:nvSpPr>
          <p:cNvPr id="33796" name="Slaidinumbri kohatäid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83FE2339-635B-4030-AE01-F35916ACD5F9}" type="slidenum">
              <a:rPr lang="et-EE" altLang="et-EE" smtClean="0"/>
              <a:pPr/>
              <a:t>7</a:t>
            </a:fld>
            <a:endParaRPr lang="et-EE" altLang="et-EE" smtClean="0"/>
          </a:p>
        </p:txBody>
      </p:sp>
    </p:spTree>
    <p:extLst>
      <p:ext uri="{BB962C8B-B14F-4D97-AF65-F5344CB8AC3E}">
        <p14:creationId xmlns:p14="http://schemas.microsoft.com/office/powerpoint/2010/main" val="21961899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itelslaid">
    <p:spTree>
      <p:nvGrpSpPr>
        <p:cNvPr id="1" name=""/>
        <p:cNvGrpSpPr/>
        <p:nvPr/>
      </p:nvGrpSpPr>
      <p:grpSpPr>
        <a:xfrm>
          <a:off x="0" y="0"/>
          <a:ext cx="0" cy="0"/>
          <a:chOff x="0" y="0"/>
          <a:chExt cx="0" cy="0"/>
        </a:xfrm>
      </p:grpSpPr>
      <p:sp>
        <p:nvSpPr>
          <p:cNvPr id="2" name="Pealkiri 1"/>
          <p:cNvSpPr>
            <a:spLocks noGrp="1"/>
          </p:cNvSpPr>
          <p:nvPr>
            <p:ph type="ctrTitle"/>
          </p:nvPr>
        </p:nvSpPr>
        <p:spPr>
          <a:xfrm>
            <a:off x="1524000" y="1122363"/>
            <a:ext cx="9144000" cy="2387600"/>
          </a:xfrm>
        </p:spPr>
        <p:txBody>
          <a:bodyPr anchor="b"/>
          <a:lstStyle>
            <a:lvl1pPr algn="ctr">
              <a:defRPr sz="6000"/>
            </a:lvl1pPr>
          </a:lstStyle>
          <a:p>
            <a:r>
              <a:rPr lang="et-EE" smtClean="0"/>
              <a:t>Muutke pealkirja laadi</a:t>
            </a:r>
            <a:endParaRPr lang="et-EE"/>
          </a:p>
        </p:txBody>
      </p:sp>
      <p:sp>
        <p:nvSpPr>
          <p:cNvPr id="3" name="Alapealkiri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t-EE" smtClean="0"/>
              <a:t>Klõpsake juhtslaidi alapealkirja laadi redigeerimiseks</a:t>
            </a:r>
            <a:endParaRPr lang="et-EE"/>
          </a:p>
        </p:txBody>
      </p:sp>
      <p:sp>
        <p:nvSpPr>
          <p:cNvPr id="4" name="Kuupäeva kohatäide 3"/>
          <p:cNvSpPr>
            <a:spLocks noGrp="1"/>
          </p:cNvSpPr>
          <p:nvPr>
            <p:ph type="dt" sz="half" idx="10"/>
          </p:nvPr>
        </p:nvSpPr>
        <p:spPr/>
        <p:txBody>
          <a:bodyPr/>
          <a:lstStyle/>
          <a:p>
            <a:fld id="{718FB25E-8265-4C26-BE20-B1090058542B}" type="datetimeFigureOut">
              <a:rPr lang="et-EE" smtClean="0"/>
              <a:t>02.04.2024</a:t>
            </a:fld>
            <a:endParaRPr lang="et-EE"/>
          </a:p>
        </p:txBody>
      </p:sp>
      <p:sp>
        <p:nvSpPr>
          <p:cNvPr id="5" name="Jaluse kohatäide 4"/>
          <p:cNvSpPr>
            <a:spLocks noGrp="1"/>
          </p:cNvSpPr>
          <p:nvPr>
            <p:ph type="ftr" sz="quarter" idx="11"/>
          </p:nvPr>
        </p:nvSpPr>
        <p:spPr/>
        <p:txBody>
          <a:bodyPr/>
          <a:lstStyle/>
          <a:p>
            <a:endParaRPr lang="et-EE"/>
          </a:p>
        </p:txBody>
      </p:sp>
      <p:sp>
        <p:nvSpPr>
          <p:cNvPr id="6" name="Slaidinumbri kohatäide 5"/>
          <p:cNvSpPr>
            <a:spLocks noGrp="1"/>
          </p:cNvSpPr>
          <p:nvPr>
            <p:ph type="sldNum" sz="quarter" idx="12"/>
          </p:nvPr>
        </p:nvSpPr>
        <p:spPr/>
        <p:txBody>
          <a:bodyPr/>
          <a:lstStyle/>
          <a:p>
            <a:fld id="{C445C71A-0EA9-4E9F-B92A-C4BC8714E03E}" type="slidenum">
              <a:rPr lang="et-EE" smtClean="0"/>
              <a:t>‹#›</a:t>
            </a:fld>
            <a:endParaRPr lang="et-EE"/>
          </a:p>
        </p:txBody>
      </p:sp>
    </p:spTree>
    <p:extLst>
      <p:ext uri="{BB962C8B-B14F-4D97-AF65-F5344CB8AC3E}">
        <p14:creationId xmlns:p14="http://schemas.microsoft.com/office/powerpoint/2010/main" val="35908301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itel ja vertikaaltekst">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smtClean="0"/>
              <a:t>Muutke pealkirja laadi</a:t>
            </a:r>
            <a:endParaRPr lang="et-EE"/>
          </a:p>
        </p:txBody>
      </p:sp>
      <p:sp>
        <p:nvSpPr>
          <p:cNvPr id="3" name="Vertikaalteksti kohatäide 2"/>
          <p:cNvSpPr>
            <a:spLocks noGrp="1"/>
          </p:cNvSpPr>
          <p:nvPr>
            <p:ph type="body" orient="vert" idx="1"/>
          </p:nvPr>
        </p:nvSpPr>
        <p:spPr/>
        <p:txBody>
          <a:bodyPr vert="eaVert"/>
          <a:lstStyle/>
          <a:p>
            <a:pPr lvl="0"/>
            <a:r>
              <a:rPr lang="et-EE" smtClean="0"/>
              <a:t>Redigeeri juhtslaidi tekstilaade</a:t>
            </a:r>
          </a:p>
          <a:p>
            <a:pPr lvl="1"/>
            <a:r>
              <a:rPr lang="et-EE" smtClean="0"/>
              <a:t>Teine tase</a:t>
            </a:r>
          </a:p>
          <a:p>
            <a:pPr lvl="2"/>
            <a:r>
              <a:rPr lang="et-EE" smtClean="0"/>
              <a:t>Kolmas tase</a:t>
            </a:r>
          </a:p>
          <a:p>
            <a:pPr lvl="3"/>
            <a:r>
              <a:rPr lang="et-EE" smtClean="0"/>
              <a:t>Neljas tase</a:t>
            </a:r>
          </a:p>
          <a:p>
            <a:pPr lvl="4"/>
            <a:r>
              <a:rPr lang="et-EE" smtClean="0"/>
              <a:t>Viies tase</a:t>
            </a:r>
            <a:endParaRPr lang="et-EE"/>
          </a:p>
        </p:txBody>
      </p:sp>
      <p:sp>
        <p:nvSpPr>
          <p:cNvPr id="4" name="Kuupäeva kohatäide 3"/>
          <p:cNvSpPr>
            <a:spLocks noGrp="1"/>
          </p:cNvSpPr>
          <p:nvPr>
            <p:ph type="dt" sz="half" idx="10"/>
          </p:nvPr>
        </p:nvSpPr>
        <p:spPr/>
        <p:txBody>
          <a:bodyPr/>
          <a:lstStyle/>
          <a:p>
            <a:fld id="{718FB25E-8265-4C26-BE20-B1090058542B}" type="datetimeFigureOut">
              <a:rPr lang="et-EE" smtClean="0"/>
              <a:t>02.04.2024</a:t>
            </a:fld>
            <a:endParaRPr lang="et-EE"/>
          </a:p>
        </p:txBody>
      </p:sp>
      <p:sp>
        <p:nvSpPr>
          <p:cNvPr id="5" name="Jaluse kohatäide 4"/>
          <p:cNvSpPr>
            <a:spLocks noGrp="1"/>
          </p:cNvSpPr>
          <p:nvPr>
            <p:ph type="ftr" sz="quarter" idx="11"/>
          </p:nvPr>
        </p:nvSpPr>
        <p:spPr/>
        <p:txBody>
          <a:bodyPr/>
          <a:lstStyle/>
          <a:p>
            <a:endParaRPr lang="et-EE"/>
          </a:p>
        </p:txBody>
      </p:sp>
      <p:sp>
        <p:nvSpPr>
          <p:cNvPr id="6" name="Slaidinumbri kohatäide 5"/>
          <p:cNvSpPr>
            <a:spLocks noGrp="1"/>
          </p:cNvSpPr>
          <p:nvPr>
            <p:ph type="sldNum" sz="quarter" idx="12"/>
          </p:nvPr>
        </p:nvSpPr>
        <p:spPr/>
        <p:txBody>
          <a:bodyPr/>
          <a:lstStyle/>
          <a:p>
            <a:fld id="{C445C71A-0EA9-4E9F-B92A-C4BC8714E03E}" type="slidenum">
              <a:rPr lang="et-EE" smtClean="0"/>
              <a:t>‹#›</a:t>
            </a:fld>
            <a:endParaRPr lang="et-EE"/>
          </a:p>
        </p:txBody>
      </p:sp>
    </p:spTree>
    <p:extLst>
      <p:ext uri="{BB962C8B-B14F-4D97-AF65-F5344CB8AC3E}">
        <p14:creationId xmlns:p14="http://schemas.microsoft.com/office/powerpoint/2010/main" val="3452023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altiitel ja tekst">
    <p:spTree>
      <p:nvGrpSpPr>
        <p:cNvPr id="1" name=""/>
        <p:cNvGrpSpPr/>
        <p:nvPr/>
      </p:nvGrpSpPr>
      <p:grpSpPr>
        <a:xfrm>
          <a:off x="0" y="0"/>
          <a:ext cx="0" cy="0"/>
          <a:chOff x="0" y="0"/>
          <a:chExt cx="0" cy="0"/>
        </a:xfrm>
      </p:grpSpPr>
      <p:sp>
        <p:nvSpPr>
          <p:cNvPr id="2" name="Vertikaaltiitel 1"/>
          <p:cNvSpPr>
            <a:spLocks noGrp="1"/>
          </p:cNvSpPr>
          <p:nvPr>
            <p:ph type="title" orient="vert"/>
          </p:nvPr>
        </p:nvSpPr>
        <p:spPr>
          <a:xfrm>
            <a:off x="8724900" y="365125"/>
            <a:ext cx="2628900" cy="5811838"/>
          </a:xfrm>
        </p:spPr>
        <p:txBody>
          <a:bodyPr vert="eaVert"/>
          <a:lstStyle/>
          <a:p>
            <a:r>
              <a:rPr lang="et-EE" smtClean="0"/>
              <a:t>Muutke pealkirja laadi</a:t>
            </a:r>
            <a:endParaRPr lang="et-EE"/>
          </a:p>
        </p:txBody>
      </p:sp>
      <p:sp>
        <p:nvSpPr>
          <p:cNvPr id="3" name="Vertikaalteksti kohatäide 2"/>
          <p:cNvSpPr>
            <a:spLocks noGrp="1"/>
          </p:cNvSpPr>
          <p:nvPr>
            <p:ph type="body" orient="vert" idx="1"/>
          </p:nvPr>
        </p:nvSpPr>
        <p:spPr>
          <a:xfrm>
            <a:off x="838200" y="365125"/>
            <a:ext cx="7734300" cy="5811838"/>
          </a:xfrm>
        </p:spPr>
        <p:txBody>
          <a:bodyPr vert="eaVert"/>
          <a:lstStyle/>
          <a:p>
            <a:pPr lvl="0"/>
            <a:r>
              <a:rPr lang="et-EE" smtClean="0"/>
              <a:t>Redigeeri juhtslaidi tekstilaade</a:t>
            </a:r>
          </a:p>
          <a:p>
            <a:pPr lvl="1"/>
            <a:r>
              <a:rPr lang="et-EE" smtClean="0"/>
              <a:t>Teine tase</a:t>
            </a:r>
          </a:p>
          <a:p>
            <a:pPr lvl="2"/>
            <a:r>
              <a:rPr lang="et-EE" smtClean="0"/>
              <a:t>Kolmas tase</a:t>
            </a:r>
          </a:p>
          <a:p>
            <a:pPr lvl="3"/>
            <a:r>
              <a:rPr lang="et-EE" smtClean="0"/>
              <a:t>Neljas tase</a:t>
            </a:r>
          </a:p>
          <a:p>
            <a:pPr lvl="4"/>
            <a:r>
              <a:rPr lang="et-EE" smtClean="0"/>
              <a:t>Viies tase</a:t>
            </a:r>
            <a:endParaRPr lang="et-EE"/>
          </a:p>
        </p:txBody>
      </p:sp>
      <p:sp>
        <p:nvSpPr>
          <p:cNvPr id="4" name="Kuupäeva kohatäide 3"/>
          <p:cNvSpPr>
            <a:spLocks noGrp="1"/>
          </p:cNvSpPr>
          <p:nvPr>
            <p:ph type="dt" sz="half" idx="10"/>
          </p:nvPr>
        </p:nvSpPr>
        <p:spPr/>
        <p:txBody>
          <a:bodyPr/>
          <a:lstStyle/>
          <a:p>
            <a:fld id="{718FB25E-8265-4C26-BE20-B1090058542B}" type="datetimeFigureOut">
              <a:rPr lang="et-EE" smtClean="0"/>
              <a:t>02.04.2024</a:t>
            </a:fld>
            <a:endParaRPr lang="et-EE"/>
          </a:p>
        </p:txBody>
      </p:sp>
      <p:sp>
        <p:nvSpPr>
          <p:cNvPr id="5" name="Jaluse kohatäide 4"/>
          <p:cNvSpPr>
            <a:spLocks noGrp="1"/>
          </p:cNvSpPr>
          <p:nvPr>
            <p:ph type="ftr" sz="quarter" idx="11"/>
          </p:nvPr>
        </p:nvSpPr>
        <p:spPr/>
        <p:txBody>
          <a:bodyPr/>
          <a:lstStyle/>
          <a:p>
            <a:endParaRPr lang="et-EE"/>
          </a:p>
        </p:txBody>
      </p:sp>
      <p:sp>
        <p:nvSpPr>
          <p:cNvPr id="6" name="Slaidinumbri kohatäide 5"/>
          <p:cNvSpPr>
            <a:spLocks noGrp="1"/>
          </p:cNvSpPr>
          <p:nvPr>
            <p:ph type="sldNum" sz="quarter" idx="12"/>
          </p:nvPr>
        </p:nvSpPr>
        <p:spPr/>
        <p:txBody>
          <a:bodyPr/>
          <a:lstStyle/>
          <a:p>
            <a:fld id="{C445C71A-0EA9-4E9F-B92A-C4BC8714E03E}" type="slidenum">
              <a:rPr lang="et-EE" smtClean="0"/>
              <a:t>‹#›</a:t>
            </a:fld>
            <a:endParaRPr lang="et-EE"/>
          </a:p>
        </p:txBody>
      </p:sp>
    </p:spTree>
    <p:extLst>
      <p:ext uri="{BB962C8B-B14F-4D97-AF65-F5344CB8AC3E}">
        <p14:creationId xmlns:p14="http://schemas.microsoft.com/office/powerpoint/2010/main" val="6490106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ealkiri ja sisu">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smtClean="0"/>
              <a:t>Muutke pealkirja laadi</a:t>
            </a:r>
            <a:endParaRPr lang="et-EE"/>
          </a:p>
        </p:txBody>
      </p:sp>
      <p:sp>
        <p:nvSpPr>
          <p:cNvPr id="3" name="Sisu kohatäide 2"/>
          <p:cNvSpPr>
            <a:spLocks noGrp="1"/>
          </p:cNvSpPr>
          <p:nvPr>
            <p:ph idx="1"/>
          </p:nvPr>
        </p:nvSpPr>
        <p:spPr/>
        <p:txBody>
          <a:bodyPr/>
          <a:lstStyle/>
          <a:p>
            <a:pPr lvl="0"/>
            <a:r>
              <a:rPr lang="et-EE" smtClean="0"/>
              <a:t>Redigeeri juhtslaidi tekstilaade</a:t>
            </a:r>
          </a:p>
          <a:p>
            <a:pPr lvl="1"/>
            <a:r>
              <a:rPr lang="et-EE" smtClean="0"/>
              <a:t>Teine tase</a:t>
            </a:r>
          </a:p>
          <a:p>
            <a:pPr lvl="2"/>
            <a:r>
              <a:rPr lang="et-EE" smtClean="0"/>
              <a:t>Kolmas tase</a:t>
            </a:r>
          </a:p>
          <a:p>
            <a:pPr lvl="3"/>
            <a:r>
              <a:rPr lang="et-EE" smtClean="0"/>
              <a:t>Neljas tase</a:t>
            </a:r>
          </a:p>
          <a:p>
            <a:pPr lvl="4"/>
            <a:r>
              <a:rPr lang="et-EE" smtClean="0"/>
              <a:t>Viies tase</a:t>
            </a:r>
            <a:endParaRPr lang="et-EE"/>
          </a:p>
        </p:txBody>
      </p:sp>
      <p:sp>
        <p:nvSpPr>
          <p:cNvPr id="4" name="Kuupäeva kohatäide 3"/>
          <p:cNvSpPr>
            <a:spLocks noGrp="1"/>
          </p:cNvSpPr>
          <p:nvPr>
            <p:ph type="dt" sz="half" idx="10"/>
          </p:nvPr>
        </p:nvSpPr>
        <p:spPr/>
        <p:txBody>
          <a:bodyPr/>
          <a:lstStyle/>
          <a:p>
            <a:fld id="{718FB25E-8265-4C26-BE20-B1090058542B}" type="datetimeFigureOut">
              <a:rPr lang="et-EE" smtClean="0"/>
              <a:t>02.04.2024</a:t>
            </a:fld>
            <a:endParaRPr lang="et-EE"/>
          </a:p>
        </p:txBody>
      </p:sp>
      <p:sp>
        <p:nvSpPr>
          <p:cNvPr id="5" name="Jaluse kohatäide 4"/>
          <p:cNvSpPr>
            <a:spLocks noGrp="1"/>
          </p:cNvSpPr>
          <p:nvPr>
            <p:ph type="ftr" sz="quarter" idx="11"/>
          </p:nvPr>
        </p:nvSpPr>
        <p:spPr/>
        <p:txBody>
          <a:bodyPr/>
          <a:lstStyle/>
          <a:p>
            <a:endParaRPr lang="et-EE"/>
          </a:p>
        </p:txBody>
      </p:sp>
      <p:sp>
        <p:nvSpPr>
          <p:cNvPr id="6" name="Slaidinumbri kohatäide 5"/>
          <p:cNvSpPr>
            <a:spLocks noGrp="1"/>
          </p:cNvSpPr>
          <p:nvPr>
            <p:ph type="sldNum" sz="quarter" idx="12"/>
          </p:nvPr>
        </p:nvSpPr>
        <p:spPr/>
        <p:txBody>
          <a:bodyPr/>
          <a:lstStyle/>
          <a:p>
            <a:fld id="{C445C71A-0EA9-4E9F-B92A-C4BC8714E03E}" type="slidenum">
              <a:rPr lang="et-EE" smtClean="0"/>
              <a:t>‹#›</a:t>
            </a:fld>
            <a:endParaRPr lang="et-EE"/>
          </a:p>
        </p:txBody>
      </p:sp>
    </p:spTree>
    <p:extLst>
      <p:ext uri="{BB962C8B-B14F-4D97-AF65-F5344CB8AC3E}">
        <p14:creationId xmlns:p14="http://schemas.microsoft.com/office/powerpoint/2010/main" val="10040207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Jaotise päis">
    <p:spTree>
      <p:nvGrpSpPr>
        <p:cNvPr id="1" name=""/>
        <p:cNvGrpSpPr/>
        <p:nvPr/>
      </p:nvGrpSpPr>
      <p:grpSpPr>
        <a:xfrm>
          <a:off x="0" y="0"/>
          <a:ext cx="0" cy="0"/>
          <a:chOff x="0" y="0"/>
          <a:chExt cx="0" cy="0"/>
        </a:xfrm>
      </p:grpSpPr>
      <p:sp>
        <p:nvSpPr>
          <p:cNvPr id="2" name="Pealkiri 1"/>
          <p:cNvSpPr>
            <a:spLocks noGrp="1"/>
          </p:cNvSpPr>
          <p:nvPr>
            <p:ph type="title"/>
          </p:nvPr>
        </p:nvSpPr>
        <p:spPr>
          <a:xfrm>
            <a:off x="831850" y="1709738"/>
            <a:ext cx="10515600" cy="2852737"/>
          </a:xfrm>
        </p:spPr>
        <p:txBody>
          <a:bodyPr anchor="b"/>
          <a:lstStyle>
            <a:lvl1pPr>
              <a:defRPr sz="6000"/>
            </a:lvl1pPr>
          </a:lstStyle>
          <a:p>
            <a:r>
              <a:rPr lang="et-EE" smtClean="0"/>
              <a:t>Muutke pealkirja laadi</a:t>
            </a:r>
            <a:endParaRPr lang="et-EE"/>
          </a:p>
        </p:txBody>
      </p:sp>
      <p:sp>
        <p:nvSpPr>
          <p:cNvPr id="3" name="Teksti kohatäid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t-EE" smtClean="0"/>
              <a:t>Redigeeri juhtslaidi tekstilaade</a:t>
            </a:r>
          </a:p>
        </p:txBody>
      </p:sp>
      <p:sp>
        <p:nvSpPr>
          <p:cNvPr id="4" name="Kuupäeva kohatäide 3"/>
          <p:cNvSpPr>
            <a:spLocks noGrp="1"/>
          </p:cNvSpPr>
          <p:nvPr>
            <p:ph type="dt" sz="half" idx="10"/>
          </p:nvPr>
        </p:nvSpPr>
        <p:spPr/>
        <p:txBody>
          <a:bodyPr/>
          <a:lstStyle/>
          <a:p>
            <a:fld id="{718FB25E-8265-4C26-BE20-B1090058542B}" type="datetimeFigureOut">
              <a:rPr lang="et-EE" smtClean="0"/>
              <a:t>02.04.2024</a:t>
            </a:fld>
            <a:endParaRPr lang="et-EE"/>
          </a:p>
        </p:txBody>
      </p:sp>
      <p:sp>
        <p:nvSpPr>
          <p:cNvPr id="5" name="Jaluse kohatäide 4"/>
          <p:cNvSpPr>
            <a:spLocks noGrp="1"/>
          </p:cNvSpPr>
          <p:nvPr>
            <p:ph type="ftr" sz="quarter" idx="11"/>
          </p:nvPr>
        </p:nvSpPr>
        <p:spPr/>
        <p:txBody>
          <a:bodyPr/>
          <a:lstStyle/>
          <a:p>
            <a:endParaRPr lang="et-EE"/>
          </a:p>
        </p:txBody>
      </p:sp>
      <p:sp>
        <p:nvSpPr>
          <p:cNvPr id="6" name="Slaidinumbri kohatäide 5"/>
          <p:cNvSpPr>
            <a:spLocks noGrp="1"/>
          </p:cNvSpPr>
          <p:nvPr>
            <p:ph type="sldNum" sz="quarter" idx="12"/>
          </p:nvPr>
        </p:nvSpPr>
        <p:spPr/>
        <p:txBody>
          <a:bodyPr/>
          <a:lstStyle/>
          <a:p>
            <a:fld id="{C445C71A-0EA9-4E9F-B92A-C4BC8714E03E}" type="slidenum">
              <a:rPr lang="et-EE" smtClean="0"/>
              <a:t>‹#›</a:t>
            </a:fld>
            <a:endParaRPr lang="et-EE"/>
          </a:p>
        </p:txBody>
      </p:sp>
    </p:spTree>
    <p:extLst>
      <p:ext uri="{BB962C8B-B14F-4D97-AF65-F5344CB8AC3E}">
        <p14:creationId xmlns:p14="http://schemas.microsoft.com/office/powerpoint/2010/main" val="231678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 sisu">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smtClean="0"/>
              <a:t>Muutke pealkirja laadi</a:t>
            </a:r>
            <a:endParaRPr lang="et-EE"/>
          </a:p>
        </p:txBody>
      </p:sp>
      <p:sp>
        <p:nvSpPr>
          <p:cNvPr id="3" name="Sisu kohatäide 2"/>
          <p:cNvSpPr>
            <a:spLocks noGrp="1"/>
          </p:cNvSpPr>
          <p:nvPr>
            <p:ph sz="half" idx="1"/>
          </p:nvPr>
        </p:nvSpPr>
        <p:spPr>
          <a:xfrm>
            <a:off x="838200" y="1825625"/>
            <a:ext cx="5181600" cy="4351338"/>
          </a:xfrm>
        </p:spPr>
        <p:txBody>
          <a:bodyPr/>
          <a:lstStyle/>
          <a:p>
            <a:pPr lvl="0"/>
            <a:r>
              <a:rPr lang="et-EE" smtClean="0"/>
              <a:t>Redigeeri juhtslaidi tekstilaade</a:t>
            </a:r>
          </a:p>
          <a:p>
            <a:pPr lvl="1"/>
            <a:r>
              <a:rPr lang="et-EE" smtClean="0"/>
              <a:t>Teine tase</a:t>
            </a:r>
          </a:p>
          <a:p>
            <a:pPr lvl="2"/>
            <a:r>
              <a:rPr lang="et-EE" smtClean="0"/>
              <a:t>Kolmas tase</a:t>
            </a:r>
          </a:p>
          <a:p>
            <a:pPr lvl="3"/>
            <a:r>
              <a:rPr lang="et-EE" smtClean="0"/>
              <a:t>Neljas tase</a:t>
            </a:r>
          </a:p>
          <a:p>
            <a:pPr lvl="4"/>
            <a:r>
              <a:rPr lang="et-EE" smtClean="0"/>
              <a:t>Viies tase</a:t>
            </a:r>
            <a:endParaRPr lang="et-EE"/>
          </a:p>
        </p:txBody>
      </p:sp>
      <p:sp>
        <p:nvSpPr>
          <p:cNvPr id="4" name="Sisu kohatäide 3"/>
          <p:cNvSpPr>
            <a:spLocks noGrp="1"/>
          </p:cNvSpPr>
          <p:nvPr>
            <p:ph sz="half" idx="2"/>
          </p:nvPr>
        </p:nvSpPr>
        <p:spPr>
          <a:xfrm>
            <a:off x="6172200" y="1825625"/>
            <a:ext cx="5181600" cy="4351338"/>
          </a:xfrm>
        </p:spPr>
        <p:txBody>
          <a:bodyPr/>
          <a:lstStyle/>
          <a:p>
            <a:pPr lvl="0"/>
            <a:r>
              <a:rPr lang="et-EE" smtClean="0"/>
              <a:t>Redigeeri juhtslaidi tekstilaade</a:t>
            </a:r>
          </a:p>
          <a:p>
            <a:pPr lvl="1"/>
            <a:r>
              <a:rPr lang="et-EE" smtClean="0"/>
              <a:t>Teine tase</a:t>
            </a:r>
          </a:p>
          <a:p>
            <a:pPr lvl="2"/>
            <a:r>
              <a:rPr lang="et-EE" smtClean="0"/>
              <a:t>Kolmas tase</a:t>
            </a:r>
          </a:p>
          <a:p>
            <a:pPr lvl="3"/>
            <a:r>
              <a:rPr lang="et-EE" smtClean="0"/>
              <a:t>Neljas tase</a:t>
            </a:r>
          </a:p>
          <a:p>
            <a:pPr lvl="4"/>
            <a:r>
              <a:rPr lang="et-EE" smtClean="0"/>
              <a:t>Viies tase</a:t>
            </a:r>
            <a:endParaRPr lang="et-EE"/>
          </a:p>
        </p:txBody>
      </p:sp>
      <p:sp>
        <p:nvSpPr>
          <p:cNvPr id="5" name="Kuupäeva kohatäide 4"/>
          <p:cNvSpPr>
            <a:spLocks noGrp="1"/>
          </p:cNvSpPr>
          <p:nvPr>
            <p:ph type="dt" sz="half" idx="10"/>
          </p:nvPr>
        </p:nvSpPr>
        <p:spPr/>
        <p:txBody>
          <a:bodyPr/>
          <a:lstStyle/>
          <a:p>
            <a:fld id="{718FB25E-8265-4C26-BE20-B1090058542B}" type="datetimeFigureOut">
              <a:rPr lang="et-EE" smtClean="0"/>
              <a:t>02.04.2024</a:t>
            </a:fld>
            <a:endParaRPr lang="et-EE"/>
          </a:p>
        </p:txBody>
      </p:sp>
      <p:sp>
        <p:nvSpPr>
          <p:cNvPr id="6" name="Jaluse kohatäide 5"/>
          <p:cNvSpPr>
            <a:spLocks noGrp="1"/>
          </p:cNvSpPr>
          <p:nvPr>
            <p:ph type="ftr" sz="quarter" idx="11"/>
          </p:nvPr>
        </p:nvSpPr>
        <p:spPr/>
        <p:txBody>
          <a:bodyPr/>
          <a:lstStyle/>
          <a:p>
            <a:endParaRPr lang="et-EE"/>
          </a:p>
        </p:txBody>
      </p:sp>
      <p:sp>
        <p:nvSpPr>
          <p:cNvPr id="7" name="Slaidinumbri kohatäide 6"/>
          <p:cNvSpPr>
            <a:spLocks noGrp="1"/>
          </p:cNvSpPr>
          <p:nvPr>
            <p:ph type="sldNum" sz="quarter" idx="12"/>
          </p:nvPr>
        </p:nvSpPr>
        <p:spPr/>
        <p:txBody>
          <a:bodyPr/>
          <a:lstStyle/>
          <a:p>
            <a:fld id="{C445C71A-0EA9-4E9F-B92A-C4BC8714E03E}" type="slidenum">
              <a:rPr lang="et-EE" smtClean="0"/>
              <a:t>‹#›</a:t>
            </a:fld>
            <a:endParaRPr lang="et-EE"/>
          </a:p>
        </p:txBody>
      </p:sp>
    </p:spTree>
    <p:extLst>
      <p:ext uri="{BB962C8B-B14F-4D97-AF65-F5344CB8AC3E}">
        <p14:creationId xmlns:p14="http://schemas.microsoft.com/office/powerpoint/2010/main" val="39749550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õrdlus">
    <p:spTree>
      <p:nvGrpSpPr>
        <p:cNvPr id="1" name=""/>
        <p:cNvGrpSpPr/>
        <p:nvPr/>
      </p:nvGrpSpPr>
      <p:grpSpPr>
        <a:xfrm>
          <a:off x="0" y="0"/>
          <a:ext cx="0" cy="0"/>
          <a:chOff x="0" y="0"/>
          <a:chExt cx="0" cy="0"/>
        </a:xfrm>
      </p:grpSpPr>
      <p:sp>
        <p:nvSpPr>
          <p:cNvPr id="2" name="Pealkiri 1"/>
          <p:cNvSpPr>
            <a:spLocks noGrp="1"/>
          </p:cNvSpPr>
          <p:nvPr>
            <p:ph type="title"/>
          </p:nvPr>
        </p:nvSpPr>
        <p:spPr>
          <a:xfrm>
            <a:off x="839788" y="365125"/>
            <a:ext cx="10515600" cy="1325563"/>
          </a:xfrm>
        </p:spPr>
        <p:txBody>
          <a:bodyPr/>
          <a:lstStyle/>
          <a:p>
            <a:r>
              <a:rPr lang="et-EE" smtClean="0"/>
              <a:t>Muutke pealkirja laadi</a:t>
            </a:r>
            <a:endParaRPr lang="et-EE"/>
          </a:p>
        </p:txBody>
      </p:sp>
      <p:sp>
        <p:nvSpPr>
          <p:cNvPr id="3" name="Teksti kohatäid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t-EE" smtClean="0"/>
              <a:t>Redigeeri juhtslaidi tekstilaade</a:t>
            </a:r>
          </a:p>
        </p:txBody>
      </p:sp>
      <p:sp>
        <p:nvSpPr>
          <p:cNvPr id="4" name="Sisu kohatäide 3"/>
          <p:cNvSpPr>
            <a:spLocks noGrp="1"/>
          </p:cNvSpPr>
          <p:nvPr>
            <p:ph sz="half" idx="2"/>
          </p:nvPr>
        </p:nvSpPr>
        <p:spPr>
          <a:xfrm>
            <a:off x="839788" y="2505075"/>
            <a:ext cx="5157787" cy="3684588"/>
          </a:xfrm>
        </p:spPr>
        <p:txBody>
          <a:bodyPr/>
          <a:lstStyle/>
          <a:p>
            <a:pPr lvl="0"/>
            <a:r>
              <a:rPr lang="et-EE" smtClean="0"/>
              <a:t>Redigeeri juhtslaidi tekstilaade</a:t>
            </a:r>
          </a:p>
          <a:p>
            <a:pPr lvl="1"/>
            <a:r>
              <a:rPr lang="et-EE" smtClean="0"/>
              <a:t>Teine tase</a:t>
            </a:r>
          </a:p>
          <a:p>
            <a:pPr lvl="2"/>
            <a:r>
              <a:rPr lang="et-EE" smtClean="0"/>
              <a:t>Kolmas tase</a:t>
            </a:r>
          </a:p>
          <a:p>
            <a:pPr lvl="3"/>
            <a:r>
              <a:rPr lang="et-EE" smtClean="0"/>
              <a:t>Neljas tase</a:t>
            </a:r>
          </a:p>
          <a:p>
            <a:pPr lvl="4"/>
            <a:r>
              <a:rPr lang="et-EE" smtClean="0"/>
              <a:t>Viies tase</a:t>
            </a:r>
            <a:endParaRPr lang="et-EE"/>
          </a:p>
        </p:txBody>
      </p:sp>
      <p:sp>
        <p:nvSpPr>
          <p:cNvPr id="5" name="Teksti kohatäid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t-EE" smtClean="0"/>
              <a:t>Redigeeri juhtslaidi tekstilaade</a:t>
            </a:r>
          </a:p>
        </p:txBody>
      </p:sp>
      <p:sp>
        <p:nvSpPr>
          <p:cNvPr id="6" name="Sisu kohatäide 5"/>
          <p:cNvSpPr>
            <a:spLocks noGrp="1"/>
          </p:cNvSpPr>
          <p:nvPr>
            <p:ph sz="quarter" idx="4"/>
          </p:nvPr>
        </p:nvSpPr>
        <p:spPr>
          <a:xfrm>
            <a:off x="6172200" y="2505075"/>
            <a:ext cx="5183188" cy="3684588"/>
          </a:xfrm>
        </p:spPr>
        <p:txBody>
          <a:bodyPr/>
          <a:lstStyle/>
          <a:p>
            <a:pPr lvl="0"/>
            <a:r>
              <a:rPr lang="et-EE" smtClean="0"/>
              <a:t>Redigeeri juhtslaidi tekstilaade</a:t>
            </a:r>
          </a:p>
          <a:p>
            <a:pPr lvl="1"/>
            <a:r>
              <a:rPr lang="et-EE" smtClean="0"/>
              <a:t>Teine tase</a:t>
            </a:r>
          </a:p>
          <a:p>
            <a:pPr lvl="2"/>
            <a:r>
              <a:rPr lang="et-EE" smtClean="0"/>
              <a:t>Kolmas tase</a:t>
            </a:r>
          </a:p>
          <a:p>
            <a:pPr lvl="3"/>
            <a:r>
              <a:rPr lang="et-EE" smtClean="0"/>
              <a:t>Neljas tase</a:t>
            </a:r>
          </a:p>
          <a:p>
            <a:pPr lvl="4"/>
            <a:r>
              <a:rPr lang="et-EE" smtClean="0"/>
              <a:t>Viies tase</a:t>
            </a:r>
            <a:endParaRPr lang="et-EE"/>
          </a:p>
        </p:txBody>
      </p:sp>
      <p:sp>
        <p:nvSpPr>
          <p:cNvPr id="7" name="Kuupäeva kohatäide 6"/>
          <p:cNvSpPr>
            <a:spLocks noGrp="1"/>
          </p:cNvSpPr>
          <p:nvPr>
            <p:ph type="dt" sz="half" idx="10"/>
          </p:nvPr>
        </p:nvSpPr>
        <p:spPr/>
        <p:txBody>
          <a:bodyPr/>
          <a:lstStyle/>
          <a:p>
            <a:fld id="{718FB25E-8265-4C26-BE20-B1090058542B}" type="datetimeFigureOut">
              <a:rPr lang="et-EE" smtClean="0"/>
              <a:t>02.04.2024</a:t>
            </a:fld>
            <a:endParaRPr lang="et-EE"/>
          </a:p>
        </p:txBody>
      </p:sp>
      <p:sp>
        <p:nvSpPr>
          <p:cNvPr id="8" name="Jaluse kohatäide 7"/>
          <p:cNvSpPr>
            <a:spLocks noGrp="1"/>
          </p:cNvSpPr>
          <p:nvPr>
            <p:ph type="ftr" sz="quarter" idx="11"/>
          </p:nvPr>
        </p:nvSpPr>
        <p:spPr/>
        <p:txBody>
          <a:bodyPr/>
          <a:lstStyle/>
          <a:p>
            <a:endParaRPr lang="et-EE"/>
          </a:p>
        </p:txBody>
      </p:sp>
      <p:sp>
        <p:nvSpPr>
          <p:cNvPr id="9" name="Slaidinumbri kohatäide 8"/>
          <p:cNvSpPr>
            <a:spLocks noGrp="1"/>
          </p:cNvSpPr>
          <p:nvPr>
            <p:ph type="sldNum" sz="quarter" idx="12"/>
          </p:nvPr>
        </p:nvSpPr>
        <p:spPr/>
        <p:txBody>
          <a:bodyPr/>
          <a:lstStyle/>
          <a:p>
            <a:fld id="{C445C71A-0EA9-4E9F-B92A-C4BC8714E03E}" type="slidenum">
              <a:rPr lang="et-EE" smtClean="0"/>
              <a:t>‹#›</a:t>
            </a:fld>
            <a:endParaRPr lang="et-EE"/>
          </a:p>
        </p:txBody>
      </p:sp>
    </p:spTree>
    <p:extLst>
      <p:ext uri="{BB962C8B-B14F-4D97-AF65-F5344CB8AC3E}">
        <p14:creationId xmlns:p14="http://schemas.microsoft.com/office/powerpoint/2010/main" val="28155029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inult pealkiri">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smtClean="0"/>
              <a:t>Muutke pealkirja laadi</a:t>
            </a:r>
            <a:endParaRPr lang="et-EE"/>
          </a:p>
        </p:txBody>
      </p:sp>
      <p:sp>
        <p:nvSpPr>
          <p:cNvPr id="3" name="Kuupäeva kohatäide 2"/>
          <p:cNvSpPr>
            <a:spLocks noGrp="1"/>
          </p:cNvSpPr>
          <p:nvPr>
            <p:ph type="dt" sz="half" idx="10"/>
          </p:nvPr>
        </p:nvSpPr>
        <p:spPr/>
        <p:txBody>
          <a:bodyPr/>
          <a:lstStyle/>
          <a:p>
            <a:fld id="{718FB25E-8265-4C26-BE20-B1090058542B}" type="datetimeFigureOut">
              <a:rPr lang="et-EE" smtClean="0"/>
              <a:t>02.04.2024</a:t>
            </a:fld>
            <a:endParaRPr lang="et-EE"/>
          </a:p>
        </p:txBody>
      </p:sp>
      <p:sp>
        <p:nvSpPr>
          <p:cNvPr id="4" name="Jaluse kohatäide 3"/>
          <p:cNvSpPr>
            <a:spLocks noGrp="1"/>
          </p:cNvSpPr>
          <p:nvPr>
            <p:ph type="ftr" sz="quarter" idx="11"/>
          </p:nvPr>
        </p:nvSpPr>
        <p:spPr/>
        <p:txBody>
          <a:bodyPr/>
          <a:lstStyle/>
          <a:p>
            <a:endParaRPr lang="et-EE"/>
          </a:p>
        </p:txBody>
      </p:sp>
      <p:sp>
        <p:nvSpPr>
          <p:cNvPr id="5" name="Slaidinumbri kohatäide 4"/>
          <p:cNvSpPr>
            <a:spLocks noGrp="1"/>
          </p:cNvSpPr>
          <p:nvPr>
            <p:ph type="sldNum" sz="quarter" idx="12"/>
          </p:nvPr>
        </p:nvSpPr>
        <p:spPr/>
        <p:txBody>
          <a:bodyPr/>
          <a:lstStyle/>
          <a:p>
            <a:fld id="{C445C71A-0EA9-4E9F-B92A-C4BC8714E03E}" type="slidenum">
              <a:rPr lang="et-EE" smtClean="0"/>
              <a:t>‹#›</a:t>
            </a:fld>
            <a:endParaRPr lang="et-EE"/>
          </a:p>
        </p:txBody>
      </p:sp>
    </p:spTree>
    <p:extLst>
      <p:ext uri="{BB962C8B-B14F-4D97-AF65-F5344CB8AC3E}">
        <p14:creationId xmlns:p14="http://schemas.microsoft.com/office/powerpoint/2010/main" val="24144488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ühi">
    <p:spTree>
      <p:nvGrpSpPr>
        <p:cNvPr id="1" name=""/>
        <p:cNvGrpSpPr/>
        <p:nvPr/>
      </p:nvGrpSpPr>
      <p:grpSpPr>
        <a:xfrm>
          <a:off x="0" y="0"/>
          <a:ext cx="0" cy="0"/>
          <a:chOff x="0" y="0"/>
          <a:chExt cx="0" cy="0"/>
        </a:xfrm>
      </p:grpSpPr>
      <p:sp>
        <p:nvSpPr>
          <p:cNvPr id="2" name="Kuupäeva kohatäide 1"/>
          <p:cNvSpPr>
            <a:spLocks noGrp="1"/>
          </p:cNvSpPr>
          <p:nvPr>
            <p:ph type="dt" sz="half" idx="10"/>
          </p:nvPr>
        </p:nvSpPr>
        <p:spPr/>
        <p:txBody>
          <a:bodyPr/>
          <a:lstStyle/>
          <a:p>
            <a:fld id="{718FB25E-8265-4C26-BE20-B1090058542B}" type="datetimeFigureOut">
              <a:rPr lang="et-EE" smtClean="0"/>
              <a:t>02.04.2024</a:t>
            </a:fld>
            <a:endParaRPr lang="et-EE"/>
          </a:p>
        </p:txBody>
      </p:sp>
      <p:sp>
        <p:nvSpPr>
          <p:cNvPr id="3" name="Jaluse kohatäide 2"/>
          <p:cNvSpPr>
            <a:spLocks noGrp="1"/>
          </p:cNvSpPr>
          <p:nvPr>
            <p:ph type="ftr" sz="quarter" idx="11"/>
          </p:nvPr>
        </p:nvSpPr>
        <p:spPr/>
        <p:txBody>
          <a:bodyPr/>
          <a:lstStyle/>
          <a:p>
            <a:endParaRPr lang="et-EE"/>
          </a:p>
        </p:txBody>
      </p:sp>
      <p:sp>
        <p:nvSpPr>
          <p:cNvPr id="4" name="Slaidinumbri kohatäide 3"/>
          <p:cNvSpPr>
            <a:spLocks noGrp="1"/>
          </p:cNvSpPr>
          <p:nvPr>
            <p:ph type="sldNum" sz="quarter" idx="12"/>
          </p:nvPr>
        </p:nvSpPr>
        <p:spPr/>
        <p:txBody>
          <a:bodyPr/>
          <a:lstStyle/>
          <a:p>
            <a:fld id="{C445C71A-0EA9-4E9F-B92A-C4BC8714E03E}" type="slidenum">
              <a:rPr lang="et-EE" smtClean="0"/>
              <a:t>‹#›</a:t>
            </a:fld>
            <a:endParaRPr lang="et-EE"/>
          </a:p>
        </p:txBody>
      </p:sp>
    </p:spTree>
    <p:extLst>
      <p:ext uri="{BB962C8B-B14F-4D97-AF65-F5344CB8AC3E}">
        <p14:creationId xmlns:p14="http://schemas.microsoft.com/office/powerpoint/2010/main" val="243797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Pealdisega sisu">
    <p:spTree>
      <p:nvGrpSpPr>
        <p:cNvPr id="1" name=""/>
        <p:cNvGrpSpPr/>
        <p:nvPr/>
      </p:nvGrpSpPr>
      <p:grpSpPr>
        <a:xfrm>
          <a:off x="0" y="0"/>
          <a:ext cx="0" cy="0"/>
          <a:chOff x="0" y="0"/>
          <a:chExt cx="0" cy="0"/>
        </a:xfrm>
      </p:grpSpPr>
      <p:sp>
        <p:nvSpPr>
          <p:cNvPr id="2" name="Pealkiri 1"/>
          <p:cNvSpPr>
            <a:spLocks noGrp="1"/>
          </p:cNvSpPr>
          <p:nvPr>
            <p:ph type="title"/>
          </p:nvPr>
        </p:nvSpPr>
        <p:spPr>
          <a:xfrm>
            <a:off x="839788" y="457200"/>
            <a:ext cx="3932237" cy="1600200"/>
          </a:xfrm>
        </p:spPr>
        <p:txBody>
          <a:bodyPr anchor="b"/>
          <a:lstStyle>
            <a:lvl1pPr>
              <a:defRPr sz="3200"/>
            </a:lvl1pPr>
          </a:lstStyle>
          <a:p>
            <a:r>
              <a:rPr lang="et-EE" smtClean="0"/>
              <a:t>Muutke pealkirja laadi</a:t>
            </a:r>
            <a:endParaRPr lang="et-EE"/>
          </a:p>
        </p:txBody>
      </p:sp>
      <p:sp>
        <p:nvSpPr>
          <p:cNvPr id="3" name="Sisu kohatäide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t-EE" smtClean="0"/>
              <a:t>Redigeeri juhtslaidi tekstilaade</a:t>
            </a:r>
          </a:p>
          <a:p>
            <a:pPr lvl="1"/>
            <a:r>
              <a:rPr lang="et-EE" smtClean="0"/>
              <a:t>Teine tase</a:t>
            </a:r>
          </a:p>
          <a:p>
            <a:pPr lvl="2"/>
            <a:r>
              <a:rPr lang="et-EE" smtClean="0"/>
              <a:t>Kolmas tase</a:t>
            </a:r>
          </a:p>
          <a:p>
            <a:pPr lvl="3"/>
            <a:r>
              <a:rPr lang="et-EE" smtClean="0"/>
              <a:t>Neljas tase</a:t>
            </a:r>
          </a:p>
          <a:p>
            <a:pPr lvl="4"/>
            <a:r>
              <a:rPr lang="et-EE" smtClean="0"/>
              <a:t>Viies tase</a:t>
            </a:r>
            <a:endParaRPr lang="et-EE"/>
          </a:p>
        </p:txBody>
      </p:sp>
      <p:sp>
        <p:nvSpPr>
          <p:cNvPr id="4" name="Teksti kohatäid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t-EE" smtClean="0"/>
              <a:t>Redigeeri juhtslaidi tekstilaade</a:t>
            </a:r>
          </a:p>
        </p:txBody>
      </p:sp>
      <p:sp>
        <p:nvSpPr>
          <p:cNvPr id="5" name="Kuupäeva kohatäide 4"/>
          <p:cNvSpPr>
            <a:spLocks noGrp="1"/>
          </p:cNvSpPr>
          <p:nvPr>
            <p:ph type="dt" sz="half" idx="10"/>
          </p:nvPr>
        </p:nvSpPr>
        <p:spPr/>
        <p:txBody>
          <a:bodyPr/>
          <a:lstStyle/>
          <a:p>
            <a:fld id="{718FB25E-8265-4C26-BE20-B1090058542B}" type="datetimeFigureOut">
              <a:rPr lang="et-EE" smtClean="0"/>
              <a:t>02.04.2024</a:t>
            </a:fld>
            <a:endParaRPr lang="et-EE"/>
          </a:p>
        </p:txBody>
      </p:sp>
      <p:sp>
        <p:nvSpPr>
          <p:cNvPr id="6" name="Jaluse kohatäide 5"/>
          <p:cNvSpPr>
            <a:spLocks noGrp="1"/>
          </p:cNvSpPr>
          <p:nvPr>
            <p:ph type="ftr" sz="quarter" idx="11"/>
          </p:nvPr>
        </p:nvSpPr>
        <p:spPr/>
        <p:txBody>
          <a:bodyPr/>
          <a:lstStyle/>
          <a:p>
            <a:endParaRPr lang="et-EE"/>
          </a:p>
        </p:txBody>
      </p:sp>
      <p:sp>
        <p:nvSpPr>
          <p:cNvPr id="7" name="Slaidinumbri kohatäide 6"/>
          <p:cNvSpPr>
            <a:spLocks noGrp="1"/>
          </p:cNvSpPr>
          <p:nvPr>
            <p:ph type="sldNum" sz="quarter" idx="12"/>
          </p:nvPr>
        </p:nvSpPr>
        <p:spPr/>
        <p:txBody>
          <a:bodyPr/>
          <a:lstStyle/>
          <a:p>
            <a:fld id="{C445C71A-0EA9-4E9F-B92A-C4BC8714E03E}" type="slidenum">
              <a:rPr lang="et-EE" smtClean="0"/>
              <a:t>‹#›</a:t>
            </a:fld>
            <a:endParaRPr lang="et-EE"/>
          </a:p>
        </p:txBody>
      </p:sp>
    </p:spTree>
    <p:extLst>
      <p:ext uri="{BB962C8B-B14F-4D97-AF65-F5344CB8AC3E}">
        <p14:creationId xmlns:p14="http://schemas.microsoft.com/office/powerpoint/2010/main" val="24741539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ldiallkirjaga pilt">
    <p:spTree>
      <p:nvGrpSpPr>
        <p:cNvPr id="1" name=""/>
        <p:cNvGrpSpPr/>
        <p:nvPr/>
      </p:nvGrpSpPr>
      <p:grpSpPr>
        <a:xfrm>
          <a:off x="0" y="0"/>
          <a:ext cx="0" cy="0"/>
          <a:chOff x="0" y="0"/>
          <a:chExt cx="0" cy="0"/>
        </a:xfrm>
      </p:grpSpPr>
      <p:sp>
        <p:nvSpPr>
          <p:cNvPr id="2" name="Pealkiri 1"/>
          <p:cNvSpPr>
            <a:spLocks noGrp="1"/>
          </p:cNvSpPr>
          <p:nvPr>
            <p:ph type="title"/>
          </p:nvPr>
        </p:nvSpPr>
        <p:spPr>
          <a:xfrm>
            <a:off x="839788" y="457200"/>
            <a:ext cx="3932237" cy="1600200"/>
          </a:xfrm>
        </p:spPr>
        <p:txBody>
          <a:bodyPr anchor="b"/>
          <a:lstStyle>
            <a:lvl1pPr>
              <a:defRPr sz="3200"/>
            </a:lvl1pPr>
          </a:lstStyle>
          <a:p>
            <a:r>
              <a:rPr lang="et-EE" smtClean="0"/>
              <a:t>Muutke pealkirja laadi</a:t>
            </a:r>
            <a:endParaRPr lang="et-EE"/>
          </a:p>
        </p:txBody>
      </p:sp>
      <p:sp>
        <p:nvSpPr>
          <p:cNvPr id="3" name="Pildi kohatäid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t-EE"/>
          </a:p>
        </p:txBody>
      </p:sp>
      <p:sp>
        <p:nvSpPr>
          <p:cNvPr id="4" name="Teksti kohatäid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t-EE" smtClean="0"/>
              <a:t>Redigeeri juhtslaidi tekstilaade</a:t>
            </a:r>
          </a:p>
        </p:txBody>
      </p:sp>
      <p:sp>
        <p:nvSpPr>
          <p:cNvPr id="5" name="Kuupäeva kohatäide 4"/>
          <p:cNvSpPr>
            <a:spLocks noGrp="1"/>
          </p:cNvSpPr>
          <p:nvPr>
            <p:ph type="dt" sz="half" idx="10"/>
          </p:nvPr>
        </p:nvSpPr>
        <p:spPr/>
        <p:txBody>
          <a:bodyPr/>
          <a:lstStyle/>
          <a:p>
            <a:fld id="{718FB25E-8265-4C26-BE20-B1090058542B}" type="datetimeFigureOut">
              <a:rPr lang="et-EE" smtClean="0"/>
              <a:t>02.04.2024</a:t>
            </a:fld>
            <a:endParaRPr lang="et-EE"/>
          </a:p>
        </p:txBody>
      </p:sp>
      <p:sp>
        <p:nvSpPr>
          <p:cNvPr id="6" name="Jaluse kohatäide 5"/>
          <p:cNvSpPr>
            <a:spLocks noGrp="1"/>
          </p:cNvSpPr>
          <p:nvPr>
            <p:ph type="ftr" sz="quarter" idx="11"/>
          </p:nvPr>
        </p:nvSpPr>
        <p:spPr/>
        <p:txBody>
          <a:bodyPr/>
          <a:lstStyle/>
          <a:p>
            <a:endParaRPr lang="et-EE"/>
          </a:p>
        </p:txBody>
      </p:sp>
      <p:sp>
        <p:nvSpPr>
          <p:cNvPr id="7" name="Slaidinumbri kohatäide 6"/>
          <p:cNvSpPr>
            <a:spLocks noGrp="1"/>
          </p:cNvSpPr>
          <p:nvPr>
            <p:ph type="sldNum" sz="quarter" idx="12"/>
          </p:nvPr>
        </p:nvSpPr>
        <p:spPr/>
        <p:txBody>
          <a:bodyPr/>
          <a:lstStyle/>
          <a:p>
            <a:fld id="{C445C71A-0EA9-4E9F-B92A-C4BC8714E03E}" type="slidenum">
              <a:rPr lang="et-EE" smtClean="0"/>
              <a:t>‹#›</a:t>
            </a:fld>
            <a:endParaRPr lang="et-EE"/>
          </a:p>
        </p:txBody>
      </p:sp>
    </p:spTree>
    <p:extLst>
      <p:ext uri="{BB962C8B-B14F-4D97-AF65-F5344CB8AC3E}">
        <p14:creationId xmlns:p14="http://schemas.microsoft.com/office/powerpoint/2010/main" val="29052872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ealkirja kohatäid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t-EE" smtClean="0"/>
              <a:t>Muutke pealkirja laadi</a:t>
            </a:r>
            <a:endParaRPr lang="et-EE"/>
          </a:p>
        </p:txBody>
      </p:sp>
      <p:sp>
        <p:nvSpPr>
          <p:cNvPr id="3" name="Teksti kohatäid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t-EE" smtClean="0"/>
              <a:t>Redigeeri juhtslaidi tekstilaade</a:t>
            </a:r>
          </a:p>
          <a:p>
            <a:pPr lvl="1"/>
            <a:r>
              <a:rPr lang="et-EE" smtClean="0"/>
              <a:t>Teine tase</a:t>
            </a:r>
          </a:p>
          <a:p>
            <a:pPr lvl="2"/>
            <a:r>
              <a:rPr lang="et-EE" smtClean="0"/>
              <a:t>Kolmas tase</a:t>
            </a:r>
          </a:p>
          <a:p>
            <a:pPr lvl="3"/>
            <a:r>
              <a:rPr lang="et-EE" smtClean="0"/>
              <a:t>Neljas tase</a:t>
            </a:r>
          </a:p>
          <a:p>
            <a:pPr lvl="4"/>
            <a:r>
              <a:rPr lang="et-EE" smtClean="0"/>
              <a:t>Viies tase</a:t>
            </a:r>
            <a:endParaRPr lang="et-EE"/>
          </a:p>
        </p:txBody>
      </p:sp>
      <p:sp>
        <p:nvSpPr>
          <p:cNvPr id="4" name="Kuupäeva kohatäid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18FB25E-8265-4C26-BE20-B1090058542B}" type="datetimeFigureOut">
              <a:rPr lang="et-EE" smtClean="0"/>
              <a:t>02.04.2024</a:t>
            </a:fld>
            <a:endParaRPr lang="et-EE"/>
          </a:p>
        </p:txBody>
      </p:sp>
      <p:sp>
        <p:nvSpPr>
          <p:cNvPr id="5" name="Jaluse kohatäid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t-EE"/>
          </a:p>
        </p:txBody>
      </p:sp>
      <p:sp>
        <p:nvSpPr>
          <p:cNvPr id="6" name="Slaidinumbri kohatäid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45C71A-0EA9-4E9F-B92A-C4BC8714E03E}" type="slidenum">
              <a:rPr lang="et-EE" smtClean="0"/>
              <a:t>‹#›</a:t>
            </a:fld>
            <a:endParaRPr lang="et-EE"/>
          </a:p>
        </p:txBody>
      </p:sp>
    </p:spTree>
    <p:extLst>
      <p:ext uri="{BB962C8B-B14F-4D97-AF65-F5344CB8AC3E}">
        <p14:creationId xmlns:p14="http://schemas.microsoft.com/office/powerpoint/2010/main" val="10774373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t-E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emf"/><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ctrTitle"/>
          </p:nvPr>
        </p:nvSpPr>
        <p:spPr/>
        <p:txBody>
          <a:bodyPr>
            <a:noAutofit/>
          </a:bodyPr>
          <a:lstStyle/>
          <a:p>
            <a:r>
              <a:rPr lang="et-EE" sz="4800" dirty="0"/>
              <a:t>K</a:t>
            </a:r>
            <a:r>
              <a:rPr lang="et-EE" sz="4800" dirty="0" smtClean="0"/>
              <a:t>arjatervise programmid ja antibiootikumide kasutamine Eestis veiste </a:t>
            </a:r>
            <a:r>
              <a:rPr lang="et-EE" sz="4800" dirty="0" smtClean="0"/>
              <a:t>haiguste </a:t>
            </a:r>
            <a:r>
              <a:rPr lang="et-EE" sz="4800" dirty="0" smtClean="0"/>
              <a:t>ravis. </a:t>
            </a:r>
            <a:br>
              <a:rPr lang="et-EE" sz="4800" dirty="0" smtClean="0"/>
            </a:br>
            <a:r>
              <a:rPr lang="et-EE" sz="4800" dirty="0" smtClean="0"/>
              <a:t>Teekond 2017-2022.</a:t>
            </a:r>
            <a:endParaRPr lang="et-EE" sz="4800" dirty="0"/>
          </a:p>
        </p:txBody>
      </p:sp>
      <p:sp>
        <p:nvSpPr>
          <p:cNvPr id="3" name="Alapealkiri 2"/>
          <p:cNvSpPr>
            <a:spLocks noGrp="1"/>
          </p:cNvSpPr>
          <p:nvPr>
            <p:ph type="subTitle" idx="1"/>
          </p:nvPr>
        </p:nvSpPr>
        <p:spPr/>
        <p:txBody>
          <a:bodyPr/>
          <a:lstStyle/>
          <a:p>
            <a:r>
              <a:rPr lang="et-EE" dirty="0"/>
              <a:t>Piret Kalmus DVM, PhD</a:t>
            </a:r>
          </a:p>
          <a:p>
            <a:r>
              <a:rPr lang="et-EE" dirty="0"/>
              <a:t> Kliinilise veterinaarmeditsiini õppetool</a:t>
            </a:r>
          </a:p>
          <a:p>
            <a:r>
              <a:rPr lang="et-EE" dirty="0"/>
              <a:t>Eesti Maaülikool </a:t>
            </a:r>
          </a:p>
        </p:txBody>
      </p:sp>
      <p:pic>
        <p:nvPicPr>
          <p:cNvPr id="4" name="Pilt 3"/>
          <p:cNvPicPr>
            <a:picLocks noChangeAspect="1"/>
          </p:cNvPicPr>
          <p:nvPr/>
        </p:nvPicPr>
        <p:blipFill>
          <a:blip r:embed="rId2"/>
          <a:stretch>
            <a:fillRect/>
          </a:stretch>
        </p:blipFill>
        <p:spPr>
          <a:xfrm>
            <a:off x="418257" y="5831481"/>
            <a:ext cx="2408129" cy="701101"/>
          </a:xfrm>
          <a:prstGeom prst="rect">
            <a:avLst/>
          </a:prstGeom>
        </p:spPr>
      </p:pic>
    </p:spTree>
    <p:extLst>
      <p:ext uri="{BB962C8B-B14F-4D97-AF65-F5344CB8AC3E}">
        <p14:creationId xmlns:p14="http://schemas.microsoft.com/office/powerpoint/2010/main" val="35961995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lt 1"/>
          <p:cNvPicPr>
            <a:picLocks noChangeAspect="1"/>
          </p:cNvPicPr>
          <p:nvPr/>
        </p:nvPicPr>
        <p:blipFill>
          <a:blip r:embed="rId2"/>
          <a:stretch>
            <a:fillRect/>
          </a:stretch>
        </p:blipFill>
        <p:spPr>
          <a:xfrm>
            <a:off x="186321" y="1378779"/>
            <a:ext cx="11444794" cy="4918326"/>
          </a:xfrm>
          <a:prstGeom prst="rect">
            <a:avLst/>
          </a:prstGeom>
        </p:spPr>
      </p:pic>
      <p:sp>
        <p:nvSpPr>
          <p:cNvPr id="3" name="TextBox 2"/>
          <p:cNvSpPr txBox="1"/>
          <p:nvPr/>
        </p:nvSpPr>
        <p:spPr>
          <a:xfrm>
            <a:off x="964271" y="0"/>
            <a:ext cx="9428735" cy="1323439"/>
          </a:xfrm>
          <a:prstGeom prst="rect">
            <a:avLst/>
          </a:prstGeom>
          <a:noFill/>
        </p:spPr>
        <p:txBody>
          <a:bodyPr wrap="none" rtlCol="0">
            <a:spAutoFit/>
          </a:bodyPr>
          <a:lstStyle/>
          <a:p>
            <a:r>
              <a:rPr lang="et-EE" sz="4000" dirty="0" smtClean="0"/>
              <a:t>B-kategooriasse kuuluvate antibiootikumide </a:t>
            </a:r>
          </a:p>
          <a:p>
            <a:r>
              <a:rPr lang="et-EE" sz="4000" dirty="0" smtClean="0"/>
              <a:t>kasutamine farmide lõikes 2019-2020</a:t>
            </a:r>
            <a:endParaRPr lang="et-EE" sz="4000" dirty="0"/>
          </a:p>
        </p:txBody>
      </p:sp>
    </p:spTree>
    <p:extLst>
      <p:ext uri="{BB962C8B-B14F-4D97-AF65-F5344CB8AC3E}">
        <p14:creationId xmlns:p14="http://schemas.microsoft.com/office/powerpoint/2010/main" val="115401741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a:xfrm>
            <a:off x="753359" y="280284"/>
            <a:ext cx="10515600" cy="1325563"/>
          </a:xfrm>
        </p:spPr>
        <p:txBody>
          <a:bodyPr>
            <a:normAutofit fontScale="90000"/>
          </a:bodyPr>
          <a:lstStyle/>
          <a:p>
            <a:r>
              <a:rPr lang="et-EE" dirty="0" err="1">
                <a:latin typeface="+mn-lt"/>
              </a:rPr>
              <a:t>Tsefalosporiinide</a:t>
            </a:r>
            <a:r>
              <a:rPr lang="et-EE" dirty="0">
                <a:latin typeface="+mn-lt"/>
              </a:rPr>
              <a:t> kasutamise mõju </a:t>
            </a:r>
            <a:r>
              <a:rPr lang="et-EE" i="1" dirty="0">
                <a:latin typeface="+mn-lt"/>
              </a:rPr>
              <a:t>E. </a:t>
            </a:r>
            <a:r>
              <a:rPr lang="et-EE" i="1" dirty="0" err="1">
                <a:latin typeface="+mn-lt"/>
              </a:rPr>
              <a:t>coli</a:t>
            </a:r>
            <a:r>
              <a:rPr lang="et-EE" dirty="0">
                <a:latin typeface="+mn-lt"/>
              </a:rPr>
              <a:t> antibiootikumiresistentsusele </a:t>
            </a:r>
            <a:br>
              <a:rPr lang="et-EE" dirty="0">
                <a:latin typeface="+mn-lt"/>
              </a:rPr>
            </a:br>
            <a:endParaRPr lang="et-EE" dirty="0">
              <a:latin typeface="+mn-lt"/>
            </a:endParaRPr>
          </a:p>
        </p:txBody>
      </p:sp>
      <p:sp>
        <p:nvSpPr>
          <p:cNvPr id="3" name="Sisu kohatäide 2"/>
          <p:cNvSpPr>
            <a:spLocks noGrp="1"/>
          </p:cNvSpPr>
          <p:nvPr>
            <p:ph idx="1"/>
          </p:nvPr>
        </p:nvSpPr>
        <p:spPr>
          <a:xfrm>
            <a:off x="753359" y="1439126"/>
            <a:ext cx="10515600" cy="5291612"/>
          </a:xfrm>
        </p:spPr>
        <p:txBody>
          <a:bodyPr>
            <a:normAutofit lnSpcReduction="10000"/>
          </a:bodyPr>
          <a:lstStyle/>
          <a:p>
            <a:pPr>
              <a:buFont typeface="Wingdings" panose="05000000000000000000" pitchFamily="2" charset="2"/>
              <a:buChar char="Ø"/>
            </a:pPr>
            <a:r>
              <a:rPr lang="et-EE" dirty="0" smtClean="0"/>
              <a:t>Laiendatud </a:t>
            </a:r>
            <a:r>
              <a:rPr lang="et-EE" dirty="0"/>
              <a:t>spektriga </a:t>
            </a:r>
            <a:r>
              <a:rPr lang="et-EE" dirty="0" err="1" smtClean="0"/>
              <a:t>beetalaktamaase</a:t>
            </a:r>
            <a:r>
              <a:rPr lang="et-EE" dirty="0" smtClean="0"/>
              <a:t> (ESBL) </a:t>
            </a:r>
            <a:r>
              <a:rPr lang="et-EE" dirty="0"/>
              <a:t>tootvate </a:t>
            </a:r>
            <a:r>
              <a:rPr lang="et-EE" i="1" dirty="0"/>
              <a:t>E. </a:t>
            </a:r>
            <a:r>
              <a:rPr lang="et-EE" i="1" dirty="0" err="1"/>
              <a:t>coli</a:t>
            </a:r>
            <a:r>
              <a:rPr lang="et-EE" dirty="0"/>
              <a:t> mikroobide uuring viidi läbi 46 </a:t>
            </a:r>
            <a:r>
              <a:rPr lang="et-EE" dirty="0" smtClean="0"/>
              <a:t>veisefarmis 2020. aastal. 2023. aastal võeti proovid 37st samast farmist.</a:t>
            </a:r>
            <a:r>
              <a:rPr lang="et-EE" dirty="0"/>
              <a:t> </a:t>
            </a:r>
            <a:r>
              <a:rPr lang="et-EE" dirty="0" smtClean="0"/>
              <a:t>ESBL-positiivseid </a:t>
            </a:r>
            <a:r>
              <a:rPr lang="et-EE" i="1" dirty="0"/>
              <a:t>E. </a:t>
            </a:r>
            <a:r>
              <a:rPr lang="et-EE" i="1" dirty="0" err="1"/>
              <a:t>coli</a:t>
            </a:r>
            <a:r>
              <a:rPr lang="et-EE" dirty="0"/>
              <a:t> </a:t>
            </a:r>
            <a:r>
              <a:rPr lang="et-EE" dirty="0" err="1"/>
              <a:t>isolaate</a:t>
            </a:r>
            <a:r>
              <a:rPr lang="et-EE" dirty="0"/>
              <a:t> </a:t>
            </a:r>
            <a:r>
              <a:rPr lang="et-EE" dirty="0" smtClean="0"/>
              <a:t>leiti </a:t>
            </a:r>
            <a:r>
              <a:rPr lang="et-EE" dirty="0" smtClean="0"/>
              <a:t>2020. </a:t>
            </a:r>
            <a:r>
              <a:rPr lang="et-EE" dirty="0" smtClean="0"/>
              <a:t>aastal 30,4</a:t>
            </a:r>
            <a:r>
              <a:rPr lang="et-EE" dirty="0"/>
              <a:t>% uurimisalustest </a:t>
            </a:r>
            <a:r>
              <a:rPr lang="et-EE" dirty="0" smtClean="0"/>
              <a:t>farmidest</a:t>
            </a:r>
            <a:r>
              <a:rPr lang="et-EE" dirty="0"/>
              <a:t> </a:t>
            </a:r>
            <a:r>
              <a:rPr lang="et-EE" dirty="0" smtClean="0"/>
              <a:t>ja </a:t>
            </a:r>
            <a:r>
              <a:rPr lang="et-EE" dirty="0" smtClean="0"/>
              <a:t>2023. </a:t>
            </a:r>
            <a:r>
              <a:rPr lang="et-EE" dirty="0" smtClean="0"/>
              <a:t>aastal </a:t>
            </a:r>
            <a:r>
              <a:rPr lang="et-EE" dirty="0" smtClean="0"/>
              <a:t>29,7</a:t>
            </a:r>
            <a:r>
              <a:rPr lang="et-EE" dirty="0"/>
              <a:t>%</a:t>
            </a:r>
            <a:endParaRPr lang="et-EE" dirty="0" smtClean="0"/>
          </a:p>
          <a:p>
            <a:pPr>
              <a:buFont typeface="Wingdings" panose="05000000000000000000" pitchFamily="2" charset="2"/>
              <a:buChar char="Ø"/>
            </a:pPr>
            <a:r>
              <a:rPr lang="et-EE" dirty="0" smtClean="0"/>
              <a:t>ESBL-positiivsetes </a:t>
            </a:r>
            <a:r>
              <a:rPr lang="et-EE" dirty="0"/>
              <a:t>farmides oli 3.-4. põlvkonna </a:t>
            </a:r>
            <a:r>
              <a:rPr lang="et-EE" dirty="0" err="1"/>
              <a:t>tsefalosporiinide</a:t>
            </a:r>
            <a:r>
              <a:rPr lang="et-EE" dirty="0"/>
              <a:t> kasutamine 2,1 korda kõrgem (mediaan 1,76 mg/PCU) võrreldes ESBL-negatiivsete farmidega (mediaan 0,68 mg/PCU). </a:t>
            </a:r>
            <a:endParaRPr lang="et-EE" dirty="0" smtClean="0"/>
          </a:p>
          <a:p>
            <a:pPr>
              <a:buFont typeface="Wingdings" panose="05000000000000000000" pitchFamily="2" charset="2"/>
              <a:buChar char="Ø"/>
            </a:pPr>
            <a:r>
              <a:rPr lang="et-EE" dirty="0" smtClean="0"/>
              <a:t>Karjades</a:t>
            </a:r>
            <a:r>
              <a:rPr lang="et-EE" dirty="0"/>
              <a:t>, kus kasutati 3.-4. põlvkonna </a:t>
            </a:r>
            <a:r>
              <a:rPr lang="et-EE" dirty="0" err="1"/>
              <a:t>tsefalosporiine</a:t>
            </a:r>
            <a:r>
              <a:rPr lang="et-EE" dirty="0"/>
              <a:t> üle mediaani ehk 1,5 mg/PCU, </a:t>
            </a:r>
            <a:r>
              <a:rPr lang="et-EE" u="sng" dirty="0">
                <a:solidFill>
                  <a:srgbClr val="7030A0"/>
                </a:solidFill>
              </a:rPr>
              <a:t>oli 17% suurem tõenäosus (p=0.091</a:t>
            </a:r>
            <a:r>
              <a:rPr lang="et-EE" dirty="0"/>
              <a:t>) leida ESBL-positiivseid </a:t>
            </a:r>
            <a:r>
              <a:rPr lang="et-EE" i="1" dirty="0"/>
              <a:t>E. </a:t>
            </a:r>
            <a:r>
              <a:rPr lang="et-EE" i="1" dirty="0" err="1"/>
              <a:t>coli</a:t>
            </a:r>
            <a:r>
              <a:rPr lang="et-EE" dirty="0"/>
              <a:t> mikroobe</a:t>
            </a:r>
            <a:r>
              <a:rPr lang="et-EE" dirty="0" smtClean="0"/>
              <a:t>.</a:t>
            </a:r>
          </a:p>
          <a:p>
            <a:pPr>
              <a:buFont typeface="Wingdings" panose="05000000000000000000" pitchFamily="2" charset="2"/>
              <a:buChar char="Ø"/>
            </a:pPr>
            <a:r>
              <a:rPr lang="et-EE" dirty="0" smtClean="0"/>
              <a:t>ESBL </a:t>
            </a:r>
            <a:r>
              <a:rPr lang="et-EE" i="1" dirty="0" err="1" smtClean="0"/>
              <a:t>E.coli</a:t>
            </a:r>
            <a:r>
              <a:rPr lang="et-EE" dirty="0" smtClean="0"/>
              <a:t> tuvastati ka karjadest, kus ei ole viimase 3 aasta jooksul  </a:t>
            </a:r>
            <a:r>
              <a:rPr lang="et-EE" dirty="0" err="1" smtClean="0"/>
              <a:t>tefalosporiine</a:t>
            </a:r>
            <a:r>
              <a:rPr lang="et-EE" dirty="0" smtClean="0"/>
              <a:t> kasutatud</a:t>
            </a:r>
            <a:endParaRPr lang="et-EE" dirty="0"/>
          </a:p>
          <a:p>
            <a:endParaRPr lang="et-EE" dirty="0"/>
          </a:p>
        </p:txBody>
      </p:sp>
    </p:spTree>
    <p:extLst>
      <p:ext uri="{BB962C8B-B14F-4D97-AF65-F5344CB8AC3E}">
        <p14:creationId xmlns:p14="http://schemas.microsoft.com/office/powerpoint/2010/main" val="200305542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lt 2"/>
          <p:cNvPicPr>
            <a:picLocks noChangeAspect="1"/>
          </p:cNvPicPr>
          <p:nvPr/>
        </p:nvPicPr>
        <p:blipFill>
          <a:blip r:embed="rId2"/>
          <a:stretch>
            <a:fillRect/>
          </a:stretch>
        </p:blipFill>
        <p:spPr>
          <a:xfrm>
            <a:off x="363792" y="148886"/>
            <a:ext cx="9473381" cy="6467583"/>
          </a:xfrm>
          <a:prstGeom prst="rect">
            <a:avLst/>
          </a:prstGeom>
        </p:spPr>
      </p:pic>
      <p:sp>
        <p:nvSpPr>
          <p:cNvPr id="4" name="TextBox 3"/>
          <p:cNvSpPr txBox="1"/>
          <p:nvPr/>
        </p:nvSpPr>
        <p:spPr>
          <a:xfrm>
            <a:off x="4857135" y="6362553"/>
            <a:ext cx="976549" cy="253916"/>
          </a:xfrm>
          <a:prstGeom prst="rect">
            <a:avLst/>
          </a:prstGeom>
          <a:noFill/>
        </p:spPr>
        <p:txBody>
          <a:bodyPr wrap="none" rtlCol="0">
            <a:spAutoFit/>
          </a:bodyPr>
          <a:lstStyle/>
          <a:p>
            <a:r>
              <a:rPr lang="et-EE" sz="1050" dirty="0" smtClean="0"/>
              <a:t>mg/PCU kohta</a:t>
            </a:r>
            <a:endParaRPr lang="et-EE" sz="1050" dirty="0"/>
          </a:p>
        </p:txBody>
      </p:sp>
      <p:sp>
        <p:nvSpPr>
          <p:cNvPr id="6" name="TextBox 5"/>
          <p:cNvSpPr txBox="1"/>
          <p:nvPr/>
        </p:nvSpPr>
        <p:spPr>
          <a:xfrm>
            <a:off x="3146322" y="148886"/>
            <a:ext cx="5907643" cy="523220"/>
          </a:xfrm>
          <a:prstGeom prst="rect">
            <a:avLst/>
          </a:prstGeom>
          <a:solidFill>
            <a:schemeClr val="accent2">
              <a:lumMod val="40000"/>
              <a:lumOff val="60000"/>
            </a:schemeClr>
          </a:solidFill>
        </p:spPr>
        <p:txBody>
          <a:bodyPr wrap="none" rtlCol="0">
            <a:spAutoFit/>
          </a:bodyPr>
          <a:lstStyle/>
          <a:p>
            <a:r>
              <a:rPr lang="et-EE" sz="2800" dirty="0" smtClean="0"/>
              <a:t>Kuhu me oleme jõudnud aastaks 2024?</a:t>
            </a:r>
            <a:endParaRPr lang="et-EE" sz="2800" dirty="0"/>
          </a:p>
        </p:txBody>
      </p:sp>
      <p:pic>
        <p:nvPicPr>
          <p:cNvPr id="7" name="Pilt 6"/>
          <p:cNvPicPr>
            <a:picLocks noChangeAspect="1"/>
          </p:cNvPicPr>
          <p:nvPr/>
        </p:nvPicPr>
        <p:blipFill>
          <a:blip r:embed="rId3"/>
          <a:stretch>
            <a:fillRect/>
          </a:stretch>
        </p:blipFill>
        <p:spPr>
          <a:xfrm>
            <a:off x="2572774" y="1022486"/>
            <a:ext cx="5789561" cy="4989687"/>
          </a:xfrm>
          <a:prstGeom prst="rect">
            <a:avLst/>
          </a:prstGeom>
          <a:solidFill>
            <a:schemeClr val="accent4">
              <a:lumMod val="20000"/>
              <a:lumOff val="80000"/>
            </a:schemeClr>
          </a:solidFill>
        </p:spPr>
      </p:pic>
    </p:spTree>
    <p:extLst>
      <p:ext uri="{BB962C8B-B14F-4D97-AF65-F5344CB8AC3E}">
        <p14:creationId xmlns:p14="http://schemas.microsoft.com/office/powerpoint/2010/main" val="3823992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isu kohatäide 3"/>
          <p:cNvPicPr>
            <a:picLocks noGrp="1" noChangeAspect="1"/>
          </p:cNvPicPr>
          <p:nvPr>
            <p:ph idx="4294967295"/>
          </p:nvPr>
        </p:nvPicPr>
        <p:blipFill>
          <a:blip r:embed="rId2"/>
          <a:stretch>
            <a:fillRect/>
          </a:stretch>
        </p:blipFill>
        <p:spPr>
          <a:xfrm>
            <a:off x="43092" y="753858"/>
            <a:ext cx="7091363" cy="4127500"/>
          </a:xfrm>
          <a:prstGeom prst="rect">
            <a:avLst/>
          </a:prstGeom>
        </p:spPr>
      </p:pic>
      <p:pic>
        <p:nvPicPr>
          <p:cNvPr id="8" name="Pilt 7"/>
          <p:cNvPicPr>
            <a:picLocks noChangeAspect="1"/>
          </p:cNvPicPr>
          <p:nvPr/>
        </p:nvPicPr>
        <p:blipFill>
          <a:blip r:embed="rId3"/>
          <a:stretch>
            <a:fillRect/>
          </a:stretch>
        </p:blipFill>
        <p:spPr>
          <a:xfrm>
            <a:off x="5150902" y="753858"/>
            <a:ext cx="7041098" cy="4098925"/>
          </a:xfrm>
          <a:prstGeom prst="rect">
            <a:avLst/>
          </a:prstGeom>
        </p:spPr>
      </p:pic>
      <p:sp>
        <p:nvSpPr>
          <p:cNvPr id="9" name="TextBox 8"/>
          <p:cNvSpPr txBox="1"/>
          <p:nvPr/>
        </p:nvSpPr>
        <p:spPr>
          <a:xfrm>
            <a:off x="43092" y="5055552"/>
            <a:ext cx="10658431" cy="1477328"/>
          </a:xfrm>
          <a:prstGeom prst="rect">
            <a:avLst/>
          </a:prstGeom>
          <a:noFill/>
        </p:spPr>
        <p:txBody>
          <a:bodyPr wrap="none" rtlCol="0">
            <a:spAutoFit/>
          </a:bodyPr>
          <a:lstStyle/>
          <a:p>
            <a:pPr marL="285750" indent="-285750">
              <a:buFont typeface="Wingdings" panose="05000000000000000000" pitchFamily="2" charset="2"/>
              <a:buChar char="Ø"/>
            </a:pPr>
            <a:r>
              <a:rPr lang="et-EE" dirty="0" smtClean="0"/>
              <a:t>Riiklikult toetatud karjatervise programmiga on tänaseks liitunud suur osa üle 100-pealisest farmidest (85%).</a:t>
            </a:r>
          </a:p>
          <a:p>
            <a:pPr marL="285750" indent="-285750">
              <a:buFont typeface="Wingdings" panose="05000000000000000000" pitchFamily="2" charset="2"/>
              <a:buChar char="Ø"/>
            </a:pPr>
            <a:r>
              <a:rPr lang="et-EE" dirty="0" smtClean="0"/>
              <a:t>Karjatervist nõustavaid loomaarste on kokku 26</a:t>
            </a:r>
          </a:p>
          <a:p>
            <a:pPr marL="285750" indent="-285750">
              <a:buFont typeface="Wingdings" panose="05000000000000000000" pitchFamily="2" charset="2"/>
              <a:buChar char="Ø"/>
            </a:pPr>
            <a:r>
              <a:rPr lang="et-EE" dirty="0" smtClean="0"/>
              <a:t>Karjatervise programmi mõju saab hinnata paari aasta pärast</a:t>
            </a:r>
          </a:p>
          <a:p>
            <a:pPr marL="285750" indent="-285750">
              <a:buFont typeface="Wingdings" panose="05000000000000000000" pitchFamily="2" charset="2"/>
              <a:buChar char="Ø"/>
            </a:pPr>
            <a:r>
              <a:rPr lang="et-EE" dirty="0" smtClean="0"/>
              <a:t>Lihaveiste karjatervise programm algus 2025?</a:t>
            </a:r>
          </a:p>
          <a:p>
            <a:pPr marL="285750" indent="-285750">
              <a:buFont typeface="Wingdings" panose="05000000000000000000" pitchFamily="2" charset="2"/>
              <a:buChar char="Ø"/>
            </a:pPr>
            <a:r>
              <a:rPr lang="et-EE" dirty="0" smtClean="0"/>
              <a:t>Sigade karjatervise programm algus?</a:t>
            </a:r>
            <a:endParaRPr lang="et-EE" dirty="0"/>
          </a:p>
        </p:txBody>
      </p:sp>
      <p:sp>
        <p:nvSpPr>
          <p:cNvPr id="10" name="Ristkülik 9"/>
          <p:cNvSpPr/>
          <p:nvPr/>
        </p:nvSpPr>
        <p:spPr>
          <a:xfrm>
            <a:off x="5653548" y="1027906"/>
            <a:ext cx="4473678" cy="19129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t-EE"/>
          </a:p>
        </p:txBody>
      </p:sp>
      <p:sp>
        <p:nvSpPr>
          <p:cNvPr id="11" name="Ristkülik 10"/>
          <p:cNvSpPr/>
          <p:nvPr/>
        </p:nvSpPr>
        <p:spPr>
          <a:xfrm>
            <a:off x="8170605" y="2605548"/>
            <a:ext cx="1612491" cy="63909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t-EE"/>
          </a:p>
        </p:txBody>
      </p:sp>
    </p:spTree>
    <p:extLst>
      <p:ext uri="{BB962C8B-B14F-4D97-AF65-F5344CB8AC3E}">
        <p14:creationId xmlns:p14="http://schemas.microsoft.com/office/powerpoint/2010/main" val="372820144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dirty="0" smtClean="0">
                <a:latin typeface="+mn-lt"/>
              </a:rPr>
              <a:t>Kokkuvõte</a:t>
            </a:r>
            <a:endParaRPr lang="et-EE" dirty="0">
              <a:latin typeface="+mn-lt"/>
            </a:endParaRPr>
          </a:p>
        </p:txBody>
      </p:sp>
      <p:sp>
        <p:nvSpPr>
          <p:cNvPr id="3" name="Sisu kohatäide 2"/>
          <p:cNvSpPr>
            <a:spLocks noGrp="1"/>
          </p:cNvSpPr>
          <p:nvPr>
            <p:ph idx="1"/>
          </p:nvPr>
        </p:nvSpPr>
        <p:spPr>
          <a:xfrm>
            <a:off x="838200" y="1412670"/>
            <a:ext cx="10515600" cy="4351338"/>
          </a:xfrm>
        </p:spPr>
        <p:txBody>
          <a:bodyPr/>
          <a:lstStyle/>
          <a:p>
            <a:pPr>
              <a:buFont typeface="Wingdings" panose="05000000000000000000" pitchFamily="2" charset="2"/>
              <a:buChar char="Ø"/>
            </a:pPr>
            <a:r>
              <a:rPr lang="et-EE" dirty="0"/>
              <a:t>I</a:t>
            </a:r>
            <a:r>
              <a:rPr lang="et-EE" dirty="0" smtClean="0"/>
              <a:t>lma „keeldude ja käskudeta“ on võimalik saavutada antibiootikumiravi vajaduse vähendamine</a:t>
            </a:r>
          </a:p>
          <a:p>
            <a:pPr>
              <a:buFont typeface="Wingdings" panose="05000000000000000000" pitchFamily="2" charset="2"/>
              <a:buChar char="Ø"/>
            </a:pPr>
            <a:r>
              <a:rPr lang="et-EE" dirty="0"/>
              <a:t>T</a:t>
            </a:r>
            <a:r>
              <a:rPr lang="et-EE" dirty="0" smtClean="0"/>
              <a:t>oetustel võib olla suur „motiveeriv roll“</a:t>
            </a:r>
          </a:p>
          <a:p>
            <a:pPr>
              <a:buFont typeface="Wingdings" panose="05000000000000000000" pitchFamily="2" charset="2"/>
              <a:buChar char="Ø"/>
            </a:pPr>
            <a:r>
              <a:rPr lang="et-EE" dirty="0" smtClean="0"/>
              <a:t>Karjade üldise tervise paranemisel väheneb antibiootikumiravi vajadus</a:t>
            </a:r>
            <a:endParaRPr lang="et-EE" dirty="0"/>
          </a:p>
          <a:p>
            <a:pPr marL="0" indent="0">
              <a:buNone/>
            </a:pPr>
            <a:r>
              <a:rPr lang="et-EE" sz="5400" dirty="0" smtClean="0"/>
              <a:t>TÄNAN TEID KUULAMAST!</a:t>
            </a:r>
          </a:p>
          <a:p>
            <a:pPr marL="0" indent="0">
              <a:buNone/>
            </a:pPr>
            <a:r>
              <a:rPr lang="et-EE" sz="5400" dirty="0" smtClean="0"/>
              <a:t>Ilusat kevadet!</a:t>
            </a:r>
            <a:endParaRPr lang="et-EE" sz="5400" dirty="0"/>
          </a:p>
        </p:txBody>
      </p:sp>
      <p:pic>
        <p:nvPicPr>
          <p:cNvPr id="4" name="Pilt 3"/>
          <p:cNvPicPr>
            <a:picLocks noChangeAspect="1"/>
          </p:cNvPicPr>
          <p:nvPr/>
        </p:nvPicPr>
        <p:blipFill>
          <a:blip r:embed="rId2"/>
          <a:stretch>
            <a:fillRect/>
          </a:stretch>
        </p:blipFill>
        <p:spPr>
          <a:xfrm>
            <a:off x="8305801" y="4252131"/>
            <a:ext cx="3660058" cy="2413964"/>
          </a:xfrm>
          <a:prstGeom prst="rect">
            <a:avLst/>
          </a:prstGeom>
        </p:spPr>
      </p:pic>
    </p:spTree>
    <p:extLst>
      <p:ext uri="{BB962C8B-B14F-4D97-AF65-F5344CB8AC3E}">
        <p14:creationId xmlns:p14="http://schemas.microsoft.com/office/powerpoint/2010/main" val="398545047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p:txBody>
          <a:bodyPr/>
          <a:lstStyle/>
          <a:p>
            <a:r>
              <a:rPr lang="et-EE" dirty="0" smtClean="0">
                <a:latin typeface="+mn-lt"/>
              </a:rPr>
              <a:t>Sissejuhatus</a:t>
            </a:r>
            <a:endParaRPr lang="et-EE" dirty="0">
              <a:latin typeface="+mn-lt"/>
            </a:endParaRPr>
          </a:p>
        </p:txBody>
      </p:sp>
      <p:sp>
        <p:nvSpPr>
          <p:cNvPr id="3" name="Sisu kohatäide 2"/>
          <p:cNvSpPr>
            <a:spLocks noGrp="1"/>
          </p:cNvSpPr>
          <p:nvPr>
            <p:ph idx="1"/>
          </p:nvPr>
        </p:nvSpPr>
        <p:spPr/>
        <p:txBody>
          <a:bodyPr>
            <a:normAutofit lnSpcReduction="10000"/>
          </a:bodyPr>
          <a:lstStyle/>
          <a:p>
            <a:pPr>
              <a:buFont typeface="Wingdings" panose="05000000000000000000" pitchFamily="2" charset="2"/>
              <a:buChar char="Ø"/>
            </a:pPr>
            <a:r>
              <a:rPr lang="et-EE" dirty="0" smtClean="0"/>
              <a:t> Alates 2011 a. ESVAC raportid</a:t>
            </a:r>
            <a:endParaRPr lang="et-EE" dirty="0" smtClean="0"/>
          </a:p>
          <a:p>
            <a:pPr>
              <a:buFont typeface="Wingdings" panose="05000000000000000000" pitchFamily="2" charset="2"/>
              <a:buChar char="Ø"/>
            </a:pPr>
            <a:r>
              <a:rPr lang="et-EE" dirty="0" smtClean="0"/>
              <a:t> Antibiootikumide müügistatistika näitas, et me kasutame antibiootikume (eeskätt  reservantibiootikume) enam kui EL keskmiselt</a:t>
            </a:r>
          </a:p>
          <a:p>
            <a:pPr>
              <a:buFont typeface="Wingdings" panose="05000000000000000000" pitchFamily="2" charset="2"/>
              <a:buChar char="Ø"/>
            </a:pPr>
            <a:r>
              <a:rPr lang="et-EE" dirty="0" smtClean="0"/>
              <a:t> Antibiootikumide farmipõhiseid kasutamise andmeid ei analüüsita</a:t>
            </a:r>
          </a:p>
          <a:p>
            <a:pPr>
              <a:buFont typeface="Wingdings" panose="05000000000000000000" pitchFamily="2" charset="2"/>
              <a:buChar char="Ø"/>
            </a:pPr>
            <a:r>
              <a:rPr lang="et-EE" dirty="0" smtClean="0"/>
              <a:t> Kohaliku seadusandlusega ei seata otseseid piire antibiootikumide kasutamisele (v.a EL seadusandlusest tulenevad regulatsioonid).</a:t>
            </a:r>
          </a:p>
          <a:p>
            <a:pPr>
              <a:buFont typeface="Wingdings" panose="05000000000000000000" pitchFamily="2" charset="2"/>
              <a:buChar char="Ø"/>
            </a:pPr>
            <a:r>
              <a:rPr lang="et-EE" dirty="0" smtClean="0"/>
              <a:t> Antibiootikumide kasutamisele suunatud täiendõppekoolituste läbiviimine alates 2017 aastast</a:t>
            </a:r>
          </a:p>
          <a:p>
            <a:pPr>
              <a:buFont typeface="Wingdings" panose="05000000000000000000" pitchFamily="2" charset="2"/>
              <a:buChar char="Ø"/>
            </a:pPr>
            <a:r>
              <a:rPr lang="et-EE" dirty="0" smtClean="0"/>
              <a:t> AMR töörühm ja riikliku tegevuskava koostamine</a:t>
            </a:r>
          </a:p>
          <a:p>
            <a:endParaRPr lang="et-EE" dirty="0"/>
          </a:p>
        </p:txBody>
      </p:sp>
      <p:sp>
        <p:nvSpPr>
          <p:cNvPr id="5" name="Ovaal 4"/>
          <p:cNvSpPr/>
          <p:nvPr/>
        </p:nvSpPr>
        <p:spPr>
          <a:xfrm>
            <a:off x="2389239" y="2271252"/>
            <a:ext cx="5889523" cy="3067665"/>
          </a:xfrm>
          <a:prstGeom prst="ellipse">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t-EE" sz="2400" dirty="0" smtClean="0">
                <a:solidFill>
                  <a:schemeClr val="tx1"/>
                </a:solidFill>
              </a:rPr>
              <a:t>Kas läbi </a:t>
            </a:r>
            <a:r>
              <a:rPr lang="et-EE" sz="2400" dirty="0">
                <a:solidFill>
                  <a:schemeClr val="tx1"/>
                </a:solidFill>
              </a:rPr>
              <a:t>teadlikkuse </a:t>
            </a:r>
            <a:r>
              <a:rPr lang="et-EE" sz="2400" dirty="0" smtClean="0">
                <a:solidFill>
                  <a:schemeClr val="tx1"/>
                </a:solidFill>
              </a:rPr>
              <a:t>tõstmise </a:t>
            </a:r>
            <a:r>
              <a:rPr lang="et-EE" sz="2400" dirty="0">
                <a:solidFill>
                  <a:schemeClr val="tx1"/>
                </a:solidFill>
              </a:rPr>
              <a:t>ja koolituste on võimalik </a:t>
            </a:r>
          </a:p>
          <a:p>
            <a:pPr algn="ctr"/>
            <a:r>
              <a:rPr lang="et-EE" sz="2400" dirty="0">
                <a:solidFill>
                  <a:schemeClr val="tx1"/>
                </a:solidFill>
              </a:rPr>
              <a:t>vähendada antibiootikumide kasutamist, </a:t>
            </a:r>
          </a:p>
          <a:p>
            <a:pPr algn="ctr"/>
            <a:r>
              <a:rPr lang="et-EE" sz="2400" dirty="0">
                <a:solidFill>
                  <a:schemeClr val="tx1"/>
                </a:solidFill>
              </a:rPr>
              <a:t>sest loomaarstid on vastutavad antibiootikumiravi eest?</a:t>
            </a:r>
          </a:p>
        </p:txBody>
      </p:sp>
    </p:spTree>
    <p:extLst>
      <p:ext uri="{BB962C8B-B14F-4D97-AF65-F5344CB8AC3E}">
        <p14:creationId xmlns:p14="http://schemas.microsoft.com/office/powerpoint/2010/main" val="741182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lt 1"/>
          <p:cNvPicPr>
            <a:picLocks noChangeAspect="1"/>
          </p:cNvPicPr>
          <p:nvPr/>
        </p:nvPicPr>
        <p:blipFill>
          <a:blip r:embed="rId2"/>
          <a:stretch>
            <a:fillRect/>
          </a:stretch>
        </p:blipFill>
        <p:spPr>
          <a:xfrm>
            <a:off x="0" y="121751"/>
            <a:ext cx="10178390" cy="6452785"/>
          </a:xfrm>
          <a:prstGeom prst="rect">
            <a:avLst/>
          </a:prstGeom>
        </p:spPr>
      </p:pic>
      <p:pic>
        <p:nvPicPr>
          <p:cNvPr id="4" name="Pilt 3"/>
          <p:cNvPicPr>
            <a:picLocks noChangeAspect="1"/>
          </p:cNvPicPr>
          <p:nvPr/>
        </p:nvPicPr>
        <p:blipFill>
          <a:blip r:embed="rId3"/>
          <a:stretch>
            <a:fillRect/>
          </a:stretch>
        </p:blipFill>
        <p:spPr>
          <a:xfrm>
            <a:off x="7201121" y="356451"/>
            <a:ext cx="4990880" cy="3694317"/>
          </a:xfrm>
          <a:prstGeom prst="rect">
            <a:avLst/>
          </a:prstGeom>
        </p:spPr>
      </p:pic>
    </p:spTree>
    <p:extLst>
      <p:ext uri="{BB962C8B-B14F-4D97-AF65-F5344CB8AC3E}">
        <p14:creationId xmlns:p14="http://schemas.microsoft.com/office/powerpoint/2010/main" val="250796046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title"/>
          </p:nvPr>
        </p:nvSpPr>
        <p:spPr>
          <a:xfrm>
            <a:off x="345830" y="143444"/>
            <a:ext cx="10515600" cy="834088"/>
          </a:xfrm>
        </p:spPr>
        <p:txBody>
          <a:bodyPr>
            <a:normAutofit/>
          </a:bodyPr>
          <a:lstStyle/>
          <a:p>
            <a:r>
              <a:rPr lang="et-EE" sz="3600" dirty="0" smtClean="0">
                <a:latin typeface="+mn-lt"/>
              </a:rPr>
              <a:t>Karjaterviseprogrammi pilootprojekti algus 2017</a:t>
            </a:r>
            <a:endParaRPr lang="en-US" sz="3600" dirty="0">
              <a:latin typeface="+mn-lt"/>
            </a:endParaRPr>
          </a:p>
        </p:txBody>
      </p:sp>
      <p:sp>
        <p:nvSpPr>
          <p:cNvPr id="6" name="TextBox 5"/>
          <p:cNvSpPr txBox="1"/>
          <p:nvPr/>
        </p:nvSpPr>
        <p:spPr>
          <a:xfrm>
            <a:off x="394819" y="1548226"/>
            <a:ext cx="10466611" cy="1815882"/>
          </a:xfrm>
          <a:prstGeom prst="rect">
            <a:avLst/>
          </a:prstGeom>
          <a:solidFill>
            <a:schemeClr val="accent2">
              <a:lumMod val="20000"/>
              <a:lumOff val="80000"/>
            </a:schemeClr>
          </a:solidFill>
        </p:spPr>
        <p:txBody>
          <a:bodyPr wrap="square" rtlCol="0">
            <a:spAutoFit/>
          </a:bodyPr>
          <a:lstStyle/>
          <a:p>
            <a:pPr marL="457200" indent="-457200">
              <a:buFont typeface="Wingdings" panose="05000000000000000000" pitchFamily="2" charset="2"/>
              <a:buChar char="Ø"/>
            </a:pPr>
            <a:r>
              <a:rPr lang="et-EE" sz="2800" dirty="0" smtClean="0"/>
              <a:t>Kas Eestis on võimalik rakendada karjatervise programme? </a:t>
            </a:r>
          </a:p>
          <a:p>
            <a:pPr marL="457200" indent="-457200">
              <a:buFont typeface="Wingdings" panose="05000000000000000000" pitchFamily="2" charset="2"/>
              <a:buChar char="Ø"/>
            </a:pPr>
            <a:r>
              <a:rPr lang="et-EE" sz="2800" dirty="0" smtClean="0"/>
              <a:t>Kas sellel on mõju karjatervise parandamisele ja majandusnäitajatele?</a:t>
            </a:r>
          </a:p>
          <a:p>
            <a:pPr marL="457200" indent="-457200">
              <a:buFont typeface="Wingdings" panose="05000000000000000000" pitchFamily="2" charset="2"/>
              <a:buChar char="Ø"/>
            </a:pPr>
            <a:r>
              <a:rPr lang="et-EE" sz="2800" dirty="0" smtClean="0"/>
              <a:t>Kas me saame seeläbi vähendada antibiootikumide kasutamist? </a:t>
            </a:r>
          </a:p>
        </p:txBody>
      </p:sp>
      <p:pic>
        <p:nvPicPr>
          <p:cNvPr id="9" name="Pilt 8"/>
          <p:cNvPicPr>
            <a:picLocks noChangeAspect="1"/>
          </p:cNvPicPr>
          <p:nvPr/>
        </p:nvPicPr>
        <p:blipFill>
          <a:blip r:embed="rId3"/>
          <a:stretch>
            <a:fillRect/>
          </a:stretch>
        </p:blipFill>
        <p:spPr>
          <a:xfrm>
            <a:off x="5792768" y="4078231"/>
            <a:ext cx="1790700" cy="2562225"/>
          </a:xfrm>
          <a:prstGeom prst="rect">
            <a:avLst/>
          </a:prstGeom>
        </p:spPr>
      </p:pic>
      <p:pic>
        <p:nvPicPr>
          <p:cNvPr id="3" name="Pilt 2"/>
          <p:cNvPicPr>
            <a:picLocks noChangeAspect="1"/>
          </p:cNvPicPr>
          <p:nvPr/>
        </p:nvPicPr>
        <p:blipFill>
          <a:blip r:embed="rId4"/>
          <a:stretch>
            <a:fillRect/>
          </a:stretch>
        </p:blipFill>
        <p:spPr>
          <a:xfrm>
            <a:off x="231490" y="3856550"/>
            <a:ext cx="4760961" cy="3005588"/>
          </a:xfrm>
          <a:prstGeom prst="rect">
            <a:avLst/>
          </a:prstGeom>
        </p:spPr>
      </p:pic>
    </p:spTree>
    <p:extLst>
      <p:ext uri="{BB962C8B-B14F-4D97-AF65-F5344CB8AC3E}">
        <p14:creationId xmlns:p14="http://schemas.microsoft.com/office/powerpoint/2010/main" val="138443009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vaal 6"/>
          <p:cNvSpPr/>
          <p:nvPr/>
        </p:nvSpPr>
        <p:spPr>
          <a:xfrm>
            <a:off x="373487" y="1745499"/>
            <a:ext cx="3863662" cy="2407950"/>
          </a:xfrm>
          <a:prstGeom prst="ellipse">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t-EE" b="1" dirty="0" smtClean="0">
                <a:solidFill>
                  <a:schemeClr val="tx1"/>
                </a:solidFill>
              </a:rPr>
              <a:t>Farmi </a:t>
            </a:r>
            <a:r>
              <a:rPr lang="et-EE" b="1" dirty="0" smtClean="0">
                <a:solidFill>
                  <a:schemeClr val="tx1"/>
                </a:solidFill>
              </a:rPr>
              <a:t>näitajate regulaarne majandusanalüüs </a:t>
            </a:r>
          </a:p>
          <a:p>
            <a:pPr algn="ctr">
              <a:defRPr/>
            </a:pPr>
            <a:r>
              <a:rPr lang="et-EE" dirty="0" smtClean="0">
                <a:solidFill>
                  <a:schemeClr val="tx1"/>
                </a:solidFill>
              </a:rPr>
              <a:t>Tulud </a:t>
            </a:r>
          </a:p>
          <a:p>
            <a:pPr algn="ctr">
              <a:defRPr/>
            </a:pPr>
            <a:r>
              <a:rPr lang="et-EE" dirty="0" smtClean="0">
                <a:solidFill>
                  <a:schemeClr val="tx1"/>
                </a:solidFill>
              </a:rPr>
              <a:t>Kulud </a:t>
            </a:r>
            <a:r>
              <a:rPr lang="et-EE" dirty="0" smtClean="0">
                <a:solidFill>
                  <a:schemeClr val="tx1"/>
                </a:solidFill>
              </a:rPr>
              <a:t> </a:t>
            </a:r>
            <a:endParaRPr lang="et-EE" dirty="0">
              <a:solidFill>
                <a:schemeClr val="tx1"/>
              </a:solidFill>
            </a:endParaRPr>
          </a:p>
        </p:txBody>
      </p:sp>
      <p:sp>
        <p:nvSpPr>
          <p:cNvPr id="8" name="Ovaal 7"/>
          <p:cNvSpPr/>
          <p:nvPr/>
        </p:nvSpPr>
        <p:spPr>
          <a:xfrm>
            <a:off x="7562596" y="4865202"/>
            <a:ext cx="4092575" cy="1854200"/>
          </a:xfrm>
          <a:prstGeom prst="ellips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t-EE" b="1" dirty="0" smtClean="0">
                <a:solidFill>
                  <a:schemeClr val="tx1"/>
                </a:solidFill>
              </a:rPr>
              <a:t>Farmipõhine analüüs  ohuteguritele </a:t>
            </a:r>
          </a:p>
          <a:p>
            <a:pPr algn="ctr">
              <a:defRPr/>
            </a:pPr>
            <a:endParaRPr lang="et-EE" sz="1600" dirty="0" smtClean="0">
              <a:solidFill>
                <a:schemeClr val="tx1"/>
              </a:solidFill>
            </a:endParaRPr>
          </a:p>
          <a:p>
            <a:pPr algn="ctr">
              <a:defRPr/>
            </a:pPr>
            <a:r>
              <a:rPr lang="et-EE" sz="1600" dirty="0" smtClean="0">
                <a:solidFill>
                  <a:schemeClr val="tx1"/>
                </a:solidFill>
              </a:rPr>
              <a:t>Farmi keskkond</a:t>
            </a:r>
          </a:p>
          <a:p>
            <a:pPr algn="ctr">
              <a:defRPr/>
            </a:pPr>
            <a:r>
              <a:rPr lang="et-EE" sz="1600" dirty="0" smtClean="0">
                <a:solidFill>
                  <a:schemeClr val="tx1"/>
                </a:solidFill>
              </a:rPr>
              <a:t>Söötmine</a:t>
            </a:r>
          </a:p>
          <a:p>
            <a:pPr algn="ctr">
              <a:defRPr/>
            </a:pPr>
            <a:r>
              <a:rPr lang="et-EE" sz="1600" dirty="0" smtClean="0">
                <a:solidFill>
                  <a:schemeClr val="tx1"/>
                </a:solidFill>
              </a:rPr>
              <a:t>Tööprotsessid</a:t>
            </a:r>
          </a:p>
          <a:p>
            <a:pPr algn="ctr">
              <a:defRPr/>
            </a:pPr>
            <a:r>
              <a:rPr lang="et-EE" sz="1600" dirty="0" smtClean="0">
                <a:solidFill>
                  <a:schemeClr val="tx1"/>
                </a:solidFill>
              </a:rPr>
              <a:t>Haiguste diagnoosimine</a:t>
            </a:r>
            <a:endParaRPr lang="et-EE" sz="1600" dirty="0">
              <a:solidFill>
                <a:schemeClr val="tx1"/>
              </a:solidFill>
            </a:endParaRPr>
          </a:p>
        </p:txBody>
      </p:sp>
      <p:sp>
        <p:nvSpPr>
          <p:cNvPr id="9" name="Ovaal 8"/>
          <p:cNvSpPr/>
          <p:nvPr/>
        </p:nvSpPr>
        <p:spPr>
          <a:xfrm>
            <a:off x="271716" y="4952485"/>
            <a:ext cx="3733800" cy="1905515"/>
          </a:xfrm>
          <a:prstGeom prst="ellipse">
            <a:avLst/>
          </a:prstGeom>
          <a:solidFill>
            <a:srgbClr val="F0FA94"/>
          </a:solidFill>
          <a:ln>
            <a:solidFill>
              <a:srgbClr val="F0FA9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t-EE" b="1" dirty="0" smtClean="0">
                <a:solidFill>
                  <a:schemeClr val="tx1"/>
                </a:solidFill>
              </a:rPr>
              <a:t>Farmi tegevuskava koostamine </a:t>
            </a:r>
          </a:p>
          <a:p>
            <a:pPr algn="ctr">
              <a:defRPr/>
            </a:pPr>
            <a:r>
              <a:rPr lang="et-EE" sz="1600" dirty="0" smtClean="0">
                <a:solidFill>
                  <a:schemeClr val="tx1"/>
                </a:solidFill>
              </a:rPr>
              <a:t>Ravi ja tõrjeplaanid</a:t>
            </a:r>
          </a:p>
          <a:p>
            <a:pPr algn="ctr">
              <a:defRPr/>
            </a:pPr>
            <a:r>
              <a:rPr lang="et-EE" sz="1600" dirty="0" smtClean="0">
                <a:solidFill>
                  <a:schemeClr val="tx1"/>
                </a:solidFill>
              </a:rPr>
              <a:t>Majanduslikult mõistlikud soovitused</a:t>
            </a:r>
            <a:endParaRPr lang="et-EE" sz="1600" dirty="0">
              <a:solidFill>
                <a:schemeClr val="tx1"/>
              </a:solidFill>
            </a:endParaRPr>
          </a:p>
        </p:txBody>
      </p:sp>
      <p:sp>
        <p:nvSpPr>
          <p:cNvPr id="13" name="Allanool 12"/>
          <p:cNvSpPr/>
          <p:nvPr/>
        </p:nvSpPr>
        <p:spPr>
          <a:xfrm>
            <a:off x="9283953" y="3852294"/>
            <a:ext cx="604838" cy="84696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t-EE"/>
          </a:p>
        </p:txBody>
      </p:sp>
      <p:sp>
        <p:nvSpPr>
          <p:cNvPr id="14" name="Allanool 13"/>
          <p:cNvSpPr/>
          <p:nvPr/>
        </p:nvSpPr>
        <p:spPr>
          <a:xfrm rot="5400000">
            <a:off x="5552721" y="5396879"/>
            <a:ext cx="679450" cy="165576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t-EE"/>
          </a:p>
        </p:txBody>
      </p:sp>
      <p:sp>
        <p:nvSpPr>
          <p:cNvPr id="16" name="Allanool 15"/>
          <p:cNvSpPr/>
          <p:nvPr/>
        </p:nvSpPr>
        <p:spPr>
          <a:xfrm rot="10800000">
            <a:off x="1782819" y="4153449"/>
            <a:ext cx="573087" cy="79903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t-EE"/>
          </a:p>
        </p:txBody>
      </p:sp>
      <p:sp>
        <p:nvSpPr>
          <p:cNvPr id="11" name="Ovaal 10"/>
          <p:cNvSpPr/>
          <p:nvPr/>
        </p:nvSpPr>
        <p:spPr>
          <a:xfrm>
            <a:off x="7670546" y="1911525"/>
            <a:ext cx="3984625" cy="1774825"/>
          </a:xfrm>
          <a:prstGeom prst="ellipse">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t-EE" b="1" dirty="0" smtClean="0">
                <a:solidFill>
                  <a:schemeClr val="tx1"/>
                </a:solidFill>
              </a:rPr>
              <a:t>Hetkeolukorra hindamine ja  kaardistamine. </a:t>
            </a:r>
            <a:r>
              <a:rPr lang="et-EE" dirty="0" smtClean="0">
                <a:solidFill>
                  <a:schemeClr val="tx1"/>
                </a:solidFill>
              </a:rPr>
              <a:t>Eesmärkide seadmine =&gt; olemasolevad probleemid</a:t>
            </a:r>
            <a:endParaRPr lang="et-EE" dirty="0">
              <a:solidFill>
                <a:schemeClr val="tx1"/>
              </a:solidFill>
            </a:endParaRPr>
          </a:p>
        </p:txBody>
      </p:sp>
      <p:sp>
        <p:nvSpPr>
          <p:cNvPr id="12" name="Allanool 11"/>
          <p:cNvSpPr/>
          <p:nvPr/>
        </p:nvSpPr>
        <p:spPr>
          <a:xfrm rot="16200000">
            <a:off x="5444331" y="2834880"/>
            <a:ext cx="679450" cy="125253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t-EE"/>
          </a:p>
        </p:txBody>
      </p:sp>
      <p:sp>
        <p:nvSpPr>
          <p:cNvPr id="2" name="TextBox 1"/>
          <p:cNvSpPr txBox="1"/>
          <p:nvPr/>
        </p:nvSpPr>
        <p:spPr>
          <a:xfrm>
            <a:off x="4407684" y="4213722"/>
            <a:ext cx="2917347" cy="1200329"/>
          </a:xfrm>
          <a:prstGeom prst="rect">
            <a:avLst/>
          </a:prstGeom>
          <a:solidFill>
            <a:schemeClr val="accent2">
              <a:lumMod val="40000"/>
              <a:lumOff val="60000"/>
            </a:schemeClr>
          </a:solidFill>
          <a:ln w="38100">
            <a:solidFill>
              <a:srgbClr val="7030A0"/>
            </a:solidFill>
          </a:ln>
        </p:spPr>
        <p:txBody>
          <a:bodyPr wrap="square" rtlCol="0">
            <a:spAutoFit/>
          </a:bodyPr>
          <a:lstStyle/>
          <a:p>
            <a:r>
              <a:rPr lang="et-EE" b="1" dirty="0" smtClean="0"/>
              <a:t>MEASURE- </a:t>
            </a:r>
            <a:r>
              <a:rPr lang="et-EE" b="1" dirty="0" smtClean="0"/>
              <a:t>Mõõda</a:t>
            </a:r>
            <a:endParaRPr lang="et-EE" b="1" dirty="0" smtClean="0"/>
          </a:p>
          <a:p>
            <a:r>
              <a:rPr lang="et-EE" b="1" dirty="0" smtClean="0"/>
              <a:t>MANAGE- Halda</a:t>
            </a:r>
            <a:endParaRPr lang="et-EE" b="1" dirty="0" smtClean="0"/>
          </a:p>
          <a:p>
            <a:r>
              <a:rPr lang="et-EE" b="1" dirty="0" smtClean="0"/>
              <a:t>MONITOR- </a:t>
            </a:r>
            <a:r>
              <a:rPr lang="et-EE" b="1" dirty="0" err="1" smtClean="0"/>
              <a:t>Monitoori</a:t>
            </a:r>
            <a:endParaRPr lang="et-EE" b="1" dirty="0" smtClean="0"/>
          </a:p>
          <a:p>
            <a:r>
              <a:rPr lang="et-EE" b="1" dirty="0" smtClean="0"/>
              <a:t>RE-EVALUATE- Hinda uuesti</a:t>
            </a:r>
            <a:endParaRPr lang="et-EE" b="1" dirty="0"/>
          </a:p>
        </p:txBody>
      </p:sp>
      <p:sp>
        <p:nvSpPr>
          <p:cNvPr id="3" name="Ristkülik 2"/>
          <p:cNvSpPr/>
          <p:nvPr/>
        </p:nvSpPr>
        <p:spPr>
          <a:xfrm>
            <a:off x="2749990" y="99975"/>
            <a:ext cx="2314575" cy="1022631"/>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t-EE" sz="2000" b="1" dirty="0" smtClean="0">
                <a:solidFill>
                  <a:schemeClr val="tx1"/>
                </a:solidFill>
              </a:rPr>
              <a:t>Udaratervishoid</a:t>
            </a:r>
            <a:endParaRPr lang="et-EE" sz="2000" b="1" dirty="0">
              <a:solidFill>
                <a:schemeClr val="tx1"/>
              </a:solidFill>
            </a:endParaRPr>
          </a:p>
        </p:txBody>
      </p:sp>
      <p:sp>
        <p:nvSpPr>
          <p:cNvPr id="4" name="Ristkülik 3"/>
          <p:cNvSpPr/>
          <p:nvPr/>
        </p:nvSpPr>
        <p:spPr>
          <a:xfrm>
            <a:off x="144009" y="99975"/>
            <a:ext cx="2660650" cy="1022631"/>
          </a:xfrm>
          <a:prstGeom prst="rect">
            <a:avLst/>
          </a:prstGeom>
          <a:solidFill>
            <a:srgbClr val="D4FB1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t-EE" sz="2000" b="1" dirty="0" smtClean="0">
              <a:solidFill>
                <a:schemeClr val="tx1"/>
              </a:solidFill>
            </a:endParaRPr>
          </a:p>
          <a:p>
            <a:pPr algn="ctr"/>
            <a:r>
              <a:rPr lang="et-EE" sz="2000" b="1" dirty="0" smtClean="0">
                <a:solidFill>
                  <a:schemeClr val="tx1"/>
                </a:solidFill>
              </a:rPr>
              <a:t>Noorkarja tervishoid </a:t>
            </a:r>
          </a:p>
          <a:p>
            <a:pPr algn="ctr"/>
            <a:r>
              <a:rPr lang="et-EE" sz="2000" b="1" dirty="0" smtClean="0">
                <a:solidFill>
                  <a:schemeClr val="tx1"/>
                </a:solidFill>
              </a:rPr>
              <a:t>Nakkushaigused</a:t>
            </a:r>
            <a:endParaRPr lang="et-EE" sz="2000" b="1" dirty="0" smtClean="0">
              <a:solidFill>
                <a:schemeClr val="tx1"/>
              </a:solidFill>
            </a:endParaRPr>
          </a:p>
          <a:p>
            <a:pPr algn="ctr"/>
            <a:endParaRPr lang="et-EE" sz="2000" b="1" dirty="0" smtClean="0">
              <a:solidFill>
                <a:schemeClr val="tx1"/>
              </a:solidFill>
            </a:endParaRPr>
          </a:p>
          <a:p>
            <a:pPr algn="ctr"/>
            <a:endParaRPr lang="et-EE" sz="2000" b="1" dirty="0">
              <a:solidFill>
                <a:schemeClr val="tx1"/>
              </a:solidFill>
            </a:endParaRPr>
          </a:p>
        </p:txBody>
      </p:sp>
      <p:sp>
        <p:nvSpPr>
          <p:cNvPr id="5" name="TextBox 4"/>
          <p:cNvSpPr txBox="1"/>
          <p:nvPr/>
        </p:nvSpPr>
        <p:spPr>
          <a:xfrm>
            <a:off x="5014043" y="89588"/>
            <a:ext cx="2754213" cy="707886"/>
          </a:xfrm>
          <a:prstGeom prst="rect">
            <a:avLst/>
          </a:prstGeom>
          <a:solidFill>
            <a:srgbClr val="92D050"/>
          </a:solidFill>
          <a:ln w="28575">
            <a:solidFill>
              <a:srgbClr val="0070C0"/>
            </a:solidFill>
          </a:ln>
        </p:spPr>
        <p:txBody>
          <a:bodyPr wrap="square" rtlCol="0">
            <a:spAutoFit/>
          </a:bodyPr>
          <a:lstStyle/>
          <a:p>
            <a:pPr algn="ctr"/>
            <a:r>
              <a:rPr lang="et-EE" sz="2000" b="1" dirty="0" smtClean="0"/>
              <a:t>Ainevahetuse </a:t>
            </a:r>
          </a:p>
          <a:p>
            <a:pPr algn="ctr"/>
            <a:r>
              <a:rPr lang="et-EE" sz="2000" b="1" dirty="0" smtClean="0"/>
              <a:t>tervishoid</a:t>
            </a:r>
            <a:endParaRPr lang="et-EE" sz="2000" b="1" dirty="0"/>
          </a:p>
        </p:txBody>
      </p:sp>
      <p:sp>
        <p:nvSpPr>
          <p:cNvPr id="6" name="TextBox 5"/>
          <p:cNvSpPr txBox="1"/>
          <p:nvPr/>
        </p:nvSpPr>
        <p:spPr>
          <a:xfrm>
            <a:off x="7670546" y="85071"/>
            <a:ext cx="2371725" cy="707886"/>
          </a:xfrm>
          <a:prstGeom prst="rect">
            <a:avLst/>
          </a:prstGeom>
          <a:solidFill>
            <a:schemeClr val="accent6">
              <a:lumMod val="40000"/>
              <a:lumOff val="60000"/>
            </a:schemeClr>
          </a:solidFill>
          <a:ln w="28575">
            <a:solidFill>
              <a:srgbClr val="002060"/>
            </a:solidFill>
          </a:ln>
        </p:spPr>
        <p:txBody>
          <a:bodyPr wrap="square" rtlCol="0">
            <a:spAutoFit/>
          </a:bodyPr>
          <a:lstStyle/>
          <a:p>
            <a:r>
              <a:rPr lang="et-EE" sz="2000" b="1" dirty="0" smtClean="0"/>
              <a:t>Sõrgade</a:t>
            </a:r>
          </a:p>
          <a:p>
            <a:r>
              <a:rPr lang="et-EE" sz="2000" b="1" dirty="0" smtClean="0"/>
              <a:t>tervishoid</a:t>
            </a:r>
            <a:endParaRPr lang="et-EE" sz="2000" b="1" dirty="0"/>
          </a:p>
        </p:txBody>
      </p:sp>
      <p:sp>
        <p:nvSpPr>
          <p:cNvPr id="10" name="TextBox 9"/>
          <p:cNvSpPr txBox="1"/>
          <p:nvPr/>
        </p:nvSpPr>
        <p:spPr>
          <a:xfrm>
            <a:off x="9888791" y="89588"/>
            <a:ext cx="2303209" cy="707886"/>
          </a:xfrm>
          <a:prstGeom prst="rect">
            <a:avLst/>
          </a:prstGeom>
          <a:solidFill>
            <a:schemeClr val="tx2">
              <a:lumMod val="40000"/>
              <a:lumOff val="60000"/>
            </a:schemeClr>
          </a:solidFill>
          <a:ln w="28575">
            <a:solidFill>
              <a:schemeClr val="tx1"/>
            </a:solidFill>
          </a:ln>
        </p:spPr>
        <p:txBody>
          <a:bodyPr wrap="square" rtlCol="0">
            <a:spAutoFit/>
          </a:bodyPr>
          <a:lstStyle/>
          <a:p>
            <a:r>
              <a:rPr lang="et-EE" sz="2000" b="1" dirty="0" smtClean="0"/>
              <a:t>Sigimise </a:t>
            </a:r>
          </a:p>
          <a:p>
            <a:r>
              <a:rPr lang="et-EE" sz="2000" b="1" dirty="0" smtClean="0"/>
              <a:t>tervishoid</a:t>
            </a:r>
            <a:endParaRPr lang="et-EE" sz="2000" b="1" dirty="0"/>
          </a:p>
        </p:txBody>
      </p:sp>
      <p:sp>
        <p:nvSpPr>
          <p:cNvPr id="18" name="Allanoolega viiktekst 17"/>
          <p:cNvSpPr/>
          <p:nvPr/>
        </p:nvSpPr>
        <p:spPr>
          <a:xfrm>
            <a:off x="220209" y="1208782"/>
            <a:ext cx="11971791" cy="609600"/>
          </a:xfrm>
          <a:prstGeom prst="downArrowCallou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t-EE"/>
          </a:p>
        </p:txBody>
      </p:sp>
      <p:pic>
        <p:nvPicPr>
          <p:cNvPr id="15" name="Pilt 14"/>
          <p:cNvPicPr>
            <a:picLocks noChangeAspect="1"/>
          </p:cNvPicPr>
          <p:nvPr/>
        </p:nvPicPr>
        <p:blipFill>
          <a:blip r:embed="rId3"/>
          <a:stretch>
            <a:fillRect/>
          </a:stretch>
        </p:blipFill>
        <p:spPr>
          <a:xfrm>
            <a:off x="4757246" y="1818382"/>
            <a:ext cx="1963082" cy="1377815"/>
          </a:xfrm>
          <a:prstGeom prst="rect">
            <a:avLst/>
          </a:prstGeom>
        </p:spPr>
      </p:pic>
      <p:pic>
        <p:nvPicPr>
          <p:cNvPr id="17" name="Pilt 16"/>
          <p:cNvPicPr>
            <a:picLocks noChangeAspect="1"/>
          </p:cNvPicPr>
          <p:nvPr/>
        </p:nvPicPr>
        <p:blipFill>
          <a:blip r:embed="rId4"/>
          <a:stretch>
            <a:fillRect/>
          </a:stretch>
        </p:blipFill>
        <p:spPr>
          <a:xfrm>
            <a:off x="144010" y="662208"/>
            <a:ext cx="569423" cy="856450"/>
          </a:xfrm>
          <a:prstGeom prst="rect">
            <a:avLst/>
          </a:prstGeom>
        </p:spPr>
      </p:pic>
      <p:pic>
        <p:nvPicPr>
          <p:cNvPr id="19" name="Pilt 18"/>
          <p:cNvPicPr>
            <a:picLocks noChangeAspect="1"/>
          </p:cNvPicPr>
          <p:nvPr/>
        </p:nvPicPr>
        <p:blipFill>
          <a:blip r:embed="rId5"/>
          <a:stretch>
            <a:fillRect/>
          </a:stretch>
        </p:blipFill>
        <p:spPr>
          <a:xfrm>
            <a:off x="8103231" y="751547"/>
            <a:ext cx="571662" cy="864140"/>
          </a:xfrm>
          <a:prstGeom prst="rect">
            <a:avLst/>
          </a:prstGeom>
        </p:spPr>
      </p:pic>
      <p:pic>
        <p:nvPicPr>
          <p:cNvPr id="20" name="Pilt 19"/>
          <p:cNvPicPr>
            <a:picLocks noChangeAspect="1"/>
          </p:cNvPicPr>
          <p:nvPr/>
        </p:nvPicPr>
        <p:blipFill>
          <a:blip r:embed="rId6"/>
          <a:stretch>
            <a:fillRect/>
          </a:stretch>
        </p:blipFill>
        <p:spPr>
          <a:xfrm>
            <a:off x="10362250" y="781788"/>
            <a:ext cx="568163" cy="853987"/>
          </a:xfrm>
          <a:prstGeom prst="rect">
            <a:avLst/>
          </a:prstGeom>
        </p:spPr>
      </p:pic>
      <p:pic>
        <p:nvPicPr>
          <p:cNvPr id="21" name="Pilt 20"/>
          <p:cNvPicPr>
            <a:picLocks noChangeAspect="1"/>
          </p:cNvPicPr>
          <p:nvPr/>
        </p:nvPicPr>
        <p:blipFill>
          <a:blip r:embed="rId7"/>
          <a:stretch>
            <a:fillRect/>
          </a:stretch>
        </p:blipFill>
        <p:spPr>
          <a:xfrm>
            <a:off x="428721" y="2488835"/>
            <a:ext cx="620204" cy="620204"/>
          </a:xfrm>
          <a:prstGeom prst="rect">
            <a:avLst/>
          </a:prstGeom>
        </p:spPr>
      </p:pic>
      <p:pic>
        <p:nvPicPr>
          <p:cNvPr id="22" name="Pilt 21"/>
          <p:cNvPicPr>
            <a:picLocks noChangeAspect="1"/>
          </p:cNvPicPr>
          <p:nvPr/>
        </p:nvPicPr>
        <p:blipFill>
          <a:blip r:embed="rId8"/>
          <a:stretch>
            <a:fillRect/>
          </a:stretch>
        </p:blipFill>
        <p:spPr>
          <a:xfrm>
            <a:off x="4869108" y="747946"/>
            <a:ext cx="606304" cy="779101"/>
          </a:xfrm>
          <a:prstGeom prst="rect">
            <a:avLst/>
          </a:prstGeom>
        </p:spPr>
      </p:pic>
    </p:spTree>
    <p:extLst>
      <p:ext uri="{BB962C8B-B14F-4D97-AF65-F5344CB8AC3E}">
        <p14:creationId xmlns:p14="http://schemas.microsoft.com/office/powerpoint/2010/main" val="420086544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Box 1"/>
          <p:cNvSpPr txBox="1">
            <a:spLocks noChangeArrowheads="1"/>
          </p:cNvSpPr>
          <p:nvPr/>
        </p:nvSpPr>
        <p:spPr bwMode="auto">
          <a:xfrm>
            <a:off x="901700" y="5345113"/>
            <a:ext cx="646588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t-EE" altLang="et-EE" sz="1800"/>
              <a:t>Raviskeemid põhinevad patogeenide antibiootikumide tundlikkusel</a:t>
            </a:r>
          </a:p>
          <a:p>
            <a:pPr>
              <a:lnSpc>
                <a:spcPct val="100000"/>
              </a:lnSpc>
              <a:spcBef>
                <a:spcPct val="0"/>
              </a:spcBef>
              <a:buFontTx/>
              <a:buNone/>
            </a:pPr>
            <a:r>
              <a:rPr lang="et-EE" altLang="et-EE" sz="1800"/>
              <a:t>Üleravimine (kõhulahtisus)</a:t>
            </a:r>
          </a:p>
          <a:p>
            <a:pPr>
              <a:lnSpc>
                <a:spcPct val="100000"/>
              </a:lnSpc>
              <a:spcBef>
                <a:spcPct val="0"/>
              </a:spcBef>
              <a:buFontTx/>
              <a:buNone/>
            </a:pPr>
            <a:r>
              <a:rPr lang="et-EE" altLang="et-EE" sz="1800"/>
              <a:t>Haiguste ennetamine → tihti profülaktikakulude tõus</a:t>
            </a:r>
          </a:p>
          <a:p>
            <a:pPr>
              <a:lnSpc>
                <a:spcPct val="100000"/>
              </a:lnSpc>
              <a:spcBef>
                <a:spcPct val="0"/>
              </a:spcBef>
              <a:buFontTx/>
              <a:buNone/>
            </a:pPr>
            <a:r>
              <a:rPr lang="et-EE" altLang="et-EE" sz="1800"/>
              <a:t>Peamiselt hingamisteede haiguse profülaktika ja ravi</a:t>
            </a:r>
          </a:p>
        </p:txBody>
      </p:sp>
      <p:sp>
        <p:nvSpPr>
          <p:cNvPr id="2" name="Ristkülik 1"/>
          <p:cNvSpPr/>
          <p:nvPr/>
        </p:nvSpPr>
        <p:spPr>
          <a:xfrm>
            <a:off x="2716213" y="100013"/>
            <a:ext cx="6096000" cy="830262"/>
          </a:xfrm>
          <a:prstGeom prst="rect">
            <a:avLst/>
          </a:prstGeom>
        </p:spPr>
        <p:txBody>
          <a:bodyPr>
            <a:spAutoFit/>
          </a:bodyPr>
          <a:lstStyle/>
          <a:p>
            <a:pPr algn="ctr">
              <a:defRPr sz="1600" b="1" i="0" u="none" strike="noStrike" kern="1200" cap="all" spc="120" normalizeH="0" baseline="0">
                <a:solidFill>
                  <a:sysClr val="windowText" lastClr="000000">
                    <a:lumMod val="65000"/>
                    <a:lumOff val="35000"/>
                  </a:sysClr>
                </a:solidFill>
                <a:latin typeface="+mn-lt"/>
                <a:ea typeface="+mn-ea"/>
                <a:cs typeface="+mn-cs"/>
              </a:defRPr>
            </a:pPr>
            <a:r>
              <a:rPr lang="et-EE" sz="1600" b="1" cap="all" spc="120" dirty="0">
                <a:solidFill>
                  <a:sysClr val="windowText" lastClr="000000">
                    <a:lumMod val="65000"/>
                    <a:lumOff val="35000"/>
                  </a:sysClr>
                </a:solidFill>
                <a:latin typeface="+mn-lt"/>
              </a:rPr>
              <a:t>Antibakteriaalsete ainete Kulu vasikate haiguste raviks ja profülaktikaks (eurot kuni 3-kuuste vasikate arvu kohta)</a:t>
            </a:r>
          </a:p>
        </p:txBody>
      </p:sp>
      <p:graphicFrame>
        <p:nvGraphicFramePr>
          <p:cNvPr id="5" name="Diagramm 4"/>
          <p:cNvGraphicFramePr>
            <a:graphicFrameLocks/>
          </p:cNvGraphicFramePr>
          <p:nvPr/>
        </p:nvGraphicFramePr>
        <p:xfrm>
          <a:off x="1523198" y="851602"/>
          <a:ext cx="8381453" cy="471571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102514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Pealkiri 2"/>
          <p:cNvSpPr>
            <a:spLocks noGrp="1"/>
          </p:cNvSpPr>
          <p:nvPr>
            <p:ph type="title"/>
          </p:nvPr>
        </p:nvSpPr>
        <p:spPr>
          <a:xfrm>
            <a:off x="612775" y="296863"/>
            <a:ext cx="10515600" cy="1030287"/>
          </a:xfrm>
        </p:spPr>
        <p:txBody>
          <a:bodyPr/>
          <a:lstStyle/>
          <a:p>
            <a:r>
              <a:rPr lang="et-EE" altLang="et-EE" smtClean="0"/>
              <a:t>Karja tervisega seotud kulud (3)</a:t>
            </a:r>
          </a:p>
        </p:txBody>
      </p:sp>
      <p:graphicFrame>
        <p:nvGraphicFramePr>
          <p:cNvPr id="5" name="Diagramm 4"/>
          <p:cNvGraphicFramePr>
            <a:graphicFrameLocks/>
          </p:cNvGraphicFramePr>
          <p:nvPr/>
        </p:nvGraphicFramePr>
        <p:xfrm>
          <a:off x="612775" y="1327150"/>
          <a:ext cx="9819112" cy="450698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679203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u kohatäide 2"/>
          <p:cNvSpPr>
            <a:spLocks noGrp="1"/>
          </p:cNvSpPr>
          <p:nvPr>
            <p:ph idx="4294967295"/>
          </p:nvPr>
        </p:nvSpPr>
        <p:spPr>
          <a:xfrm>
            <a:off x="0" y="1825625"/>
            <a:ext cx="10515600" cy="4351338"/>
          </a:xfrm>
        </p:spPr>
        <p:txBody>
          <a:bodyPr/>
          <a:lstStyle/>
          <a:p>
            <a:endParaRPr lang="et-EE" dirty="0" smtClean="0"/>
          </a:p>
          <a:p>
            <a:endParaRPr lang="et-EE" dirty="0" smtClean="0"/>
          </a:p>
          <a:p>
            <a:endParaRPr lang="et-EE" dirty="0"/>
          </a:p>
          <a:p>
            <a:endParaRPr lang="et-EE" dirty="0"/>
          </a:p>
          <a:p>
            <a:endParaRPr lang="et-EE" dirty="0"/>
          </a:p>
        </p:txBody>
      </p:sp>
      <p:pic>
        <p:nvPicPr>
          <p:cNvPr id="4" name="Pilt 3"/>
          <p:cNvPicPr>
            <a:picLocks noChangeAspect="1"/>
          </p:cNvPicPr>
          <p:nvPr/>
        </p:nvPicPr>
        <p:blipFill>
          <a:blip r:embed="rId2"/>
          <a:stretch>
            <a:fillRect/>
          </a:stretch>
        </p:blipFill>
        <p:spPr>
          <a:xfrm>
            <a:off x="1348044" y="1699895"/>
            <a:ext cx="8710356" cy="5249545"/>
          </a:xfrm>
          <a:prstGeom prst="rect">
            <a:avLst/>
          </a:prstGeom>
        </p:spPr>
      </p:pic>
      <p:pic>
        <p:nvPicPr>
          <p:cNvPr id="11" name="Pilt 10"/>
          <p:cNvPicPr>
            <a:picLocks noChangeAspect="1"/>
          </p:cNvPicPr>
          <p:nvPr/>
        </p:nvPicPr>
        <p:blipFill>
          <a:blip r:embed="rId3"/>
          <a:stretch>
            <a:fillRect/>
          </a:stretch>
        </p:blipFill>
        <p:spPr>
          <a:xfrm>
            <a:off x="10727159" y="1065212"/>
            <a:ext cx="1057805" cy="634683"/>
          </a:xfrm>
          <a:prstGeom prst="rect">
            <a:avLst/>
          </a:prstGeom>
        </p:spPr>
      </p:pic>
      <p:pic>
        <p:nvPicPr>
          <p:cNvPr id="12" name="Pilt 11"/>
          <p:cNvPicPr>
            <a:picLocks noChangeAspect="1"/>
          </p:cNvPicPr>
          <p:nvPr/>
        </p:nvPicPr>
        <p:blipFill>
          <a:blip r:embed="rId4"/>
          <a:stretch>
            <a:fillRect/>
          </a:stretch>
        </p:blipFill>
        <p:spPr>
          <a:xfrm>
            <a:off x="10755569" y="2119529"/>
            <a:ext cx="1108075" cy="681892"/>
          </a:xfrm>
          <a:prstGeom prst="rect">
            <a:avLst/>
          </a:prstGeom>
        </p:spPr>
      </p:pic>
      <p:pic>
        <p:nvPicPr>
          <p:cNvPr id="13" name="Pilt 12"/>
          <p:cNvPicPr>
            <a:picLocks noChangeAspect="1"/>
          </p:cNvPicPr>
          <p:nvPr/>
        </p:nvPicPr>
        <p:blipFill>
          <a:blip r:embed="rId5"/>
          <a:stretch>
            <a:fillRect/>
          </a:stretch>
        </p:blipFill>
        <p:spPr>
          <a:xfrm>
            <a:off x="10687440" y="3221055"/>
            <a:ext cx="1176204" cy="660877"/>
          </a:xfrm>
          <a:prstGeom prst="rect">
            <a:avLst/>
          </a:prstGeom>
        </p:spPr>
      </p:pic>
      <p:pic>
        <p:nvPicPr>
          <p:cNvPr id="14" name="Pilt 13"/>
          <p:cNvPicPr>
            <a:picLocks noChangeAspect="1"/>
          </p:cNvPicPr>
          <p:nvPr/>
        </p:nvPicPr>
        <p:blipFill>
          <a:blip r:embed="rId6"/>
          <a:stretch>
            <a:fillRect/>
          </a:stretch>
        </p:blipFill>
        <p:spPr>
          <a:xfrm>
            <a:off x="10669774" y="4419174"/>
            <a:ext cx="1069984" cy="823386"/>
          </a:xfrm>
          <a:prstGeom prst="rect">
            <a:avLst/>
          </a:prstGeom>
        </p:spPr>
      </p:pic>
      <p:sp>
        <p:nvSpPr>
          <p:cNvPr id="15" name="Ovaal 14"/>
          <p:cNvSpPr/>
          <p:nvPr/>
        </p:nvSpPr>
        <p:spPr>
          <a:xfrm>
            <a:off x="9916160" y="609600"/>
            <a:ext cx="2275840" cy="5486400"/>
          </a:xfrm>
          <a:prstGeom prst="ellipse">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t-EE"/>
          </a:p>
        </p:txBody>
      </p:sp>
      <p:cxnSp>
        <p:nvCxnSpPr>
          <p:cNvPr id="17" name="Sirge noolkonnektor 16"/>
          <p:cNvCxnSpPr/>
          <p:nvPr/>
        </p:nvCxnSpPr>
        <p:spPr>
          <a:xfrm flipH="1" flipV="1">
            <a:off x="8042787" y="609600"/>
            <a:ext cx="2213733" cy="858621"/>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130612" y="50841"/>
            <a:ext cx="11903195" cy="830997"/>
          </a:xfrm>
          <a:prstGeom prst="rect">
            <a:avLst/>
          </a:prstGeom>
          <a:noFill/>
        </p:spPr>
        <p:txBody>
          <a:bodyPr wrap="none" rtlCol="0">
            <a:spAutoFit/>
          </a:bodyPr>
          <a:lstStyle/>
          <a:p>
            <a:r>
              <a:rPr lang="et-EE" sz="2400" dirty="0" smtClean="0"/>
              <a:t>Antibiootikumiresistentsuse levikuteed. Antibiootikumiresistentsuse vähendamise võimalused</a:t>
            </a:r>
          </a:p>
          <a:p>
            <a:r>
              <a:rPr lang="et-EE" sz="2400" dirty="0" smtClean="0"/>
              <a:t>AMRITA 2019-2022.</a:t>
            </a:r>
          </a:p>
        </p:txBody>
      </p:sp>
      <p:sp>
        <p:nvSpPr>
          <p:cNvPr id="21" name="Ovaal 20"/>
          <p:cNvSpPr/>
          <p:nvPr/>
        </p:nvSpPr>
        <p:spPr>
          <a:xfrm>
            <a:off x="2507226" y="1513800"/>
            <a:ext cx="4856951" cy="2291283"/>
          </a:xfrm>
          <a:prstGeom prst="ellipse">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2400" dirty="0" err="1">
                <a:solidFill>
                  <a:schemeClr val="tx1"/>
                </a:solidFill>
              </a:rPr>
              <a:t>Kui</a:t>
            </a:r>
            <a:r>
              <a:rPr lang="fi-FI" sz="2400" dirty="0">
                <a:solidFill>
                  <a:schemeClr val="tx1"/>
                </a:solidFill>
              </a:rPr>
              <a:t> palju ja </a:t>
            </a:r>
            <a:r>
              <a:rPr lang="fi-FI" sz="2400" dirty="0" err="1">
                <a:solidFill>
                  <a:schemeClr val="tx1"/>
                </a:solidFill>
              </a:rPr>
              <a:t>millistel</a:t>
            </a:r>
            <a:r>
              <a:rPr lang="fi-FI" sz="2400" dirty="0">
                <a:solidFill>
                  <a:schemeClr val="tx1"/>
                </a:solidFill>
              </a:rPr>
              <a:t> </a:t>
            </a:r>
            <a:r>
              <a:rPr lang="fi-FI" sz="2400" dirty="0" err="1">
                <a:solidFill>
                  <a:schemeClr val="tx1"/>
                </a:solidFill>
              </a:rPr>
              <a:t>näidustusel</a:t>
            </a:r>
            <a:endParaRPr lang="fi-FI" sz="2400" dirty="0">
              <a:solidFill>
                <a:schemeClr val="tx1"/>
              </a:solidFill>
            </a:endParaRPr>
          </a:p>
          <a:p>
            <a:pPr algn="ctr"/>
            <a:r>
              <a:rPr lang="fi-FI" sz="2400" dirty="0">
                <a:solidFill>
                  <a:schemeClr val="tx1"/>
                </a:solidFill>
              </a:rPr>
              <a:t> </a:t>
            </a:r>
            <a:r>
              <a:rPr lang="fi-FI" sz="2400" dirty="0" err="1">
                <a:solidFill>
                  <a:schemeClr val="tx1"/>
                </a:solidFill>
              </a:rPr>
              <a:t>kasutatakse</a:t>
            </a:r>
            <a:r>
              <a:rPr lang="fi-FI" sz="2400" dirty="0">
                <a:solidFill>
                  <a:schemeClr val="tx1"/>
                </a:solidFill>
              </a:rPr>
              <a:t> AB </a:t>
            </a:r>
            <a:r>
              <a:rPr lang="fi-FI" sz="2400" dirty="0" err="1">
                <a:solidFill>
                  <a:schemeClr val="tx1"/>
                </a:solidFill>
              </a:rPr>
              <a:t>veiste</a:t>
            </a:r>
            <a:r>
              <a:rPr lang="fi-FI" sz="2400" dirty="0">
                <a:solidFill>
                  <a:schemeClr val="tx1"/>
                </a:solidFill>
              </a:rPr>
              <a:t> </a:t>
            </a:r>
            <a:r>
              <a:rPr lang="fi-FI" sz="2400" dirty="0" err="1">
                <a:solidFill>
                  <a:schemeClr val="tx1"/>
                </a:solidFill>
              </a:rPr>
              <a:t>haiguste</a:t>
            </a:r>
            <a:r>
              <a:rPr lang="fi-FI" sz="2400" dirty="0">
                <a:solidFill>
                  <a:schemeClr val="tx1"/>
                </a:solidFill>
              </a:rPr>
              <a:t> </a:t>
            </a:r>
            <a:r>
              <a:rPr lang="fi-FI" sz="2400" dirty="0" err="1">
                <a:solidFill>
                  <a:schemeClr val="tx1"/>
                </a:solidFill>
              </a:rPr>
              <a:t>raviks</a:t>
            </a:r>
            <a:r>
              <a:rPr lang="fi-FI" sz="2400" dirty="0">
                <a:solidFill>
                  <a:schemeClr val="tx1"/>
                </a:solidFill>
              </a:rPr>
              <a:t>?</a:t>
            </a:r>
          </a:p>
        </p:txBody>
      </p:sp>
      <p:sp>
        <p:nvSpPr>
          <p:cNvPr id="22" name="Ovaal 21"/>
          <p:cNvSpPr/>
          <p:nvPr/>
        </p:nvSpPr>
        <p:spPr>
          <a:xfrm>
            <a:off x="2133600" y="3884557"/>
            <a:ext cx="6106160" cy="2083624"/>
          </a:xfrm>
          <a:prstGeom prst="ellipse">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t-EE" sz="2400" dirty="0">
                <a:solidFill>
                  <a:schemeClr val="tx1"/>
                </a:solidFill>
              </a:rPr>
              <a:t>Kas 3.-4.põlvkonna </a:t>
            </a:r>
            <a:r>
              <a:rPr lang="et-EE" sz="2400" dirty="0" err="1">
                <a:solidFill>
                  <a:schemeClr val="tx1"/>
                </a:solidFill>
              </a:rPr>
              <a:t>tsefalosporiinide</a:t>
            </a:r>
            <a:r>
              <a:rPr lang="et-EE" sz="2400" dirty="0">
                <a:solidFill>
                  <a:schemeClr val="tx1"/>
                </a:solidFill>
              </a:rPr>
              <a:t> kasutamisel ja </a:t>
            </a:r>
          </a:p>
          <a:p>
            <a:pPr algn="ctr"/>
            <a:r>
              <a:rPr lang="et-EE" sz="2400" i="1" dirty="0" err="1">
                <a:solidFill>
                  <a:schemeClr val="tx1"/>
                </a:solidFill>
              </a:rPr>
              <a:t>E.coli</a:t>
            </a:r>
            <a:r>
              <a:rPr lang="et-EE" sz="2400" dirty="0">
                <a:solidFill>
                  <a:schemeClr val="tx1"/>
                </a:solidFill>
              </a:rPr>
              <a:t> AMR vahel on seos?</a:t>
            </a:r>
          </a:p>
        </p:txBody>
      </p:sp>
    </p:spTree>
    <p:extLst>
      <p:ext uri="{BB962C8B-B14F-4D97-AF65-F5344CB8AC3E}">
        <p14:creationId xmlns:p14="http://schemas.microsoft.com/office/powerpoint/2010/main" val="3826956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isu kohatäide 3"/>
          <p:cNvPicPr>
            <a:picLocks noGrp="1" noChangeAspect="1"/>
          </p:cNvPicPr>
          <p:nvPr>
            <p:ph idx="4294967295"/>
          </p:nvPr>
        </p:nvPicPr>
        <p:blipFill>
          <a:blip r:embed="rId2"/>
          <a:stretch>
            <a:fillRect/>
          </a:stretch>
        </p:blipFill>
        <p:spPr>
          <a:xfrm>
            <a:off x="339364" y="1102281"/>
            <a:ext cx="10818813" cy="5657850"/>
          </a:xfrm>
          <a:prstGeom prst="rect">
            <a:avLst/>
          </a:prstGeom>
        </p:spPr>
      </p:pic>
      <p:sp>
        <p:nvSpPr>
          <p:cNvPr id="3" name="TextBox 2"/>
          <p:cNvSpPr txBox="1"/>
          <p:nvPr/>
        </p:nvSpPr>
        <p:spPr>
          <a:xfrm>
            <a:off x="895546" y="0"/>
            <a:ext cx="10793691" cy="1200329"/>
          </a:xfrm>
          <a:prstGeom prst="rect">
            <a:avLst/>
          </a:prstGeom>
          <a:noFill/>
        </p:spPr>
        <p:txBody>
          <a:bodyPr wrap="square" rtlCol="0">
            <a:spAutoFit/>
          </a:bodyPr>
          <a:lstStyle/>
          <a:p>
            <a:r>
              <a:rPr lang="et-EE" sz="3600" dirty="0" smtClean="0"/>
              <a:t>Antibiootikumide kasutamine veiste haiguste raviks 53s veisekarjas (38% kõikidest eesti lehmadest) 2019-2020</a:t>
            </a:r>
            <a:endParaRPr lang="et-EE" sz="3600" dirty="0"/>
          </a:p>
        </p:txBody>
      </p:sp>
    </p:spTree>
    <p:extLst>
      <p:ext uri="{BB962C8B-B14F-4D97-AF65-F5344CB8AC3E}">
        <p14:creationId xmlns:p14="http://schemas.microsoft.com/office/powerpoint/2010/main" val="161406681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i kujundu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i kujundu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229</TotalTime>
  <Words>794</Words>
  <Application>Microsoft Office PowerPoint</Application>
  <PresentationFormat>Laiekraan</PresentationFormat>
  <Paragraphs>99</Paragraphs>
  <Slides>14</Slides>
  <Notes>4</Notes>
  <HiddenSlides>0</HiddenSlides>
  <MMClips>0</MMClips>
  <ScaleCrop>false</ScaleCrop>
  <HeadingPairs>
    <vt:vector size="6" baseType="variant">
      <vt:variant>
        <vt:lpstr>Kasutatud fondid</vt:lpstr>
      </vt:variant>
      <vt:variant>
        <vt:i4>4</vt:i4>
      </vt:variant>
      <vt:variant>
        <vt:lpstr>Kujundus</vt:lpstr>
      </vt:variant>
      <vt:variant>
        <vt:i4>1</vt:i4>
      </vt:variant>
      <vt:variant>
        <vt:lpstr>Slaidipealkirjad</vt:lpstr>
      </vt:variant>
      <vt:variant>
        <vt:i4>14</vt:i4>
      </vt:variant>
    </vt:vector>
  </HeadingPairs>
  <TitlesOfParts>
    <vt:vector size="19" baseType="lpstr">
      <vt:lpstr>Arial</vt:lpstr>
      <vt:lpstr>Calibri</vt:lpstr>
      <vt:lpstr>Calibri Light</vt:lpstr>
      <vt:lpstr>Wingdings</vt:lpstr>
      <vt:lpstr>Office'i kujundus</vt:lpstr>
      <vt:lpstr>Karjatervise programmid ja antibiootikumide kasutamine Eestis veiste haiguste ravis.  Teekond 2017-2022.</vt:lpstr>
      <vt:lpstr>Sissejuhatus</vt:lpstr>
      <vt:lpstr>PowerPointi esitlus</vt:lpstr>
      <vt:lpstr>Karjaterviseprogrammi pilootprojekti algus 2017</vt:lpstr>
      <vt:lpstr>PowerPointi esitlus</vt:lpstr>
      <vt:lpstr>PowerPointi esitlus</vt:lpstr>
      <vt:lpstr>Karja tervisega seotud kulud (3)</vt:lpstr>
      <vt:lpstr>PowerPointi esitlus</vt:lpstr>
      <vt:lpstr>PowerPointi esitlus</vt:lpstr>
      <vt:lpstr>PowerPointi esitlus</vt:lpstr>
      <vt:lpstr>Tsefalosporiinide kasutamise mõju E. coli antibiootikumiresistentsusele  </vt:lpstr>
      <vt:lpstr>PowerPointi esitlus</vt:lpstr>
      <vt:lpstr>PowerPointi esitlus</vt:lpstr>
      <vt:lpstr>Kokkuvõte</vt:lpstr>
    </vt:vector>
  </TitlesOfParts>
  <Company>EMU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PowerPointi esitlus</dc:title>
  <dc:creator>Piret Kalmus</dc:creator>
  <cp:lastModifiedBy>Piret Kalmus</cp:lastModifiedBy>
  <cp:revision>20</cp:revision>
  <dcterms:created xsi:type="dcterms:W3CDTF">2024-04-01T06:55:14Z</dcterms:created>
  <dcterms:modified xsi:type="dcterms:W3CDTF">2024-04-02T09:44:29Z</dcterms:modified>
</cp:coreProperties>
</file>