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5" r:id="rId2"/>
  </p:sldMasterIdLst>
  <p:notesMasterIdLst>
    <p:notesMasterId r:id="rId18"/>
  </p:notesMasterIdLst>
  <p:sldIdLst>
    <p:sldId id="261" r:id="rId3"/>
    <p:sldId id="272" r:id="rId4"/>
    <p:sldId id="263" r:id="rId5"/>
    <p:sldId id="264" r:id="rId6"/>
    <p:sldId id="274" r:id="rId7"/>
    <p:sldId id="275" r:id="rId8"/>
    <p:sldId id="276" r:id="rId9"/>
    <p:sldId id="284" r:id="rId10"/>
    <p:sldId id="282" r:id="rId11"/>
    <p:sldId id="280" r:id="rId12"/>
    <p:sldId id="279" r:id="rId13"/>
    <p:sldId id="281" r:id="rId14"/>
    <p:sldId id="287" r:id="rId15"/>
    <p:sldId id="286" r:id="rId16"/>
    <p:sldId id="283" r:id="rId17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4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ca Zabala Utrillas" initials="MZU" lastIdx="5" clrIdx="0">
    <p:extLst>
      <p:ext uri="{19B8F6BF-5375-455C-9EA6-DF929625EA0E}">
        <p15:presenceInfo xmlns:p15="http://schemas.microsoft.com/office/powerpoint/2012/main" userId="S::MZABALA@aenor.com::d2bf3cba-a650-4e0c-9b0d-61a84d2d83d5" providerId="AD"/>
      </p:ext>
    </p:extLst>
  </p:cmAuthor>
  <p:cmAuthor id="2" name="cmunoz@aemps.es" initials="cm" lastIdx="1" clrIdx="1">
    <p:extLst>
      <p:ext uri="{19B8F6BF-5375-455C-9EA6-DF929625EA0E}">
        <p15:presenceInfo xmlns:p15="http://schemas.microsoft.com/office/powerpoint/2012/main" userId="S::urn:spo:guest#cmunoz@aemps.es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3C7E"/>
    <a:srgbClr val="E8E8E9"/>
    <a:srgbClr val="066DB6"/>
    <a:srgbClr val="054FA1"/>
    <a:srgbClr val="C2D829"/>
    <a:srgbClr val="A02D8D"/>
    <a:srgbClr val="F2286B"/>
    <a:srgbClr val="003399"/>
    <a:srgbClr val="2C7470"/>
    <a:srgbClr val="6BB2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DBEAE1-2EB0-45CF-857D-C2C4B35A6132}" v="2" dt="2024-02-09T11:09:28.04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4" autoAdjust="0"/>
    <p:restoredTop sz="83212" autoAdjust="0"/>
  </p:normalViewPr>
  <p:slideViewPr>
    <p:cSldViewPr>
      <p:cViewPr varScale="1">
        <p:scale>
          <a:sx n="67" d="100"/>
          <a:sy n="67" d="100"/>
        </p:scale>
        <p:origin x="840" y="60"/>
      </p:cViewPr>
      <p:guideLst>
        <p:guide orient="horz" pos="2884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C268AF-4920-4F59-8916-D5F4CA0E2B9C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63001-12F0-4728-A742-2BF345E96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17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63001-12F0-4728-A742-2BF345E96C8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59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0" i="0" dirty="0">
                <a:solidFill>
                  <a:srgbClr val="474747"/>
                </a:solidFill>
                <a:effectLst/>
                <a:latin typeface="Google Sans"/>
              </a:rPr>
              <a:t>Megelőzés: A szó a görögből származik, „előrelátó” szó, amely egy betegség vagy más nemkívánatos következmény kivédésére tett intézkedésre utal. A profilaktikus egy olyan gyógyszer vagy kezelés, amelyet arra terveztek és alkalmaznak, hogy megelőzzék a betegség előfordulását, még mielőtt a betegség igazolódott.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0" i="0" dirty="0">
                <a:solidFill>
                  <a:srgbClr val="474747"/>
                </a:solidFill>
                <a:effectLst/>
                <a:latin typeface="Google San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0" i="0" dirty="0">
                <a:solidFill>
                  <a:srgbClr val="474747"/>
                </a:solidFill>
                <a:effectLst/>
                <a:latin typeface="Google Sans"/>
              </a:rPr>
              <a:t>A VMP rendelet összefüggésében a következő meghatározások érvényesek: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0" i="0" dirty="0">
                <a:solidFill>
                  <a:srgbClr val="474747"/>
                </a:solidFill>
                <a:effectLst/>
                <a:latin typeface="Google Sans"/>
              </a:rPr>
              <a:t>A profilaxis: „gyógyszer beadása egy állatnak vagy állatcsoportnak a betegség klinikai tüneteinek megjelenése előtt a betegség vagy fertőzés előfordulásának megelőzése érdekében”. (az (EU) 2019/6 rendelet 4. cikkének (16) bekezdése).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0" i="0" dirty="0">
                <a:solidFill>
                  <a:srgbClr val="474747"/>
                </a:solidFill>
                <a:effectLst/>
                <a:latin typeface="Google Sans"/>
              </a:rPr>
              <a:t>„</a:t>
            </a:r>
            <a:r>
              <a:rPr lang="hu-HU" b="0" i="0" dirty="0" smtClean="0">
                <a:solidFill>
                  <a:srgbClr val="474747"/>
                </a:solidFill>
                <a:effectLst/>
                <a:latin typeface="Google Sans"/>
              </a:rPr>
              <a:t>Metafilaxis”: </a:t>
            </a:r>
            <a:r>
              <a:rPr lang="hu-HU" b="0" i="0" dirty="0">
                <a:solidFill>
                  <a:srgbClr val="474747"/>
                </a:solidFill>
                <a:effectLst/>
                <a:latin typeface="Google Sans"/>
              </a:rPr>
              <a:t>„gyógyszer beadása állatok egy csoportjának, miután a csoport egy részében klinikai betegség diagnózisát állapították meg, azzal a céllal, hogy kezeljék a klinikailag beteg állatokat, és megakadályozzák a betegségnek a közeli állatokra való terjedését. érintkezésbe került és veszélyeztetett, és amelyek már szubklinikailag fertőzöttek lehetnek”. (az (EU) 2019/6 rendelet 4. cikkének (15) bekezdése).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0" i="0" dirty="0">
                <a:solidFill>
                  <a:srgbClr val="474747"/>
                </a:solidFill>
                <a:effectLst/>
                <a:latin typeface="Google Sans"/>
              </a:rPr>
              <a:t>Metafilaxia: olyan állatok csoportjának kezelése betegségre utaló jelek nélkül, amelyek szoros kapcsolatban állnak más, fertőző betegségre utaló jelekkel rendelkező állatokkal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0" i="0" dirty="0">
                <a:solidFill>
                  <a:srgbClr val="474747"/>
                </a:solidFill>
                <a:effectLst/>
                <a:latin typeface="Google Sans"/>
              </a:rPr>
              <a:t>A profilaxis/megelőzés és a metafilaxis magában foglalja az antimikrobiális szerek beadását „egészséges” egyéneknek a fertőzések „megelőzése” érdekében, de a profilaxis/megelőzés érdekében észlelhető „kockázat”, míg a metafilaxis meghatározható „veszély” lehet.</a:t>
            </a:r>
            <a:endParaRPr lang="en-GB" dirty="0"/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63001-12F0-4728-A742-2BF345E96C8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33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63001-12F0-4728-A742-2BF345E96C8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623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cid:image004.jpg@01D9F6A4.3DC8808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8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7.png"/><Relationship Id="rId17" Type="http://schemas.openxmlformats.org/officeDocument/2006/relationships/hyperlink" Target="http://www.amrfvtraining.eu/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cid:image004.jpg@01D9F6A4.3DC88080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50.png"/><Relationship Id="rId10" Type="http://schemas.openxmlformats.org/officeDocument/2006/relationships/image" Target="../media/image46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9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cid:image004.jpg@01D9F6A4.3DC8808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51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cid:image004.jpg@01D9F6A4.3DC88080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13.jpeg"/><Relationship Id="rId9" Type="http://schemas.openxmlformats.org/officeDocument/2006/relationships/image" Target="../media/image17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cid:image004.jpg@01D9F6A4.3DC88080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cid:image004.jpg@01D9F6A4.3DC88080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13.jpeg"/><Relationship Id="rId9" Type="http://schemas.openxmlformats.org/officeDocument/2006/relationships/image" Target="../media/image1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8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7.png"/><Relationship Id="rId17" Type="http://schemas.openxmlformats.org/officeDocument/2006/relationships/hyperlink" Target="http://www.amrfvtraining.eu/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cid:image004.jpg@01D9F6A4.3DC88080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50.png"/><Relationship Id="rId10" Type="http://schemas.openxmlformats.org/officeDocument/2006/relationships/image" Target="../media/image46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9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cid:image004.jpg@01D9F6A4.3DC88080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xmlns="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xmlns="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xmlns="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xmlns="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xmlns="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xmlns="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xmlns="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xmlns="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xmlns="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xmlns="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xmlns="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1" name="Imagen 30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CAFA4BC5-2257-40A4-B395-98CD2A8A41B0}"/>
              </a:ext>
            </a:extLst>
          </p:cNvPr>
          <p:cNvPicPr/>
          <p:nvPr userDrawn="1"/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71579" y="5797550"/>
            <a:ext cx="3429000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xmlns="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xmlns="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xmlns="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xmlns="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xmlns="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xmlns="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xmlns="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xmlns="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xmlns="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xmlns="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xmlns="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xmlns="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xmlns="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xmlns="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C53E509D-9C05-4F64-B596-3792F76B9CA7}"/>
              </a:ext>
            </a:extLst>
          </p:cNvPr>
          <p:cNvPicPr/>
          <p:nvPr userDrawn="1"/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20809" y="5763684"/>
            <a:ext cx="3418791" cy="872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xmlns="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xmlns="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xmlns="" id="{616377A2-39DF-447D-B18F-0E33E62D6510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xmlns="" id="{27CD1840-7ABE-4462-BC91-7E7C5F3BAF2E}"/>
                </a:ext>
              </a:extLst>
            </p:cNvPr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xmlns="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xmlns="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7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xmlns="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xmlns="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xmlns="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xmlns="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xmlns="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xmlns="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xmlns="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xmlns="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xmlns="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xmlns="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xmlns="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582D17B3-5A6C-42CA-853B-4103A0708918}"/>
              </a:ext>
            </a:extLst>
          </p:cNvPr>
          <p:cNvPicPr/>
          <p:nvPr userDrawn="1"/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1600" y="5605462"/>
            <a:ext cx="3022600" cy="7972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523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xmlns="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xmlns="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xmlns="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Hands-on Training for Farmers and Veterinarians: New measures to fight antimicrobial resistance</a:t>
            </a: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xmlns="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xmlns="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1007B104-92BA-4BA5-A656-DA433D20A54C}"/>
              </a:ext>
            </a:extLst>
          </p:cNvPr>
          <p:cNvPicPr/>
          <p:nvPr userDrawn="1"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9800" y="6163744"/>
            <a:ext cx="2338705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xmlns="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xmlns="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xmlns="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xmlns="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xmlns="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xmlns="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xmlns="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ABCC77BE-E2CE-47F7-9BAB-806A9D6BA77C}"/>
              </a:ext>
            </a:extLst>
          </p:cNvPr>
          <p:cNvSpPr txBox="1"/>
          <p:nvPr userDrawn="1"/>
        </p:nvSpPr>
        <p:spPr>
          <a:xfrm>
            <a:off x="6096001" y="1758950"/>
            <a:ext cx="6096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Introduction to overall EU regulatory framework supporting best practices implementation to fight AMR. </a:t>
            </a:r>
            <a:r>
              <a:rPr lang="en-GB" sz="2800" dirty="0">
                <a:latin typeface="EC Square Sans Pro" panose="020B05060400000200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7854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xmlns="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xmlns="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xmlns="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xmlns="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xmlns="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xmlns="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xmlns="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xmlns="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xmlns="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xmlns="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xmlns="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xmlns="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5505FB79-408A-43F3-9FF6-95F9DFF43961}"/>
              </a:ext>
            </a:extLst>
          </p:cNvPr>
          <p:cNvPicPr/>
          <p:nvPr userDrawn="1"/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1200" y="6181329"/>
            <a:ext cx="2567305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7347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xmlns="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xmlns="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xmlns="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xmlns="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20942321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xmlns="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xmlns="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xmlns="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442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xmlns="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xmlns="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xmlns="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xmlns="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77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xmlns="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xmlns="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xmlns="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xmlns="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xmlns="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1007B104-92BA-4BA5-A656-DA433D20A54C}"/>
              </a:ext>
            </a:extLst>
          </p:cNvPr>
          <p:cNvPicPr/>
          <p:nvPr userDrawn="1"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9800" y="6163744"/>
            <a:ext cx="2338705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xmlns="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xmlns="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xmlns="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xmlns="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xmlns="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xmlns="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xmlns="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xmlns="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xmlns="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xmlns="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xmlns="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xmlns="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xmlns="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26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319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xmlns="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448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xmlns="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xmlns="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xmlns="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xmlns="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390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194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xmlns="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33467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xmlns="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xmlns="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xmlns="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xmlns="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xmlns="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xmlns="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xmlns="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xmlns="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C53E509D-9C05-4F64-B596-3792F76B9CA7}"/>
              </a:ext>
            </a:extLst>
          </p:cNvPr>
          <p:cNvPicPr/>
          <p:nvPr userDrawn="1"/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20809" y="5763684"/>
            <a:ext cx="3418791" cy="872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xmlns="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xmlns="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xmlns="" id="{616377A2-39DF-447D-B18F-0E33E62D6510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xmlns="" id="{27CD1840-7ABE-4462-BC91-7E7C5F3BAF2E}"/>
                </a:ext>
              </a:extLst>
            </p:cNvPr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xmlns="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xmlns="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7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03449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xmlns="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xmlns="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xmlns="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xmlns="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xmlns="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xmlns="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xmlns="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xmlns="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xmlns="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xmlns="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xmlns="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xmlns="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5505FB79-408A-43F3-9FF6-95F9DFF43961}"/>
              </a:ext>
            </a:extLst>
          </p:cNvPr>
          <p:cNvPicPr/>
          <p:nvPr userDrawn="1"/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1200" y="6181329"/>
            <a:ext cx="2567305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xmlns="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xmlns="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xmlns="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xmlns="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xmlns="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xmlns="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xmlns="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xmlns="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xmlns="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xmlns="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xmlns="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xmlns="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xmlns="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xmlns="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xmlns="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xmlns="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xmlns="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xmlns="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15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c.europa.eu/health/amr/antimicrobial-resistance_en" TargetMode="Externa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4.png"/><Relationship Id="rId18" Type="http://schemas.openxmlformats.org/officeDocument/2006/relationships/image" Target="../media/image66.png"/><Relationship Id="rId26" Type="http://schemas.openxmlformats.org/officeDocument/2006/relationships/image" Target="../media/image70.png"/><Relationship Id="rId3" Type="http://schemas.microsoft.com/office/2017/06/relationships/model3d" Target="../media/model3d1.glb"/><Relationship Id="rId21" Type="http://schemas.openxmlformats.org/officeDocument/2006/relationships/image" Target="../media/image67.png"/><Relationship Id="rId7" Type="http://schemas.openxmlformats.org/officeDocument/2006/relationships/image" Target="../media/image61.png"/><Relationship Id="rId12" Type="http://schemas.openxmlformats.org/officeDocument/2006/relationships/image" Target="../media/image63.png"/><Relationship Id="rId17" Type="http://schemas.openxmlformats.org/officeDocument/2006/relationships/image" Target="../media/image66.png"/><Relationship Id="rId25" Type="http://schemas.openxmlformats.org/officeDocument/2006/relationships/image" Target="../media/image69.png"/><Relationship Id="rId33" Type="http://schemas.openxmlformats.org/officeDocument/2006/relationships/image" Target="../media/image7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5.png"/><Relationship Id="rId20" Type="http://schemas.openxmlformats.org/officeDocument/2006/relationships/image" Target="../media/image67.png"/><Relationship Id="rId29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microsoft.com/office/2017/06/relationships/model3d" Target="../media/model3d2.glb"/><Relationship Id="rId11" Type="http://schemas.openxmlformats.org/officeDocument/2006/relationships/image" Target="../media/image63.png"/><Relationship Id="rId24" Type="http://schemas.openxmlformats.org/officeDocument/2006/relationships/image" Target="../media/image69.png"/><Relationship Id="rId32" Type="http://schemas.openxmlformats.org/officeDocument/2006/relationships/image" Target="../media/image73.png"/><Relationship Id="rId5" Type="http://schemas.openxmlformats.org/officeDocument/2006/relationships/image" Target="../media/image58.png"/><Relationship Id="rId15" Type="http://schemas.openxmlformats.org/officeDocument/2006/relationships/image" Target="../media/image65.png"/><Relationship Id="rId23" Type="http://schemas.openxmlformats.org/officeDocument/2006/relationships/image" Target="../media/image68.png"/><Relationship Id="rId28" Type="http://schemas.openxmlformats.org/officeDocument/2006/relationships/image" Target="../media/image71.png"/><Relationship Id="rId10" Type="http://schemas.openxmlformats.org/officeDocument/2006/relationships/image" Target="../media/image62.png"/><Relationship Id="rId19" Type="http://schemas.microsoft.com/office/2017/06/relationships/model3d" Target="../media/model3d3.glb"/><Relationship Id="rId31" Type="http://schemas.openxmlformats.org/officeDocument/2006/relationships/image" Target="../media/image72.png"/><Relationship Id="rId4" Type="http://schemas.openxmlformats.org/officeDocument/2006/relationships/image" Target="../media/image58.png"/><Relationship Id="rId9" Type="http://schemas.openxmlformats.org/officeDocument/2006/relationships/image" Target="../media/image62.png"/><Relationship Id="rId14" Type="http://schemas.openxmlformats.org/officeDocument/2006/relationships/image" Target="../media/image64.png"/><Relationship Id="rId22" Type="http://schemas.openxmlformats.org/officeDocument/2006/relationships/image" Target="../media/image68.png"/><Relationship Id="rId27" Type="http://schemas.openxmlformats.org/officeDocument/2006/relationships/image" Target="../media/image70.png"/><Relationship Id="rId30" Type="http://schemas.openxmlformats.org/officeDocument/2006/relationships/image" Target="../media/image7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sz="1800" b="1" i="0" u="none" strike="noStrike" dirty="0">
                <a:solidFill>
                  <a:srgbClr val="003399"/>
                </a:solidFill>
                <a:effectLst/>
                <a:latin typeface="EC Square Sans Pro" panose="020B0506040000020004" pitchFamily="34" charset="0"/>
              </a:rPr>
              <a:t>MAGYARORSZÁG</a:t>
            </a:r>
            <a:endParaRPr lang="hu-HU" sz="3600" b="1" dirty="0">
              <a:latin typeface="EC Square Sans Pro" panose="020B05060400000200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u-HU" sz="1800" b="0" i="0" u="none" strike="noStrike" dirty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2024. március 19–20.</a:t>
            </a:r>
            <a:endParaRPr lang="es-E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E4FA9D6-4789-C487-1271-8D50B8F9D5D1}"/>
              </a:ext>
            </a:extLst>
          </p:cNvPr>
          <p:cNvSpPr txBox="1"/>
          <p:nvPr/>
        </p:nvSpPr>
        <p:spPr>
          <a:xfrm>
            <a:off x="9848850" y="5946259"/>
            <a:ext cx="2247900" cy="60376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r>
              <a:rPr lang="hu-HU" b="1" dirty="0">
                <a:solidFill>
                  <a:srgbClr val="1251A1"/>
                </a:solidFill>
              </a:rPr>
              <a:t>Az Európai Unió által finanszírozott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FD6F110D-1615-41F7-8B60-0F0BEF82FB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763000" cy="533400"/>
          </a:xfrm>
        </p:spPr>
        <p:txBody>
          <a:bodyPr/>
          <a:lstStyle/>
          <a:p>
            <a:pPr marL="263525" indent="-263525"/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4. az állatgyógyászati készítményekre és a gyógyszeres takarmányokra vonatkozó uniós </a:t>
            </a:r>
            <a:r>
              <a:rPr lang="hu-HU" sz="2400" dirty="0" smtClean="0">
                <a:solidFill>
                  <a:srgbClr val="113C7E"/>
                </a:solidFill>
                <a:latin typeface="EC Square Sans Pro" panose="020B0506040000020004" pitchFamily="34" charset="0"/>
              </a:rPr>
              <a:t>keretszabályozás</a:t>
            </a:r>
            <a:endParaRPr lang="hu-HU" sz="2400" dirty="0">
              <a:solidFill>
                <a:srgbClr val="113C7E"/>
              </a:solidFill>
              <a:latin typeface="EC Square Sans Pro" panose="020B0506040000020004" pitchFamily="34" charset="0"/>
            </a:endParaRPr>
          </a:p>
          <a:p>
            <a:endParaRPr lang="en-GB" dirty="0"/>
          </a:p>
        </p:txBody>
      </p:sp>
      <p:sp>
        <p:nvSpPr>
          <p:cNvPr id="6" name="Rectángulo redondeado 13">
            <a:extLst>
              <a:ext uri="{FF2B5EF4-FFF2-40B4-BE49-F238E27FC236}">
                <a16:creationId xmlns:a16="http://schemas.microsoft.com/office/drawing/2014/main" xmlns="" id="{7BB00CA2-36EA-4098-ACE2-7D5A391017AD}"/>
              </a:ext>
            </a:extLst>
          </p:cNvPr>
          <p:cNvSpPr/>
          <p:nvPr/>
        </p:nvSpPr>
        <p:spPr>
          <a:xfrm>
            <a:off x="0" y="1377950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71A5793A-350F-438B-B8B9-FAF0FC93B2DA}"/>
              </a:ext>
            </a:extLst>
          </p:cNvPr>
          <p:cNvSpPr txBox="1"/>
          <p:nvPr/>
        </p:nvSpPr>
        <p:spPr>
          <a:xfrm>
            <a:off x="19050" y="1493635"/>
            <a:ext cx="1144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(EU) 2019/6 rendelet </a:t>
            </a:r>
            <a:r>
              <a:rPr lang="hu-HU" sz="2400" dirty="0">
                <a:solidFill>
                  <a:schemeClr val="bg1"/>
                </a:solidFill>
                <a:latin typeface="EC Square Sans Pro" panose="020B0506040000020004" pitchFamily="34" charset="0"/>
              </a:rPr>
              <a:t>az</a:t>
            </a:r>
            <a:r>
              <a:rPr lang="hu-HU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állatgyógyászati készítményekről (VMP)</a:t>
            </a:r>
            <a:r>
              <a:rPr lang="hu-HU" sz="2400" b="1" dirty="0">
                <a:solidFill>
                  <a:schemeClr val="bg1"/>
                </a:solidFill>
              </a:rPr>
              <a:t/>
            </a:r>
            <a:br>
              <a:rPr lang="hu-HU" sz="2400" b="1" dirty="0">
                <a:solidFill>
                  <a:schemeClr val="bg1"/>
                </a:solidFill>
              </a:rPr>
            </a:br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D588E113-3114-4B57-ADF6-E17A89A23322}"/>
              </a:ext>
            </a:extLst>
          </p:cNvPr>
          <p:cNvSpPr/>
          <p:nvPr/>
        </p:nvSpPr>
        <p:spPr>
          <a:xfrm>
            <a:off x="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Az állatgyógyászati készítményeket a forgalomba hozatali engedély </a:t>
            </a:r>
            <a:r>
              <a:rPr lang="hu-HU" sz="2400" b="1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feltételeivel összhangban kell használni</a:t>
            </a:r>
            <a:r>
              <a:rPr lang="hu-HU" sz="2400" b="1" dirty="0">
                <a:solidFill>
                  <a:schemeClr val="bg1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B82AA52A-2426-4FD9-857D-26DB0489176A}"/>
              </a:ext>
            </a:extLst>
          </p:cNvPr>
          <p:cNvSpPr/>
          <p:nvPr/>
        </p:nvSpPr>
        <p:spPr>
          <a:xfrm>
            <a:off x="619760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>
                <a:solidFill>
                  <a:srgbClr val="002060"/>
                </a:solidFill>
                <a:latin typeface="EC Square Sans Pro" panose="020B0506040000020004" pitchFamily="34" charset="0"/>
              </a:rPr>
              <a:t>Csak az emberek számára fenntartott </a:t>
            </a:r>
            <a:r>
              <a:rPr lang="hu-HU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antimikrobiális szerek listája</a:t>
            </a:r>
            <a:r>
              <a:rPr lang="hu-HU">
                <a:solidFill>
                  <a:srgbClr val="003399"/>
                </a:solidFill>
                <a:latin typeface="EC Square Sans Pro" panose="020B0506040000020004" pitchFamily="34" charset="0"/>
              </a:rPr>
              <a:t>*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4CF66E4B-4CF6-482C-9A7E-40F15E8847C4}"/>
              </a:ext>
            </a:extLst>
          </p:cNvPr>
          <p:cNvSpPr/>
          <p:nvPr/>
        </p:nvSpPr>
        <p:spPr>
          <a:xfrm>
            <a:off x="9296401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>
                <a:solidFill>
                  <a:srgbClr val="002060"/>
                </a:solidFill>
                <a:latin typeface="EC Square Sans Pro" panose="020B0506040000020004" pitchFamily="34" charset="0"/>
              </a:rPr>
              <a:t>A tagállamok kötelezettsége </a:t>
            </a:r>
            <a:r>
              <a:rPr lang="hu-HU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adatokat gyűjteni az antimikrobiális szerek értékesítéséről és használatáról</a:t>
            </a:r>
          </a:p>
        </p:txBody>
      </p:sp>
      <p:pic>
        <p:nvPicPr>
          <p:cNvPr id="17" name="Gráfico 16" descr="Aguja con relleno sólido">
            <a:extLst>
              <a:ext uri="{FF2B5EF4-FFF2-40B4-BE49-F238E27FC236}">
                <a16:creationId xmlns:a16="http://schemas.microsoft.com/office/drawing/2014/main" xmlns="" id="{3BDC9485-0094-4EFF-8575-C8E6BC54209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4200" y="1377950"/>
            <a:ext cx="587570" cy="587570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8C714553-9698-4F42-B238-F625AD217C3C}"/>
              </a:ext>
            </a:extLst>
          </p:cNvPr>
          <p:cNvSpPr/>
          <p:nvPr/>
        </p:nvSpPr>
        <p:spPr>
          <a:xfrm>
            <a:off x="3098799" y="261620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Minden állatorvosi </a:t>
            </a:r>
            <a:r>
              <a:rPr lang="hu-HU" sz="2400" b="1" dirty="0" smtClean="0">
                <a:solidFill>
                  <a:srgbClr val="003399"/>
                </a:solidFill>
                <a:latin typeface="EC Square Sans Pro" panose="020B0506040000020004" pitchFamily="34" charset="0"/>
              </a:rPr>
              <a:t>vénynek </a:t>
            </a:r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az </a:t>
            </a:r>
            <a:r>
              <a:rPr lang="hu-HU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állatorvos által végzett klinikai vizsgálaton </a:t>
            </a:r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vagy más megfelelő értékelésen kell alapulnia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E932E65C-AEA4-4E48-9B43-919CE68E4672}"/>
              </a:ext>
            </a:extLst>
          </p:cNvPr>
          <p:cNvSpPr txBox="1"/>
          <p:nvPr/>
        </p:nvSpPr>
        <p:spPr>
          <a:xfrm>
            <a:off x="0" y="6483350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i="0" u="none" strike="noStrike" baseline="0">
                <a:solidFill>
                  <a:srgbClr val="003399"/>
                </a:solidFill>
                <a:latin typeface="EC Square Sans Pro" panose="020B0506040000020004" pitchFamily="34" charset="0"/>
              </a:rPr>
              <a:t>A Bizottság (EU) 2022/1255 végrehajtási rendelete (2022. július 19.) a bizonyos emberi fertőzések kezelésére fenntartott antimikrobiális szerek vagy antimikrobiális szerek csoportjainak az (EU) 2019/6 európai parlamenti és tanácsi rendelettel összhangban történő kijelöléséről </a:t>
            </a:r>
          </a:p>
        </p:txBody>
      </p:sp>
    </p:spTree>
    <p:extLst>
      <p:ext uri="{BB962C8B-B14F-4D97-AF65-F5344CB8AC3E}">
        <p14:creationId xmlns:p14="http://schemas.microsoft.com/office/powerpoint/2010/main" val="265263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FD6F110D-1615-41F7-8B60-0F0BEF82FB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763000" cy="533400"/>
          </a:xfrm>
        </p:spPr>
        <p:txBody>
          <a:bodyPr/>
          <a:lstStyle/>
          <a:p>
            <a:pPr marL="263525" indent="-263525"/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4. </a:t>
            </a:r>
            <a:r>
              <a:rPr lang="hu-HU" sz="24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Az </a:t>
            </a:r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állatgyógyászati készítményekre és a gyógyszeres takarmányokra vonatkozó uniós </a:t>
            </a:r>
            <a:r>
              <a:rPr lang="hu-HU" sz="24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keretszabályozás</a:t>
            </a:r>
            <a:endParaRPr lang="en-GB" dirty="0"/>
          </a:p>
        </p:txBody>
      </p:sp>
      <p:sp>
        <p:nvSpPr>
          <p:cNvPr id="8" name="Rectángulo redondeado 13">
            <a:extLst>
              <a:ext uri="{FF2B5EF4-FFF2-40B4-BE49-F238E27FC236}">
                <a16:creationId xmlns:a16="http://schemas.microsoft.com/office/drawing/2014/main" xmlns="" id="{80340A44-7A77-4C88-8B48-9D6F88BFB5C4}"/>
              </a:ext>
            </a:extLst>
          </p:cNvPr>
          <p:cNvSpPr/>
          <p:nvPr/>
        </p:nvSpPr>
        <p:spPr>
          <a:xfrm>
            <a:off x="0" y="1378012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EBD4C8FE-7C1F-44E6-9E7E-2FC368BB4227}"/>
              </a:ext>
            </a:extLst>
          </p:cNvPr>
          <p:cNvSpPr txBox="1"/>
          <p:nvPr/>
        </p:nvSpPr>
        <p:spPr>
          <a:xfrm>
            <a:off x="220980" y="1539912"/>
            <a:ext cx="10972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(EU) 2019/4 rendelet </a:t>
            </a:r>
            <a:r>
              <a:rPr lang="hu-HU" sz="2400" dirty="0">
                <a:solidFill>
                  <a:schemeClr val="bg1"/>
                </a:solidFill>
                <a:latin typeface="EC Square Sans Pro" panose="020B0506040000020004" pitchFamily="34" charset="0"/>
              </a:rPr>
              <a:t>a</a:t>
            </a:r>
            <a:r>
              <a:rPr lang="hu-HU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gyógyszeres takarmányokról (MF)</a:t>
            </a:r>
          </a:p>
        </p:txBody>
      </p:sp>
      <p:pic>
        <p:nvPicPr>
          <p:cNvPr id="12" name="Gráfico 11" descr="Medicina con relleno sólido">
            <a:extLst>
              <a:ext uri="{FF2B5EF4-FFF2-40B4-BE49-F238E27FC236}">
                <a16:creationId xmlns:a16="http://schemas.microsoft.com/office/drawing/2014/main" xmlns="" id="{99FEB681-FF7F-4CDE-B37C-4BEB7BEEB77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6000" y="1461274"/>
            <a:ext cx="609600" cy="60960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F999B40C-5FBD-4070-B614-8D80A041FA41}"/>
              </a:ext>
            </a:extLst>
          </p:cNvPr>
          <p:cNvSpPr/>
          <p:nvPr/>
        </p:nvSpPr>
        <p:spPr>
          <a:xfrm>
            <a:off x="457200" y="2807117"/>
            <a:ext cx="3428999" cy="3048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Tilalom </a:t>
            </a:r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az </a:t>
            </a:r>
            <a:r>
              <a:rPr lang="hu-HU" sz="24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antimikrobiális szereket tartalmazó gyógyszeres takarmány használatára vonatkozóan </a:t>
            </a:r>
            <a:r>
              <a:rPr lang="hu-HU" sz="2400" b="1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megelőző </a:t>
            </a:r>
            <a:r>
              <a:rPr lang="hu-HU" sz="2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kezelésre vagy a </a:t>
            </a:r>
            <a:r>
              <a:rPr lang="hu-HU" sz="2400" b="1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hozamfokozásra</a:t>
            </a:r>
            <a:endParaRPr lang="hu-HU" sz="24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892A63BC-F733-4BC7-9DB1-63AAC45C99A6}"/>
              </a:ext>
            </a:extLst>
          </p:cNvPr>
          <p:cNvSpPr/>
          <p:nvPr/>
        </p:nvSpPr>
        <p:spPr>
          <a:xfrm>
            <a:off x="4343401" y="2807117"/>
            <a:ext cx="3428999" cy="3048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1" algn="l"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solidFill>
                  <a:srgbClr val="002060"/>
                </a:solidFill>
                <a:latin typeface="EC Square Sans Pro"/>
              </a:rPr>
              <a:t>A betegség </a:t>
            </a:r>
            <a:r>
              <a:rPr lang="hu-HU" sz="2400" b="1" dirty="0">
                <a:solidFill>
                  <a:srgbClr val="002060"/>
                </a:solidFill>
                <a:latin typeface="EC Square Sans Pro"/>
              </a:rPr>
              <a:t>diagnosztizálásának</a:t>
            </a:r>
            <a:r>
              <a:rPr lang="hu-HU" sz="2400" dirty="0">
                <a:solidFill>
                  <a:srgbClr val="002060"/>
                </a:solidFill>
                <a:latin typeface="EC Square Sans Pro"/>
              </a:rPr>
              <a:t> követelménye az </a:t>
            </a:r>
            <a:r>
              <a:rPr lang="hu-HU" sz="2400" b="1" dirty="0">
                <a:solidFill>
                  <a:srgbClr val="002060"/>
                </a:solidFill>
                <a:latin typeface="EC Square Sans Pro"/>
              </a:rPr>
              <a:t>MF kötelező felírása</a:t>
            </a:r>
            <a:r>
              <a:rPr lang="hu-HU" sz="2400" dirty="0">
                <a:solidFill>
                  <a:srgbClr val="002060"/>
                </a:solidFill>
                <a:latin typeface="EC Square Sans Pro"/>
              </a:rPr>
              <a:t> előtt.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72EEE05D-BF91-43A3-BAB4-DB3C61EA130D}"/>
              </a:ext>
            </a:extLst>
          </p:cNvPr>
          <p:cNvSpPr/>
          <p:nvPr/>
        </p:nvSpPr>
        <p:spPr>
          <a:xfrm>
            <a:off x="8229601" y="2807117"/>
            <a:ext cx="3428999" cy="3048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l">
              <a:spcBef>
                <a:spcPts val="600"/>
              </a:spcBef>
              <a:spcAft>
                <a:spcPts val="600"/>
              </a:spcAft>
              <a:buClrTx/>
            </a:pPr>
            <a:r>
              <a:rPr lang="hu-HU" sz="2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A kezelés</a:t>
            </a:r>
            <a:r>
              <a:rPr lang="hu-HU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időtartamának és a </a:t>
            </a:r>
            <a:r>
              <a:rPr lang="hu-HU" sz="24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rendelvény érvényességének </a:t>
            </a:r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korlátozása</a:t>
            </a:r>
          </a:p>
        </p:txBody>
      </p:sp>
    </p:spTree>
    <p:extLst>
      <p:ext uri="{BB962C8B-B14F-4D97-AF65-F5344CB8AC3E}">
        <p14:creationId xmlns:p14="http://schemas.microsoft.com/office/powerpoint/2010/main" val="468902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FD6F110D-1615-41F7-8B60-0F0BEF82FB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763000" cy="533400"/>
          </a:xfrm>
        </p:spPr>
        <p:txBody>
          <a:bodyPr/>
          <a:lstStyle/>
          <a:p>
            <a:pPr marL="263525" indent="-263525"/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4. </a:t>
            </a:r>
            <a:r>
              <a:rPr lang="hu-HU" sz="24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Az </a:t>
            </a:r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állatgyógyászati készítményekre és a gyógyszeres takarmányokra vonatkozó uniós </a:t>
            </a:r>
            <a:r>
              <a:rPr lang="hu-HU" sz="2400" dirty="0" smtClean="0">
                <a:solidFill>
                  <a:srgbClr val="113C7E"/>
                </a:solidFill>
                <a:latin typeface="EC Square Sans Pro" panose="020B0506040000020004" pitchFamily="34" charset="0"/>
              </a:rPr>
              <a:t>keretszabályozás</a:t>
            </a:r>
            <a:endParaRPr lang="hu-HU" sz="2400" dirty="0">
              <a:solidFill>
                <a:srgbClr val="113C7E"/>
              </a:solidFill>
              <a:latin typeface="EC Square Sans Pro" panose="020B0506040000020004" pitchFamily="34" charset="0"/>
            </a:endParaRPr>
          </a:p>
          <a:p>
            <a:endParaRPr lang="en-GB" dirty="0"/>
          </a:p>
        </p:txBody>
      </p:sp>
      <p:sp>
        <p:nvSpPr>
          <p:cNvPr id="7" name="Rectángulo redondeado 1">
            <a:extLst>
              <a:ext uri="{FF2B5EF4-FFF2-40B4-BE49-F238E27FC236}">
                <a16:creationId xmlns:a16="http://schemas.microsoft.com/office/drawing/2014/main" xmlns="" id="{6C960887-4C8D-4BC9-8A1C-2C74A7812E68}"/>
              </a:ext>
            </a:extLst>
          </p:cNvPr>
          <p:cNvSpPr/>
          <p:nvPr/>
        </p:nvSpPr>
        <p:spPr>
          <a:xfrm>
            <a:off x="304800" y="2755838"/>
            <a:ext cx="11263449" cy="2743200"/>
          </a:xfrm>
          <a:prstGeom prst="roundRect">
            <a:avLst>
              <a:gd name="adj" fmla="val 1191"/>
            </a:avLst>
          </a:prstGeom>
          <a:solidFill>
            <a:schemeClr val="bg1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1" algn="just">
              <a:spcBef>
                <a:spcPts val="600"/>
              </a:spcBef>
              <a:spcAft>
                <a:spcPts val="600"/>
              </a:spcAft>
              <a:buClrTx/>
            </a:pPr>
            <a:endParaRPr lang="en-GB" sz="24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marL="342900" lvl="1" indent="-342900" algn="just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002060"/>
                </a:solidFill>
                <a:latin typeface="EC Square Sans Pro"/>
              </a:rPr>
              <a:t>EU-szintű tudományosan</a:t>
            </a:r>
            <a:r>
              <a:rPr lang="hu-HU" sz="2400" dirty="0">
                <a:solidFill>
                  <a:schemeClr val="bg1"/>
                </a:solidFill>
                <a:latin typeface="EC Square Sans Pro"/>
              </a:rPr>
              <a:t> </a:t>
            </a:r>
            <a:r>
              <a:rPr lang="hu-HU" sz="2400" b="1" dirty="0">
                <a:solidFill>
                  <a:srgbClr val="002060"/>
                </a:solidFill>
                <a:latin typeface="EC Square Sans Pro"/>
              </a:rPr>
              <a:t>megalapozott határértékek megállapítása a főbb antimikrobiális szerek maradékanyag-szintjére </a:t>
            </a:r>
            <a:r>
              <a:rPr lang="hu-HU" sz="2400" dirty="0">
                <a:solidFill>
                  <a:srgbClr val="002060"/>
                </a:solidFill>
                <a:latin typeface="EC Square Sans Pro"/>
              </a:rPr>
              <a:t>vonatkozóan </a:t>
            </a:r>
            <a:r>
              <a:rPr lang="hu-HU" sz="2400" dirty="0" smtClean="0">
                <a:solidFill>
                  <a:srgbClr val="113C7E"/>
                </a:solidFill>
                <a:latin typeface="EC Square Sans Pro"/>
              </a:rPr>
              <a:t>a nem </a:t>
            </a:r>
            <a:r>
              <a:rPr lang="hu-HU" sz="2400" dirty="0" smtClean="0">
                <a:solidFill>
                  <a:srgbClr val="113C7E"/>
                </a:solidFill>
                <a:latin typeface="EC Square Sans Pro"/>
              </a:rPr>
              <a:t>cél - </a:t>
            </a:r>
            <a:r>
              <a:rPr lang="hu-HU" sz="2400" dirty="0" smtClean="0">
                <a:solidFill>
                  <a:srgbClr val="113C7E"/>
                </a:solidFill>
                <a:latin typeface="EC Square Sans Pro"/>
              </a:rPr>
              <a:t>(AB tartalmú takarmány után </a:t>
            </a:r>
            <a:r>
              <a:rPr lang="hu-HU" sz="2400" dirty="0" smtClean="0">
                <a:solidFill>
                  <a:srgbClr val="113C7E"/>
                </a:solidFill>
                <a:latin typeface="EC Square Sans Pro"/>
              </a:rPr>
              <a:t>kevert) összetett takarmányokban.</a:t>
            </a:r>
            <a:endParaRPr lang="hu-HU" sz="2400" dirty="0">
              <a:solidFill>
                <a:srgbClr val="113C7E"/>
              </a:solidFill>
              <a:latin typeface="EC Square Sans Pro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ClrTx/>
            </a:pPr>
            <a:endParaRPr lang="en-GB" sz="2400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342900" lvl="1" indent="-342900" algn="just"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113C7E"/>
                </a:solidFill>
                <a:latin typeface="EC Square Sans Pro" panose="020B0506040000020004" pitchFamily="34" charset="0"/>
              </a:rPr>
              <a:t>Intézkedések a </a:t>
            </a:r>
            <a:r>
              <a:rPr lang="hu-HU" sz="2400" b="1" dirty="0" smtClean="0">
                <a:solidFill>
                  <a:srgbClr val="113C7E"/>
                </a:solidFill>
                <a:latin typeface="EC Square Sans Pro" panose="020B0506040000020004" pitchFamily="34" charset="0"/>
              </a:rPr>
              <a:t>gyógyszeres takarmányelőállítás </a:t>
            </a:r>
            <a:r>
              <a:rPr lang="hu-HU" sz="2400" b="1" dirty="0">
                <a:solidFill>
                  <a:srgbClr val="113C7E"/>
                </a:solidFill>
                <a:latin typeface="EC Square Sans Pro" panose="020B0506040000020004" pitchFamily="34" charset="0"/>
              </a:rPr>
              <a:t>minőségének javítására</a:t>
            </a:r>
            <a:r>
              <a:rPr lang="hu-HU" sz="2400" dirty="0">
                <a:solidFill>
                  <a:srgbClr val="113C7E"/>
                </a:solidFill>
                <a:latin typeface="EC Square Sans Pro" panose="020B0506040000020004" pitchFamily="34" charset="0"/>
              </a:rPr>
              <a:t> (pontosabb adagolás) a </a:t>
            </a:r>
            <a:r>
              <a:rPr lang="hu-HU" sz="2400" dirty="0" err="1">
                <a:solidFill>
                  <a:srgbClr val="113C7E"/>
                </a:solidFill>
                <a:latin typeface="EC Square Sans Pro" panose="020B0506040000020004" pitchFamily="34" charset="0"/>
              </a:rPr>
              <a:t>szubterápiás</a:t>
            </a:r>
            <a:r>
              <a:rPr lang="hu-HU" sz="2400" dirty="0">
                <a:solidFill>
                  <a:srgbClr val="113C7E"/>
                </a:solidFill>
                <a:latin typeface="EC Square Sans Pro" panose="020B0506040000020004" pitchFamily="34" charset="0"/>
              </a:rPr>
              <a:t> </a:t>
            </a:r>
            <a:r>
              <a:rPr lang="hu-HU" sz="2400" dirty="0" smtClean="0">
                <a:solidFill>
                  <a:srgbClr val="113C7E"/>
                </a:solidFill>
                <a:latin typeface="EC Square Sans Pro" panose="020B0506040000020004" pitchFamily="34" charset="0"/>
              </a:rPr>
              <a:t>dózis elkerülése </a:t>
            </a:r>
            <a:r>
              <a:rPr lang="hu-HU" sz="2400" dirty="0" smtClean="0">
                <a:solidFill>
                  <a:srgbClr val="113C7E"/>
                </a:solidFill>
                <a:latin typeface="EC Square Sans Pro" panose="020B0506040000020004" pitchFamily="34" charset="0"/>
              </a:rPr>
              <a:t>érdekében</a:t>
            </a:r>
            <a:r>
              <a:rPr lang="hu-HU" sz="2400" dirty="0">
                <a:solidFill>
                  <a:srgbClr val="113C7E"/>
                </a:solidFill>
                <a:latin typeface="EC Square Sans Pro" panose="020B0506040000020004" pitchFamily="34" charset="0"/>
              </a:rPr>
              <a:t>.</a:t>
            </a:r>
          </a:p>
          <a:p>
            <a:pPr algn="just"/>
            <a:endParaRPr lang="en-GB" sz="2000" b="1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Rectángulo redondeado 13">
            <a:extLst>
              <a:ext uri="{FF2B5EF4-FFF2-40B4-BE49-F238E27FC236}">
                <a16:creationId xmlns:a16="http://schemas.microsoft.com/office/drawing/2014/main" xmlns="" id="{C286091C-9101-45A9-92DB-F5C34D3F3C2A}"/>
              </a:ext>
            </a:extLst>
          </p:cNvPr>
          <p:cNvSpPr/>
          <p:nvPr/>
        </p:nvSpPr>
        <p:spPr>
          <a:xfrm>
            <a:off x="0" y="1378012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EC8A139B-D1D5-4DED-A05E-BDC38C2BF5C7}"/>
              </a:ext>
            </a:extLst>
          </p:cNvPr>
          <p:cNvSpPr txBox="1"/>
          <p:nvPr/>
        </p:nvSpPr>
        <p:spPr>
          <a:xfrm>
            <a:off x="220980" y="1539912"/>
            <a:ext cx="10972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(EU) 2019/4 rendelet </a:t>
            </a:r>
            <a:r>
              <a:rPr lang="hu-HU" sz="2400" dirty="0">
                <a:solidFill>
                  <a:schemeClr val="bg1"/>
                </a:solidFill>
                <a:latin typeface="EC Square Sans Pro" panose="020B0506040000020004" pitchFamily="34" charset="0"/>
              </a:rPr>
              <a:t>a</a:t>
            </a:r>
            <a:r>
              <a:rPr lang="hu-HU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gyógyszeres takarmányokról (MF)</a:t>
            </a:r>
          </a:p>
        </p:txBody>
      </p:sp>
      <p:pic>
        <p:nvPicPr>
          <p:cNvPr id="9" name="Gráfico 8" descr="Medicina con relleno sólido">
            <a:extLst>
              <a:ext uri="{FF2B5EF4-FFF2-40B4-BE49-F238E27FC236}">
                <a16:creationId xmlns:a16="http://schemas.microsoft.com/office/drawing/2014/main" xmlns="" id="{1AA5815F-0329-48EF-9452-FF5CA19194F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6000" y="14612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96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724BB1BD-B7B1-4E70-ABA2-FDDD49A096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hu-HU" b="1" dirty="0">
                <a:latin typeface="Arial"/>
                <a:cs typeface="Arial"/>
              </a:rPr>
              <a:t>Közelgő felhatalmazáson alapuló és végrehajtási jogi aktusok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37A1712A-12B1-48B4-3847-F1672708EEA6}"/>
              </a:ext>
            </a:extLst>
          </p:cNvPr>
          <p:cNvSpPr txBox="1"/>
          <p:nvPr/>
        </p:nvSpPr>
        <p:spPr>
          <a:xfrm>
            <a:off x="226998" y="1659009"/>
            <a:ext cx="11514021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u-HU" sz="2000" dirty="0">
                <a:solidFill>
                  <a:srgbClr val="113C7E"/>
                </a:solidFill>
                <a:latin typeface="EC Square Sans Pro"/>
              </a:rPr>
              <a:t>J</a:t>
            </a:r>
            <a:r>
              <a:rPr lang="hu-HU" sz="2000" dirty="0" smtClean="0">
                <a:solidFill>
                  <a:srgbClr val="113C7E"/>
                </a:solidFill>
                <a:latin typeface="EC Square Sans Pro"/>
              </a:rPr>
              <a:t>ogi </a:t>
            </a:r>
            <a:r>
              <a:rPr lang="hu-HU" sz="2000" dirty="0">
                <a:solidFill>
                  <a:srgbClr val="113C7E"/>
                </a:solidFill>
                <a:latin typeface="EC Square Sans Pro"/>
              </a:rPr>
              <a:t>aktusok útján össze kell </a:t>
            </a:r>
            <a:r>
              <a:rPr lang="hu-HU" sz="2000" dirty="0" smtClean="0">
                <a:solidFill>
                  <a:srgbClr val="113C7E"/>
                </a:solidFill>
                <a:latin typeface="EC Square Sans Pro"/>
              </a:rPr>
              <a:t>állítani </a:t>
            </a:r>
            <a:r>
              <a:rPr lang="hu-HU" sz="2000" dirty="0">
                <a:solidFill>
                  <a:srgbClr val="113C7E"/>
                </a:solidFill>
                <a:latin typeface="EC Square Sans Pro"/>
              </a:rPr>
              <a:t>az Unióban </a:t>
            </a:r>
            <a:r>
              <a:rPr lang="hu-HU" sz="2000" dirty="0" smtClean="0">
                <a:solidFill>
                  <a:srgbClr val="113C7E"/>
                </a:solidFill>
                <a:latin typeface="EC Square Sans Pro"/>
              </a:rPr>
              <a:t>az élelmiszertermelő </a:t>
            </a:r>
            <a:r>
              <a:rPr lang="hu-HU" sz="2000" dirty="0">
                <a:solidFill>
                  <a:srgbClr val="113C7E"/>
                </a:solidFill>
                <a:latin typeface="EC Square Sans Pro"/>
              </a:rPr>
              <a:t>szárazföldi állatfajokban történő felhasználásra engedélyezett állatgyógyászati </a:t>
            </a:r>
            <a:r>
              <a:rPr lang="hu-HU" sz="2000" dirty="0" smtClean="0">
                <a:solidFill>
                  <a:srgbClr val="113C7E"/>
                </a:solidFill>
                <a:latin typeface="EC Square Sans Pro"/>
              </a:rPr>
              <a:t>készítményekben és emberi </a:t>
            </a:r>
            <a:r>
              <a:rPr lang="hu-HU" sz="2000" dirty="0">
                <a:solidFill>
                  <a:srgbClr val="113C7E"/>
                </a:solidFill>
                <a:latin typeface="EC Square Sans Pro"/>
              </a:rPr>
              <a:t>felhasználásra szánt gyógyszerekben </a:t>
            </a:r>
            <a:r>
              <a:rPr lang="hu-HU" sz="2000" dirty="0" smtClean="0">
                <a:solidFill>
                  <a:srgbClr val="113C7E"/>
                </a:solidFill>
                <a:latin typeface="EC Square Sans Pro"/>
              </a:rPr>
              <a:t>is megtalálható hatóanyagok listáját a </a:t>
            </a:r>
            <a:r>
              <a:rPr lang="hu-HU" sz="2000" dirty="0">
                <a:solidFill>
                  <a:srgbClr val="113C7E"/>
                </a:solidFill>
                <a:latin typeface="EC Square Sans Pro"/>
              </a:rPr>
              <a:t>2001/83/EK irányelvvel vagy a 726/2004/EK rendelettel </a:t>
            </a:r>
            <a:r>
              <a:rPr lang="hu-HU" sz="2000" dirty="0" smtClean="0">
                <a:solidFill>
                  <a:srgbClr val="113C7E"/>
                </a:solidFill>
                <a:latin typeface="EC Square Sans Pro"/>
              </a:rPr>
              <a:t>összhangban</a:t>
            </a:r>
            <a:r>
              <a:rPr lang="hu-HU" sz="2000" dirty="0" smtClean="0">
                <a:solidFill>
                  <a:srgbClr val="113C7E"/>
                </a:solidFill>
                <a:latin typeface="EC Square Sans Pro"/>
              </a:rPr>
              <a:t>, amelyek </a:t>
            </a:r>
            <a:r>
              <a:rPr lang="hu-HU" sz="2000" dirty="0">
                <a:solidFill>
                  <a:srgbClr val="113C7E"/>
                </a:solidFill>
                <a:latin typeface="EC Square Sans Pro"/>
              </a:rPr>
              <a:t>a 114. cikk (1) bekezdésével összhangban élelmiszertermelő vízi </a:t>
            </a:r>
            <a:r>
              <a:rPr lang="hu-HU" sz="2000" dirty="0" smtClean="0">
                <a:solidFill>
                  <a:srgbClr val="113C7E"/>
                </a:solidFill>
                <a:latin typeface="EC Square Sans Pro"/>
              </a:rPr>
              <a:t>állatfajokban </a:t>
            </a:r>
            <a:r>
              <a:rPr lang="hu-HU" sz="2000" dirty="0">
                <a:solidFill>
                  <a:srgbClr val="113C7E"/>
                </a:solidFill>
                <a:latin typeface="EC Square Sans Pro"/>
              </a:rPr>
              <a:t>használhatók.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2AE5DF66-CEEA-CD42-E844-4DB9137313EA}"/>
              </a:ext>
            </a:extLst>
          </p:cNvPr>
          <p:cNvSpPr txBox="1"/>
          <p:nvPr/>
        </p:nvSpPr>
        <p:spPr>
          <a:xfrm>
            <a:off x="296533" y="4788534"/>
            <a:ext cx="1137495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u-HU" sz="2000" dirty="0" smtClean="0">
                <a:solidFill>
                  <a:srgbClr val="113C7E"/>
                </a:solidFill>
                <a:latin typeface="EC Square Sans Pro"/>
              </a:rPr>
              <a:t>Jogi aktusok </a:t>
            </a:r>
            <a:r>
              <a:rPr lang="hu-HU" sz="2000" dirty="0">
                <a:solidFill>
                  <a:srgbClr val="113C7E"/>
                </a:solidFill>
                <a:latin typeface="EC Square Sans Pro"/>
              </a:rPr>
              <a:t>útján </a:t>
            </a:r>
            <a:r>
              <a:rPr lang="hu-HU" sz="2000" dirty="0" smtClean="0">
                <a:solidFill>
                  <a:srgbClr val="113C7E"/>
                </a:solidFill>
                <a:latin typeface="EC Square Sans Pro"/>
              </a:rPr>
              <a:t>össze kell állítani </a:t>
            </a:r>
            <a:r>
              <a:rPr lang="hu-HU" sz="2000" dirty="0">
                <a:solidFill>
                  <a:srgbClr val="113C7E"/>
                </a:solidFill>
                <a:latin typeface="EC Square Sans Pro"/>
              </a:rPr>
              <a:t>azon anyagok jegyzékét, amelyek elengedhetetlenek a lófélék kezeléséhez, vagy </a:t>
            </a:r>
            <a:r>
              <a:rPr lang="hu-HU" sz="2000" dirty="0" smtClean="0">
                <a:solidFill>
                  <a:srgbClr val="113C7E"/>
                </a:solidFill>
                <a:latin typeface="EC Square Sans Pro"/>
              </a:rPr>
              <a:t>melyek további </a:t>
            </a:r>
            <a:r>
              <a:rPr lang="hu-HU" sz="2000" dirty="0" smtClean="0">
                <a:solidFill>
                  <a:srgbClr val="113C7E"/>
                </a:solidFill>
                <a:latin typeface="EC Square Sans Pro"/>
              </a:rPr>
              <a:t>klinikai </a:t>
            </a:r>
            <a:r>
              <a:rPr lang="hu-HU" sz="2000" dirty="0">
                <a:solidFill>
                  <a:srgbClr val="113C7E"/>
                </a:solidFill>
                <a:latin typeface="EC Square Sans Pro"/>
              </a:rPr>
              <a:t>előnyt </a:t>
            </a:r>
            <a:r>
              <a:rPr lang="hu-HU" sz="2000" dirty="0" smtClean="0">
                <a:solidFill>
                  <a:srgbClr val="113C7E"/>
                </a:solidFill>
                <a:latin typeface="EC Square Sans Pro"/>
              </a:rPr>
              <a:t>jelentenek </a:t>
            </a:r>
            <a:r>
              <a:rPr lang="hu-HU" sz="2000" dirty="0">
                <a:solidFill>
                  <a:srgbClr val="113C7E"/>
                </a:solidFill>
                <a:latin typeface="EC Square Sans Pro"/>
              </a:rPr>
              <a:t>a lófélék esetében rendelkezésre álló egyéb kezelési lehetőségekhez képest, amelyeknél az élelmezés-egészségügyi várakozási idő lófélék esetében hat hónap.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7AAED7ED-174C-1A12-7896-0B9819F0F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486" y="3403600"/>
            <a:ext cx="657317" cy="79068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56C03BB2-4B78-7F16-E228-9FECD32BA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0700" y="5962462"/>
            <a:ext cx="800212" cy="80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87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CD411D83-B87A-6460-82ED-63D29A7601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hu-HU" b="1" dirty="0">
                <a:latin typeface="Arial"/>
                <a:cs typeface="Arial"/>
              </a:rPr>
              <a:t>Körültekintő </a:t>
            </a:r>
            <a:r>
              <a:rPr lang="hu-HU" b="1" dirty="0" smtClean="0">
                <a:latin typeface="Arial"/>
                <a:cs typeface="Arial"/>
              </a:rPr>
              <a:t>antibiotikum használati </a:t>
            </a:r>
            <a:r>
              <a:rPr lang="hu-HU" b="1" dirty="0" smtClean="0">
                <a:latin typeface="Arial"/>
                <a:cs typeface="Arial"/>
              </a:rPr>
              <a:t>útmutatók</a:t>
            </a:r>
            <a:endParaRPr lang="hu-HU" b="1" dirty="0">
              <a:latin typeface="Arial"/>
              <a:cs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3271D7FC-38CE-C1DA-EBD7-7F51432E06CD}"/>
              </a:ext>
            </a:extLst>
          </p:cNvPr>
          <p:cNvSpPr/>
          <p:nvPr/>
        </p:nvSpPr>
        <p:spPr>
          <a:xfrm>
            <a:off x="383062" y="1759102"/>
            <a:ext cx="5635611" cy="465209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GB" sz="24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74AB7E57-D92C-1F72-0297-1EA5121A2B31}"/>
              </a:ext>
            </a:extLst>
          </p:cNvPr>
          <p:cNvSpPr txBox="1"/>
          <p:nvPr/>
        </p:nvSpPr>
        <p:spPr>
          <a:xfrm>
            <a:off x="806145" y="2289174"/>
            <a:ext cx="4959259" cy="27392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hu-HU" sz="2400" baseline="0">
                <a:solidFill>
                  <a:srgbClr val="002060"/>
                </a:solidFill>
                <a:latin typeface="EC Square Sans Pro"/>
                <a:ea typeface="EC Square Sans Pro"/>
                <a:cs typeface="EC Square Sans Pro"/>
              </a:rPr>
              <a:t>Útmutató az antimikrobiális szerek körültekintő alkalmazásához az állatgyógyászatban 2015/C 299/04</a:t>
            </a:r>
          </a:p>
          <a:p>
            <a:pPr algn="l"/>
            <a:endParaRPr lang="es-ES" sz="2800" dirty="0">
              <a:solidFill>
                <a:srgbClr val="002060"/>
              </a:solidFill>
              <a:latin typeface="EC Square Sans Pro"/>
            </a:endParaRPr>
          </a:p>
          <a:p>
            <a:pPr algn="l"/>
            <a:r>
              <a:rPr lang="hu-HU" sz="1600">
                <a:solidFill>
                  <a:srgbClr val="002060"/>
                </a:solidFill>
                <a:latin typeface="EC Square Sans Pro"/>
              </a:rPr>
              <a:t>https://health.ec.europa.eu/system/files/2016-11/2015_prudent_use_guidelines_en_0.pdf</a:t>
            </a:r>
          </a:p>
          <a:p>
            <a:pPr algn="l"/>
            <a:endParaRPr lang="es-ES" sz="1600" dirty="0">
              <a:solidFill>
                <a:srgbClr val="002060"/>
              </a:solidFill>
              <a:latin typeface="EC Square Sans Pro"/>
            </a:endParaRPr>
          </a:p>
          <a:p>
            <a:pPr algn="l"/>
            <a:endParaRPr lang="es-ES" sz="2400" dirty="0">
              <a:solidFill>
                <a:srgbClr val="002060"/>
              </a:solidFill>
              <a:latin typeface="EC Square Sans Pro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AB53290D-DC25-D02B-252D-06B24A349D71}"/>
              </a:ext>
            </a:extLst>
          </p:cNvPr>
          <p:cNvSpPr/>
          <p:nvPr/>
        </p:nvSpPr>
        <p:spPr>
          <a:xfrm>
            <a:off x="6146953" y="1777709"/>
            <a:ext cx="5431638" cy="4605729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GB" sz="24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9E3B1CED-CE99-A895-64A0-46F5ADA70862}"/>
              </a:ext>
            </a:extLst>
          </p:cNvPr>
          <p:cNvSpPr txBox="1"/>
          <p:nvPr/>
        </p:nvSpPr>
        <p:spPr>
          <a:xfrm>
            <a:off x="6401228" y="2205816"/>
            <a:ext cx="4643854" cy="32932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u-HU" sz="2400" dirty="0">
                <a:solidFill>
                  <a:srgbClr val="002060"/>
                </a:solidFill>
                <a:latin typeface="EC Square Sans Pro"/>
              </a:rPr>
              <a:t>Legjobb </a:t>
            </a:r>
            <a:r>
              <a:rPr lang="hu-HU" sz="2400" dirty="0" smtClean="0">
                <a:solidFill>
                  <a:srgbClr val="113C7E"/>
                </a:solidFill>
                <a:latin typeface="EC Square Sans Pro"/>
              </a:rPr>
              <a:t>gyakorlatokat tartalmazó  </a:t>
            </a:r>
            <a:r>
              <a:rPr lang="hu-HU" sz="2400" dirty="0">
                <a:solidFill>
                  <a:srgbClr val="002060"/>
                </a:solidFill>
                <a:latin typeface="EC Square Sans Pro"/>
              </a:rPr>
              <a:t>keretrendszer az antimikrobiális szerek élelmiszer-termelő állatokban való felhasználására az EU-ban – </a:t>
            </a:r>
            <a:r>
              <a:rPr lang="en-US" sz="2400" dirty="0">
                <a:solidFill>
                  <a:srgbClr val="002060"/>
                </a:solidFill>
                <a:latin typeface="EC Square Sans Pro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EC Square Sans Pro"/>
              </a:rPr>
            </a:br>
            <a:r>
              <a:rPr lang="hu-HU" sz="2400" dirty="0">
                <a:solidFill>
                  <a:srgbClr val="002060"/>
                </a:solidFill>
                <a:latin typeface="EC Square Sans Pro"/>
              </a:rPr>
              <a:t>A következő szint elérése.</a:t>
            </a:r>
          </a:p>
          <a:p>
            <a:endParaRPr lang="en-US" sz="2400" dirty="0">
              <a:solidFill>
                <a:srgbClr val="002060"/>
              </a:solidFill>
              <a:latin typeface="EC Square Sans Pro"/>
            </a:endParaRPr>
          </a:p>
          <a:p>
            <a:r>
              <a:rPr lang="hu-HU" sz="1600" dirty="0">
                <a:solidFill>
                  <a:srgbClr val="002060"/>
                </a:solidFill>
                <a:latin typeface="EC Square Sans Pro"/>
              </a:rPr>
              <a:t> https://epruma.eu/home/best-practice-guides/best-practice-framework-for-the-use-of-antimicrobials-in-food-producing-animals-in-the-eu-reaching-for-the-next-level/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B329A3B0-4BC6-0A37-37E4-45124CF3D373}"/>
              </a:ext>
            </a:extLst>
          </p:cNvPr>
          <p:cNvSpPr txBox="1"/>
          <p:nvPr/>
        </p:nvSpPr>
        <p:spPr>
          <a:xfrm>
            <a:off x="271616" y="1291769"/>
            <a:ext cx="1016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rgbClr val="113C7E"/>
                </a:solidFill>
                <a:highlight>
                  <a:srgbClr val="ECEBEB"/>
                </a:highlight>
              </a:rPr>
              <a:t>J</a:t>
            </a:r>
            <a:r>
              <a:rPr lang="hu-HU" dirty="0" smtClean="0">
                <a:solidFill>
                  <a:srgbClr val="113C7E"/>
                </a:solidFill>
                <a:highlight>
                  <a:srgbClr val="ECEBEB"/>
                </a:highlight>
              </a:rPr>
              <a:t>ogilag nem kötelező </a:t>
            </a:r>
            <a:r>
              <a:rPr lang="hu-HU" dirty="0">
                <a:solidFill>
                  <a:srgbClr val="113C7E"/>
                </a:solidFill>
                <a:highlight>
                  <a:srgbClr val="ECEBEB"/>
                </a:highlight>
              </a:rPr>
              <a:t>erejűek, </a:t>
            </a:r>
            <a:r>
              <a:rPr lang="hu-HU" dirty="0">
                <a:solidFill>
                  <a:srgbClr val="003399"/>
                </a:solidFill>
                <a:highlight>
                  <a:srgbClr val="ECEBEB"/>
                </a:highlight>
              </a:rPr>
              <a:t>mint a korábbi jogi aktusok/rendelkezések</a:t>
            </a:r>
            <a:r>
              <a:rPr lang="en-GB" dirty="0">
                <a:solidFill>
                  <a:srgbClr val="003399"/>
                </a:solidFill>
                <a:highlight>
                  <a:srgbClr val="ECEBEB"/>
                </a:highligh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06054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4">
            <a:extLst>
              <a:ext uri="{FF2B5EF4-FFF2-40B4-BE49-F238E27FC236}">
                <a16:creationId xmlns:a16="http://schemas.microsoft.com/office/drawing/2014/main" xmlns="" id="{F14716CD-A60B-44E0-B79E-19772F5B96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81400" y="1911350"/>
            <a:ext cx="3487738" cy="781050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hu-HU" noProof="0" dirty="0" smtClean="0"/>
              <a:t>Köszönöm </a:t>
            </a:r>
          </a:p>
          <a:p>
            <a:pPr lvl="0"/>
            <a:r>
              <a:rPr lang="hu-HU" dirty="0">
                <a:solidFill>
                  <a:srgbClr val="113C7E"/>
                </a:solidFill>
              </a:rPr>
              <a:t>a</a:t>
            </a:r>
            <a:r>
              <a:rPr lang="hu-HU" dirty="0" smtClean="0">
                <a:solidFill>
                  <a:srgbClr val="113C7E"/>
                </a:solidFill>
              </a:rPr>
              <a:t> figyelmet</a:t>
            </a:r>
            <a:r>
              <a:rPr lang="hu-HU" noProof="0" dirty="0" smtClean="0"/>
              <a:t>!</a:t>
            </a:r>
            <a:endParaRPr lang="hu-HU" noProof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6F56069-61E0-F2CA-D6A8-ED2C3FB0F7D1}"/>
              </a:ext>
            </a:extLst>
          </p:cNvPr>
          <p:cNvSpPr txBox="1"/>
          <p:nvPr/>
        </p:nvSpPr>
        <p:spPr>
          <a:xfrm>
            <a:off x="9753600" y="5873750"/>
            <a:ext cx="2362200" cy="6858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r>
              <a:rPr lang="hu-HU" b="1">
                <a:solidFill>
                  <a:srgbClr val="1251A1"/>
                </a:solidFill>
              </a:rPr>
              <a:t>Az Európai Unió által finanszírozott</a:t>
            </a:r>
          </a:p>
        </p:txBody>
      </p:sp>
    </p:spTree>
    <p:extLst>
      <p:ext uri="{BB962C8B-B14F-4D97-AF65-F5344CB8AC3E}">
        <p14:creationId xmlns:p14="http://schemas.microsoft.com/office/powerpoint/2010/main" val="3253062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32925" y="1410749"/>
            <a:ext cx="6082800" cy="2024601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hu-HU" sz="3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Az AMR elleni küzdelem legjobb gyakorlatait támogató átfogó </a:t>
            </a:r>
            <a:r>
              <a:rPr lang="hu-HU" sz="3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uniós </a:t>
            </a:r>
            <a:r>
              <a:rPr lang="hu-HU" sz="3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keretszabályozás </a:t>
            </a:r>
            <a:r>
              <a:rPr lang="hu-HU" sz="3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bemutatása.</a:t>
            </a:r>
            <a:endParaRPr lang="es-ES" sz="3600" b="1" dirty="0">
              <a:solidFill>
                <a:srgbClr val="003399"/>
              </a:solidFill>
              <a:effectLst/>
              <a:latin typeface="EC Square Sans Pro" panose="020B0506040000020004" pitchFamily="34" charset="0"/>
            </a:endParaRPr>
          </a:p>
          <a:p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CBC18AA7-8C1D-4C1C-B629-AA10E16721CA}"/>
              </a:ext>
            </a:extLst>
          </p:cNvPr>
          <p:cNvSpPr txBox="1"/>
          <p:nvPr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2400" noProof="0">
                <a:solidFill>
                  <a:srgbClr val="003399"/>
                </a:solidFill>
                <a:latin typeface="EC Square Sans Pro" panose="020B0506040000020004" pitchFamily="34" charset="0"/>
              </a:rPr>
              <a:t>Gyakorlati képzés gazdálkodóknak és állatorvosoknak: Új intézkedések az antimikrobiális rezisztencia leküzdésére</a:t>
            </a:r>
          </a:p>
          <a:p>
            <a:endParaRPr lang="es-E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9E2012F-1C06-14BC-C50C-C8B49BB1DFAB}"/>
              </a:ext>
            </a:extLst>
          </p:cNvPr>
          <p:cNvSpPr txBox="1"/>
          <p:nvPr/>
        </p:nvSpPr>
        <p:spPr>
          <a:xfrm>
            <a:off x="10628725" y="6244709"/>
            <a:ext cx="1563275" cy="391041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r>
              <a:rPr lang="hu-HU" sz="1200" b="1">
                <a:solidFill>
                  <a:srgbClr val="1251A1"/>
                </a:solidFill>
              </a:rPr>
              <a:t>Az Európai Unió által finanszírozott</a:t>
            </a: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xmlns="" id="{A38D9E58-19B1-E7ED-7608-24282A0A681D}"/>
              </a:ext>
            </a:extLst>
          </p:cNvPr>
          <p:cNvSpPr>
            <a:spLocks noGrp="1"/>
          </p:cNvSpPr>
          <p:nvPr/>
        </p:nvSpPr>
        <p:spPr>
          <a:xfrm>
            <a:off x="6400800" y="5417936"/>
            <a:ext cx="4495800" cy="3238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dirty="0">
                <a:latin typeface="EC Square Sans Pro" panose="020B0506040000020004" pitchFamily="34" charset="0"/>
              </a:rPr>
              <a:t>Magyarország, 2024. március 19–20.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03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EA7A4201-8AA6-A250-A578-E785FB6D62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sz="2800" b="1">
                <a:latin typeface="EC Square Sans Pro" panose="020B0506040000020004" pitchFamily="34" charset="0"/>
              </a:rPr>
              <a:t>Célkitűzés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5FE635C-E70F-8B1F-2FAD-7C287FAAC3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hu-HU" sz="3200" b="1" dirty="0" smtClean="0">
                <a:latin typeface="EC Square Sans Pro" panose="020B0506040000020004" pitchFamily="34" charset="0"/>
              </a:rPr>
              <a:t>Bevezetés az </a:t>
            </a:r>
            <a:r>
              <a:rPr lang="hu-HU" sz="3200" b="1" dirty="0">
                <a:latin typeface="EC Square Sans Pro" panose="020B0506040000020004" pitchFamily="34" charset="0"/>
              </a:rPr>
              <a:t>új </a:t>
            </a:r>
            <a:r>
              <a:rPr lang="hu-HU" sz="3200" b="1" dirty="0" smtClean="0">
                <a:latin typeface="EC Square Sans Pro" panose="020B0506040000020004" pitchFamily="34" charset="0"/>
              </a:rPr>
              <a:t>rendeletek szerinti </a:t>
            </a:r>
            <a:r>
              <a:rPr lang="hu-HU" sz="3200" b="1" dirty="0">
                <a:latin typeface="EC Square Sans Pro" panose="020B0506040000020004" pitchFamily="34" charset="0"/>
              </a:rPr>
              <a:t>főbb </a:t>
            </a:r>
            <a:r>
              <a:rPr lang="hu-HU" sz="3200" b="1" dirty="0" smtClean="0">
                <a:latin typeface="EC Square Sans Pro" panose="020B0506040000020004" pitchFamily="34" charset="0"/>
              </a:rPr>
              <a:t>rendelkezésekbe az </a:t>
            </a:r>
            <a:r>
              <a:rPr lang="hu-HU" sz="3200" b="1" dirty="0">
                <a:latin typeface="EC Square Sans Pro" panose="020B0506040000020004" pitchFamily="34" charset="0"/>
              </a:rPr>
              <a:t>antimikrobiális szerek körültekintő használatával kapcsolatban</a:t>
            </a:r>
          </a:p>
        </p:txBody>
      </p:sp>
    </p:spTree>
    <p:extLst>
      <p:ext uri="{BB962C8B-B14F-4D97-AF65-F5344CB8AC3E}">
        <p14:creationId xmlns:p14="http://schemas.microsoft.com/office/powerpoint/2010/main" val="1451190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sz="2800">
                <a:latin typeface="EC Square Sans Pro" panose="020B0506040000020004" pitchFamily="34" charset="0"/>
              </a:rPr>
              <a:t>Tartalom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9D83A1A9-65D4-4E6A-85BE-FE18C703815C}"/>
              </a:ext>
            </a:extLst>
          </p:cNvPr>
          <p:cNvSpPr txBox="1"/>
          <p:nvPr/>
        </p:nvSpPr>
        <p:spPr>
          <a:xfrm>
            <a:off x="838200" y="1682750"/>
            <a:ext cx="10058400" cy="319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6088" indent="-446088">
              <a:lnSpc>
                <a:spcPct val="120000"/>
              </a:lnSpc>
              <a:buAutoNum type="arabicPeriod"/>
            </a:pPr>
            <a:r>
              <a:rPr lang="hu-HU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Az EU </a:t>
            </a:r>
            <a:r>
              <a:rPr lang="hu-HU" sz="28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AMR Akcióterve</a:t>
            </a:r>
            <a:endParaRPr lang="es-ES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marL="446088" indent="-446088">
              <a:lnSpc>
                <a:spcPct val="120000"/>
              </a:lnSpc>
              <a:buAutoNum type="arabicPeriod"/>
            </a:pPr>
            <a:r>
              <a:rPr lang="hu-HU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Az EU </a:t>
            </a:r>
            <a:r>
              <a:rPr lang="hu-HU" sz="28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„</a:t>
            </a:r>
            <a:r>
              <a:rPr lang="hu-HU" sz="28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Termőföldtől az Asztalig</a:t>
            </a:r>
            <a:r>
              <a:rPr lang="hu-HU" sz="28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” </a:t>
            </a:r>
            <a:r>
              <a:rPr lang="hu-HU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stratégiája </a:t>
            </a:r>
          </a:p>
          <a:p>
            <a:pPr marL="446088" indent="-446088">
              <a:lnSpc>
                <a:spcPct val="120000"/>
              </a:lnSpc>
              <a:buAutoNum type="arabicPeriod"/>
            </a:pPr>
            <a:r>
              <a:rPr lang="hu-HU" sz="28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Állategészségügyi </a:t>
            </a:r>
            <a:r>
              <a:rPr lang="hu-HU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R</a:t>
            </a:r>
            <a:r>
              <a:rPr lang="hu-HU" sz="28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endelet </a:t>
            </a:r>
            <a:r>
              <a:rPr lang="hu-HU" sz="28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(AHL) </a:t>
            </a:r>
            <a:r>
              <a:rPr lang="hu-HU" sz="28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2016/429/EU </a:t>
            </a:r>
            <a:r>
              <a:rPr lang="hu-HU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a fertőző állatbetegségekről</a:t>
            </a:r>
            <a:endParaRPr lang="es-ES" sz="28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marL="446088" indent="-446088">
              <a:lnSpc>
                <a:spcPct val="120000"/>
              </a:lnSpc>
              <a:buAutoNum type="arabicPeriod"/>
            </a:pPr>
            <a:r>
              <a:rPr lang="hu-HU" sz="28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EU </a:t>
            </a:r>
            <a:r>
              <a:rPr lang="hu-HU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keretszabályozás </a:t>
            </a:r>
            <a:r>
              <a:rPr lang="hu-HU" sz="2800" dirty="0">
                <a:solidFill>
                  <a:srgbClr val="002060"/>
                </a:solidFill>
                <a:latin typeface="EC Square Sans Pro" panose="020B0506040000020004" pitchFamily="34" charset="0"/>
              </a:rPr>
              <a:t>az állatgyógyászati készítményekről (EU) 2019/6 rendelet) és a gyógyszeres takarmányról (EU) 2019/4 </a:t>
            </a:r>
            <a:r>
              <a:rPr lang="hu-HU" sz="28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rendelet)</a:t>
            </a:r>
            <a:endParaRPr lang="en-GB" sz="2800" dirty="0"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D35F7D5A-9A12-4EB9-829F-CE869FE355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13844" y="1035452"/>
            <a:ext cx="7848600" cy="990600"/>
          </a:xfrm>
        </p:spPr>
        <p:txBody>
          <a:bodyPr/>
          <a:lstStyle/>
          <a:p>
            <a:pPr algn="ctr"/>
            <a:r>
              <a:rPr lang="hu-HU">
                <a:latin typeface="EC Square Sans Pro" panose="020B0506040000020004" pitchFamily="34" charset="0"/>
              </a:rPr>
              <a:t>A cselekvési terv fő célkitűzései három fő pillérre épülnek:</a:t>
            </a:r>
          </a:p>
        </p:txBody>
      </p:sp>
      <p:pic>
        <p:nvPicPr>
          <p:cNvPr id="5" name="Picture 2" descr="Imagen que contiene foto, diferente, artículos, tabla&#10;&#10;Descripción generada automáticamente">
            <a:extLst>
              <a:ext uri="{FF2B5EF4-FFF2-40B4-BE49-F238E27FC236}">
                <a16:creationId xmlns:a16="http://schemas.microsoft.com/office/drawing/2014/main" xmlns="" id="{F9004507-1354-418A-846A-8A5FB10D29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1893" y="2055735"/>
            <a:ext cx="2394195" cy="3291186"/>
          </a:xfrm>
          <a:prstGeom prst="rect">
            <a:avLst/>
          </a:prstGeom>
          <a:noFill/>
          <a:ln w="28575">
            <a:solidFill>
              <a:srgbClr val="6FA528"/>
            </a:solidFill>
          </a:ln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xmlns="" id="{F3DDE249-6840-49E2-95C2-68084889C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1846" y="2032099"/>
            <a:ext cx="809461" cy="84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3D3279F1-DDDF-41FF-8F3A-3AB5E0A8A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5576" y="3067539"/>
            <a:ext cx="7620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D35C8FD2-17B0-4E90-A3E1-4FEE00399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1718" y="4391017"/>
            <a:ext cx="929715" cy="955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Marcador de texto 1">
            <a:extLst>
              <a:ext uri="{FF2B5EF4-FFF2-40B4-BE49-F238E27FC236}">
                <a16:creationId xmlns:a16="http://schemas.microsoft.com/office/drawing/2014/main" xmlns="" id="{ABCF5DA6-CD33-48C9-A777-A46CF2660E64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s-ES" dirty="0">
                <a:solidFill>
                  <a:srgbClr val="002060"/>
                </a:solidFill>
                <a:latin typeface="EC Square Sans Pro" panose="020B0506040000020004" pitchFamily="34" charset="0"/>
              </a:rPr>
              <a:t>1. </a:t>
            </a:r>
            <a: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  <a:t>Az EU </a:t>
            </a:r>
            <a:r>
              <a:rPr lang="hu-HU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AMR Akcióterve</a:t>
            </a:r>
            <a:endParaRPr lang="hu-HU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767576" y="560084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914400" lvl="2" indent="0">
              <a:spcBef>
                <a:spcPct val="20000"/>
              </a:spcBef>
              <a:buSzPct val="80000"/>
              <a:buFont typeface="Arial" panose="020B0604020202020204" pitchFamily="34" charset="0"/>
              <a:buNone/>
              <a:defRPr/>
            </a:pPr>
            <a:r>
              <a:rPr lang="hu-HU" sz="2400">
                <a:latin typeface="EC Square Sans Pro" panose="020B0506040000020004" pitchFamily="34" charset="0"/>
                <a:hlinkClick r:id="rId6"/>
              </a:rPr>
              <a:t>http://ec.europa.eu/health/amr/antimicrobial-resistance_en</a:t>
            </a:r>
            <a:r>
              <a:rPr lang="hu-HU" sz="2400"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9AA2EA3-1CE7-0763-6340-0C9EC1EC7B19}"/>
              </a:ext>
            </a:extLst>
          </p:cNvPr>
          <p:cNvSpPr txBox="1"/>
          <p:nvPr/>
        </p:nvSpPr>
        <p:spPr>
          <a:xfrm>
            <a:off x="5133974" y="2085625"/>
            <a:ext cx="4772025" cy="8452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hu-HU" sz="2300" dirty="0">
                <a:solidFill>
                  <a:srgbClr val="F228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300" dirty="0" smtClean="0">
                <a:solidFill>
                  <a:srgbClr val="F228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 </a:t>
            </a:r>
            <a:r>
              <a:rPr lang="hu-HU" sz="2300" dirty="0" smtClean="0">
                <a:solidFill>
                  <a:srgbClr val="F228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LEGYEN A </a:t>
            </a:r>
            <a:r>
              <a:rPr lang="hu-HU" sz="2300" dirty="0" smtClean="0">
                <a:solidFill>
                  <a:srgbClr val="F228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LEGJOBB GYAKORLATOK RÉGIÓJA </a:t>
            </a:r>
            <a:endParaRPr lang="hu-HU" sz="2300" dirty="0">
              <a:solidFill>
                <a:srgbClr val="F228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B4AC0F1-EBDF-D97E-8B3F-587AAE5E6912}"/>
              </a:ext>
            </a:extLst>
          </p:cNvPr>
          <p:cNvSpPr txBox="1"/>
          <p:nvPr/>
        </p:nvSpPr>
        <p:spPr>
          <a:xfrm>
            <a:off x="5181600" y="3266933"/>
            <a:ext cx="5681976" cy="6366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hu-HU" sz="2300" dirty="0">
                <a:solidFill>
                  <a:srgbClr val="A02D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AMR-REL KAPCSOLATOS KUTATÁSOK, FEJLESZTÉSEK ÉS </a:t>
            </a:r>
            <a:r>
              <a:rPr lang="hu-HU" sz="2300" dirty="0" smtClean="0">
                <a:solidFill>
                  <a:srgbClr val="A02D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INNOVÁCIÓK </a:t>
            </a:r>
            <a:r>
              <a:rPr lang="hu-HU" sz="2300" dirty="0">
                <a:solidFill>
                  <a:srgbClr val="A02D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FOKOZÁSA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CD2B71B-45AF-0D4D-235B-0954D09FD0A9}"/>
              </a:ext>
            </a:extLst>
          </p:cNvPr>
          <p:cNvSpPr txBox="1"/>
          <p:nvPr/>
        </p:nvSpPr>
        <p:spPr>
          <a:xfrm>
            <a:off x="5133975" y="4627498"/>
            <a:ext cx="5290880" cy="6366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hu-HU" sz="2300">
                <a:solidFill>
                  <a:srgbClr val="C2D8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GLOBÁLIS AGENDA ALAKÍTÁSA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31A8CB2-6EC7-315E-C7F8-70A0014753E3}"/>
              </a:ext>
            </a:extLst>
          </p:cNvPr>
          <p:cNvSpPr txBox="1"/>
          <p:nvPr/>
        </p:nvSpPr>
        <p:spPr>
          <a:xfrm>
            <a:off x="2298874" y="3303421"/>
            <a:ext cx="943888" cy="1198730"/>
          </a:xfrm>
          <a:prstGeom prst="rect">
            <a:avLst/>
          </a:prstGeom>
          <a:solidFill>
            <a:srgbClr val="E8E8E9"/>
          </a:solidFill>
        </p:spPr>
        <p:txBody>
          <a:bodyPr wrap="square" lIns="91440" tIns="0" rIns="0" bIns="0" rtlCol="0" anchor="ctr" anchorCtr="0">
            <a:noAutofit/>
          </a:bodyPr>
          <a:lstStyle/>
          <a:p>
            <a:r>
              <a:rPr lang="en-US" sz="900" b="1" dirty="0">
                <a:solidFill>
                  <a:srgbClr val="066DB6"/>
                </a:solidFill>
              </a:rPr>
              <a:t>Az </a:t>
            </a:r>
            <a:r>
              <a:rPr lang="en-US" sz="900" b="1" dirty="0" err="1">
                <a:solidFill>
                  <a:srgbClr val="066DB6"/>
                </a:solidFill>
              </a:rPr>
              <a:t>Európai</a:t>
            </a:r>
            <a:r>
              <a:rPr lang="en-US" sz="900" b="1" dirty="0">
                <a:solidFill>
                  <a:srgbClr val="066DB6"/>
                </a:solidFill>
              </a:rPr>
              <a:t> „</a:t>
            </a:r>
            <a:r>
              <a:rPr lang="en-US" sz="900" b="1" dirty="0" err="1">
                <a:solidFill>
                  <a:srgbClr val="066DB6"/>
                </a:solidFill>
              </a:rPr>
              <a:t>Egy</a:t>
            </a:r>
            <a:r>
              <a:rPr lang="en-US" sz="900" b="1" dirty="0">
                <a:solidFill>
                  <a:srgbClr val="066DB6"/>
                </a:solidFill>
              </a:rPr>
              <a:t> </a:t>
            </a:r>
            <a:r>
              <a:rPr lang="en-US" sz="900" b="1" dirty="0" err="1">
                <a:solidFill>
                  <a:srgbClr val="066DB6"/>
                </a:solidFill>
              </a:rPr>
              <a:t>az</a:t>
            </a:r>
            <a:r>
              <a:rPr lang="en-US" sz="900" b="1" dirty="0">
                <a:solidFill>
                  <a:srgbClr val="066DB6"/>
                </a:solidFill>
              </a:rPr>
              <a:t> </a:t>
            </a:r>
            <a:r>
              <a:rPr lang="en-US" sz="900" b="1" dirty="0" err="1">
                <a:solidFill>
                  <a:srgbClr val="066DB6"/>
                </a:solidFill>
              </a:rPr>
              <a:t>egészség</a:t>
            </a:r>
            <a:r>
              <a:rPr lang="en-US" sz="900" b="1" dirty="0">
                <a:solidFill>
                  <a:srgbClr val="066DB6"/>
                </a:solidFill>
              </a:rPr>
              <a:t>” </a:t>
            </a:r>
            <a:r>
              <a:rPr lang="en-US" sz="900" b="1" dirty="0" err="1">
                <a:solidFill>
                  <a:srgbClr val="066DB6"/>
                </a:solidFill>
              </a:rPr>
              <a:t>cselekvési</a:t>
            </a:r>
            <a:r>
              <a:rPr lang="en-US" sz="900" b="1" dirty="0">
                <a:solidFill>
                  <a:srgbClr val="066DB6"/>
                </a:solidFill>
              </a:rPr>
              <a:t> </a:t>
            </a:r>
            <a:r>
              <a:rPr lang="en-US" sz="900" b="1" dirty="0" err="1">
                <a:solidFill>
                  <a:srgbClr val="066DB6"/>
                </a:solidFill>
              </a:rPr>
              <a:t>terv</a:t>
            </a:r>
            <a:r>
              <a:rPr lang="en-US" sz="900" b="1" dirty="0">
                <a:solidFill>
                  <a:srgbClr val="066DB6"/>
                </a:solidFill>
              </a:rPr>
              <a:t> </a:t>
            </a:r>
            <a:r>
              <a:rPr lang="en-US" sz="900" b="1" dirty="0" err="1">
                <a:solidFill>
                  <a:srgbClr val="113C7E"/>
                </a:solidFill>
              </a:rPr>
              <a:t>az</a:t>
            </a:r>
            <a:r>
              <a:rPr lang="en-US" sz="900" b="1" dirty="0">
                <a:solidFill>
                  <a:srgbClr val="113C7E"/>
                </a:solidFill>
              </a:rPr>
              <a:t> </a:t>
            </a:r>
            <a:r>
              <a:rPr lang="en-US" sz="900" b="1" dirty="0" err="1">
                <a:solidFill>
                  <a:srgbClr val="113C7E"/>
                </a:solidFill>
              </a:rPr>
              <a:t>antimikrobiális</a:t>
            </a:r>
            <a:r>
              <a:rPr lang="en-US" sz="900" b="1" dirty="0">
                <a:solidFill>
                  <a:srgbClr val="113C7E"/>
                </a:solidFill>
              </a:rPr>
              <a:t> </a:t>
            </a:r>
            <a:r>
              <a:rPr lang="en-US" sz="900" b="1" dirty="0" err="1">
                <a:solidFill>
                  <a:srgbClr val="113C7E"/>
                </a:solidFill>
              </a:rPr>
              <a:t>rezisztencia</a:t>
            </a:r>
            <a:r>
              <a:rPr lang="en-US" sz="900" b="1" dirty="0">
                <a:solidFill>
                  <a:srgbClr val="113C7E"/>
                </a:solidFill>
              </a:rPr>
              <a:t> (AMR) </a:t>
            </a:r>
            <a:r>
              <a:rPr lang="en-US" sz="900" b="1" dirty="0" err="1">
                <a:solidFill>
                  <a:srgbClr val="113C7E"/>
                </a:solidFill>
              </a:rPr>
              <a:t>ellen</a:t>
            </a:r>
            <a:endParaRPr lang="en-US" sz="900" b="1" dirty="0">
              <a:solidFill>
                <a:srgbClr val="113C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050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5C5A2D60-A492-40C0-A429-2351C15063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2. Az EU </a:t>
            </a:r>
            <a:r>
              <a:rPr lang="hu-HU" sz="24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„</a:t>
            </a:r>
            <a:r>
              <a:rPr lang="hu-HU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Termőföldtől az asztalig</a:t>
            </a:r>
            <a:r>
              <a:rPr lang="hu-HU" sz="24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” </a:t>
            </a:r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stratégiája </a:t>
            </a:r>
          </a:p>
          <a:p>
            <a:endParaRPr lang="en-GB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6135D339-F385-4F96-8521-9EA99C890917}"/>
              </a:ext>
            </a:extLst>
          </p:cNvPr>
          <p:cNvSpPr/>
          <p:nvPr/>
        </p:nvSpPr>
        <p:spPr>
          <a:xfrm>
            <a:off x="609598" y="5623530"/>
            <a:ext cx="112969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Ez </a:t>
            </a:r>
            <a:r>
              <a:rPr lang="hu-HU" sz="2000" dirty="0">
                <a:solidFill>
                  <a:srgbClr val="002060"/>
                </a:solidFill>
                <a:latin typeface="EC Square Sans Pro" panose="020B0506040000020004" pitchFamily="34" charset="0"/>
              </a:rPr>
              <a:t>az </a:t>
            </a:r>
            <a:r>
              <a:rPr lang="hu-HU" sz="20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ESVAC</a:t>
            </a:r>
            <a:r>
              <a:rPr lang="hu-HU" sz="2000" dirty="0">
                <a:solidFill>
                  <a:srgbClr val="002060"/>
                </a:solidFill>
                <a:latin typeface="EC Square Sans Pro" panose="020B0506040000020004" pitchFamily="34" charset="0"/>
              </a:rPr>
              <a:t>-jelentés első ízben tartalmazott információkat az </a:t>
            </a:r>
            <a:r>
              <a:rPr lang="hu-HU" sz="20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Európai Bizottság </a:t>
            </a:r>
            <a:r>
              <a:rPr lang="hu-HU" sz="2000" b="1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Termőföldtől az asztalig </a:t>
            </a:r>
            <a:r>
              <a:rPr lang="hu-HU" sz="2000" dirty="0">
                <a:solidFill>
                  <a:srgbClr val="002060"/>
                </a:solidFill>
                <a:latin typeface="EC Square Sans Pro" panose="020B0506040000020004" pitchFamily="34" charset="0"/>
              </a:rPr>
              <a:t>stratégiájának céljait illetően</a:t>
            </a:r>
            <a:r>
              <a:rPr lang="hu-HU" sz="20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. Mindössze </a:t>
            </a:r>
            <a:r>
              <a:rPr lang="hu-HU" sz="2000" dirty="0">
                <a:solidFill>
                  <a:srgbClr val="002060"/>
                </a:solidFill>
                <a:latin typeface="EC Square Sans Pro" panose="020B0506040000020004" pitchFamily="34" charset="0"/>
              </a:rPr>
              <a:t>négy év alatt, </a:t>
            </a:r>
            <a:r>
              <a:rPr lang="hu-HU" sz="20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2018 és 2022 között</a:t>
            </a:r>
            <a:r>
              <a:rPr lang="hu-HU" sz="2000" dirty="0">
                <a:solidFill>
                  <a:srgbClr val="002060"/>
                </a:solidFill>
                <a:latin typeface="EC Square Sans Pro" panose="020B0506040000020004" pitchFamily="34" charset="0"/>
              </a:rPr>
              <a:t>, az EU 27 tagállama elérte </a:t>
            </a:r>
            <a:r>
              <a:rPr lang="hu-HU" sz="20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a 33,5 mg/PCU csökkentést</a:t>
            </a:r>
            <a:r>
              <a:rPr lang="hu-HU" sz="2000" dirty="0">
                <a:solidFill>
                  <a:srgbClr val="002060"/>
                </a:solidFill>
                <a:latin typeface="EC Square Sans Pro" panose="020B0506040000020004" pitchFamily="34" charset="0"/>
              </a:rPr>
              <a:t>, ami több mint fele a 2030-ra kitűzött 50%-os csökkentési célnak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1AB69E64-67F2-4693-A223-7B0228543008}"/>
              </a:ext>
            </a:extLst>
          </p:cNvPr>
          <p:cNvSpPr txBox="1"/>
          <p:nvPr/>
        </p:nvSpPr>
        <p:spPr>
          <a:xfrm>
            <a:off x="5334000" y="1131361"/>
            <a:ext cx="2760479" cy="3416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40C28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‘</a:t>
            </a:r>
            <a:r>
              <a:rPr kumimoji="0" lang="hu-HU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40C28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az állattenyésztésben és </a:t>
            </a:r>
            <a:r>
              <a:rPr kumimoji="0" lang="hu-HU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40C28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akvakultúrában</a:t>
            </a:r>
            <a:r>
              <a:rPr kumimoji="0" lang="hu-HU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40C28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 eladott</a:t>
            </a:r>
            <a:r>
              <a:rPr kumimoji="0" lang="hu-HU" sz="2400" b="0" i="1" u="none" strike="noStrike" kern="0" cap="none" spc="0" normalizeH="0" noProof="0" dirty="0" smtClean="0">
                <a:ln>
                  <a:noFill/>
                </a:ln>
                <a:solidFill>
                  <a:srgbClr val="040C28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 antimikrobiális szerek 50%-os csökkentése szükséges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0" i="1" u="none" strike="noStrike" kern="0" cap="none" spc="0" normalizeH="0" noProof="0" dirty="0" smtClean="0">
                <a:ln>
                  <a:noFill/>
                </a:ln>
                <a:solidFill>
                  <a:srgbClr val="040C28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2030-ig</a:t>
            </a:r>
            <a:endParaRPr kumimoji="0" lang="en-GB" sz="24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E5E1A337-80E7-44C6-9C40-39B65AED36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8800" y="1131361"/>
            <a:ext cx="3108343" cy="3549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90CFBCF-8937-461B-BC37-1576440828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61201" y="883376"/>
            <a:ext cx="2512849" cy="34623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785B181-37C4-6337-3D09-EB01F82F9604}"/>
              </a:ext>
            </a:extLst>
          </p:cNvPr>
          <p:cNvSpPr txBox="1"/>
          <p:nvPr/>
        </p:nvSpPr>
        <p:spPr>
          <a:xfrm>
            <a:off x="2408884" y="1350102"/>
            <a:ext cx="2161537" cy="120894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hu-HU" sz="2400" dirty="0" smtClean="0">
                <a:solidFill>
                  <a:srgbClr val="054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Termőföldtől az Asztalig Stratégia</a:t>
            </a:r>
            <a:endParaRPr lang="hu-HU" sz="2400" dirty="0">
              <a:solidFill>
                <a:srgbClr val="054F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6E91C70-FF35-088D-22F5-329EFA94CDC2}"/>
              </a:ext>
            </a:extLst>
          </p:cNvPr>
          <p:cNvSpPr txBox="1"/>
          <p:nvPr/>
        </p:nvSpPr>
        <p:spPr>
          <a:xfrm>
            <a:off x="2854980" y="2614556"/>
            <a:ext cx="1878945" cy="8017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hu-HU" sz="1300">
                <a:solidFill>
                  <a:srgbClr val="054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 igazságos, egészséges és környezetbarát élelmiszerrendszerért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F367DC2-EC51-6564-AD27-F2273D45F00C}"/>
              </a:ext>
            </a:extLst>
          </p:cNvPr>
          <p:cNvSpPr txBox="1"/>
          <p:nvPr/>
        </p:nvSpPr>
        <p:spPr>
          <a:xfrm>
            <a:off x="8692493" y="2013395"/>
            <a:ext cx="2281557" cy="4333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hu-HU" sz="1100" b="1" dirty="0">
                <a:solidFill>
                  <a:srgbClr val="054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Állatgyógyászati antimikrobiális szerek értékesítése 31 európai országban 2022-ben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2D993E3-99CE-B8B6-B02B-B30054B37ED1}"/>
              </a:ext>
            </a:extLst>
          </p:cNvPr>
          <p:cNvSpPr txBox="1"/>
          <p:nvPr/>
        </p:nvSpPr>
        <p:spPr>
          <a:xfrm>
            <a:off x="8770947" y="2850749"/>
            <a:ext cx="1179832" cy="30243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hu-HU" sz="650" dirty="0">
                <a:solidFill>
                  <a:srgbClr val="054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 és 2022 közötti trendek</a:t>
            </a:r>
          </a:p>
          <a:p>
            <a:r>
              <a:rPr lang="hu-HU" sz="650" dirty="0">
                <a:solidFill>
                  <a:srgbClr val="054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Tizenhárom ESVAC jelentés</a:t>
            </a:r>
          </a:p>
        </p:txBody>
      </p:sp>
    </p:spTree>
    <p:extLst>
      <p:ext uri="{BB962C8B-B14F-4D97-AF65-F5344CB8AC3E}">
        <p14:creationId xmlns:p14="http://schemas.microsoft.com/office/powerpoint/2010/main" val="2693004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C0D00EA2-ADF9-4541-BC2E-B213C063C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1150"/>
            <a:ext cx="11125200" cy="533400"/>
          </a:xfrm>
        </p:spPr>
        <p:txBody>
          <a:bodyPr/>
          <a:lstStyle/>
          <a:p>
            <a: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  <a:t>3. </a:t>
            </a:r>
            <a:r>
              <a:rPr lang="hu-HU" b="1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Állategészségügyi Rendelet: </a:t>
            </a:r>
            <a: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  <a:t>Az EP és a Tanács (EU) 2016/429 rendelete </a:t>
            </a:r>
            <a:r>
              <a:rPr lang="en-US" dirty="0">
                <a:solidFill>
                  <a:srgbClr val="002060"/>
                </a:solidFill>
                <a:latin typeface="EC Square Sans Pro" panose="020B0506040000020004" pitchFamily="34" charset="0"/>
              </a:rPr>
              <a:t/>
            </a:r>
            <a:br>
              <a:rPr lang="en-US" dirty="0">
                <a:solidFill>
                  <a:srgbClr val="002060"/>
                </a:solidFill>
                <a:latin typeface="EC Square Sans Pro" panose="020B0506040000020004" pitchFamily="34" charset="0"/>
              </a:rPr>
            </a:br>
            <a: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  <a:t>a fertőző állatbetegségekről</a:t>
            </a:r>
          </a:p>
        </p:txBody>
      </p:sp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xmlns="" id="{1C8A5D96-79CC-49D4-9958-218917ABEFF5}"/>
              </a:ext>
            </a:extLst>
          </p:cNvPr>
          <p:cNvSpPr/>
          <p:nvPr/>
        </p:nvSpPr>
        <p:spPr>
          <a:xfrm>
            <a:off x="0" y="1377950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D5B06E44-AA44-47B7-AAF6-04F925D1A917}"/>
              </a:ext>
            </a:extLst>
          </p:cNvPr>
          <p:cNvSpPr txBox="1"/>
          <p:nvPr/>
        </p:nvSpPr>
        <p:spPr>
          <a:xfrm>
            <a:off x="594851" y="1496775"/>
            <a:ext cx="114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>
                <a:solidFill>
                  <a:schemeClr val="bg1"/>
                </a:solidFill>
                <a:latin typeface="EC Square Sans Pro" panose="020B0506040000020004" pitchFamily="34" charset="0"/>
              </a:rPr>
              <a:t>„A megelőzés jobb, mint a gyógyítás”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D3D5898F-F375-489E-901B-A22AC9EFCE86}"/>
              </a:ext>
            </a:extLst>
          </p:cNvPr>
          <p:cNvSpPr txBox="1"/>
          <p:nvPr/>
        </p:nvSpPr>
        <p:spPr>
          <a:xfrm>
            <a:off x="3429000" y="2970628"/>
            <a:ext cx="4267200" cy="30162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spcAft>
                <a:spcPts val="1200"/>
              </a:spcAft>
            </a:pPr>
            <a:r>
              <a:rPr lang="hu-HU" sz="1600" dirty="0">
                <a:solidFill>
                  <a:srgbClr val="113C7E"/>
                </a:solidFill>
                <a:latin typeface="EC Square Sans Pro" panose="020B0506040000020004" pitchFamily="34" charset="0"/>
              </a:rPr>
              <a:t>Minden </a:t>
            </a:r>
            <a:r>
              <a:rPr lang="hu-HU" sz="1600" dirty="0" smtClean="0">
                <a:solidFill>
                  <a:srgbClr val="113C7E"/>
                </a:solidFill>
                <a:latin typeface="EC Square Sans Pro" panose="020B0506040000020004" pitchFamily="34" charset="0"/>
              </a:rPr>
              <a:t>szereplő </a:t>
            </a:r>
            <a:r>
              <a:rPr lang="hu-HU" sz="1600" dirty="0">
                <a:solidFill>
                  <a:srgbClr val="113C7E"/>
                </a:solidFill>
                <a:latin typeface="EC Square Sans Pro" panose="020B0506040000020004" pitchFamily="34" charset="0"/>
              </a:rPr>
              <a:t>egyértelmű </a:t>
            </a:r>
            <a:r>
              <a:rPr lang="hu-HU" sz="1600" b="1" dirty="0">
                <a:solidFill>
                  <a:srgbClr val="113C7E"/>
                </a:solidFill>
                <a:latin typeface="EC Square Sans Pro" panose="020B0506040000020004" pitchFamily="34" charset="0"/>
              </a:rPr>
              <a:t>felelőssége</a:t>
            </a:r>
            <a:r>
              <a:rPr lang="hu-HU" sz="1600" dirty="0">
                <a:solidFill>
                  <a:srgbClr val="113C7E"/>
                </a:solidFill>
                <a:latin typeface="EC Square Sans Pro" panose="020B0506040000020004" pitchFamily="34" charset="0"/>
              </a:rPr>
              <a:t> az állatok egészségéért</a:t>
            </a:r>
          </a:p>
          <a:p>
            <a:pPr marL="285750" lvl="1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113C7E"/>
                </a:solidFill>
                <a:latin typeface="EC Square Sans Pro"/>
                <a:sym typeface="Wingdings" panose="05000000000000000000" pitchFamily="2" charset="2"/>
              </a:rPr>
              <a:t>Az </a:t>
            </a:r>
            <a:r>
              <a:rPr lang="hu-HU" sz="1600" b="1" dirty="0">
                <a:solidFill>
                  <a:srgbClr val="113C7E"/>
                </a:solidFill>
                <a:latin typeface="EC Square Sans Pro"/>
                <a:sym typeface="Wingdings" panose="05000000000000000000" pitchFamily="2" charset="2"/>
              </a:rPr>
              <a:t>üzemeltetők</a:t>
            </a:r>
            <a:r>
              <a:rPr lang="hu-HU" sz="1600" dirty="0">
                <a:solidFill>
                  <a:srgbClr val="113C7E"/>
                </a:solidFill>
                <a:latin typeface="EC Square Sans Pro"/>
                <a:sym typeface="Wingdings" panose="05000000000000000000" pitchFamily="2" charset="2"/>
              </a:rPr>
              <a:t> magas szintű </a:t>
            </a:r>
            <a:r>
              <a:rPr lang="hu-HU" sz="1600" dirty="0" smtClean="0">
                <a:solidFill>
                  <a:srgbClr val="113C7E"/>
                </a:solidFill>
                <a:latin typeface="EC Square Sans Pro"/>
                <a:sym typeface="Wingdings" panose="05000000000000000000" pitchFamily="2" charset="2"/>
              </a:rPr>
              <a:t>állategészségügy, </a:t>
            </a:r>
            <a:r>
              <a:rPr lang="hu-HU" sz="1600" dirty="0" smtClean="0">
                <a:solidFill>
                  <a:srgbClr val="113C7E"/>
                </a:solidFill>
                <a:latin typeface="EC Square Sans Pro"/>
                <a:sym typeface="Wingdings" panose="05000000000000000000" pitchFamily="2" charset="2"/>
              </a:rPr>
              <a:t>állatjólét és járványvédelem biztosítása</a:t>
            </a:r>
            <a:endParaRPr lang="hu-HU" sz="1600" dirty="0">
              <a:solidFill>
                <a:srgbClr val="113C7E"/>
              </a:solidFill>
              <a:latin typeface="EC Square Sans Pro"/>
              <a:sym typeface="Wingdings" panose="05000000000000000000" pitchFamily="2" charset="2"/>
            </a:endParaRPr>
          </a:p>
          <a:p>
            <a:pPr marL="285750" lvl="1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rgbClr val="113C7E"/>
                </a:solidFill>
                <a:latin typeface="EC Square Sans Pro" panose="020B0506040000020004" pitchFamily="34" charset="0"/>
                <a:sym typeface="Wingdings" panose="05000000000000000000" pitchFamily="2" charset="2"/>
              </a:rPr>
              <a:t>Az </a:t>
            </a:r>
            <a:r>
              <a:rPr lang="hu-HU" sz="1600" b="1" dirty="0">
                <a:solidFill>
                  <a:srgbClr val="113C7E"/>
                </a:solidFill>
                <a:latin typeface="EC Square Sans Pro" panose="020B0506040000020004" pitchFamily="34" charset="0"/>
                <a:sym typeface="Wingdings" panose="05000000000000000000" pitchFamily="2" charset="2"/>
              </a:rPr>
              <a:t>állatorvosok </a:t>
            </a:r>
            <a:r>
              <a:rPr lang="hu-HU" sz="1600" dirty="0">
                <a:solidFill>
                  <a:srgbClr val="113C7E"/>
                </a:solidFill>
                <a:latin typeface="EC Square Sans Pro" panose="020B0506040000020004" pitchFamily="34" charset="0"/>
                <a:sym typeface="Wingdings" panose="05000000000000000000" pitchFamily="2" charset="2"/>
              </a:rPr>
              <a:t> </a:t>
            </a:r>
            <a:r>
              <a:rPr lang="hu-HU" sz="1600" dirty="0" smtClean="0">
                <a:solidFill>
                  <a:srgbClr val="113C7E"/>
                </a:solidFill>
                <a:latin typeface="EC Square Sans Pro" panose="020B0506040000020004" pitchFamily="34" charset="0"/>
                <a:sym typeface="Wingdings" panose="05000000000000000000" pitchFamily="2" charset="2"/>
              </a:rPr>
              <a:t>figyelemfelhívó szerep és segítenek a megelőzésben </a:t>
            </a:r>
            <a:r>
              <a:rPr lang="hu-HU" sz="1600" dirty="0">
                <a:solidFill>
                  <a:srgbClr val="113C7E"/>
                </a:solidFill>
                <a:latin typeface="EC Square Sans Pro" panose="020B0506040000020004" pitchFamily="34" charset="0"/>
                <a:sym typeface="Wingdings" panose="05000000000000000000" pitchFamily="2" charset="2"/>
              </a:rPr>
              <a:t>és </a:t>
            </a:r>
            <a:r>
              <a:rPr lang="hu-HU" sz="1600" dirty="0" smtClean="0">
                <a:solidFill>
                  <a:srgbClr val="113C7E"/>
                </a:solidFill>
                <a:latin typeface="EC Square Sans Pro" panose="020B0506040000020004" pitchFamily="34" charset="0"/>
                <a:sym typeface="Wingdings" panose="05000000000000000000" pitchFamily="2" charset="2"/>
              </a:rPr>
              <a:t>a </a:t>
            </a:r>
            <a:r>
              <a:rPr lang="hu-HU" sz="1600" dirty="0">
                <a:solidFill>
                  <a:srgbClr val="113C7E"/>
                </a:solidFill>
                <a:latin typeface="EC Square Sans Pro" panose="020B0506040000020004" pitchFamily="34" charset="0"/>
                <a:sym typeface="Wingdings" panose="05000000000000000000" pitchFamily="2" charset="2"/>
              </a:rPr>
              <a:t>kórokozók terjedésének megállításában</a:t>
            </a:r>
          </a:p>
          <a:p>
            <a:pPr marL="285750" lvl="1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rgbClr val="113C7E"/>
                </a:solidFill>
                <a:latin typeface="EC Square Sans Pro"/>
                <a:sym typeface="Wingdings" panose="05000000000000000000" pitchFamily="2" charset="2"/>
              </a:rPr>
              <a:t>Az </a:t>
            </a:r>
            <a:r>
              <a:rPr lang="hu-HU" sz="1600" b="1" dirty="0" smtClean="0">
                <a:solidFill>
                  <a:srgbClr val="113C7E"/>
                </a:solidFill>
                <a:latin typeface="EC Square Sans Pro"/>
                <a:sym typeface="Wingdings" panose="05000000000000000000" pitchFamily="2" charset="2"/>
              </a:rPr>
              <a:t>illetékes hatóság</a:t>
            </a:r>
            <a:r>
              <a:rPr lang="hu-HU" sz="1600" dirty="0" smtClean="0">
                <a:solidFill>
                  <a:srgbClr val="113C7E"/>
                </a:solidFill>
                <a:latin typeface="EC Square Sans Pro"/>
                <a:sym typeface="Wingdings" panose="05000000000000000000" pitchFamily="2" charset="2"/>
              </a:rPr>
              <a:t> </a:t>
            </a:r>
            <a:r>
              <a:rPr lang="hu-HU" sz="1600" dirty="0">
                <a:solidFill>
                  <a:srgbClr val="113C7E"/>
                </a:solidFill>
                <a:latin typeface="EC Square Sans Pro"/>
                <a:sym typeface="Wingdings" panose="05000000000000000000" pitchFamily="2" charset="2"/>
              </a:rPr>
              <a:t> védi az állatok </a:t>
            </a:r>
            <a:r>
              <a:rPr lang="hu-HU" sz="1600" dirty="0" smtClean="0">
                <a:solidFill>
                  <a:srgbClr val="113C7E"/>
                </a:solidFill>
                <a:latin typeface="EC Square Sans Pro"/>
                <a:sym typeface="Wingdings" panose="05000000000000000000" pitchFamily="2" charset="2"/>
              </a:rPr>
              <a:t>és </a:t>
            </a:r>
            <a:r>
              <a:rPr lang="hu-HU" sz="1600" dirty="0" smtClean="0">
                <a:solidFill>
                  <a:srgbClr val="113C7E"/>
                </a:solidFill>
                <a:latin typeface="EC Square Sans Pro"/>
                <a:sym typeface="Wingdings" panose="05000000000000000000" pitchFamily="2" charset="2"/>
              </a:rPr>
              <a:t>emberek </a:t>
            </a:r>
            <a:r>
              <a:rPr lang="hu-HU" sz="1600" dirty="0" smtClean="0">
                <a:solidFill>
                  <a:srgbClr val="113C7E"/>
                </a:solidFill>
                <a:latin typeface="EC Square Sans Pro"/>
              </a:rPr>
              <a:t>egészségét, valamint </a:t>
            </a:r>
            <a:r>
              <a:rPr lang="hu-HU" sz="1600" dirty="0" smtClean="0">
                <a:solidFill>
                  <a:srgbClr val="113C7E"/>
                </a:solidFill>
                <a:latin typeface="EC Square Sans Pro"/>
              </a:rPr>
              <a:t>a környezetet</a:t>
            </a:r>
            <a:endParaRPr lang="hu-HU" sz="1600" dirty="0">
              <a:solidFill>
                <a:srgbClr val="113C7E"/>
              </a:solidFill>
              <a:latin typeface="EC Square Sans Pro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E74ED37D-C482-486E-AF69-173FCDD414FE}"/>
              </a:ext>
            </a:extLst>
          </p:cNvPr>
          <p:cNvSpPr txBox="1"/>
          <p:nvPr/>
        </p:nvSpPr>
        <p:spPr>
          <a:xfrm>
            <a:off x="7882194" y="2970628"/>
            <a:ext cx="4309806" cy="2523768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spAutoFit/>
          </a:bodyPr>
          <a:lstStyle/>
          <a:p>
            <a:pPr algn="ctr"/>
            <a:endParaRPr lang="en-US" sz="16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l">
              <a:spcAft>
                <a:spcPts val="1200"/>
              </a:spcAft>
            </a:pPr>
            <a:r>
              <a:rPr lang="hu-HU" sz="1600" dirty="0">
                <a:solidFill>
                  <a:schemeClr val="bg1"/>
                </a:solidFill>
                <a:latin typeface="EC Square Sans Pro" panose="020B0506040000020004" pitchFamily="34" charset="0"/>
              </a:rPr>
              <a:t>Az EU-beavatkozás </a:t>
            </a:r>
            <a:r>
              <a:rPr lang="hu-HU" sz="16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előnyben részesítése</a:t>
            </a:r>
          </a:p>
          <a:p>
            <a:pPr marL="182563" indent="-182563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chemeClr val="bg1"/>
                </a:solidFill>
                <a:latin typeface="EC Square Sans Pro" panose="020B0506040000020004" pitchFamily="34" charset="0"/>
              </a:rPr>
              <a:t>Szabályozási eszközök/beavatkozások rezisztens kórokozókkal kapcsolatban: „betegség kórokozói”</a:t>
            </a:r>
          </a:p>
          <a:p>
            <a:pPr marL="182563" indent="-182563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chemeClr val="bg1"/>
                </a:solidFill>
                <a:latin typeface="EC Square Sans Pro" panose="020B0506040000020004" pitchFamily="34" charset="0"/>
              </a:rPr>
              <a:t>Betegségmegelőző és -ellenőrző intézkedések </a:t>
            </a:r>
            <a:r>
              <a:rPr lang="hu-HU" sz="16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alkalmazhatósága </a:t>
            </a:r>
            <a:r>
              <a:rPr lang="hu-HU" sz="1600" dirty="0">
                <a:solidFill>
                  <a:schemeClr val="bg1"/>
                </a:solidFill>
                <a:latin typeface="EC Square Sans Pro" panose="020B0506040000020004" pitchFamily="34" charset="0"/>
              </a:rPr>
              <a:t>(felügyelet, felszámolás stb.)</a:t>
            </a:r>
          </a:p>
          <a:p>
            <a:pPr marL="182563" indent="-182563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1600" dirty="0">
                <a:solidFill>
                  <a:schemeClr val="bg1"/>
                </a:solidFill>
                <a:latin typeface="EC Square Sans Pro" panose="020B0506040000020004" pitchFamily="34" charset="0"/>
              </a:rPr>
              <a:t>Az állati kórokozók AMR-monitorozásának jogalapja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1773ED4B-94AE-4043-B465-D839C22AE128}"/>
              </a:ext>
            </a:extLst>
          </p:cNvPr>
          <p:cNvSpPr/>
          <p:nvPr/>
        </p:nvSpPr>
        <p:spPr>
          <a:xfrm>
            <a:off x="76200" y="2970628"/>
            <a:ext cx="3157798" cy="27699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hu-HU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Megelőzésre </a:t>
            </a:r>
            <a: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  <a:t>alapozó </a:t>
            </a:r>
            <a:r>
              <a:rPr lang="hu-HU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megközelítés</a:t>
            </a:r>
            <a: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  <a:t>: </a:t>
            </a:r>
          </a:p>
          <a:p>
            <a:pPr algn="l"/>
            <a:endParaRPr lang="en-GB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hu-HU" dirty="0">
                <a:solidFill>
                  <a:srgbClr val="113C7E"/>
                </a:solidFill>
                <a:latin typeface="EC Square Sans Pro" panose="020B0506040000020004" pitchFamily="34" charset="0"/>
              </a:rPr>
              <a:t>állategészségügyi és </a:t>
            </a:r>
            <a:r>
              <a:rPr lang="hu-HU" dirty="0" smtClean="0">
                <a:solidFill>
                  <a:srgbClr val="113C7E"/>
                </a:solidFill>
                <a:latin typeface="EC Square Sans Pro" panose="020B0506040000020004" pitchFamily="34" charset="0"/>
              </a:rPr>
              <a:t>járványvédelmi intézkedések javítása, </a:t>
            </a:r>
            <a:r>
              <a:rPr lang="hu-HU" dirty="0">
                <a:solidFill>
                  <a:srgbClr val="113C7E"/>
                </a:solidFill>
                <a:latin typeface="EC Square Sans Pro" panose="020B0506040000020004" pitchFamily="34" charset="0"/>
              </a:rPr>
              <a:t>helyes gazdálkodási gyakorlatok</a:t>
            </a:r>
          </a:p>
        </p:txBody>
      </p:sp>
    </p:spTree>
    <p:extLst>
      <p:ext uri="{BB962C8B-B14F-4D97-AF65-F5344CB8AC3E}">
        <p14:creationId xmlns:p14="http://schemas.microsoft.com/office/powerpoint/2010/main" val="2101256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riángulo rectángulo 59">
            <a:extLst>
              <a:ext uri="{FF2B5EF4-FFF2-40B4-BE49-F238E27FC236}">
                <a16:creationId xmlns:a16="http://schemas.microsoft.com/office/drawing/2014/main" xmlns="" id="{91AE9F8B-591C-471E-9408-F8FA09AFAE7B}"/>
              </a:ext>
            </a:extLst>
          </p:cNvPr>
          <p:cNvSpPr/>
          <p:nvPr/>
        </p:nvSpPr>
        <p:spPr>
          <a:xfrm rot="10800000">
            <a:off x="5314877" y="3708720"/>
            <a:ext cx="5771378" cy="1333943"/>
          </a:xfrm>
          <a:prstGeom prst="rtTriangle">
            <a:avLst/>
          </a:prstGeom>
          <a:solidFill>
            <a:srgbClr val="2C7470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Triángulo rectángulo 55">
            <a:extLst>
              <a:ext uri="{FF2B5EF4-FFF2-40B4-BE49-F238E27FC236}">
                <a16:creationId xmlns:a16="http://schemas.microsoft.com/office/drawing/2014/main" xmlns="" id="{42E40196-8169-48DF-B4F0-2F231F7F6D01}"/>
              </a:ext>
            </a:extLst>
          </p:cNvPr>
          <p:cNvSpPr/>
          <p:nvPr/>
        </p:nvSpPr>
        <p:spPr>
          <a:xfrm rot="10800000">
            <a:off x="5295410" y="3708720"/>
            <a:ext cx="2857989" cy="641030"/>
          </a:xfrm>
          <a:prstGeom prst="rtTriangle">
            <a:avLst/>
          </a:prstGeom>
          <a:solidFill>
            <a:srgbClr val="6BB289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32FD83F6-7DFB-4CD5-97B6-20D985066CD1}"/>
              </a:ext>
            </a:extLst>
          </p:cNvPr>
          <p:cNvSpPr txBox="1"/>
          <p:nvPr/>
        </p:nvSpPr>
        <p:spPr>
          <a:xfrm>
            <a:off x="-192897" y="342612"/>
            <a:ext cx="1144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Antimikrobiális szerek felhasználása a beteg állatok kezelésén kívül</a:t>
            </a:r>
            <a:r>
              <a:rPr lang="hu-HU" sz="2400" b="1" dirty="0">
                <a:solidFill>
                  <a:srgbClr val="003399"/>
                </a:solidFill>
              </a:rPr>
              <a:t/>
            </a:r>
            <a:br>
              <a:rPr lang="hu-HU" sz="2400" b="1" dirty="0">
                <a:solidFill>
                  <a:srgbClr val="003399"/>
                </a:solidFill>
              </a:rPr>
            </a:br>
            <a:endParaRPr lang="hu-HU" sz="2400" b="1" dirty="0">
              <a:solidFill>
                <a:srgbClr val="003399"/>
              </a:solidFill>
            </a:endParaRPr>
          </a:p>
        </p:txBody>
      </p:sp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19" name="Modelo 3D 18" descr="Cápsula de píldoras farmacéuticas">
                <a:extLst>
                  <a:ext uri="{FF2B5EF4-FFF2-40B4-BE49-F238E27FC236}">
                    <a16:creationId xmlns:a16="http://schemas.microsoft.com/office/drawing/2014/main" id="{25A67109-4508-4993-8ECF-D4E9A050941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78133060"/>
                  </p:ext>
                </p:extLst>
              </p:nvPr>
            </p:nvGraphicFramePr>
            <p:xfrm rot="16409527" flipV="1">
              <a:off x="3277647" y="4927491"/>
              <a:ext cx="102590" cy="306525"/>
            </p:xfrm>
            <a:graphic>
              <a:graphicData uri="http://schemas.microsoft.com/office/drawing/2017/model3d">
                <am3d:model3d r:embed="rId3">
                  <am3d:spPr>
                    <a:xfrm rot="16409527" flipV="1">
                      <a:off x="0" y="0"/>
                      <a:ext cx="102590" cy="30652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414474" ay="2553103" az="537864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191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9" name="Modelo 3D 18" descr="Cápsula de píldoras farmacéuticas">
                <a:extLst>
                  <a:ext uri="{FF2B5EF4-FFF2-40B4-BE49-F238E27FC236}">
                    <a16:creationId xmlns:a16="http://schemas.microsoft.com/office/drawing/2014/main" xmlns="" id="{25A67109-4508-4993-8ECF-D4E9A050941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6409527" flipV="1">
                <a:off x="3277647" y="4927491"/>
                <a:ext cx="102590" cy="3065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22" name="Modelo 3D 21" descr="Cerdo">
                <a:extLst>
                  <a:ext uri="{FF2B5EF4-FFF2-40B4-BE49-F238E27FC236}">
                    <a16:creationId xmlns:a16="http://schemas.microsoft.com/office/drawing/2014/main" id="{6CCFB756-AC1F-412F-9CFD-431C906E6A7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18771944"/>
                  </p:ext>
                </p:extLst>
              </p:nvPr>
            </p:nvGraphicFramePr>
            <p:xfrm rot="10800000">
              <a:off x="9616454" y="5492750"/>
              <a:ext cx="1360037" cy="819571"/>
            </p:xfrm>
            <a:graphic>
              <a:graphicData uri="http://schemas.microsoft.com/office/drawing/2017/model3d">
                <am3d:model3d r:embed="rId6">
                  <am3d:spPr>
                    <a:xfrm rot="10800000">
                      <a:off x="0" y="0"/>
                      <a:ext cx="1360037" cy="819571"/>
                    </a:xfrm>
                    <a:prstGeom prst="rect">
                      <a:avLst/>
                    </a:prstGeom>
                  </am3d:spPr>
                  <am3d:camera>
                    <am3d:pos x="0" y="0" z="546227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312932" d="1000000"/>
                    <am3d:preTrans dx="0" dy="-8959820" dz="-2169600"/>
                    <am3d:scale>
                      <am3d:sx n="1000000" d="1000000"/>
                      <am3d:sy n="1000000" d="1000000"/>
                      <am3d:sz n="1000000" d="1000000"/>
                    </am3d:scale>
                    <am3d:rot ax="-4943173" ay="4376298" az="5877712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165933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2" name="Modelo 3D 21" descr="Cerdo">
                <a:extLst>
                  <a:ext uri="{FF2B5EF4-FFF2-40B4-BE49-F238E27FC236}">
                    <a16:creationId xmlns:a16="http://schemas.microsoft.com/office/drawing/2014/main" xmlns="" id="{6CCFB756-AC1F-412F-9CFD-431C906E6A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0800000">
                <a:off x="9616454" y="5492750"/>
                <a:ext cx="1360037" cy="8195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24" name="Modelo 3D 23" descr="Cápsula de píldoras farmacéuticas">
                <a:extLst>
                  <a:ext uri="{FF2B5EF4-FFF2-40B4-BE49-F238E27FC236}">
                    <a16:creationId xmlns:a16="http://schemas.microsoft.com/office/drawing/2014/main" id="{0F5CA763-838D-4CA0-B272-D103BD378B9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12452319"/>
                  </p:ext>
                </p:extLst>
              </p:nvPr>
            </p:nvGraphicFramePr>
            <p:xfrm rot="11636975" flipV="1">
              <a:off x="776390" y="5485663"/>
              <a:ext cx="207093" cy="402681"/>
            </p:xfrm>
            <a:graphic>
              <a:graphicData uri="http://schemas.microsoft.com/office/drawing/2017/model3d">
                <am3d:model3d r:embed="rId3">
                  <am3d:spPr>
                    <a:xfrm rot="11636975" flipV="1">
                      <a:off x="0" y="0"/>
                      <a:ext cx="207093" cy="40268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4141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4" name="Modelo 3D 23" descr="Cápsula de píldoras farmacéuticas">
                <a:extLst>
                  <a:ext uri="{FF2B5EF4-FFF2-40B4-BE49-F238E27FC236}">
                    <a16:creationId xmlns:a16="http://schemas.microsoft.com/office/drawing/2014/main" xmlns="" id="{0F5CA763-838D-4CA0-B272-D103BD378B9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11636975" flipV="1">
                <a:off x="776390" y="5485663"/>
                <a:ext cx="207093" cy="4026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25" name="Modelo 3D 24" descr="Cápsula de píldoras farmacéuticas">
                <a:extLst>
                  <a:ext uri="{FF2B5EF4-FFF2-40B4-BE49-F238E27FC236}">
                    <a16:creationId xmlns:a16="http://schemas.microsoft.com/office/drawing/2014/main" id="{9B7F1961-7602-423B-8261-2EBF725EE4F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00647897"/>
                  </p:ext>
                </p:extLst>
              </p:nvPr>
            </p:nvGraphicFramePr>
            <p:xfrm rot="2179987">
              <a:off x="9288222" y="4122939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2179987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5" name="Modelo 3D 24" descr="Cápsula de píldoras farmacéuticas">
                <a:extLst>
                  <a:ext uri="{FF2B5EF4-FFF2-40B4-BE49-F238E27FC236}">
                    <a16:creationId xmlns:a16="http://schemas.microsoft.com/office/drawing/2014/main" xmlns="" id="{9B7F1961-7602-423B-8261-2EBF725EE4F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2179987">
                <a:off x="9288222" y="4122939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26" name="Modelo 3D 25" descr="Cápsula de píldoras farmacéuticas">
                <a:extLst>
                  <a:ext uri="{FF2B5EF4-FFF2-40B4-BE49-F238E27FC236}">
                    <a16:creationId xmlns:a16="http://schemas.microsoft.com/office/drawing/2014/main" id="{85A24FBD-ADB9-4217-B4B3-6CE9C4B9055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91876738"/>
                  </p:ext>
                </p:extLst>
              </p:nvPr>
            </p:nvGraphicFramePr>
            <p:xfrm rot="18607136">
              <a:off x="9235918" y="4842846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Modelo 3D 25" descr="Cápsula de píldoras farmacéuticas">
                <a:extLst>
                  <a:ext uri="{FF2B5EF4-FFF2-40B4-BE49-F238E27FC236}">
                    <a16:creationId xmlns:a16="http://schemas.microsoft.com/office/drawing/2014/main" xmlns="" id="{85A24FBD-ADB9-4217-B4B3-6CE9C4B905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 rot="18607136">
                <a:off x="9235918" y="4842846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27" name="Modelo 3D 26" descr="Cápsula de píldoras farmacéuticas">
                <a:extLst>
                  <a:ext uri="{FF2B5EF4-FFF2-40B4-BE49-F238E27FC236}">
                    <a16:creationId xmlns:a16="http://schemas.microsoft.com/office/drawing/2014/main" id="{68F0C326-D0A6-41EC-81C4-56BF599464D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14272779"/>
                  </p:ext>
                </p:extLst>
              </p:nvPr>
            </p:nvGraphicFramePr>
            <p:xfrm rot="4974280">
              <a:off x="9153109" y="5712450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15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7" name="Modelo 3D 26" descr="Cápsula de píldoras farmacéuticas">
                <a:extLst>
                  <a:ext uri="{FF2B5EF4-FFF2-40B4-BE49-F238E27FC236}">
                    <a16:creationId xmlns:a16="http://schemas.microsoft.com/office/drawing/2014/main" xmlns="" id="{68F0C326-D0A6-41EC-81C4-56BF599464D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 rot="4974280">
                <a:off x="9153109" y="5712450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28" name="Modelo 3D 27" descr="Cápsula de píldoras farmacéuticas">
                <a:extLst>
                  <a:ext uri="{FF2B5EF4-FFF2-40B4-BE49-F238E27FC236}">
                    <a16:creationId xmlns:a16="http://schemas.microsoft.com/office/drawing/2014/main" id="{240C786C-88E7-4932-94B7-6CD5CED9D49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02323767"/>
                  </p:ext>
                </p:extLst>
              </p:nvPr>
            </p:nvGraphicFramePr>
            <p:xfrm rot="20431456">
              <a:off x="9423302" y="5501900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17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Modelo 3D 27" descr="Cápsula de píldoras farmacéuticas">
                <a:extLst>
                  <a:ext uri="{FF2B5EF4-FFF2-40B4-BE49-F238E27FC236}">
                    <a16:creationId xmlns:a16="http://schemas.microsoft.com/office/drawing/2014/main" xmlns="" id="{240C786C-88E7-4932-94B7-6CD5CED9D4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 rot="20431456">
                <a:off x="9423302" y="5501900"/>
                <a:ext cx="215908" cy="33846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CuadroTexto 29">
            <a:extLst>
              <a:ext uri="{FF2B5EF4-FFF2-40B4-BE49-F238E27FC236}">
                <a16:creationId xmlns:a16="http://schemas.microsoft.com/office/drawing/2014/main" xmlns="" id="{860330F9-515B-4D50-A325-75EDD009F801}"/>
              </a:ext>
            </a:extLst>
          </p:cNvPr>
          <p:cNvSpPr txBox="1"/>
          <p:nvPr/>
        </p:nvSpPr>
        <p:spPr>
          <a:xfrm>
            <a:off x="384440" y="976677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 b="1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Profilaxis  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xmlns="" id="{0566560A-25A2-4D0E-9E0D-3E4FAE343945}"/>
              </a:ext>
            </a:extLst>
          </p:cNvPr>
          <p:cNvSpPr txBox="1"/>
          <p:nvPr/>
        </p:nvSpPr>
        <p:spPr>
          <a:xfrm>
            <a:off x="6944953" y="878749"/>
            <a:ext cx="3380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Metafilaxis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xmlns="" id="{90CD6074-ED78-4578-979A-6E7675342252}"/>
              </a:ext>
            </a:extLst>
          </p:cNvPr>
          <p:cNvSpPr txBox="1"/>
          <p:nvPr/>
        </p:nvSpPr>
        <p:spPr>
          <a:xfrm>
            <a:off x="226688" y="1358239"/>
            <a:ext cx="511201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u-HU" sz="1800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Amikor antimikrobiális szereket adnak be olyan állatoknak, amelyeknél fertőzés vagy betegség veszélye áll fenn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hu-HU" sz="1800" dirty="0">
              <a:solidFill>
                <a:srgbClr val="003399"/>
              </a:solidFill>
              <a:latin typeface="EC Square Sans Pro" panose="020B0506040000020004" pitchFamily="34" charset="0"/>
              <a:ea typeface="Montserrat" charset="0"/>
              <a:cs typeface="Montserra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u-HU" sz="1800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Az egészség megőrzése és a fertőzés vagy betegség előfordulásának megelőzése érdekében hozott intézkedés</a:t>
            </a:r>
            <a:endParaRPr lang="en-US" sz="1800" b="1" dirty="0">
              <a:solidFill>
                <a:srgbClr val="003399"/>
              </a:solidFill>
              <a:latin typeface="EC Square Sans Pro" panose="020B0506040000020004" pitchFamily="34" charset="0"/>
              <a:ea typeface="Montserrat" charset="0"/>
              <a:cs typeface="Montserrat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xmlns="" id="{F9C3BEC4-BD35-4549-A66D-0FB41E26A6D7}"/>
              </a:ext>
            </a:extLst>
          </p:cNvPr>
          <p:cNvSpPr txBox="1"/>
          <p:nvPr/>
        </p:nvSpPr>
        <p:spPr>
          <a:xfrm>
            <a:off x="5814964" y="1341351"/>
            <a:ext cx="524024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u-HU" sz="1800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Ha az antimikrobiális szereket klinikai tüneteket mutató állatoknak és klinikailag egészséges állatoknak adják be, amelyek ugyanahhoz az állományhoz vagy </a:t>
            </a:r>
            <a:r>
              <a:rPr lang="hu-HU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csoporthoz </a:t>
            </a:r>
            <a:r>
              <a:rPr lang="hu-HU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tartoznak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hu-HU" sz="1800" dirty="0">
              <a:solidFill>
                <a:srgbClr val="003399"/>
              </a:solidFill>
              <a:latin typeface="EC Square Sans Pro" panose="020B0506040000020004" pitchFamily="34" charset="0"/>
              <a:ea typeface="Montserrat" charset="0"/>
              <a:cs typeface="Montserra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hu-HU" sz="1800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A fertőzések egy részét a klinikai megjelenésük előtt kezelik</a:t>
            </a:r>
            <a:endParaRPr lang="hu-HU" dirty="0">
              <a:solidFill>
                <a:srgbClr val="003399"/>
              </a:solidFill>
              <a:latin typeface="EC Square Sans Pro" panose="020B0506040000020004" pitchFamily="34" charset="0"/>
              <a:ea typeface="Montserrat" charset="0"/>
              <a:cs typeface="Montserrat" charset="0"/>
            </a:endParaRPr>
          </a:p>
        </p:txBody>
      </p: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xmlns="" id="{4ADC0DC6-46F8-42C0-A858-F7E4F90907C0}"/>
              </a:ext>
            </a:extLst>
          </p:cNvPr>
          <p:cNvCxnSpPr>
            <a:cxnSpLocks/>
          </p:cNvCxnSpPr>
          <p:nvPr/>
        </p:nvCxnSpPr>
        <p:spPr>
          <a:xfrm>
            <a:off x="244001" y="3683504"/>
            <a:ext cx="10881200" cy="0"/>
          </a:xfrm>
          <a:prstGeom prst="line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47">
            <a:extLst>
              <a:ext uri="{FF2B5EF4-FFF2-40B4-BE49-F238E27FC236}">
                <a16:creationId xmlns:a16="http://schemas.microsoft.com/office/drawing/2014/main" xmlns="" id="{7010B747-1A6B-4E83-AA56-C77E3B14A187}"/>
              </a:ext>
            </a:extLst>
          </p:cNvPr>
          <p:cNvSpPr txBox="1"/>
          <p:nvPr/>
        </p:nvSpPr>
        <p:spPr>
          <a:xfrm>
            <a:off x="187753" y="3386453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 b="1">
                <a:solidFill>
                  <a:srgbClr val="6BB188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EGÉSZSÉG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xmlns="" id="{DC43DD83-6147-441B-9544-6E10130F8060}"/>
              </a:ext>
            </a:extLst>
          </p:cNvPr>
          <p:cNvSpPr txBox="1"/>
          <p:nvPr/>
        </p:nvSpPr>
        <p:spPr>
          <a:xfrm>
            <a:off x="6582740" y="3390421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 b="1">
                <a:solidFill>
                  <a:srgbClr val="2C7470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BETEGSÉG</a:t>
            </a: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xmlns="" id="{05A8B45C-02AE-4837-8A52-BBF28D9B231A}"/>
              </a:ext>
            </a:extLst>
          </p:cNvPr>
          <p:cNvCxnSpPr>
            <a:cxnSpLocks/>
          </p:cNvCxnSpPr>
          <p:nvPr/>
        </p:nvCxnSpPr>
        <p:spPr>
          <a:xfrm>
            <a:off x="5295409" y="794213"/>
            <a:ext cx="43290" cy="5765337"/>
          </a:xfrm>
          <a:prstGeom prst="line">
            <a:avLst/>
          </a:prstGeom>
          <a:ln w="127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CuadroTexto 52">
            <a:extLst>
              <a:ext uri="{FF2B5EF4-FFF2-40B4-BE49-F238E27FC236}">
                <a16:creationId xmlns:a16="http://schemas.microsoft.com/office/drawing/2014/main" xmlns="" id="{72AF69EE-53E3-4D26-8FEA-456E096B71AF}"/>
              </a:ext>
            </a:extLst>
          </p:cNvPr>
          <p:cNvSpPr txBox="1"/>
          <p:nvPr/>
        </p:nvSpPr>
        <p:spPr>
          <a:xfrm>
            <a:off x="3086936" y="3397211"/>
            <a:ext cx="45035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400">
                <a:solidFill>
                  <a:srgbClr val="6BB188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A fertőző betegség kezdete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xmlns="" id="{E03C3617-EBE4-41D4-BFE6-EC9ACEA76436}"/>
              </a:ext>
            </a:extLst>
          </p:cNvPr>
          <p:cNvSpPr txBox="1"/>
          <p:nvPr/>
        </p:nvSpPr>
        <p:spPr>
          <a:xfrm>
            <a:off x="6546055" y="3783148"/>
            <a:ext cx="17990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400" dirty="0">
                <a:solidFill>
                  <a:srgbClr val="2C7470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Nincsenek tünetek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xmlns="" id="{E1F6B308-F310-4F46-8B5B-11DD93324E25}"/>
              </a:ext>
            </a:extLst>
          </p:cNvPr>
          <p:cNvSpPr txBox="1"/>
          <p:nvPr/>
        </p:nvSpPr>
        <p:spPr>
          <a:xfrm>
            <a:off x="8411325" y="3755785"/>
            <a:ext cx="3394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400">
                <a:solidFill>
                  <a:srgbClr val="2C7470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tünetek</a:t>
            </a:r>
          </a:p>
        </p:txBody>
      </p:sp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61" name="Modelo 3D 60" descr="Gallina picoteando">
                <a:extLst>
                  <a:ext uri="{FF2B5EF4-FFF2-40B4-BE49-F238E27FC236}">
                    <a16:creationId xmlns:a16="http://schemas.microsoft.com/office/drawing/2014/main" id="{4451E715-241D-4F5F-8BF9-9DA725BDE85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3433109"/>
                  </p:ext>
                </p:extLst>
              </p:nvPr>
            </p:nvGraphicFramePr>
            <p:xfrm>
              <a:off x="1063142" y="4742634"/>
              <a:ext cx="1451458" cy="1062878"/>
            </p:xfrm>
            <a:graphic>
              <a:graphicData uri="http://schemas.microsoft.com/office/drawing/2017/model3d">
                <am3d:model3d r:embed="rId19">
                  <am3d:spPr>
                    <a:xfrm>
                      <a:off x="0" y="0"/>
                      <a:ext cx="1451458" cy="1062878"/>
                    </a:xfrm>
                    <a:prstGeom prst="rect">
                      <a:avLst/>
                    </a:prstGeom>
                  </am3d:spPr>
                  <am3d:camera>
                    <am3d:pos x="0" y="0" z="5934008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612993" d="1000000"/>
                    <am3d:preTrans dx="112946" dy="-11862568" dz="-3291180"/>
                    <am3d:scale>
                      <am3d:sx n="1000000" d="1000000"/>
                      <am3d:sy n="1000000" d="1000000"/>
                      <am3d:sz n="1000000" d="1000000"/>
                    </am3d:scale>
                    <am3d:rot ax="-89208" ay="-2926076" az="67064"/>
                    <am3d:postTrans dx="0" dy="0" dz="0"/>
                  </am3d:trans>
                  <am3d:raster rName="Office3DRenderer" rVer="16.0.8326">
                    <am3d:blip r:embed="rId20"/>
                  </am3d:raster>
                  <am3d:objViewport viewportSz="20838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1" name="Modelo 3D 60" descr="Gallina picoteando">
                <a:extLst>
                  <a:ext uri="{FF2B5EF4-FFF2-40B4-BE49-F238E27FC236}">
                    <a16:creationId xmlns:a16="http://schemas.microsoft.com/office/drawing/2014/main" xmlns="" id="{4451E715-241D-4F5F-8BF9-9DA725BDE85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63142" y="4742634"/>
                <a:ext cx="1451458" cy="10628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64" name="Modelo 3D 63" descr="Gallina picoteando">
                <a:extLst>
                  <a:ext uri="{FF2B5EF4-FFF2-40B4-BE49-F238E27FC236}">
                    <a16:creationId xmlns:a16="http://schemas.microsoft.com/office/drawing/2014/main" id="{2A39C882-18BE-496E-83B7-225A4D67E2D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73955375"/>
                  </p:ext>
                </p:extLst>
              </p:nvPr>
            </p:nvGraphicFramePr>
            <p:xfrm>
              <a:off x="1976637" y="3904916"/>
              <a:ext cx="1684206" cy="1221616"/>
            </p:xfrm>
            <a:graphic>
              <a:graphicData uri="http://schemas.microsoft.com/office/drawing/2017/model3d">
                <am3d:model3d r:embed="rId19">
                  <am3d:spPr>
                    <a:xfrm>
                      <a:off x="0" y="0"/>
                      <a:ext cx="1684206" cy="1221616"/>
                    </a:xfrm>
                    <a:prstGeom prst="rect">
                      <a:avLst/>
                    </a:prstGeom>
                  </am3d:spPr>
                  <am3d:camera>
                    <am3d:pos x="0" y="0" z="5934008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612993" d="1000000"/>
                    <am3d:preTrans dx="112946" dy="-11862568" dz="-3291180"/>
                    <am3d:scale>
                      <am3d:sx n="1000000" d="1000000"/>
                      <am3d:sy n="1000000" d="1000000"/>
                      <am3d:sz n="1000000" d="1000000"/>
                    </am3d:scale>
                    <am3d:rot ax="5654513" ay="4534911" az="5662731"/>
                    <am3d:postTrans dx="0" dy="0" dz="0"/>
                  </am3d:trans>
                  <am3d:raster rName="Office3DRenderer" rVer="16.0.8326">
                    <am3d:blip r:embed="rId22"/>
                  </am3d:raster>
                  <am3d:objViewport viewportSz="208384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4" name="Modelo 3D 63" descr="Gallina picoteando">
                <a:extLst>
                  <a:ext uri="{FF2B5EF4-FFF2-40B4-BE49-F238E27FC236}">
                    <a16:creationId xmlns:a16="http://schemas.microsoft.com/office/drawing/2014/main" xmlns="" id="{2A39C882-18BE-496E-83B7-225A4D67E2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976637" y="3904916"/>
                <a:ext cx="1684206" cy="12216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69" name="Modelo 3D 68" descr="Cápsula de píldoras farmacéuticas">
                <a:extLst>
                  <a:ext uri="{FF2B5EF4-FFF2-40B4-BE49-F238E27FC236}">
                    <a16:creationId xmlns:a16="http://schemas.microsoft.com/office/drawing/2014/main" id="{65E9C916-A067-476D-9233-5E163745B14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1786252"/>
                  </p:ext>
                </p:extLst>
              </p:nvPr>
            </p:nvGraphicFramePr>
            <p:xfrm rot="18607136" flipV="1">
              <a:off x="1143855" y="5844487"/>
              <a:ext cx="207093" cy="402681"/>
            </p:xfrm>
            <a:graphic>
              <a:graphicData uri="http://schemas.microsoft.com/office/drawing/2017/model3d">
                <am3d:model3d r:embed="rId3">
                  <am3d:spPr>
                    <a:xfrm rot="18607136" flipV="1">
                      <a:off x="0" y="0"/>
                      <a:ext cx="207093" cy="40268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4141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9" name="Modelo 3D 68" descr="Cápsula de píldoras farmacéuticas">
                <a:extLst>
                  <a:ext uri="{FF2B5EF4-FFF2-40B4-BE49-F238E27FC236}">
                    <a16:creationId xmlns:a16="http://schemas.microsoft.com/office/drawing/2014/main" xmlns="" id="{65E9C916-A067-476D-9233-5E163745B14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18607136" flipV="1">
                <a:off x="1143855" y="5844487"/>
                <a:ext cx="207093" cy="4026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72" name="Modelo 3D 71" descr="Cápsula de píldoras farmacéuticas">
                <a:extLst>
                  <a:ext uri="{FF2B5EF4-FFF2-40B4-BE49-F238E27FC236}">
                    <a16:creationId xmlns:a16="http://schemas.microsoft.com/office/drawing/2014/main" id="{7BB0A6CE-4A6D-4456-9549-13F9C96795F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78984887"/>
                  </p:ext>
                </p:extLst>
              </p:nvPr>
            </p:nvGraphicFramePr>
            <p:xfrm rot="16409527" flipV="1">
              <a:off x="1040117" y="5624659"/>
              <a:ext cx="102590" cy="306525"/>
            </p:xfrm>
            <a:graphic>
              <a:graphicData uri="http://schemas.microsoft.com/office/drawing/2017/model3d">
                <am3d:model3d r:embed="rId3">
                  <am3d:spPr>
                    <a:xfrm rot="16409527" flipV="1">
                      <a:off x="0" y="0"/>
                      <a:ext cx="102590" cy="30652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414474" ay="2553103" az="537864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191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2" name="Modelo 3D 71" descr="Cápsula de píldoras farmacéuticas">
                <a:extLst>
                  <a:ext uri="{FF2B5EF4-FFF2-40B4-BE49-F238E27FC236}">
                    <a16:creationId xmlns:a16="http://schemas.microsoft.com/office/drawing/2014/main" xmlns="" id="{7BB0A6CE-4A6D-4456-9549-13F9C96795F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16409527" flipV="1">
                <a:off x="1040117" y="5624659"/>
                <a:ext cx="102590" cy="3065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75" name="Modelo 3D 74" descr="Cápsula de píldoras farmacéuticas">
                <a:extLst>
                  <a:ext uri="{FF2B5EF4-FFF2-40B4-BE49-F238E27FC236}">
                    <a16:creationId xmlns:a16="http://schemas.microsoft.com/office/drawing/2014/main" id="{F5182957-11A9-4AFF-8C15-11BFCCAEB06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04571961"/>
                  </p:ext>
                </p:extLst>
              </p:nvPr>
            </p:nvGraphicFramePr>
            <p:xfrm rot="1934225" flipH="1">
              <a:off x="3566250" y="4905514"/>
              <a:ext cx="114130" cy="317179"/>
            </p:xfrm>
            <a:graphic>
              <a:graphicData uri="http://schemas.microsoft.com/office/drawing/2017/model3d">
                <am3d:model3d r:embed="rId3">
                  <am3d:spPr>
                    <a:xfrm rot="1934225" flipH="1">
                      <a:off x="0" y="0"/>
                      <a:ext cx="114130" cy="317179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5320612" ay="-1297697" az="-5184840"/>
                    <am3d:postTrans dx="0" dy="0" dz="0"/>
                  </am3d:trans>
                  <am3d:raster rName="Office3DRenderer" rVer="16.0.8326">
                    <am3d:blip r:embed="rId24"/>
                  </am3d:raster>
                  <am3d:objViewport viewportSz="33430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5" name="Modelo 3D 74" descr="Cápsula de píldoras farmacéuticas">
                <a:extLst>
                  <a:ext uri="{FF2B5EF4-FFF2-40B4-BE49-F238E27FC236}">
                    <a16:creationId xmlns:a16="http://schemas.microsoft.com/office/drawing/2014/main" xmlns="" id="{F5182957-11A9-4AFF-8C15-11BFCCAEB06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 rot="1934225" flipH="1">
                <a:off x="3566250" y="4905514"/>
                <a:ext cx="114130" cy="3171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80" name="Modelo 3D 79" descr="Cerdo">
                <a:extLst>
                  <a:ext uri="{FF2B5EF4-FFF2-40B4-BE49-F238E27FC236}">
                    <a16:creationId xmlns:a16="http://schemas.microsoft.com/office/drawing/2014/main" id="{3E6BC581-7AA5-4576-B2CF-35E6154990F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48480920"/>
                  </p:ext>
                </p:extLst>
              </p:nvPr>
            </p:nvGraphicFramePr>
            <p:xfrm rot="10800000">
              <a:off x="9529993" y="3968750"/>
              <a:ext cx="1360037" cy="819571"/>
            </p:xfrm>
            <a:graphic>
              <a:graphicData uri="http://schemas.microsoft.com/office/drawing/2017/model3d">
                <am3d:model3d r:embed="rId6">
                  <am3d:spPr>
                    <a:xfrm rot="10800000">
                      <a:off x="0" y="0"/>
                      <a:ext cx="1360037" cy="819571"/>
                    </a:xfrm>
                    <a:prstGeom prst="rect">
                      <a:avLst/>
                    </a:prstGeom>
                  </am3d:spPr>
                  <am3d:camera>
                    <am3d:pos x="0" y="0" z="546227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312932" d="1000000"/>
                    <am3d:preTrans dx="0" dy="-8959820" dz="-2169600"/>
                    <am3d:scale>
                      <am3d:sx n="1000000" d="1000000"/>
                      <am3d:sy n="1000000" d="1000000"/>
                      <am3d:sz n="1000000" d="1000000"/>
                    </am3d:scale>
                    <am3d:rot ax="-4943173" ay="4376298" az="5877712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165933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0" name="Modelo 3D 79" descr="Cerdo">
                <a:extLst>
                  <a:ext uri="{FF2B5EF4-FFF2-40B4-BE49-F238E27FC236}">
                    <a16:creationId xmlns:a16="http://schemas.microsoft.com/office/drawing/2014/main" xmlns="" id="{3E6BC581-7AA5-4576-B2CF-35E6154990F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10800000">
                <a:off x="9529993" y="3968750"/>
                <a:ext cx="1360037" cy="8195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81" name="Modelo 3D 80" descr="Cerdo">
                <a:extLst>
                  <a:ext uri="{FF2B5EF4-FFF2-40B4-BE49-F238E27FC236}">
                    <a16:creationId xmlns:a16="http://schemas.microsoft.com/office/drawing/2014/main" id="{2C35BBF2-E525-4F5C-BF57-66553F1A232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3603572"/>
                  </p:ext>
                </p:extLst>
              </p:nvPr>
            </p:nvGraphicFramePr>
            <p:xfrm rot="11040000">
              <a:off x="9616453" y="4795990"/>
              <a:ext cx="1360037" cy="819571"/>
            </p:xfrm>
            <a:graphic>
              <a:graphicData uri="http://schemas.microsoft.com/office/drawing/2017/model3d">
                <am3d:model3d r:embed="rId6">
                  <am3d:spPr>
                    <a:xfrm rot="11040000">
                      <a:off x="0" y="0"/>
                      <a:ext cx="1360037" cy="819571"/>
                    </a:xfrm>
                    <a:prstGeom prst="rect">
                      <a:avLst/>
                    </a:prstGeom>
                  </am3d:spPr>
                  <am3d:camera>
                    <am3d:pos x="0" y="0" z="546227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312932" d="1000000"/>
                    <am3d:preTrans dx="0" dy="-8959820" dz="-2169600"/>
                    <am3d:scale>
                      <am3d:sx n="1000000" d="1000000"/>
                      <am3d:sy n="1000000" d="1000000"/>
                      <am3d:sz n="1000000" d="1000000"/>
                    </am3d:scale>
                    <am3d:rot ax="-4943173" ay="4376298" az="5877712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165933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1" name="Modelo 3D 80" descr="Cerdo">
                <a:extLst>
                  <a:ext uri="{FF2B5EF4-FFF2-40B4-BE49-F238E27FC236}">
                    <a16:creationId xmlns:a16="http://schemas.microsoft.com/office/drawing/2014/main" xmlns="" id="{2C35BBF2-E525-4F5C-BF57-66553F1A232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11040000">
                <a:off x="9616453" y="4795990"/>
                <a:ext cx="1360037" cy="8195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82" name="Modelo 3D 81" descr="Cerdo">
                <a:extLst>
                  <a:ext uri="{FF2B5EF4-FFF2-40B4-BE49-F238E27FC236}">
                    <a16:creationId xmlns:a16="http://schemas.microsoft.com/office/drawing/2014/main" id="{BE5AB9E4-773A-44A7-8712-1E6793BD5BF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3424946"/>
                  </p:ext>
                </p:extLst>
              </p:nvPr>
            </p:nvGraphicFramePr>
            <p:xfrm rot="10800000">
              <a:off x="6953942" y="4481931"/>
              <a:ext cx="1336945" cy="919743"/>
            </p:xfrm>
            <a:graphic>
              <a:graphicData uri="http://schemas.microsoft.com/office/drawing/2017/model3d">
                <am3d:model3d r:embed="rId6">
                  <am3d:spPr>
                    <a:xfrm rot="10800000">
                      <a:off x="0" y="0"/>
                      <a:ext cx="1336945" cy="919743"/>
                    </a:xfrm>
                    <a:prstGeom prst="rect">
                      <a:avLst/>
                    </a:prstGeom>
                  </am3d:spPr>
                  <am3d:camera>
                    <am3d:pos x="0" y="0" z="546227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312932" d="1000000"/>
                    <am3d:preTrans dx="0" dy="-8959820" dz="-2169600"/>
                    <am3d:scale>
                      <am3d:sx n="1000000" d="1000000"/>
                      <am3d:sy n="1000000" d="1000000"/>
                      <am3d:sz n="1000000" d="1000000"/>
                    </am3d:scale>
                    <am3d:rot ax="1955486" ay="-2391708" az="9463287"/>
                    <am3d:postTrans dx="0" dy="0" dz="0"/>
                  </am3d:trans>
                  <am3d:raster rName="Office3DRenderer" rVer="16.0.8326">
                    <am3d:blip r:embed="rId26"/>
                  </am3d:raster>
                  <am3d:objViewport viewportSz="165932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2" name="Modelo 3D 81" descr="Cerdo">
                <a:extLst>
                  <a:ext uri="{FF2B5EF4-FFF2-40B4-BE49-F238E27FC236}">
                    <a16:creationId xmlns:a16="http://schemas.microsoft.com/office/drawing/2014/main" xmlns="" id="{BE5AB9E4-773A-44A7-8712-1E6793BD5BF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 rot="10800000">
                <a:off x="6953942" y="4481931"/>
                <a:ext cx="1336945" cy="9197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83" name="Modelo 3D 82" descr="Cerdo">
                <a:extLst>
                  <a:ext uri="{FF2B5EF4-FFF2-40B4-BE49-F238E27FC236}">
                    <a16:creationId xmlns:a16="http://schemas.microsoft.com/office/drawing/2014/main" id="{A80EFCD8-499E-46A2-A321-24AF7255C25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48458664"/>
                  </p:ext>
                </p:extLst>
              </p:nvPr>
            </p:nvGraphicFramePr>
            <p:xfrm rot="10800000">
              <a:off x="5584076" y="4636913"/>
              <a:ext cx="900779" cy="938707"/>
            </p:xfrm>
            <a:graphic>
              <a:graphicData uri="http://schemas.microsoft.com/office/drawing/2017/model3d">
                <am3d:model3d r:embed="rId6">
                  <am3d:spPr>
                    <a:xfrm rot="10800000">
                      <a:off x="0" y="0"/>
                      <a:ext cx="900779" cy="938707"/>
                    </a:xfrm>
                    <a:prstGeom prst="rect">
                      <a:avLst/>
                    </a:prstGeom>
                  </am3d:spPr>
                  <am3d:camera>
                    <am3d:pos x="0" y="0" z="546227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312932" d="1000000"/>
                    <am3d:preTrans dx="0" dy="-8959820" dz="-2169600"/>
                    <am3d:scale>
                      <am3d:sx n="1000000" d="1000000"/>
                      <am3d:sy n="1000000" d="1000000"/>
                      <am3d:sz n="1000000" d="1000000"/>
                    </am3d:scale>
                    <am3d:rot ax="1197795" ay="-786186" az="10517734"/>
                    <am3d:postTrans dx="0" dy="0" dz="0"/>
                  </am3d:trans>
                  <am3d:raster rName="Office3DRenderer" rVer="16.0.8326">
                    <am3d:blip r:embed="rId28"/>
                  </am3d:raster>
                  <am3d:objViewport viewportSz="165933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3" name="Modelo 3D 82" descr="Cerdo">
                <a:extLst>
                  <a:ext uri="{FF2B5EF4-FFF2-40B4-BE49-F238E27FC236}">
                    <a16:creationId xmlns:a16="http://schemas.microsoft.com/office/drawing/2014/main" xmlns="" id="{A80EFCD8-499E-46A2-A321-24AF7255C25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 rot="10800000">
                <a:off x="5584076" y="4636913"/>
                <a:ext cx="900779" cy="9387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84" name="Modelo 3D 83" descr="Cerdo">
                <a:extLst>
                  <a:ext uri="{FF2B5EF4-FFF2-40B4-BE49-F238E27FC236}">
                    <a16:creationId xmlns:a16="http://schemas.microsoft.com/office/drawing/2014/main" id="{EE78E873-2AEC-4078-B519-7F96D4106BD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80466061"/>
                  </p:ext>
                </p:extLst>
              </p:nvPr>
            </p:nvGraphicFramePr>
            <p:xfrm rot="10800000">
              <a:off x="5938614" y="4120443"/>
              <a:ext cx="1412801" cy="805961"/>
            </p:xfrm>
            <a:graphic>
              <a:graphicData uri="http://schemas.microsoft.com/office/drawing/2017/model3d">
                <am3d:model3d r:embed="rId6">
                  <am3d:spPr>
                    <a:xfrm rot="10800000">
                      <a:off x="0" y="0"/>
                      <a:ext cx="1412801" cy="805961"/>
                    </a:xfrm>
                    <a:prstGeom prst="rect">
                      <a:avLst/>
                    </a:prstGeom>
                  </am3d:spPr>
                  <am3d:camera>
                    <am3d:pos x="0" y="0" z="546227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312932" d="1000000"/>
                    <am3d:preTrans dx="0" dy="-8959820" dz="-2169600"/>
                    <am3d:scale>
                      <am3d:sx n="1000000" d="1000000"/>
                      <am3d:sy n="1000000" d="1000000"/>
                      <am3d:sz n="1000000" d="1000000"/>
                    </am3d:scale>
                    <am3d:rot ax="1980786" ay="2920083" az="-9239394"/>
                    <am3d:postTrans dx="0" dy="0" dz="0"/>
                  </am3d:trans>
                  <am3d:raster rName="Office3DRenderer" rVer="16.0.8326">
                    <am3d:blip r:embed="rId30"/>
                  </am3d:raster>
                  <am3d:objViewport viewportSz="165933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4" name="Modelo 3D 83" descr="Cerdo">
                <a:extLst>
                  <a:ext uri="{FF2B5EF4-FFF2-40B4-BE49-F238E27FC236}">
                    <a16:creationId xmlns:a16="http://schemas.microsoft.com/office/drawing/2014/main" xmlns="" id="{EE78E873-2AEC-4078-B519-7F96D4106BD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 rot="10800000">
                <a:off x="5938614" y="4120443"/>
                <a:ext cx="1412801" cy="8059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85" name="Modelo 3D 84" descr="Cerdo">
                <a:extLst>
                  <a:ext uri="{FF2B5EF4-FFF2-40B4-BE49-F238E27FC236}">
                    <a16:creationId xmlns:a16="http://schemas.microsoft.com/office/drawing/2014/main" id="{B3F30E26-1877-4FEA-87E2-370A715428C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64627271"/>
                  </p:ext>
                </p:extLst>
              </p:nvPr>
            </p:nvGraphicFramePr>
            <p:xfrm rot="10800000">
              <a:off x="6229116" y="5346908"/>
              <a:ext cx="1469693" cy="768033"/>
            </p:xfrm>
            <a:graphic>
              <a:graphicData uri="http://schemas.microsoft.com/office/drawing/2017/model3d">
                <am3d:model3d r:embed="rId6">
                  <am3d:spPr>
                    <a:xfrm rot="10800000">
                      <a:off x="0" y="0"/>
                      <a:ext cx="1469693" cy="768033"/>
                    </a:xfrm>
                    <a:prstGeom prst="rect">
                      <a:avLst/>
                    </a:prstGeom>
                  </am3d:spPr>
                  <am3d:camera>
                    <am3d:pos x="0" y="0" z="546227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312932" d="1000000"/>
                    <am3d:preTrans dx="0" dy="-8959820" dz="-2169600"/>
                    <am3d:scale>
                      <am3d:sx n="1000000" d="1000000"/>
                      <am3d:sy n="1000000" d="1000000"/>
                      <am3d:sz n="1000000" d="1000000"/>
                    </am3d:scale>
                    <am3d:rot ax="3699519" ay="3835762" az="-7258822"/>
                    <am3d:postTrans dx="0" dy="0" dz="0"/>
                  </am3d:trans>
                  <am3d:raster rName="Office3DRenderer" rVer="16.0.8326">
                    <am3d:blip r:embed="rId32"/>
                  </am3d:raster>
                  <am3d:objViewport viewportSz="165933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5" name="Modelo 3D 84" descr="Cerdo">
                <a:extLst>
                  <a:ext uri="{FF2B5EF4-FFF2-40B4-BE49-F238E27FC236}">
                    <a16:creationId xmlns:a16="http://schemas.microsoft.com/office/drawing/2014/main" xmlns="" id="{B3F30E26-1877-4FEA-87E2-370A715428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 rot="10800000">
                <a:off x="6229116" y="5346908"/>
                <a:ext cx="1469693" cy="7680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86" name="Modelo 3D 85" descr="Cápsula de píldoras farmacéuticas">
                <a:extLst>
                  <a:ext uri="{FF2B5EF4-FFF2-40B4-BE49-F238E27FC236}">
                    <a16:creationId xmlns:a16="http://schemas.microsoft.com/office/drawing/2014/main" id="{4F3EA656-4A7E-4085-9B78-3291EEDE73B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82839337"/>
                  </p:ext>
                </p:extLst>
              </p:nvPr>
            </p:nvGraphicFramePr>
            <p:xfrm rot="7460079">
              <a:off x="5595207" y="5689245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7460079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6" name="Modelo 3D 85" descr="Cápsula de píldoras farmacéuticas">
                <a:extLst>
                  <a:ext uri="{FF2B5EF4-FFF2-40B4-BE49-F238E27FC236}">
                    <a16:creationId xmlns:a16="http://schemas.microsoft.com/office/drawing/2014/main" xmlns="" id="{4F3EA656-4A7E-4085-9B78-3291EEDE73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 rot="7460079">
                <a:off x="5595207" y="5689245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87" name="Modelo 3D 86" descr="Cápsula de píldoras farmacéuticas">
                <a:extLst>
                  <a:ext uri="{FF2B5EF4-FFF2-40B4-BE49-F238E27FC236}">
                    <a16:creationId xmlns:a16="http://schemas.microsoft.com/office/drawing/2014/main" id="{DF477E94-3BFD-4AB6-ACD7-298856A37B1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6381183"/>
                  </p:ext>
                </p:extLst>
              </p:nvPr>
            </p:nvGraphicFramePr>
            <p:xfrm rot="18607136">
              <a:off x="5786726" y="5486561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7" name="Modelo 3D 86" descr="Cápsula de píldoras farmacéuticas">
                <a:extLst>
                  <a:ext uri="{FF2B5EF4-FFF2-40B4-BE49-F238E27FC236}">
                    <a16:creationId xmlns:a16="http://schemas.microsoft.com/office/drawing/2014/main" xmlns="" id="{DF477E94-3BFD-4AB6-ACD7-298856A37B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 rot="18607136">
                <a:off x="5786726" y="5486561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88" name="Modelo 3D 87" descr="Cápsula de píldoras farmacéuticas">
                <a:extLst>
                  <a:ext uri="{FF2B5EF4-FFF2-40B4-BE49-F238E27FC236}">
                    <a16:creationId xmlns:a16="http://schemas.microsoft.com/office/drawing/2014/main" id="{F4D6F5CE-7E01-4DE7-87DC-3FB9DC0FFBB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99878085"/>
                  </p:ext>
                </p:extLst>
              </p:nvPr>
            </p:nvGraphicFramePr>
            <p:xfrm rot="4974280">
              <a:off x="5831452" y="5985667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15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8" name="Modelo 3D 87" descr="Cápsula de píldoras farmacéuticas">
                <a:extLst>
                  <a:ext uri="{FF2B5EF4-FFF2-40B4-BE49-F238E27FC236}">
                    <a16:creationId xmlns:a16="http://schemas.microsoft.com/office/drawing/2014/main" xmlns="" id="{F4D6F5CE-7E01-4DE7-87DC-3FB9DC0FFBB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 rot="4974280">
                <a:off x="5831452" y="5985667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89" name="Modelo 3D 88" descr="Cápsula de píldoras farmacéuticas">
                <a:extLst>
                  <a:ext uri="{FF2B5EF4-FFF2-40B4-BE49-F238E27FC236}">
                    <a16:creationId xmlns:a16="http://schemas.microsoft.com/office/drawing/2014/main" id="{5860E5BD-4205-4F96-B98B-0C9FF43A489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61488430"/>
                  </p:ext>
                </p:extLst>
              </p:nvPr>
            </p:nvGraphicFramePr>
            <p:xfrm rot="20431456">
              <a:off x="6101645" y="5775117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17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9" name="Modelo 3D 88" descr="Cápsula de píldoras farmacéuticas">
                <a:extLst>
                  <a:ext uri="{FF2B5EF4-FFF2-40B4-BE49-F238E27FC236}">
                    <a16:creationId xmlns:a16="http://schemas.microsoft.com/office/drawing/2014/main" xmlns="" id="{5860E5BD-4205-4F96-B98B-0C9FF43A48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 rot="20431456">
                <a:off x="6101645" y="5775117"/>
                <a:ext cx="215908" cy="3384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90" name="Modelo 3D 89" descr="Cápsula de píldoras farmacéuticas">
                <a:extLst>
                  <a:ext uri="{FF2B5EF4-FFF2-40B4-BE49-F238E27FC236}">
                    <a16:creationId xmlns:a16="http://schemas.microsoft.com/office/drawing/2014/main" id="{41C7CE3A-3ECF-4C8F-9546-BCB04F3E33A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28822869"/>
                  </p:ext>
                </p:extLst>
              </p:nvPr>
            </p:nvGraphicFramePr>
            <p:xfrm rot="18879530">
              <a:off x="7779287" y="5413469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18879530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0" name="Modelo 3D 89" descr="Cápsula de píldoras farmacéuticas">
                <a:extLst>
                  <a:ext uri="{FF2B5EF4-FFF2-40B4-BE49-F238E27FC236}">
                    <a16:creationId xmlns:a16="http://schemas.microsoft.com/office/drawing/2014/main" xmlns="" id="{41C7CE3A-3ECF-4C8F-9546-BCB04F3E33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 rot="18879530">
                <a:off x="7779287" y="5413469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91" name="Modelo 3D 90" descr="Cápsula de píldoras farmacéuticas">
                <a:extLst>
                  <a:ext uri="{FF2B5EF4-FFF2-40B4-BE49-F238E27FC236}">
                    <a16:creationId xmlns:a16="http://schemas.microsoft.com/office/drawing/2014/main" id="{9FC67B5B-E7E4-4233-BA77-D5FC4EF296B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34346440"/>
                  </p:ext>
                </p:extLst>
              </p:nvPr>
            </p:nvGraphicFramePr>
            <p:xfrm rot="18607136">
              <a:off x="6596946" y="4748350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1" name="Modelo 3D 90" descr="Cápsula de píldoras farmacéuticas">
                <a:extLst>
                  <a:ext uri="{FF2B5EF4-FFF2-40B4-BE49-F238E27FC236}">
                    <a16:creationId xmlns:a16="http://schemas.microsoft.com/office/drawing/2014/main" xmlns="" id="{9FC67B5B-E7E4-4233-BA77-D5FC4EF296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 rot="18607136">
                <a:off x="6596946" y="4748350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92" name="Modelo 3D 91" descr="Cápsula de píldoras farmacéuticas">
                <a:extLst>
                  <a:ext uri="{FF2B5EF4-FFF2-40B4-BE49-F238E27FC236}">
                    <a16:creationId xmlns:a16="http://schemas.microsoft.com/office/drawing/2014/main" id="{A4937671-C7DB-4A3E-A33F-64132ED99CA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43715423"/>
                  </p:ext>
                </p:extLst>
              </p:nvPr>
            </p:nvGraphicFramePr>
            <p:xfrm rot="4974280">
              <a:off x="7646357" y="5805770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15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2" name="Modelo 3D 91" descr="Cápsula de píldoras farmacéuticas">
                <a:extLst>
                  <a:ext uri="{FF2B5EF4-FFF2-40B4-BE49-F238E27FC236}">
                    <a16:creationId xmlns:a16="http://schemas.microsoft.com/office/drawing/2014/main" xmlns="" id="{A4937671-C7DB-4A3E-A33F-64132ED99C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 rot="4974280">
                <a:off x="7646357" y="5805770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93" name="Modelo 3D 92" descr="Cápsula de píldoras farmacéuticas">
                <a:extLst>
                  <a:ext uri="{FF2B5EF4-FFF2-40B4-BE49-F238E27FC236}">
                    <a16:creationId xmlns:a16="http://schemas.microsoft.com/office/drawing/2014/main" id="{3061B35B-5D0E-489D-9205-5521279E240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93416706"/>
                  </p:ext>
                </p:extLst>
              </p:nvPr>
            </p:nvGraphicFramePr>
            <p:xfrm rot="20431456">
              <a:off x="6771995" y="5001105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17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3" name="Modelo 3D 92" descr="Cápsula de píldoras farmacéuticas">
                <a:extLst>
                  <a:ext uri="{FF2B5EF4-FFF2-40B4-BE49-F238E27FC236}">
                    <a16:creationId xmlns:a16="http://schemas.microsoft.com/office/drawing/2014/main" xmlns="" id="{3061B35B-5D0E-489D-9205-5521279E240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 rot="20431456">
                <a:off x="6771995" y="5001105"/>
                <a:ext cx="215908" cy="338460"/>
              </a:xfrm>
              <a:prstGeom prst="rect">
                <a:avLst/>
              </a:prstGeom>
            </p:spPr>
          </p:pic>
        </mc:Fallback>
      </mc:AlternateContent>
      <p:sp>
        <p:nvSpPr>
          <p:cNvPr id="95" name="CuadroTexto 94">
            <a:extLst>
              <a:ext uri="{FF2B5EF4-FFF2-40B4-BE49-F238E27FC236}">
                <a16:creationId xmlns:a16="http://schemas.microsoft.com/office/drawing/2014/main" xmlns="" id="{BD087643-78C6-4BF0-A06E-21CB7D86A574}"/>
              </a:ext>
            </a:extLst>
          </p:cNvPr>
          <p:cNvSpPr txBox="1"/>
          <p:nvPr/>
        </p:nvSpPr>
        <p:spPr>
          <a:xfrm>
            <a:off x="60582" y="6508986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>
                <a:solidFill>
                  <a:srgbClr val="6BB188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Megelőző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xmlns="" id="{582ECCE2-DBF6-4D54-ABB5-9506BC54BC7B}"/>
              </a:ext>
            </a:extLst>
          </p:cNvPr>
          <p:cNvSpPr txBox="1"/>
          <p:nvPr/>
        </p:nvSpPr>
        <p:spPr>
          <a:xfrm>
            <a:off x="4712199" y="62547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>
                <a:solidFill>
                  <a:srgbClr val="6BB188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korai</a:t>
            </a: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xmlns="" id="{552F9A22-375F-41B8-ADF1-FCD3C37145DA}"/>
              </a:ext>
            </a:extLst>
          </p:cNvPr>
          <p:cNvSpPr txBox="1"/>
          <p:nvPr/>
        </p:nvSpPr>
        <p:spPr>
          <a:xfrm>
            <a:off x="6262769" y="65595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>
                <a:solidFill>
                  <a:srgbClr val="6BB188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Gyógyító kezelés/kontroll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xmlns="" id="{BD6AB503-9AEA-4E39-8B61-3F8C9559E868}"/>
              </a:ext>
            </a:extLst>
          </p:cNvPr>
          <p:cNvSpPr txBox="1"/>
          <p:nvPr/>
        </p:nvSpPr>
        <p:spPr>
          <a:xfrm>
            <a:off x="7382128" y="6254750"/>
            <a:ext cx="4503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800">
                <a:solidFill>
                  <a:srgbClr val="6BB188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hagyományos</a:t>
            </a:r>
          </a:p>
        </p:txBody>
      </p:sp>
    </p:spTree>
    <p:extLst>
      <p:ext uri="{BB962C8B-B14F-4D97-AF65-F5344CB8AC3E}">
        <p14:creationId xmlns:p14="http://schemas.microsoft.com/office/powerpoint/2010/main" val="3341023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C0D00EA2-ADF9-4541-BC2E-B213C063C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1150"/>
            <a:ext cx="11125200" cy="533400"/>
          </a:xfrm>
        </p:spPr>
        <p:txBody>
          <a:bodyPr/>
          <a:lstStyle/>
          <a:p>
            <a:pPr marL="263525" indent="-263525"/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4. </a:t>
            </a:r>
            <a:r>
              <a:rPr lang="hu-HU" sz="2400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Az </a:t>
            </a:r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állatgyógyászati készítményekre és a gyógyszeres takarmányokra vonatkozó uniós </a:t>
            </a:r>
            <a:r>
              <a:rPr lang="hu-HU" sz="2400" dirty="0" smtClean="0">
                <a:solidFill>
                  <a:srgbClr val="113C7E"/>
                </a:solidFill>
                <a:latin typeface="EC Square Sans Pro" panose="020B0506040000020004" pitchFamily="34" charset="0"/>
              </a:rPr>
              <a:t>keretszabályozás</a:t>
            </a:r>
            <a:endParaRPr lang="hu-HU" sz="2400" dirty="0">
              <a:solidFill>
                <a:srgbClr val="113C7E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xmlns="" id="{3D5A23C4-C1FD-4346-A7B7-89B649D12B8B}"/>
              </a:ext>
            </a:extLst>
          </p:cNvPr>
          <p:cNvSpPr txBox="1">
            <a:spLocks/>
          </p:cNvSpPr>
          <p:nvPr/>
        </p:nvSpPr>
        <p:spPr>
          <a:xfrm>
            <a:off x="5029200" y="3282950"/>
            <a:ext cx="10905699" cy="5375032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lvl="1" algn="just">
              <a:spcAft>
                <a:spcPts val="1200"/>
              </a:spcAft>
            </a:pPr>
            <a:endParaRPr lang="en-GB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algn="just">
              <a:spcAft>
                <a:spcPts val="1200"/>
              </a:spcAft>
            </a:pPr>
            <a:endParaRPr lang="en-GB" dirty="0"/>
          </a:p>
        </p:txBody>
      </p:sp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xmlns="" id="{1C8A5D96-79CC-49D4-9958-218917ABEFF5}"/>
              </a:ext>
            </a:extLst>
          </p:cNvPr>
          <p:cNvSpPr/>
          <p:nvPr/>
        </p:nvSpPr>
        <p:spPr>
          <a:xfrm>
            <a:off x="0" y="1377950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D5B06E44-AA44-47B7-AAF6-04F925D1A917}"/>
              </a:ext>
            </a:extLst>
          </p:cNvPr>
          <p:cNvSpPr txBox="1"/>
          <p:nvPr/>
        </p:nvSpPr>
        <p:spPr>
          <a:xfrm>
            <a:off x="594851" y="1496775"/>
            <a:ext cx="1144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(EU) 2019/6 rendelet </a:t>
            </a:r>
            <a:r>
              <a:rPr lang="hu-HU" sz="2400" dirty="0">
                <a:solidFill>
                  <a:schemeClr val="bg1"/>
                </a:solidFill>
                <a:latin typeface="EC Square Sans Pro" panose="020B0506040000020004" pitchFamily="34" charset="0"/>
              </a:rPr>
              <a:t>az</a:t>
            </a:r>
            <a:r>
              <a:rPr lang="hu-HU" sz="24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állatgyógyászati készítményekről (VMP)</a:t>
            </a:r>
            <a:r>
              <a:rPr lang="hu-HU" sz="2400" b="1" dirty="0">
                <a:solidFill>
                  <a:schemeClr val="bg1"/>
                </a:solidFill>
              </a:rPr>
              <a:t/>
            </a:r>
            <a:br>
              <a:rPr lang="hu-HU" sz="2400" b="1" dirty="0">
                <a:solidFill>
                  <a:schemeClr val="bg1"/>
                </a:solidFill>
              </a:rPr>
            </a:br>
            <a:endParaRPr lang="hu-HU" sz="2400" b="1" dirty="0">
              <a:solidFill>
                <a:schemeClr val="bg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1773ED4B-94AE-4043-B465-D839C22AE128}"/>
              </a:ext>
            </a:extLst>
          </p:cNvPr>
          <p:cNvSpPr/>
          <p:nvPr/>
        </p:nvSpPr>
        <p:spPr>
          <a:xfrm>
            <a:off x="76200" y="2618504"/>
            <a:ext cx="5638800" cy="3560046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hu-HU" sz="1800" b="1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Profilaxis  </a:t>
            </a:r>
          </a:p>
          <a:p>
            <a:endParaRPr lang="en-US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r>
              <a:rPr lang="hu-HU" dirty="0">
                <a:solidFill>
                  <a:srgbClr val="002060"/>
                </a:solidFill>
                <a:latin typeface="EC Square Sans Pro"/>
              </a:rPr>
              <a:t>Csak kivételes esetekben, egy adott állatnak (antibiotikumok) vagy korlátozott számú állatnak (egyéb antimikrobiális szerek), amikor a fertőzés vagy egy fertőző betegség kockázata nagyon magas, és a következmények valószínűleg súlyosak lesznek. 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AE1452DA-6B90-407A-9D93-E75B265E7734}"/>
              </a:ext>
            </a:extLst>
          </p:cNvPr>
          <p:cNvSpPr/>
          <p:nvPr/>
        </p:nvSpPr>
        <p:spPr>
          <a:xfrm>
            <a:off x="6096000" y="2640094"/>
            <a:ext cx="5562600" cy="3538456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hu-HU" b="1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Metafilaxis</a:t>
            </a:r>
            <a:r>
              <a:rPr lang="hu-HU" b="1" dirty="0">
                <a:solidFill>
                  <a:schemeClr val="bg1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endParaRPr lang="en-US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r>
              <a:rPr lang="hu-HU" dirty="0">
                <a:solidFill>
                  <a:srgbClr val="002060"/>
                </a:solidFill>
                <a:latin typeface="EC Square Sans Pro"/>
              </a:rPr>
              <a:t>Csak ha egy fertőzés vagy egy fertőző betegség állatcsoporton belüli terjedésének kockázata magas, és ha más megfelelő alternatíva nem áll rendelkezésre. A tagállamok iránymutatást adhatnak az ilyen egyéb megfelelő alternatívákról, és aktívan támogatják olyan iránymutatások kidolgozását és alkalmazását, amelyek elősegítik a metafilaxissal kapcsolatos kockázati tényezők megértését, és kritériumokat tartalmaznak a metafilaxis alkalmazásával kapcsolatban. </a:t>
            </a:r>
          </a:p>
        </p:txBody>
      </p:sp>
      <p:pic>
        <p:nvPicPr>
          <p:cNvPr id="12" name="Gráfico 11" descr="Aguja con relleno sólido">
            <a:extLst>
              <a:ext uri="{FF2B5EF4-FFF2-40B4-BE49-F238E27FC236}">
                <a16:creationId xmlns:a16="http://schemas.microsoft.com/office/drawing/2014/main" xmlns="" id="{A223D45C-594E-4790-9CA7-8182DAAD578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55671" y="1411082"/>
            <a:ext cx="587570" cy="58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996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</TotalTime>
  <Words>1161</Words>
  <Application>Microsoft Office PowerPoint</Application>
  <PresentationFormat>Egyéni</PresentationFormat>
  <Paragraphs>116</Paragraphs>
  <Slides>15</Slides>
  <Notes>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15</vt:i4>
      </vt:variant>
    </vt:vector>
  </HeadingPairs>
  <TitlesOfParts>
    <vt:vector size="23" baseType="lpstr">
      <vt:lpstr>Arial</vt:lpstr>
      <vt:lpstr>Calibri</vt:lpstr>
      <vt:lpstr>EC Square Sans Pro</vt:lpstr>
      <vt:lpstr>Google Sans</vt:lpstr>
      <vt:lpstr>Montserrat</vt:lpstr>
      <vt:lpstr>Wingdings</vt:lpstr>
      <vt:lpstr>Office Theme</vt:lpstr>
      <vt:lpstr>1_Office Theme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Kollár-Nagy Eszter</cp:lastModifiedBy>
  <cp:revision>279</cp:revision>
  <dcterms:created xsi:type="dcterms:W3CDTF">2023-11-20T15:58:16Z</dcterms:created>
  <dcterms:modified xsi:type="dcterms:W3CDTF">2024-03-15T14:28:58Z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</Properties>
</file>