
<file path=[Content_Types].xml><?xml version="1.0" encoding="utf-8"?>
<Types xmlns="http://schemas.openxmlformats.org/package/2006/content-types">
  <Default Extension="glb" ContentType="model/gltf.binary"/>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5" r:id="rId4"/>
    <p:sldMasterId id="2147483689" r:id="rId5"/>
  </p:sldMasterIdLst>
  <p:notesMasterIdLst>
    <p:notesMasterId r:id="rId28"/>
  </p:notesMasterIdLst>
  <p:sldIdLst>
    <p:sldId id="261" r:id="rId6"/>
    <p:sldId id="272" r:id="rId7"/>
    <p:sldId id="384" r:id="rId8"/>
    <p:sldId id="385" r:id="rId9"/>
    <p:sldId id="349" r:id="rId10"/>
    <p:sldId id="345" r:id="rId11"/>
    <p:sldId id="2449" r:id="rId12"/>
    <p:sldId id="386" r:id="rId13"/>
    <p:sldId id="388" r:id="rId14"/>
    <p:sldId id="387" r:id="rId15"/>
    <p:sldId id="372" r:id="rId16"/>
    <p:sldId id="291" r:id="rId17"/>
    <p:sldId id="2436" r:id="rId18"/>
    <p:sldId id="389" r:id="rId19"/>
    <p:sldId id="2444" r:id="rId20"/>
    <p:sldId id="2450" r:id="rId21"/>
    <p:sldId id="354" r:id="rId22"/>
    <p:sldId id="2446" r:id="rId23"/>
    <p:sldId id="362" r:id="rId24"/>
    <p:sldId id="2447" r:id="rId25"/>
    <p:sldId id="2448" r:id="rId26"/>
    <p:sldId id="283" r:id="rId27"/>
  </p:sldIdLst>
  <p:sldSz cx="12192000" cy="6870700"/>
  <p:notesSz cx="6870700" cy="12192000"/>
  <p:defaultTextStyle>
    <a:defPPr>
      <a:defRPr kern="0"/>
    </a:defPPr>
  </p:defaultTextStyle>
  <p:extLst>
    <p:ext uri="{EFAFB233-063F-42B5-8137-9DF3F51BA10A}">
      <p15:sldGuideLst xmlns:p15="http://schemas.microsoft.com/office/powerpoint/2012/main">
        <p15:guide id="1" orient="horz" pos="2884" userDrawn="1">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E1EB58-8BCF-F16E-AA43-FB5E5C94E6BC}" name="PAGIDA Anastasia (SANTE)" initials="EC" userId="PAGIDA Anastasia (SANTE)" providerId="None"/>
  <p188:author id="{E9715D8D-6961-5BC1-F671-948996BFE6F1}" name="Monica Zabala Utrillas" initials="MZU" userId="S::MZABALA@aenor.com::d2bf3cba-a650-4e0c-9b0d-61a84d2d83d5" providerId="AD"/>
  <p188:author id="{95D854A1-7B95-F89F-8A0F-1160B2213964}" name="GORANOV Luben (SANTE)" initials="EC" userId="GORANOV Luben (SANTE)" providerId="None"/>
  <p188:author id="{284C46AC-8E6C-4302-700A-3579145EC755}" name="Andrea Castro Troya" initials="AC" userId="S::acastro@aenor.com::58fec591-b333-4c59-a2df-1c57e39d426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onica Zabala Utrillas" initials="MZU" lastIdx="1" clrIdx="0">
    <p:extLst>
      <p:ext uri="{19B8F6BF-5375-455C-9EA6-DF929625EA0E}">
        <p15:presenceInfo xmlns:p15="http://schemas.microsoft.com/office/powerpoint/2012/main" userId="S::MZABALA@aenor.com::d2bf3cba-a650-4e0c-9b0d-61a84d2d83d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2C7470"/>
    <a:srgbClr val="ECEBEB"/>
    <a:srgbClr val="6BB188"/>
    <a:srgbClr val="0066FF"/>
    <a:srgbClr val="33CCCC"/>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091" autoAdjust="0"/>
    <p:restoredTop sz="96005" autoAdjust="0"/>
  </p:normalViewPr>
  <p:slideViewPr>
    <p:cSldViewPr>
      <p:cViewPr varScale="1">
        <p:scale>
          <a:sx n="102" d="100"/>
          <a:sy n="102" d="100"/>
        </p:scale>
        <p:origin x="1290" y="108"/>
      </p:cViewPr>
      <p:guideLst>
        <p:guide orient="horz" pos="2884"/>
        <p:guide pos="2160"/>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36" d="100"/>
          <a:sy n="36" d="100"/>
        </p:scale>
        <p:origin x="2952" y="6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a Castro Troya" userId="58fec591-b333-4c59-a2df-1c57e39d4266" providerId="ADAL" clId="{B1684DD3-0DA0-4844-8A17-53ACB1D80400}"/>
    <pc:docChg chg="modSld">
      <pc:chgData name="Andrea Castro Troya" userId="58fec591-b333-4c59-a2df-1c57e39d4266" providerId="ADAL" clId="{B1684DD3-0DA0-4844-8A17-53ACB1D80400}" dt="2024-11-25T15:41:27.162" v="0" actId="1076"/>
      <pc:docMkLst>
        <pc:docMk/>
      </pc:docMkLst>
      <pc:sldChg chg="modSp mod">
        <pc:chgData name="Andrea Castro Troya" userId="58fec591-b333-4c59-a2df-1c57e39d4266" providerId="ADAL" clId="{B1684DD3-0DA0-4844-8A17-53ACB1D80400}" dt="2024-11-25T15:41:27.162" v="0" actId="1076"/>
        <pc:sldMkLst>
          <pc:docMk/>
          <pc:sldMk cId="23003404" sldId="272"/>
        </pc:sldMkLst>
        <pc:spChg chg="mod">
          <ac:chgData name="Andrea Castro Troya" userId="58fec591-b333-4c59-a2df-1c57e39d4266" providerId="ADAL" clId="{B1684DD3-0DA0-4844-8A17-53ACB1D80400}" dt="2024-11-25T15:41:27.162" v="0" actId="1076"/>
          <ac:spMkLst>
            <pc:docMk/>
            <pc:sldMk cId="23003404" sldId="272"/>
            <ac:spMk id="2" creationId="{411CE633-EB29-E927-F456-A78DDF0F09C5}"/>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mzabala\AppData\Roaming\Microsoft\Excel\Gr&#225;fico%20objetivo%202023%20(version%201).xlsb"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b="0" i="0" u="none" strike="noStrike" kern="1200" baseline="0">
                <a:solidFill>
                  <a:schemeClr val="dk1">
                    <a:lumMod val="65000"/>
                    <a:lumOff val="35000"/>
                  </a:schemeClr>
                </a:solidFill>
                <a:effectLst/>
                <a:latin typeface="EC Square Sans Pro" panose="020B0506040000020004" pitchFamily="34" charset="0"/>
                <a:ea typeface="+mn-ea"/>
                <a:cs typeface="+mn-cs"/>
              </a:defRPr>
            </a:pPr>
            <a:r>
              <a:rPr lang="lv-LV" sz="1800" b="0" i="0" u="none" strike="noStrike" kern="1200" baseline="0" dirty="0">
                <a:solidFill>
                  <a:prstClr val="black">
                    <a:lumMod val="65000"/>
                    <a:lumOff val="35000"/>
                  </a:prstClr>
                </a:solidFill>
                <a:effectLst/>
                <a:latin typeface="EC Square Sans Pro" panose="020B0506040000020004" pitchFamily="34" charset="0"/>
              </a:rPr>
              <a:t>Aprēķinātais vidējais inficēšanās gadījumu skaits, visi veidi</a:t>
            </a:r>
          </a:p>
        </c:rich>
      </c:tx>
      <c:layout>
        <c:manualLayout>
          <c:xMode val="edge"/>
          <c:yMode val="edge"/>
          <c:x val="0.12996376811594201"/>
          <c:y val="1.6949152542372881E-2"/>
        </c:manualLayout>
      </c:layout>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EC Square Sans Pro" panose="020B0506040000020004" pitchFamily="34" charset="0"/>
              <a:ea typeface="+mn-ea"/>
              <a:cs typeface="+mn-cs"/>
            </a:defRPr>
          </a:pPr>
          <a:endParaRPr lang="en-US"/>
        </a:p>
      </c:txPr>
    </c:title>
    <c:autoTitleDeleted val="0"/>
    <c:plotArea>
      <c:layout/>
      <c:barChart>
        <c:barDir val="col"/>
        <c:grouping val="clustered"/>
        <c:varyColors val="0"/>
        <c:ser>
          <c:idx val="0"/>
          <c:order val="0"/>
          <c:tx>
            <c:strRef>
              <c:f>Hoja3!$C$18</c:f>
              <c:strCache>
                <c:ptCount val="1"/>
                <c:pt idx="0">
                  <c:v>Estimated median numbre of infections, all types</c:v>
                </c:pt>
              </c:strCache>
            </c:strRef>
          </c:tx>
          <c:spPr>
            <a:solidFill>
              <a:srgbClr val="2C7470"/>
            </a:solidFill>
            <a:ln>
              <a:noFill/>
            </a:ln>
            <a:effectLst>
              <a:outerShdw blurRad="76200" dir="18900000" sy="23000" kx="-1200000" algn="bl" rotWithShape="0">
                <a:prstClr val="black">
                  <a:alpha val="20000"/>
                </a:prstClr>
              </a:outerShdw>
            </a:effectLst>
          </c:spPr>
          <c:invertIfNegative val="0"/>
          <c:dPt>
            <c:idx val="0"/>
            <c:invertIfNegative val="0"/>
            <c:bubble3D val="0"/>
            <c:spPr>
              <a:solidFill>
                <a:srgbClr val="2C7470"/>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1-BB22-473A-8E05-CA03EAFDDD2E}"/>
              </c:ext>
            </c:extLst>
          </c:dPt>
          <c:dLbls>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EC Square Sans Pro" panose="020B05060400000200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Hoja3!$B$19:$B$23</c:f>
              <c:numCache>
                <c:formatCode>General</c:formatCode>
                <c:ptCount val="5"/>
                <c:pt idx="0">
                  <c:v>2016</c:v>
                </c:pt>
                <c:pt idx="1">
                  <c:v>2017</c:v>
                </c:pt>
                <c:pt idx="2">
                  <c:v>2018</c:v>
                </c:pt>
                <c:pt idx="3">
                  <c:v>2019</c:v>
                </c:pt>
                <c:pt idx="4">
                  <c:v>2020</c:v>
                </c:pt>
              </c:numCache>
            </c:numRef>
          </c:cat>
          <c:val>
            <c:numRef>
              <c:f>Hoja3!$C$19:$C$23</c:f>
              <c:numCache>
                <c:formatCode>#,##0</c:formatCode>
                <c:ptCount val="5"/>
                <c:pt idx="0">
                  <c:v>685433</c:v>
                </c:pt>
                <c:pt idx="1">
                  <c:v>701816</c:v>
                </c:pt>
                <c:pt idx="2">
                  <c:v>822075</c:v>
                </c:pt>
                <c:pt idx="3">
                  <c:v>865767</c:v>
                </c:pt>
                <c:pt idx="4">
                  <c:v>801517</c:v>
                </c:pt>
              </c:numCache>
            </c:numRef>
          </c:val>
          <c:extLst>
            <c:ext xmlns:c16="http://schemas.microsoft.com/office/drawing/2014/chart" uri="{C3380CC4-5D6E-409C-BE32-E72D297353CC}">
              <c16:uniqueId val="{00000002-BB22-473A-8E05-CA03EAFDDD2E}"/>
            </c:ext>
          </c:extLst>
        </c:ser>
        <c:dLbls>
          <c:showLegendKey val="0"/>
          <c:showVal val="1"/>
          <c:showCatName val="0"/>
          <c:showSerName val="0"/>
          <c:showPercent val="0"/>
          <c:showBubbleSize val="0"/>
        </c:dLbls>
        <c:gapWidth val="150"/>
        <c:overlap val="-25"/>
        <c:axId val="1014738271"/>
        <c:axId val="1014758239"/>
      </c:barChart>
      <c:catAx>
        <c:axId val="101473827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lumMod val="65000"/>
                    <a:lumOff val="35000"/>
                  </a:schemeClr>
                </a:solidFill>
                <a:effectLst/>
                <a:latin typeface="EC Square Sans Pro" panose="020B0506040000020004" pitchFamily="34" charset="0"/>
                <a:ea typeface="+mn-ea"/>
                <a:cs typeface="+mn-cs"/>
              </a:defRPr>
            </a:pPr>
            <a:endParaRPr lang="en-US"/>
          </a:p>
        </c:txPr>
        <c:crossAx val="1014758239"/>
        <c:crosses val="autoZero"/>
        <c:auto val="1"/>
        <c:lblAlgn val="ctr"/>
        <c:lblOffset val="100"/>
        <c:noMultiLvlLbl val="0"/>
      </c:catAx>
      <c:valAx>
        <c:axId val="1014758239"/>
        <c:scaling>
          <c:orientation val="minMax"/>
        </c:scaling>
        <c:delete val="1"/>
        <c:axPos val="l"/>
        <c:numFmt formatCode="#,##0" sourceLinked="1"/>
        <c:majorTickMark val="none"/>
        <c:minorTickMark val="none"/>
        <c:tickLblPos val="nextTo"/>
        <c:crossAx val="1014738271"/>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c:spPr>
  <c:txPr>
    <a:bodyPr/>
    <a:lstStyle/>
    <a:p>
      <a:pPr>
        <a:defRPr>
          <a:latin typeface="EC Square Sans Pro" panose="020B05060400000200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7303" cy="611291"/>
          </a:xfrm>
          <a:prstGeom prst="rect">
            <a:avLst/>
          </a:prstGeom>
        </p:spPr>
        <p:txBody>
          <a:bodyPr vert="horz" lIns="91440" tIns="45720" rIns="91440" bIns="45720" rtlCol="0"/>
          <a:lstStyle>
            <a:lvl1pPr algn="l">
              <a:defRPr sz="1200"/>
            </a:lvl1pPr>
          </a:lstStyle>
          <a:p>
            <a:endParaRPr lang="en-GB"/>
          </a:p>
        </p:txBody>
      </p:sp>
      <p:sp>
        <p:nvSpPr>
          <p:cNvPr id="3" name="Marcador de fecha 2"/>
          <p:cNvSpPr>
            <a:spLocks noGrp="1"/>
          </p:cNvSpPr>
          <p:nvPr>
            <p:ph type="dt" idx="1"/>
          </p:nvPr>
        </p:nvSpPr>
        <p:spPr>
          <a:xfrm>
            <a:off x="3891608" y="0"/>
            <a:ext cx="2977303" cy="611291"/>
          </a:xfrm>
          <a:prstGeom prst="rect">
            <a:avLst/>
          </a:prstGeom>
        </p:spPr>
        <p:txBody>
          <a:bodyPr vert="horz" lIns="91440" tIns="45720" rIns="91440" bIns="45720" rtlCol="0"/>
          <a:lstStyle>
            <a:lvl1pPr algn="r">
              <a:defRPr sz="1200"/>
            </a:lvl1pPr>
          </a:lstStyle>
          <a:p>
            <a:fld id="{ECDD6750-F9E3-4DA1-BD9B-5E78D7093E59}" type="datetimeFigureOut">
              <a:rPr lang="en-GB" smtClean="0"/>
              <a:t>25/11/2024</a:t>
            </a:fld>
            <a:endParaRPr lang="en-GB"/>
          </a:p>
        </p:txBody>
      </p:sp>
      <p:sp>
        <p:nvSpPr>
          <p:cNvPr id="4" name="Marcador de imagen de diapositiva 3"/>
          <p:cNvSpPr>
            <a:spLocks noGrp="1" noRot="1" noChangeAspect="1"/>
          </p:cNvSpPr>
          <p:nvPr>
            <p:ph type="sldImg" idx="2"/>
          </p:nvPr>
        </p:nvSpPr>
        <p:spPr>
          <a:xfrm>
            <a:off x="-215900" y="1524000"/>
            <a:ext cx="7302500" cy="4116388"/>
          </a:xfrm>
          <a:prstGeom prst="rect">
            <a:avLst/>
          </a:prstGeom>
          <a:noFill/>
          <a:ln w="12700">
            <a:solidFill>
              <a:prstClr val="black"/>
            </a:solidFill>
          </a:ln>
        </p:spPr>
        <p:txBody>
          <a:bodyPr vert="horz" lIns="91440" tIns="45720" rIns="91440" bIns="45720" rtlCol="0" anchor="ctr"/>
          <a:lstStyle/>
          <a:p>
            <a:endParaRPr lang="en-GB"/>
          </a:p>
        </p:txBody>
      </p:sp>
      <p:sp>
        <p:nvSpPr>
          <p:cNvPr id="5" name="Marcador de notas 4"/>
          <p:cNvSpPr>
            <a:spLocks noGrp="1"/>
          </p:cNvSpPr>
          <p:nvPr>
            <p:ph type="body" sz="quarter" idx="3"/>
          </p:nvPr>
        </p:nvSpPr>
        <p:spPr>
          <a:xfrm>
            <a:off x="687070" y="5867824"/>
            <a:ext cx="5496560" cy="4800177"/>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6" name="Marcador de pie de página 5"/>
          <p:cNvSpPr>
            <a:spLocks noGrp="1"/>
          </p:cNvSpPr>
          <p:nvPr>
            <p:ph type="ftr" sz="quarter" idx="4"/>
          </p:nvPr>
        </p:nvSpPr>
        <p:spPr>
          <a:xfrm>
            <a:off x="0" y="11580712"/>
            <a:ext cx="2977303" cy="611289"/>
          </a:xfrm>
          <a:prstGeom prst="rect">
            <a:avLst/>
          </a:prstGeom>
        </p:spPr>
        <p:txBody>
          <a:bodyPr vert="horz" lIns="91440" tIns="45720" rIns="91440" bIns="45720" rtlCol="0" anchor="b"/>
          <a:lstStyle>
            <a:lvl1pPr algn="l">
              <a:defRPr sz="1200"/>
            </a:lvl1pPr>
          </a:lstStyle>
          <a:p>
            <a:endParaRPr lang="en-GB"/>
          </a:p>
        </p:txBody>
      </p:sp>
      <p:sp>
        <p:nvSpPr>
          <p:cNvPr id="7" name="Marcador de número de diapositiva 6"/>
          <p:cNvSpPr>
            <a:spLocks noGrp="1"/>
          </p:cNvSpPr>
          <p:nvPr>
            <p:ph type="sldNum" sz="quarter" idx="5"/>
          </p:nvPr>
        </p:nvSpPr>
        <p:spPr>
          <a:xfrm>
            <a:off x="3891608" y="11580712"/>
            <a:ext cx="2977303" cy="611289"/>
          </a:xfrm>
          <a:prstGeom prst="rect">
            <a:avLst/>
          </a:prstGeom>
        </p:spPr>
        <p:txBody>
          <a:bodyPr vert="horz" lIns="91440" tIns="45720" rIns="91440" bIns="45720" rtlCol="0" anchor="b"/>
          <a:lstStyle>
            <a:lvl1pPr algn="r">
              <a:defRPr sz="1200"/>
            </a:lvl1pPr>
          </a:lstStyle>
          <a:p>
            <a:fld id="{3BF68CBC-6CFC-428F-8CC1-256870B442D5}" type="slidenum">
              <a:rPr lang="en-GB" smtClean="0"/>
              <a:t>‹#›</a:t>
            </a:fld>
            <a:endParaRPr lang="en-GB"/>
          </a:p>
        </p:txBody>
      </p:sp>
    </p:spTree>
    <p:extLst>
      <p:ext uri="{BB962C8B-B14F-4D97-AF65-F5344CB8AC3E}">
        <p14:creationId xmlns:p14="http://schemas.microsoft.com/office/powerpoint/2010/main" val="1002337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ema.europa.eu/en/veterinary-regulatory-overview/veterinary-medicinal-products-regulation"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ec.europa.eu/eurostat/databrowser/view/ef_lsk_main__custom_8943026/default/table?lang=en"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ec.europa.eu/eurostat/statistics-explained/index.php?title=Aquaculture_statistics%23EU_Aquaculture"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doi.org/10.1787/9789264307599-en"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n.wikipedia.org/wiki/Antibiotic_resistanc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a:t>
            </a:fld>
            <a:endParaRPr lang="en-GB"/>
          </a:p>
        </p:txBody>
      </p:sp>
    </p:spTree>
    <p:extLst>
      <p:ext uri="{BB962C8B-B14F-4D97-AF65-F5344CB8AC3E}">
        <p14:creationId xmlns:p14="http://schemas.microsoft.com/office/powerpoint/2010/main" val="32338155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lv-LV" sz="1100" b="0" i="0">
                <a:solidFill>
                  <a:srgbClr val="404040"/>
                </a:solidFill>
                <a:effectLst/>
                <a:latin typeface="arial" panose="020B0604020202020204" pitchFamily="34" charset="0"/>
              </a:rPr>
              <a:t>No JIACRA ziņojuma vienkāršotā kopsavilkuma: https://www.ecdc.europa.eu/sites/default/files/documents/simplified-summary-antimicrobial-consumption-resistance-bacteria-2019-2021.pdf</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10</a:t>
            </a:fld>
            <a:endParaRPr lang="en-GB"/>
          </a:p>
        </p:txBody>
      </p:sp>
    </p:spTree>
    <p:extLst>
      <p:ext uri="{BB962C8B-B14F-4D97-AF65-F5344CB8AC3E}">
        <p14:creationId xmlns:p14="http://schemas.microsoft.com/office/powerpoint/2010/main" val="28386902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lv-LV" sz="1100">
                <a:latin typeface="EC Square Sans Pro" panose="020B0506040000020004" pitchFamily="34" charset="0"/>
              </a:rPr>
              <a:t>https://ec.europa.eu/eurostat/statistics-explained/images/f/f2/Developments_of_livestock_populations_%28index_2002%3D100_based_on_heads_of_animals%2C_EU%2C_2002-2022%29_16-10-2023_v2.png</a:t>
            </a:r>
          </a:p>
          <a:p>
            <a:endParaRPr lang="es-ES" sz="1100" dirty="0">
              <a:latin typeface="EC Square Sans Pro" panose="020B0506040000020004" pitchFamily="34" charset="0"/>
            </a:endParaRPr>
          </a:p>
          <a:p>
            <a:r>
              <a:rPr lang="lv-LV" sz="1100">
                <a:latin typeface="EC Square Sans Pro" panose="020B0506040000020004" pitchFamily="34" charset="0"/>
              </a:rPr>
              <a:t>Mērķis "No saimniecības līdz galdam" ir daļa no "Zaļā kursa"</a:t>
            </a:r>
          </a:p>
          <a:p>
            <a:r>
              <a:rPr lang="lv-LV" sz="1100">
                <a:highlight>
                  <a:srgbClr val="FFFF00"/>
                </a:highlight>
                <a:latin typeface="EC Square Sans Pro" panose="020B0506040000020004" pitchFamily="34" charset="0"/>
              </a:rPr>
              <a:t>Sākums: </a:t>
            </a:r>
            <a:r>
              <a:rPr lang="lv-LV" sz="1100">
                <a:latin typeface="EC Square Sans Pro" panose="020B0506040000020004" pitchFamily="34" charset="0"/>
              </a:rPr>
              <a:t>2018. gads.</a:t>
            </a:r>
          </a:p>
          <a:p>
            <a:r>
              <a:rPr lang="lv-LV" sz="1100">
                <a:highlight>
                  <a:srgbClr val="FFFF00"/>
                </a:highlight>
                <a:latin typeface="EC Square Sans Pro" panose="020B0506040000020004" pitchFamily="34" charset="0"/>
              </a:rPr>
              <a:t>Mērķis attiecas uz visām ES valstīm, nevis atsevišķām valstīm</a:t>
            </a:r>
          </a:p>
          <a:p>
            <a:endParaRPr lang="es-ES"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11</a:t>
            </a:fld>
            <a:endParaRPr lang="en-GB"/>
          </a:p>
        </p:txBody>
      </p:sp>
    </p:spTree>
    <p:extLst>
      <p:ext uri="{BB962C8B-B14F-4D97-AF65-F5344CB8AC3E}">
        <p14:creationId xmlns:p14="http://schemas.microsoft.com/office/powerpoint/2010/main" val="31860232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687070" y="5943600"/>
            <a:ext cx="5496560" cy="4800177"/>
          </a:xfrm>
        </p:spPr>
        <p:txBody>
          <a:bodyPr/>
          <a:lstStyle/>
          <a:p>
            <a:pPr marL="0" indent="0">
              <a:buNone/>
            </a:pPr>
            <a:r>
              <a:rPr lang="lv-LV" sz="1100">
                <a:latin typeface="EC Square Sans Pro" panose="020B0506040000020004" pitchFamily="34" charset="0"/>
              </a:rPr>
              <a:t>Eiropas Zāļu aģentūra (</a:t>
            </a:r>
            <a:r>
              <a:rPr lang="lv-LV" sz="1100" i="1">
                <a:latin typeface="EC Square Sans Pro" panose="020B0506040000020004" pitchFamily="34" charset="0"/>
              </a:rPr>
              <a:t>EMA</a:t>
            </a:r>
            <a:r>
              <a:rPr lang="lv-LV" sz="1100">
                <a:latin typeface="EC Square Sans Pro" panose="020B0506040000020004" pitchFamily="34" charset="0"/>
              </a:rPr>
              <a:t>) 2009. gadā uzsāka ESVAC projektu.</a:t>
            </a:r>
          </a:p>
          <a:p>
            <a:pPr marL="0" indent="0">
              <a:buNone/>
            </a:pPr>
            <a:endParaRPr lang="en-GB" sz="1100" dirty="0">
              <a:latin typeface="EC Square Sans Pro" panose="020B0506040000020004" pitchFamily="34" charset="0"/>
            </a:endParaRPr>
          </a:p>
          <a:p>
            <a:pPr marL="0" indent="0">
              <a:buNone/>
            </a:pPr>
            <a:r>
              <a:rPr lang="lv-LV" sz="1100" b="0" i="0">
                <a:solidFill>
                  <a:srgbClr val="1E1E1E"/>
                </a:solidFill>
                <a:effectLst/>
                <a:latin typeface="EC Square Sans Pro" panose="020B0506040000020004" pitchFamily="34" charset="0"/>
              </a:rPr>
              <a:t>Eiropas Veterināro antimikrobiālo līdzekļu patēriņa uzraudzības (</a:t>
            </a:r>
            <a:r>
              <a:rPr lang="lv-LV" sz="1100" b="0" i="1">
                <a:solidFill>
                  <a:srgbClr val="1E1E1E"/>
                </a:solidFill>
                <a:effectLst/>
                <a:latin typeface="EC Square Sans Pro" panose="020B0506040000020004" pitchFamily="34" charset="0"/>
              </a:rPr>
              <a:t>ESVAC</a:t>
            </a:r>
            <a:r>
              <a:rPr lang="lv-LV" sz="1100" b="0" i="0">
                <a:solidFill>
                  <a:srgbClr val="1E1E1E"/>
                </a:solidFill>
                <a:effectLst/>
                <a:latin typeface="EC Square Sans Pro" panose="020B0506040000020004" pitchFamily="34" charset="0"/>
              </a:rPr>
              <a:t>) projektā no 2009. līdz 2023. gadam tika apkopota informācija par </a:t>
            </a:r>
            <a:r>
              <a:rPr lang="lv-LV" sz="1100" b="1" i="0">
                <a:solidFill>
                  <a:srgbClr val="1E1E1E"/>
                </a:solidFill>
                <a:effectLst/>
                <a:latin typeface="EC Square Sans Pro" panose="020B0506040000020004" pitchFamily="34" charset="0"/>
              </a:rPr>
              <a:t>to, kā antimikrobiālās zāles tiek lietotas dzīvniekiem visā Eiropas Savienībā (ES)</a:t>
            </a:r>
            <a:r>
              <a:rPr lang="lv-LV" sz="1100" b="0" i="0">
                <a:solidFill>
                  <a:srgbClr val="1E1E1E"/>
                </a:solidFill>
                <a:effectLst/>
                <a:latin typeface="EC Square Sans Pro" panose="020B0506040000020004" pitchFamily="34" charset="0"/>
              </a:rPr>
              <a:t>. Šī informācija ir būtiska tādu riska faktoru noteikšanā, kuru dēļ rezistence pret antimikrobiāliem līdzekļiem varētu attīstīties un izplatīties. </a:t>
            </a:r>
          </a:p>
          <a:p>
            <a:pPr marL="0" indent="0">
              <a:buNone/>
            </a:pPr>
            <a:endParaRPr lang="en-GB" sz="1100" dirty="0">
              <a:latin typeface="EC Square Sans Pro" panose="020B0506040000020004" pitchFamily="34" charset="0"/>
            </a:endParaRPr>
          </a:p>
          <a:p>
            <a:pPr marL="171450" indent="-171450">
              <a:buFont typeface="Arial" panose="020B0604020202020204" pitchFamily="34" charset="0"/>
              <a:buChar char="•"/>
            </a:pPr>
            <a:r>
              <a:rPr lang="lv-LV" sz="1100">
                <a:latin typeface="EC Square Sans Pro" panose="020B0506040000020004" pitchFamily="34" charset="0"/>
              </a:rPr>
              <a:t>Nodrošina </a:t>
            </a:r>
            <a:r>
              <a:rPr lang="lv-LV" sz="1100" b="0" i="0">
                <a:solidFill>
                  <a:srgbClr val="1E1E1E"/>
                </a:solidFill>
                <a:effectLst/>
                <a:latin typeface="EC Square Sans Pro" panose="020B0506040000020004" pitchFamily="34" charset="0"/>
              </a:rPr>
              <a:t>saskaņotu pieeju datu vākšanai un ziņošanai par </a:t>
            </a:r>
            <a:r>
              <a:rPr lang="lv-LV" sz="1100" b="1" i="0">
                <a:solidFill>
                  <a:srgbClr val="1E1E1E"/>
                </a:solidFill>
                <a:effectLst/>
                <a:latin typeface="EC Square Sans Pro" panose="020B0506040000020004" pitchFamily="34" charset="0"/>
              </a:rPr>
              <a:t> antimikrobiālo līdzekļu lietošanu</a:t>
            </a:r>
            <a:r>
              <a:rPr lang="lv-LV" sz="1100" b="0" i="0">
                <a:solidFill>
                  <a:srgbClr val="1E1E1E"/>
                </a:solidFill>
                <a:effectLst/>
                <a:latin typeface="EC Square Sans Pro" panose="020B0506040000020004" pitchFamily="34" charset="0"/>
              </a:rPr>
              <a:t> dzīvniekiem no ES un Eiropas Ekonomikas zonas (EEZ) dalībvalstīm.</a:t>
            </a:r>
          </a:p>
          <a:p>
            <a:pPr marL="171450" indent="-171450">
              <a:buFont typeface="Arial" panose="020B0604020202020204" pitchFamily="34" charset="0"/>
              <a:buChar char="•"/>
            </a:pPr>
            <a:r>
              <a:rPr lang="lv-LV" sz="1100" b="0" i="0">
                <a:solidFill>
                  <a:srgbClr val="1E1E1E"/>
                </a:solidFill>
                <a:effectLst/>
                <a:latin typeface="EC Square Sans Pro" panose="020B0506040000020004" pitchFamily="34" charset="0"/>
              </a:rPr>
              <a:t>Brīvprātīga dalība </a:t>
            </a:r>
            <a:r>
              <a:rPr lang="lv-LV" sz="1100" b="0" i="1">
                <a:solidFill>
                  <a:srgbClr val="1E1E1E"/>
                </a:solidFill>
                <a:effectLst/>
                <a:latin typeface="EC Square Sans Pro" panose="020B0506040000020004" pitchFamily="34" charset="0"/>
              </a:rPr>
              <a:t>ESVAC</a:t>
            </a:r>
            <a:r>
              <a:rPr lang="lv-LV" sz="1100" b="0" i="0">
                <a:solidFill>
                  <a:srgbClr val="1E1E1E"/>
                </a:solidFill>
                <a:effectLst/>
                <a:latin typeface="EC Square Sans Pro" panose="020B0506040000020004" pitchFamily="34" charset="0"/>
              </a:rPr>
              <a:t> projektā gadu gaitā palielinājās no 9 līdz 31 ziņotājvalstij.</a:t>
            </a:r>
          </a:p>
          <a:p>
            <a:pPr marL="171450" indent="-171450">
              <a:buFont typeface="Arial" panose="020B0604020202020204" pitchFamily="34" charset="0"/>
              <a:buChar char="•"/>
            </a:pPr>
            <a:r>
              <a:rPr lang="lv-LV" sz="1100" b="0" i="1">
                <a:solidFill>
                  <a:srgbClr val="1E1E1E"/>
                </a:solidFill>
                <a:effectLst/>
                <a:latin typeface="EC Square Sans Pro" panose="020B0506040000020004" pitchFamily="34" charset="0"/>
              </a:rPr>
              <a:t>ESVAC</a:t>
            </a:r>
            <a:r>
              <a:rPr lang="lv-LV" sz="1100" b="0" i="0">
                <a:solidFill>
                  <a:srgbClr val="1E1E1E"/>
                </a:solidFill>
                <a:effectLst/>
                <a:latin typeface="EC Square Sans Pro" panose="020B0506040000020004" pitchFamily="34" charset="0"/>
              </a:rPr>
              <a:t> projekts oficiāli noslēdzās 2023. gada novembrī, kad tika publicēts tā nobeiguma ziņojums.</a:t>
            </a:r>
          </a:p>
          <a:p>
            <a:pPr marL="171450" indent="-171450">
              <a:buFont typeface="Arial" panose="020B0604020202020204" pitchFamily="34" charset="0"/>
              <a:buChar char="•"/>
            </a:pPr>
            <a:r>
              <a:rPr lang="lv-LV" sz="1100" i="0">
                <a:solidFill>
                  <a:srgbClr val="1E1E1E"/>
                </a:solidFill>
                <a:effectLst/>
                <a:latin typeface="EC Square Sans Pro" panose="020B0506040000020004" pitchFamily="34" charset="0"/>
              </a:rPr>
              <a:t>Sākot ar </a:t>
            </a:r>
            <a:r>
              <a:rPr lang="lv-LV" sz="1100" b="0" i="0">
                <a:solidFill>
                  <a:srgbClr val="1E1E1E"/>
                </a:solidFill>
                <a:effectLst/>
                <a:latin typeface="EC Square Sans Pro" panose="020B0506040000020004" pitchFamily="34" charset="0"/>
              </a:rPr>
              <a:t>2024. gada janvāri, visas ES/EEZ dalībvalstis iesniedz datus par </a:t>
            </a:r>
            <a:r>
              <a:rPr lang="lv-LV" sz="1100" b="1" i="0">
                <a:solidFill>
                  <a:srgbClr val="1E1E1E"/>
                </a:solidFill>
                <a:effectLst/>
                <a:latin typeface="EC Square Sans Pro" panose="020B0506040000020004" pitchFamily="34" charset="0"/>
              </a:rPr>
              <a:t>pārdošanas apjomu un</a:t>
            </a:r>
            <a:r>
              <a:rPr lang="lv-LV" sz="1100" b="0" i="0">
                <a:solidFill>
                  <a:srgbClr val="1E1E1E"/>
                </a:solidFill>
                <a:effectLst/>
                <a:latin typeface="EC Square Sans Pro" panose="020B0506040000020004" pitchFamily="34" charset="0"/>
              </a:rPr>
              <a:t> </a:t>
            </a:r>
            <a:r>
              <a:rPr lang="lv-LV" sz="1100" b="1" i="0">
                <a:solidFill>
                  <a:srgbClr val="1E1E1E"/>
                </a:solidFill>
                <a:effectLst/>
                <a:latin typeface="EC Square Sans Pro" panose="020B0506040000020004" pitchFamily="34" charset="0"/>
              </a:rPr>
              <a:t>antimikrobiālo zāļu lietošanu dzīvniekiem</a:t>
            </a:r>
            <a:r>
              <a:rPr lang="lv-LV" sz="1100" b="0" i="0">
                <a:solidFill>
                  <a:srgbClr val="1E1E1E"/>
                </a:solidFill>
                <a:effectLst/>
                <a:latin typeface="EC Square Sans Pro" panose="020B0506040000020004" pitchFamily="34" charset="0"/>
              </a:rPr>
              <a:t> saskaņā ar </a:t>
            </a:r>
            <a:r>
              <a:rPr lang="lv-LV" sz="1100" b="0" i="0">
                <a:solidFill>
                  <a:srgbClr val="1E1E1E"/>
                </a:solidFill>
                <a:effectLst/>
                <a:latin typeface="EC Square Sans Pro" panose="020B0506040000020004" pitchFamily="34" charset="0"/>
                <a:hlinkClick r:id="rId3" tooltip="Veterināro zāļu regula"/>
              </a:rPr>
              <a:t>Veterināro zāļu regulu</a:t>
            </a:r>
            <a:r>
              <a:rPr lang="lv-LV" sz="1100" b="0" i="0">
                <a:solidFill>
                  <a:srgbClr val="1E1E1E"/>
                </a:solidFill>
                <a:effectLst/>
                <a:latin typeface="EC Square Sans Pro" panose="020B0506040000020004" pitchFamily="34" charset="0"/>
              </a:rPr>
              <a:t>.</a:t>
            </a:r>
          </a:p>
          <a:p>
            <a:pPr marL="171450" indent="-171450">
              <a:buFont typeface="Arial" panose="020B0604020202020204" pitchFamily="34" charset="0"/>
              <a:buChar char="•"/>
            </a:pPr>
            <a:r>
              <a:rPr lang="lv-LV" sz="1100" b="0" i="0">
                <a:solidFill>
                  <a:srgbClr val="1E1E1E"/>
                </a:solidFill>
                <a:effectLst/>
                <a:latin typeface="EC Square Sans Pro" panose="020B0506040000020004" pitchFamily="34" charset="0"/>
              </a:rPr>
              <a:t>ES/EEZ dalībvalstīm jāizmanto </a:t>
            </a:r>
            <a:r>
              <a:rPr lang="lv-LV" sz="1100" b="0" i="1">
                <a:solidFill>
                  <a:srgbClr val="1E1E1E"/>
                </a:solidFill>
                <a:effectLst/>
                <a:latin typeface="EC Square Sans Pro" panose="020B0506040000020004" pitchFamily="34" charset="0"/>
              </a:rPr>
              <a:t>EMA </a:t>
            </a:r>
            <a:r>
              <a:rPr lang="lv-LV" sz="1100" b="1" i="0">
                <a:solidFill>
                  <a:srgbClr val="1E1E1E"/>
                </a:solidFill>
                <a:effectLst/>
                <a:latin typeface="EC Square Sans Pro" panose="020B0506040000020004" pitchFamily="34" charset="0"/>
              </a:rPr>
              <a:t>Antimikrobiālo līdzekļu pārdošanas un lietošanas platforma</a:t>
            </a:r>
            <a:r>
              <a:rPr lang="lv-LV" sz="1100" b="0" i="0">
                <a:solidFill>
                  <a:srgbClr val="1E1E1E"/>
                </a:solidFill>
                <a:effectLst/>
                <a:latin typeface="EC Square Sans Pro" panose="020B0506040000020004" pitchFamily="34" charset="0"/>
              </a:rPr>
              <a:t> lai savus datus nodotu </a:t>
            </a:r>
            <a:r>
              <a:rPr lang="lv-LV" sz="1100" b="0" i="1">
                <a:solidFill>
                  <a:srgbClr val="1E1E1E"/>
                </a:solidFill>
                <a:effectLst/>
                <a:latin typeface="EC Square Sans Pro" panose="020B0506040000020004" pitchFamily="34" charset="0"/>
              </a:rPr>
              <a:t>EMA.</a:t>
            </a:r>
          </a:p>
          <a:p>
            <a:pPr marL="0" indent="0">
              <a:buNone/>
            </a:pPr>
            <a:endParaRPr lang="en-GB" sz="1100" dirty="0">
              <a:latin typeface="EC Square Sans Pro" panose="020B0506040000020004" pitchFamily="34" charset="0"/>
            </a:endParaRPr>
          </a:p>
          <a:p>
            <a:r>
              <a:rPr lang="lv-LV" sz="1100">
                <a:latin typeface="EC Square Sans Pro" panose="020B0506040000020004" pitchFamily="34" charset="0"/>
              </a:rPr>
              <a:t>Apaļais attēls: parāda antibiotisko veterināro medikamentu, kas paredzēti produktīvajiem dzīvniekiem, kopējā pārdošanas apjoma īpatsvaru mg/PCU sadalījumā pa antibiotiku klasēm 31 Eiropas valstī 2022. gadā</a:t>
            </a:r>
          </a:p>
          <a:p>
            <a:r>
              <a:rPr lang="lv-LV" sz="1100">
                <a:latin typeface="EC Square Sans Pro" panose="020B0506040000020004" pitchFamily="34" charset="0"/>
              </a:rPr>
              <a:t>Citas klases" ietver amfenikolus, cefalosporīnus, citus hinolonus un "Citi"</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12</a:t>
            </a:fld>
            <a:endParaRPr lang="en-GB"/>
          </a:p>
        </p:txBody>
      </p:sp>
    </p:spTree>
    <p:extLst>
      <p:ext uri="{BB962C8B-B14F-4D97-AF65-F5344CB8AC3E}">
        <p14:creationId xmlns:p14="http://schemas.microsoft.com/office/powerpoint/2010/main" val="18282728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a:p>
            <a:r>
              <a:rPr lang="lv-LV" sz="1800">
                <a:effectLst/>
                <a:latin typeface="Segoe UI" panose="020B0502040204020203" pitchFamily="34" charset="0"/>
              </a:rPr>
              <a:t>Regulas 2021/578 pielikums. </a:t>
            </a:r>
            <a:r>
              <a:rPr lang="lv-LV"/>
              <a:t>  https://eur-lex.europa.eu/eli/reg_del/2021/578/oj</a:t>
            </a:r>
          </a:p>
          <a:p>
            <a:endParaRPr lang="en-US" dirty="0"/>
          </a:p>
          <a:p>
            <a:pPr marL="228600" indent="-228600">
              <a:buAutoNum type="arabicPeriod"/>
            </a:pPr>
            <a:r>
              <a:rPr lang="lv-LV"/>
              <a:t>Pirmo ziņojumu par veterināro antimikrobiālo zāļu pārdošanas apjomu un antimikrobiālo zāļu lietošanu pa dzīvnieku sugām Aģentūra publicē līdz 2025. gada 31. martam, un tajā iekļauj šādu informāciju: a) informācija par veterināro antimikrobiālo zāļu pārdošanas apjomu, ietverot datus par 2023. gadu, kurus dalībvalstis iesniegušas līdz 2024. gada 30. jūnijam; b) informācija par antimikrobiālo zāļu lietošanu attiecīgajām dzīvnieku sugām, kategorijām vai stadijām, ietverot datus par 2023. gadu, kurus dalībvalstis iesniegušas līdz 2024. gada 30. septembrim.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lv-LV"/>
              <a:t>2. No 2025. gada nākamos ziņojumus pēc pirmā ziņojuma Aģentūra publicē līdz 31. decembrim, un tajos iekļauj šādu informāciju: a) informācija par veterināro antimikrobiālo zāļu pārdošanas apjomu, kuru dalībvalstis iesniedz katru gadu līdz 30. jūnijam un kura ietver datus par iepriekšējo kalendāro gadu; b) informācija par antimikrobiālo zāļu lietošanu attiecīgajām dzīvnieku sugām, kategorijām vai stadijām, kuru dalībvalstis iesniedz katru gadu līdz 30. jūnijam un kura ietver datus par iepriekšējo kalendāro gadu.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u="sng" dirty="0">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u="sng">
                <a:effectLst/>
                <a:latin typeface="Arial" panose="020B0604020202020204" pitchFamily="34" charset="0"/>
                <a:ea typeface="Calibri" panose="020F0502020204030204" pitchFamily="34" charset="0"/>
              </a:rPr>
              <a:t>Datu vākšana sāksies no minētajiem gadiem. Ziņošana sāksies nākamajos gados (t. i., par liellopiem, cūkām un mājputniem jāsniedz ziņojumi 2024. gadā, par citiem produktīvajiem dzīvniekiem - 2027. gadā, par suņiem, kaķiem un kažokzvēriem - 2030. gadā)</a:t>
            </a:r>
          </a:p>
          <a:p>
            <a:pPr marL="228600" indent="-228600">
              <a:buAutoNum type="arabicPeriod"/>
            </a:pPr>
            <a:endParaRPr lang="en-GB"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13</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7481844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lv-LV" sz="1100">
                <a:latin typeface="EC Square Sans Pro" panose="020B0506040000020004" pitchFamily="34" charset="0"/>
              </a:rPr>
              <a:t>Lauksaimniecības dzīvnieku populācijas statistika: </a:t>
            </a:r>
            <a:r>
              <a:rPr lang="lv-LV" sz="1100">
                <a:latin typeface="EC Square Sans Pro" panose="020B0506040000020004" pitchFamily="34" charset="0"/>
                <a:hlinkClick r:id="rId3"/>
              </a:rPr>
              <a:t>Statistika | Eurostat (europa.eu)</a:t>
            </a:r>
            <a:r>
              <a:rPr lang="lv-LV" sz="1100">
                <a:latin typeface="EC Square Sans Pro" panose="020B0506040000020004" pitchFamily="34" charset="0"/>
              </a:rPr>
              <a:t> (2020)</a:t>
            </a:r>
          </a:p>
          <a:p>
            <a:endParaRPr lang="en-GB" sz="1100" dirty="0">
              <a:latin typeface="EC Square Sans Pro" panose="020B0506040000020004" pitchFamily="34" charset="0"/>
            </a:endParaRPr>
          </a:p>
          <a:p>
            <a:r>
              <a:rPr lang="lv-LV" sz="1100">
                <a:latin typeface="EC Square Sans Pro" panose="020B0506040000020004" pitchFamily="34" charset="0"/>
              </a:rPr>
              <a:t>Akvakultūras statistika: </a:t>
            </a:r>
            <a:r>
              <a:rPr lang="lv-LV" sz="1100">
                <a:latin typeface="EC Square Sans Pro" panose="020B0506040000020004" pitchFamily="34" charset="0"/>
                <a:hlinkClick r:id="rId4"/>
              </a:rPr>
              <a:t>Akvakultūras statistika - Statistics Explained (europa.eu)</a:t>
            </a:r>
          </a:p>
          <a:p>
            <a:endParaRPr lang="en-GB" sz="1100" dirty="0">
              <a:latin typeface="EC Square Sans Pro" panose="020B0506040000020004" pitchFamily="34" charset="0"/>
            </a:endParaRPr>
          </a:p>
          <a:p>
            <a:r>
              <a:rPr lang="lv-LV" sz="1100">
                <a:latin typeface="EC Square Sans Pro" panose="020B0506040000020004" pitchFamily="34" charset="0"/>
              </a:rPr>
              <a:t>Dati par katru ES valsti un konkrētā proporcija katrai sugai katrā valstī.</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15</a:t>
            </a:fld>
            <a:endParaRPr lang="en-GB"/>
          </a:p>
        </p:txBody>
      </p:sp>
    </p:spTree>
    <p:extLst>
      <p:ext uri="{BB962C8B-B14F-4D97-AF65-F5344CB8AC3E}">
        <p14:creationId xmlns:p14="http://schemas.microsoft.com/office/powerpoint/2010/main" val="23582911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17</a:t>
            </a:fld>
            <a:endParaRPr lang="en-GB"/>
          </a:p>
        </p:txBody>
      </p:sp>
    </p:spTree>
    <p:extLst>
      <p:ext uri="{BB962C8B-B14F-4D97-AF65-F5344CB8AC3E}">
        <p14:creationId xmlns:p14="http://schemas.microsoft.com/office/powerpoint/2010/main" val="18874068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lv-LV" sz="1800" b="0" i="0" u="none" strike="noStrike" baseline="0">
                <a:solidFill>
                  <a:srgbClr val="000000"/>
                </a:solidFill>
                <a:latin typeface="EC Square Sans Pro" panose="020B0506040000020004" pitchFamily="34" charset="0"/>
              </a:rPr>
              <a:t>1 Atšķirības starp valstīm jāinterpretē ļoti uzmanīgi, jo šo antibiotiku klašu/apakšklašu dozēšanas shēmas ir ļoti atšķirīgas. </a:t>
            </a:r>
          </a:p>
          <a:p>
            <a:r>
              <a:rPr lang="lv-LV" sz="1800" b="0" i="0" u="none" strike="noStrike" baseline="0">
                <a:solidFill>
                  <a:srgbClr val="000000"/>
                </a:solidFill>
                <a:latin typeface="EC Square Sans Pro" panose="020B0506040000020004" pitchFamily="34" charset="0"/>
              </a:rPr>
              <a:t>2 Netika ziņots par citu hinolonu pārdošanas apjomiem Austrijā, Horvātijā, Kiprā, Čehijā, Igaunijā, Somijā, Vācijā, Ungārijā, Īrijā, Islandē, Īrijā, Latvijā, Lietuvā, Luksemburgā, Maltā, Portugālē, Slovēnijā, Šveicē, Ungārijā un Apvienotajā Karalistē. </a:t>
            </a:r>
          </a:p>
          <a:p>
            <a:r>
              <a:rPr lang="lv-LV" sz="1800" b="0" i="0" u="none" strike="noStrike" baseline="0">
                <a:solidFill>
                  <a:srgbClr val="000000"/>
                </a:solidFill>
                <a:latin typeface="EC Square Sans Pro" panose="020B0506040000020004" pitchFamily="34" charset="0"/>
              </a:rPr>
              <a:t>3 Netika ziņots par polimiksīnu pārdošanas apjomiem Dānijā, Somijā, Islandē, Īrijā, Īrijā, Norvēģijā, Somijā un Apvienotajā Karalistē. </a:t>
            </a:r>
          </a:p>
          <a:p>
            <a:r>
              <a:rPr lang="lv-LV" sz="1800" b="0" i="0" u="none" strike="noStrike" baseline="0">
                <a:solidFill>
                  <a:srgbClr val="000000"/>
                </a:solidFill>
                <a:latin typeface="EC Square Sans Pro" panose="020B0506040000020004" pitchFamily="34" charset="0"/>
              </a:rPr>
              <a:t>4 Kopējais īpatsvars 31 Eiropas valstij ir aprēķināts, pamatojoties uz kopējo pārdoto antibiotiku aktīvo vielu daudzumu (mg), kas dalīts ar kopējo pārdoto vienību skaitu (kg).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18</a:t>
            </a:fld>
            <a:endParaRPr lang="en-GB"/>
          </a:p>
        </p:txBody>
      </p:sp>
    </p:spTree>
    <p:extLst>
      <p:ext uri="{BB962C8B-B14F-4D97-AF65-F5344CB8AC3E}">
        <p14:creationId xmlns:p14="http://schemas.microsoft.com/office/powerpoint/2010/main" val="34215274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19</a:t>
            </a:fld>
            <a:endParaRPr lang="en-GB"/>
          </a:p>
        </p:txBody>
      </p:sp>
    </p:spTree>
    <p:extLst>
      <p:ext uri="{BB962C8B-B14F-4D97-AF65-F5344CB8AC3E}">
        <p14:creationId xmlns:p14="http://schemas.microsoft.com/office/powerpoint/2010/main" val="5608170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lv-LV" sz="1100" b="0" i="1" u="none" strike="noStrike" baseline="0">
                <a:latin typeface="EC Square Sans Pro" panose="020B0506040000020004" pitchFamily="34" charset="0"/>
              </a:rPr>
              <a:t>Avots: </a:t>
            </a:r>
            <a:r>
              <a:rPr lang="lv-LV" sz="1100" b="0" i="0" u="none" strike="noStrike" baseline="0">
                <a:latin typeface="EC Square Sans Pro" panose="020B0506040000020004" pitchFamily="34" charset="0"/>
              </a:rPr>
              <a:t>ESĪP par zoonotisko un indikatorbaktēriju AMR cilvēkiem, dzīvniekiem un pārtikai 2020./2021. gadā. EFSA Journal 2023;21(3):7867. 95. lpp.</a:t>
            </a:r>
          </a:p>
          <a:p>
            <a:pPr algn="l"/>
            <a:endParaRPr lang="en-GB" sz="1100" b="0" i="0" u="none" strike="noStrike" baseline="0" dirty="0">
              <a:solidFill>
                <a:srgbClr val="000000"/>
              </a:solidFill>
              <a:latin typeface="EC Square Sans Pro" panose="020B0506040000020004" pitchFamily="34" charset="0"/>
            </a:endParaRPr>
          </a:p>
          <a:p>
            <a:pPr algn="l"/>
            <a:r>
              <a:rPr lang="lv-LV" sz="1100" b="0" i="0" u="none" strike="noStrike" baseline="0">
                <a:solidFill>
                  <a:srgbClr val="000000"/>
                </a:solidFill>
                <a:latin typeface="EC Square Sans Pro" panose="020B0506040000020004" pitchFamily="34" charset="0"/>
              </a:rPr>
              <a:t>Mērķis ir samazināt rezistenci. </a:t>
            </a:r>
          </a:p>
          <a:p>
            <a:pPr algn="l"/>
            <a:r>
              <a:rPr lang="lv-LV" sz="1100" b="0" i="0" u="none" strike="noStrike" baseline="0">
                <a:solidFill>
                  <a:srgbClr val="000000"/>
                </a:solidFill>
                <a:latin typeface="EC Square Sans Pro" panose="020B0506040000020004" pitchFamily="34" charset="0"/>
              </a:rPr>
              <a:t>Tendences var novērot no baktēriju paraugiem, kas kā rezistentas identificētas no 2009. līdz 2021. gadam. Ne visas valstis ir iesniegušas datus par visiem gadiem. Lai gan dati netiek apkopoti saskaņotā veidā, ir iespējams saskatīt pozitīvu samazināšanās tendenci.</a:t>
            </a:r>
          </a:p>
          <a:p>
            <a:pPr algn="l"/>
            <a:endParaRPr lang="en-GB" sz="1100" b="0" i="0" u="none" strike="noStrike" baseline="0" dirty="0">
              <a:solidFill>
                <a:srgbClr val="000000"/>
              </a:solidFill>
              <a:latin typeface="EC Square Sans Pro" panose="020B0506040000020004" pitchFamily="34" charset="0"/>
            </a:endParaRPr>
          </a:p>
          <a:p>
            <a:pPr algn="l"/>
            <a:r>
              <a:rPr lang="lv-LV" sz="1100" b="0" i="0" u="none" strike="noStrike" baseline="0">
                <a:solidFill>
                  <a:srgbClr val="000000"/>
                </a:solidFill>
                <a:latin typeface="EC Square Sans Pro" panose="020B0506040000020004" pitchFamily="34" charset="0"/>
              </a:rPr>
              <a:t>Tendence bija vērsta vairāk uz samazināšanos, nekā palielināšanos, un visievērojamākā bija tā, ka tetraciklīna rezistences samazināšanās tika novērota aptuveni pusē datu kopu cūku un teļu (24/43) un mājputnu (23/42) datiem.</a:t>
            </a:r>
          </a:p>
          <a:p>
            <a:pPr algn="l"/>
            <a:r>
              <a:rPr lang="lv-LV" sz="1100" b="0" i="0" u="none" strike="noStrike" baseline="0">
                <a:solidFill>
                  <a:srgbClr val="000000"/>
                </a:solidFill>
                <a:latin typeface="EC Square Sans Pro" panose="020B0506040000020004" pitchFamily="34" charset="0"/>
              </a:rPr>
              <a:t>Jāatzīmē, ka vairākās valstīs rezistences līmenis laika gaitā bija stabils un neliels, un lielas izmaiņas nav gaidāmas.</a:t>
            </a:r>
          </a:p>
          <a:p>
            <a:pPr algn="l"/>
            <a:endParaRPr lang="en-GB" sz="1100" b="0" i="0" u="none" strike="noStrike" baseline="0" dirty="0">
              <a:solidFill>
                <a:srgbClr val="000000"/>
              </a:solidFill>
              <a:latin typeface="EC Square Sans Pro" panose="020B0506040000020004" pitchFamily="34" charset="0"/>
            </a:endParaRPr>
          </a:p>
          <a:p>
            <a:pPr algn="l"/>
            <a:r>
              <a:rPr lang="lv-LV" sz="1100" b="0" i="0" u="none" strike="noStrike" baseline="0">
                <a:solidFill>
                  <a:srgbClr val="000000"/>
                </a:solidFill>
                <a:latin typeface="EC Square Sans Pro" panose="020B0506040000020004" pitchFamily="34" charset="0"/>
              </a:rPr>
              <a:t>1. piemērs:</a:t>
            </a:r>
          </a:p>
          <a:p>
            <a:pPr algn="l"/>
            <a:r>
              <a:rPr lang="lv-LV" sz="1100" b="1" i="0" u="none" strike="noStrike" baseline="0">
                <a:solidFill>
                  <a:srgbClr val="000000"/>
                </a:solidFill>
                <a:latin typeface="EC Square Sans Pro" panose="020B0506040000020004" pitchFamily="34" charset="0"/>
              </a:rPr>
              <a:t>Nobarojamas cūkas</a:t>
            </a:r>
          </a:p>
          <a:p>
            <a:pPr algn="l"/>
            <a:r>
              <a:rPr lang="lv-LV" sz="1100" b="0" i="0" u="none" strike="noStrike" baseline="0">
                <a:solidFill>
                  <a:srgbClr val="000000"/>
                </a:solidFill>
                <a:latin typeface="EC Square Sans Pro" panose="020B0506040000020004" pitchFamily="34" charset="0"/>
              </a:rPr>
              <a:t>Attēlā redzams, kā katra no 27 dalībvalstīm no 2009. līdz 2021. gadam ziņoja par </a:t>
            </a:r>
            <a:r>
              <a:rPr lang="lv-LV" sz="1100" b="0" i="1" u="none" strike="noStrike" baseline="0">
                <a:solidFill>
                  <a:srgbClr val="000000"/>
                </a:solidFill>
                <a:latin typeface="EC Square Sans Pro" panose="020B0506040000020004" pitchFamily="34" charset="0"/>
              </a:rPr>
              <a:t>E. coli </a:t>
            </a:r>
            <a:r>
              <a:rPr lang="lv-LV" sz="1100" b="0" i="0" u="none" strike="noStrike" baseline="0">
                <a:solidFill>
                  <a:srgbClr val="000000"/>
                </a:solidFill>
                <a:latin typeface="EC Square Sans Pro" panose="020B0506040000020004" pitchFamily="34" charset="0"/>
              </a:rPr>
              <a:t>baktēriju rezistenci pret dažādām antibiotikām (ampicilīnu, cefotaksīmu, ciprofloksacīnu un tetraciklīnu) nobarojamās cūkās.</a:t>
            </a:r>
          </a:p>
          <a:p>
            <a:pPr algn="l"/>
            <a:r>
              <a:rPr lang="lv-LV" sz="1100" b="0" i="0" u="none" strike="noStrike" baseline="0">
                <a:solidFill>
                  <a:srgbClr val="000000"/>
                </a:solidFill>
                <a:latin typeface="EC Square Sans Pro" panose="020B0506040000020004" pitchFamily="34" charset="0"/>
              </a:rPr>
              <a:t>Vispārējā tendence ir vērsta uz nepārprotamu rezistences pret tetraciklīnu un ampicilīnu samazināšanu. Rezistence pret cefotaksīmu nedaudz samazinās, bet rezistence pret ciprofloksacīnu nemainās.</a:t>
            </a:r>
          </a:p>
          <a:p>
            <a:pPr algn="l"/>
            <a:endParaRPr lang="en-GB" sz="1100" b="0" i="0" u="none" strike="noStrike" baseline="0" dirty="0">
              <a:solidFill>
                <a:srgbClr val="000000"/>
              </a:solidFill>
              <a:latin typeface="EC Square Sans Pro" panose="020B0506040000020004" pitchFamily="34" charset="0"/>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20</a:t>
            </a:fld>
            <a:endParaRPr lang="en-GB"/>
          </a:p>
        </p:txBody>
      </p:sp>
    </p:spTree>
    <p:extLst>
      <p:ext uri="{BB962C8B-B14F-4D97-AF65-F5344CB8AC3E}">
        <p14:creationId xmlns:p14="http://schemas.microsoft.com/office/powerpoint/2010/main" val="6334139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1" u="none" strike="noStrike" baseline="0">
                <a:latin typeface="EC Square Sans Pro" panose="020B0506040000020004" pitchFamily="34" charset="0"/>
              </a:rPr>
              <a:t>Avots: </a:t>
            </a:r>
            <a:r>
              <a:rPr lang="lv-LV" sz="1100" b="0" i="0" u="none" strike="noStrike" baseline="0">
                <a:latin typeface="EC Square Sans Pro" panose="020B0506040000020004" pitchFamily="34" charset="0"/>
              </a:rPr>
              <a:t>ESĪP par zoonotisko un indikatorbaktēriju AMR cilvēkiem, dzīvniekiem un pārtikai 2020./2021. gadā. EFSA Journal 2023;21(3):7867. 97. lappuse.</a:t>
            </a:r>
          </a:p>
          <a:p>
            <a:pPr algn="l"/>
            <a:endParaRPr lang="en-GB" sz="1100" b="0" i="0" u="none" strike="noStrike" baseline="0" dirty="0">
              <a:solidFill>
                <a:srgbClr val="000000"/>
              </a:solidFill>
              <a:latin typeface="EC Square Sans Pro" panose="020B0506040000020004" pitchFamily="34" charset="0"/>
            </a:endParaRPr>
          </a:p>
          <a:p>
            <a:pPr algn="l"/>
            <a:r>
              <a:rPr lang="lv-LV" sz="1100" b="0" i="0" u="none" strike="noStrike" baseline="0">
                <a:solidFill>
                  <a:srgbClr val="000000"/>
                </a:solidFill>
                <a:latin typeface="EC Square Sans Pro" panose="020B0506040000020004" pitchFamily="34" charset="0"/>
              </a:rPr>
              <a:t>2. piemērs:</a:t>
            </a:r>
          </a:p>
          <a:p>
            <a:pPr algn="l"/>
            <a:endParaRPr lang="en-GB" sz="1100" b="0" i="0" u="none" strike="noStrike" baseline="0" dirty="0">
              <a:solidFill>
                <a:srgbClr val="000000"/>
              </a:solidFill>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100" b="1" i="0" u="none" strike="noStrike" baseline="0">
                <a:solidFill>
                  <a:srgbClr val="000000"/>
                </a:solidFill>
                <a:latin typeface="EC Square Sans Pro" panose="020B0506040000020004" pitchFamily="34" charset="0"/>
              </a:rPr>
              <a:t>Broileri </a:t>
            </a:r>
            <a:r>
              <a:rPr lang="lv-LV" sz="1100" b="0" i="0" u="none" strike="noStrike" baseline="0">
                <a:solidFill>
                  <a:srgbClr val="000000"/>
                </a:solidFill>
                <a:latin typeface="EC Square Sans Pro" panose="020B0506040000020004" pitchFamily="34" charset="0"/>
              </a:rPr>
              <a:t> </a:t>
            </a:r>
            <a:r>
              <a:rPr lang="lv-LV" sz="1100">
                <a:latin typeface="EC Square Sans Pro" panose="020B0506040000020004" pitchFamily="34" charset="0"/>
              </a:rPr>
              <a:t>Rezistences tendences pret atsevišķiem antimikrobiāliem līdzekļiem </a:t>
            </a:r>
            <a:r>
              <a:rPr lang="lv-LV" sz="1100" b="0" i="0" u="none" strike="noStrike" baseline="0">
                <a:solidFill>
                  <a:srgbClr val="000000"/>
                </a:solidFill>
                <a:latin typeface="EC Square Sans Pro" panose="020B0506040000020004" pitchFamily="34" charset="0"/>
              </a:rPr>
              <a:t>(ampicilīnu, cefotaksīmu, ciprofloksacīnu un tetraciklīnu</a:t>
            </a:r>
            <a:r>
              <a:rPr lang="lv-LV" sz="1100">
                <a:latin typeface="EC Square Sans Pro" panose="020B0506040000020004" pitchFamily="34" charset="0"/>
              </a:rPr>
              <a:t> ) </a:t>
            </a:r>
            <a:r>
              <a:rPr lang="lv-LV" sz="1100" i="1">
                <a:latin typeface="EC Square Sans Pro" panose="020B0506040000020004" pitchFamily="34" charset="0"/>
              </a:rPr>
              <a:t>E. coli </a:t>
            </a:r>
            <a:r>
              <a:rPr lang="lv-LV" sz="1100">
                <a:latin typeface="EC Square Sans Pro" panose="020B0506040000020004" pitchFamily="34" charset="0"/>
              </a:rPr>
              <a:t>baktērijām broileros, 2009.-2021. gads</a:t>
            </a:r>
          </a:p>
          <a:p>
            <a:pPr algn="l"/>
            <a:r>
              <a:rPr lang="lv-LV" sz="1100" b="0" i="0" u="none" strike="noStrike" baseline="0">
                <a:solidFill>
                  <a:srgbClr val="000000"/>
                </a:solidFill>
                <a:latin typeface="EC Square Sans Pro" panose="020B0506040000020004" pitchFamily="34" charset="0"/>
              </a:rPr>
              <a:t>No 30 valstīm, kas sniedza datus par broileru baktēriju paraugiem, 68 paraugos tika konstatētas samazināšanās tendences un 20 paraugos - palielināšanās tendences. </a:t>
            </a:r>
          </a:p>
          <a:p>
            <a:pPr algn="l"/>
            <a:r>
              <a:rPr lang="lv-LV" sz="1100" b="0" i="0" u="none" strike="noStrike" baseline="0">
                <a:solidFill>
                  <a:srgbClr val="000000"/>
                </a:solidFill>
                <a:latin typeface="EC Square Sans Pro" panose="020B0506040000020004" pitchFamily="34" charset="0"/>
              </a:rPr>
              <a:t>- 16 valstīs tika novērotas tikai samazināšanās tendences. Īrijā, Itālijā, Latvijā, Nīderlandē, Spānijā un Latvijā rezistence ir samazinājusies pret visiem četriem antibakteriālajiem līdzekļiem, </a:t>
            </a:r>
          </a:p>
          <a:p>
            <a:pPr algn="l"/>
            <a:r>
              <a:rPr lang="lv-LV" sz="1100" b="0" i="0" u="none" strike="noStrike" baseline="0">
                <a:solidFill>
                  <a:srgbClr val="000000"/>
                </a:solidFill>
                <a:latin typeface="EC Square Sans Pro" panose="020B0506040000020004" pitchFamily="34" charset="0"/>
              </a:rPr>
              <a:t>bet Horvātijā, Igaunijā, Francijā, Lietuvā, Portugālē un Horvātijā - pret trīs antibakteriālajiem līdzekļiem. </a:t>
            </a:r>
          </a:p>
          <a:p>
            <a:pPr marL="285750" indent="-285750" algn="l">
              <a:buFontTx/>
              <a:buChar char="-"/>
            </a:pPr>
            <a:r>
              <a:rPr lang="lv-LV" sz="1100" b="0" i="0" u="none" strike="noStrike" baseline="0">
                <a:solidFill>
                  <a:srgbClr val="000000"/>
                </a:solidFill>
                <a:latin typeface="EC Square Sans Pro" panose="020B0506040000020004" pitchFamily="34" charset="0"/>
              </a:rPr>
              <a:t>Turpretī trijās valstīs tika novērotas tikai pieaugošas tendences. </a:t>
            </a:r>
          </a:p>
          <a:p>
            <a:pPr marL="285750" indent="-285750" algn="l">
              <a:buFontTx/>
              <a:buChar char="-"/>
            </a:pPr>
            <a:r>
              <a:rPr lang="lv-LV" sz="1100" b="0" i="0" u="none" strike="noStrike" baseline="0">
                <a:solidFill>
                  <a:srgbClr val="000000"/>
                </a:solidFill>
                <a:latin typeface="EC Square Sans Pro" panose="020B0506040000020004" pitchFamily="34" charset="0"/>
              </a:rPr>
              <a:t>Pēdējā kvadrāta forma parāda kopsavilkuma kumulatīvo tendenci visām ziņojošajām valstīm (ieskaitot Apvienoto Karalisti): </a:t>
            </a:r>
            <a:r>
              <a:rPr lang="lv-LV" sz="1100" b="0" i="0" u="sng" strike="noStrike" baseline="0">
                <a:solidFill>
                  <a:srgbClr val="000000"/>
                </a:solidFill>
                <a:latin typeface="EC Square Sans Pro" panose="020B0506040000020004" pitchFamily="34" charset="0"/>
              </a:rPr>
              <a:t>rezistence pret visiem četriem antibakteriālajiem līdzekļiem ir statistiski nozīmīgi samazinājusies.</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21</a:t>
            </a:fld>
            <a:endParaRPr lang="en-GB"/>
          </a:p>
        </p:txBody>
      </p:sp>
    </p:spTree>
    <p:extLst>
      <p:ext uri="{BB962C8B-B14F-4D97-AF65-F5344CB8AC3E}">
        <p14:creationId xmlns:p14="http://schemas.microsoft.com/office/powerpoint/2010/main" val="4286231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lv-LV"/>
              <a:t>Šajā prezentācijā tiks sniegti vispārīgi dati un skaitļi par rezistenci, ekonomisko ietekmi, līdz šim veiktajiem pasākumiem un turpmākiem pasākumiem. Mēs aplūkosim, kas ir rezistence pret antimikrobiāliem līdzekļiem, kāpēc mums vajadzētu to ņemt vērā un ko mēs varam darīt.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2</a:t>
            </a:fld>
            <a:endParaRPr lang="en-GB"/>
          </a:p>
        </p:txBody>
      </p:sp>
    </p:spTree>
    <p:extLst>
      <p:ext uri="{BB962C8B-B14F-4D97-AF65-F5344CB8AC3E}">
        <p14:creationId xmlns:p14="http://schemas.microsoft.com/office/powerpoint/2010/main" val="18564514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3BF68CBC-6CFC-428F-8CC1-256870B442D5}" type="slidenum">
              <a:rPr lang="en-GB" smtClean="0"/>
              <a:t>22</a:t>
            </a:fld>
            <a:endParaRPr lang="en-GB"/>
          </a:p>
        </p:txBody>
      </p:sp>
    </p:spTree>
    <p:extLst>
      <p:ext uri="{BB962C8B-B14F-4D97-AF65-F5344CB8AC3E}">
        <p14:creationId xmlns:p14="http://schemas.microsoft.com/office/powerpoint/2010/main" val="21936650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901779" y="5849695"/>
            <a:ext cx="5496560" cy="4800177"/>
          </a:xfrm>
        </p:spPr>
        <p:txBody>
          <a:bodyPr/>
          <a:lstStyle/>
          <a:p>
            <a:pPr algn="l"/>
            <a:r>
              <a:rPr lang="lv-LV" sz="1100" b="0" i="1" u="none" strike="noStrike" baseline="0">
                <a:solidFill>
                  <a:srgbClr val="818385"/>
                </a:solidFill>
                <a:latin typeface="EC Square Sans Pro" panose="020B0506040000020004" pitchFamily="34" charset="0"/>
              </a:rPr>
              <a:t>"Globāla cīņa pret infekcijām, kas ir rezistentas pret zālēm: Galīgais ziņojums un ieteikumi" - </a:t>
            </a:r>
            <a:r>
              <a:rPr lang="lv-LV" sz="1100" b="1" i="0" u="none" strike="noStrike" baseline="0">
                <a:solidFill>
                  <a:srgbClr val="818385"/>
                </a:solidFill>
                <a:latin typeface="EC Square Sans Pro" panose="020B0506040000020004" pitchFamily="34" charset="0"/>
              </a:rPr>
              <a:t>PĀRSKATS PAR REZISTENCI PRET ANTIMIKROBIĀLAJIEM LĪDZEKĻIEM</a:t>
            </a:r>
          </a:p>
          <a:p>
            <a:pPr algn="l"/>
            <a:r>
              <a:rPr lang="lv-LV" sz="1100" b="0" i="1" u="none" strike="noStrike" baseline="0">
                <a:solidFill>
                  <a:srgbClr val="818385"/>
                </a:solidFill>
                <a:latin typeface="EC Square Sans Pro" panose="020B0506040000020004" pitchFamily="34" charset="0"/>
              </a:rPr>
              <a:t>VADA DŽIMS O’NĪLS (JIM O'NEILL) - 2016. gada maijs - https://amr-review.org/sites/default/files/160525_Final%20paper_with%20cover.pdf </a:t>
            </a:r>
          </a:p>
          <a:p>
            <a:pPr algn="l"/>
            <a:endParaRPr lang="en-GB" sz="1100" b="0" i="0" u="none" strike="noStrike" baseline="0" dirty="0">
              <a:solidFill>
                <a:srgbClr val="3C4982"/>
              </a:solidFill>
              <a:latin typeface="EC Square Sans Pro" panose="020B0506040000020004" pitchFamily="34" charset="0"/>
            </a:endParaRPr>
          </a:p>
          <a:p>
            <a:pPr algn="l"/>
            <a:r>
              <a:rPr lang="lv-LV" sz="1100" b="0" i="0" u="none" strike="noStrike" baseline="0">
                <a:latin typeface="EC Square Sans Pro" panose="020B0506040000020004" pitchFamily="34" charset="0"/>
              </a:rPr>
              <a:t>Pēdējās divās desmitgadēs kopējais antibiotiku patēriņš cilvēkiem ESAO un ES/EEZ valstīs ir nedaudz palielinājies, savukārt</a:t>
            </a:r>
          </a:p>
          <a:p>
            <a:pPr algn="l"/>
            <a:r>
              <a:rPr lang="lv-LV" sz="1100" b="0" i="0" u="none" strike="noStrike" baseline="0">
                <a:latin typeface="EC Square Sans Pro" panose="020B0506040000020004" pitchFamily="34" charset="0"/>
              </a:rPr>
              <a:t>G20 valstīs ārpus ESAO tas ir ievērojami palielinājies. </a:t>
            </a:r>
          </a:p>
          <a:p>
            <a:pPr algn="l"/>
            <a:endParaRPr lang="en-GB" sz="1100" b="0" i="0" u="none" strike="noStrike" baseline="0" dirty="0">
              <a:latin typeface="EC Square Sans Pro" panose="020B0506040000020004" pitchFamily="34" charset="0"/>
            </a:endParaRPr>
          </a:p>
          <a:p>
            <a:pPr algn="l"/>
            <a:r>
              <a:rPr lang="lv-LV" sz="1100" b="0" i="0" u="none" strike="noStrike" baseline="0">
                <a:latin typeface="EC Square Sans Pro" panose="020B0506040000020004" pitchFamily="34" charset="0"/>
              </a:rPr>
              <a:t>Dzīvnieku audzēšanas nozares dalībnieki ir līdzdarbojušies gandrīz visu ESAO, ES/EEZ un G20 valstu izstrādāto rīcības plānu izstrādē un īstenošanā</a:t>
            </a:r>
          </a:p>
          <a:p>
            <a:pPr algn="l"/>
            <a:r>
              <a:rPr lang="lv-LV" sz="1100" b="0" i="0" u="none" strike="noStrike" baseline="0">
                <a:latin typeface="EC Square Sans Pro" panose="020B0506040000020004" pitchFamily="34" charset="0"/>
              </a:rPr>
              <a:t>Tā kā ir uzlabota pārtikas apstrādes prakse un bioloģiskā drošība, plānots, ka rezistentu infekciju apmērs saimniecībās samazināsies.</a:t>
            </a:r>
          </a:p>
          <a:p>
            <a:pPr algn="l"/>
            <a:r>
              <a:rPr lang="lv-LV" sz="1100" b="0" i="0" u="none" strike="noStrike" baseline="0">
                <a:latin typeface="EC Square Sans Pro" panose="020B0506040000020004" pitchFamily="34" charset="0"/>
              </a:rPr>
              <a:t>Ieguvumi no bioloģiskās drošības uzlabošanas saimniecībās pilnībā kompensē īstenošanas izmaksas.</a:t>
            </a:r>
          </a:p>
          <a:p>
            <a:pPr algn="l"/>
            <a:endParaRPr lang="en-GB" sz="1100" b="0" i="0" u="none" strike="noStrike" baseline="0" dirty="0">
              <a:latin typeface="EC Square Sans Pro" panose="020B0506040000020004" pitchFamily="34" charset="0"/>
            </a:endParaRPr>
          </a:p>
          <a:p>
            <a:pPr algn="l"/>
            <a:r>
              <a:rPr lang="lv-LV" sz="1600" b="0" i="0">
                <a:solidFill>
                  <a:srgbClr val="444444"/>
                </a:solidFill>
                <a:effectLst/>
                <a:latin typeface="Raleway" pitchFamily="2" charset="0"/>
              </a:rPr>
              <a:t>Pamatojoties uz Džima O'Nīla ziņojumu, Apvienoto Nāciju Organizācija lēš, ka līdz 2050. gadam superbaktērijas un ar tām saistīta dažādu veidu rezistence pret antimikrobiāliem līdzekļiem varētu izraisīt līdz pat 10 miljoniem nāves gadījumu gadā. </a:t>
            </a:r>
          </a:p>
          <a:p>
            <a:pPr algn="l"/>
            <a:endParaRPr lang="en-GB" sz="1600" b="0" i="0" u="none" strike="noStrike" baseline="0" dirty="0">
              <a:solidFill>
                <a:srgbClr val="444444"/>
              </a:solidFill>
              <a:effectLst/>
              <a:latin typeface="Raleway" pitchFamily="2" charset="0"/>
            </a:endParaRPr>
          </a:p>
          <a:p>
            <a:pPr algn="l"/>
            <a:r>
              <a:rPr lang="lv-LV" sz="1600" b="0" i="0" u="none" strike="noStrike" baseline="0">
                <a:solidFill>
                  <a:srgbClr val="444444"/>
                </a:solidFill>
                <a:effectLst/>
                <a:latin typeface="Raleway" pitchFamily="2" charset="0"/>
                <a:ea typeface="+mn-ea"/>
                <a:cs typeface="+mn-cs"/>
              </a:rPr>
              <a:t>Grafikā redzama plānotā </a:t>
            </a:r>
            <a:r>
              <a:rPr lang="lv-LV" sz="1600" b="0" i="0">
                <a:solidFill>
                  <a:srgbClr val="444444"/>
                </a:solidFill>
                <a:effectLst/>
                <a:latin typeface="Raleway" pitchFamily="2" charset="0"/>
                <a:ea typeface="+mn-ea"/>
                <a:cs typeface="+mn-cs"/>
              </a:rPr>
              <a:t>mirstība, ko izraisījusi rezistence pret antimikrobiāliem līdzekļiem, un tā salīdzināta ar pašreizējiem vispārējiem nāves cēloņiem un aplēsēm par mirstību 2050. gadā. </a:t>
            </a:r>
          </a:p>
          <a:p>
            <a:pPr algn="l"/>
            <a:r>
              <a:rPr lang="lv-LV" sz="1600" b="0" i="0">
                <a:solidFill>
                  <a:srgbClr val="444444"/>
                </a:solidFill>
                <a:effectLst/>
                <a:latin typeface="Raleway" pitchFamily="2" charset="0"/>
                <a:ea typeface="+mn-ea"/>
                <a:cs typeface="+mn-cs"/>
              </a:rPr>
              <a:t>Dati par dažādiem pašreizējo nāves gadījumu cēloņiem ir ņemti no dažādiem avotiem: </a:t>
            </a:r>
          </a:p>
          <a:p>
            <a:pPr marL="171450" indent="-171450" algn="l">
              <a:buFont typeface="Arial" panose="020B0604020202020204" pitchFamily="34" charset="0"/>
              <a:buChar char="•"/>
            </a:pPr>
            <a:r>
              <a:rPr lang="lv-LV" sz="1100" b="0" i="0" u="none" strike="noStrike" baseline="0">
                <a:solidFill>
                  <a:srgbClr val="3C4982"/>
                </a:solidFill>
                <a:latin typeface="EC Square Sans Pro" panose="020B0506040000020004" pitchFamily="34" charset="0"/>
              </a:rPr>
              <a:t>Diabēts: www.whi.int/mediacentre/factsheets/fs312/en/ Vēzis: www.whi.int/mediacentre/factsheets/fs297/en/</a:t>
            </a:r>
          </a:p>
          <a:p>
            <a:pPr marL="171450" indent="-171450" algn="l">
              <a:buFont typeface="Arial" panose="020B0604020202020204" pitchFamily="34" charset="0"/>
              <a:buChar char="•"/>
            </a:pPr>
            <a:r>
              <a:rPr lang="lv-LV" sz="1100" b="0" i="0" u="none" strike="noStrike" baseline="0">
                <a:solidFill>
                  <a:srgbClr val="3C4982"/>
                </a:solidFill>
                <a:latin typeface="EC Square Sans Pro" panose="020B0506040000020004" pitchFamily="34" charset="0"/>
              </a:rPr>
              <a:t>Holera: www.whi.int/mediacentre/factsheets/fs107/en/ Caureju izraisošas slimības: www.sciencedirect.com/science/article/pii/So140673612617280</a:t>
            </a:r>
          </a:p>
          <a:p>
            <a:pPr marL="171450" indent="-171450" algn="l">
              <a:buFont typeface="Arial" panose="020B0604020202020204" pitchFamily="34" charset="0"/>
              <a:buChar char="•"/>
            </a:pPr>
            <a:r>
              <a:rPr lang="lv-LV" sz="1100" b="0" i="0" u="none" strike="noStrike" baseline="0">
                <a:solidFill>
                  <a:srgbClr val="3C4982"/>
                </a:solidFill>
                <a:latin typeface="EC Square Sans Pro" panose="020B0506040000020004" pitchFamily="34" charset="0"/>
              </a:rPr>
              <a:t>Masalas: www.sciencedirect.com/science/article/pii/So140673612617280 Ceļu satiksmes negadījumi: www.whi.int/mediacentre/factsheets/fs358/en/</a:t>
            </a:r>
          </a:p>
          <a:p>
            <a:pPr marL="171450" indent="-171450" algn="l">
              <a:buFont typeface="Arial" panose="020B0604020202020204" pitchFamily="34" charset="0"/>
              <a:buChar char="•"/>
            </a:pPr>
            <a:r>
              <a:rPr lang="lv-LV" sz="1100" b="0" i="0" u="none" strike="noStrike" baseline="0">
                <a:solidFill>
                  <a:srgbClr val="3C4982"/>
                </a:solidFill>
                <a:latin typeface="EC Square Sans Pro" panose="020B0506040000020004" pitchFamily="34" charset="0"/>
              </a:rPr>
              <a:t>Stingumkrampji: www.sciencedirect.com/science/article/pii/So140673612617280</a:t>
            </a:r>
          </a:p>
          <a:p>
            <a:pPr algn="l"/>
            <a:endParaRPr lang="en-GB" sz="1100" b="0" i="0" u="none" strike="noStrike" baseline="0" dirty="0">
              <a:solidFill>
                <a:srgbClr val="3C4982"/>
              </a:solidFill>
              <a:latin typeface="EC Square Sans Pro" panose="020B0506040000020004" pitchFamily="34" charset="0"/>
            </a:endParaRPr>
          </a:p>
          <a:p>
            <a:pPr algn="l"/>
            <a:endParaRPr lang="en-GB" sz="1100" b="0" i="0" u="none" strike="noStrike" baseline="0" dirty="0">
              <a:solidFill>
                <a:srgbClr val="3C4982"/>
              </a:solidFill>
              <a:latin typeface="EC Square Sans Pro" panose="020B0506040000020004" pitchFamily="34" charset="0"/>
            </a:endParaRPr>
          </a:p>
          <a:p>
            <a:pPr algn="l"/>
            <a:r>
              <a:rPr lang="lv-LV" sz="1100" b="0" i="0" u="none" strike="noStrike" baseline="0">
                <a:solidFill>
                  <a:srgbClr val="3C4982"/>
                </a:solidFill>
                <a:latin typeface="EC Square Sans Pro" panose="020B0506040000020004" pitchFamily="34" charset="0"/>
              </a:rPr>
              <a:t>Rezistence pret antimikrobiāliem līdzekļiem ļoti būtiski ietekmē </a:t>
            </a:r>
            <a:r>
              <a:rPr lang="lv-LV" sz="1100" b="0" i="0" u="none" strike="noStrike" baseline="0">
                <a:solidFill>
                  <a:srgbClr val="3C4982"/>
                </a:solidFill>
                <a:highlight>
                  <a:srgbClr val="FFFF00"/>
                </a:highlight>
                <a:latin typeface="EC Square Sans Pro" panose="020B0506040000020004" pitchFamily="34" charset="0"/>
              </a:rPr>
              <a:t>Eiropas veselības aprūpes sistēmu</a:t>
            </a:r>
            <a:r>
              <a:rPr lang="lv-LV" sz="1100" b="0" i="0" u="none" strike="noStrike" baseline="0">
                <a:solidFill>
                  <a:srgbClr val="3C4982"/>
                </a:solidFill>
                <a:latin typeface="EC Square Sans Pro" panose="020B0506040000020004" pitchFamily="34" charset="0"/>
              </a:rPr>
              <a:t>, proti, aptuveni 1,1 miljardu eiro gadā, saskaņā ar datiem, kas iegūti no </a:t>
            </a:r>
            <a:r>
              <a:rPr lang="lv-LV" sz="1600" b="0" i="0">
                <a:solidFill>
                  <a:srgbClr val="4D5156"/>
                </a:solidFill>
                <a:effectLst/>
                <a:latin typeface="arial" panose="020B0604020202020204" pitchFamily="34" charset="0"/>
              </a:rPr>
              <a:t>Ekonomiskās sadarbības un attīstības organizācijas </a:t>
            </a:r>
            <a:r>
              <a:rPr lang="lv-LV" sz="1600" b="0" i="0" u="none" strike="noStrike" baseline="0">
                <a:solidFill>
                  <a:srgbClr val="3C4982"/>
                </a:solidFill>
                <a:latin typeface="EC Square Sans Pro" panose="020B0506040000020004" pitchFamily="34" charset="0"/>
              </a:rPr>
              <a:t>(ESAO)</a:t>
            </a:r>
            <a:r>
              <a:rPr lang="lv-LV" sz="1600" b="0" i="0">
                <a:solidFill>
                  <a:srgbClr val="4D5156"/>
                </a:solidFill>
                <a:effectLst/>
                <a:latin typeface="arial" panose="020B0604020202020204" pitchFamily="34" charset="0"/>
              </a:rPr>
              <a:t>.</a:t>
            </a:r>
          </a:p>
          <a:p>
            <a:pPr algn="l"/>
            <a:r>
              <a:rPr lang="lv-LV" sz="1100" b="0" i="0">
                <a:solidFill>
                  <a:srgbClr val="3F4A52"/>
                </a:solidFill>
                <a:effectLst/>
                <a:latin typeface="EC Square Sans Pro" panose="020B0506040000020004" pitchFamily="34" charset="0"/>
              </a:rPr>
              <a:t>Ja infekcija nereaģē uz pirmo izvēlēto antimikrobiālo līdzekli </a:t>
            </a:r>
            <a:r>
              <a:rPr lang="lv-LV" sz="1800" b="0" i="0" u="none" strike="noStrike">
                <a:solidFill>
                  <a:srgbClr val="3F4A52"/>
                </a:solidFill>
                <a:effectLst/>
                <a:latin typeface="EC Square Sans Pro" panose="020B0506040000020004" pitchFamily="34" charset="0"/>
              </a:rPr>
              <a:t>("Pirmais izvēlētais līdzeklis ir zāles, ko iesaka izmēģināt pirmās"), </a:t>
            </a:r>
            <a:r>
              <a:rPr lang="lv-LV" sz="1100" b="0" i="0">
                <a:solidFill>
                  <a:srgbClr val="3F4A52"/>
                </a:solidFill>
                <a:effectLst/>
                <a:latin typeface="EC Square Sans Pro" panose="020B0506040000020004" pitchFamily="34" charset="0"/>
              </a:rPr>
              <a:t>veselības aprūpes speciālisti izmanto </a:t>
            </a:r>
            <a:r>
              <a:rPr lang="lv-LV" sz="1100" b="1" i="0">
                <a:solidFill>
                  <a:srgbClr val="3F4A52"/>
                </a:solidFill>
                <a:effectLst/>
                <a:latin typeface="EC Square Sans Pro" panose="020B0506040000020004" pitchFamily="34" charset="0"/>
              </a:rPr>
              <a:t>dārgākas</a:t>
            </a:r>
            <a:r>
              <a:rPr lang="lv-LV" sz="1100" b="0" i="0">
                <a:solidFill>
                  <a:srgbClr val="3F4A52"/>
                </a:solidFill>
                <a:effectLst/>
                <a:latin typeface="EC Square Sans Pro" panose="020B0506040000020004" pitchFamily="34" charset="0"/>
              </a:rPr>
              <a:t> </a:t>
            </a:r>
            <a:r>
              <a:rPr lang="lv-LV" sz="1100" b="1" i="0">
                <a:solidFill>
                  <a:srgbClr val="3F4A52"/>
                </a:solidFill>
                <a:effectLst/>
                <a:latin typeface="EC Square Sans Pro" panose="020B0506040000020004" pitchFamily="34" charset="0"/>
              </a:rPr>
              <a:t>alternatīvas</a:t>
            </a:r>
            <a:r>
              <a:rPr lang="lv-LV" sz="1100" b="0" i="0">
                <a:solidFill>
                  <a:srgbClr val="3F4A52"/>
                </a:solidFill>
                <a:effectLst/>
                <a:latin typeface="EC Square Sans Pro" panose="020B0506040000020004" pitchFamily="34" charset="0"/>
              </a:rPr>
              <a:t>, piemēram, otrās un trešās izvēles zāles (pēdējās pieejamās ārstēšanas iespējas). Komplikācijas vai ilgāks slimības vai ārstēšanas ilgums dažkārt prasa </a:t>
            </a:r>
            <a:r>
              <a:rPr lang="lv-LV" sz="1100" b="1" i="0">
                <a:solidFill>
                  <a:srgbClr val="3F4A52"/>
                </a:solidFill>
                <a:effectLst/>
                <a:latin typeface="EC Square Sans Pro" panose="020B0506040000020004" pitchFamily="34" charset="0"/>
              </a:rPr>
              <a:t>ilgāku uzturēšanos slimnīcā</a:t>
            </a:r>
            <a:r>
              <a:rPr lang="lv-LV" sz="1100" b="0" i="0">
                <a:solidFill>
                  <a:srgbClr val="3F4A52"/>
                </a:solidFill>
                <a:effectLst/>
                <a:latin typeface="EC Square Sans Pro" panose="020B0506040000020004" pitchFamily="34" charset="0"/>
              </a:rPr>
              <a:t>, un tāpēc izmaksas pieaug.</a:t>
            </a:r>
          </a:p>
          <a:p>
            <a:pPr algn="l"/>
            <a:r>
              <a:rPr lang="lv-LV" sz="1100" b="0" i="1">
                <a:solidFill>
                  <a:srgbClr val="000000"/>
                </a:solidFill>
                <a:effectLst/>
                <a:latin typeface="EC Square Sans Pro" panose="020B0506040000020004" pitchFamily="34" charset="0"/>
              </a:rPr>
              <a:t>Avots:</a:t>
            </a:r>
            <a:r>
              <a:rPr lang="lv-LV" sz="1100" b="0" i="0">
                <a:solidFill>
                  <a:srgbClr val="000000"/>
                </a:solidFill>
                <a:effectLst/>
                <a:latin typeface="EC Square Sans Pro" panose="020B0506040000020004" pitchFamily="34" charset="0"/>
              </a:rPr>
              <a:t> ESAO (2018), </a:t>
            </a:r>
            <a:r>
              <a:rPr lang="lv-LV" sz="1100" b="0" i="1">
                <a:solidFill>
                  <a:srgbClr val="000000"/>
                </a:solidFill>
                <a:effectLst/>
                <a:latin typeface="EC Square Sans Pro" panose="020B0506040000020004" pitchFamily="34" charset="0"/>
              </a:rPr>
              <a:t>Stemming the Superbug Tide: Just A Few Dollars More</a:t>
            </a:r>
            <a:r>
              <a:rPr lang="lv-LV" sz="1100" b="0" i="0">
                <a:solidFill>
                  <a:srgbClr val="000000"/>
                </a:solidFill>
                <a:effectLst/>
                <a:latin typeface="EC Square Sans Pro" panose="020B0506040000020004" pitchFamily="34" charset="0"/>
              </a:rPr>
              <a:t>, OECD Health Policy Studies, OECD Publishing, Paris, </a:t>
            </a:r>
            <a:r>
              <a:rPr lang="lv-LV" sz="1100" b="0" i="0">
                <a:solidFill>
                  <a:srgbClr val="000000"/>
                </a:solidFill>
                <a:effectLst/>
                <a:latin typeface="EC Square Sans Pro" panose="020B0506040000020004" pitchFamily="34" charset="0"/>
                <a:hlinkClick r:id="rId3"/>
              </a:rPr>
              <a:t>https://doi.org/10.1787/9789264307599-en</a:t>
            </a:r>
            <a:r>
              <a:rPr lang="lv-LV" sz="1100" b="0" i="0">
                <a:solidFill>
                  <a:srgbClr val="000000"/>
                </a:solidFill>
                <a:effectLst/>
                <a:latin typeface="EC Square Sans Pro" panose="020B0506040000020004" pitchFamily="34" charset="0"/>
              </a:rPr>
              <a:t>.</a:t>
            </a:r>
          </a:p>
          <a:p>
            <a:pPr algn="l"/>
            <a:endParaRPr lang="en-GB" sz="1100" b="0" i="0" dirty="0">
              <a:solidFill>
                <a:srgbClr val="000000"/>
              </a:solidFill>
              <a:effectLst/>
              <a:latin typeface="EC Square Sans Pro" panose="020B0506040000020004" pitchFamily="34" charset="0"/>
            </a:endParaRPr>
          </a:p>
          <a:p>
            <a:pPr algn="l"/>
            <a:r>
              <a:rPr lang="lv-LV" sz="1100" b="0" i="0">
                <a:solidFill>
                  <a:srgbClr val="000000"/>
                </a:solidFill>
                <a:effectLst/>
                <a:latin typeface="EC Square Sans Pro" panose="020B0506040000020004" pitchFamily="34" charset="0"/>
              </a:rPr>
              <a:t>2023. gadā iznāca jauns ESAO ziņojums "Rīcības plāns "Viena veselība" rezistences pret antimikrobiāliem līdzekļiem novēršanai", kurā aprēķināts šīs rezistences radītais ekonomiskais kaitējums ESAO valstīs un ES.  Ziņojumā ņemtas vērā ne tikai izmaksas veselības aprūpes nozarei, bet arī zaudējumi, kas saistīti ar produktivitātes mazināšanos. Ziņojumā ir norādīts, ka ekonomiskā ietekme ES varētu būt daudz lielāka - no 7 līdz 12 miljardiem gadā atkarībā no scenārija. </a:t>
            </a:r>
          </a:p>
          <a:p>
            <a:pPr algn="l"/>
            <a:r>
              <a:rPr lang="lv-LV" sz="1100" b="0" i="0">
                <a:solidFill>
                  <a:srgbClr val="000000"/>
                </a:solidFill>
                <a:effectLst/>
                <a:latin typeface="EC Square Sans Pro" panose="020B0506040000020004" pitchFamily="34" charset="0"/>
              </a:rPr>
              <a:t>https://www.oecd.org/en/publications/embracing-a-one-health-framework-to-fight-antimicrobial-resistance_ce44c755-en.html</a:t>
            </a:r>
          </a:p>
          <a:p>
            <a:pPr algn="l"/>
            <a:endParaRPr lang="en-GB" sz="1100" b="0" i="0" dirty="0">
              <a:solidFill>
                <a:srgbClr val="000000"/>
              </a:solidFill>
              <a:effectLst/>
              <a:latin typeface="EC Square Sans Pro" panose="020B0506040000020004" pitchFamily="34" charset="0"/>
            </a:endParaRPr>
          </a:p>
          <a:p>
            <a:pPr algn="l"/>
            <a:endParaRPr lang="en-GB" sz="1100" b="0" i="0" dirty="0">
              <a:solidFill>
                <a:srgbClr val="000000"/>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dirty="0">
              <a:solidFill>
                <a:srgbClr val="3F4A52"/>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dirty="0">
              <a:solidFill>
                <a:srgbClr val="3F4A52"/>
              </a:solidFill>
              <a:effectLst/>
              <a:latin typeface="EC Square Sans Pro" panose="020B0506040000020004" pitchFamily="34" charset="0"/>
            </a:endParaRPr>
          </a:p>
          <a:p>
            <a:pPr algn="l"/>
            <a:endParaRPr lang="en-GB" b="0"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3</a:t>
            </a:fld>
            <a:endParaRPr lang="en-GB"/>
          </a:p>
        </p:txBody>
      </p:sp>
    </p:spTree>
    <p:extLst>
      <p:ext uri="{BB962C8B-B14F-4D97-AF65-F5344CB8AC3E}">
        <p14:creationId xmlns:p14="http://schemas.microsoft.com/office/powerpoint/2010/main" val="22472195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lv-LV" sz="1100">
                <a:solidFill>
                  <a:srgbClr val="404040"/>
                </a:solidFill>
                <a:latin typeface="arial" panose="020B0604020202020204" pitchFamily="34" charset="0"/>
              </a:rPr>
              <a:t>Rezistence pret antimikrobiāliem līdzekļiem </a:t>
            </a:r>
            <a:r>
              <a:rPr lang="lv-LV" sz="1100" b="0" i="0">
                <a:solidFill>
                  <a:srgbClr val="404040"/>
                </a:solidFill>
                <a:effectLst/>
                <a:latin typeface="arial" panose="020B0604020202020204" pitchFamily="34" charset="0"/>
              </a:rPr>
              <a:t>ir mikroorganismu spēja izdzīvot vai augt, neraugoties uz antimikrobiālo līdzekli, kas parasti šo </a:t>
            </a:r>
            <a:r>
              <a:rPr lang="lv-LV" sz="1100">
                <a:solidFill>
                  <a:srgbClr val="404040"/>
                </a:solidFill>
                <a:latin typeface="arial" panose="020B0604020202020204" pitchFamily="34" charset="0"/>
              </a:rPr>
              <a:t>mikroorganismu </a:t>
            </a:r>
            <a:r>
              <a:rPr lang="lv-LV" sz="1100" b="0" i="0">
                <a:solidFill>
                  <a:srgbClr val="404040"/>
                </a:solidFill>
                <a:effectLst/>
                <a:latin typeface="arial" panose="020B0604020202020204" pitchFamily="34" charset="0"/>
              </a:rPr>
              <a:t>nomāc vai nogalina </a:t>
            </a:r>
            <a:r>
              <a:rPr lang="lv-LV" sz="1100">
                <a:solidFill>
                  <a:srgbClr val="404040"/>
                </a:solidFill>
                <a:latin typeface="arial" panose="020B0604020202020204" pitchFamily="34" charset="0"/>
              </a:rPr>
              <a:t>. </a:t>
            </a:r>
          </a:p>
          <a:p>
            <a:pPr algn="l"/>
            <a:r>
              <a:rPr lang="lv-LV" sz="1100">
                <a:solidFill>
                  <a:srgbClr val="404040"/>
                </a:solidFill>
                <a:latin typeface="arial" panose="020B0604020202020204" pitchFamily="34" charset="0"/>
              </a:rPr>
              <a:t>Tās ir dabiskās atlases un ģenētikas sekas. </a:t>
            </a:r>
            <a:r>
              <a:rPr lang="lv-LV" sz="1100" b="0" i="0">
                <a:solidFill>
                  <a:srgbClr val="1F1F1F"/>
                </a:solidFill>
                <a:effectLst/>
                <a:latin typeface="Google Sans"/>
              </a:rPr>
              <a:t>Rezistence pret antibiotikām rodas arī tad, kad baktērijas mainās, lai pasargātu sevi no tām. </a:t>
            </a:r>
          </a:p>
          <a:p>
            <a:pPr algn="l"/>
            <a:r>
              <a:rPr lang="lv-LV" sz="1100">
                <a:solidFill>
                  <a:srgbClr val="404040"/>
                </a:solidFill>
                <a:latin typeface="arial" panose="020B0604020202020204" pitchFamily="34" charset="0"/>
              </a:rPr>
              <a:t>Rezistences attīstību veicina arī tādi papildu cilvēciskie faktori kā: </a:t>
            </a:r>
          </a:p>
          <a:p>
            <a:pPr marL="285750" indent="-285750" algn="l">
              <a:buFont typeface="Arial" panose="020B0604020202020204" pitchFamily="34" charset="0"/>
              <a:buChar char="•"/>
            </a:pPr>
            <a:r>
              <a:rPr lang="lv-LV" sz="1100">
                <a:solidFill>
                  <a:srgbClr val="404040"/>
                </a:solidFill>
                <a:latin typeface="arial" panose="020B0604020202020204" pitchFamily="34" charset="0"/>
              </a:rPr>
              <a:t>neatbilstoša lietošana: </a:t>
            </a:r>
          </a:p>
          <a:p>
            <a:pPr marL="742950" lvl="1" indent="-285750" algn="l">
              <a:buFont typeface="Arial" panose="020B0604020202020204" pitchFamily="34" charset="0"/>
              <a:buChar char="•"/>
            </a:pPr>
            <a:r>
              <a:rPr lang="lv-LV" sz="1100">
                <a:solidFill>
                  <a:srgbClr val="404040"/>
                </a:solidFill>
                <a:latin typeface="arial" panose="020B0604020202020204" pitchFamily="34" charset="0"/>
              </a:rPr>
              <a:t>pārmērīga lietošana: </a:t>
            </a:r>
          </a:p>
          <a:p>
            <a:pPr marL="1200150" lvl="2" indent="-285750" algn="l">
              <a:buFont typeface="Arial" panose="020B0604020202020204" pitchFamily="34" charset="0"/>
              <a:buChar char="•"/>
            </a:pPr>
            <a:r>
              <a:rPr lang="lv-LV" sz="1100">
                <a:solidFill>
                  <a:srgbClr val="404040"/>
                </a:solidFill>
                <a:latin typeface="arial" panose="020B0604020202020204" pitchFamily="34" charset="0"/>
              </a:rPr>
              <a:t>citai personai izrakstīto antibiotiku lietošana</a:t>
            </a:r>
          </a:p>
          <a:p>
            <a:pPr marL="1200150" lvl="2" indent="-285750" algn="l">
              <a:buFont typeface="Arial" panose="020B0604020202020204" pitchFamily="34" charset="0"/>
              <a:buChar char="•"/>
            </a:pPr>
            <a:r>
              <a:rPr lang="lv-LV" sz="1100">
                <a:solidFill>
                  <a:srgbClr val="404040"/>
                </a:solidFill>
                <a:latin typeface="arial" panose="020B0604020202020204" pitchFamily="34" charset="0"/>
              </a:rPr>
              <a:t>antibiotiku lietošana bez nepieciešamības</a:t>
            </a:r>
          </a:p>
          <a:p>
            <a:pPr marL="1200150" lvl="2" indent="-285750" algn="l">
              <a:buFont typeface="Arial" panose="020B0604020202020204" pitchFamily="34" charset="0"/>
              <a:buChar char="•"/>
            </a:pPr>
            <a:r>
              <a:rPr lang="lv-LV" sz="1100">
                <a:solidFill>
                  <a:srgbClr val="404040"/>
                </a:solidFill>
                <a:latin typeface="arial" panose="020B0604020202020204" pitchFamily="34" charset="0"/>
              </a:rPr>
              <a:t>antibiotiku lietošana vīrusu infekciju un iekaisumu gadījumā</a:t>
            </a:r>
          </a:p>
          <a:p>
            <a:pPr marL="742950" lvl="1" indent="-285750" algn="l">
              <a:buFont typeface="Arial" panose="020B0604020202020204" pitchFamily="34" charset="0"/>
              <a:buChar char="•"/>
            </a:pPr>
            <a:r>
              <a:rPr lang="lv-LV" sz="1100">
                <a:solidFill>
                  <a:srgbClr val="404040"/>
                </a:solidFill>
                <a:latin typeface="arial" panose="020B0604020202020204" pitchFamily="34" charset="0"/>
              </a:rPr>
              <a:t>nepareiza lietošana: </a:t>
            </a:r>
          </a:p>
          <a:p>
            <a:pPr marL="1200150" lvl="2" indent="-285750" algn="l">
              <a:buFont typeface="Arial" panose="020B0604020202020204" pitchFamily="34" charset="0"/>
              <a:buChar char="•"/>
            </a:pPr>
            <a:r>
              <a:rPr lang="lv-LV" sz="1100">
                <a:solidFill>
                  <a:srgbClr val="404040"/>
                </a:solidFill>
                <a:latin typeface="arial" panose="020B0604020202020204" pitchFamily="34" charset="0"/>
              </a:rPr>
              <a:t>antimikrobiālo līdzekļu kā dzīvnieku augšanas veicinātāju lietošana saimniecībās vai akvakultūrā</a:t>
            </a:r>
          </a:p>
          <a:p>
            <a:pPr marL="1200150" lvl="2" indent="-285750" algn="l">
              <a:buFont typeface="Arial" panose="020B0604020202020204" pitchFamily="34" charset="0"/>
              <a:buChar char="•"/>
            </a:pPr>
            <a:r>
              <a:rPr lang="lv-LV" sz="1100">
                <a:solidFill>
                  <a:srgbClr val="404040"/>
                </a:solidFill>
                <a:latin typeface="arial" panose="020B0604020202020204" pitchFamily="34" charset="0"/>
              </a:rPr>
              <a:t>pilna kursa nepabeigšana vai nepietiekamas devas lietošana</a:t>
            </a:r>
          </a:p>
          <a:p>
            <a:pPr marL="1200150" lvl="2" indent="-285750" algn="l">
              <a:buFont typeface="Arial" panose="020B0604020202020204" pitchFamily="34" charset="0"/>
              <a:buChar char="•"/>
            </a:pPr>
            <a:r>
              <a:rPr lang="lv-LV" sz="1100">
                <a:solidFill>
                  <a:srgbClr val="404040"/>
                </a:solidFill>
                <a:latin typeface="arial" panose="020B0604020202020204" pitchFamily="34" charset="0"/>
              </a:rPr>
              <a:t>antibiotiku lietošana nepareizu indikāciju dēļ, piemēram, vīrusu infekcijas un iekaisuma gadījumā</a:t>
            </a:r>
          </a:p>
          <a:p>
            <a:pPr algn="l"/>
            <a:endParaRPr lang="en-GB" sz="1100" dirty="0">
              <a:solidFill>
                <a:srgbClr val="404040"/>
              </a:solidFill>
              <a:latin typeface="arial" panose="020B0604020202020204" pitchFamily="34" charset="0"/>
            </a:endParaRPr>
          </a:p>
          <a:p>
            <a:pPr algn="l"/>
            <a:r>
              <a:rPr lang="lv-LV" sz="1100" b="0" i="0" u="none" strike="noStrike" baseline="0">
                <a:latin typeface="ECSquareSansPro-Regular"/>
              </a:rPr>
              <a:t>Laika gaitā tas padara antimikrobiālos līdzekļus mazāk iedarbīgus un galu galā nelietderīgus gan cilvēku, gan </a:t>
            </a:r>
            <a:r>
              <a:rPr lang="lv-LV" sz="1100" b="0" i="0" u="none" strike="noStrike" baseline="0">
                <a:solidFill>
                  <a:srgbClr val="FFFFFF"/>
                </a:solidFill>
                <a:latin typeface="ECSquareSansPro-Regular"/>
              </a:rPr>
              <a:t>veterinārajā medicīnā.</a:t>
            </a:r>
          </a:p>
          <a:p>
            <a:r>
              <a:rPr lang="lv-LV" sz="1100" b="0" i="0">
                <a:solidFill>
                  <a:srgbClr val="1F1F1F"/>
                </a:solidFill>
                <a:effectLst/>
                <a:latin typeface="Google Sans"/>
              </a:rPr>
              <a:t>Visas baktērijas izplatās pa gaisu, ūdeni, augsni, pārtiku vai ar dzīviem pārnēsātājiem. </a:t>
            </a:r>
          </a:p>
          <a:p>
            <a:r>
              <a:rPr lang="lv-LV" sz="1100" b="0" i="0">
                <a:solidFill>
                  <a:srgbClr val="1F1F1F"/>
                </a:solidFill>
                <a:effectLst/>
                <a:latin typeface="Google Sans"/>
              </a:rPr>
              <a:t>Nākamajā slaidā ir parādīti dažādi izplatīšanās virzieni.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4</a:t>
            </a:fld>
            <a:endParaRPr lang="en-GB"/>
          </a:p>
        </p:txBody>
      </p:sp>
    </p:spTree>
    <p:extLst>
      <p:ext uri="{BB962C8B-B14F-4D97-AF65-F5344CB8AC3E}">
        <p14:creationId xmlns:p14="http://schemas.microsoft.com/office/powerpoint/2010/main" val="1105173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lv-LV" sz="1100" b="0" i="0" u="none" strike="noStrike" baseline="0">
                <a:latin typeface="EC Square Sans Pro" panose="020B0506040000020004" pitchFamily="34" charset="0"/>
              </a:rPr>
              <a:t>Plānā "Viena veselība" ir atzīts, ka cilvēku veselība ir cieši saistīta ar dzīvnieku veselību un vidi, t. i., dzīvnieku barība, cilvēku </a:t>
            </a:r>
          </a:p>
          <a:p>
            <a:pPr algn="l"/>
            <a:r>
              <a:rPr lang="lv-LV" sz="1100" b="0" i="0" u="none" strike="noStrike" baseline="0">
                <a:latin typeface="EC Square Sans Pro" panose="020B0506040000020004" pitchFamily="34" charset="0"/>
              </a:rPr>
              <a:t>pārtika, dzīvnieku un cilvēku veselība un vides piesārņojums ir cieši saistīti. </a:t>
            </a:r>
          </a:p>
          <a:p>
            <a:pPr algn="l"/>
            <a:endParaRPr lang="en-GB" sz="1100" b="0" i="0" u="none" strike="noStrike" baseline="0" dirty="0">
              <a:solidFill>
                <a:srgbClr val="404040"/>
              </a:solidFill>
              <a:effectLst/>
              <a:latin typeface="EC Square Sans Pro" panose="020B0506040000020004" pitchFamily="34" charset="0"/>
            </a:endParaRPr>
          </a:p>
          <a:p>
            <a:r>
              <a:rPr lang="lv-LV" sz="1100" b="0" i="0">
                <a:solidFill>
                  <a:srgbClr val="1C1D1E"/>
                </a:solidFill>
                <a:effectLst/>
                <a:latin typeface="EC Square Sans Pro" panose="020B0506040000020004" pitchFamily="34" charset="0"/>
              </a:rPr>
              <a:t>Tas atspoguļo Eiropas Komisijas "Vienas veselības" pieeju rezistences pret antimikrobiāliem līdzekļiem novēršanā. Ar to visaptverošā un koordinētā veidā kopīgi tiek risināti jautājumi cilvēku un veterinārajā sektorā.</a:t>
            </a:r>
          </a:p>
          <a:p>
            <a:endParaRPr lang="en-GB" sz="1100" b="0" i="0" dirty="0">
              <a:solidFill>
                <a:srgbClr val="1C1D1E"/>
              </a:solidFill>
              <a:effectLst/>
              <a:latin typeface="EC Square Sans Pro" panose="020B0506040000020004" pitchFamily="34" charset="0"/>
            </a:endParaRPr>
          </a:p>
          <a:p>
            <a:r>
              <a:rPr lang="lv-LV" sz="1100" b="0" i="0">
                <a:solidFill>
                  <a:srgbClr val="202122"/>
                </a:solidFill>
                <a:effectLst/>
                <a:latin typeface="EC Square Sans Pro" panose="020B0506040000020004" pitchFamily="34" charset="0"/>
              </a:rPr>
              <a:t>Speciālistus satrauc pieaugošais antibiotiku patēriņš, jo </a:t>
            </a:r>
            <a:r>
              <a:rPr lang="lv-LV" sz="1100" b="0" i="0">
                <a:solidFill>
                  <a:srgbClr val="202122"/>
                </a:solidFill>
                <a:effectLst/>
                <a:latin typeface="EC Square Sans Pro" panose="020B0506040000020004" pitchFamily="34" charset="0"/>
                <a:hlinkClick r:id="rId3" tooltip="Rezistence pret antibiotikām">
                  <a:extLst>
                    <a:ext uri="{A12FA001-AC4F-418D-AE19-62706E023703}">
                      <ahyp:hlinkClr xmlns:ahyp="http://schemas.microsoft.com/office/drawing/2018/hyperlinkcolor" val="tx"/>
                    </a:ext>
                  </a:extLst>
                </a:hlinkClick>
              </a:rPr>
              <a:t>rezistence pret antibiotikām</a:t>
            </a:r>
            <a:r>
              <a:rPr lang="lv-LV" sz="1100" b="0" i="0">
                <a:solidFill>
                  <a:srgbClr val="202122"/>
                </a:solidFill>
                <a:effectLst/>
                <a:latin typeface="EC Square Sans Pro" panose="020B0506040000020004" pitchFamily="34" charset="0"/>
              </a:rPr>
              <a:t> tiek uzskatīta par nopietnu draudu cilvēku un dzīvnieku veselībai un labturībai nākotnē, un pieaugošs antibiotiku vai pret antibiotikām rezistentu baktēriju daudzums vidē varētu palielināt pret zālēm rezistentu infekciju skaitu abos gadījumos.</a:t>
            </a:r>
          </a:p>
          <a:p>
            <a:endParaRPr lang="en-GB" sz="1100" b="0" i="0" dirty="0">
              <a:solidFill>
                <a:srgbClr val="202122"/>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a:solidFill>
                  <a:srgbClr val="202122"/>
                </a:solidFill>
                <a:effectLst/>
                <a:latin typeface="EC Square Sans Pro" panose="020B0506040000020004" pitchFamily="34" charset="0"/>
              </a:rPr>
              <a:t>Grafikā galvenā uzmanība pievērsta antimikrobiālo līdzekļu patēriņam produktīvajiem dzīvniekiem. Bet </a:t>
            </a:r>
            <a:r>
              <a:rPr lang="lv-LV" sz="1800">
                <a:solidFill>
                  <a:srgbClr val="000000"/>
                </a:solidFill>
                <a:latin typeface="Adobe Clean DC"/>
              </a:rPr>
              <a:t>principā tas neattiecas tikai uz produktīvajiem dzīvniekiem, lai gan mēs runājam ar lauksaimniekiem un produktīvo dzīvnieku veterinārārstiem. </a:t>
            </a:r>
          </a:p>
          <a:p>
            <a:endParaRPr lang="en-GB" sz="1100" b="0" i="0" dirty="0">
              <a:solidFill>
                <a:srgbClr val="202122"/>
              </a:solidFill>
              <a:effectLst/>
              <a:latin typeface="EC Square Sans Pro" panose="020B0506040000020004" pitchFamily="34" charset="0"/>
            </a:endParaRPr>
          </a:p>
          <a:p>
            <a:endParaRPr lang="en-GB" b="0" i="0" dirty="0">
              <a:solidFill>
                <a:srgbClr val="202122"/>
              </a:solidFill>
              <a:effectLst/>
              <a:latin typeface="Arial" panose="020B0604020202020204" pitchFamily="34" charset="0"/>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5</a:t>
            </a:fld>
            <a:endParaRPr lang="en-GB"/>
          </a:p>
        </p:txBody>
      </p:sp>
    </p:spTree>
    <p:extLst>
      <p:ext uri="{BB962C8B-B14F-4D97-AF65-F5344CB8AC3E}">
        <p14:creationId xmlns:p14="http://schemas.microsoft.com/office/powerpoint/2010/main" val="885464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a:solidFill>
                  <a:srgbClr val="3F4A52"/>
                </a:solidFill>
                <a:effectLst/>
                <a:latin typeface="Open Sans" panose="020B0606030504020204" pitchFamily="34" charset="0"/>
              </a:rPr>
              <a:t>2020. gadā vairāk nekā </a:t>
            </a:r>
            <a:r>
              <a:rPr lang="lv-LV" sz="1100" b="1" i="0">
                <a:solidFill>
                  <a:srgbClr val="3F4A52"/>
                </a:solidFill>
                <a:effectLst/>
                <a:latin typeface="Open Sans" panose="020B0606030504020204" pitchFamily="34" charset="0"/>
              </a:rPr>
              <a:t>800 000</a:t>
            </a:r>
            <a:r>
              <a:rPr lang="lv-LV" sz="1100" b="0" i="0">
                <a:solidFill>
                  <a:srgbClr val="3F4A52"/>
                </a:solidFill>
                <a:effectLst/>
                <a:latin typeface="Open Sans" panose="020B0606030504020204" pitchFamily="34" charset="0"/>
              </a:rPr>
              <a:t> cilvēku Eiropā bija </a:t>
            </a:r>
            <a:r>
              <a:rPr lang="lv-LV" sz="1100" b="1" i="0">
                <a:solidFill>
                  <a:srgbClr val="3F4A52"/>
                </a:solidFill>
                <a:effectLst/>
                <a:latin typeface="Open Sans" panose="020B0606030504020204" pitchFamily="34" charset="0"/>
              </a:rPr>
              <a:t>inficējušies</a:t>
            </a:r>
            <a:r>
              <a:rPr lang="lv-LV" sz="1100" b="0" i="0">
                <a:solidFill>
                  <a:srgbClr val="3F4A52"/>
                </a:solidFill>
                <a:effectLst/>
                <a:latin typeface="Open Sans" panose="020B0606030504020204" pitchFamily="34" charset="0"/>
              </a:rPr>
              <a:t> ar baktērijām, kas ir rezistentas pret antibiotikām. Tās izraisīja tādas slimības kā pneimonija, asinsrites un intraabdominālas infekcijas. (Avots: ECDC Eiropas Slimību profilakses un kontroles centrs).</a:t>
            </a:r>
          </a:p>
          <a:p>
            <a:endParaRPr lang="es-ES" sz="1100" dirty="0"/>
          </a:p>
          <a:p>
            <a:r>
              <a:rPr lang="lv-LV" sz="1100" b="0" i="0">
                <a:solidFill>
                  <a:srgbClr val="333333"/>
                </a:solidFill>
                <a:effectLst/>
                <a:latin typeface="Roboto" panose="02000000000000000000" pitchFamily="2" charset="0"/>
              </a:rPr>
              <a:t>Kopumā ES/EEZ uzraudzīto baktēriju sugu un antimikrobiālo līdzekļu grupu kombināciju AMR procentuālais īpatsvars joprojām ir augsts:</a:t>
            </a:r>
          </a:p>
          <a:p>
            <a:pPr marL="171450" indent="-171450">
              <a:buFontTx/>
              <a:buChar char="-"/>
            </a:pPr>
            <a:r>
              <a:rPr lang="lv-LV" sz="1100" b="0">
                <a:solidFill>
                  <a:srgbClr val="333333"/>
                </a:solidFill>
                <a:effectLst/>
                <a:latin typeface="Roboto" panose="02000000000000000000" pitchFamily="2" charset="0"/>
              </a:rPr>
              <a:t>rezistence pret </a:t>
            </a:r>
            <a:r>
              <a:rPr lang="lv-LV" sz="1100" b="0" i="0">
                <a:solidFill>
                  <a:srgbClr val="333333"/>
                </a:solidFill>
                <a:effectLst/>
                <a:latin typeface="Roboto" panose="02000000000000000000" pitchFamily="2" charset="0"/>
              </a:rPr>
              <a:t>karbapenēmiem </a:t>
            </a:r>
            <a:r>
              <a:rPr lang="lv-LV" sz="1100" b="0" i="1">
                <a:solidFill>
                  <a:srgbClr val="333333"/>
                </a:solidFill>
                <a:effectLst/>
                <a:latin typeface="Roboto" panose="02000000000000000000" pitchFamily="2" charset="0"/>
              </a:rPr>
              <a:t>Escherichia coli</a:t>
            </a:r>
            <a:r>
              <a:rPr lang="lv-LV" sz="1100" b="0" i="0">
                <a:solidFill>
                  <a:srgbClr val="333333"/>
                </a:solidFill>
                <a:effectLst/>
                <a:latin typeface="Roboto" panose="02000000000000000000" pitchFamily="2" charset="0"/>
              </a:rPr>
              <a:t> un </a:t>
            </a:r>
            <a:r>
              <a:rPr lang="lv-LV" sz="1100" b="0" i="1">
                <a:solidFill>
                  <a:srgbClr val="333333"/>
                </a:solidFill>
                <a:effectLst/>
                <a:latin typeface="Roboto" panose="02000000000000000000" pitchFamily="2" charset="0"/>
              </a:rPr>
              <a:t>Klebsiella pneumoniae </a:t>
            </a:r>
            <a:r>
              <a:rPr lang="lv-LV" sz="1100" b="0" i="0">
                <a:solidFill>
                  <a:srgbClr val="333333"/>
                </a:solidFill>
                <a:effectLst/>
                <a:latin typeface="Roboto" panose="02000000000000000000" pitchFamily="2" charset="0"/>
              </a:rPr>
              <a:t>(</a:t>
            </a:r>
            <a:r>
              <a:rPr lang="lv-LV" sz="1100" b="0" i="1">
                <a:solidFill>
                  <a:srgbClr val="333333"/>
                </a:solidFill>
                <a:effectLst/>
                <a:latin typeface="Roboto" panose="02000000000000000000" pitchFamily="2" charset="0"/>
              </a:rPr>
              <a:t>K. pneumoniae</a:t>
            </a:r>
            <a:r>
              <a:rPr lang="lv-LV" sz="1100" b="0" i="0">
                <a:solidFill>
                  <a:srgbClr val="333333"/>
                </a:solidFill>
                <a:effectLst/>
                <a:latin typeface="Roboto" panose="02000000000000000000" pitchFamily="2" charset="0"/>
              </a:rPr>
              <a:t>),</a:t>
            </a:r>
          </a:p>
          <a:p>
            <a:pPr marL="171450" indent="-171450">
              <a:buFontTx/>
              <a:buChar char="-"/>
            </a:pPr>
            <a:r>
              <a:rPr lang="lv-LV" sz="1100" b="0" i="0">
                <a:solidFill>
                  <a:srgbClr val="333333"/>
                </a:solidFill>
                <a:effectLst/>
                <a:latin typeface="Roboto" panose="02000000000000000000" pitchFamily="2" charset="0"/>
              </a:rPr>
              <a:t>rezistence pret vankomicīnu </a:t>
            </a:r>
            <a:r>
              <a:rPr lang="lv-LV" sz="1100" b="0" i="1">
                <a:solidFill>
                  <a:srgbClr val="333333"/>
                </a:solidFill>
                <a:effectLst/>
                <a:latin typeface="Roboto" panose="02000000000000000000" pitchFamily="2" charset="0"/>
              </a:rPr>
              <a:t>Enterococcus faecium</a:t>
            </a:r>
            <a:r>
              <a:rPr lang="lv-LV" sz="1100" b="0" i="0">
                <a:solidFill>
                  <a:srgbClr val="333333"/>
                </a:solidFill>
                <a:effectLst/>
                <a:latin typeface="Roboto" panose="02000000000000000000" pitchFamily="2" charset="0"/>
              </a:rPr>
              <a:t> ievērojami pieauga 2016.-2020. gadā. </a:t>
            </a:r>
          </a:p>
          <a:p>
            <a:pPr marL="171450" indent="-171450">
              <a:buFontTx/>
              <a:buChar char="-"/>
            </a:pPr>
            <a:r>
              <a:rPr lang="lv-LV" sz="1100" b="0" i="0">
                <a:solidFill>
                  <a:srgbClr val="333333"/>
                </a:solidFill>
                <a:effectLst/>
                <a:latin typeface="Roboto" panose="02000000000000000000" pitchFamily="2" charset="0"/>
              </a:rPr>
              <a:t>Augsts rezistences īpatsvars pret trešās paaudzes cefalosporīniem un karbapenēmiem </a:t>
            </a:r>
            <a:r>
              <a:rPr lang="lv-LV" sz="1100" b="0" i="1">
                <a:solidFill>
                  <a:srgbClr val="333333"/>
                </a:solidFill>
                <a:effectLst/>
                <a:latin typeface="Roboto" panose="02000000000000000000" pitchFamily="2" charset="0"/>
              </a:rPr>
              <a:t>K. Pneumoniae</a:t>
            </a:r>
          </a:p>
          <a:p>
            <a:pPr marL="171450" indent="-171450">
              <a:buFontTx/>
              <a:buChar char="-"/>
            </a:pPr>
            <a:r>
              <a:rPr lang="lv-LV" sz="1100" b="0" i="0">
                <a:solidFill>
                  <a:srgbClr val="333333"/>
                </a:solidFill>
                <a:effectLst/>
                <a:latin typeface="Roboto" panose="02000000000000000000" pitchFamily="2" charset="0"/>
              </a:rPr>
              <a:t>augsts karbapenēmu rezistences īpatsvars </a:t>
            </a:r>
            <a:r>
              <a:rPr lang="lv-LV" sz="1100" b="0" i="1">
                <a:solidFill>
                  <a:srgbClr val="333333"/>
                </a:solidFill>
                <a:effectLst/>
                <a:latin typeface="Roboto" panose="02000000000000000000" pitchFamily="2" charset="0"/>
              </a:rPr>
              <a:t>Acinetobacter </a:t>
            </a:r>
            <a:r>
              <a:rPr lang="lv-LV" sz="1100" b="0" i="0">
                <a:solidFill>
                  <a:srgbClr val="333333"/>
                </a:solidFill>
                <a:effectLst/>
                <a:latin typeface="Roboto" panose="02000000000000000000" pitchFamily="2" charset="0"/>
              </a:rPr>
              <a:t>sugām un </a:t>
            </a:r>
            <a:r>
              <a:rPr lang="lv-LV" sz="1100" b="0" i="1">
                <a:solidFill>
                  <a:srgbClr val="333333"/>
                </a:solidFill>
                <a:effectLst/>
                <a:latin typeface="Roboto" panose="02000000000000000000" pitchFamily="2" charset="0"/>
              </a:rPr>
              <a:t>Pseudomonas aeruginosa</a:t>
            </a:r>
          </a:p>
          <a:p>
            <a:pPr marL="0" indent="0">
              <a:buFontTx/>
              <a:buNone/>
            </a:pPr>
            <a:r>
              <a:rPr lang="lv-LV" sz="1100" b="0" i="0">
                <a:solidFill>
                  <a:srgbClr val="333333"/>
                </a:solidFill>
                <a:effectLst/>
                <a:latin typeface="Roboto" panose="02000000000000000000" pitchFamily="2" charset="0"/>
              </a:rPr>
              <a:t>(</a:t>
            </a:r>
            <a:r>
              <a:rPr lang="lv-LV" sz="1100" b="0" i="1">
                <a:solidFill>
                  <a:srgbClr val="333333"/>
                </a:solidFill>
                <a:effectLst/>
                <a:latin typeface="Roboto" panose="02000000000000000000" pitchFamily="2" charset="0"/>
              </a:rPr>
              <a:t>Avots</a:t>
            </a:r>
            <a:r>
              <a:rPr lang="lv-LV" sz="1100" b="0" i="0">
                <a:solidFill>
                  <a:srgbClr val="333333"/>
                </a:solidFill>
                <a:effectLst/>
                <a:latin typeface="Roboto" panose="02000000000000000000" pitchFamily="2" charset="0"/>
              </a:rPr>
              <a:t>: Rezistences pret antimikrobiāliem līdzekļiem uzraudzība Eiropā 2022. gadā)</a:t>
            </a:r>
          </a:p>
          <a:p>
            <a:pPr marL="0" indent="0">
              <a:buFontTx/>
              <a:buNone/>
            </a:pPr>
            <a:endParaRPr lang="en-GB" sz="1100" b="0" i="0" dirty="0">
              <a:solidFill>
                <a:srgbClr val="333333"/>
              </a:solidFill>
              <a:effectLst/>
              <a:latin typeface="Roboto" panose="02000000000000000000" pitchFamily="2" charset="0"/>
            </a:endParaRPr>
          </a:p>
          <a:p>
            <a:pPr marL="0" indent="0">
              <a:buFontTx/>
              <a:buNone/>
            </a:pPr>
            <a:r>
              <a:rPr lang="lv-LV" sz="1100" b="0" i="0">
                <a:solidFill>
                  <a:srgbClr val="333333"/>
                </a:solidFill>
                <a:effectLst/>
                <a:latin typeface="Roboto" panose="02000000000000000000" pitchFamily="2" charset="0"/>
              </a:rPr>
              <a:t>ir konstatētas vairākās Eiropas valstīs.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6</a:t>
            </a:fld>
            <a:endParaRPr lang="en-GB"/>
          </a:p>
        </p:txBody>
      </p:sp>
    </p:spTree>
    <p:extLst>
      <p:ext uri="{BB962C8B-B14F-4D97-AF65-F5344CB8AC3E}">
        <p14:creationId xmlns:p14="http://schemas.microsoft.com/office/powerpoint/2010/main" val="2585574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https://www.efsa.europa.eu/en/microstrategy/dashboard-antimicrobial-resistance</a:t>
            </a:r>
          </a:p>
          <a:p>
            <a:endParaRPr lang="es-ES" dirty="0"/>
          </a:p>
          <a:p>
            <a:r>
              <a:rPr lang="lv-LV"/>
              <a:t>Sniedz pārskatu par AMR uzraudzības datiem. </a:t>
            </a:r>
          </a:p>
          <a:p>
            <a:endParaRPr lang="es-ES" dirty="0"/>
          </a:p>
        </p:txBody>
      </p:sp>
      <p:sp>
        <p:nvSpPr>
          <p:cNvPr id="4" name="Slide Number Placeholder 3"/>
          <p:cNvSpPr>
            <a:spLocks noGrp="1"/>
          </p:cNvSpPr>
          <p:nvPr>
            <p:ph type="sldNum" sz="quarter" idx="5"/>
          </p:nvPr>
        </p:nvSpPr>
        <p:spPr/>
        <p:txBody>
          <a:bodyPr/>
          <a:lstStyle/>
          <a:p>
            <a:fld id="{3BF68CBC-6CFC-428F-8CC1-256870B442D5}" type="slidenum">
              <a:rPr lang="en-GB" smtClean="0"/>
              <a:t>7</a:t>
            </a:fld>
            <a:endParaRPr lang="en-GB"/>
          </a:p>
        </p:txBody>
      </p:sp>
    </p:spTree>
    <p:extLst>
      <p:ext uri="{BB962C8B-B14F-4D97-AF65-F5344CB8AC3E}">
        <p14:creationId xmlns:p14="http://schemas.microsoft.com/office/powerpoint/2010/main" val="430653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lv-LV" sz="1100" b="0" i="0">
                <a:solidFill>
                  <a:srgbClr val="1F1F1F"/>
                </a:solidFill>
                <a:effectLst/>
                <a:latin typeface="Google Sans"/>
              </a:rPr>
              <a:t>Pamatojoties uz AMEG sarakstu un Regulu 2022/1255</a:t>
            </a:r>
          </a:p>
          <a:p>
            <a:r>
              <a:rPr lang="lv-LV" sz="1100" b="0" i="0">
                <a:solidFill>
                  <a:srgbClr val="1F1F1F"/>
                </a:solidFill>
                <a:effectLst/>
                <a:latin typeface="Google Sans"/>
              </a:rPr>
              <a:t>Mērķis ir izskaidrot, ka daudzi antimikrobiālie līdzekļi nāk no tās pašas klases, ko izmantojam cilvēkiem paredzētajās zālēs un veterinārajās zālēs, un atšķirību starp dažādiem antimikrobiālo līdzekļu veidiem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8</a:t>
            </a:fld>
            <a:endParaRPr lang="en-GB"/>
          </a:p>
        </p:txBody>
      </p:sp>
    </p:spTree>
    <p:extLst>
      <p:ext uri="{BB962C8B-B14F-4D97-AF65-F5344CB8AC3E}">
        <p14:creationId xmlns:p14="http://schemas.microsoft.com/office/powerpoint/2010/main" val="930564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lv-LV" sz="1800" b="0" i="0" u="none" strike="noStrike" baseline="0">
                <a:solidFill>
                  <a:srgbClr val="6490A2"/>
                </a:solidFill>
                <a:latin typeface="Whitney-Book"/>
              </a:rPr>
              <a:t>Ilgtspējīga un stabila jaunu antibakteriālo zāļu un terapiju izstrāde ir ļoti svarīga</a:t>
            </a:r>
          </a:p>
          <a:p>
            <a:pPr algn="l"/>
            <a:r>
              <a:rPr lang="lv-LV" sz="1800" b="0" i="0" u="none" strike="noStrike" baseline="0">
                <a:solidFill>
                  <a:srgbClr val="6490A2"/>
                </a:solidFill>
                <a:latin typeface="Whitney-Book"/>
              </a:rPr>
              <a:t>sabiedrības veselības saglabāšanai. </a:t>
            </a:r>
            <a:r>
              <a:rPr lang="lv-LV" sz="1800" b="0" i="0" u="none" strike="noStrike" baseline="0">
                <a:latin typeface="Whitney-Book"/>
              </a:rPr>
              <a:t>Antibiotiku atklāšanas kulminācija bija vērojama 20. gadsimta 50. gados, bet pēc tam, sākot ar 80. gadiem, tā strauji samazinājās. (Skatīt 1. attēlu.)1</a:t>
            </a:r>
          </a:p>
          <a:p>
            <a:pPr algn="l"/>
            <a:r>
              <a:rPr lang="lv-LV" sz="1800" b="0" i="0" u="none" strike="noStrike" baseline="0">
                <a:latin typeface="Whitney-Book"/>
              </a:rPr>
              <a:t>Visas mūsdienās klīniski lietojamās antibiotikas ir balstītas uz atklājumiem, kas izdarīti pirms vairāk nekā 30 gadiem.</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9</a:t>
            </a:fld>
            <a:endParaRPr lang="en-GB"/>
          </a:p>
        </p:txBody>
      </p:sp>
    </p:spTree>
    <p:extLst>
      <p:ext uri="{BB962C8B-B14F-4D97-AF65-F5344CB8AC3E}">
        <p14:creationId xmlns:p14="http://schemas.microsoft.com/office/powerpoint/2010/main" val="241871813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0.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39.jpeg"/><Relationship Id="rId2" Type="http://schemas.openxmlformats.org/officeDocument/2006/relationships/image" Target="../media/image1.png"/><Relationship Id="rId16" Type="http://schemas.openxmlformats.org/officeDocument/2006/relationships/hyperlink" Target="http://www.amrfvtraining.eu/" TargetMode="External"/><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38.png"/><Relationship Id="rId5" Type="http://schemas.openxmlformats.org/officeDocument/2006/relationships/image" Target="../media/image5.png"/><Relationship Id="rId15" Type="http://schemas.openxmlformats.org/officeDocument/2006/relationships/image" Target="../media/image4.png"/><Relationship Id="rId10" Type="http://schemas.openxmlformats.org/officeDocument/2006/relationships/image" Target="../media/image37.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cid:image004.jpg@01D9F6A4.3DC88080" TargetMode="External"/><Relationship Id="rId10" Type="http://schemas.openxmlformats.org/officeDocument/2006/relationships/image" Target="../media/image17.png"/><Relationship Id="rId4" Type="http://schemas.openxmlformats.org/officeDocument/2006/relationships/image" Target="../media/image12.jpeg"/><Relationship Id="rId9" Type="http://schemas.openxmlformats.org/officeDocument/2006/relationships/image" Target="../media/image1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20.jpeg"/><Relationship Id="rId2" Type="http://schemas.openxmlformats.org/officeDocument/2006/relationships/image" Target="../media/image11.jpeg"/><Relationship Id="rId1" Type="http://schemas.openxmlformats.org/officeDocument/2006/relationships/slideMaster" Target="../slideMasters/slideMaster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Master" Target="../slideMasters/slideMaster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5.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20.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39.jpe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38.png"/><Relationship Id="rId17" Type="http://schemas.openxmlformats.org/officeDocument/2006/relationships/hyperlink" Target="http://www.amrfvtraining.eu/" TargetMode="External"/><Relationship Id="rId2" Type="http://schemas.openxmlformats.org/officeDocument/2006/relationships/image" Target="../media/image1.png"/><Relationship Id="rId16"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41.png"/><Relationship Id="rId10" Type="http://schemas.openxmlformats.org/officeDocument/2006/relationships/image" Target="../media/image10.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0.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42.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image" Target="../media/image11.jpeg"/><Relationship Id="rId1" Type="http://schemas.openxmlformats.org/officeDocument/2006/relationships/slideMaster" Target="../slideMasters/slideMaster2.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43.jpeg"/><Relationship Id="rId9"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1.png"/><Relationship Id="rId1" Type="http://schemas.openxmlformats.org/officeDocument/2006/relationships/slideMaster" Target="../slideMasters/slideMaster1.xml"/><Relationship Id="rId5" Type="http://schemas.openxmlformats.org/officeDocument/2006/relationships/image" Target="../media/image31.png"/><Relationship Id="rId4" Type="http://schemas.openxmlformats.org/officeDocument/2006/relationships/image" Target="../media/image30.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id="{582D17B3-5A6C-42CA-853B-4103A0708918}"/>
              </a:ext>
            </a:extLst>
          </p:cNvPr>
          <p:cNvPicPr/>
          <p:nvPr userDrawn="1"/>
        </p:nvPicPr>
        <p:blipFill>
          <a:blip r:embed="rId11" r:link="rId12" cstate="print">
            <a:extLst>
              <a:ext uri="{28A0092B-C50C-407E-A947-70E740481C1C}">
                <a14:useLocalDpi xmlns:a14="http://schemas.microsoft.com/office/drawing/2010/main"/>
              </a:ext>
            </a:extLst>
          </a:blip>
          <a:srcRect/>
          <a:stretch>
            <a:fillRect/>
          </a:stretch>
        </p:blipFill>
        <p:spPr bwMode="auto">
          <a:xfrm>
            <a:off x="8991600" y="5605462"/>
            <a:ext cx="3022600" cy="797281"/>
          </a:xfrm>
          <a:prstGeom prst="rect">
            <a:avLst/>
          </a:prstGeom>
          <a:noFill/>
          <a:ln>
            <a:noFill/>
          </a:ln>
        </p:spPr>
      </p:pic>
    </p:spTree>
    <p:extLst>
      <p:ext uri="{BB962C8B-B14F-4D97-AF65-F5344CB8AC3E}">
        <p14:creationId xmlns:p14="http://schemas.microsoft.com/office/powerpoint/2010/main" val="1413523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946539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615219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1533467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pic>
        <p:nvPicPr>
          <p:cNvPr id="37" name="Imagen 36">
            <a:extLst>
              <a:ext uri="{FF2B5EF4-FFF2-40B4-BE49-F238E27FC236}">
                <a16:creationId xmlns:a16="http://schemas.microsoft.com/office/drawing/2014/main" id="{C53E509D-9C05-4F64-B596-3792F76B9CA7}"/>
              </a:ext>
            </a:extLst>
          </p:cNvPr>
          <p:cNvPicPr/>
          <p:nvPr userDrawn="1"/>
        </p:nvPicPr>
        <p:blipFill>
          <a:blip r:embed="rId10" cstate="email">
            <a:extLst>
              <a:ext uri="{28A0092B-C50C-407E-A947-70E740481C1C}">
                <a14:useLocalDpi xmlns:a14="http://schemas.microsoft.com/office/drawing/2010/main" val="0"/>
              </a:ext>
            </a:extLst>
          </a:blip>
          <a:srcRect/>
          <a:stretch/>
        </p:blipFill>
        <p:spPr bwMode="auto">
          <a:xfrm>
            <a:off x="8620809" y="5841094"/>
            <a:ext cx="3418791" cy="717245"/>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2" cstate="screen">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3" cstate="screen">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4" cstate="screen">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lv-LV">
                <a:latin typeface="EC Square Sans Pro" panose="020B0506040000020004" pitchFamily="34" charset="0"/>
                <a:hlinkClick r:id="rId16"/>
              </a:rPr>
              <a:t>www.amrfvtraining.eu</a:t>
            </a:r>
            <a:r>
              <a:rPr lang="lv-LV">
                <a:latin typeface="EC Square Sans Pro" panose="020B0506040000020004" pitchFamily="34" charset="0"/>
              </a:rPr>
              <a:t>  </a:t>
            </a:r>
          </a:p>
        </p:txBody>
      </p:sp>
    </p:spTree>
    <p:extLst>
      <p:ext uri="{BB962C8B-B14F-4D97-AF65-F5344CB8AC3E}">
        <p14:creationId xmlns:p14="http://schemas.microsoft.com/office/powerpoint/2010/main" val="3003449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FA0836-9774-4CDA-BE9E-0A70C83565AA}"/>
              </a:ext>
            </a:extLst>
          </p:cNvPr>
          <p:cNvSpPr>
            <a:spLocks noGrp="1"/>
          </p:cNvSpPr>
          <p:nvPr>
            <p:ph type="ctrTitle"/>
          </p:nvPr>
        </p:nvSpPr>
        <p:spPr>
          <a:xfrm>
            <a:off x="1524000" y="1124442"/>
            <a:ext cx="9144000" cy="2392021"/>
          </a:xfrm>
        </p:spPr>
        <p:txBody>
          <a:bodyPr anchor="b"/>
          <a:lstStyle>
            <a:lvl1pPr algn="ctr">
              <a:defRPr sz="6000"/>
            </a:lvl1pPr>
          </a:lstStyle>
          <a:p>
            <a:r>
              <a:rPr lang="es-ES"/>
              <a:t>Haga clic para modificar el estilo de título del patrón</a:t>
            </a:r>
            <a:endParaRPr lang="en-GB"/>
          </a:p>
        </p:txBody>
      </p:sp>
      <p:sp>
        <p:nvSpPr>
          <p:cNvPr id="3" name="Subtítulo 2">
            <a:extLst>
              <a:ext uri="{FF2B5EF4-FFF2-40B4-BE49-F238E27FC236}">
                <a16:creationId xmlns:a16="http://schemas.microsoft.com/office/drawing/2014/main" id="{F2218212-C721-4C32-98C7-F8CF1A010DA2}"/>
              </a:ext>
            </a:extLst>
          </p:cNvPr>
          <p:cNvSpPr>
            <a:spLocks noGrp="1"/>
          </p:cNvSpPr>
          <p:nvPr>
            <p:ph type="subTitle" idx="1"/>
          </p:nvPr>
        </p:nvSpPr>
        <p:spPr>
          <a:xfrm>
            <a:off x="1524000" y="3608709"/>
            <a:ext cx="9144000" cy="165882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GB"/>
          </a:p>
        </p:txBody>
      </p:sp>
      <p:sp>
        <p:nvSpPr>
          <p:cNvPr id="4" name="Marcador de fecha 3">
            <a:extLst>
              <a:ext uri="{FF2B5EF4-FFF2-40B4-BE49-F238E27FC236}">
                <a16:creationId xmlns:a16="http://schemas.microsoft.com/office/drawing/2014/main" id="{36E37092-DB68-4D9D-809F-12F70F20B073}"/>
              </a:ext>
            </a:extLst>
          </p:cNvPr>
          <p:cNvSpPr>
            <a:spLocks noGrp="1"/>
          </p:cNvSpPr>
          <p:nvPr>
            <p:ph type="dt" sz="half" idx="10"/>
          </p:nvPr>
        </p:nvSpPr>
        <p:spPr/>
        <p:txBody>
          <a:bodyPr/>
          <a:lstStyle/>
          <a:p>
            <a:fld id="{30A86CA9-5C76-48E9-8C10-71E0AEBF100A}" type="datetimeFigureOut">
              <a:rPr lang="en-GB" smtClean="0"/>
              <a:t>25/11/2024</a:t>
            </a:fld>
            <a:endParaRPr lang="en-GB"/>
          </a:p>
        </p:txBody>
      </p:sp>
      <p:sp>
        <p:nvSpPr>
          <p:cNvPr id="5" name="Marcador de pie de página 4">
            <a:extLst>
              <a:ext uri="{FF2B5EF4-FFF2-40B4-BE49-F238E27FC236}">
                <a16:creationId xmlns:a16="http://schemas.microsoft.com/office/drawing/2014/main" id="{773A01C0-1B01-498A-8EBE-A45A99D0119B}"/>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C46404FD-CE7E-4E84-9E67-4973C56FA842}"/>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39397233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FB2B8F-3F1C-41E5-8C2F-58F4817C6073}"/>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D9D1D11F-ED18-4DF8-8485-85EF8CB99AD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B61CB0F1-7264-4359-8DE2-2012FF31C27D}"/>
              </a:ext>
            </a:extLst>
          </p:cNvPr>
          <p:cNvSpPr>
            <a:spLocks noGrp="1"/>
          </p:cNvSpPr>
          <p:nvPr>
            <p:ph type="dt" sz="half" idx="10"/>
          </p:nvPr>
        </p:nvSpPr>
        <p:spPr/>
        <p:txBody>
          <a:bodyPr/>
          <a:lstStyle/>
          <a:p>
            <a:fld id="{30A86CA9-5C76-48E9-8C10-71E0AEBF100A}" type="datetimeFigureOut">
              <a:rPr lang="en-GB" smtClean="0"/>
              <a:t>25/11/2024</a:t>
            </a:fld>
            <a:endParaRPr lang="en-GB"/>
          </a:p>
        </p:txBody>
      </p:sp>
      <p:sp>
        <p:nvSpPr>
          <p:cNvPr id="5" name="Marcador de pie de página 4">
            <a:extLst>
              <a:ext uri="{FF2B5EF4-FFF2-40B4-BE49-F238E27FC236}">
                <a16:creationId xmlns:a16="http://schemas.microsoft.com/office/drawing/2014/main" id="{C01FEE84-6F64-42B7-B980-FB9AD1A34AD7}"/>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C1359A07-0BE8-48B3-838F-C6CEBCC3D7A4}"/>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1580827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63655-1D4D-4438-A59D-E5B400A3B5ED}"/>
              </a:ext>
            </a:extLst>
          </p:cNvPr>
          <p:cNvSpPr>
            <a:spLocks noGrp="1"/>
          </p:cNvSpPr>
          <p:nvPr>
            <p:ph type="title"/>
          </p:nvPr>
        </p:nvSpPr>
        <p:spPr>
          <a:xfrm>
            <a:off x="831850" y="1712905"/>
            <a:ext cx="10515600" cy="2858020"/>
          </a:xfrm>
        </p:spPr>
        <p:txBody>
          <a:bodyPr anchor="b"/>
          <a:lstStyle>
            <a:lvl1pPr>
              <a:defRPr sz="6000"/>
            </a:lvl1p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379973BF-5FA6-404F-B3AE-8BD0DBC3BA8E}"/>
              </a:ext>
            </a:extLst>
          </p:cNvPr>
          <p:cNvSpPr>
            <a:spLocks noGrp="1"/>
          </p:cNvSpPr>
          <p:nvPr>
            <p:ph type="body" idx="1"/>
          </p:nvPr>
        </p:nvSpPr>
        <p:spPr>
          <a:xfrm>
            <a:off x="831850" y="4597963"/>
            <a:ext cx="10515600" cy="150296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AEF4CE4-495C-4641-AAB5-C96982AC9F09}"/>
              </a:ext>
            </a:extLst>
          </p:cNvPr>
          <p:cNvSpPr>
            <a:spLocks noGrp="1"/>
          </p:cNvSpPr>
          <p:nvPr>
            <p:ph type="dt" sz="half" idx="10"/>
          </p:nvPr>
        </p:nvSpPr>
        <p:spPr/>
        <p:txBody>
          <a:bodyPr/>
          <a:lstStyle/>
          <a:p>
            <a:fld id="{30A86CA9-5C76-48E9-8C10-71E0AEBF100A}" type="datetimeFigureOut">
              <a:rPr lang="en-GB" smtClean="0"/>
              <a:t>25/11/2024</a:t>
            </a:fld>
            <a:endParaRPr lang="en-GB"/>
          </a:p>
        </p:txBody>
      </p:sp>
      <p:sp>
        <p:nvSpPr>
          <p:cNvPr id="5" name="Marcador de pie de página 4">
            <a:extLst>
              <a:ext uri="{FF2B5EF4-FFF2-40B4-BE49-F238E27FC236}">
                <a16:creationId xmlns:a16="http://schemas.microsoft.com/office/drawing/2014/main" id="{03851B58-C1B3-4A55-829F-235CAD9AF340}"/>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5DC5650C-DD1A-48A8-BF50-0A377D4EB445}"/>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33752270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3EB0A6-83AC-4601-B071-1265CF408158}"/>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C5F3EE1D-BA75-4F82-8F90-6A8F362624B4}"/>
              </a:ext>
            </a:extLst>
          </p:cNvPr>
          <p:cNvSpPr>
            <a:spLocks noGrp="1"/>
          </p:cNvSpPr>
          <p:nvPr>
            <p:ph sz="half" idx="1"/>
          </p:nvPr>
        </p:nvSpPr>
        <p:spPr>
          <a:xfrm>
            <a:off x="838200" y="1829006"/>
            <a:ext cx="5181600" cy="435939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contenido 3">
            <a:extLst>
              <a:ext uri="{FF2B5EF4-FFF2-40B4-BE49-F238E27FC236}">
                <a16:creationId xmlns:a16="http://schemas.microsoft.com/office/drawing/2014/main" id="{2E677D26-0765-4379-9A2D-992BCA144136}"/>
              </a:ext>
            </a:extLst>
          </p:cNvPr>
          <p:cNvSpPr>
            <a:spLocks noGrp="1"/>
          </p:cNvSpPr>
          <p:nvPr>
            <p:ph sz="half" idx="2"/>
          </p:nvPr>
        </p:nvSpPr>
        <p:spPr>
          <a:xfrm>
            <a:off x="6172200" y="1829006"/>
            <a:ext cx="5181600" cy="435939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fecha 4">
            <a:extLst>
              <a:ext uri="{FF2B5EF4-FFF2-40B4-BE49-F238E27FC236}">
                <a16:creationId xmlns:a16="http://schemas.microsoft.com/office/drawing/2014/main" id="{C35E46F7-2599-499D-A529-D132249F7B8E}"/>
              </a:ext>
            </a:extLst>
          </p:cNvPr>
          <p:cNvSpPr>
            <a:spLocks noGrp="1"/>
          </p:cNvSpPr>
          <p:nvPr>
            <p:ph type="dt" sz="half" idx="10"/>
          </p:nvPr>
        </p:nvSpPr>
        <p:spPr/>
        <p:txBody>
          <a:bodyPr/>
          <a:lstStyle/>
          <a:p>
            <a:fld id="{30A86CA9-5C76-48E9-8C10-71E0AEBF100A}" type="datetimeFigureOut">
              <a:rPr lang="en-GB" smtClean="0"/>
              <a:t>25/11/2024</a:t>
            </a:fld>
            <a:endParaRPr lang="en-GB"/>
          </a:p>
        </p:txBody>
      </p:sp>
      <p:sp>
        <p:nvSpPr>
          <p:cNvPr id="6" name="Marcador de pie de página 5">
            <a:extLst>
              <a:ext uri="{FF2B5EF4-FFF2-40B4-BE49-F238E27FC236}">
                <a16:creationId xmlns:a16="http://schemas.microsoft.com/office/drawing/2014/main" id="{A80535CA-8A13-4A2C-ADB2-81C44C6D89F5}"/>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5B5527DD-677F-4FD3-AE58-8FEDA96DD9B9}"/>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28743762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961E59-B712-45ED-B038-8AADC03DD3F4}"/>
              </a:ext>
            </a:extLst>
          </p:cNvPr>
          <p:cNvSpPr>
            <a:spLocks noGrp="1"/>
          </p:cNvSpPr>
          <p:nvPr>
            <p:ph type="title"/>
          </p:nvPr>
        </p:nvSpPr>
        <p:spPr>
          <a:xfrm>
            <a:off x="839788" y="365802"/>
            <a:ext cx="10515600" cy="1328018"/>
          </a:xfrm>
        </p:spPr>
        <p:txBody>
          <a:body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61CF3174-B39E-4C45-A863-CED70A4076E8}"/>
              </a:ext>
            </a:extLst>
          </p:cNvPr>
          <p:cNvSpPr>
            <a:spLocks noGrp="1"/>
          </p:cNvSpPr>
          <p:nvPr>
            <p:ph type="body" idx="1"/>
          </p:nvPr>
        </p:nvSpPr>
        <p:spPr>
          <a:xfrm>
            <a:off x="839789" y="1684276"/>
            <a:ext cx="5157787" cy="825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C79DE8-9F12-4AE2-802E-B0F6361FF098}"/>
              </a:ext>
            </a:extLst>
          </p:cNvPr>
          <p:cNvSpPr>
            <a:spLocks noGrp="1"/>
          </p:cNvSpPr>
          <p:nvPr>
            <p:ph sz="half" idx="2"/>
          </p:nvPr>
        </p:nvSpPr>
        <p:spPr>
          <a:xfrm>
            <a:off x="839789" y="2509714"/>
            <a:ext cx="5157787" cy="369141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texto 4">
            <a:extLst>
              <a:ext uri="{FF2B5EF4-FFF2-40B4-BE49-F238E27FC236}">
                <a16:creationId xmlns:a16="http://schemas.microsoft.com/office/drawing/2014/main" id="{9D6BD87B-7A2E-4DEE-9AAD-00A8F2ADA4EE}"/>
              </a:ext>
            </a:extLst>
          </p:cNvPr>
          <p:cNvSpPr>
            <a:spLocks noGrp="1"/>
          </p:cNvSpPr>
          <p:nvPr>
            <p:ph type="body" sz="quarter" idx="3"/>
          </p:nvPr>
        </p:nvSpPr>
        <p:spPr>
          <a:xfrm>
            <a:off x="6172200" y="1684276"/>
            <a:ext cx="5183188" cy="825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A6787CFC-A2EE-4640-A027-AA4DE9B90676}"/>
              </a:ext>
            </a:extLst>
          </p:cNvPr>
          <p:cNvSpPr>
            <a:spLocks noGrp="1"/>
          </p:cNvSpPr>
          <p:nvPr>
            <p:ph sz="quarter" idx="4"/>
          </p:nvPr>
        </p:nvSpPr>
        <p:spPr>
          <a:xfrm>
            <a:off x="6172200" y="2509714"/>
            <a:ext cx="5183188" cy="369141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7" name="Marcador de fecha 6">
            <a:extLst>
              <a:ext uri="{FF2B5EF4-FFF2-40B4-BE49-F238E27FC236}">
                <a16:creationId xmlns:a16="http://schemas.microsoft.com/office/drawing/2014/main" id="{8CA5BC70-F409-4A97-8003-9A3B6D1DF554}"/>
              </a:ext>
            </a:extLst>
          </p:cNvPr>
          <p:cNvSpPr>
            <a:spLocks noGrp="1"/>
          </p:cNvSpPr>
          <p:nvPr>
            <p:ph type="dt" sz="half" idx="10"/>
          </p:nvPr>
        </p:nvSpPr>
        <p:spPr/>
        <p:txBody>
          <a:bodyPr/>
          <a:lstStyle/>
          <a:p>
            <a:fld id="{30A86CA9-5C76-48E9-8C10-71E0AEBF100A}" type="datetimeFigureOut">
              <a:rPr lang="en-GB" smtClean="0"/>
              <a:t>25/11/2024</a:t>
            </a:fld>
            <a:endParaRPr lang="en-GB"/>
          </a:p>
        </p:txBody>
      </p:sp>
      <p:sp>
        <p:nvSpPr>
          <p:cNvPr id="8" name="Marcador de pie de página 7">
            <a:extLst>
              <a:ext uri="{FF2B5EF4-FFF2-40B4-BE49-F238E27FC236}">
                <a16:creationId xmlns:a16="http://schemas.microsoft.com/office/drawing/2014/main" id="{105E8A5E-DFFE-4459-B35D-830719449B3E}"/>
              </a:ext>
            </a:extLst>
          </p:cNvPr>
          <p:cNvSpPr>
            <a:spLocks noGrp="1"/>
          </p:cNvSpPr>
          <p:nvPr>
            <p:ph type="ftr" sz="quarter" idx="11"/>
          </p:nvPr>
        </p:nvSpPr>
        <p:spPr/>
        <p:txBody>
          <a:bodyPr/>
          <a:lstStyle/>
          <a:p>
            <a:endParaRPr lang="en-GB"/>
          </a:p>
        </p:txBody>
      </p:sp>
      <p:sp>
        <p:nvSpPr>
          <p:cNvPr id="9" name="Marcador de número de diapositiva 8">
            <a:extLst>
              <a:ext uri="{FF2B5EF4-FFF2-40B4-BE49-F238E27FC236}">
                <a16:creationId xmlns:a16="http://schemas.microsoft.com/office/drawing/2014/main" id="{081367C9-E389-4457-8CEE-6CBFDA180895}"/>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16657461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31F9C5-4E39-4BBC-B43F-E401114DAF2B}"/>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fecha 2">
            <a:extLst>
              <a:ext uri="{FF2B5EF4-FFF2-40B4-BE49-F238E27FC236}">
                <a16:creationId xmlns:a16="http://schemas.microsoft.com/office/drawing/2014/main" id="{1B2E80D9-B771-4C85-90C8-E99797CFD211}"/>
              </a:ext>
            </a:extLst>
          </p:cNvPr>
          <p:cNvSpPr>
            <a:spLocks noGrp="1"/>
          </p:cNvSpPr>
          <p:nvPr>
            <p:ph type="dt" sz="half" idx="10"/>
          </p:nvPr>
        </p:nvSpPr>
        <p:spPr/>
        <p:txBody>
          <a:bodyPr/>
          <a:lstStyle/>
          <a:p>
            <a:fld id="{30A86CA9-5C76-48E9-8C10-71E0AEBF100A}" type="datetimeFigureOut">
              <a:rPr lang="en-GB" smtClean="0"/>
              <a:t>25/11/2024</a:t>
            </a:fld>
            <a:endParaRPr lang="en-GB"/>
          </a:p>
        </p:txBody>
      </p:sp>
      <p:sp>
        <p:nvSpPr>
          <p:cNvPr id="4" name="Marcador de pie de página 3">
            <a:extLst>
              <a:ext uri="{FF2B5EF4-FFF2-40B4-BE49-F238E27FC236}">
                <a16:creationId xmlns:a16="http://schemas.microsoft.com/office/drawing/2014/main" id="{9BB153EE-EE10-4AEB-8845-496F3C67356A}"/>
              </a:ext>
            </a:extLst>
          </p:cNvPr>
          <p:cNvSpPr>
            <a:spLocks noGrp="1"/>
          </p:cNvSpPr>
          <p:nvPr>
            <p:ph type="ftr" sz="quarter" idx="11"/>
          </p:nvPr>
        </p:nvSpPr>
        <p:spPr/>
        <p:txBody>
          <a:bodyPr/>
          <a:lstStyle/>
          <a:p>
            <a:endParaRPr lang="en-GB"/>
          </a:p>
        </p:txBody>
      </p:sp>
      <p:sp>
        <p:nvSpPr>
          <p:cNvPr id="5" name="Marcador de número de diapositiva 4">
            <a:extLst>
              <a:ext uri="{FF2B5EF4-FFF2-40B4-BE49-F238E27FC236}">
                <a16:creationId xmlns:a16="http://schemas.microsoft.com/office/drawing/2014/main" id="{235387B2-00E4-4ECF-AA60-5470878A227F}"/>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4236751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3"/>
            <a:ext cx="6044986" cy="1477328"/>
          </a:xfrm>
          <a:prstGeom prst="rect">
            <a:avLst/>
          </a:prstGeom>
          <a:noFill/>
        </p:spPr>
        <p:txBody>
          <a:bodyPr wrap="square" rtlCol="0">
            <a:spAutoFit/>
          </a:bodyPr>
          <a:lstStyle/>
          <a:p>
            <a:pPr algn="l"/>
            <a:r>
              <a:rPr lang="lv-LV" sz="2400" noProof="0">
                <a:solidFill>
                  <a:srgbClr val="003399"/>
                </a:solidFill>
                <a:latin typeface="EC Square Sans Pro" panose="020B0506040000020004" pitchFamily="34" charset="0"/>
              </a:rPr>
              <a:t>Praktiskās apmācības lauksaimniekiem un veterinārārstiem: jaunas metodes rezistences pret antimikrobiāliem līdzekļiem novēršanā</a:t>
            </a:r>
          </a:p>
          <a:p>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descr="Interfaz de usuario gráfica&#10;&#10;Descripción generada automáticamente">
            <a:extLst>
              <a:ext uri="{FF2B5EF4-FFF2-40B4-BE49-F238E27FC236}">
                <a16:creationId xmlns:a16="http://schemas.microsoft.com/office/drawing/2014/main" id="{1007B104-92BA-4BA5-A656-DA433D20A54C}"/>
              </a:ext>
            </a:extLst>
          </p:cNvPr>
          <p:cNvPicPr/>
          <p:nvPr userDrawn="1"/>
        </p:nvPicPr>
        <p:blipFill>
          <a:blip r:embed="rId4" r:link="rId5" cstate="screen">
            <a:extLst>
              <a:ext uri="{28A0092B-C50C-407E-A947-70E740481C1C}">
                <a14:useLocalDpi xmlns:a14="http://schemas.microsoft.com/office/drawing/2010/main"/>
              </a:ext>
            </a:extLst>
          </a:blip>
          <a:srcRect/>
          <a:stretch>
            <a:fillRect/>
          </a:stretch>
        </p:blipFill>
        <p:spPr bwMode="auto">
          <a:xfrm>
            <a:off x="9829800" y="6163744"/>
            <a:ext cx="2338705" cy="57785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2"/>
          <a:stretch>
            <a:fillRect/>
          </a:stretch>
        </p:blipFill>
        <p:spPr>
          <a:xfrm>
            <a:off x="8425332" y="6300126"/>
            <a:ext cx="574476" cy="411353"/>
          </a:xfrm>
          <a:prstGeom prst="rect">
            <a:avLst/>
          </a:prstGeom>
        </p:spPr>
      </p:pic>
      <p:sp>
        <p:nvSpPr>
          <p:cNvPr id="2" name="CuadroTexto 1">
            <a:extLst>
              <a:ext uri="{FF2B5EF4-FFF2-40B4-BE49-F238E27FC236}">
                <a16:creationId xmlns:a16="http://schemas.microsoft.com/office/drawing/2014/main" id="{ABCC77BE-E2CE-47F7-9BAB-806A9D6BA77C}"/>
              </a:ext>
            </a:extLst>
          </p:cNvPr>
          <p:cNvSpPr txBox="1"/>
          <p:nvPr userDrawn="1"/>
        </p:nvSpPr>
        <p:spPr>
          <a:xfrm>
            <a:off x="6096001" y="1758950"/>
            <a:ext cx="6096000" cy="1815882"/>
          </a:xfrm>
          <a:prstGeom prst="rect">
            <a:avLst/>
          </a:prstGeom>
          <a:noFill/>
        </p:spPr>
        <p:txBody>
          <a:bodyPr wrap="square" rtlCol="0">
            <a:spAutoFit/>
          </a:bodyPr>
          <a:lstStyle/>
          <a:p>
            <a:r>
              <a:rPr lang="lv-LV" sz="2800" b="1">
                <a:solidFill>
                  <a:srgbClr val="002060"/>
                </a:solidFill>
                <a:latin typeface="EC Square Sans Pro" panose="020B0506040000020004" pitchFamily="34" charset="0"/>
              </a:rPr>
              <a:t>Ievads par vispārējo ES tiesisko regulējumu, kas atbalsta labākās prakses principu ieviešanu rezistences pret antimikrobiāliem līdzekļiem novēršanā </a:t>
            </a:r>
            <a:r>
              <a:rPr lang="lv-LV" sz="2800">
                <a:latin typeface="EC Square Sans Pro" panose="020B0506040000020004" pitchFamily="34" charset="0"/>
              </a:rPr>
              <a:t> </a:t>
            </a:r>
          </a:p>
        </p:txBody>
      </p:sp>
    </p:spTree>
    <p:extLst>
      <p:ext uri="{BB962C8B-B14F-4D97-AF65-F5344CB8AC3E}">
        <p14:creationId xmlns:p14="http://schemas.microsoft.com/office/powerpoint/2010/main" val="33778544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A672525-7645-463D-8ACF-2444EFC2BC93}"/>
              </a:ext>
            </a:extLst>
          </p:cNvPr>
          <p:cNvSpPr>
            <a:spLocks noGrp="1"/>
          </p:cNvSpPr>
          <p:nvPr>
            <p:ph type="dt" sz="half" idx="10"/>
          </p:nvPr>
        </p:nvSpPr>
        <p:spPr/>
        <p:txBody>
          <a:bodyPr/>
          <a:lstStyle/>
          <a:p>
            <a:fld id="{30A86CA9-5C76-48E9-8C10-71E0AEBF100A}" type="datetimeFigureOut">
              <a:rPr lang="en-GB" smtClean="0"/>
              <a:t>25/11/2024</a:t>
            </a:fld>
            <a:endParaRPr lang="en-GB"/>
          </a:p>
        </p:txBody>
      </p:sp>
      <p:sp>
        <p:nvSpPr>
          <p:cNvPr id="3" name="Marcador de pie de página 2">
            <a:extLst>
              <a:ext uri="{FF2B5EF4-FFF2-40B4-BE49-F238E27FC236}">
                <a16:creationId xmlns:a16="http://schemas.microsoft.com/office/drawing/2014/main" id="{4B2CE3B2-4393-477D-A5B9-88123C7E98BA}"/>
              </a:ext>
            </a:extLst>
          </p:cNvPr>
          <p:cNvSpPr>
            <a:spLocks noGrp="1"/>
          </p:cNvSpPr>
          <p:nvPr>
            <p:ph type="ftr" sz="quarter" idx="11"/>
          </p:nvPr>
        </p:nvSpPr>
        <p:spPr/>
        <p:txBody>
          <a:bodyPr/>
          <a:lstStyle/>
          <a:p>
            <a:endParaRPr lang="en-GB"/>
          </a:p>
        </p:txBody>
      </p:sp>
      <p:sp>
        <p:nvSpPr>
          <p:cNvPr id="4" name="Marcador de número de diapositiva 3">
            <a:extLst>
              <a:ext uri="{FF2B5EF4-FFF2-40B4-BE49-F238E27FC236}">
                <a16:creationId xmlns:a16="http://schemas.microsoft.com/office/drawing/2014/main" id="{A46AA1F1-B924-4E37-8539-A494344C9C37}"/>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11311949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3C5C8A-56A6-423D-B54C-DFD0C322900B}"/>
              </a:ext>
            </a:extLst>
          </p:cNvPr>
          <p:cNvSpPr>
            <a:spLocks noGrp="1"/>
          </p:cNvSpPr>
          <p:nvPr>
            <p:ph type="title"/>
          </p:nvPr>
        </p:nvSpPr>
        <p:spPr>
          <a:xfrm>
            <a:off x="839789" y="458047"/>
            <a:ext cx="3932237" cy="1603163"/>
          </a:xfrm>
        </p:spPr>
        <p:txBody>
          <a:bodyPr anchor="b"/>
          <a:lstStyle>
            <a:lvl1pPr>
              <a:defRPr sz="3200"/>
            </a:lvl1p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3CEB1A7E-F9CF-40BC-8DB1-E0E001BC9484}"/>
              </a:ext>
            </a:extLst>
          </p:cNvPr>
          <p:cNvSpPr>
            <a:spLocks noGrp="1"/>
          </p:cNvSpPr>
          <p:nvPr>
            <p:ph idx="1"/>
          </p:nvPr>
        </p:nvSpPr>
        <p:spPr>
          <a:xfrm>
            <a:off x="5183188" y="989254"/>
            <a:ext cx="6172200" cy="48826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texto 3">
            <a:extLst>
              <a:ext uri="{FF2B5EF4-FFF2-40B4-BE49-F238E27FC236}">
                <a16:creationId xmlns:a16="http://schemas.microsoft.com/office/drawing/2014/main" id="{03F5641F-38E3-484F-BCC5-A4DF6F1EDA69}"/>
              </a:ext>
            </a:extLst>
          </p:cNvPr>
          <p:cNvSpPr>
            <a:spLocks noGrp="1"/>
          </p:cNvSpPr>
          <p:nvPr>
            <p:ph type="body" sz="half" idx="2"/>
          </p:nvPr>
        </p:nvSpPr>
        <p:spPr>
          <a:xfrm>
            <a:off x="839789" y="2061210"/>
            <a:ext cx="3932237" cy="381864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C6E8ECA-34F0-4B90-8A06-40696294FA54}"/>
              </a:ext>
            </a:extLst>
          </p:cNvPr>
          <p:cNvSpPr>
            <a:spLocks noGrp="1"/>
          </p:cNvSpPr>
          <p:nvPr>
            <p:ph type="dt" sz="half" idx="10"/>
          </p:nvPr>
        </p:nvSpPr>
        <p:spPr/>
        <p:txBody>
          <a:bodyPr/>
          <a:lstStyle/>
          <a:p>
            <a:fld id="{30A86CA9-5C76-48E9-8C10-71E0AEBF100A}" type="datetimeFigureOut">
              <a:rPr lang="en-GB" smtClean="0"/>
              <a:t>25/11/2024</a:t>
            </a:fld>
            <a:endParaRPr lang="en-GB"/>
          </a:p>
        </p:txBody>
      </p:sp>
      <p:sp>
        <p:nvSpPr>
          <p:cNvPr id="6" name="Marcador de pie de página 5">
            <a:extLst>
              <a:ext uri="{FF2B5EF4-FFF2-40B4-BE49-F238E27FC236}">
                <a16:creationId xmlns:a16="http://schemas.microsoft.com/office/drawing/2014/main" id="{AE742113-B3BA-4334-9127-8CF70B660C10}"/>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AC39F39F-D29B-4CA5-9186-83800A57DDD9}"/>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9836504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77EFDB-3427-4A74-ADED-1C4B55439E5C}"/>
              </a:ext>
            </a:extLst>
          </p:cNvPr>
          <p:cNvSpPr>
            <a:spLocks noGrp="1"/>
          </p:cNvSpPr>
          <p:nvPr>
            <p:ph type="title"/>
          </p:nvPr>
        </p:nvSpPr>
        <p:spPr>
          <a:xfrm>
            <a:off x="839789" y="458047"/>
            <a:ext cx="3932237" cy="1603163"/>
          </a:xfrm>
        </p:spPr>
        <p:txBody>
          <a:bodyPr anchor="b"/>
          <a:lstStyle>
            <a:lvl1pPr>
              <a:defRPr sz="3200"/>
            </a:lvl1pPr>
          </a:lstStyle>
          <a:p>
            <a:r>
              <a:rPr lang="es-ES"/>
              <a:t>Haga clic para modificar el estilo de título del patrón</a:t>
            </a:r>
            <a:endParaRPr lang="en-GB"/>
          </a:p>
        </p:txBody>
      </p:sp>
      <p:sp>
        <p:nvSpPr>
          <p:cNvPr id="3" name="Marcador de posición de imagen 2">
            <a:extLst>
              <a:ext uri="{FF2B5EF4-FFF2-40B4-BE49-F238E27FC236}">
                <a16:creationId xmlns:a16="http://schemas.microsoft.com/office/drawing/2014/main" id="{48ECF35F-426D-4B5C-82FB-D2820A89625C}"/>
              </a:ext>
            </a:extLst>
          </p:cNvPr>
          <p:cNvSpPr>
            <a:spLocks noGrp="1"/>
          </p:cNvSpPr>
          <p:nvPr>
            <p:ph type="pic" idx="1"/>
          </p:nvPr>
        </p:nvSpPr>
        <p:spPr>
          <a:xfrm>
            <a:off x="5183188" y="989254"/>
            <a:ext cx="6172200" cy="48826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arcador de texto 3">
            <a:extLst>
              <a:ext uri="{FF2B5EF4-FFF2-40B4-BE49-F238E27FC236}">
                <a16:creationId xmlns:a16="http://schemas.microsoft.com/office/drawing/2014/main" id="{C927E6BD-94C0-4D2F-A69E-CF7F523CF254}"/>
              </a:ext>
            </a:extLst>
          </p:cNvPr>
          <p:cNvSpPr>
            <a:spLocks noGrp="1"/>
          </p:cNvSpPr>
          <p:nvPr>
            <p:ph type="body" sz="half" idx="2"/>
          </p:nvPr>
        </p:nvSpPr>
        <p:spPr>
          <a:xfrm>
            <a:off x="839789" y="2061210"/>
            <a:ext cx="3932237" cy="381864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831BBF6-D052-4509-B6F3-02E438C21E03}"/>
              </a:ext>
            </a:extLst>
          </p:cNvPr>
          <p:cNvSpPr>
            <a:spLocks noGrp="1"/>
          </p:cNvSpPr>
          <p:nvPr>
            <p:ph type="dt" sz="half" idx="10"/>
          </p:nvPr>
        </p:nvSpPr>
        <p:spPr/>
        <p:txBody>
          <a:bodyPr/>
          <a:lstStyle/>
          <a:p>
            <a:fld id="{30A86CA9-5C76-48E9-8C10-71E0AEBF100A}" type="datetimeFigureOut">
              <a:rPr lang="en-GB" smtClean="0"/>
              <a:t>25/11/2024</a:t>
            </a:fld>
            <a:endParaRPr lang="en-GB"/>
          </a:p>
        </p:txBody>
      </p:sp>
      <p:sp>
        <p:nvSpPr>
          <p:cNvPr id="6" name="Marcador de pie de página 5">
            <a:extLst>
              <a:ext uri="{FF2B5EF4-FFF2-40B4-BE49-F238E27FC236}">
                <a16:creationId xmlns:a16="http://schemas.microsoft.com/office/drawing/2014/main" id="{215BE0E7-1498-4FD4-BADD-513B310B1F68}"/>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7DED0FA7-5415-418E-8048-484806DE9BCF}"/>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1077104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64823F-D057-4E70-A586-4434224AEFB7}"/>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texto vertical 2">
            <a:extLst>
              <a:ext uri="{FF2B5EF4-FFF2-40B4-BE49-F238E27FC236}">
                <a16:creationId xmlns:a16="http://schemas.microsoft.com/office/drawing/2014/main" id="{D85CBEE5-58FF-402D-8158-AD50AD91109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60179143-6A22-428B-A57D-2E592032ACE2}"/>
              </a:ext>
            </a:extLst>
          </p:cNvPr>
          <p:cNvSpPr>
            <a:spLocks noGrp="1"/>
          </p:cNvSpPr>
          <p:nvPr>
            <p:ph type="dt" sz="half" idx="10"/>
          </p:nvPr>
        </p:nvSpPr>
        <p:spPr/>
        <p:txBody>
          <a:bodyPr/>
          <a:lstStyle/>
          <a:p>
            <a:fld id="{30A86CA9-5C76-48E9-8C10-71E0AEBF100A}" type="datetimeFigureOut">
              <a:rPr lang="en-GB" smtClean="0"/>
              <a:t>25/11/2024</a:t>
            </a:fld>
            <a:endParaRPr lang="en-GB"/>
          </a:p>
        </p:txBody>
      </p:sp>
      <p:sp>
        <p:nvSpPr>
          <p:cNvPr id="5" name="Marcador de pie de página 4">
            <a:extLst>
              <a:ext uri="{FF2B5EF4-FFF2-40B4-BE49-F238E27FC236}">
                <a16:creationId xmlns:a16="http://schemas.microsoft.com/office/drawing/2014/main" id="{A7BFD005-BC5F-4C2F-A640-CD88D90B95D2}"/>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ED66FA8C-62C8-42F0-972B-9B8CA0E98519}"/>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36291499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6B05C3F-61B8-4C43-BFEE-EE762DA76880}"/>
              </a:ext>
            </a:extLst>
          </p:cNvPr>
          <p:cNvSpPr>
            <a:spLocks noGrp="1"/>
          </p:cNvSpPr>
          <p:nvPr>
            <p:ph type="title" orient="vert"/>
          </p:nvPr>
        </p:nvSpPr>
        <p:spPr>
          <a:xfrm>
            <a:off x="8724900" y="365801"/>
            <a:ext cx="2628900" cy="5822601"/>
          </a:xfrm>
        </p:spPr>
        <p:txBody>
          <a:bodyPr vert="eaVert"/>
          <a:lstStyle/>
          <a:p>
            <a:r>
              <a:rPr lang="es-ES"/>
              <a:t>Haga clic para modificar el estilo de título del patrón</a:t>
            </a:r>
            <a:endParaRPr lang="en-GB"/>
          </a:p>
        </p:txBody>
      </p:sp>
      <p:sp>
        <p:nvSpPr>
          <p:cNvPr id="3" name="Marcador de texto vertical 2">
            <a:extLst>
              <a:ext uri="{FF2B5EF4-FFF2-40B4-BE49-F238E27FC236}">
                <a16:creationId xmlns:a16="http://schemas.microsoft.com/office/drawing/2014/main" id="{5ED8701F-ED78-4D56-A2F3-8FC2ED60943E}"/>
              </a:ext>
            </a:extLst>
          </p:cNvPr>
          <p:cNvSpPr>
            <a:spLocks noGrp="1"/>
          </p:cNvSpPr>
          <p:nvPr>
            <p:ph type="body" orient="vert" idx="1"/>
          </p:nvPr>
        </p:nvSpPr>
        <p:spPr>
          <a:xfrm>
            <a:off x="838200" y="365801"/>
            <a:ext cx="7734300" cy="5822601"/>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07E65FA4-DE0D-4843-B761-64A527089109}"/>
              </a:ext>
            </a:extLst>
          </p:cNvPr>
          <p:cNvSpPr>
            <a:spLocks noGrp="1"/>
          </p:cNvSpPr>
          <p:nvPr>
            <p:ph type="dt" sz="half" idx="10"/>
          </p:nvPr>
        </p:nvSpPr>
        <p:spPr/>
        <p:txBody>
          <a:bodyPr/>
          <a:lstStyle/>
          <a:p>
            <a:fld id="{30A86CA9-5C76-48E9-8C10-71E0AEBF100A}" type="datetimeFigureOut">
              <a:rPr lang="en-GB" smtClean="0"/>
              <a:t>25/11/2024</a:t>
            </a:fld>
            <a:endParaRPr lang="en-GB"/>
          </a:p>
        </p:txBody>
      </p:sp>
      <p:sp>
        <p:nvSpPr>
          <p:cNvPr id="5" name="Marcador de pie de página 4">
            <a:extLst>
              <a:ext uri="{FF2B5EF4-FFF2-40B4-BE49-F238E27FC236}">
                <a16:creationId xmlns:a16="http://schemas.microsoft.com/office/drawing/2014/main" id="{9ECAA0B1-38C1-4056-B5C5-5CBFD90417A9}"/>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8FCD9B40-BA69-4F03-B34D-3D64D98976BF}"/>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2967647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screen">
            <a:extLst>
              <a:ext uri="{28A0092B-C50C-407E-A947-70E740481C1C}">
                <a14:useLocalDpi xmlns:a14="http://schemas.microsoft.com/office/drawing/2010/main"/>
              </a:ext>
            </a:extLst>
          </a:blip>
          <a:srcRect/>
          <a:stretch>
            <a:fillRect/>
          </a:stretch>
        </p:blipFill>
        <p:spPr bwMode="auto">
          <a:xfrm>
            <a:off x="9601200" y="6181329"/>
            <a:ext cx="2567305" cy="560264"/>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screen">
            <a:extLst>
              <a:ext uri="{28A0092B-C50C-407E-A947-70E740481C1C}">
                <a14:useLocalDpi xmlns:a14="http://schemas.microsoft.com/office/drawing/2010/main"/>
              </a:ext>
            </a:extLst>
          </a:blip>
          <a:srcRect/>
          <a:stretch>
            <a:fillRect/>
          </a:stretch>
        </p:blipFill>
        <p:spPr bwMode="auto">
          <a:xfrm>
            <a:off x="9601200" y="6181329"/>
            <a:ext cx="2567305" cy="560264"/>
          </a:xfrm>
          <a:prstGeom prst="rect">
            <a:avLst/>
          </a:prstGeom>
          <a:noFill/>
          <a:ln>
            <a:noFill/>
          </a:ln>
        </p:spPr>
      </p:pic>
    </p:spTree>
    <p:extLst>
      <p:ext uri="{BB962C8B-B14F-4D97-AF65-F5344CB8AC3E}">
        <p14:creationId xmlns:p14="http://schemas.microsoft.com/office/powerpoint/2010/main" val="9273472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descr="Interfaz de usuario gráfica&#10;&#10;Descripción generada automáticamente">
            <a:extLst>
              <a:ext uri="{FF2B5EF4-FFF2-40B4-BE49-F238E27FC236}">
                <a16:creationId xmlns:a16="http://schemas.microsoft.com/office/drawing/2014/main" id="{C53E509D-9C05-4F64-B596-3792F76B9CA7}"/>
              </a:ext>
            </a:extLst>
          </p:cNvPr>
          <p:cNvPicPr/>
          <p:nvPr userDrawn="1"/>
        </p:nvPicPr>
        <p:blipFill>
          <a:blip r:embed="rId10" r:link="rId11" cstate="print">
            <a:extLst>
              <a:ext uri="{28A0092B-C50C-407E-A947-70E740481C1C}">
                <a14:useLocalDpi xmlns:a14="http://schemas.microsoft.com/office/drawing/2010/main"/>
              </a:ext>
            </a:extLst>
          </a:blip>
          <a:srcRect/>
          <a:stretch>
            <a:fillRect/>
          </a:stretch>
        </p:blipFill>
        <p:spPr bwMode="auto">
          <a:xfrm>
            <a:off x="8620809" y="5763684"/>
            <a:ext cx="3418791" cy="872066"/>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3" cstate="screen">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4" cstate="screen">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5" cstate="screen">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lv-LV">
                <a:latin typeface="EC Square Sans Pro" panose="020B0506040000020004" pitchFamily="34" charset="0"/>
                <a:hlinkClick r:id="rId17"/>
              </a:rPr>
              <a:t>www.amrfvtraining.eu</a:t>
            </a:r>
            <a:r>
              <a:rPr lang="lv-LV">
                <a:latin typeface="EC Square Sans Pro" panose="020B0506040000020004" pitchFamily="34" charset="0"/>
              </a:rPr>
              <a:t>  </a:t>
            </a:r>
          </a:p>
        </p:txBody>
      </p:sp>
    </p:spTree>
    <p:extLst>
      <p:ext uri="{BB962C8B-B14F-4D97-AF65-F5344CB8AC3E}">
        <p14:creationId xmlns:p14="http://schemas.microsoft.com/office/powerpoint/2010/main" val="16167816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1" name="Imagen 30">
            <a:extLst>
              <a:ext uri="{FF2B5EF4-FFF2-40B4-BE49-F238E27FC236}">
                <a16:creationId xmlns:a16="http://schemas.microsoft.com/office/drawing/2014/main" id="{CAFA4BC5-2257-40A4-B395-98CD2A8A41B0}"/>
              </a:ext>
            </a:extLst>
          </p:cNvPr>
          <p:cNvPicPr/>
          <p:nvPr userDrawn="1"/>
        </p:nvPicPr>
        <p:blipFill>
          <a:blip r:embed="rId11" cstate="email">
            <a:extLst>
              <a:ext uri="{28A0092B-C50C-407E-A947-70E740481C1C}">
                <a14:useLocalDpi xmlns:a14="http://schemas.microsoft.com/office/drawing/2010/main" val="0"/>
              </a:ext>
            </a:extLst>
          </a:blip>
          <a:srcRect/>
          <a:stretch/>
        </p:blipFill>
        <p:spPr bwMode="auto">
          <a:xfrm>
            <a:off x="8722498" y="5856956"/>
            <a:ext cx="3429000" cy="719387"/>
          </a:xfrm>
          <a:prstGeom prst="rect">
            <a:avLst/>
          </a:prstGeom>
          <a:noFill/>
          <a:ln>
            <a:noFill/>
          </a:ln>
        </p:spPr>
      </p:pic>
    </p:spTree>
    <p:extLst>
      <p:ext uri="{BB962C8B-B14F-4D97-AF65-F5344CB8AC3E}">
        <p14:creationId xmlns:p14="http://schemas.microsoft.com/office/powerpoint/2010/main" val="11691627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3"/>
            <a:ext cx="6044986" cy="1477328"/>
          </a:xfrm>
          <a:prstGeom prst="rect">
            <a:avLst/>
          </a:prstGeom>
          <a:noFill/>
        </p:spPr>
        <p:txBody>
          <a:bodyPr wrap="square" rtlCol="0">
            <a:spAutoFit/>
          </a:bodyPr>
          <a:lstStyle/>
          <a:p>
            <a:pPr algn="l"/>
            <a:r>
              <a:rPr lang="lv-LV" sz="2400" noProof="0">
                <a:solidFill>
                  <a:srgbClr val="003399"/>
                </a:solidFill>
                <a:latin typeface="EC Square Sans Pro" panose="020B0506040000020004" pitchFamily="34" charset="0"/>
              </a:rPr>
              <a:t>Praktiskās apmācības lauksaimniekiem un veterinārārstiem: jaunas metodes rezistences pret antimikrobiāliem līdzekļiem novēršanā</a:t>
            </a:r>
          </a:p>
          <a:p>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a:extLst>
              <a:ext uri="{FF2B5EF4-FFF2-40B4-BE49-F238E27FC236}">
                <a16:creationId xmlns:a16="http://schemas.microsoft.com/office/drawing/2014/main" id="{1007B104-92BA-4BA5-A656-DA433D20A54C}"/>
              </a:ext>
            </a:extLst>
          </p:cNvPr>
          <p:cNvPicPr/>
          <p:nvPr userDrawn="1"/>
        </p:nvPicPr>
        <p:blipFill>
          <a:blip r:embed="rId4" cstate="email">
            <a:extLst>
              <a:ext uri="{28A0092B-C50C-407E-A947-70E740481C1C}">
                <a14:useLocalDpi xmlns:a14="http://schemas.microsoft.com/office/drawing/2010/main" val="0"/>
              </a:ext>
            </a:extLst>
          </a:blip>
          <a:srcRect/>
          <a:stretch/>
        </p:blipFill>
        <p:spPr bwMode="auto">
          <a:xfrm>
            <a:off x="9829800" y="6207345"/>
            <a:ext cx="2338705" cy="490648"/>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1"/>
          <a:stretch>
            <a:fillRect/>
          </a:stretch>
        </p:blipFill>
        <p:spPr>
          <a:xfrm>
            <a:off x="8425332" y="6300126"/>
            <a:ext cx="574476" cy="411353"/>
          </a:xfrm>
          <a:prstGeom prst="rect">
            <a:avLst/>
          </a:prstGeom>
        </p:spPr>
      </p:pic>
    </p:spTree>
    <p:extLst>
      <p:ext uri="{BB962C8B-B14F-4D97-AF65-F5344CB8AC3E}">
        <p14:creationId xmlns:p14="http://schemas.microsoft.com/office/powerpoint/2010/main" val="2719373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2094232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extLst>
      <p:ext uri="{BB962C8B-B14F-4D97-AF65-F5344CB8AC3E}">
        <p14:creationId xmlns:p14="http://schemas.microsoft.com/office/powerpoint/2010/main" val="4284044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545877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861326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extLst>
      <p:ext uri="{BB962C8B-B14F-4D97-AF65-F5344CB8AC3E}">
        <p14:creationId xmlns:p14="http://schemas.microsoft.com/office/powerpoint/2010/main" val="2627431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542744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515871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94E551A-BB3B-42C6-B716-1434B3680A3F}"/>
              </a:ext>
            </a:extLst>
          </p:cNvPr>
          <p:cNvSpPr>
            <a:spLocks noGrp="1"/>
          </p:cNvSpPr>
          <p:nvPr>
            <p:ph type="title"/>
          </p:nvPr>
        </p:nvSpPr>
        <p:spPr>
          <a:xfrm>
            <a:off x="838200" y="365802"/>
            <a:ext cx="10515600" cy="1328018"/>
          </a:xfrm>
          <a:prstGeom prst="rect">
            <a:avLst/>
          </a:prstGeom>
        </p:spPr>
        <p:txBody>
          <a:bodyPr vert="horz" lIns="91440" tIns="45720" rIns="91440" bIns="45720" rtlCol="0" anchor="ctr">
            <a:normAutofit/>
          </a:body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3B83A353-A7E1-4917-9DAA-12CDA55DA259}"/>
              </a:ext>
            </a:extLst>
          </p:cNvPr>
          <p:cNvSpPr>
            <a:spLocks noGrp="1"/>
          </p:cNvSpPr>
          <p:nvPr>
            <p:ph type="body" idx="1"/>
          </p:nvPr>
        </p:nvSpPr>
        <p:spPr>
          <a:xfrm>
            <a:off x="838200" y="1829006"/>
            <a:ext cx="10515600" cy="4359396"/>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5CC28378-5F95-4358-B601-E1466106A196}"/>
              </a:ext>
            </a:extLst>
          </p:cNvPr>
          <p:cNvSpPr>
            <a:spLocks noGrp="1"/>
          </p:cNvSpPr>
          <p:nvPr>
            <p:ph type="dt" sz="half" idx="2"/>
          </p:nvPr>
        </p:nvSpPr>
        <p:spPr>
          <a:xfrm>
            <a:off x="838200" y="6368122"/>
            <a:ext cx="2743200" cy="365801"/>
          </a:xfrm>
          <a:prstGeom prst="rect">
            <a:avLst/>
          </a:prstGeom>
        </p:spPr>
        <p:txBody>
          <a:bodyPr vert="horz" lIns="91440" tIns="45720" rIns="91440" bIns="45720" rtlCol="0" anchor="ctr"/>
          <a:lstStyle>
            <a:lvl1pPr algn="l">
              <a:defRPr sz="1200">
                <a:solidFill>
                  <a:schemeClr val="tx1">
                    <a:tint val="75000"/>
                  </a:schemeClr>
                </a:solidFill>
              </a:defRPr>
            </a:lvl1pPr>
          </a:lstStyle>
          <a:p>
            <a:fld id="{30A86CA9-5C76-48E9-8C10-71E0AEBF100A}" type="datetimeFigureOut">
              <a:rPr lang="en-GB" smtClean="0"/>
              <a:t>25/11/2024</a:t>
            </a:fld>
            <a:endParaRPr lang="en-GB"/>
          </a:p>
        </p:txBody>
      </p:sp>
      <p:sp>
        <p:nvSpPr>
          <p:cNvPr id="5" name="Marcador de pie de página 4">
            <a:extLst>
              <a:ext uri="{FF2B5EF4-FFF2-40B4-BE49-F238E27FC236}">
                <a16:creationId xmlns:a16="http://schemas.microsoft.com/office/drawing/2014/main" id="{ADEE6140-8899-48E2-A226-6CC09080CFD9}"/>
              </a:ext>
            </a:extLst>
          </p:cNvPr>
          <p:cNvSpPr>
            <a:spLocks noGrp="1"/>
          </p:cNvSpPr>
          <p:nvPr>
            <p:ph type="ftr" sz="quarter" idx="3"/>
          </p:nvPr>
        </p:nvSpPr>
        <p:spPr>
          <a:xfrm>
            <a:off x="4038600" y="6368122"/>
            <a:ext cx="4114800" cy="36580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Marcador de número de diapositiva 5">
            <a:extLst>
              <a:ext uri="{FF2B5EF4-FFF2-40B4-BE49-F238E27FC236}">
                <a16:creationId xmlns:a16="http://schemas.microsoft.com/office/drawing/2014/main" id="{013AB467-D889-4FD7-A264-8E6F4FBD3BD2}"/>
              </a:ext>
            </a:extLst>
          </p:cNvPr>
          <p:cNvSpPr>
            <a:spLocks noGrp="1"/>
          </p:cNvSpPr>
          <p:nvPr>
            <p:ph type="sldNum" sz="quarter" idx="4"/>
          </p:nvPr>
        </p:nvSpPr>
        <p:spPr>
          <a:xfrm>
            <a:off x="8610600" y="6368122"/>
            <a:ext cx="2743200" cy="365801"/>
          </a:xfrm>
          <a:prstGeom prst="rect">
            <a:avLst/>
          </a:prstGeom>
        </p:spPr>
        <p:txBody>
          <a:bodyPr vert="horz" lIns="91440" tIns="45720" rIns="91440" bIns="45720" rtlCol="0" anchor="ctr"/>
          <a:lstStyle>
            <a:lvl1pPr algn="r">
              <a:defRPr sz="1200">
                <a:solidFill>
                  <a:schemeClr val="tx1">
                    <a:tint val="75000"/>
                  </a:schemeClr>
                </a:solidFill>
              </a:defRPr>
            </a:lvl1pPr>
          </a:lstStyle>
          <a:p>
            <a:fld id="{6DBE1240-05FE-447F-AB55-A9B315C83A4B}" type="slidenum">
              <a:rPr lang="en-GB" smtClean="0"/>
              <a:t>‹#›</a:t>
            </a:fld>
            <a:endParaRPr lang="en-GB"/>
          </a:p>
        </p:txBody>
      </p:sp>
    </p:spTree>
    <p:extLst>
      <p:ext uri="{BB962C8B-B14F-4D97-AF65-F5344CB8AC3E}">
        <p14:creationId xmlns:p14="http://schemas.microsoft.com/office/powerpoint/2010/main" val="63667081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672" r:id="rId12"/>
    <p:sldLayoutId id="2147483673" r:id="rId13"/>
    <p:sldLayoutId id="2147483665" r:id="rId14"/>
    <p:sldLayoutId id="2147483666" r:id="rId15"/>
    <p:sldLayoutId id="2147483667" r:id="rId16"/>
    <p:sldLayoutId id="2147483668" r:id="rId17"/>
    <p:sldLayoutId id="2147483669" r:id="rId18"/>
    <p:sldLayoutId id="2147483670" r:id="rId19"/>
    <p:sldLayoutId id="2147483701" r:id="rId20"/>
    <p:sldLayoutId id="2147483702"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_rels/slide1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notesSlide" Target="../notesSlides/notesSlide14.xml"/><Relationship Id="rId1" Type="http://schemas.openxmlformats.org/officeDocument/2006/relationships/slideLayout" Target="../slideLayouts/slideLayout26.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16.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67.png"/><Relationship Id="rId7" Type="http://schemas.openxmlformats.org/officeDocument/2006/relationships/image" Target="../media/image65.png"/><Relationship Id="rId2" Type="http://schemas.openxmlformats.org/officeDocument/2006/relationships/image" Target="../media/image63.png"/><Relationship Id="rId1" Type="http://schemas.openxmlformats.org/officeDocument/2006/relationships/slideLayout" Target="../slideLayouts/slideLayout26.xml"/><Relationship Id="rId6" Type="http://schemas.openxmlformats.org/officeDocument/2006/relationships/image" Target="../media/image82.png"/><Relationship Id="rId5" Type="http://schemas.openxmlformats.org/officeDocument/2006/relationships/image" Target="../media/image81.jpeg"/><Relationship Id="rId10" Type="http://schemas.openxmlformats.org/officeDocument/2006/relationships/image" Target="../media/image84.png"/><Relationship Id="rId4" Type="http://schemas.openxmlformats.org/officeDocument/2006/relationships/image" Target="../media/image66.png"/><Relationship Id="rId9" Type="http://schemas.openxmlformats.org/officeDocument/2006/relationships/image" Target="../media/image83.png"/></Relationships>
</file>

<file path=ppt/slides/_rels/slide17.xml.rels><?xml version="1.0" encoding="UTF-8" standalone="yes"?>
<Relationships xmlns="http://schemas.openxmlformats.org/package/2006/relationships"><Relationship Id="rId3" Type="http://schemas.openxmlformats.org/officeDocument/2006/relationships/hyperlink" Target="https://www.bing.com/search?q=ESVAC+report+country+information+latvia&amp;cvid=57ab547f3e35464bbcd0ccf3a22f1feb&amp;gs_lcrp=EgZjaHJvbWUyBggAEEUYOTIICAEQ6QcY_FXSAQg5NzQyajBqMagCALACAA&amp;FORM=ANAB01&amp;PC=U531" TargetMode="External"/><Relationship Id="rId2" Type="http://schemas.openxmlformats.org/officeDocument/2006/relationships/notesSlide" Target="../notesSlides/notesSlide15.xml"/><Relationship Id="rId1" Type="http://schemas.openxmlformats.org/officeDocument/2006/relationships/slideLayout" Target="../slideLayouts/slideLayout26.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hyperlink" Target="https://www.ema.europa.eu/en/documents/report/sales-veterinary-antimicrobial-agents-31-european-countries-2022-trends-2010-2022-thirteen-esvac_en.pdf"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7.xml"/><Relationship Id="rId1" Type="http://schemas.openxmlformats.org/officeDocument/2006/relationships/slideLayout" Target="../slideLayouts/slideLayout26.xml"/><Relationship Id="rId4" Type="http://schemas.openxmlformats.org/officeDocument/2006/relationships/hyperlink" Target="https://www.ecdc.europa.eu/sites/default/files/documents/JIACRA-III-Antimicrobial-Consumption-and-Resistance-in-Bacteria-from-Humans-and-Animals.pdf"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8.xml"/><Relationship Id="rId1" Type="http://schemas.openxmlformats.org/officeDocument/2006/relationships/slideLayout" Target="../slideLayouts/slideLayout26.xml"/><Relationship Id="rId5" Type="http://schemas.openxmlformats.org/officeDocument/2006/relationships/image" Target="../media/image67.png"/><Relationship Id="rId4" Type="http://schemas.openxmlformats.org/officeDocument/2006/relationships/image" Target="../media/image90.png"/></Relationships>
</file>

<file path=ppt/slides/_rels/slide21.xml.rels><?xml version="1.0" encoding="UTF-8" standalone="yes"?>
<Relationships xmlns="http://schemas.openxmlformats.org/package/2006/relationships"><Relationship Id="rId3" Type="http://schemas.openxmlformats.org/officeDocument/2006/relationships/image" Target="../media/image91.png"/><Relationship Id="rId7" Type="http://schemas.openxmlformats.org/officeDocument/2006/relationships/image" Target="../media/image94.jpeg"/><Relationship Id="rId2" Type="http://schemas.openxmlformats.org/officeDocument/2006/relationships/notesSlide" Target="../notesSlides/notesSlide19.xml"/><Relationship Id="rId1" Type="http://schemas.openxmlformats.org/officeDocument/2006/relationships/slideLayout" Target="../slideLayouts/slideLayout26.xml"/><Relationship Id="rId6" Type="http://schemas.openxmlformats.org/officeDocument/2006/relationships/image" Target="../media/image93.png"/><Relationship Id="rId5" Type="http://schemas.microsoft.com/office/2017/06/relationships/model3d" Target="../media/model3d1.glb"/><Relationship Id="rId4" Type="http://schemas.openxmlformats.org/officeDocument/2006/relationships/image" Target="../media/image92.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xml"/><Relationship Id="rId1" Type="http://schemas.openxmlformats.org/officeDocument/2006/relationships/slideLayout" Target="../slideLayouts/slideLayout26.xml"/><Relationship Id="rId4" Type="http://schemas.openxmlformats.org/officeDocument/2006/relationships/image" Target="../media/image45.png"/></Relationships>
</file>

<file path=ppt/slides/_rels/slide4.xml.rels><?xml version="1.0" encoding="UTF-8" standalone="yes"?>
<Relationships xmlns="http://schemas.openxmlformats.org/package/2006/relationships"><Relationship Id="rId8" Type="http://schemas.openxmlformats.org/officeDocument/2006/relationships/image" Target="../media/image51.svg"/><Relationship Id="rId13" Type="http://schemas.openxmlformats.org/officeDocument/2006/relationships/image" Target="../media/image56.png"/><Relationship Id="rId3" Type="http://schemas.openxmlformats.org/officeDocument/2006/relationships/image" Target="../media/image46.png"/><Relationship Id="rId7" Type="http://schemas.openxmlformats.org/officeDocument/2006/relationships/image" Target="../media/image50.png"/><Relationship Id="rId12" Type="http://schemas.openxmlformats.org/officeDocument/2006/relationships/image" Target="../media/image55.svg"/><Relationship Id="rId2" Type="http://schemas.openxmlformats.org/officeDocument/2006/relationships/notesSlide" Target="../notesSlides/notesSlide4.xml"/><Relationship Id="rId16" Type="http://schemas.openxmlformats.org/officeDocument/2006/relationships/image" Target="../media/image59.svg"/><Relationship Id="rId1" Type="http://schemas.openxmlformats.org/officeDocument/2006/relationships/slideLayout" Target="../slideLayouts/slideLayout26.xml"/><Relationship Id="rId6" Type="http://schemas.openxmlformats.org/officeDocument/2006/relationships/image" Target="../media/image49.svg"/><Relationship Id="rId11" Type="http://schemas.openxmlformats.org/officeDocument/2006/relationships/image" Target="../media/image54.png"/><Relationship Id="rId5" Type="http://schemas.openxmlformats.org/officeDocument/2006/relationships/image" Target="../media/image48.png"/><Relationship Id="rId15" Type="http://schemas.openxmlformats.org/officeDocument/2006/relationships/image" Target="../media/image58.png"/><Relationship Id="rId10" Type="http://schemas.openxmlformats.org/officeDocument/2006/relationships/image" Target="../media/image53.svg"/><Relationship Id="rId4" Type="http://schemas.openxmlformats.org/officeDocument/2006/relationships/image" Target="../media/image47.svg"/><Relationship Id="rId9" Type="http://schemas.openxmlformats.org/officeDocument/2006/relationships/image" Target="../media/image52.png"/><Relationship Id="rId14" Type="http://schemas.openxmlformats.org/officeDocument/2006/relationships/image" Target="../media/image57.svg"/></Relationships>
</file>

<file path=ppt/slides/_rels/slide5.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notesSlide" Target="../notesSlides/notesSlide5.xml"/><Relationship Id="rId1" Type="http://schemas.openxmlformats.org/officeDocument/2006/relationships/slideLayout" Target="../slideLayouts/slideLayout26.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62.png"/><Relationship Id="rId10" Type="http://schemas.openxmlformats.org/officeDocument/2006/relationships/image" Target="../media/image67.png"/><Relationship Id="rId4" Type="http://schemas.openxmlformats.org/officeDocument/2006/relationships/image" Target="../media/image61.jpeg"/><Relationship Id="rId9" Type="http://schemas.openxmlformats.org/officeDocument/2006/relationships/image" Target="../media/image66.pn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7.xml"/><Relationship Id="rId1" Type="http://schemas.openxmlformats.org/officeDocument/2006/relationships/slideLayout" Target="../slideLayouts/slideLayout26.xml"/><Relationship Id="rId4" Type="http://schemas.openxmlformats.org/officeDocument/2006/relationships/hyperlink" Target="https://www.efsa.europa.eu/en/microstrategy/dashboard-antimicrobial-resistanc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pPr marL="0" indent="0">
              <a:buNone/>
            </a:pPr>
            <a:r>
              <a:rPr lang="lv-LV" sz="3600" b="1">
                <a:latin typeface="EC Square Sans Pro" panose="020B0506040000020004" pitchFamily="34" charset="0"/>
              </a:rPr>
              <a:t>LATVIJA</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pPr marL="0" indent="0">
              <a:buNone/>
            </a:pPr>
            <a:r>
              <a:rPr lang="lv-LV" dirty="0">
                <a:latin typeface="EC Square Sans Pro" panose="020B0506040000020004" pitchFamily="34" charset="0"/>
              </a:rPr>
              <a:t>2024. GADA 3. UN 4. DECEMBRIS</a:t>
            </a:r>
          </a:p>
          <a:p>
            <a:endParaRPr lang="es-ES" dirty="0"/>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F005DB2-F9BF-DC80-FF26-031F2441BA0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85800" y="996950"/>
            <a:ext cx="10351734" cy="5808268"/>
          </a:xfrm>
          <a:prstGeom prst="rect">
            <a:avLst/>
          </a:prstGeom>
        </p:spPr>
      </p:pic>
      <p:sp>
        <p:nvSpPr>
          <p:cNvPr id="28" name="Rectángulo redondeado 13">
            <a:extLst>
              <a:ext uri="{FF2B5EF4-FFF2-40B4-BE49-F238E27FC236}">
                <a16:creationId xmlns:a16="http://schemas.microsoft.com/office/drawing/2014/main" id="{42C1F3A1-85B6-432A-A5EE-03DD0011563B}"/>
              </a:ext>
            </a:extLst>
          </p:cNvPr>
          <p:cNvSpPr/>
          <p:nvPr/>
        </p:nvSpPr>
        <p:spPr>
          <a:xfrm>
            <a:off x="983386" y="247805"/>
            <a:ext cx="10225227" cy="85217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lv-LV" sz="4000" b="1">
                <a:solidFill>
                  <a:schemeClr val="bg1"/>
                </a:solidFill>
                <a:latin typeface="EC Square Sans Pro" panose="020B0506040000020004" pitchFamily="34" charset="0"/>
              </a:rPr>
              <a:t>Ko mēs varam darīt? </a:t>
            </a:r>
          </a:p>
        </p:txBody>
      </p:sp>
      <p:sp>
        <p:nvSpPr>
          <p:cNvPr id="12" name="TextBox 11">
            <a:extLst>
              <a:ext uri="{FF2B5EF4-FFF2-40B4-BE49-F238E27FC236}">
                <a16:creationId xmlns:a16="http://schemas.microsoft.com/office/drawing/2014/main" id="{09EF3E00-899E-8324-372A-620E525DB096}"/>
              </a:ext>
            </a:extLst>
          </p:cNvPr>
          <p:cNvSpPr txBox="1"/>
          <p:nvPr/>
        </p:nvSpPr>
        <p:spPr>
          <a:xfrm>
            <a:off x="9525000" y="6178550"/>
            <a:ext cx="2133600" cy="523220"/>
          </a:xfrm>
          <a:prstGeom prst="rect">
            <a:avLst/>
          </a:prstGeom>
          <a:noFill/>
        </p:spPr>
        <p:txBody>
          <a:bodyPr wrap="square" rtlCol="0">
            <a:spAutoFit/>
          </a:bodyPr>
          <a:lstStyle/>
          <a:p>
            <a:r>
              <a:rPr lang="lv-LV" sz="1400"/>
              <a:t>EFSA Journal 2024;22(2):8589</a:t>
            </a:r>
          </a:p>
        </p:txBody>
      </p:sp>
    </p:spTree>
    <p:extLst>
      <p:ext uri="{BB962C8B-B14F-4D97-AF65-F5344CB8AC3E}">
        <p14:creationId xmlns:p14="http://schemas.microsoft.com/office/powerpoint/2010/main" val="8788199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redondeado 13">
            <a:extLst>
              <a:ext uri="{FF2B5EF4-FFF2-40B4-BE49-F238E27FC236}">
                <a16:creationId xmlns:a16="http://schemas.microsoft.com/office/drawing/2014/main" id="{09BA517D-4B38-48B4-9875-E8F1B0FF7BE1}"/>
              </a:ext>
            </a:extLst>
          </p:cNvPr>
          <p:cNvSpPr/>
          <p:nvPr/>
        </p:nvSpPr>
        <p:spPr>
          <a:xfrm>
            <a:off x="685800" y="0"/>
            <a:ext cx="10744200" cy="920217"/>
          </a:xfrm>
          <a:prstGeom prst="roundRect">
            <a:avLst>
              <a:gd name="adj" fmla="val 10"/>
            </a:avLst>
          </a:prstGeom>
          <a:solidFill>
            <a:schemeClr val="bg1"/>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lv-LV" sz="4800" b="1" dirty="0">
                <a:solidFill>
                  <a:srgbClr val="003399"/>
                </a:solidFill>
                <a:latin typeface="EC Square Sans Pro" panose="020B0506040000020004" pitchFamily="34" charset="0"/>
              </a:rPr>
              <a:t>"No saimniecības līdz galdam" Mērķis</a:t>
            </a:r>
          </a:p>
        </p:txBody>
      </p:sp>
      <p:sp>
        <p:nvSpPr>
          <p:cNvPr id="6" name="Rectángulo 5">
            <a:extLst>
              <a:ext uri="{FF2B5EF4-FFF2-40B4-BE49-F238E27FC236}">
                <a16:creationId xmlns:a16="http://schemas.microsoft.com/office/drawing/2014/main" id="{1A698EF5-5D62-4398-9DA3-FBDB8B198C09}"/>
              </a:ext>
            </a:extLst>
          </p:cNvPr>
          <p:cNvSpPr/>
          <p:nvPr/>
        </p:nvSpPr>
        <p:spPr>
          <a:xfrm>
            <a:off x="0" y="1149350"/>
            <a:ext cx="12192000" cy="5721350"/>
          </a:xfrm>
          <a:prstGeom prst="rect">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4400" b="0" i="0" u="none" strike="noStrike" baseline="0" dirty="0">
                <a:solidFill>
                  <a:schemeClr val="bg1"/>
                </a:solidFill>
                <a:latin typeface="EC Square Sans Pro" panose="020B0506040000020004" pitchFamily="34" charset="0"/>
              </a:rPr>
              <a:t>Līdz 2030. gadam par 50% samazināt ES kopējo </a:t>
            </a:r>
            <a:r>
              <a:rPr lang="lv-LV" sz="4400" b="0" i="0" u="none" strike="noStrike" baseline="0" dirty="0" err="1">
                <a:solidFill>
                  <a:schemeClr val="bg1"/>
                </a:solidFill>
                <a:latin typeface="EC Square Sans Pro" panose="020B0506040000020004" pitchFamily="34" charset="0"/>
              </a:rPr>
              <a:t>antimikrobiālo</a:t>
            </a:r>
            <a:r>
              <a:rPr lang="lv-LV" sz="4400" b="0" i="0" u="none" strike="noStrike" baseline="0" dirty="0">
                <a:solidFill>
                  <a:schemeClr val="bg1"/>
                </a:solidFill>
                <a:latin typeface="EC Square Sans Pro" panose="020B0506040000020004" pitchFamily="34" charset="0"/>
              </a:rPr>
              <a:t> līdzekļu pārdošanu izmantošanai lauksaimniecības dzīvniekiem un akvakultūrā</a:t>
            </a:r>
          </a:p>
          <a:p>
            <a:pPr algn="ctr"/>
            <a:endParaRPr lang="en-GB" sz="4400" dirty="0">
              <a:solidFill>
                <a:schemeClr val="bg1"/>
              </a:solidFill>
              <a:latin typeface="EC Square Sans Pro" panose="020B0506040000020004" pitchFamily="34" charset="0"/>
            </a:endParaRPr>
          </a:p>
          <a:p>
            <a:pPr algn="ctr"/>
            <a:endParaRPr lang="en-GB" sz="4400" b="0" i="0" u="none" strike="noStrike" baseline="0" dirty="0">
              <a:solidFill>
                <a:schemeClr val="bg1"/>
              </a:solidFill>
              <a:latin typeface="EC Square Sans Pro" panose="020B0506040000020004" pitchFamily="34" charset="0"/>
            </a:endParaRPr>
          </a:p>
          <a:p>
            <a:pPr algn="ctr"/>
            <a:endParaRPr lang="en-GB" sz="4400" b="0" i="0" u="none" strike="noStrike" baseline="0" dirty="0">
              <a:solidFill>
                <a:schemeClr val="bg1"/>
              </a:solidFill>
              <a:latin typeface="EC Square Sans Pro" panose="020B0506040000020004" pitchFamily="34" charset="0"/>
            </a:endParaRPr>
          </a:p>
        </p:txBody>
      </p:sp>
      <p:pic>
        <p:nvPicPr>
          <p:cNvPr id="2" name="Picture 1">
            <a:extLst>
              <a:ext uri="{FF2B5EF4-FFF2-40B4-BE49-F238E27FC236}">
                <a16:creationId xmlns:a16="http://schemas.microsoft.com/office/drawing/2014/main" id="{93A47B70-0A9C-EB9C-B9EF-646900B31D74}"/>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7852426" y="4806951"/>
            <a:ext cx="4187492" cy="1807599"/>
          </a:xfrm>
          <a:prstGeom prst="rect">
            <a:avLst/>
          </a:prstGeom>
        </p:spPr>
      </p:pic>
    </p:spTree>
    <p:extLst>
      <p:ext uri="{BB962C8B-B14F-4D97-AF65-F5344CB8AC3E}">
        <p14:creationId xmlns:p14="http://schemas.microsoft.com/office/powerpoint/2010/main" val="6912849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B5130B7-D8ED-4017-9F60-7FBF9075B4EA}"/>
              </a:ext>
            </a:extLst>
          </p:cNvPr>
          <p:cNvSpPr>
            <a:spLocks noGrp="1"/>
          </p:cNvSpPr>
          <p:nvPr>
            <p:ph type="body" sz="quarter" idx="10"/>
          </p:nvPr>
        </p:nvSpPr>
        <p:spPr>
          <a:xfrm>
            <a:off x="789709" y="158750"/>
            <a:ext cx="8201891" cy="685800"/>
          </a:xfrm>
        </p:spPr>
        <p:txBody>
          <a:bodyPr>
            <a:normAutofit/>
          </a:bodyPr>
          <a:lstStyle/>
          <a:p>
            <a:pPr marL="0" indent="0">
              <a:buNone/>
            </a:pPr>
            <a:r>
              <a:rPr lang="lv-LV" sz="1800" dirty="0">
                <a:latin typeface="EC Square Sans Pro" panose="020B0506040000020004" pitchFamily="34" charset="0"/>
              </a:rPr>
              <a:t>Eiropas Zāļu aģentūra (</a:t>
            </a:r>
            <a:r>
              <a:rPr lang="lv-LV" sz="1800" i="1" dirty="0">
                <a:latin typeface="EC Square Sans Pro" panose="020B0506040000020004" pitchFamily="34" charset="0"/>
              </a:rPr>
              <a:t>EMA</a:t>
            </a:r>
            <a:r>
              <a:rPr lang="lv-LV" sz="1800" dirty="0">
                <a:latin typeface="EC Square Sans Pro" panose="020B0506040000020004" pitchFamily="34" charset="0"/>
              </a:rPr>
              <a:t>) - Trīspadsmit </a:t>
            </a:r>
            <a:r>
              <a:rPr lang="lv-LV" sz="1800" b="1" dirty="0">
                <a:latin typeface="EC Square Sans Pro" panose="020B0506040000020004" pitchFamily="34" charset="0"/>
              </a:rPr>
              <a:t>Eiropas</a:t>
            </a:r>
            <a:r>
              <a:rPr lang="lv-LV" sz="1800" dirty="0">
                <a:latin typeface="EC Square Sans Pro" panose="020B0506040000020004" pitchFamily="34" charset="0"/>
              </a:rPr>
              <a:t> </a:t>
            </a:r>
            <a:r>
              <a:rPr lang="lv-LV" sz="1800" b="1" dirty="0">
                <a:latin typeface="EC Square Sans Pro" panose="020B0506040000020004" pitchFamily="34" charset="0"/>
              </a:rPr>
              <a:t>veterināro</a:t>
            </a:r>
            <a:r>
              <a:rPr lang="lv-LV" sz="1800" dirty="0">
                <a:latin typeface="EC Square Sans Pro" panose="020B0506040000020004" pitchFamily="34" charset="0"/>
              </a:rPr>
              <a:t> </a:t>
            </a:r>
            <a:r>
              <a:rPr lang="lv-LV" sz="1800" b="1" dirty="0" err="1">
                <a:latin typeface="EC Square Sans Pro" panose="020B0506040000020004" pitchFamily="34" charset="0"/>
              </a:rPr>
              <a:t>antimikrobiālo</a:t>
            </a:r>
            <a:r>
              <a:rPr lang="lv-LV" sz="1800" b="1" dirty="0">
                <a:latin typeface="EC Square Sans Pro" panose="020B0506040000020004" pitchFamily="34" charset="0"/>
              </a:rPr>
              <a:t> līdzekļu</a:t>
            </a:r>
            <a:r>
              <a:rPr lang="lv-LV" sz="1800" dirty="0">
                <a:latin typeface="EC Square Sans Pro" panose="020B0506040000020004" pitchFamily="34" charset="0"/>
              </a:rPr>
              <a:t> </a:t>
            </a:r>
            <a:r>
              <a:rPr lang="lv-LV" sz="1800" b="1" dirty="0">
                <a:latin typeface="EC Square Sans Pro" panose="020B0506040000020004" pitchFamily="34" charset="0"/>
              </a:rPr>
              <a:t>patēriņa</a:t>
            </a:r>
            <a:r>
              <a:rPr lang="lv-LV" sz="1800" dirty="0">
                <a:latin typeface="EC Square Sans Pro" panose="020B0506040000020004" pitchFamily="34" charset="0"/>
              </a:rPr>
              <a:t> </a:t>
            </a:r>
            <a:r>
              <a:rPr lang="lv-LV" sz="1800" b="1" dirty="0">
                <a:latin typeface="EC Square Sans Pro" panose="020B0506040000020004" pitchFamily="34" charset="0"/>
              </a:rPr>
              <a:t>uzraudzība</a:t>
            </a:r>
            <a:r>
              <a:rPr lang="lv-LV" sz="1800" dirty="0">
                <a:latin typeface="EC Square Sans Pro" panose="020B0506040000020004" pitchFamily="34" charset="0"/>
              </a:rPr>
              <a:t>- ESVAC ziņojums 2022. gadā</a:t>
            </a:r>
          </a:p>
          <a:p>
            <a:pPr marL="0" indent="0">
              <a:buNone/>
            </a:pPr>
            <a:endParaRPr lang="en-GB" dirty="0"/>
          </a:p>
        </p:txBody>
      </p:sp>
      <p:pic>
        <p:nvPicPr>
          <p:cNvPr id="4" name="Imagen 3">
            <a:extLst>
              <a:ext uri="{FF2B5EF4-FFF2-40B4-BE49-F238E27FC236}">
                <a16:creationId xmlns:a16="http://schemas.microsoft.com/office/drawing/2014/main" id="{A1C6613E-8F60-4FBC-942B-2D543FE3E53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33400" y="822325"/>
            <a:ext cx="4343400" cy="6013938"/>
          </a:xfrm>
          <a:prstGeom prst="rect">
            <a:avLst/>
          </a:prstGeom>
          <a:ln>
            <a:noFill/>
          </a:ln>
          <a:effectLst>
            <a:outerShdw blurRad="292100" dist="139700" dir="2700000" algn="tl" rotWithShape="0">
              <a:srgbClr val="333333">
                <a:alpha val="65000"/>
              </a:srgbClr>
            </a:outerShdw>
          </a:effectLst>
        </p:spPr>
      </p:pic>
      <p:sp>
        <p:nvSpPr>
          <p:cNvPr id="3" name="CuadroTexto 2">
            <a:extLst>
              <a:ext uri="{FF2B5EF4-FFF2-40B4-BE49-F238E27FC236}">
                <a16:creationId xmlns:a16="http://schemas.microsoft.com/office/drawing/2014/main" id="{4E4631BD-C001-49E5-B1C0-955A06012441}"/>
              </a:ext>
            </a:extLst>
          </p:cNvPr>
          <p:cNvSpPr txBox="1"/>
          <p:nvPr/>
        </p:nvSpPr>
        <p:spPr>
          <a:xfrm>
            <a:off x="5105400" y="920750"/>
            <a:ext cx="6543776" cy="954107"/>
          </a:xfrm>
          <a:prstGeom prst="rect">
            <a:avLst/>
          </a:prstGeom>
          <a:solidFill>
            <a:srgbClr val="003399"/>
          </a:solidFill>
        </p:spPr>
        <p:txBody>
          <a:bodyPr wrap="square" rtlCol="0">
            <a:spAutoFit/>
          </a:bodyPr>
          <a:lstStyle/>
          <a:p>
            <a:r>
              <a:rPr lang="lv-LV" sz="2800" i="1" dirty="0">
                <a:solidFill>
                  <a:schemeClr val="bg1"/>
                </a:solidFill>
                <a:latin typeface="EC Square Sans Pro" panose="020B0506040000020004" pitchFamily="34" charset="0"/>
              </a:rPr>
              <a:t>ESVAC</a:t>
            </a:r>
            <a:r>
              <a:rPr lang="lv-LV" sz="2800" dirty="0">
                <a:solidFill>
                  <a:schemeClr val="bg1"/>
                </a:solidFill>
                <a:latin typeface="EC Square Sans Pro" panose="020B0506040000020004" pitchFamily="34" charset="0"/>
              </a:rPr>
              <a:t> = Eiropas veterināro </a:t>
            </a:r>
            <a:r>
              <a:rPr lang="lv-LV" sz="2800" dirty="0" err="1">
                <a:solidFill>
                  <a:schemeClr val="bg1"/>
                </a:solidFill>
                <a:latin typeface="EC Square Sans Pro" panose="020B0506040000020004" pitchFamily="34" charset="0"/>
              </a:rPr>
              <a:t>antimikrobiālo</a:t>
            </a:r>
            <a:r>
              <a:rPr lang="lv-LV" sz="2800" dirty="0">
                <a:solidFill>
                  <a:schemeClr val="bg1"/>
                </a:solidFill>
                <a:latin typeface="EC Square Sans Pro" panose="020B0506040000020004" pitchFamily="34" charset="0"/>
              </a:rPr>
              <a:t> līdzekļu patēriņa uzraudzība</a:t>
            </a:r>
          </a:p>
        </p:txBody>
      </p:sp>
      <p:sp>
        <p:nvSpPr>
          <p:cNvPr id="6" name="TextBox 5">
            <a:extLst>
              <a:ext uri="{FF2B5EF4-FFF2-40B4-BE49-F238E27FC236}">
                <a16:creationId xmlns:a16="http://schemas.microsoft.com/office/drawing/2014/main" id="{376A510F-D74C-7C0F-3772-7C579BEB3E89}"/>
              </a:ext>
            </a:extLst>
          </p:cNvPr>
          <p:cNvSpPr txBox="1"/>
          <p:nvPr/>
        </p:nvSpPr>
        <p:spPr>
          <a:xfrm>
            <a:off x="5538889" y="1951057"/>
            <a:ext cx="6100762" cy="4154984"/>
          </a:xfrm>
          <a:prstGeom prst="rect">
            <a:avLst/>
          </a:prstGeom>
          <a:noFill/>
        </p:spPr>
        <p:txBody>
          <a:bodyPr wrap="square">
            <a:spAutoFit/>
          </a:bodyPr>
          <a:lstStyle/>
          <a:p>
            <a:endParaRPr lang="en-US" sz="2400" dirty="0">
              <a:latin typeface="EC Square Sans Pro" panose="020B0506040000020004"/>
            </a:endParaRPr>
          </a:p>
          <a:p>
            <a:r>
              <a:rPr lang="lv-LV" sz="2400" dirty="0">
                <a:latin typeface="EC Square Sans Pro" panose="020B0506040000020004"/>
              </a:rPr>
              <a:t>- Kopējais veterināro antibiotiku pārdošanas apjoms 2022. gadā 31 valstī</a:t>
            </a:r>
            <a:br>
              <a:rPr lang="lv-LV" sz="2400" dirty="0">
                <a:latin typeface="EC Square Sans Pro" panose="020B0506040000020004"/>
              </a:rPr>
            </a:br>
            <a:endParaRPr lang="lv-LV" sz="2400" dirty="0">
              <a:latin typeface="EC Square Sans Pro" panose="020B0506040000020004"/>
            </a:endParaRPr>
          </a:p>
          <a:p>
            <a:r>
              <a:rPr lang="lv-LV" sz="2400" dirty="0">
                <a:latin typeface="EC Square Sans Pro" panose="020B0506040000020004"/>
              </a:rPr>
              <a:t>- Tendences no 2011. līdz 2022. gadam 25 ESVAC iesaistītajās valstīs: </a:t>
            </a:r>
          </a:p>
          <a:p>
            <a:pPr marL="342900" indent="-342900">
              <a:buFont typeface="Wingdings" panose="05000000000000000000" pitchFamily="2" charset="2"/>
              <a:buChar char="ü"/>
            </a:pPr>
            <a:r>
              <a:rPr lang="lv-LV" sz="2400" b="1" dirty="0">
                <a:solidFill>
                  <a:schemeClr val="accent6">
                    <a:lumMod val="75000"/>
                  </a:schemeClr>
                </a:solidFill>
                <a:latin typeface="EC Square Sans Pro" panose="020B0506040000020004"/>
              </a:rPr>
              <a:t>- 53,0% – kopējais pārdošanas apjoms </a:t>
            </a:r>
          </a:p>
          <a:p>
            <a:pPr marL="342900" indent="-342900">
              <a:buFont typeface="Wingdings" panose="05000000000000000000" pitchFamily="2" charset="2"/>
              <a:buChar char="ü"/>
            </a:pPr>
            <a:r>
              <a:rPr lang="lv-LV" sz="2400" dirty="0">
                <a:latin typeface="EC Square Sans Pro" panose="020B0506040000020004"/>
              </a:rPr>
              <a:t>- 49,0% – 3. un 4. paaudzes </a:t>
            </a:r>
            <a:r>
              <a:rPr lang="lv-LV" sz="2400" dirty="0" err="1">
                <a:latin typeface="EC Square Sans Pro" panose="020B0506040000020004"/>
              </a:rPr>
              <a:t>cefalosporīnu</a:t>
            </a:r>
            <a:r>
              <a:rPr lang="lv-LV" sz="2400" dirty="0">
                <a:latin typeface="EC Square Sans Pro" panose="020B0506040000020004"/>
              </a:rPr>
              <a:t> pārdošanas apjoms </a:t>
            </a:r>
          </a:p>
          <a:p>
            <a:pPr marL="342900" indent="-342900">
              <a:buFont typeface="Wingdings" panose="05000000000000000000" pitchFamily="2" charset="2"/>
              <a:buChar char="ü"/>
            </a:pPr>
            <a:r>
              <a:rPr lang="lv-LV" sz="2400" dirty="0">
                <a:latin typeface="EC Square Sans Pro" panose="020B0506040000020004"/>
              </a:rPr>
              <a:t>- 44,0% – visu </a:t>
            </a:r>
            <a:r>
              <a:rPr lang="lv-LV" sz="2400" dirty="0" err="1">
                <a:latin typeface="EC Square Sans Pro" panose="020B0506040000020004"/>
              </a:rPr>
              <a:t>hinolonu</a:t>
            </a:r>
            <a:r>
              <a:rPr lang="lv-LV" sz="2400" dirty="0">
                <a:latin typeface="EC Square Sans Pro" panose="020B0506040000020004"/>
              </a:rPr>
              <a:t> pārdošanas apjoms </a:t>
            </a:r>
          </a:p>
          <a:p>
            <a:pPr marL="342900" indent="-342900">
              <a:buFont typeface="Wingdings" panose="05000000000000000000" pitchFamily="2" charset="2"/>
              <a:buChar char="ü"/>
            </a:pPr>
            <a:r>
              <a:rPr lang="lv-LV" sz="2400" dirty="0">
                <a:latin typeface="EC Square Sans Pro" panose="020B0506040000020004"/>
              </a:rPr>
              <a:t>- 81,0% – </a:t>
            </a:r>
            <a:r>
              <a:rPr lang="lv-LV" sz="2400" dirty="0" err="1">
                <a:latin typeface="EC Square Sans Pro" panose="020B0506040000020004"/>
              </a:rPr>
              <a:t>polimiksīnu</a:t>
            </a:r>
            <a:r>
              <a:rPr lang="lv-LV" sz="2400" dirty="0">
                <a:latin typeface="EC Square Sans Pro" panose="020B0506040000020004"/>
              </a:rPr>
              <a:t> pārdošanas apjoms</a:t>
            </a:r>
          </a:p>
        </p:txBody>
      </p:sp>
    </p:spTree>
    <p:extLst>
      <p:ext uri="{BB962C8B-B14F-4D97-AF65-F5344CB8AC3E}">
        <p14:creationId xmlns:p14="http://schemas.microsoft.com/office/powerpoint/2010/main" val="3765700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lv-LV" sz="2800">
                <a:latin typeface="EC Square Sans Pro" panose="020B0506040000020004" pitchFamily="34" charset="0"/>
              </a:rPr>
              <a:t>Kopīgi noteikumi</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149350"/>
            <a:ext cx="12213771" cy="99060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20000"/>
              </a:lnSpc>
              <a:spcBef>
                <a:spcPts val="0"/>
              </a:spcBef>
              <a:spcAft>
                <a:spcPts val="0"/>
              </a:spcAft>
              <a:buClrTx/>
              <a:buSzTx/>
              <a:buFontTx/>
              <a:buNone/>
              <a:tabLst/>
              <a:defRPr/>
            </a:pPr>
            <a:r>
              <a:rPr kumimoji="0" lang="lv-LV" sz="2000" b="1" i="0" strike="noStrike" cap="none" normalizeH="0" baseline="0" noProof="0">
                <a:ln>
                  <a:noFill/>
                </a:ln>
                <a:solidFill>
                  <a:srgbClr val="FFFFFF"/>
                </a:solidFill>
                <a:effectLst/>
                <a:uLnTx/>
                <a:uFillTx/>
                <a:latin typeface="Montserrat" panose="00000500000000000000" pitchFamily="2" charset="0"/>
                <a:ea typeface="+mn-ea"/>
                <a:cs typeface="+mn-cs"/>
              </a:rPr>
              <a:t>No</a:t>
            </a:r>
            <a:r>
              <a:rPr kumimoji="0" lang="lv-LV" sz="2000" b="1" i="0" u="none" strike="noStrike" cap="none" normalizeH="0" baseline="0" noProof="0">
                <a:ln>
                  <a:noFill/>
                </a:ln>
                <a:solidFill>
                  <a:srgbClr val="FFFFFF"/>
                </a:solidFill>
                <a:effectLst/>
                <a:uLnTx/>
                <a:uFillTx/>
                <a:latin typeface="Montserrat" panose="00000500000000000000" pitchFamily="2" charset="0"/>
                <a:ea typeface="+mn-ea"/>
                <a:cs typeface="+mn-cs"/>
              </a:rPr>
              <a:t> 2024. gada ES dalībvalstis katru gadu sniedz datus par antimikrobiālo zāļu, kas paredzētas dzīvniekiem, </a:t>
            </a:r>
            <a:r>
              <a:rPr kumimoji="0" lang="lv-LV" sz="2000" b="1" i="0" u="sng" strike="noStrike" cap="none" normalizeH="0" baseline="0" noProof="0">
                <a:ln>
                  <a:noFill/>
                </a:ln>
                <a:solidFill>
                  <a:srgbClr val="FFFFFF"/>
                </a:solidFill>
                <a:effectLst/>
                <a:uLnTx/>
                <a:uFillTx/>
                <a:latin typeface="Montserrat" panose="00000500000000000000" pitchFamily="2" charset="0"/>
                <a:ea typeface="+mn-ea"/>
                <a:cs typeface="+mn-cs"/>
              </a:rPr>
              <a:t>pārdošanas apjomiem un izmantošanu </a:t>
            </a:r>
            <a:r>
              <a:rPr kumimoji="0" lang="lv-LV" sz="2000" b="1" i="0" strike="noStrike" cap="none" normalizeH="0" baseline="0" noProof="0">
                <a:ln>
                  <a:noFill/>
                </a:ln>
                <a:solidFill>
                  <a:srgbClr val="FFFFFF"/>
                </a:solidFill>
                <a:effectLst/>
                <a:uLnTx/>
                <a:uFillTx/>
                <a:latin typeface="Montserrat" panose="00000500000000000000" pitchFamily="2" charset="0"/>
                <a:ea typeface="+mn-ea"/>
                <a:cs typeface="+mn-cs"/>
              </a:rPr>
              <a:t>iepriekšējā gadā</a:t>
            </a: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21773" y="1377950"/>
            <a:ext cx="12213773"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90000"/>
              </a:lnSpc>
              <a:spcBef>
                <a:spcPts val="0"/>
              </a:spcBef>
              <a:spcAft>
                <a:spcPts val="600"/>
              </a:spcAft>
              <a:buClrTx/>
              <a:buSzTx/>
              <a:buFontTx/>
              <a:buNone/>
              <a:tabLst/>
              <a:defRPr/>
            </a:pPr>
            <a:endParaRPr kumimoji="0" lang="en-US" sz="2800" b="1" i="0" u="none" strike="noStrike" kern="0" cap="none" spc="0" normalizeH="0" baseline="0" noProof="0">
              <a:ln>
                <a:noFill/>
              </a:ln>
              <a:solidFill>
                <a:srgbClr val="FFFFFF"/>
              </a:solidFill>
              <a:effectLst/>
              <a:uLnTx/>
              <a:uFillTx/>
              <a:latin typeface="EC Square Sans Pro" panose="020B0506040000020004" pitchFamily="34" charset="0"/>
              <a:ea typeface="+mn-ea"/>
              <a:cs typeface="+mn-cs"/>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10287000"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20000"/>
              </a:lnSpc>
              <a:spcBef>
                <a:spcPts val="0"/>
              </a:spcBef>
              <a:spcAft>
                <a:spcPts val="0"/>
              </a:spcAft>
              <a:buClr>
                <a:srgbClr val="6BB188"/>
              </a:buClr>
              <a:buSzTx/>
              <a:buFontTx/>
              <a:buNone/>
              <a:tabLst/>
              <a:defRPr/>
            </a:pPr>
            <a:r>
              <a:rPr kumimoji="0" lang="lv-LV"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Datu vākšana par antimikrobiālo līdzekļu pārdošanu un lietošanu</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4" name="TextBox 3">
            <a:extLst>
              <a:ext uri="{FF2B5EF4-FFF2-40B4-BE49-F238E27FC236}">
                <a16:creationId xmlns:a16="http://schemas.microsoft.com/office/drawing/2014/main" id="{3B066C2C-8858-0539-CBB6-1F105750917E}"/>
              </a:ext>
            </a:extLst>
          </p:cNvPr>
          <p:cNvSpPr txBox="1"/>
          <p:nvPr/>
        </p:nvSpPr>
        <p:spPr>
          <a:xfrm>
            <a:off x="601752" y="2197596"/>
            <a:ext cx="7362034" cy="5355312"/>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2400" b="0" i="0" u="none" strike="noStrike" cap="none" normalizeH="0" baseline="0" noProof="0">
                <a:ln>
                  <a:noFill/>
                </a:ln>
                <a:solidFill>
                  <a:sysClr val="windowText" lastClr="000000"/>
                </a:solidFill>
                <a:effectLst/>
                <a:uLnTx/>
                <a:uFillTx/>
                <a:latin typeface="EC Square Sans Pro" panose="020B0506040000020004"/>
              </a:rPr>
              <a:t>ES valstīm jāsāk vākt dati par izmantošanu:</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ysClr val="windowText" lastClr="000000"/>
              </a:solidFill>
              <a:effectLst/>
              <a:uLnTx/>
              <a:uFillTx/>
              <a:latin typeface="EC Square Sans Pro" panose="020B0506040000020004"/>
            </a:endParaRPr>
          </a:p>
          <a:p>
            <a:pPr marL="285750" marR="0" lvl="4"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2400" b="0" i="0" u="none" strike="noStrike" cap="none" normalizeH="0" baseline="0" noProof="0">
                <a:ln>
                  <a:noFill/>
                </a:ln>
                <a:solidFill>
                  <a:sysClr val="windowText" lastClr="000000"/>
                </a:solidFill>
                <a:effectLst/>
                <a:uLnTx/>
                <a:uFillTx/>
                <a:latin typeface="EC Square Sans Pro" panose="020B0506040000020004"/>
              </a:rPr>
              <a:t>Liellopi, cūkas, mājputni → no 2023. gada</a:t>
            </a:r>
          </a:p>
          <a:p>
            <a:pPr marL="285750" marR="0" lvl="4"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2400" b="0" i="0" u="none" strike="noStrike" cap="none" normalizeH="0" baseline="0" noProof="0">
                <a:ln>
                  <a:noFill/>
                </a:ln>
                <a:solidFill>
                  <a:sysClr val="windowText" lastClr="000000"/>
                </a:solidFill>
                <a:effectLst/>
                <a:uLnTx/>
                <a:uFillTx/>
                <a:latin typeface="EC Square Sans Pro" panose="020B0506040000020004"/>
              </a:rPr>
              <a:t>Visi pārējie produktīvie dzīvnieki → no 2026. gada</a:t>
            </a:r>
          </a:p>
          <a:p>
            <a:pPr marL="285750" marR="0" lvl="4"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2400" b="0" i="0" u="none" strike="noStrike" cap="none" normalizeH="0" baseline="0" noProof="0">
                <a:ln>
                  <a:noFill/>
                </a:ln>
                <a:solidFill>
                  <a:sysClr val="windowText" lastClr="000000"/>
                </a:solidFill>
                <a:effectLst/>
                <a:uLnTx/>
                <a:uFillTx/>
                <a:latin typeface="EC Square Sans Pro" panose="020B0506040000020004"/>
              </a:rPr>
              <a:t>Suņi, kaķi un kažokzvēri → no 2029. gada </a:t>
            </a:r>
          </a:p>
          <a:p>
            <a:pPr marL="285750" marR="0" lvl="3"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2400" b="0" i="0" u="none" strike="noStrike" kern="0" cap="none" spc="0" normalizeH="0" baseline="0" noProof="0" dirty="0">
              <a:ln>
                <a:noFill/>
              </a:ln>
              <a:solidFill>
                <a:sysClr val="windowText" lastClr="000000"/>
              </a:solidFill>
              <a:effectLst/>
              <a:uLnTx/>
              <a:uFillTx/>
              <a:latin typeface="EC Square Sans Pro" panose="020B0506040000020004"/>
            </a:endParaRP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2400" b="0" i="1" u="none" strike="noStrike" cap="none" normalizeH="0" baseline="0" noProof="0">
                <a:ln>
                  <a:noFill/>
                </a:ln>
                <a:solidFill>
                  <a:sysClr val="windowText" lastClr="000000"/>
                </a:solidFill>
                <a:effectLst/>
                <a:uLnTx/>
                <a:uFillTx/>
                <a:latin typeface="EC Square Sans Pro" panose="020B0506040000020004"/>
              </a:rPr>
              <a:t>EMA </a:t>
            </a:r>
            <a:r>
              <a:rPr kumimoji="0" lang="lv-LV" sz="2400" b="0" i="0" u="none" strike="noStrike" cap="none" normalizeH="0" baseline="0" noProof="0">
                <a:ln>
                  <a:noFill/>
                </a:ln>
                <a:solidFill>
                  <a:sysClr val="windowText" lastClr="000000"/>
                </a:solidFill>
                <a:effectLst/>
                <a:uLnTx/>
                <a:uFillTx/>
                <a:latin typeface="EC Square Sans Pro" panose="020B0506040000020004"/>
              </a:rPr>
              <a:t>pirmo ziņojumu publicēs 2025. gada 31. martā, bet pēc tam līdz 31. decembrim par iepriekšējo gadu</a:t>
            </a: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0" cap="none" spc="0" normalizeH="0" baseline="0" noProof="0" dirty="0">
              <a:ln>
                <a:noFill/>
              </a:ln>
              <a:solidFill>
                <a:sysClr val="windowText" lastClr="000000"/>
              </a:solidFill>
              <a:effectLst/>
              <a:uLnTx/>
              <a:uFillTx/>
              <a:latin typeface="EC Square Sans Pro" panose="020B0506040000020004"/>
            </a:endParaRP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2400" b="0" i="0" u="none" strike="noStrike" cap="none" normalizeH="0" baseline="0" noProof="0">
                <a:ln>
                  <a:noFill/>
                </a:ln>
                <a:solidFill>
                  <a:sysClr val="windowText" lastClr="000000"/>
                </a:solidFill>
                <a:effectLst/>
                <a:uLnTx/>
                <a:uFillTx/>
                <a:latin typeface="EC Square Sans Pro" panose="020B0506040000020004"/>
              </a:rPr>
              <a:t>Dati tiks sīki aprakstīti, norādot attiecīgās dzīvnieku sugas, kategorijas vai stadijas </a:t>
            </a: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0" cap="none" spc="0" normalizeH="0" baseline="0" noProof="0" dirty="0">
              <a:ln>
                <a:noFill/>
              </a:ln>
              <a:solidFill>
                <a:sysClr val="windowText" lastClr="000000"/>
              </a:solidFill>
              <a:effectLst/>
              <a:uLnTx/>
              <a:uFillTx/>
            </a:endParaRP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0" cap="none" spc="0" normalizeH="0" baseline="0" noProof="0" dirty="0">
              <a:ln>
                <a:noFill/>
              </a:ln>
              <a:solidFill>
                <a:sysClr val="windowText" lastClr="000000"/>
              </a:solidFill>
              <a:effectLst/>
              <a:uLnTx/>
              <a:uFillTx/>
            </a:endParaRPr>
          </a:p>
          <a:p>
            <a:pPr marL="285750" marR="0" lvl="1"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5" name="TextBox 4">
            <a:extLst>
              <a:ext uri="{FF2B5EF4-FFF2-40B4-BE49-F238E27FC236}">
                <a16:creationId xmlns:a16="http://schemas.microsoft.com/office/drawing/2014/main" id="{53FCEAF6-AC4D-ED70-6F26-2B586BB8704C}"/>
              </a:ext>
            </a:extLst>
          </p:cNvPr>
          <p:cNvSpPr txBox="1"/>
          <p:nvPr/>
        </p:nvSpPr>
        <p:spPr>
          <a:xfrm>
            <a:off x="8091377" y="2197596"/>
            <a:ext cx="3997842" cy="4278094"/>
          </a:xfrm>
          <a:prstGeom prst="rect">
            <a:avLst/>
          </a:prstGeom>
          <a:solidFill>
            <a:srgbClr val="6BB188"/>
          </a:solidFill>
        </p:spPr>
        <p:txBody>
          <a:bodyPr wrap="square" rtlCol="0">
            <a:spAutoFit/>
          </a:bodyPr>
          <a:lstStyle/>
          <a:p>
            <a:pPr marL="0" marR="0" lvl="3" indent="0" defTabSz="914400" eaLnBrk="1" fontAlgn="auto" latinLnBrk="0" hangingPunct="1">
              <a:lnSpc>
                <a:spcPct val="100000"/>
              </a:lnSpc>
              <a:spcBef>
                <a:spcPts val="0"/>
              </a:spcBef>
              <a:spcAft>
                <a:spcPts val="0"/>
              </a:spcAft>
              <a:buClrTx/>
              <a:buSzTx/>
              <a:buFontTx/>
              <a:buNone/>
              <a:tabLst/>
              <a:defRPr/>
            </a:pPr>
            <a:r>
              <a:rPr kumimoji="0" lang="lv-LV" sz="1700" b="0" i="0" u="none" strike="noStrike" cap="none" normalizeH="0" baseline="0" noProof="0" dirty="0">
                <a:ln>
                  <a:noFill/>
                </a:ln>
                <a:solidFill>
                  <a:srgbClr val="000000"/>
                </a:solidFill>
                <a:effectLst/>
                <a:uLnTx/>
                <a:uFillTx/>
                <a:latin typeface="EC Square Sans Pro" panose="020B0506040000020004"/>
              </a:rPr>
              <a:t>Dati jāvāc par sekojošām kategorijām </a:t>
            </a:r>
          </a:p>
          <a:p>
            <a:pPr marL="342900" marR="0" lvl="3" indent="-342900" defTabSz="914400" eaLnBrk="1" fontAlgn="auto" latinLnBrk="0" hangingPunct="1">
              <a:lnSpc>
                <a:spcPct val="100000"/>
              </a:lnSpc>
              <a:spcBef>
                <a:spcPts val="0"/>
              </a:spcBef>
              <a:spcAft>
                <a:spcPts val="0"/>
              </a:spcAft>
              <a:buClrTx/>
              <a:buSzTx/>
              <a:buFont typeface="+mj-lt"/>
              <a:buAutoNum type="arabicPeriod"/>
              <a:tabLst/>
              <a:defRPr/>
            </a:pPr>
            <a:r>
              <a:rPr kumimoji="0" lang="lv-LV" sz="1700" b="0" i="0" u="none" strike="noStrike" cap="none" normalizeH="0" baseline="0" noProof="0" dirty="0">
                <a:ln>
                  <a:noFill/>
                </a:ln>
                <a:solidFill>
                  <a:srgbClr val="000000"/>
                </a:solidFill>
                <a:effectLst/>
                <a:uLnTx/>
                <a:uFillTx/>
                <a:latin typeface="EC Square Sans Pro" panose="020B0506040000020004"/>
              </a:rPr>
              <a:t>Līdzekļi pret caureju, zarnu </a:t>
            </a:r>
            <a:r>
              <a:rPr kumimoji="0" lang="lv-LV" sz="1700" b="0" i="0" u="none" strike="noStrike" cap="none" normalizeH="0" baseline="0" noProof="0" dirty="0" err="1">
                <a:ln>
                  <a:noFill/>
                </a:ln>
                <a:solidFill>
                  <a:srgbClr val="000000"/>
                </a:solidFill>
                <a:effectLst/>
                <a:uLnTx/>
                <a:uFillTx/>
                <a:latin typeface="EC Square Sans Pro" panose="020B0506040000020004"/>
              </a:rPr>
              <a:t>pretiekaisuma</a:t>
            </a:r>
            <a:r>
              <a:rPr kumimoji="0" lang="lv-LV" sz="1700" b="0" i="0" u="none" strike="noStrike" cap="none" normalizeH="0" baseline="0" noProof="0" dirty="0">
                <a:ln>
                  <a:noFill/>
                </a:ln>
                <a:solidFill>
                  <a:srgbClr val="000000"/>
                </a:solidFill>
                <a:effectLst/>
                <a:uLnTx/>
                <a:uFillTx/>
                <a:latin typeface="EC Square Sans Pro" panose="020B0506040000020004"/>
              </a:rPr>
              <a:t> un </a:t>
            </a:r>
            <a:r>
              <a:rPr kumimoji="0" lang="lv-LV" sz="1700" b="0" i="0" u="none" strike="noStrike" cap="none" normalizeH="0" baseline="0" noProof="0" dirty="0" err="1">
                <a:ln>
                  <a:noFill/>
                </a:ln>
                <a:solidFill>
                  <a:srgbClr val="000000"/>
                </a:solidFill>
                <a:effectLst/>
                <a:uLnTx/>
                <a:uFillTx/>
                <a:latin typeface="EC Square Sans Pro" panose="020B0506040000020004"/>
              </a:rPr>
              <a:t>pretinfekcijas</a:t>
            </a:r>
            <a:r>
              <a:rPr kumimoji="0" lang="lv-LV" sz="1700" b="0" i="0" u="none" strike="noStrike" cap="none" normalizeH="0" baseline="0" noProof="0" dirty="0">
                <a:ln>
                  <a:noFill/>
                </a:ln>
                <a:solidFill>
                  <a:srgbClr val="000000"/>
                </a:solidFill>
                <a:effectLst/>
                <a:uLnTx/>
                <a:uFillTx/>
                <a:latin typeface="EC Square Sans Pro" panose="020B0506040000020004"/>
              </a:rPr>
              <a:t> līdzekļi</a:t>
            </a:r>
          </a:p>
          <a:p>
            <a:pPr marL="0" marR="0" lvl="3" indent="0" defTabSz="914400" eaLnBrk="1" fontAlgn="auto" latinLnBrk="0" hangingPunct="1">
              <a:lnSpc>
                <a:spcPct val="100000"/>
              </a:lnSpc>
              <a:spcBef>
                <a:spcPts val="0"/>
              </a:spcBef>
              <a:spcAft>
                <a:spcPts val="0"/>
              </a:spcAft>
              <a:buClrTx/>
              <a:buSzTx/>
              <a:buFontTx/>
              <a:buNone/>
              <a:tabLst/>
              <a:defRPr/>
            </a:pPr>
            <a:r>
              <a:rPr kumimoji="0" lang="lv-LV" sz="1700" b="0" i="0" u="none" strike="noStrike" cap="none" normalizeH="0" baseline="0" noProof="0" dirty="0">
                <a:ln>
                  <a:noFill/>
                </a:ln>
                <a:solidFill>
                  <a:srgbClr val="000000"/>
                </a:solidFill>
                <a:effectLst/>
                <a:uLnTx/>
                <a:uFillTx/>
                <a:latin typeface="EC Square Sans Pro" panose="020B0506040000020004"/>
              </a:rPr>
              <a:t>2.  Ginekoloģiskie </a:t>
            </a:r>
            <a:r>
              <a:rPr kumimoji="0" lang="lv-LV" sz="1700" b="0" i="0" u="none" strike="noStrike" cap="none" normalizeH="0" baseline="0" noProof="0" dirty="0" err="1">
                <a:ln>
                  <a:noFill/>
                </a:ln>
                <a:solidFill>
                  <a:srgbClr val="000000"/>
                </a:solidFill>
                <a:effectLst/>
                <a:uLnTx/>
                <a:uFillTx/>
                <a:latin typeface="EC Square Sans Pro" panose="020B0506040000020004"/>
              </a:rPr>
              <a:t>pretinfekcijas</a:t>
            </a:r>
            <a:r>
              <a:rPr kumimoji="0" lang="lv-LV" sz="1700" b="0" i="0" u="none" strike="noStrike" cap="none" normalizeH="0" baseline="0" noProof="0" dirty="0">
                <a:ln>
                  <a:noFill/>
                </a:ln>
                <a:solidFill>
                  <a:srgbClr val="000000"/>
                </a:solidFill>
                <a:effectLst/>
                <a:uLnTx/>
                <a:uFillTx/>
                <a:latin typeface="EC Square Sans Pro" panose="020B0506040000020004"/>
              </a:rPr>
              <a:t> līdzekļi un antiseptiskie līdzekļi</a:t>
            </a:r>
          </a:p>
          <a:p>
            <a:pPr marL="0" marR="0" lvl="3" indent="0" defTabSz="914400" eaLnBrk="1" fontAlgn="auto" latinLnBrk="0" hangingPunct="1">
              <a:lnSpc>
                <a:spcPct val="100000"/>
              </a:lnSpc>
              <a:spcBef>
                <a:spcPts val="0"/>
              </a:spcBef>
              <a:spcAft>
                <a:spcPts val="0"/>
              </a:spcAft>
              <a:buClrTx/>
              <a:buSzTx/>
              <a:buFontTx/>
              <a:buNone/>
              <a:tabLst/>
              <a:defRPr/>
            </a:pPr>
            <a:r>
              <a:rPr kumimoji="0" lang="lv-LV" sz="1700" b="0" i="0" u="none" strike="noStrike" cap="none" normalizeH="0" baseline="0" noProof="0" dirty="0">
                <a:ln>
                  <a:noFill/>
                </a:ln>
                <a:solidFill>
                  <a:srgbClr val="000000"/>
                </a:solidFill>
                <a:effectLst/>
                <a:uLnTx/>
                <a:uFillTx/>
                <a:latin typeface="EC Square Sans Pro" panose="020B0506040000020004"/>
              </a:rPr>
              <a:t>3. </a:t>
            </a:r>
            <a:r>
              <a:rPr kumimoji="0" lang="lv-LV" sz="1700" b="0" i="0" u="none" strike="noStrike" cap="none" normalizeH="0" baseline="0" noProof="0" dirty="0" err="1">
                <a:ln>
                  <a:noFill/>
                </a:ln>
                <a:solidFill>
                  <a:srgbClr val="000000"/>
                </a:solidFill>
                <a:effectLst/>
                <a:uLnTx/>
                <a:uFillTx/>
                <a:latin typeface="EC Square Sans Pro" panose="020B0506040000020004"/>
              </a:rPr>
              <a:t>Pretinfekcijas</a:t>
            </a:r>
            <a:r>
              <a:rPr kumimoji="0" lang="lv-LV" sz="1700" b="0" i="0" u="none" strike="noStrike" cap="none" normalizeH="0" baseline="0" noProof="0" dirty="0">
                <a:ln>
                  <a:noFill/>
                </a:ln>
                <a:solidFill>
                  <a:srgbClr val="000000"/>
                </a:solidFill>
                <a:effectLst/>
                <a:uLnTx/>
                <a:uFillTx/>
                <a:latin typeface="EC Square Sans Pro" panose="020B0506040000020004"/>
              </a:rPr>
              <a:t> līdzekļi un antiseptiskie līdzekļi </a:t>
            </a:r>
            <a:r>
              <a:rPr kumimoji="0" lang="lv-LV" sz="1700" b="0" i="0" u="none" strike="noStrike" cap="none" normalizeH="0" baseline="0" noProof="0" dirty="0" err="1">
                <a:ln>
                  <a:noFill/>
                </a:ln>
                <a:solidFill>
                  <a:srgbClr val="000000"/>
                </a:solidFill>
                <a:effectLst/>
                <a:uLnTx/>
                <a:uFillTx/>
                <a:latin typeface="EC Square Sans Pro" panose="020B0506040000020004"/>
              </a:rPr>
              <a:t>intrauterīnai</a:t>
            </a:r>
            <a:r>
              <a:rPr kumimoji="0" lang="lv-LV" sz="1700" b="0" i="0" u="none" strike="noStrike" cap="none" normalizeH="0" baseline="0" noProof="0" dirty="0">
                <a:ln>
                  <a:noFill/>
                </a:ln>
                <a:solidFill>
                  <a:srgbClr val="000000"/>
                </a:solidFill>
                <a:effectLst/>
                <a:uLnTx/>
                <a:uFillTx/>
                <a:latin typeface="EC Square Sans Pro" panose="020B0506040000020004"/>
              </a:rPr>
              <a:t> lietošanai</a:t>
            </a:r>
          </a:p>
          <a:p>
            <a:pPr marL="0" marR="0" lvl="3" indent="0" defTabSz="914400" eaLnBrk="1" fontAlgn="auto" latinLnBrk="0" hangingPunct="1">
              <a:lnSpc>
                <a:spcPct val="100000"/>
              </a:lnSpc>
              <a:spcBef>
                <a:spcPts val="0"/>
              </a:spcBef>
              <a:spcAft>
                <a:spcPts val="0"/>
              </a:spcAft>
              <a:buClrTx/>
              <a:buSzTx/>
              <a:buFontTx/>
              <a:buNone/>
              <a:tabLst/>
              <a:defRPr/>
            </a:pPr>
            <a:r>
              <a:rPr kumimoji="0" lang="lv-LV" sz="1700" b="0" i="0" u="none" strike="noStrike" cap="none" normalizeH="0" baseline="0" noProof="0" dirty="0">
                <a:ln>
                  <a:noFill/>
                </a:ln>
                <a:solidFill>
                  <a:srgbClr val="000000"/>
                </a:solidFill>
                <a:effectLst/>
                <a:uLnTx/>
                <a:uFillTx/>
                <a:latin typeface="EC Square Sans Pro" panose="020B0506040000020004"/>
              </a:rPr>
              <a:t>4. Antibakteriālie līdzekļi sistēmiskai lietošanai </a:t>
            </a:r>
            <a:br>
              <a:rPr kumimoji="0" lang="lv-LV" sz="1700" b="0" i="0" u="none" strike="noStrike" cap="none" normalizeH="0" baseline="0" noProof="0" dirty="0">
                <a:ln>
                  <a:noFill/>
                </a:ln>
                <a:solidFill>
                  <a:srgbClr val="000000"/>
                </a:solidFill>
                <a:effectLst/>
                <a:uLnTx/>
                <a:uFillTx/>
                <a:latin typeface="EC Square Sans Pro" panose="020B0506040000020004"/>
              </a:rPr>
            </a:br>
            <a:r>
              <a:rPr kumimoji="0" lang="lv-LV" sz="1700" b="0" i="0" u="none" strike="noStrike" cap="none" normalizeH="0" baseline="0" noProof="0" dirty="0">
                <a:ln>
                  <a:noFill/>
                </a:ln>
                <a:solidFill>
                  <a:srgbClr val="000000"/>
                </a:solidFill>
                <a:effectLst/>
                <a:uLnTx/>
                <a:uFillTx/>
                <a:latin typeface="EC Square Sans Pro" panose="020B0506040000020004"/>
              </a:rPr>
              <a:t>5. Antibakteriālie līdzekļi </a:t>
            </a:r>
            <a:r>
              <a:rPr kumimoji="0" lang="lv-LV" sz="1700" b="0" i="0" u="none" strike="noStrike" cap="none" normalizeH="0" baseline="0" noProof="0" dirty="0" err="1">
                <a:ln>
                  <a:noFill/>
                </a:ln>
                <a:solidFill>
                  <a:srgbClr val="000000"/>
                </a:solidFill>
                <a:effectLst/>
                <a:uLnTx/>
                <a:uFillTx/>
                <a:latin typeface="EC Square Sans Pro" panose="020B0506040000020004"/>
              </a:rPr>
              <a:t>intramammārai</a:t>
            </a:r>
            <a:r>
              <a:rPr kumimoji="0" lang="lv-LV" sz="1700" b="0" i="0" u="none" strike="noStrike" cap="none" normalizeH="0" baseline="0" noProof="0" dirty="0">
                <a:ln>
                  <a:noFill/>
                </a:ln>
                <a:solidFill>
                  <a:srgbClr val="000000"/>
                </a:solidFill>
                <a:effectLst/>
                <a:uLnTx/>
                <a:uFillTx/>
                <a:latin typeface="EC Square Sans Pro" panose="020B0506040000020004"/>
              </a:rPr>
              <a:t> lietošanai</a:t>
            </a:r>
          </a:p>
          <a:p>
            <a:pPr marL="0" marR="0" lvl="3" indent="0" defTabSz="914400" eaLnBrk="1" fontAlgn="auto" latinLnBrk="0" hangingPunct="1">
              <a:lnSpc>
                <a:spcPct val="100000"/>
              </a:lnSpc>
              <a:spcBef>
                <a:spcPts val="0"/>
              </a:spcBef>
              <a:spcAft>
                <a:spcPts val="0"/>
              </a:spcAft>
              <a:buClrTx/>
              <a:buSzTx/>
              <a:buFontTx/>
              <a:buNone/>
              <a:tabLst/>
              <a:defRPr/>
            </a:pPr>
            <a:r>
              <a:rPr kumimoji="0" lang="lv-LV" sz="1700" b="0" i="0" u="none" strike="noStrike" cap="none" normalizeH="0" baseline="0" noProof="0" dirty="0">
                <a:ln>
                  <a:noFill/>
                </a:ln>
                <a:solidFill>
                  <a:srgbClr val="000000"/>
                </a:solidFill>
                <a:effectLst/>
                <a:uLnTx/>
                <a:uFillTx/>
                <a:latin typeface="EC Square Sans Pro" panose="020B0506040000020004"/>
              </a:rPr>
              <a:t>6. </a:t>
            </a:r>
            <a:r>
              <a:rPr kumimoji="0" lang="lv-LV" sz="1700" b="0" i="0" u="none" strike="noStrike" cap="none" normalizeH="0" baseline="0" noProof="0" dirty="0" err="1">
                <a:ln>
                  <a:noFill/>
                </a:ln>
                <a:solidFill>
                  <a:srgbClr val="000000"/>
                </a:solidFill>
                <a:effectLst/>
                <a:uLnTx/>
                <a:uFillTx/>
                <a:latin typeface="EC Square Sans Pro" panose="020B0506040000020004"/>
              </a:rPr>
              <a:t>Pretprotozoju</a:t>
            </a:r>
            <a:r>
              <a:rPr kumimoji="0" lang="lv-LV" sz="1700" b="0" i="0" u="none" strike="noStrike" cap="none" normalizeH="0" baseline="0" noProof="0" dirty="0">
                <a:ln>
                  <a:noFill/>
                </a:ln>
                <a:solidFill>
                  <a:srgbClr val="000000"/>
                </a:solidFill>
                <a:effectLst/>
                <a:uLnTx/>
                <a:uFillTx/>
                <a:latin typeface="EC Square Sans Pro" panose="020B0506040000020004"/>
              </a:rPr>
              <a:t> līdzekļi (ar antibakteriālu iedarbību)</a:t>
            </a:r>
          </a:p>
          <a:p>
            <a:pPr marL="0" marR="0" lvl="3" indent="0" defTabSz="914400" eaLnBrk="1" fontAlgn="auto" latinLnBrk="0" hangingPunct="1">
              <a:lnSpc>
                <a:spcPct val="100000"/>
              </a:lnSpc>
              <a:spcBef>
                <a:spcPts val="0"/>
              </a:spcBef>
              <a:spcAft>
                <a:spcPts val="0"/>
              </a:spcAft>
              <a:buClrTx/>
              <a:buSzTx/>
              <a:buFontTx/>
              <a:buNone/>
              <a:tabLst/>
              <a:defRPr/>
            </a:pPr>
            <a:r>
              <a:rPr kumimoji="0" lang="lv-LV" sz="1700" b="0" i="0" u="none" strike="noStrike" cap="none" normalizeH="0" baseline="0" noProof="0" dirty="0">
                <a:ln>
                  <a:noFill/>
                </a:ln>
                <a:solidFill>
                  <a:srgbClr val="000000"/>
                </a:solidFill>
                <a:effectLst/>
                <a:uLnTx/>
                <a:uFillTx/>
                <a:latin typeface="EC Square Sans Pro" panose="020B0506040000020004"/>
              </a:rPr>
              <a:t>7. </a:t>
            </a:r>
            <a:r>
              <a:rPr kumimoji="0" lang="lv-LV" sz="1700" b="0" i="0" u="none" strike="noStrike" cap="none" normalizeH="0" baseline="0" noProof="0" dirty="0" err="1">
                <a:ln>
                  <a:noFill/>
                </a:ln>
                <a:solidFill>
                  <a:srgbClr val="000000"/>
                </a:solidFill>
                <a:effectLst/>
                <a:uLnTx/>
                <a:uFillTx/>
                <a:latin typeface="EC Square Sans Pro" panose="020B0506040000020004"/>
              </a:rPr>
              <a:t>Antimikobaktēriālie</a:t>
            </a:r>
            <a:r>
              <a:rPr kumimoji="0" lang="lv-LV" sz="1700" b="0" i="0" u="none" strike="noStrike" cap="none" normalizeH="0" baseline="0" noProof="0" dirty="0">
                <a:ln>
                  <a:noFill/>
                </a:ln>
                <a:solidFill>
                  <a:srgbClr val="000000"/>
                </a:solidFill>
                <a:effectLst/>
                <a:uLnTx/>
                <a:uFillTx/>
                <a:latin typeface="EC Square Sans Pro" panose="020B0506040000020004"/>
              </a:rPr>
              <a:t> līdzekļi </a:t>
            </a:r>
            <a:r>
              <a:rPr kumimoji="0" lang="lv-LV" sz="1700" b="0" i="0" u="none" strike="noStrike" cap="none" normalizeH="0" baseline="0" noProof="0" dirty="0" err="1">
                <a:ln>
                  <a:noFill/>
                </a:ln>
                <a:solidFill>
                  <a:srgbClr val="000000"/>
                </a:solidFill>
                <a:effectLst/>
                <a:uLnTx/>
                <a:uFillTx/>
                <a:latin typeface="EC Square Sans Pro" panose="020B0506040000020004"/>
              </a:rPr>
              <a:t>intramammārai</a:t>
            </a:r>
            <a:r>
              <a:rPr kumimoji="0" lang="lv-LV" sz="1700" b="0" i="0" u="none" strike="noStrike" cap="none" normalizeH="0" baseline="0" noProof="0" dirty="0">
                <a:ln>
                  <a:noFill/>
                </a:ln>
                <a:solidFill>
                  <a:srgbClr val="000000"/>
                </a:solidFill>
                <a:effectLst/>
                <a:uLnTx/>
                <a:uFillTx/>
                <a:latin typeface="EC Square Sans Pro" panose="020B0506040000020004"/>
              </a:rPr>
              <a:t> lietošanai</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7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718840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152D02-2806-30B3-D7D7-A901D44948C5}"/>
              </a:ext>
            </a:extLst>
          </p:cNvPr>
          <p:cNvSpPr>
            <a:spLocks noGrp="1"/>
          </p:cNvSpPr>
          <p:nvPr>
            <p:ph type="body" sz="quarter" idx="10"/>
          </p:nvPr>
        </p:nvSpPr>
        <p:spPr>
          <a:xfrm>
            <a:off x="1524000" y="2908300"/>
            <a:ext cx="8008947" cy="1136650"/>
          </a:xfrm>
        </p:spPr>
        <p:txBody>
          <a:bodyPr>
            <a:normAutofit/>
          </a:bodyPr>
          <a:lstStyle/>
          <a:p>
            <a:pPr marL="0" indent="0">
              <a:buNone/>
            </a:pPr>
            <a:r>
              <a:rPr lang="lv-LV" sz="3600" dirty="0">
                <a:latin typeface="EC Square Sans Pro" panose="020B0506040000020004" pitchFamily="34" charset="0"/>
              </a:rPr>
              <a:t>VALSTS SKAITĻI</a:t>
            </a:r>
          </a:p>
        </p:txBody>
      </p:sp>
      <p:pic>
        <p:nvPicPr>
          <p:cNvPr id="4" name="Picture 3">
            <a:extLst>
              <a:ext uri="{FF2B5EF4-FFF2-40B4-BE49-F238E27FC236}">
                <a16:creationId xmlns:a16="http://schemas.microsoft.com/office/drawing/2014/main" id="{883B999E-1A7A-3088-2341-B8665CB1B57C}"/>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6809939" y="2240154"/>
            <a:ext cx="2568388" cy="1712088"/>
          </a:xfrm>
          <a:prstGeom prst="rect">
            <a:avLst/>
          </a:prstGeom>
          <a:ln>
            <a:solidFill>
              <a:schemeClr val="tx1"/>
            </a:solidFill>
          </a:ln>
        </p:spPr>
      </p:pic>
    </p:spTree>
    <p:extLst>
      <p:ext uri="{BB962C8B-B14F-4D97-AF65-F5344CB8AC3E}">
        <p14:creationId xmlns:p14="http://schemas.microsoft.com/office/powerpoint/2010/main" val="2951113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agen 20" descr="Gráfico, Gráfico de barras&#10;&#10;Descripción generada automáticamente">
            <a:extLst>
              <a:ext uri="{FF2B5EF4-FFF2-40B4-BE49-F238E27FC236}">
                <a16:creationId xmlns:a16="http://schemas.microsoft.com/office/drawing/2014/main" id="{DC572EAE-EE1C-154B-A5CD-70F4C8698C6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0" y="3041423"/>
            <a:ext cx="5494476" cy="2526034"/>
          </a:xfrm>
          <a:prstGeom prst="rect">
            <a:avLst/>
          </a:prstGeom>
        </p:spPr>
      </p:pic>
      <p:pic>
        <p:nvPicPr>
          <p:cNvPr id="4" name="Imagen 3" descr="Gráfico, Gráfico en cascada&#10;&#10;Descripción generada automáticamente">
            <a:extLst>
              <a:ext uri="{FF2B5EF4-FFF2-40B4-BE49-F238E27FC236}">
                <a16:creationId xmlns:a16="http://schemas.microsoft.com/office/drawing/2014/main" id="{4650D525-C190-1704-4864-8E984DA58219}"/>
              </a:ext>
            </a:extLst>
          </p:cNvPr>
          <p:cNvPicPr>
            <a:picLocks noChangeAspect="1"/>
          </p:cNvPicPr>
          <p:nvPr/>
        </p:nvPicPr>
        <p:blipFill>
          <a:blip r:embed="rId4" cstate="email">
            <a:extLst>
              <a:ext uri="{28A0092B-C50C-407E-A947-70E740481C1C}">
                <a14:useLocalDpi xmlns:a14="http://schemas.microsoft.com/office/drawing/2010/main" val="0"/>
              </a:ext>
            </a:extLst>
          </a:blip>
          <a:srcRect b="14585"/>
          <a:stretch/>
        </p:blipFill>
        <p:spPr>
          <a:xfrm>
            <a:off x="3962400" y="90922"/>
            <a:ext cx="4724399" cy="2806948"/>
          </a:xfrm>
          <a:prstGeom prst="rect">
            <a:avLst/>
          </a:prstGeom>
        </p:spPr>
      </p:pic>
      <p:pic>
        <p:nvPicPr>
          <p:cNvPr id="6146" name="Picture 2">
            <a:extLst>
              <a:ext uri="{FF2B5EF4-FFF2-40B4-BE49-F238E27FC236}">
                <a16:creationId xmlns:a16="http://schemas.microsoft.com/office/drawing/2014/main" id="{D7136CD9-4BBB-437B-9739-8A290ADB7F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6332249" y="3229310"/>
            <a:ext cx="5852102" cy="355884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1A48AFC2-F9FE-4DD9-8931-B92D8054B10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546" r="546"/>
          <a:stretch/>
        </p:blipFill>
        <p:spPr bwMode="auto">
          <a:xfrm>
            <a:off x="0" y="5735013"/>
            <a:ext cx="6059083" cy="1096327"/>
          </a:xfrm>
          <a:prstGeom prst="rect">
            <a:avLst/>
          </a:prstGeom>
          <a:noFill/>
          <a:extLst>
            <a:ext uri="{909E8E84-426E-40DD-AFC4-6F175D3DCCD1}">
              <a14:hiddenFill xmlns:a14="http://schemas.microsoft.com/office/drawing/2010/main">
                <a:solidFill>
                  <a:srgbClr val="FFFFFF"/>
                </a:solidFill>
              </a14:hiddenFill>
            </a:ext>
          </a:extLst>
        </p:spPr>
      </p:pic>
      <p:sp>
        <p:nvSpPr>
          <p:cNvPr id="11" name="Rectángulo: esquinas redondeadas 10">
            <a:extLst>
              <a:ext uri="{FF2B5EF4-FFF2-40B4-BE49-F238E27FC236}">
                <a16:creationId xmlns:a16="http://schemas.microsoft.com/office/drawing/2014/main" id="{D121B73E-E0EE-4166-B1E2-BC54E9278428}"/>
              </a:ext>
            </a:extLst>
          </p:cNvPr>
          <p:cNvSpPr/>
          <p:nvPr/>
        </p:nvSpPr>
        <p:spPr>
          <a:xfrm>
            <a:off x="205584" y="5195677"/>
            <a:ext cx="5986258" cy="14887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Conector recto de flecha 11">
            <a:extLst>
              <a:ext uri="{FF2B5EF4-FFF2-40B4-BE49-F238E27FC236}">
                <a16:creationId xmlns:a16="http://schemas.microsoft.com/office/drawing/2014/main" id="{1D1C664C-FC1B-4744-9DE8-C78CA6BECE52}"/>
              </a:ext>
            </a:extLst>
          </p:cNvPr>
          <p:cNvCxnSpPr>
            <a:cxnSpLocks/>
          </p:cNvCxnSpPr>
          <p:nvPr/>
        </p:nvCxnSpPr>
        <p:spPr>
          <a:xfrm flipV="1">
            <a:off x="9428691" y="6301423"/>
            <a:ext cx="0" cy="48672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ángulo: esquinas redondeadas 13">
            <a:extLst>
              <a:ext uri="{FF2B5EF4-FFF2-40B4-BE49-F238E27FC236}">
                <a16:creationId xmlns:a16="http://schemas.microsoft.com/office/drawing/2014/main" id="{EC6C0E0B-1D98-4242-B3D7-DE2486D958DA}"/>
              </a:ext>
            </a:extLst>
          </p:cNvPr>
          <p:cNvSpPr/>
          <p:nvPr/>
        </p:nvSpPr>
        <p:spPr>
          <a:xfrm rot="5400000">
            <a:off x="6892540" y="4618820"/>
            <a:ext cx="2916999" cy="25602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ángulo: esquinas redondeadas 15">
            <a:extLst>
              <a:ext uri="{FF2B5EF4-FFF2-40B4-BE49-F238E27FC236}">
                <a16:creationId xmlns:a16="http://schemas.microsoft.com/office/drawing/2014/main" id="{E1B8C88D-759A-42C7-93E3-55F23B4108CF}"/>
              </a:ext>
            </a:extLst>
          </p:cNvPr>
          <p:cNvSpPr/>
          <p:nvPr/>
        </p:nvSpPr>
        <p:spPr>
          <a:xfrm rot="5400000">
            <a:off x="7236447" y="1308326"/>
            <a:ext cx="2138705" cy="1524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ángulo redondeado 13">
            <a:extLst>
              <a:ext uri="{FF2B5EF4-FFF2-40B4-BE49-F238E27FC236}">
                <a16:creationId xmlns:a16="http://schemas.microsoft.com/office/drawing/2014/main" id="{85826C6D-7045-4CCE-B4AB-096388C60318}"/>
              </a:ext>
            </a:extLst>
          </p:cNvPr>
          <p:cNvSpPr/>
          <p:nvPr/>
        </p:nvSpPr>
        <p:spPr>
          <a:xfrm>
            <a:off x="0" y="-6168"/>
            <a:ext cx="3721100" cy="2374718"/>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lv-LV" sz="3200" b="1" dirty="0">
                <a:solidFill>
                  <a:schemeClr val="bg1"/>
                </a:solidFill>
                <a:latin typeface="EC Square Sans Pro" panose="020B0506040000020004" pitchFamily="34" charset="0"/>
              </a:rPr>
              <a:t>LATVIJA</a:t>
            </a:r>
          </a:p>
          <a:p>
            <a:pPr algn="ctr">
              <a:lnSpc>
                <a:spcPct val="120000"/>
              </a:lnSpc>
              <a:defRPr/>
            </a:pPr>
            <a:r>
              <a:rPr lang="lv-LV" sz="3200" b="1" dirty="0">
                <a:solidFill>
                  <a:schemeClr val="bg1"/>
                </a:solidFill>
                <a:latin typeface="EC Square Sans Pro" panose="020B0506040000020004" pitchFamily="34" charset="0"/>
              </a:rPr>
              <a:t> Dzīvnieku pārtikas ražotāju sniegtie dati</a:t>
            </a:r>
          </a:p>
        </p:txBody>
      </p:sp>
      <p:pic>
        <p:nvPicPr>
          <p:cNvPr id="5" name="Imagen 4">
            <a:extLst>
              <a:ext uri="{FF2B5EF4-FFF2-40B4-BE49-F238E27FC236}">
                <a16:creationId xmlns:a16="http://schemas.microsoft.com/office/drawing/2014/main" id="{897C392D-56B6-4309-956F-9B0563575FDA}"/>
              </a:ext>
            </a:extLst>
          </p:cNvPr>
          <p:cNvPicPr>
            <a:picLocks noChangeAspect="1"/>
          </p:cNvPicPr>
          <p:nvPr/>
        </p:nvPicPr>
        <p:blipFill>
          <a:blip r:embed="rId7" cstate="email">
            <a:extLst>
              <a:ext uri="{28A0092B-C50C-407E-A947-70E740481C1C}">
                <a14:useLocalDpi xmlns:a14="http://schemas.microsoft.com/office/drawing/2010/main" val="0"/>
              </a:ext>
            </a:extLst>
          </a:blip>
          <a:srcRect l="462" r="11350" b="14737"/>
          <a:stretch/>
        </p:blipFill>
        <p:spPr>
          <a:xfrm>
            <a:off x="9113781" y="2903326"/>
            <a:ext cx="2622983" cy="325984"/>
          </a:xfrm>
          <a:prstGeom prst="rect">
            <a:avLst/>
          </a:prstGeom>
        </p:spPr>
      </p:pic>
      <p:cxnSp>
        <p:nvCxnSpPr>
          <p:cNvPr id="20" name="Conector recto de flecha 19">
            <a:extLst>
              <a:ext uri="{FF2B5EF4-FFF2-40B4-BE49-F238E27FC236}">
                <a16:creationId xmlns:a16="http://schemas.microsoft.com/office/drawing/2014/main" id="{59BFBA07-0CB2-4B11-A586-D3D5CABE8632}"/>
              </a:ext>
            </a:extLst>
          </p:cNvPr>
          <p:cNvCxnSpPr/>
          <p:nvPr/>
        </p:nvCxnSpPr>
        <p:spPr>
          <a:xfrm flipV="1">
            <a:off x="7974873" y="2660681"/>
            <a:ext cx="228600" cy="38232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9" name="Imagen 8" descr="Gráfico, Gráfico en cascada&#10;&#10;Descripción generada automáticamente">
            <a:extLst>
              <a:ext uri="{FF2B5EF4-FFF2-40B4-BE49-F238E27FC236}">
                <a16:creationId xmlns:a16="http://schemas.microsoft.com/office/drawing/2014/main" id="{31885948-AC61-1FA6-E3C6-28A2A8571F66}"/>
              </a:ext>
            </a:extLst>
          </p:cNvPr>
          <p:cNvPicPr>
            <a:picLocks noChangeAspect="1"/>
          </p:cNvPicPr>
          <p:nvPr/>
        </p:nvPicPr>
        <p:blipFill>
          <a:blip r:embed="rId4" cstate="email">
            <a:extLst>
              <a:ext uri="{28A0092B-C50C-407E-A947-70E740481C1C}">
                <a14:useLocalDpi xmlns:a14="http://schemas.microsoft.com/office/drawing/2010/main" val="0"/>
              </a:ext>
            </a:extLst>
          </a:blip>
          <a:srcRect t="95820" r="55122" b="203"/>
          <a:stretch/>
        </p:blipFill>
        <p:spPr>
          <a:xfrm>
            <a:off x="3975402" y="2816002"/>
            <a:ext cx="2260997" cy="141641"/>
          </a:xfrm>
          <a:prstGeom prst="rect">
            <a:avLst/>
          </a:prstGeom>
        </p:spPr>
      </p:pic>
    </p:spTree>
    <p:extLst>
      <p:ext uri="{BB962C8B-B14F-4D97-AF65-F5344CB8AC3E}">
        <p14:creationId xmlns:p14="http://schemas.microsoft.com/office/powerpoint/2010/main" val="18382708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1">
            <a:extLst>
              <a:ext uri="{FF2B5EF4-FFF2-40B4-BE49-F238E27FC236}">
                <a16:creationId xmlns:a16="http://schemas.microsoft.com/office/drawing/2014/main" id="{4461B8EE-FACF-3B81-7A85-EDA22C5651CF}"/>
              </a:ext>
            </a:extLst>
          </p:cNvPr>
          <p:cNvSpPr>
            <a:spLocks noGrp="1"/>
          </p:cNvSpPr>
          <p:nvPr>
            <p:ph type="body" sz="quarter" idx="10"/>
          </p:nvPr>
        </p:nvSpPr>
        <p:spPr>
          <a:xfrm>
            <a:off x="699005" y="171817"/>
            <a:ext cx="8008938" cy="533400"/>
          </a:xfrm>
        </p:spPr>
        <p:txBody>
          <a:bodyPr>
            <a:normAutofit fontScale="77500" lnSpcReduction="20000"/>
          </a:bodyPr>
          <a:lstStyle/>
          <a:p>
            <a:pPr marL="0" indent="0">
              <a:buNone/>
            </a:pPr>
            <a:r>
              <a:rPr lang="lv-LV" sz="2795" b="1" dirty="0">
                <a:latin typeface="EC Square Sans Pro" panose="020B0506040000020004" pitchFamily="34" charset="0"/>
              </a:rPr>
              <a:t>Veterināro </a:t>
            </a:r>
            <a:r>
              <a:rPr lang="lv-LV" sz="2795" b="1" dirty="0" err="1">
                <a:latin typeface="EC Square Sans Pro" panose="020B0506040000020004" pitchFamily="34" charset="0"/>
              </a:rPr>
              <a:t>antimikrobiālo</a:t>
            </a:r>
            <a:r>
              <a:rPr lang="lv-LV" sz="2795" b="1" dirty="0">
                <a:latin typeface="EC Square Sans Pro" panose="020B0506040000020004" pitchFamily="34" charset="0"/>
              </a:rPr>
              <a:t> zāļu pārdošanas apjomi LATVIJĀ</a:t>
            </a:r>
          </a:p>
        </p:txBody>
      </p:sp>
      <p:graphicFrame>
        <p:nvGraphicFramePr>
          <p:cNvPr id="5" name="Table 4">
            <a:extLst>
              <a:ext uri="{FF2B5EF4-FFF2-40B4-BE49-F238E27FC236}">
                <a16:creationId xmlns:a16="http://schemas.microsoft.com/office/drawing/2014/main" id="{EE068692-28D6-1841-DEBF-A1D9B7D4747D}"/>
              </a:ext>
            </a:extLst>
          </p:cNvPr>
          <p:cNvGraphicFramePr>
            <a:graphicFrameLocks noGrp="1"/>
          </p:cNvGraphicFramePr>
          <p:nvPr>
            <p:extLst>
              <p:ext uri="{D42A27DB-BD31-4B8C-83A1-F6EECF244321}">
                <p14:modId xmlns:p14="http://schemas.microsoft.com/office/powerpoint/2010/main" val="1535145676"/>
              </p:ext>
            </p:extLst>
          </p:nvPr>
        </p:nvGraphicFramePr>
        <p:xfrm>
          <a:off x="457200" y="1377950"/>
          <a:ext cx="2667000" cy="5303520"/>
        </p:xfrm>
        <a:graphic>
          <a:graphicData uri="http://schemas.openxmlformats.org/drawingml/2006/table">
            <a:tbl>
              <a:tblPr firstRow="1" bandRow="1">
                <a:tableStyleId>{69CF1AB2-1976-4502-BF36-3FF5EA218861}</a:tableStyleId>
              </a:tblPr>
              <a:tblGrid>
                <a:gridCol w="1295400">
                  <a:extLst>
                    <a:ext uri="{9D8B030D-6E8A-4147-A177-3AD203B41FA5}">
                      <a16:colId xmlns:a16="http://schemas.microsoft.com/office/drawing/2014/main" val="753088491"/>
                    </a:ext>
                  </a:extLst>
                </a:gridCol>
                <a:gridCol w="1371600">
                  <a:extLst>
                    <a:ext uri="{9D8B030D-6E8A-4147-A177-3AD203B41FA5}">
                      <a16:colId xmlns:a16="http://schemas.microsoft.com/office/drawing/2014/main" val="29054603"/>
                    </a:ext>
                  </a:extLst>
                </a:gridCol>
              </a:tblGrid>
              <a:tr h="370840">
                <a:tc>
                  <a:txBody>
                    <a:bodyPr/>
                    <a:lstStyle/>
                    <a:p>
                      <a:pPr algn="l" rtl="0"/>
                      <a:endParaRPr lang="es-ES" sz="2000" b="0" dirty="0">
                        <a:latin typeface="EC Square Sans Pro" panose="020B0506040000020004" pitchFamily="34" charset="0"/>
                      </a:endParaRPr>
                    </a:p>
                    <a:p>
                      <a:pPr algn="l" rtl="0"/>
                      <a:endParaRPr lang="en-GB" sz="2000" b="0" dirty="0">
                        <a:latin typeface="EC Square Sans Pro" panose="020B0506040000020004" pitchFamily="34" charset="0"/>
                      </a:endParaRPr>
                    </a:p>
                  </a:txBody>
                  <a:tcPr>
                    <a:noFill/>
                  </a:tcPr>
                </a:tc>
                <a:tc>
                  <a:txBody>
                    <a:bodyPr/>
                    <a:lstStyle/>
                    <a:p>
                      <a:pPr algn="ctr"/>
                      <a:r>
                        <a:rPr lang="lv-LV" sz="2000" b="0">
                          <a:latin typeface="EC Square Sans Pro" panose="020B0506040000020004" pitchFamily="34" charset="0"/>
                        </a:rPr>
                        <a:t>92</a:t>
                      </a:r>
                    </a:p>
                  </a:txBody>
                  <a:tcPr>
                    <a:noFill/>
                  </a:tcPr>
                </a:tc>
                <a:extLst>
                  <a:ext uri="{0D108BD9-81ED-4DB2-BD59-A6C34878D82A}">
                    <a16:rowId xmlns:a16="http://schemas.microsoft.com/office/drawing/2014/main" val="3960203558"/>
                  </a:ext>
                </a:extLst>
              </a:tr>
              <a:tr h="370840">
                <a:tc>
                  <a:txBody>
                    <a:bodyPr/>
                    <a:lstStyle/>
                    <a:p>
                      <a:pPr algn="l" rtl="0"/>
                      <a:endParaRPr lang="es-ES" sz="2000" b="0" dirty="0">
                        <a:latin typeface="EC Square Sans Pro" panose="020B0506040000020004" pitchFamily="34" charset="0"/>
                      </a:endParaRPr>
                    </a:p>
                    <a:p>
                      <a:pPr algn="l" rtl="0"/>
                      <a:endParaRPr lang="en-GB" sz="2000" b="0" dirty="0">
                        <a:latin typeface="EC Square Sans Pro" panose="020B0506040000020004" pitchFamily="34" charset="0"/>
                      </a:endParaRPr>
                    </a:p>
                  </a:txBody>
                  <a:tcPr>
                    <a:noFill/>
                  </a:tcPr>
                </a:tc>
                <a:tc>
                  <a:txBody>
                    <a:bodyPr/>
                    <a:lstStyle/>
                    <a:p>
                      <a:pPr algn="ctr"/>
                      <a:r>
                        <a:rPr lang="lv-LV" sz="2000" b="0">
                          <a:latin typeface="EC Square Sans Pro" panose="020B0506040000020004" pitchFamily="34" charset="0"/>
                        </a:rPr>
                        <a:t>38</a:t>
                      </a:r>
                    </a:p>
                  </a:txBody>
                  <a:tcPr>
                    <a:noFill/>
                  </a:tcPr>
                </a:tc>
                <a:extLst>
                  <a:ext uri="{0D108BD9-81ED-4DB2-BD59-A6C34878D82A}">
                    <a16:rowId xmlns:a16="http://schemas.microsoft.com/office/drawing/2014/main" val="3114845265"/>
                  </a:ext>
                </a:extLst>
              </a:tr>
              <a:tr h="370840">
                <a:tc>
                  <a:txBody>
                    <a:bodyPr/>
                    <a:lstStyle/>
                    <a:p>
                      <a:pPr algn="l" rtl="0"/>
                      <a:endParaRPr lang="es-ES" sz="2000" b="0" dirty="0">
                        <a:latin typeface="EC Square Sans Pro" panose="020B0506040000020004" pitchFamily="34" charset="0"/>
                      </a:endParaRPr>
                    </a:p>
                    <a:p>
                      <a:pPr algn="l" rtl="0"/>
                      <a:endParaRPr lang="en-GB" sz="2000" b="0" dirty="0">
                        <a:latin typeface="EC Square Sans Pro" panose="020B0506040000020004" pitchFamily="34" charset="0"/>
                      </a:endParaRPr>
                    </a:p>
                  </a:txBody>
                  <a:tcPr>
                    <a:noFill/>
                  </a:tcPr>
                </a:tc>
                <a:tc>
                  <a:txBody>
                    <a:bodyPr/>
                    <a:lstStyle/>
                    <a:p>
                      <a:pPr algn="ctr"/>
                      <a:r>
                        <a:rPr lang="lv-LV" sz="2000" b="0">
                          <a:latin typeface="EC Square Sans Pro" panose="020B0506040000020004" pitchFamily="34" charset="0"/>
                        </a:rPr>
                        <a:t>23</a:t>
                      </a:r>
                    </a:p>
                  </a:txBody>
                  <a:tcPr>
                    <a:noFill/>
                  </a:tcPr>
                </a:tc>
                <a:extLst>
                  <a:ext uri="{0D108BD9-81ED-4DB2-BD59-A6C34878D82A}">
                    <a16:rowId xmlns:a16="http://schemas.microsoft.com/office/drawing/2014/main" val="1869848636"/>
                  </a:ext>
                </a:extLst>
              </a:tr>
              <a:tr h="370840">
                <a:tc>
                  <a:txBody>
                    <a:bodyPr/>
                    <a:lstStyle/>
                    <a:p>
                      <a:pPr algn="l" rtl="0"/>
                      <a:endParaRPr lang="es-ES" sz="2000" b="0" dirty="0">
                        <a:latin typeface="EC Square Sans Pro" panose="020B0506040000020004" pitchFamily="34" charset="0"/>
                      </a:endParaRPr>
                    </a:p>
                    <a:p>
                      <a:pPr algn="l" rtl="0"/>
                      <a:endParaRPr lang="en-GB" sz="2000" b="0" dirty="0">
                        <a:latin typeface="EC Square Sans Pro" panose="020B0506040000020004" pitchFamily="34" charset="0"/>
                      </a:endParaRPr>
                    </a:p>
                  </a:txBody>
                  <a:tcPr>
                    <a:noFill/>
                  </a:tcPr>
                </a:tc>
                <a:tc>
                  <a:txBody>
                    <a:bodyPr/>
                    <a:lstStyle/>
                    <a:p>
                      <a:pPr algn="ctr"/>
                      <a:r>
                        <a:rPr lang="lv-LV" sz="2000" b="0">
                          <a:latin typeface="EC Square Sans Pro" panose="020B0506040000020004" pitchFamily="34" charset="0"/>
                        </a:rPr>
                        <a:t>7</a:t>
                      </a:r>
                    </a:p>
                  </a:txBody>
                  <a:tcPr>
                    <a:noFill/>
                  </a:tcPr>
                </a:tc>
                <a:extLst>
                  <a:ext uri="{0D108BD9-81ED-4DB2-BD59-A6C34878D82A}">
                    <a16:rowId xmlns:a16="http://schemas.microsoft.com/office/drawing/2014/main" val="4156667451"/>
                  </a:ext>
                </a:extLst>
              </a:tr>
              <a:tr h="370840">
                <a:tc>
                  <a:txBody>
                    <a:bodyPr/>
                    <a:lstStyle/>
                    <a:p>
                      <a:pPr algn="l" rtl="0"/>
                      <a:endParaRPr lang="es-ES" sz="2000" b="0" dirty="0">
                        <a:latin typeface="EC Square Sans Pro" panose="020B0506040000020004" pitchFamily="34" charset="0"/>
                      </a:endParaRPr>
                    </a:p>
                    <a:p>
                      <a:pPr algn="l" rtl="0"/>
                      <a:endParaRPr lang="en-GB" sz="2000" b="0" dirty="0">
                        <a:latin typeface="EC Square Sans Pro" panose="020B0506040000020004" pitchFamily="34" charset="0"/>
                      </a:endParaRPr>
                    </a:p>
                  </a:txBody>
                  <a:tcPr>
                    <a:noFill/>
                  </a:tcPr>
                </a:tc>
                <a:tc>
                  <a:txBody>
                    <a:bodyPr/>
                    <a:lstStyle/>
                    <a:p>
                      <a:pPr algn="ctr"/>
                      <a:r>
                        <a:rPr lang="lv-LV" sz="2000" b="0">
                          <a:latin typeface="EC Square Sans Pro" panose="020B0506040000020004" pitchFamily="34" charset="0"/>
                        </a:rPr>
                        <a:t>0</a:t>
                      </a:r>
                    </a:p>
                  </a:txBody>
                  <a:tcPr>
                    <a:noFill/>
                  </a:tcPr>
                </a:tc>
                <a:extLst>
                  <a:ext uri="{0D108BD9-81ED-4DB2-BD59-A6C34878D82A}">
                    <a16:rowId xmlns:a16="http://schemas.microsoft.com/office/drawing/2014/main" val="1500765795"/>
                  </a:ext>
                </a:extLst>
              </a:tr>
              <a:tr h="370840">
                <a:tc>
                  <a:txBody>
                    <a:bodyPr/>
                    <a:lstStyle/>
                    <a:p>
                      <a:pPr algn="l" rtl="0"/>
                      <a:endParaRPr lang="es-ES" sz="2000" b="0" dirty="0">
                        <a:latin typeface="EC Square Sans Pro" panose="020B0506040000020004" pitchFamily="34" charset="0"/>
                      </a:endParaRPr>
                    </a:p>
                    <a:p>
                      <a:pPr algn="l" rtl="0"/>
                      <a:endParaRPr lang="en-GB" sz="2000" b="0" dirty="0">
                        <a:latin typeface="EC Square Sans Pro" panose="020B0506040000020004" pitchFamily="34" charset="0"/>
                      </a:endParaRPr>
                    </a:p>
                  </a:txBody>
                  <a:tcP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000" b="0" i="0" u="none" strike="noStrike" baseline="0">
                          <a:solidFill>
                            <a:schemeClr val="dk1"/>
                          </a:solidFill>
                          <a:latin typeface="EC Square Sans Pro" panose="020B0506040000020004" pitchFamily="34" charset="0"/>
                          <a:ea typeface="+mn-ea"/>
                          <a:cs typeface="+mn-cs"/>
                        </a:rPr>
                        <a:t>    0,07	</a:t>
                      </a:r>
                    </a:p>
                    <a:p>
                      <a:pPr algn="l" rtl="0"/>
                      <a:endParaRPr lang="en-GB" sz="2000" b="0" dirty="0">
                        <a:latin typeface="EC Square Sans Pro" panose="020B0506040000020004" pitchFamily="34" charset="0"/>
                      </a:endParaRPr>
                    </a:p>
                  </a:txBody>
                  <a:tcPr>
                    <a:noFill/>
                  </a:tcPr>
                </a:tc>
                <a:extLst>
                  <a:ext uri="{0D108BD9-81ED-4DB2-BD59-A6C34878D82A}">
                    <a16:rowId xmlns:a16="http://schemas.microsoft.com/office/drawing/2014/main" val="882644144"/>
                  </a:ext>
                </a:extLst>
              </a:tr>
              <a:tr h="370840">
                <a:tc>
                  <a:txBody>
                    <a:bodyPr/>
                    <a:lstStyle/>
                    <a:p>
                      <a:pPr algn="l" rtl="0"/>
                      <a:endParaRPr lang="es-ES" sz="2000" b="0" dirty="0">
                        <a:latin typeface="EC Square Sans Pro" panose="020B0506040000020004" pitchFamily="34" charset="0"/>
                      </a:endParaRPr>
                    </a:p>
                    <a:p>
                      <a:pPr algn="l" rtl="0"/>
                      <a:endParaRPr lang="en-GB" sz="2000" b="0" dirty="0">
                        <a:latin typeface="EC Square Sans Pro" panose="020B0506040000020004" pitchFamily="34" charset="0"/>
                      </a:endParaRPr>
                    </a:p>
                  </a:txBody>
                  <a:tcPr>
                    <a:noFill/>
                  </a:tcPr>
                </a:tc>
                <a:tc>
                  <a:txBody>
                    <a:bodyPr/>
                    <a:lstStyle/>
                    <a:p>
                      <a:pPr algn="ctr"/>
                      <a:r>
                        <a:rPr lang="lv-LV" sz="2000" b="0">
                          <a:latin typeface="EC Square Sans Pro" panose="020B0506040000020004" pitchFamily="34" charset="0"/>
                        </a:rPr>
                        <a:t>3</a:t>
                      </a:r>
                    </a:p>
                  </a:txBody>
                  <a:tcPr>
                    <a:noFill/>
                  </a:tcPr>
                </a:tc>
                <a:extLst>
                  <a:ext uri="{0D108BD9-81ED-4DB2-BD59-A6C34878D82A}">
                    <a16:rowId xmlns:a16="http://schemas.microsoft.com/office/drawing/2014/main" val="3157444402"/>
                  </a:ext>
                </a:extLst>
              </a:tr>
              <a:tr h="370840">
                <a:tc>
                  <a:txBody>
                    <a:bodyPr/>
                    <a:lstStyle/>
                    <a:p>
                      <a:pPr algn="ctr"/>
                      <a:r>
                        <a:rPr lang="lv-LV" sz="2000" b="0">
                          <a:latin typeface="EC Square Sans Pro" panose="020B0506040000020004" pitchFamily="34" charset="0"/>
                        </a:rPr>
                        <a:t>KOPĀ</a:t>
                      </a:r>
                    </a:p>
                  </a:txBody>
                  <a:tcPr>
                    <a:noFill/>
                  </a:tcPr>
                </a:tc>
                <a:tc>
                  <a:txBody>
                    <a:bodyPr/>
                    <a:lstStyle/>
                    <a:p>
                      <a:pPr algn="ctr"/>
                      <a:r>
                        <a:rPr lang="lv-LV" sz="2000" b="0">
                          <a:latin typeface="EC Square Sans Pro" panose="020B0506040000020004" pitchFamily="34" charset="0"/>
                        </a:rPr>
                        <a:t>164</a:t>
                      </a:r>
                    </a:p>
                  </a:txBody>
                  <a:tcPr>
                    <a:noFill/>
                  </a:tcPr>
                </a:tc>
                <a:extLst>
                  <a:ext uri="{0D108BD9-81ED-4DB2-BD59-A6C34878D82A}">
                    <a16:rowId xmlns:a16="http://schemas.microsoft.com/office/drawing/2014/main" val="3738255626"/>
                  </a:ext>
                </a:extLst>
              </a:tr>
            </a:tbl>
          </a:graphicData>
        </a:graphic>
      </p:graphicFrame>
      <p:sp>
        <p:nvSpPr>
          <p:cNvPr id="6" name="CuadroTexto 34">
            <a:extLst>
              <a:ext uri="{FF2B5EF4-FFF2-40B4-BE49-F238E27FC236}">
                <a16:creationId xmlns:a16="http://schemas.microsoft.com/office/drawing/2014/main" id="{582D7E90-09BF-13BE-B023-C6A2E200B0BA}"/>
              </a:ext>
            </a:extLst>
          </p:cNvPr>
          <p:cNvSpPr txBox="1"/>
          <p:nvPr/>
        </p:nvSpPr>
        <p:spPr>
          <a:xfrm>
            <a:off x="1523999" y="840337"/>
            <a:ext cx="1695903" cy="537840"/>
          </a:xfrm>
          <a:prstGeom prst="rect">
            <a:avLst/>
          </a:prstGeom>
          <a:noFill/>
        </p:spPr>
        <p:txBody>
          <a:bodyPr wrap="square" rtlCol="0">
            <a:spAutoFit/>
          </a:bodyPr>
          <a:lstStyle/>
          <a:p>
            <a:pPr algn="ctr"/>
            <a:r>
              <a:rPr lang="lv-LV" sz="1797" b="1" dirty="0">
                <a:solidFill>
                  <a:srgbClr val="003399"/>
                </a:solidFill>
              </a:rPr>
              <a:t>PCU</a:t>
            </a:r>
          </a:p>
          <a:p>
            <a:pPr algn="ctr"/>
            <a:r>
              <a:rPr lang="lv-LV" sz="1098" b="1" dirty="0">
                <a:solidFill>
                  <a:srgbClr val="003399"/>
                </a:solidFill>
              </a:rPr>
              <a:t>2022. gads </a:t>
            </a:r>
            <a:r>
              <a:rPr lang="lv-LV" sz="799" b="1" dirty="0">
                <a:solidFill>
                  <a:srgbClr val="003399"/>
                </a:solidFill>
              </a:rPr>
              <a:t>(1000 tonnu)</a:t>
            </a:r>
          </a:p>
        </p:txBody>
      </p:sp>
      <p:pic>
        <p:nvPicPr>
          <p:cNvPr id="7" name="Picture 6" descr="840+ Heifer Illustrations, Royalty-Free Vector Graphics &amp; Clip Art - iStock  | Heifer cows, Heifer vector, Heifer milk">
            <a:extLst>
              <a:ext uri="{FF2B5EF4-FFF2-40B4-BE49-F238E27FC236}">
                <a16:creationId xmlns:a16="http://schemas.microsoft.com/office/drawing/2014/main" id="{1AA01191-3655-4874-AE0D-AB890313EBB1}"/>
              </a:ext>
            </a:extLst>
          </p:cNvPr>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l="16340" t="28652" r="15867" b="28682"/>
          <a:stretch/>
        </p:blipFill>
        <p:spPr bwMode="auto">
          <a:xfrm flipH="1">
            <a:off x="762000" y="1454150"/>
            <a:ext cx="448735" cy="468932"/>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8" name="Picture 7" descr="Silhouette of a pig Royalty Free Vector Image - VectorStock">
            <a:extLst>
              <a:ext uri="{FF2B5EF4-FFF2-40B4-BE49-F238E27FC236}">
                <a16:creationId xmlns:a16="http://schemas.microsoft.com/office/drawing/2014/main" id="{4E80FA01-15A6-4026-B7D9-200B1AE9FBB8}"/>
              </a:ext>
            </a:extLst>
          </p:cNvPr>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l="1844" t="18131" r="2411" b="24735"/>
          <a:stretch/>
        </p:blipFill>
        <p:spPr bwMode="auto">
          <a:xfrm flipH="1">
            <a:off x="699005" y="2134132"/>
            <a:ext cx="456885" cy="46893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Goat Vector Art Stock Images | Depositphotos">
            <a:extLst>
              <a:ext uri="{FF2B5EF4-FFF2-40B4-BE49-F238E27FC236}">
                <a16:creationId xmlns:a16="http://schemas.microsoft.com/office/drawing/2014/main" id="{D71D1E27-B698-4724-B38B-E98A26B8A84E}"/>
              </a:ext>
            </a:extLst>
          </p:cNvPr>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l="8755" t="14682" r="10177" b="14207"/>
          <a:stretch/>
        </p:blipFill>
        <p:spPr bwMode="auto">
          <a:xfrm flipH="1">
            <a:off x="824275" y="3536302"/>
            <a:ext cx="361883" cy="49340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1" name="Picture 10" descr="Chicken Icon Vector Art, Icons, and Graphics for Free Download">
            <a:extLst>
              <a:ext uri="{FF2B5EF4-FFF2-40B4-BE49-F238E27FC236}">
                <a16:creationId xmlns:a16="http://schemas.microsoft.com/office/drawing/2014/main" id="{1539A8E2-898C-4113-874B-117C89CA4A6A}"/>
              </a:ext>
            </a:extLst>
          </p:cNvPr>
          <p:cNvPicPr>
            <a:picLocks noChangeAspect="1" noChangeArrowheads="1"/>
          </p:cNvPicPr>
          <p:nvPr/>
        </p:nvPicPr>
        <p:blipFill rotWithShape="1">
          <a:blip r:embed="rId5" cstate="email">
            <a:extLst>
              <a:ext uri="{28A0092B-C50C-407E-A947-70E740481C1C}">
                <a14:useLocalDpi xmlns:a14="http://schemas.microsoft.com/office/drawing/2010/main" val="0"/>
              </a:ext>
            </a:extLst>
          </a:blip>
          <a:srcRect l="24649" t="19410" r="24531" b="22786"/>
          <a:stretch/>
        </p:blipFill>
        <p:spPr bwMode="auto">
          <a:xfrm>
            <a:off x="783854" y="2814114"/>
            <a:ext cx="287186" cy="56672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2" name="Picture 11" descr="Rabbit Icons - Free SVG &amp; PNG Rabbit Images - Noun Project">
            <a:extLst>
              <a:ext uri="{FF2B5EF4-FFF2-40B4-BE49-F238E27FC236}">
                <a16:creationId xmlns:a16="http://schemas.microsoft.com/office/drawing/2014/main" id="{5610B2E1-E484-4798-BC08-72BC78FBC13B}"/>
              </a:ext>
            </a:extLst>
          </p:cNvPr>
          <p:cNvPicPr>
            <a:picLocks noChangeAspect="1" noChangeArrowheads="1"/>
          </p:cNvPicPr>
          <p:nvPr/>
        </p:nvPicPr>
        <p:blipFill>
          <a:blip r:embed="rId6" cstate="print">
            <a:grayscl/>
            <a:extLst>
              <a:ext uri="{28A0092B-C50C-407E-A947-70E740481C1C}">
                <a14:useLocalDpi xmlns:a14="http://schemas.microsoft.com/office/drawing/2010/main" val="0"/>
              </a:ext>
            </a:extLst>
          </a:blip>
          <a:srcRect/>
          <a:stretch>
            <a:fillRect/>
          </a:stretch>
        </p:blipFill>
        <p:spPr bwMode="auto">
          <a:xfrm>
            <a:off x="753849" y="4830401"/>
            <a:ext cx="390768" cy="55381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Fish Icon Vector Isolated Stock Illustration - Download Image Now - Fish,  Icon, Vector - iStock">
            <a:extLst>
              <a:ext uri="{FF2B5EF4-FFF2-40B4-BE49-F238E27FC236}">
                <a16:creationId xmlns:a16="http://schemas.microsoft.com/office/drawing/2014/main" id="{534CF701-9F97-43C6-BA0E-F6D238E43343}"/>
              </a:ext>
            </a:extLst>
          </p:cNvPr>
          <p:cNvPicPr>
            <a:picLocks noChangeAspect="1" noChangeArrowheads="1"/>
          </p:cNvPicPr>
          <p:nvPr/>
        </p:nvPicPr>
        <p:blipFill rotWithShape="1">
          <a:blip r:embed="rId7" cstate="email">
            <a:biLevel thresh="75000"/>
            <a:extLst>
              <a:ext uri="{28A0092B-C50C-407E-A947-70E740481C1C}">
                <a14:useLocalDpi xmlns:a14="http://schemas.microsoft.com/office/drawing/2010/main" val="0"/>
              </a:ext>
            </a:extLst>
          </a:blip>
          <a:srcRect l="12037" t="29604" r="9625" b="30401"/>
          <a:stretch/>
        </p:blipFill>
        <p:spPr bwMode="auto">
          <a:xfrm flipH="1">
            <a:off x="779843" y="4267637"/>
            <a:ext cx="390768" cy="470016"/>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4" name="Picture 13" descr="Over 900 Free Horse Vectors - Pixabay - Pixabay">
            <a:extLst>
              <a:ext uri="{FF2B5EF4-FFF2-40B4-BE49-F238E27FC236}">
                <a16:creationId xmlns:a16="http://schemas.microsoft.com/office/drawing/2014/main" id="{11CECAB7-7CD2-4835-96EF-DEE3A5687C25}"/>
              </a:ext>
            </a:extLst>
          </p:cNvPr>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824275" y="5711120"/>
            <a:ext cx="331615" cy="46223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5" name="CuadroTexto 38">
            <a:extLst>
              <a:ext uri="{FF2B5EF4-FFF2-40B4-BE49-F238E27FC236}">
                <a16:creationId xmlns:a16="http://schemas.microsoft.com/office/drawing/2014/main" id="{2E32AFCA-9020-3F54-865B-29506A86A212}"/>
              </a:ext>
            </a:extLst>
          </p:cNvPr>
          <p:cNvSpPr txBox="1"/>
          <p:nvPr/>
        </p:nvSpPr>
        <p:spPr>
          <a:xfrm>
            <a:off x="3076800" y="649984"/>
            <a:ext cx="2723698" cy="645433"/>
          </a:xfrm>
          <a:prstGeom prst="rect">
            <a:avLst/>
          </a:prstGeom>
          <a:noFill/>
        </p:spPr>
        <p:txBody>
          <a:bodyPr wrap="square" rtlCol="0">
            <a:spAutoFit/>
          </a:bodyPr>
          <a:lstStyle/>
          <a:p>
            <a:pPr algn="ctr"/>
            <a:r>
              <a:rPr lang="lv-LV" sz="1797" b="1" dirty="0" err="1">
                <a:solidFill>
                  <a:srgbClr val="003399"/>
                </a:solidFill>
              </a:rPr>
              <a:t>Antimikrobiālo</a:t>
            </a:r>
            <a:r>
              <a:rPr lang="lv-LV" sz="1797" b="1" dirty="0">
                <a:solidFill>
                  <a:srgbClr val="003399"/>
                </a:solidFill>
              </a:rPr>
              <a:t> līdzekļu pārdošanas apjomi</a:t>
            </a:r>
          </a:p>
        </p:txBody>
      </p:sp>
      <p:sp>
        <p:nvSpPr>
          <p:cNvPr id="16" name="Rectángulo 28">
            <a:extLst>
              <a:ext uri="{FF2B5EF4-FFF2-40B4-BE49-F238E27FC236}">
                <a16:creationId xmlns:a16="http://schemas.microsoft.com/office/drawing/2014/main" id="{44FA2BA8-D249-0546-028B-46EE2D09D0C8}"/>
              </a:ext>
            </a:extLst>
          </p:cNvPr>
          <p:cNvSpPr/>
          <p:nvPr/>
        </p:nvSpPr>
        <p:spPr>
          <a:xfrm>
            <a:off x="3248127" y="1371599"/>
            <a:ext cx="2381045" cy="3955927"/>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392" b="1" dirty="0">
              <a:latin typeface="EC Square Sans Pro" panose="020B0506040000020004" pitchFamily="34" charset="0"/>
            </a:endParaRPr>
          </a:p>
        </p:txBody>
      </p:sp>
      <p:sp>
        <p:nvSpPr>
          <p:cNvPr id="18" name="CuadroTexto 10">
            <a:extLst>
              <a:ext uri="{FF2B5EF4-FFF2-40B4-BE49-F238E27FC236}">
                <a16:creationId xmlns:a16="http://schemas.microsoft.com/office/drawing/2014/main" id="{4596F090-6BEF-77F2-EBA3-2D576F224142}"/>
              </a:ext>
            </a:extLst>
          </p:cNvPr>
          <p:cNvSpPr txBox="1"/>
          <p:nvPr/>
        </p:nvSpPr>
        <p:spPr>
          <a:xfrm>
            <a:off x="3349598" y="1509367"/>
            <a:ext cx="2345061" cy="553228"/>
          </a:xfrm>
          <a:prstGeom prst="rect">
            <a:avLst/>
          </a:prstGeom>
          <a:noFill/>
        </p:spPr>
        <p:txBody>
          <a:bodyPr wrap="square" rtlCol="0">
            <a:spAutoFit/>
          </a:bodyPr>
          <a:lstStyle/>
          <a:p>
            <a:pPr algn="l"/>
            <a:r>
              <a:rPr lang="lv-LV" sz="1198" b="1">
                <a:solidFill>
                  <a:schemeClr val="lt1"/>
                </a:solidFill>
                <a:latin typeface="EC Square Sans Pro" panose="020B0506040000020004" pitchFamily="34" charset="0"/>
              </a:rPr>
              <a:t>2018.</a:t>
            </a:r>
          </a:p>
          <a:p>
            <a:pPr algn="ctr"/>
            <a:r>
              <a:rPr lang="lv-LV" sz="1797" b="1">
                <a:solidFill>
                  <a:schemeClr val="lt1"/>
                </a:solidFill>
                <a:latin typeface="EC Square Sans Pro" panose="020B0506040000020004" pitchFamily="34" charset="0"/>
              </a:rPr>
              <a:t>35,9 mg/PCU</a:t>
            </a:r>
          </a:p>
        </p:txBody>
      </p:sp>
      <p:sp>
        <p:nvSpPr>
          <p:cNvPr id="19" name="Flecha: hacia abajo 11">
            <a:extLst>
              <a:ext uri="{FF2B5EF4-FFF2-40B4-BE49-F238E27FC236}">
                <a16:creationId xmlns:a16="http://schemas.microsoft.com/office/drawing/2014/main" id="{5EDEED4F-C502-6DB8-5C8C-6E0A539A94FA}"/>
              </a:ext>
            </a:extLst>
          </p:cNvPr>
          <p:cNvSpPr/>
          <p:nvPr/>
        </p:nvSpPr>
        <p:spPr>
          <a:xfrm>
            <a:off x="4103873" y="2091702"/>
            <a:ext cx="456355" cy="4238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7"/>
          </a:p>
        </p:txBody>
      </p:sp>
      <p:sp>
        <p:nvSpPr>
          <p:cNvPr id="20" name="CuadroTexto 51">
            <a:extLst>
              <a:ext uri="{FF2B5EF4-FFF2-40B4-BE49-F238E27FC236}">
                <a16:creationId xmlns:a16="http://schemas.microsoft.com/office/drawing/2014/main" id="{89B1365E-8D7C-1DA7-0DAA-58517DE90052}"/>
              </a:ext>
            </a:extLst>
          </p:cNvPr>
          <p:cNvSpPr txBox="1"/>
          <p:nvPr/>
        </p:nvSpPr>
        <p:spPr>
          <a:xfrm>
            <a:off x="3321936" y="2480228"/>
            <a:ext cx="2345061" cy="1382879"/>
          </a:xfrm>
          <a:prstGeom prst="rect">
            <a:avLst/>
          </a:prstGeom>
          <a:noFill/>
        </p:spPr>
        <p:txBody>
          <a:bodyPr wrap="square" rtlCol="0">
            <a:spAutoFit/>
          </a:bodyPr>
          <a:lstStyle/>
          <a:p>
            <a:pPr algn="l"/>
            <a:r>
              <a:rPr lang="lv-LV" sz="1198" b="1">
                <a:solidFill>
                  <a:schemeClr val="lt1"/>
                </a:solidFill>
                <a:latin typeface="EC Square Sans Pro" panose="020B0506040000020004" pitchFamily="34" charset="0"/>
              </a:rPr>
              <a:t>2022.</a:t>
            </a:r>
          </a:p>
          <a:p>
            <a:pPr algn="ctr"/>
            <a:r>
              <a:rPr lang="lv-LV" sz="3594" b="1">
                <a:solidFill>
                  <a:schemeClr val="lt1"/>
                </a:solidFill>
                <a:latin typeface="EC Square Sans Pro" panose="020B0506040000020004" pitchFamily="34" charset="0"/>
              </a:rPr>
              <a:t>20,8 mg/PCU</a:t>
            </a:r>
          </a:p>
        </p:txBody>
      </p:sp>
      <p:sp>
        <p:nvSpPr>
          <p:cNvPr id="21" name="CuadroTexto 52">
            <a:extLst>
              <a:ext uri="{FF2B5EF4-FFF2-40B4-BE49-F238E27FC236}">
                <a16:creationId xmlns:a16="http://schemas.microsoft.com/office/drawing/2014/main" id="{C5D9B750-8A57-57B3-CD20-488D760F3C8C}"/>
              </a:ext>
            </a:extLst>
          </p:cNvPr>
          <p:cNvSpPr txBox="1"/>
          <p:nvPr/>
        </p:nvSpPr>
        <p:spPr>
          <a:xfrm>
            <a:off x="3868978" y="4283513"/>
            <a:ext cx="1216946" cy="337928"/>
          </a:xfrm>
          <a:prstGeom prst="rect">
            <a:avLst/>
          </a:prstGeom>
          <a:solidFill>
            <a:schemeClr val="bg1"/>
          </a:solidFill>
        </p:spPr>
        <p:txBody>
          <a:bodyPr wrap="square" rtlCol="0">
            <a:spAutoFit/>
          </a:bodyPr>
          <a:lstStyle/>
          <a:p>
            <a:pPr algn="ctr"/>
            <a:r>
              <a:rPr lang="lv-LV" sz="1597" b="1">
                <a:solidFill>
                  <a:srgbClr val="003399"/>
                </a:solidFill>
                <a:latin typeface="EC Square Sans Pro" panose="020B0506040000020004" pitchFamily="34" charset="0"/>
              </a:rPr>
              <a:t>-42%</a:t>
            </a:r>
          </a:p>
        </p:txBody>
      </p:sp>
      <p:sp>
        <p:nvSpPr>
          <p:cNvPr id="22" name="CuadroTexto 42">
            <a:extLst>
              <a:ext uri="{FF2B5EF4-FFF2-40B4-BE49-F238E27FC236}">
                <a16:creationId xmlns:a16="http://schemas.microsoft.com/office/drawing/2014/main" id="{C2135BAF-CBED-A336-29B8-2BA158C33AD4}"/>
              </a:ext>
            </a:extLst>
          </p:cNvPr>
          <p:cNvSpPr txBox="1"/>
          <p:nvPr/>
        </p:nvSpPr>
        <p:spPr>
          <a:xfrm>
            <a:off x="7924800" y="705217"/>
            <a:ext cx="3422662" cy="368649"/>
          </a:xfrm>
          <a:prstGeom prst="rect">
            <a:avLst/>
          </a:prstGeom>
          <a:noFill/>
        </p:spPr>
        <p:txBody>
          <a:bodyPr wrap="square" rtlCol="0">
            <a:spAutoFit/>
          </a:bodyPr>
          <a:lstStyle/>
          <a:p>
            <a:pPr algn="ctr"/>
            <a:r>
              <a:rPr lang="lv-LV" sz="1797" b="1" dirty="0">
                <a:solidFill>
                  <a:srgbClr val="003399"/>
                </a:solidFill>
              </a:rPr>
              <a:t>Pārdošanas tendences (2010.-2022.)</a:t>
            </a:r>
          </a:p>
        </p:txBody>
      </p:sp>
      <p:pic>
        <p:nvPicPr>
          <p:cNvPr id="24" name="Picture 23">
            <a:extLst>
              <a:ext uri="{FF2B5EF4-FFF2-40B4-BE49-F238E27FC236}">
                <a16:creationId xmlns:a16="http://schemas.microsoft.com/office/drawing/2014/main" id="{EA7BE650-59DD-99D0-5C97-CE97B304B1D8}"/>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5666998" y="1323327"/>
            <a:ext cx="6488030" cy="3490642"/>
          </a:xfrm>
          <a:prstGeom prst="rect">
            <a:avLst/>
          </a:prstGeom>
        </p:spPr>
      </p:pic>
      <p:pic>
        <p:nvPicPr>
          <p:cNvPr id="26" name="Picture 25">
            <a:extLst>
              <a:ext uri="{FF2B5EF4-FFF2-40B4-BE49-F238E27FC236}">
                <a16:creationId xmlns:a16="http://schemas.microsoft.com/office/drawing/2014/main" id="{7BD5C7EF-8151-D4FB-5759-99AD19279E22}"/>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3136994" y="4887476"/>
            <a:ext cx="9011770" cy="1866791"/>
          </a:xfrm>
          <a:prstGeom prst="rect">
            <a:avLst/>
          </a:prstGeom>
        </p:spPr>
      </p:pic>
    </p:spTree>
    <p:extLst>
      <p:ext uri="{BB962C8B-B14F-4D97-AF65-F5344CB8AC3E}">
        <p14:creationId xmlns:p14="http://schemas.microsoft.com/office/powerpoint/2010/main" val="14396502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018D9FDB-467C-40F8-8A6B-C9B3CB26727A}"/>
              </a:ext>
            </a:extLst>
          </p:cNvPr>
          <p:cNvSpPr txBox="1"/>
          <p:nvPr/>
        </p:nvSpPr>
        <p:spPr>
          <a:xfrm>
            <a:off x="9525000" y="1802502"/>
            <a:ext cx="2505075" cy="307777"/>
          </a:xfrm>
          <a:prstGeom prst="rect">
            <a:avLst/>
          </a:prstGeom>
          <a:solidFill>
            <a:srgbClr val="6BB188"/>
          </a:solidFill>
        </p:spPr>
        <p:txBody>
          <a:bodyPr wrap="square">
            <a:spAutoFit/>
          </a:bodyPr>
          <a:lstStyle/>
          <a:p>
            <a:pPr algn="ctr"/>
            <a:r>
              <a:rPr lang="lv-LV" sz="1400" b="1" i="0" u="none" strike="noStrike" baseline="0" dirty="0">
                <a:solidFill>
                  <a:srgbClr val="003399"/>
                </a:solidFill>
                <a:latin typeface="Verdana" panose="020B0604030504040204" pitchFamily="34" charset="0"/>
                <a:hlinkClick r:id="rId3"/>
              </a:rPr>
              <a:t>Valsts informācija </a:t>
            </a:r>
          </a:p>
        </p:txBody>
      </p:sp>
      <p:sp>
        <p:nvSpPr>
          <p:cNvPr id="8" name="CuadroTexto 7">
            <a:extLst>
              <a:ext uri="{FF2B5EF4-FFF2-40B4-BE49-F238E27FC236}">
                <a16:creationId xmlns:a16="http://schemas.microsoft.com/office/drawing/2014/main" id="{289DEF0B-35EA-44F6-91E3-B7F31236D5B3}"/>
              </a:ext>
            </a:extLst>
          </p:cNvPr>
          <p:cNvSpPr txBox="1"/>
          <p:nvPr/>
        </p:nvSpPr>
        <p:spPr>
          <a:xfrm>
            <a:off x="9744075" y="2262096"/>
            <a:ext cx="2286000" cy="307777"/>
          </a:xfrm>
          <a:prstGeom prst="rect">
            <a:avLst/>
          </a:prstGeom>
          <a:solidFill>
            <a:schemeClr val="bg1">
              <a:lumMod val="75000"/>
            </a:schemeClr>
          </a:solidFill>
        </p:spPr>
        <p:txBody>
          <a:bodyPr wrap="square">
            <a:spAutoFit/>
          </a:bodyPr>
          <a:lstStyle/>
          <a:p>
            <a:pPr algn="ctr"/>
            <a:r>
              <a:rPr lang="lv-LV" sz="1400" b="1" i="1" u="sng" strike="noStrike" baseline="0">
                <a:solidFill>
                  <a:srgbClr val="003399"/>
                </a:solidFill>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ESVAC</a:t>
            </a:r>
            <a:r>
              <a:rPr lang="lv-LV" sz="1400" b="1" i="0" u="none" strike="noStrike" baseline="0">
                <a:solidFill>
                  <a:srgbClr val="003399"/>
                </a:solidFill>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 ziņojums</a:t>
            </a:r>
          </a:p>
        </p:txBody>
      </p:sp>
      <p:sp>
        <p:nvSpPr>
          <p:cNvPr id="9" name="Marcador de texto 1">
            <a:extLst>
              <a:ext uri="{FF2B5EF4-FFF2-40B4-BE49-F238E27FC236}">
                <a16:creationId xmlns:a16="http://schemas.microsoft.com/office/drawing/2014/main" id="{E1181018-5A06-40F0-84D8-927C7377B4A2}"/>
              </a:ext>
            </a:extLst>
          </p:cNvPr>
          <p:cNvSpPr>
            <a:spLocks noGrp="1"/>
          </p:cNvSpPr>
          <p:nvPr>
            <p:ph type="body" sz="quarter" idx="10"/>
          </p:nvPr>
        </p:nvSpPr>
        <p:spPr>
          <a:xfrm>
            <a:off x="719926" y="139782"/>
            <a:ext cx="8008947" cy="533400"/>
          </a:xfrm>
        </p:spPr>
        <p:txBody>
          <a:bodyPr>
            <a:normAutofit fontScale="77500" lnSpcReduction="20000"/>
          </a:bodyPr>
          <a:lstStyle/>
          <a:p>
            <a:pPr marL="0" indent="0">
              <a:buNone/>
            </a:pPr>
            <a:r>
              <a:rPr lang="lv-LV" sz="2800" b="1">
                <a:latin typeface="EC Square Sans Pro" panose="020B0506040000020004" pitchFamily="34" charset="0"/>
              </a:rPr>
              <a:t>Veterināro antimikrobiālo zāļu pārdošanas apjomi LATVIJĀ</a:t>
            </a:r>
          </a:p>
        </p:txBody>
      </p:sp>
      <p:pic>
        <p:nvPicPr>
          <p:cNvPr id="15" name="Imagen 14">
            <a:extLst>
              <a:ext uri="{FF2B5EF4-FFF2-40B4-BE49-F238E27FC236}">
                <a16:creationId xmlns:a16="http://schemas.microsoft.com/office/drawing/2014/main" id="{ED90EBFC-295D-411D-8B79-CECB89C2A2C3}"/>
              </a:ext>
            </a:extLst>
          </p:cNvPr>
          <p:cNvPicPr>
            <a:picLocks noChangeAspect="1"/>
          </p:cNvPicPr>
          <p:nvPr/>
        </p:nvPicPr>
        <p:blipFill>
          <a:blip r:embed="rId5">
            <a:extLst>
              <a:ext uri="{28A0092B-C50C-407E-A947-70E740481C1C}">
                <a14:useLocalDpi xmlns:a14="http://schemas.microsoft.com/office/drawing/2010/main" val="0"/>
              </a:ext>
            </a:extLst>
          </a:blip>
          <a:srcRect t="6604" b="6604"/>
          <a:stretch/>
        </p:blipFill>
        <p:spPr>
          <a:xfrm>
            <a:off x="445396" y="4033730"/>
            <a:ext cx="8242306" cy="1693085"/>
          </a:xfrm>
          <a:prstGeom prst="rect">
            <a:avLst/>
          </a:prstGeom>
        </p:spPr>
      </p:pic>
      <p:pic>
        <p:nvPicPr>
          <p:cNvPr id="3" name="Picture 2">
            <a:extLst>
              <a:ext uri="{FF2B5EF4-FFF2-40B4-BE49-F238E27FC236}">
                <a16:creationId xmlns:a16="http://schemas.microsoft.com/office/drawing/2014/main" id="{C28E199D-AF32-7F6B-3BAA-F2E5BF31F4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71977" y="1111249"/>
            <a:ext cx="8008946" cy="2609472"/>
          </a:xfrm>
          <a:prstGeom prst="rect">
            <a:avLst/>
          </a:prstGeom>
        </p:spPr>
      </p:pic>
    </p:spTree>
    <p:extLst>
      <p:ext uri="{BB962C8B-B14F-4D97-AF65-F5344CB8AC3E}">
        <p14:creationId xmlns:p14="http://schemas.microsoft.com/office/powerpoint/2010/main" val="1763332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descr="Gráfico, Gráfico de barras&#10;&#10;Descripción generada automáticamente">
            <a:extLst>
              <a:ext uri="{FF2B5EF4-FFF2-40B4-BE49-F238E27FC236}">
                <a16:creationId xmlns:a16="http://schemas.microsoft.com/office/drawing/2014/main" id="{0BBFD94E-299E-420E-68C4-1EB75DF658C8}"/>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381086" y="1381096"/>
            <a:ext cx="9363113" cy="5489603"/>
          </a:xfrm>
          <a:prstGeom prst="rect">
            <a:avLst/>
          </a:prstGeom>
        </p:spPr>
      </p:pic>
      <p:sp>
        <p:nvSpPr>
          <p:cNvPr id="2" name="Marcador de texto 1">
            <a:extLst>
              <a:ext uri="{FF2B5EF4-FFF2-40B4-BE49-F238E27FC236}">
                <a16:creationId xmlns:a16="http://schemas.microsoft.com/office/drawing/2014/main" id="{68B2B85C-F231-4197-BE05-61FADCAE41B0}"/>
              </a:ext>
            </a:extLst>
          </p:cNvPr>
          <p:cNvSpPr>
            <a:spLocks noGrp="1"/>
          </p:cNvSpPr>
          <p:nvPr>
            <p:ph type="body" sz="quarter" idx="10"/>
          </p:nvPr>
        </p:nvSpPr>
        <p:spPr>
          <a:xfrm>
            <a:off x="762000" y="222249"/>
            <a:ext cx="8534400" cy="914400"/>
          </a:xfrm>
        </p:spPr>
        <p:txBody>
          <a:bodyPr>
            <a:normAutofit fontScale="32500" lnSpcReduction="20000"/>
          </a:bodyPr>
          <a:lstStyle/>
          <a:p>
            <a:pPr marL="0" indent="0">
              <a:lnSpc>
                <a:spcPct val="170000"/>
              </a:lnSpc>
              <a:buNone/>
            </a:pPr>
            <a:r>
              <a:rPr lang="lv-LV" sz="5500" b="1" dirty="0">
                <a:latin typeface="EC Square Sans Pro" panose="020B0506040000020004" pitchFamily="34" charset="0"/>
              </a:rPr>
              <a:t>3.</a:t>
            </a:r>
            <a:r>
              <a:rPr lang="lv-LV" sz="5500" dirty="0">
                <a:latin typeface="EC Square Sans Pro" panose="020B0506040000020004" pitchFamily="34" charset="0"/>
              </a:rPr>
              <a:t> un </a:t>
            </a:r>
            <a:r>
              <a:rPr lang="lv-LV" sz="5500" b="1" dirty="0">
                <a:latin typeface="EC Square Sans Pro" panose="020B0506040000020004" pitchFamily="34" charset="0"/>
              </a:rPr>
              <a:t>4. paaudzes </a:t>
            </a:r>
            <a:r>
              <a:rPr lang="lv-LV" sz="5500" b="1" dirty="0" err="1">
                <a:latin typeface="EC Square Sans Pro" panose="020B0506040000020004" pitchFamily="34" charset="0"/>
              </a:rPr>
              <a:t>cefalosporīnu</a:t>
            </a:r>
            <a:r>
              <a:rPr lang="lv-LV" sz="5500" b="1" dirty="0">
                <a:latin typeface="EC Square Sans Pro" panose="020B0506040000020004" pitchFamily="34" charset="0"/>
              </a:rPr>
              <a:t>, </a:t>
            </a:r>
            <a:r>
              <a:rPr lang="lv-LV" sz="5500" b="1" dirty="0" err="1">
                <a:latin typeface="EC Square Sans Pro" panose="020B0506040000020004" pitchFamily="34" charset="0"/>
              </a:rPr>
              <a:t>fluorhinolonu</a:t>
            </a:r>
            <a:r>
              <a:rPr lang="lv-LV" sz="5500" b="1" dirty="0">
                <a:latin typeface="EC Square Sans Pro" panose="020B0506040000020004" pitchFamily="34" charset="0"/>
              </a:rPr>
              <a:t>, citu </a:t>
            </a:r>
            <a:r>
              <a:rPr lang="lv-LV" sz="5500" b="1" dirty="0" err="1">
                <a:latin typeface="EC Square Sans Pro" panose="020B0506040000020004" pitchFamily="34" charset="0"/>
              </a:rPr>
              <a:t>hinolonu</a:t>
            </a:r>
            <a:r>
              <a:rPr lang="lv-LV" sz="5500" b="1" dirty="0">
                <a:latin typeface="EC Square Sans Pro" panose="020B0506040000020004" pitchFamily="34" charset="0"/>
              </a:rPr>
              <a:t> un </a:t>
            </a:r>
            <a:r>
              <a:rPr lang="lv-LV" sz="5500" b="1" dirty="0" err="1">
                <a:latin typeface="EC Square Sans Pro" panose="020B0506040000020004" pitchFamily="34" charset="0"/>
              </a:rPr>
              <a:t>polimiksīnu</a:t>
            </a:r>
            <a:r>
              <a:rPr lang="lv-LV" sz="5500" dirty="0">
                <a:latin typeface="EC Square Sans Pro" panose="020B0506040000020004" pitchFamily="34" charset="0"/>
              </a:rPr>
              <a:t> patēriņš </a:t>
            </a:r>
            <a:r>
              <a:rPr lang="lv-LV" sz="5500" b="1" dirty="0">
                <a:latin typeface="EC Square Sans Pro" panose="020B0506040000020004" pitchFamily="34" charset="0"/>
              </a:rPr>
              <a:t>(mg/PCU), produktīvie dzīvnieki 2022. gadā</a:t>
            </a:r>
          </a:p>
          <a:p>
            <a:pPr marL="0" indent="0">
              <a:buNone/>
            </a:pPr>
            <a:endParaRPr lang="en-GB" dirty="0"/>
          </a:p>
        </p:txBody>
      </p:sp>
      <p:sp>
        <p:nvSpPr>
          <p:cNvPr id="4" name="Rectángulo: esquinas redondeadas 3">
            <a:extLst>
              <a:ext uri="{FF2B5EF4-FFF2-40B4-BE49-F238E27FC236}">
                <a16:creationId xmlns:a16="http://schemas.microsoft.com/office/drawing/2014/main" id="{1F693E5B-7E52-4138-AC38-F6874815D651}"/>
              </a:ext>
            </a:extLst>
          </p:cNvPr>
          <p:cNvSpPr/>
          <p:nvPr/>
        </p:nvSpPr>
        <p:spPr>
          <a:xfrm rot="5400000" flipV="1">
            <a:off x="4383086" y="4011598"/>
            <a:ext cx="4264026" cy="22859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CuadroTexto 4">
            <a:extLst>
              <a:ext uri="{FF2B5EF4-FFF2-40B4-BE49-F238E27FC236}">
                <a16:creationId xmlns:a16="http://schemas.microsoft.com/office/drawing/2014/main" id="{91D0A8C6-3F02-4D4C-8F74-8B0E8F83A8B8}"/>
              </a:ext>
            </a:extLst>
          </p:cNvPr>
          <p:cNvSpPr txBox="1"/>
          <p:nvPr/>
        </p:nvSpPr>
        <p:spPr>
          <a:xfrm>
            <a:off x="990600" y="6483350"/>
            <a:ext cx="3352800" cy="261610"/>
          </a:xfrm>
          <a:prstGeom prst="rect">
            <a:avLst/>
          </a:prstGeom>
          <a:noFill/>
        </p:spPr>
        <p:txBody>
          <a:bodyPr wrap="square" rtlCol="0">
            <a:spAutoFit/>
          </a:bodyPr>
          <a:lstStyle/>
          <a:p>
            <a:r>
              <a:rPr lang="lv-LV" sz="1050" i="1">
                <a:solidFill>
                  <a:srgbClr val="003399"/>
                </a:solidFill>
              </a:rPr>
              <a:t>Avots:</a:t>
            </a:r>
            <a:r>
              <a:rPr lang="lv-LV" sz="1050">
                <a:solidFill>
                  <a:srgbClr val="003399"/>
                </a:solidFill>
              </a:rPr>
              <a:t> 13. ESVAC ziņojums</a:t>
            </a:r>
          </a:p>
        </p:txBody>
      </p:sp>
    </p:spTree>
    <p:extLst>
      <p:ext uri="{BB962C8B-B14F-4D97-AF65-F5344CB8AC3E}">
        <p14:creationId xmlns:p14="http://schemas.microsoft.com/office/powerpoint/2010/main" val="5464646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descr="Gráfico, Gráfico de barras&#10;&#10;Descripción generada automáticamente">
            <a:extLst>
              <a:ext uri="{FF2B5EF4-FFF2-40B4-BE49-F238E27FC236}">
                <a16:creationId xmlns:a16="http://schemas.microsoft.com/office/drawing/2014/main" id="{7CE85CFA-6B30-90B3-1273-8A16029389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886166"/>
            <a:ext cx="11725275" cy="5749584"/>
          </a:xfrm>
          <a:prstGeom prst="rect">
            <a:avLst/>
          </a:prstGeom>
        </p:spPr>
      </p:pic>
      <p:sp>
        <p:nvSpPr>
          <p:cNvPr id="2" name="Marcador de texto 1">
            <a:extLst>
              <a:ext uri="{FF2B5EF4-FFF2-40B4-BE49-F238E27FC236}">
                <a16:creationId xmlns:a16="http://schemas.microsoft.com/office/drawing/2014/main" id="{6A96CB5A-A606-4194-92D9-987501FB92E2}"/>
              </a:ext>
            </a:extLst>
          </p:cNvPr>
          <p:cNvSpPr>
            <a:spLocks noGrp="1"/>
          </p:cNvSpPr>
          <p:nvPr>
            <p:ph type="body" sz="quarter" idx="10"/>
          </p:nvPr>
        </p:nvSpPr>
        <p:spPr>
          <a:xfrm>
            <a:off x="762000" y="311150"/>
            <a:ext cx="8915400" cy="533400"/>
          </a:xfrm>
        </p:spPr>
        <p:txBody>
          <a:bodyPr>
            <a:normAutofit/>
          </a:bodyPr>
          <a:lstStyle/>
          <a:p>
            <a:pPr marL="0" indent="0">
              <a:buNone/>
            </a:pPr>
            <a:r>
              <a:rPr lang="lv-LV" b="1">
                <a:latin typeface="EC Square Sans Pro" panose="020B0506040000020004" pitchFamily="34" charset="0"/>
              </a:rPr>
              <a:t>Fluorhinolonu</a:t>
            </a:r>
            <a:r>
              <a:rPr lang="lv-LV">
                <a:latin typeface="EC Square Sans Pro" panose="020B0506040000020004" pitchFamily="34" charset="0"/>
              </a:rPr>
              <a:t> un </a:t>
            </a:r>
            <a:r>
              <a:rPr lang="lv-LV" b="1">
                <a:latin typeface="EC Square Sans Pro" panose="020B0506040000020004" pitchFamily="34" charset="0"/>
              </a:rPr>
              <a:t>citu hinolonu </a:t>
            </a:r>
            <a:r>
              <a:rPr lang="lv-LV">
                <a:latin typeface="EC Square Sans Pro" panose="020B0506040000020004" pitchFamily="34" charset="0"/>
              </a:rPr>
              <a:t>patēriņš</a:t>
            </a:r>
          </a:p>
        </p:txBody>
      </p:sp>
      <p:sp>
        <p:nvSpPr>
          <p:cNvPr id="5" name="Rectángulo: esquinas redondeadas 4">
            <a:extLst>
              <a:ext uri="{FF2B5EF4-FFF2-40B4-BE49-F238E27FC236}">
                <a16:creationId xmlns:a16="http://schemas.microsoft.com/office/drawing/2014/main" id="{EB837B3F-419F-4BCC-8D77-FC0F61A7D8C6}"/>
              </a:ext>
            </a:extLst>
          </p:cNvPr>
          <p:cNvSpPr/>
          <p:nvPr/>
        </p:nvSpPr>
        <p:spPr>
          <a:xfrm>
            <a:off x="105233" y="3569512"/>
            <a:ext cx="12009474" cy="26507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uadroTexto 6">
            <a:extLst>
              <a:ext uri="{FF2B5EF4-FFF2-40B4-BE49-F238E27FC236}">
                <a16:creationId xmlns:a16="http://schemas.microsoft.com/office/drawing/2014/main" id="{BAE8EB29-73D3-4961-9C45-AC751516A175}"/>
              </a:ext>
            </a:extLst>
          </p:cNvPr>
          <p:cNvSpPr txBox="1"/>
          <p:nvPr/>
        </p:nvSpPr>
        <p:spPr>
          <a:xfrm>
            <a:off x="17228" y="6559550"/>
            <a:ext cx="9220200" cy="230832"/>
          </a:xfrm>
          <a:prstGeom prst="rect">
            <a:avLst/>
          </a:prstGeom>
          <a:noFill/>
        </p:spPr>
        <p:txBody>
          <a:bodyPr wrap="square">
            <a:spAutoFit/>
          </a:bodyPr>
          <a:lstStyle/>
          <a:p>
            <a:pPr algn="l"/>
            <a:r>
              <a:rPr lang="lv-LV" sz="900">
                <a:solidFill>
                  <a:srgbClr val="003399"/>
                </a:solidFill>
                <a:effectLst/>
                <a:latin typeface="EC Square Sans Pro" panose="020B0506040000020004" pitchFamily="34" charset="0"/>
                <a:cs typeface="Arial" panose="020B0604020202020204" pitchFamily="34" charset="0"/>
                <a:hlinkClick r:id="rId4">
                  <a:extLst>
                    <a:ext uri="{A12FA001-AC4F-418D-AE19-62706E023703}">
                      <ahyp:hlinkClr xmlns:ahyp="http://schemas.microsoft.com/office/drawing/2018/hyperlinkcolor" val="tx"/>
                    </a:ext>
                  </a:extLst>
                </a:hlinkClick>
              </a:rPr>
              <a:t>Avots: JIACRA III - Antimikrobiālo līdzekļu patēriņš un rezistence cilvēku un dzīvnieku izcelsmes baktērijās</a:t>
            </a:r>
          </a:p>
        </p:txBody>
      </p:sp>
    </p:spTree>
    <p:extLst>
      <p:ext uri="{BB962C8B-B14F-4D97-AF65-F5344CB8AC3E}">
        <p14:creationId xmlns:p14="http://schemas.microsoft.com/office/powerpoint/2010/main" val="2505566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090501" y="1149350"/>
            <a:ext cx="6083300" cy="2024062"/>
          </a:xfrm>
          <a:prstGeom prst="rect">
            <a:avLst/>
          </a:prstGeom>
        </p:spPr>
        <p:txBody>
          <a:bodyPr>
            <a:noAutofit/>
          </a:bodyPr>
          <a:lstStyle/>
          <a:p>
            <a:pPr marL="0" indent="0" algn="l">
              <a:buNone/>
            </a:pPr>
            <a:r>
              <a:rPr lang="lv-LV" sz="3000" b="1" dirty="0">
                <a:solidFill>
                  <a:srgbClr val="003399"/>
                </a:solidFill>
                <a:latin typeface="EC Square Sans Pro" panose="020B0506040000020004" pitchFamily="34" charset="0"/>
              </a:rPr>
              <a:t>Vispārīgs ievads par rezistences pret </a:t>
            </a:r>
            <a:r>
              <a:rPr lang="lv-LV" sz="3000" b="1" dirty="0" err="1">
                <a:solidFill>
                  <a:srgbClr val="003399"/>
                </a:solidFill>
                <a:latin typeface="EC Square Sans Pro" panose="020B0506040000020004" pitchFamily="34" charset="0"/>
              </a:rPr>
              <a:t>antimikrobiāliem</a:t>
            </a:r>
            <a:r>
              <a:rPr lang="lv-LV" sz="3000" b="1" dirty="0">
                <a:solidFill>
                  <a:srgbClr val="003399"/>
                </a:solidFill>
                <a:latin typeface="EC Square Sans Pro" panose="020B0506040000020004" pitchFamily="34" charset="0"/>
              </a:rPr>
              <a:t> līdzekļiem ietekmi. Valsts rādītāji saistībā ar </a:t>
            </a:r>
            <a:r>
              <a:rPr lang="lv-LV" sz="3000" b="1" dirty="0" err="1">
                <a:solidFill>
                  <a:srgbClr val="003399"/>
                </a:solidFill>
                <a:latin typeface="EC Square Sans Pro" panose="020B0506040000020004" pitchFamily="34" charset="0"/>
              </a:rPr>
              <a:t>antimikrobiālo</a:t>
            </a:r>
            <a:r>
              <a:rPr lang="lv-LV" sz="3000" b="1" dirty="0">
                <a:solidFill>
                  <a:srgbClr val="003399"/>
                </a:solidFill>
                <a:latin typeface="EC Square Sans Pro" panose="020B0506040000020004" pitchFamily="34" charset="0"/>
              </a:rPr>
              <a:t> līdzekļu lietošanu un rezistenci pret tiem </a:t>
            </a:r>
          </a:p>
          <a:p>
            <a:pPr algn="l"/>
            <a:endParaRPr lang="es-ES" sz="3000" b="1" dirty="0">
              <a:solidFill>
                <a:srgbClr val="003399"/>
              </a:solidFill>
              <a:effectLst/>
              <a:latin typeface="EC Square Sans Pro" panose="020B0506040000020004" pitchFamily="34" charset="0"/>
            </a:endParaRPr>
          </a:p>
          <a:p>
            <a:endParaRPr lang="es-ES" sz="3000" dirty="0"/>
          </a:p>
        </p:txBody>
      </p:sp>
      <p:sp>
        <p:nvSpPr>
          <p:cNvPr id="4" name="Marcador de texto 2">
            <a:extLst>
              <a:ext uri="{FF2B5EF4-FFF2-40B4-BE49-F238E27FC236}">
                <a16:creationId xmlns:a16="http://schemas.microsoft.com/office/drawing/2014/main" id="{4E95D31D-F549-96D7-F89F-6B0EAF0A6468}"/>
              </a:ext>
            </a:extLst>
          </p:cNvPr>
          <p:cNvSpPr txBox="1">
            <a:spLocks/>
          </p:cNvSpPr>
          <p:nvPr/>
        </p:nvSpPr>
        <p:spPr>
          <a:xfrm>
            <a:off x="6137407" y="5549009"/>
            <a:ext cx="4495800" cy="3238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dirty="0">
                <a:latin typeface="EC Square Sans Pro" panose="020B0506040000020004" pitchFamily="34" charset="0"/>
              </a:rPr>
              <a:t>Latvija, 2024. gada 3. un 4. decembris</a:t>
            </a:r>
          </a:p>
          <a:p>
            <a:pPr marL="0" indent="0">
              <a:buFont typeface="Arial" panose="020B0604020202020204" pitchFamily="34" charset="0"/>
              <a:buNone/>
            </a:pPr>
            <a:endParaRPr lang="es-ES" dirty="0"/>
          </a:p>
        </p:txBody>
      </p:sp>
    </p:spTree>
    <p:extLst>
      <p:ext uri="{BB962C8B-B14F-4D97-AF65-F5344CB8AC3E}">
        <p14:creationId xmlns:p14="http://schemas.microsoft.com/office/powerpoint/2010/main" val="230034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0F1D7E46-E490-491E-997D-6B0E085B3913}"/>
              </a:ext>
            </a:extLst>
          </p:cNvPr>
          <p:cNvSpPr txBox="1"/>
          <p:nvPr/>
        </p:nvSpPr>
        <p:spPr>
          <a:xfrm>
            <a:off x="6705600" y="1225550"/>
            <a:ext cx="5486400" cy="1323439"/>
          </a:xfrm>
          <a:prstGeom prst="rect">
            <a:avLst/>
          </a:prstGeom>
          <a:solidFill>
            <a:schemeClr val="bg1"/>
          </a:solidFill>
        </p:spPr>
        <p:txBody>
          <a:bodyPr wrap="square" rtlCol="0">
            <a:spAutoFit/>
          </a:bodyPr>
          <a:lstStyle/>
          <a:p>
            <a:r>
              <a:rPr lang="lv-LV" sz="2000" i="1" dirty="0">
                <a:latin typeface="EC Square Sans Pro" panose="020B0506040000020004" pitchFamily="34" charset="0"/>
              </a:rPr>
              <a:t>1. piemērs </a:t>
            </a:r>
          </a:p>
          <a:p>
            <a:r>
              <a:rPr lang="lv-LV" sz="2000" dirty="0">
                <a:latin typeface="EC Square Sans Pro" panose="020B0506040000020004" pitchFamily="34" charset="0"/>
              </a:rPr>
              <a:t>Tendences – </a:t>
            </a:r>
            <a:r>
              <a:rPr lang="lv-LV" sz="2000" b="1" dirty="0">
                <a:latin typeface="EC Square Sans Pro" panose="020B0506040000020004" pitchFamily="34" charset="0"/>
              </a:rPr>
              <a:t>rezistence</a:t>
            </a:r>
            <a:r>
              <a:rPr lang="lv-LV" sz="2000" dirty="0">
                <a:latin typeface="EC Square Sans Pro" panose="020B0506040000020004" pitchFamily="34" charset="0"/>
              </a:rPr>
              <a:t> pret noteiktiem </a:t>
            </a:r>
            <a:r>
              <a:rPr lang="lv-LV" sz="2000" b="1" dirty="0" err="1">
                <a:latin typeface="EC Square Sans Pro" panose="020B0506040000020004" pitchFamily="34" charset="0"/>
              </a:rPr>
              <a:t>antimikrobiāliem</a:t>
            </a:r>
            <a:r>
              <a:rPr lang="lv-LV" sz="2000" b="1" dirty="0">
                <a:latin typeface="EC Square Sans Pro" panose="020B0506040000020004" pitchFamily="34" charset="0"/>
              </a:rPr>
              <a:t> līdzekļiem </a:t>
            </a:r>
            <a:r>
              <a:rPr lang="lv-LV" sz="2000" dirty="0" err="1">
                <a:latin typeface="EC Square Sans Pro" panose="020B0506040000020004" pitchFamily="34" charset="0"/>
              </a:rPr>
              <a:t>indikatoriskajās</a:t>
            </a:r>
            <a:r>
              <a:rPr lang="lv-LV" sz="2000" dirty="0">
                <a:latin typeface="EC Square Sans Pro" panose="020B0506040000020004" pitchFamily="34" charset="0"/>
              </a:rPr>
              <a:t> </a:t>
            </a:r>
            <a:br>
              <a:rPr lang="es-ES" sz="2000" dirty="0">
                <a:latin typeface="EC Square Sans Pro" panose="020B0506040000020004" pitchFamily="34" charset="0"/>
              </a:rPr>
            </a:br>
            <a:r>
              <a:rPr lang="lv-LV" sz="2000" b="1" i="1" dirty="0">
                <a:latin typeface="EC Square Sans Pro" panose="020B0506040000020004" pitchFamily="34" charset="0"/>
              </a:rPr>
              <a:t>E. </a:t>
            </a:r>
            <a:r>
              <a:rPr lang="lv-LV" sz="2000" b="1" i="1" dirty="0" err="1">
                <a:latin typeface="EC Square Sans Pro" panose="020B0506040000020004" pitchFamily="34" charset="0"/>
              </a:rPr>
              <a:t>coli</a:t>
            </a:r>
            <a:r>
              <a:rPr lang="lv-LV" sz="2000" b="1" i="1" dirty="0">
                <a:latin typeface="EC Square Sans Pro" panose="020B0506040000020004" pitchFamily="34" charset="0"/>
              </a:rPr>
              <a:t> </a:t>
            </a:r>
            <a:r>
              <a:rPr lang="lv-LV" sz="2000" dirty="0">
                <a:latin typeface="EC Square Sans Pro" panose="020B0506040000020004" pitchFamily="34" charset="0"/>
              </a:rPr>
              <a:t>no </a:t>
            </a:r>
            <a:r>
              <a:rPr lang="lv-LV" sz="2000" b="1" dirty="0">
                <a:latin typeface="EC Square Sans Pro" panose="020B0506040000020004" pitchFamily="34" charset="0"/>
              </a:rPr>
              <a:t>cūkām</a:t>
            </a:r>
            <a:r>
              <a:rPr lang="lv-LV" sz="2000" dirty="0">
                <a:latin typeface="EC Square Sans Pro" panose="020B0506040000020004" pitchFamily="34" charset="0"/>
              </a:rPr>
              <a:t>, 2009.–2021. g.</a:t>
            </a:r>
          </a:p>
        </p:txBody>
      </p:sp>
      <p:pic>
        <p:nvPicPr>
          <p:cNvPr id="9" name="Imagen 8">
            <a:extLst>
              <a:ext uri="{FF2B5EF4-FFF2-40B4-BE49-F238E27FC236}">
                <a16:creationId xmlns:a16="http://schemas.microsoft.com/office/drawing/2014/main" id="{5D9129BE-E756-4321-93ED-2C020193A78C}"/>
              </a:ext>
            </a:extLst>
          </p:cNvPr>
          <p:cNvPicPr>
            <a:picLocks noChangeAspect="1"/>
          </p:cNvPicPr>
          <p:nvPr/>
        </p:nvPicPr>
        <p:blipFill>
          <a:blip r:embed="rId3" cstate="email">
            <a:extLst>
              <a:ext uri="{28A0092B-C50C-407E-A947-70E740481C1C}">
                <a14:useLocalDpi xmlns:a14="http://schemas.microsoft.com/office/drawing/2010/main" val="0"/>
              </a:ext>
            </a:extLst>
          </a:blip>
          <a:srcRect l="1136" r="1136"/>
          <a:stretch/>
        </p:blipFill>
        <p:spPr>
          <a:xfrm>
            <a:off x="447436" y="75901"/>
            <a:ext cx="4953000" cy="2877457"/>
          </a:xfrm>
          <a:prstGeom prst="rect">
            <a:avLst/>
          </a:prstGeom>
        </p:spPr>
      </p:pic>
      <p:pic>
        <p:nvPicPr>
          <p:cNvPr id="11" name="Imagen 10">
            <a:extLst>
              <a:ext uri="{FF2B5EF4-FFF2-40B4-BE49-F238E27FC236}">
                <a16:creationId xmlns:a16="http://schemas.microsoft.com/office/drawing/2014/main" id="{16882E40-365D-4376-B28F-4F2BCF9AFBD2}"/>
              </a:ext>
            </a:extLst>
          </p:cNvPr>
          <p:cNvPicPr>
            <a:picLocks noChangeAspect="1"/>
          </p:cNvPicPr>
          <p:nvPr/>
        </p:nvPicPr>
        <p:blipFill>
          <a:blip r:embed="rId4" cstate="email">
            <a:extLst>
              <a:ext uri="{28A0092B-C50C-407E-A947-70E740481C1C}">
                <a14:useLocalDpi xmlns:a14="http://schemas.microsoft.com/office/drawing/2010/main" val="0"/>
              </a:ext>
            </a:extLst>
          </a:blip>
          <a:srcRect l="538" r="538"/>
          <a:stretch/>
        </p:blipFill>
        <p:spPr>
          <a:xfrm>
            <a:off x="457200" y="2933174"/>
            <a:ext cx="5183683" cy="3887762"/>
          </a:xfrm>
          <a:prstGeom prst="rect">
            <a:avLst/>
          </a:prstGeom>
        </p:spPr>
      </p:pic>
      <p:sp>
        <p:nvSpPr>
          <p:cNvPr id="12" name="Flecha: a la derecha 11">
            <a:extLst>
              <a:ext uri="{FF2B5EF4-FFF2-40B4-BE49-F238E27FC236}">
                <a16:creationId xmlns:a16="http://schemas.microsoft.com/office/drawing/2014/main" id="{8017EBE3-34DE-4162-9126-D8A604F56D6C}"/>
              </a:ext>
            </a:extLst>
          </p:cNvPr>
          <p:cNvSpPr/>
          <p:nvPr/>
        </p:nvSpPr>
        <p:spPr>
          <a:xfrm>
            <a:off x="5793283" y="6349172"/>
            <a:ext cx="836117" cy="381000"/>
          </a:xfrm>
          <a:prstGeom prst="rightArrow">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ángulo 19">
            <a:extLst>
              <a:ext uri="{FF2B5EF4-FFF2-40B4-BE49-F238E27FC236}">
                <a16:creationId xmlns:a16="http://schemas.microsoft.com/office/drawing/2014/main" id="{1FB6C07D-7E22-4458-859A-9C9B83464ADD}"/>
              </a:ext>
            </a:extLst>
          </p:cNvPr>
          <p:cNvSpPr/>
          <p:nvPr/>
        </p:nvSpPr>
        <p:spPr>
          <a:xfrm>
            <a:off x="6803360" y="3758372"/>
            <a:ext cx="836116" cy="8069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ángulo 20">
            <a:extLst>
              <a:ext uri="{FF2B5EF4-FFF2-40B4-BE49-F238E27FC236}">
                <a16:creationId xmlns:a16="http://schemas.microsoft.com/office/drawing/2014/main" id="{489964A2-2769-4B75-A955-93ABB5737C66}"/>
              </a:ext>
            </a:extLst>
          </p:cNvPr>
          <p:cNvSpPr/>
          <p:nvPr/>
        </p:nvSpPr>
        <p:spPr>
          <a:xfrm>
            <a:off x="6803360" y="4520372"/>
            <a:ext cx="836116" cy="806976"/>
          </a:xfrm>
          <a:prstGeom prst="rect">
            <a:avLst/>
          </a:prstGeom>
          <a:solidFill>
            <a:srgbClr val="66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ángulo 21">
            <a:extLst>
              <a:ext uri="{FF2B5EF4-FFF2-40B4-BE49-F238E27FC236}">
                <a16:creationId xmlns:a16="http://schemas.microsoft.com/office/drawing/2014/main" id="{30BFF1A5-9713-43EA-9A0C-9B4A59CC232D}"/>
              </a:ext>
            </a:extLst>
          </p:cNvPr>
          <p:cNvSpPr/>
          <p:nvPr/>
        </p:nvSpPr>
        <p:spPr>
          <a:xfrm>
            <a:off x="6803360" y="5313596"/>
            <a:ext cx="836116" cy="806976"/>
          </a:xfrm>
          <a:prstGeom prst="rect">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ángulo 22">
            <a:extLst>
              <a:ext uri="{FF2B5EF4-FFF2-40B4-BE49-F238E27FC236}">
                <a16:creationId xmlns:a16="http://schemas.microsoft.com/office/drawing/2014/main" id="{3B543019-BBCD-4B65-95D9-EBC59BEDDC62}"/>
              </a:ext>
            </a:extLst>
          </p:cNvPr>
          <p:cNvSpPr/>
          <p:nvPr/>
        </p:nvSpPr>
        <p:spPr>
          <a:xfrm>
            <a:off x="6803360" y="6081946"/>
            <a:ext cx="836116" cy="806976"/>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7" name="Conector recto de flecha 26">
            <a:extLst>
              <a:ext uri="{FF2B5EF4-FFF2-40B4-BE49-F238E27FC236}">
                <a16:creationId xmlns:a16="http://schemas.microsoft.com/office/drawing/2014/main" id="{53205C0D-5519-4140-BF17-86956B703A98}"/>
              </a:ext>
            </a:extLst>
          </p:cNvPr>
          <p:cNvCxnSpPr/>
          <p:nvPr/>
        </p:nvCxnSpPr>
        <p:spPr>
          <a:xfrm>
            <a:off x="7069018" y="6282497"/>
            <a:ext cx="304800" cy="38100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ector recto de flecha 27">
            <a:extLst>
              <a:ext uri="{FF2B5EF4-FFF2-40B4-BE49-F238E27FC236}">
                <a16:creationId xmlns:a16="http://schemas.microsoft.com/office/drawing/2014/main" id="{FC6A06C5-954C-4B11-B8E4-1879F3224AEE}"/>
              </a:ext>
            </a:extLst>
          </p:cNvPr>
          <p:cNvCxnSpPr>
            <a:cxnSpLocks/>
          </p:cNvCxnSpPr>
          <p:nvPr/>
        </p:nvCxnSpPr>
        <p:spPr>
          <a:xfrm>
            <a:off x="7013054" y="4786572"/>
            <a:ext cx="434172" cy="266043"/>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ector recto de flecha 28">
            <a:extLst>
              <a:ext uri="{FF2B5EF4-FFF2-40B4-BE49-F238E27FC236}">
                <a16:creationId xmlns:a16="http://schemas.microsoft.com/office/drawing/2014/main" id="{1057F1BB-DFDF-4FE5-84D4-880E28C6582B}"/>
              </a:ext>
            </a:extLst>
          </p:cNvPr>
          <p:cNvCxnSpPr/>
          <p:nvPr/>
        </p:nvCxnSpPr>
        <p:spPr>
          <a:xfrm>
            <a:off x="7103183" y="3897283"/>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ector recto de flecha 29">
            <a:extLst>
              <a:ext uri="{FF2B5EF4-FFF2-40B4-BE49-F238E27FC236}">
                <a16:creationId xmlns:a16="http://schemas.microsoft.com/office/drawing/2014/main" id="{4556AB43-11D6-44A5-8CCC-8AF4AF0F75BD}"/>
              </a:ext>
            </a:extLst>
          </p:cNvPr>
          <p:cNvCxnSpPr>
            <a:cxnSpLocks/>
          </p:cNvCxnSpPr>
          <p:nvPr/>
        </p:nvCxnSpPr>
        <p:spPr>
          <a:xfrm>
            <a:off x="6987436" y="5721350"/>
            <a:ext cx="480164" cy="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sp>
        <p:nvSpPr>
          <p:cNvPr id="34" name="CuadroTexto 33">
            <a:extLst>
              <a:ext uri="{FF2B5EF4-FFF2-40B4-BE49-F238E27FC236}">
                <a16:creationId xmlns:a16="http://schemas.microsoft.com/office/drawing/2014/main" id="{63EDC7F7-5CA2-407A-86E7-DB8A88FB7ADB}"/>
              </a:ext>
            </a:extLst>
          </p:cNvPr>
          <p:cNvSpPr txBox="1"/>
          <p:nvPr/>
        </p:nvSpPr>
        <p:spPr>
          <a:xfrm>
            <a:off x="7687340" y="2754789"/>
            <a:ext cx="4276060" cy="4093428"/>
          </a:xfrm>
          <a:prstGeom prst="rect">
            <a:avLst/>
          </a:prstGeom>
          <a:noFill/>
        </p:spPr>
        <p:txBody>
          <a:bodyPr wrap="square">
            <a:spAutoFit/>
          </a:bodyPr>
          <a:lstStyle/>
          <a:p>
            <a:r>
              <a:rPr lang="lv-LV" sz="2600" dirty="0">
                <a:latin typeface="EC Square Sans Pro" panose="020B0506040000020004" pitchFamily="34" charset="0"/>
              </a:rPr>
              <a:t>Rezistence pret šādiem līdzekļiem:</a:t>
            </a:r>
          </a:p>
          <a:p>
            <a:endParaRPr lang="en-GB" sz="2600" dirty="0">
              <a:latin typeface="EC Square Sans Pro" panose="020B0506040000020004" pitchFamily="34" charset="0"/>
            </a:endParaRPr>
          </a:p>
          <a:p>
            <a:r>
              <a:rPr lang="lv-LV" sz="2600" dirty="0" err="1">
                <a:latin typeface="EC Square Sans Pro" panose="020B0506040000020004" pitchFamily="34" charset="0"/>
              </a:rPr>
              <a:t>ampicilīns</a:t>
            </a:r>
            <a:r>
              <a:rPr lang="lv-LV" sz="2600" dirty="0">
                <a:latin typeface="EC Square Sans Pro" panose="020B0506040000020004" pitchFamily="34" charset="0"/>
              </a:rPr>
              <a:t> (AMP)</a:t>
            </a:r>
          </a:p>
          <a:p>
            <a:endParaRPr lang="en-GB" sz="2600" dirty="0">
              <a:latin typeface="EC Square Sans Pro" panose="020B0506040000020004" pitchFamily="34" charset="0"/>
            </a:endParaRPr>
          </a:p>
          <a:p>
            <a:r>
              <a:rPr lang="lv-LV" sz="2600" dirty="0" err="1">
                <a:latin typeface="EC Square Sans Pro" panose="020B0506040000020004" pitchFamily="34" charset="0"/>
              </a:rPr>
              <a:t>cefotaksīms</a:t>
            </a:r>
            <a:r>
              <a:rPr lang="lv-LV" sz="2600" dirty="0">
                <a:latin typeface="EC Square Sans Pro" panose="020B0506040000020004" pitchFamily="34" charset="0"/>
              </a:rPr>
              <a:t> (CTX)</a:t>
            </a:r>
          </a:p>
          <a:p>
            <a:endParaRPr lang="en-GB" sz="2600" dirty="0">
              <a:latin typeface="EC Square Sans Pro" panose="020B0506040000020004" pitchFamily="34" charset="0"/>
            </a:endParaRPr>
          </a:p>
          <a:p>
            <a:r>
              <a:rPr lang="lv-LV" sz="2600" dirty="0" err="1">
                <a:latin typeface="EC Square Sans Pro" panose="020B0506040000020004" pitchFamily="34" charset="0"/>
              </a:rPr>
              <a:t>ciprofloksacīns</a:t>
            </a:r>
            <a:r>
              <a:rPr lang="lv-LV" sz="2600" dirty="0">
                <a:latin typeface="EC Square Sans Pro" panose="020B0506040000020004" pitchFamily="34" charset="0"/>
              </a:rPr>
              <a:t> (CIP)</a:t>
            </a:r>
          </a:p>
          <a:p>
            <a:endParaRPr lang="en-GB" sz="2600" dirty="0">
              <a:latin typeface="EC Square Sans Pro" panose="020B0506040000020004" pitchFamily="34" charset="0"/>
            </a:endParaRPr>
          </a:p>
          <a:p>
            <a:r>
              <a:rPr lang="lv-LV" sz="2600" dirty="0" err="1">
                <a:latin typeface="EC Square Sans Pro" panose="020B0506040000020004" pitchFamily="34" charset="0"/>
              </a:rPr>
              <a:t>tetraciklīns</a:t>
            </a:r>
            <a:r>
              <a:rPr lang="lv-LV" sz="2600" dirty="0">
                <a:latin typeface="EC Square Sans Pro" panose="020B0506040000020004" pitchFamily="34" charset="0"/>
              </a:rPr>
              <a:t> (TET)</a:t>
            </a:r>
          </a:p>
        </p:txBody>
      </p:sp>
      <p:sp>
        <p:nvSpPr>
          <p:cNvPr id="36" name="Rectángulo 35">
            <a:extLst>
              <a:ext uri="{FF2B5EF4-FFF2-40B4-BE49-F238E27FC236}">
                <a16:creationId xmlns:a16="http://schemas.microsoft.com/office/drawing/2014/main" id="{DCB2D1E1-4A0B-4550-8390-93E46C707E93}"/>
              </a:ext>
            </a:extLst>
          </p:cNvPr>
          <p:cNvSpPr/>
          <p:nvPr/>
        </p:nvSpPr>
        <p:spPr>
          <a:xfrm>
            <a:off x="4343400" y="5838299"/>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ángulo 36">
            <a:extLst>
              <a:ext uri="{FF2B5EF4-FFF2-40B4-BE49-F238E27FC236}">
                <a16:creationId xmlns:a16="http://schemas.microsoft.com/office/drawing/2014/main" id="{9ACFE1DB-F97D-41CC-A5E0-4B7C1D478ED7}"/>
              </a:ext>
            </a:extLst>
          </p:cNvPr>
          <p:cNvSpPr/>
          <p:nvPr/>
        </p:nvSpPr>
        <p:spPr>
          <a:xfrm>
            <a:off x="4381493" y="2953358"/>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Marcador de texto 1">
            <a:extLst>
              <a:ext uri="{FF2B5EF4-FFF2-40B4-BE49-F238E27FC236}">
                <a16:creationId xmlns:a16="http://schemas.microsoft.com/office/drawing/2014/main" id="{2C162787-737E-4910-BB3F-5D2442DB82D2}"/>
              </a:ext>
            </a:extLst>
          </p:cNvPr>
          <p:cNvSpPr>
            <a:spLocks noGrp="1"/>
          </p:cNvSpPr>
          <p:nvPr>
            <p:ph type="body" sz="quarter" idx="10"/>
          </p:nvPr>
        </p:nvSpPr>
        <p:spPr>
          <a:xfrm>
            <a:off x="6693941" y="615950"/>
            <a:ext cx="3440659" cy="685800"/>
          </a:xfrm>
          <a:solidFill>
            <a:schemeClr val="bg1"/>
          </a:solidFill>
        </p:spPr>
        <p:txBody>
          <a:bodyPr>
            <a:normAutofit/>
          </a:bodyPr>
          <a:lstStyle/>
          <a:p>
            <a:pPr marL="0" indent="0">
              <a:buNone/>
            </a:pPr>
            <a:r>
              <a:rPr lang="lv-LV" sz="4000" b="1" dirty="0">
                <a:latin typeface="EC Square Sans Pro" panose="020B0506040000020004" pitchFamily="34" charset="0"/>
                <a:cs typeface="+mn-cs"/>
              </a:rPr>
              <a:t>Sasniegumi</a:t>
            </a:r>
          </a:p>
        </p:txBody>
      </p:sp>
      <p:pic>
        <p:nvPicPr>
          <p:cNvPr id="39" name="Picture 2" descr="Silhouette of a pig Royalty Free Vector Image - VectorStock">
            <a:extLst>
              <a:ext uri="{FF2B5EF4-FFF2-40B4-BE49-F238E27FC236}">
                <a16:creationId xmlns:a16="http://schemas.microsoft.com/office/drawing/2014/main" id="{EBF0B977-D2E8-488C-A7E6-CD93C1D140E0}"/>
              </a:ext>
            </a:extLst>
          </p:cNvPr>
          <p:cNvPicPr>
            <a:picLocks noChangeAspect="1" noChangeArrowheads="1"/>
          </p:cNvPicPr>
          <p:nvPr/>
        </p:nvPicPr>
        <p:blipFill rotWithShape="1">
          <a:blip r:embed="rId5" cstate="email">
            <a:extLst>
              <a:ext uri="{28A0092B-C50C-407E-A947-70E740481C1C}">
                <a14:useLocalDpi xmlns:a14="http://schemas.microsoft.com/office/drawing/2010/main" val="0"/>
              </a:ext>
            </a:extLst>
          </a:blip>
          <a:srcRect l="1844" t="18131" r="2411" b="24735"/>
          <a:stretch/>
        </p:blipFill>
        <p:spPr bwMode="auto">
          <a:xfrm flipH="1">
            <a:off x="5974908" y="2368550"/>
            <a:ext cx="578291" cy="38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82449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AB4B412-712F-449D-BC76-68811EC6DAF8}"/>
              </a:ext>
            </a:extLst>
          </p:cNvPr>
          <p:cNvPicPr>
            <a:picLocks noChangeAspect="1"/>
          </p:cNvPicPr>
          <p:nvPr/>
        </p:nvPicPr>
        <p:blipFill>
          <a:blip r:embed="rId3" cstate="email">
            <a:extLst>
              <a:ext uri="{28A0092B-C50C-407E-A947-70E740481C1C}">
                <a14:useLocalDpi xmlns:a14="http://schemas.microsoft.com/office/drawing/2010/main" val="0"/>
              </a:ext>
            </a:extLst>
          </a:blip>
          <a:srcRect t="610" b="610"/>
          <a:stretch/>
        </p:blipFill>
        <p:spPr>
          <a:xfrm>
            <a:off x="619125" y="-20425"/>
            <a:ext cx="4578349" cy="2903343"/>
          </a:xfrm>
          <a:prstGeom prst="rect">
            <a:avLst/>
          </a:prstGeom>
        </p:spPr>
      </p:pic>
      <p:pic>
        <p:nvPicPr>
          <p:cNvPr id="6" name="Imagen 5">
            <a:extLst>
              <a:ext uri="{FF2B5EF4-FFF2-40B4-BE49-F238E27FC236}">
                <a16:creationId xmlns:a16="http://schemas.microsoft.com/office/drawing/2014/main" id="{70825DA7-AD28-42AD-9061-E4E089157D3F}"/>
              </a:ext>
            </a:extLst>
          </p:cNvPr>
          <p:cNvPicPr>
            <a:picLocks noChangeAspect="1"/>
          </p:cNvPicPr>
          <p:nvPr/>
        </p:nvPicPr>
        <p:blipFill>
          <a:blip r:embed="rId4" cstate="email">
            <a:extLst>
              <a:ext uri="{28A0092B-C50C-407E-A947-70E740481C1C}">
                <a14:useLocalDpi xmlns:a14="http://schemas.microsoft.com/office/drawing/2010/main" val="0"/>
              </a:ext>
            </a:extLst>
          </a:blip>
          <a:srcRect l="65" r="65"/>
          <a:stretch/>
        </p:blipFill>
        <p:spPr>
          <a:xfrm>
            <a:off x="635000" y="2903343"/>
            <a:ext cx="4546600" cy="3825797"/>
          </a:xfrm>
          <a:prstGeom prst="rect">
            <a:avLst/>
          </a:prstGeom>
        </p:spPr>
      </p:pic>
      <p:sp>
        <p:nvSpPr>
          <p:cNvPr id="7" name="Rectángulo 6">
            <a:extLst>
              <a:ext uri="{FF2B5EF4-FFF2-40B4-BE49-F238E27FC236}">
                <a16:creationId xmlns:a16="http://schemas.microsoft.com/office/drawing/2014/main" id="{987E8B90-0636-4775-A4B6-54F8D0D1394F}"/>
              </a:ext>
            </a:extLst>
          </p:cNvPr>
          <p:cNvSpPr/>
          <p:nvPr/>
        </p:nvSpPr>
        <p:spPr>
          <a:xfrm>
            <a:off x="4114800" y="5797550"/>
            <a:ext cx="1371600" cy="931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ángulo 7">
            <a:extLst>
              <a:ext uri="{FF2B5EF4-FFF2-40B4-BE49-F238E27FC236}">
                <a16:creationId xmlns:a16="http://schemas.microsoft.com/office/drawing/2014/main" id="{AD45A128-5E65-418F-930D-D2507A9F25E5}"/>
              </a:ext>
            </a:extLst>
          </p:cNvPr>
          <p:cNvSpPr/>
          <p:nvPr/>
        </p:nvSpPr>
        <p:spPr>
          <a:xfrm>
            <a:off x="2971800" y="5721350"/>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uadroTexto 8">
            <a:extLst>
              <a:ext uri="{FF2B5EF4-FFF2-40B4-BE49-F238E27FC236}">
                <a16:creationId xmlns:a16="http://schemas.microsoft.com/office/drawing/2014/main" id="{F47A1701-2789-4212-AA97-C4DE1A2FD870}"/>
              </a:ext>
            </a:extLst>
          </p:cNvPr>
          <p:cNvSpPr txBox="1"/>
          <p:nvPr/>
        </p:nvSpPr>
        <p:spPr>
          <a:xfrm>
            <a:off x="6705600" y="1256090"/>
            <a:ext cx="5181600" cy="1569660"/>
          </a:xfrm>
          <a:prstGeom prst="rect">
            <a:avLst/>
          </a:prstGeom>
          <a:solidFill>
            <a:schemeClr val="bg1"/>
          </a:solidFill>
        </p:spPr>
        <p:txBody>
          <a:bodyPr wrap="square" rtlCol="0">
            <a:spAutoFit/>
          </a:bodyPr>
          <a:lstStyle/>
          <a:p>
            <a:r>
              <a:rPr lang="lv-LV" sz="2400" i="1" dirty="0">
                <a:latin typeface="EC Square Sans Pro" panose="020B0506040000020004" pitchFamily="34" charset="0"/>
              </a:rPr>
              <a:t>2. piemērs</a:t>
            </a:r>
            <a:r>
              <a:rPr lang="lv-LV" sz="2400" dirty="0">
                <a:latin typeface="EC Square Sans Pro" panose="020B0506040000020004" pitchFamily="34" charset="0"/>
              </a:rPr>
              <a:t> </a:t>
            </a:r>
          </a:p>
          <a:p>
            <a:r>
              <a:rPr lang="lv-LV" sz="2400" dirty="0">
                <a:latin typeface="EC Square Sans Pro" panose="020B0506040000020004" pitchFamily="34" charset="0"/>
              </a:rPr>
              <a:t>Tendences – </a:t>
            </a:r>
            <a:r>
              <a:rPr lang="lv-LV" sz="2400" b="1" dirty="0">
                <a:latin typeface="EC Square Sans Pro" panose="020B0506040000020004" pitchFamily="34" charset="0"/>
              </a:rPr>
              <a:t>rezistence </a:t>
            </a:r>
            <a:r>
              <a:rPr lang="lv-LV" sz="2400" dirty="0">
                <a:latin typeface="EC Square Sans Pro" panose="020B0506040000020004" pitchFamily="34" charset="0"/>
              </a:rPr>
              <a:t>pret noteiktiem </a:t>
            </a:r>
            <a:r>
              <a:rPr lang="lv-LV" sz="2400" b="1" dirty="0" err="1">
                <a:latin typeface="EC Square Sans Pro" panose="020B0506040000020004" pitchFamily="34" charset="0"/>
              </a:rPr>
              <a:t>antimikrobiāliem</a:t>
            </a:r>
            <a:r>
              <a:rPr lang="lv-LV" sz="2400" b="1" dirty="0">
                <a:latin typeface="EC Square Sans Pro" panose="020B0506040000020004" pitchFamily="34" charset="0"/>
              </a:rPr>
              <a:t> līdzekļiem</a:t>
            </a:r>
            <a:r>
              <a:rPr lang="lv-LV" sz="2400" dirty="0">
                <a:latin typeface="EC Square Sans Pro" panose="020B0506040000020004" pitchFamily="34" charset="0"/>
              </a:rPr>
              <a:t> </a:t>
            </a:r>
            <a:r>
              <a:rPr lang="lv-LV" sz="2400" dirty="0" err="1">
                <a:latin typeface="EC Square Sans Pro" panose="020B0506040000020004" pitchFamily="34" charset="0"/>
              </a:rPr>
              <a:t>indikatoriskajās</a:t>
            </a:r>
            <a:r>
              <a:rPr lang="lv-LV" sz="2400" dirty="0">
                <a:latin typeface="EC Square Sans Pro" panose="020B0506040000020004" pitchFamily="34" charset="0"/>
              </a:rPr>
              <a:t> </a:t>
            </a:r>
            <a:r>
              <a:rPr lang="lv-LV" sz="2400" b="1" i="1" dirty="0">
                <a:latin typeface="EC Square Sans Pro" panose="020B0506040000020004" pitchFamily="34" charset="0"/>
              </a:rPr>
              <a:t>E. </a:t>
            </a:r>
            <a:r>
              <a:rPr lang="lv-LV" sz="2400" b="1" i="1" dirty="0" err="1">
                <a:latin typeface="EC Square Sans Pro" panose="020B0506040000020004" pitchFamily="34" charset="0"/>
              </a:rPr>
              <a:t>coli</a:t>
            </a:r>
            <a:r>
              <a:rPr lang="lv-LV" sz="2400" b="1" i="1" dirty="0">
                <a:latin typeface="EC Square Sans Pro" panose="020B0506040000020004" pitchFamily="34" charset="0"/>
              </a:rPr>
              <a:t> </a:t>
            </a:r>
            <a:r>
              <a:rPr lang="lv-LV" sz="2400" b="1" dirty="0">
                <a:latin typeface="EC Square Sans Pro" panose="020B0506040000020004" pitchFamily="34" charset="0"/>
              </a:rPr>
              <a:t>no broileriem</a:t>
            </a:r>
            <a:r>
              <a:rPr lang="lv-LV" sz="2400" dirty="0">
                <a:latin typeface="EC Square Sans Pro" panose="020B0506040000020004" pitchFamily="34" charset="0"/>
              </a:rPr>
              <a:t>, 2009.-2021. gads</a:t>
            </a:r>
          </a:p>
        </p:txBody>
      </p:sp>
      <p:sp>
        <p:nvSpPr>
          <p:cNvPr id="10" name="Flecha: a la derecha 9">
            <a:extLst>
              <a:ext uri="{FF2B5EF4-FFF2-40B4-BE49-F238E27FC236}">
                <a16:creationId xmlns:a16="http://schemas.microsoft.com/office/drawing/2014/main" id="{DC06A3C1-7751-4FDF-AABF-B232759E36CD}"/>
              </a:ext>
            </a:extLst>
          </p:cNvPr>
          <p:cNvSpPr/>
          <p:nvPr/>
        </p:nvSpPr>
        <p:spPr>
          <a:xfrm>
            <a:off x="4788941" y="6126820"/>
            <a:ext cx="836117" cy="381000"/>
          </a:xfrm>
          <a:prstGeom prst="rightArrow">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ángulo 10">
            <a:extLst>
              <a:ext uri="{FF2B5EF4-FFF2-40B4-BE49-F238E27FC236}">
                <a16:creationId xmlns:a16="http://schemas.microsoft.com/office/drawing/2014/main" id="{4E2FBD77-7D5E-4A23-A218-63328DC08C75}"/>
              </a:ext>
            </a:extLst>
          </p:cNvPr>
          <p:cNvSpPr/>
          <p:nvPr/>
        </p:nvSpPr>
        <p:spPr>
          <a:xfrm>
            <a:off x="6803360" y="3740150"/>
            <a:ext cx="836116" cy="8069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ángulo 11">
            <a:extLst>
              <a:ext uri="{FF2B5EF4-FFF2-40B4-BE49-F238E27FC236}">
                <a16:creationId xmlns:a16="http://schemas.microsoft.com/office/drawing/2014/main" id="{4C123E22-4D64-430F-A482-9C24E3741219}"/>
              </a:ext>
            </a:extLst>
          </p:cNvPr>
          <p:cNvSpPr/>
          <p:nvPr/>
        </p:nvSpPr>
        <p:spPr>
          <a:xfrm>
            <a:off x="6803360" y="4502150"/>
            <a:ext cx="836116" cy="806976"/>
          </a:xfrm>
          <a:prstGeom prst="rect">
            <a:avLst/>
          </a:prstGeom>
          <a:solidFill>
            <a:srgbClr val="66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ángulo 12">
            <a:extLst>
              <a:ext uri="{FF2B5EF4-FFF2-40B4-BE49-F238E27FC236}">
                <a16:creationId xmlns:a16="http://schemas.microsoft.com/office/drawing/2014/main" id="{08F299C5-2809-4B40-A0C8-524CB94E8227}"/>
              </a:ext>
            </a:extLst>
          </p:cNvPr>
          <p:cNvSpPr/>
          <p:nvPr/>
        </p:nvSpPr>
        <p:spPr>
          <a:xfrm>
            <a:off x="6803360" y="5295374"/>
            <a:ext cx="836116" cy="806976"/>
          </a:xfrm>
          <a:prstGeom prst="rect">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ángulo 13">
            <a:extLst>
              <a:ext uri="{FF2B5EF4-FFF2-40B4-BE49-F238E27FC236}">
                <a16:creationId xmlns:a16="http://schemas.microsoft.com/office/drawing/2014/main" id="{F76FD2DC-3CBF-4B07-99C2-A30BBEE4494A}"/>
              </a:ext>
            </a:extLst>
          </p:cNvPr>
          <p:cNvSpPr/>
          <p:nvPr/>
        </p:nvSpPr>
        <p:spPr>
          <a:xfrm>
            <a:off x="6803360" y="6063724"/>
            <a:ext cx="836116" cy="806976"/>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Conector recto de flecha 14">
            <a:extLst>
              <a:ext uri="{FF2B5EF4-FFF2-40B4-BE49-F238E27FC236}">
                <a16:creationId xmlns:a16="http://schemas.microsoft.com/office/drawing/2014/main" id="{6D7C9DC3-72B3-44A6-82B1-A5EFA5F9FB11}"/>
              </a:ext>
            </a:extLst>
          </p:cNvPr>
          <p:cNvCxnSpPr/>
          <p:nvPr/>
        </p:nvCxnSpPr>
        <p:spPr>
          <a:xfrm>
            <a:off x="7069018" y="6264275"/>
            <a:ext cx="304800" cy="38100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ector recto de flecha 15">
            <a:extLst>
              <a:ext uri="{FF2B5EF4-FFF2-40B4-BE49-F238E27FC236}">
                <a16:creationId xmlns:a16="http://schemas.microsoft.com/office/drawing/2014/main" id="{97D5DA4F-F1EA-44CE-AFAF-A2E101931F52}"/>
              </a:ext>
            </a:extLst>
          </p:cNvPr>
          <p:cNvCxnSpPr/>
          <p:nvPr/>
        </p:nvCxnSpPr>
        <p:spPr>
          <a:xfrm>
            <a:off x="7076836" y="4717787"/>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a:extLst>
              <a:ext uri="{FF2B5EF4-FFF2-40B4-BE49-F238E27FC236}">
                <a16:creationId xmlns:a16="http://schemas.microsoft.com/office/drawing/2014/main" id="{39C5B4B0-39CD-4052-BD71-E4F55FFB73F0}"/>
              </a:ext>
            </a:extLst>
          </p:cNvPr>
          <p:cNvCxnSpPr/>
          <p:nvPr/>
        </p:nvCxnSpPr>
        <p:spPr>
          <a:xfrm>
            <a:off x="7103183" y="3879061"/>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sp>
        <p:nvSpPr>
          <p:cNvPr id="19" name="CuadroTexto 18">
            <a:extLst>
              <a:ext uri="{FF2B5EF4-FFF2-40B4-BE49-F238E27FC236}">
                <a16:creationId xmlns:a16="http://schemas.microsoft.com/office/drawing/2014/main" id="{1467A030-21BF-4F9A-97FB-18DBAEA7E9B1}"/>
              </a:ext>
            </a:extLst>
          </p:cNvPr>
          <p:cNvSpPr txBox="1"/>
          <p:nvPr/>
        </p:nvSpPr>
        <p:spPr>
          <a:xfrm>
            <a:off x="7687340" y="3219430"/>
            <a:ext cx="4504660" cy="3416320"/>
          </a:xfrm>
          <a:prstGeom prst="rect">
            <a:avLst/>
          </a:prstGeom>
          <a:noFill/>
        </p:spPr>
        <p:txBody>
          <a:bodyPr wrap="square">
            <a:spAutoFit/>
          </a:bodyPr>
          <a:lstStyle/>
          <a:p>
            <a:r>
              <a:rPr lang="lv-LV" sz="2400" dirty="0">
                <a:latin typeface="EC Square Sans Pro" panose="020B0506040000020004" pitchFamily="34" charset="0"/>
              </a:rPr>
              <a:t>Rezistence pret šādiem līdzekļiem:</a:t>
            </a:r>
            <a:endParaRPr lang="es-ES" sz="2400" dirty="0">
              <a:latin typeface="EC Square Sans Pro" panose="020B0506040000020004" pitchFamily="34" charset="0"/>
            </a:endParaRPr>
          </a:p>
          <a:p>
            <a:endParaRPr lang="es-ES" sz="2400" dirty="0">
              <a:latin typeface="EC Square Sans Pro" panose="020B0506040000020004" pitchFamily="34" charset="0"/>
            </a:endParaRPr>
          </a:p>
          <a:p>
            <a:r>
              <a:rPr lang="lv-LV" sz="2400" dirty="0" err="1">
                <a:latin typeface="EC Square Sans Pro" panose="020B0506040000020004" pitchFamily="34" charset="0"/>
              </a:rPr>
              <a:t>ampicilīns</a:t>
            </a:r>
            <a:r>
              <a:rPr lang="lv-LV" sz="2400" dirty="0">
                <a:latin typeface="EC Square Sans Pro" panose="020B0506040000020004" pitchFamily="34" charset="0"/>
              </a:rPr>
              <a:t> (AMP)</a:t>
            </a:r>
          </a:p>
          <a:p>
            <a:endParaRPr lang="en-GB" sz="2400" dirty="0">
              <a:latin typeface="EC Square Sans Pro" panose="020B0506040000020004" pitchFamily="34" charset="0"/>
            </a:endParaRPr>
          </a:p>
          <a:p>
            <a:r>
              <a:rPr lang="lv-LV" sz="2400" dirty="0" err="1">
                <a:latin typeface="EC Square Sans Pro" panose="020B0506040000020004" pitchFamily="34" charset="0"/>
              </a:rPr>
              <a:t>cefotaksīms</a:t>
            </a:r>
            <a:r>
              <a:rPr lang="lv-LV" sz="2400" dirty="0">
                <a:latin typeface="EC Square Sans Pro" panose="020B0506040000020004" pitchFamily="34" charset="0"/>
              </a:rPr>
              <a:t> (CTX)</a:t>
            </a:r>
          </a:p>
          <a:p>
            <a:endParaRPr lang="en-GB" sz="2400" dirty="0">
              <a:latin typeface="EC Square Sans Pro" panose="020B0506040000020004" pitchFamily="34" charset="0"/>
            </a:endParaRPr>
          </a:p>
          <a:p>
            <a:r>
              <a:rPr lang="lv-LV" sz="2400" dirty="0" err="1">
                <a:latin typeface="EC Square Sans Pro" panose="020B0506040000020004" pitchFamily="34" charset="0"/>
              </a:rPr>
              <a:t>ciprofloksacīns</a:t>
            </a:r>
            <a:r>
              <a:rPr lang="lv-LV" sz="2400" dirty="0">
                <a:latin typeface="EC Square Sans Pro" panose="020B0506040000020004" pitchFamily="34" charset="0"/>
              </a:rPr>
              <a:t> (CIP)</a:t>
            </a:r>
          </a:p>
          <a:p>
            <a:endParaRPr lang="en-GB" sz="2400" dirty="0">
              <a:latin typeface="EC Square Sans Pro" panose="020B0506040000020004" pitchFamily="34" charset="0"/>
            </a:endParaRPr>
          </a:p>
          <a:p>
            <a:r>
              <a:rPr lang="lv-LV" sz="2400" dirty="0" err="1">
                <a:latin typeface="EC Square Sans Pro" panose="020B0506040000020004" pitchFamily="34" charset="0"/>
              </a:rPr>
              <a:t>tetraciklīns</a:t>
            </a:r>
            <a:r>
              <a:rPr lang="lv-LV" sz="2400" dirty="0">
                <a:latin typeface="EC Square Sans Pro" panose="020B0506040000020004" pitchFamily="34" charset="0"/>
              </a:rPr>
              <a:t> (TET)</a:t>
            </a:r>
          </a:p>
        </p:txBody>
      </p:sp>
      <p:cxnSp>
        <p:nvCxnSpPr>
          <p:cNvPr id="20" name="Conector recto de flecha 19">
            <a:extLst>
              <a:ext uri="{FF2B5EF4-FFF2-40B4-BE49-F238E27FC236}">
                <a16:creationId xmlns:a16="http://schemas.microsoft.com/office/drawing/2014/main" id="{29579818-B6C6-4601-BFC5-717813140962}"/>
              </a:ext>
            </a:extLst>
          </p:cNvPr>
          <p:cNvCxnSpPr/>
          <p:nvPr/>
        </p:nvCxnSpPr>
        <p:spPr>
          <a:xfrm>
            <a:off x="7086600" y="5492750"/>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m3d="http://schemas.microsoft.com/office/drawing/2017/model3d" Requires="am3d">
          <p:graphicFrame>
            <p:nvGraphicFramePr>
              <p:cNvPr id="23" name="Modelo 3D 22" descr="Trofeo">
                <a:extLst>
                  <a:ext uri="{FF2B5EF4-FFF2-40B4-BE49-F238E27FC236}">
                    <a16:creationId xmlns:a16="http://schemas.microsoft.com/office/drawing/2014/main" id="{4461AB61-83CC-49C0-AA43-1D36F0CAC5C9}"/>
                  </a:ext>
                </a:extLst>
              </p:cNvPr>
              <p:cNvGraphicFramePr>
                <a:graphicFrameLocks noChangeAspect="1"/>
              </p:cNvGraphicFramePr>
              <p:nvPr/>
            </p:nvGraphicFramePr>
            <p:xfrm>
              <a:off x="10578528" y="4178373"/>
              <a:ext cx="1562012" cy="1314375"/>
            </p:xfrm>
            <a:graphic>
              <a:graphicData uri="http://schemas.microsoft.com/office/drawing/2017/model3d">
                <am3d:model3d r:embed="rId5">
                  <am3d:spPr>
                    <a:xfrm>
                      <a:off x="0" y="0"/>
                      <a:ext cx="1562012" cy="1314375"/>
                    </a:xfrm>
                    <a:prstGeom prst="rect">
                      <a:avLst/>
                    </a:prstGeom>
                  </am3d:spPr>
                  <am3d:camera>
                    <am3d:pos x="0" y="0" z="66204656"/>
                    <am3d:up dx="0" dy="36000000" dz="0"/>
                    <am3d:lookAt x="0" y="0" z="0"/>
                    <am3d:perspective fov="2700000"/>
                  </am3d:camera>
                  <am3d:trans>
                    <am3d:meterPerModelUnit n="15605533" d="1000000"/>
                    <am3d:preTrans dx="0" dy="-14889060" dz="-6"/>
                    <am3d:scale>
                      <am3d:sx n="1000000" d="1000000"/>
                      <am3d:sy n="1000000" d="1000000"/>
                      <am3d:sz n="1000000" d="1000000"/>
                    </am3d:scale>
                    <am3d:rot ax="1528524" ay="-1755866" az="-786652"/>
                    <am3d:postTrans dx="0" dy="0" dz="0"/>
                  </am3d:trans>
                  <am3d:raster rName="Office3DRenderer" rVer="16.0.8326">
                    <am3d:blip r:embed="rId6"/>
                  </am3d:raster>
                  <am3d:objViewport viewportSz="201918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 name="Modelo 3D 22" descr="Trofeo">
                <a:extLst>
                  <a:ext uri="{FF2B5EF4-FFF2-40B4-BE49-F238E27FC236}">
                    <a16:creationId xmlns:a16="http://schemas.microsoft.com/office/drawing/2014/main" id="{4461AB61-83CC-49C0-AA43-1D36F0CAC5C9}"/>
                  </a:ext>
                </a:extLst>
              </p:cNvPr>
              <p:cNvPicPr>
                <a:picLocks noGrp="1" noRot="1" noChangeAspect="1" noMove="1" noResize="1" noEditPoints="1" noAdjustHandles="1" noChangeArrowheads="1" noChangeShapeType="1" noCrop="1"/>
              </p:cNvPicPr>
              <p:nvPr/>
            </p:nvPicPr>
            <p:blipFill>
              <a:blip r:embed="rId6"/>
              <a:stretch>
                <a:fillRect/>
              </a:stretch>
            </p:blipFill>
            <p:spPr>
              <a:xfrm>
                <a:off x="10578528" y="4178373"/>
                <a:ext cx="1562012" cy="1314375"/>
              </a:xfrm>
              <a:prstGeom prst="rect">
                <a:avLst/>
              </a:prstGeom>
            </p:spPr>
          </p:pic>
        </mc:Fallback>
      </mc:AlternateContent>
      <p:sp>
        <p:nvSpPr>
          <p:cNvPr id="25" name="Marcador de texto 1">
            <a:extLst>
              <a:ext uri="{FF2B5EF4-FFF2-40B4-BE49-F238E27FC236}">
                <a16:creationId xmlns:a16="http://schemas.microsoft.com/office/drawing/2014/main" id="{6A2DD187-12BE-40DF-81C2-5807CC2D34D1}"/>
              </a:ext>
            </a:extLst>
          </p:cNvPr>
          <p:cNvSpPr>
            <a:spLocks noGrp="1"/>
          </p:cNvSpPr>
          <p:nvPr>
            <p:ph type="body" sz="quarter" idx="10"/>
          </p:nvPr>
        </p:nvSpPr>
        <p:spPr>
          <a:xfrm>
            <a:off x="6693941" y="615950"/>
            <a:ext cx="3440659" cy="685800"/>
          </a:xfrm>
          <a:solidFill>
            <a:schemeClr val="bg1"/>
          </a:solidFill>
        </p:spPr>
        <p:txBody>
          <a:bodyPr>
            <a:normAutofit/>
          </a:bodyPr>
          <a:lstStyle/>
          <a:p>
            <a:pPr marL="0" indent="0">
              <a:buNone/>
            </a:pPr>
            <a:r>
              <a:rPr lang="lv-LV" sz="4000" b="1">
                <a:latin typeface="EC Square Sans Pro" panose="020B0506040000020004" pitchFamily="34" charset="0"/>
                <a:cs typeface="+mn-cs"/>
              </a:rPr>
              <a:t>Sasniegumi</a:t>
            </a:r>
          </a:p>
        </p:txBody>
      </p:sp>
      <p:pic>
        <p:nvPicPr>
          <p:cNvPr id="26" name="Picture 6" descr="Chicken Icon Vector Art, Icons, and Graphics for Free Download">
            <a:extLst>
              <a:ext uri="{FF2B5EF4-FFF2-40B4-BE49-F238E27FC236}">
                <a16:creationId xmlns:a16="http://schemas.microsoft.com/office/drawing/2014/main" id="{02ED8444-E89A-49A1-A18E-E9BACB0DC846}"/>
              </a:ext>
            </a:extLst>
          </p:cNvPr>
          <p:cNvPicPr>
            <a:picLocks noChangeAspect="1" noChangeArrowheads="1"/>
          </p:cNvPicPr>
          <p:nvPr/>
        </p:nvPicPr>
        <p:blipFill rotWithShape="1">
          <a:blip r:embed="rId7" cstate="email">
            <a:extLst>
              <a:ext uri="{28A0092B-C50C-407E-A947-70E740481C1C}">
                <a14:useLocalDpi xmlns:a14="http://schemas.microsoft.com/office/drawing/2010/main" val="0"/>
              </a:ext>
            </a:extLst>
          </a:blip>
          <a:srcRect l="24649" t="19410" r="24531" b="22786"/>
          <a:stretch/>
        </p:blipFill>
        <p:spPr bwMode="auto">
          <a:xfrm>
            <a:off x="6146866" y="2292350"/>
            <a:ext cx="368603" cy="419251"/>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 name="Rectángulo 21">
            <a:extLst>
              <a:ext uri="{FF2B5EF4-FFF2-40B4-BE49-F238E27FC236}">
                <a16:creationId xmlns:a16="http://schemas.microsoft.com/office/drawing/2014/main" id="{611BE222-C18A-4132-B90F-CA64B56986C3}"/>
              </a:ext>
            </a:extLst>
          </p:cNvPr>
          <p:cNvSpPr/>
          <p:nvPr/>
        </p:nvSpPr>
        <p:spPr>
          <a:xfrm>
            <a:off x="3995597" y="2903343"/>
            <a:ext cx="1301749"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318449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34">
            <a:extLst>
              <a:ext uri="{FF2B5EF4-FFF2-40B4-BE49-F238E27FC236}">
                <a16:creationId xmlns:a16="http://schemas.microsoft.com/office/drawing/2014/main" id="{F14716CD-A60B-44E0-B79E-19772F5B96B3}"/>
              </a:ext>
            </a:extLst>
          </p:cNvPr>
          <p:cNvSpPr>
            <a:spLocks noGrp="1"/>
          </p:cNvSpPr>
          <p:nvPr>
            <p:ph type="body" sz="quarter" idx="4294967295"/>
          </p:nvPr>
        </p:nvSpPr>
        <p:spPr>
          <a:xfrm>
            <a:off x="3571875" y="2057400"/>
            <a:ext cx="3487738" cy="781050"/>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lv-LV" noProof="0"/>
              <a:t>Paldies!</a:t>
            </a:r>
          </a:p>
        </p:txBody>
      </p:sp>
    </p:spTree>
    <p:extLst>
      <p:ext uri="{BB962C8B-B14F-4D97-AF65-F5344CB8AC3E}">
        <p14:creationId xmlns:p14="http://schemas.microsoft.com/office/powerpoint/2010/main" val="3253062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56C65370-E0CC-42A0-A0F4-3B48429C8E31}"/>
              </a:ext>
            </a:extLst>
          </p:cNvPr>
          <p:cNvSpPr txBox="1"/>
          <p:nvPr/>
        </p:nvSpPr>
        <p:spPr>
          <a:xfrm>
            <a:off x="0" y="1149350"/>
            <a:ext cx="5486400" cy="830997"/>
          </a:xfrm>
          <a:prstGeom prst="rect">
            <a:avLst/>
          </a:prstGeom>
          <a:solidFill>
            <a:srgbClr val="003399"/>
          </a:solidFill>
        </p:spPr>
        <p:txBody>
          <a:bodyPr wrap="square">
            <a:spAutoFit/>
          </a:bodyPr>
          <a:lstStyle/>
          <a:p>
            <a:pPr algn="ctr"/>
            <a:r>
              <a:rPr lang="lv-LV" sz="4800">
                <a:solidFill>
                  <a:schemeClr val="bg1"/>
                </a:solidFill>
                <a:latin typeface="EC Square Sans Pro" panose="020B0506040000020004" pitchFamily="34" charset="0"/>
              </a:rPr>
              <a:t>Globāls apdraudējums</a:t>
            </a:r>
          </a:p>
        </p:txBody>
      </p:sp>
      <p:pic>
        <p:nvPicPr>
          <p:cNvPr id="3" name="Imagen 2">
            <a:extLst>
              <a:ext uri="{FF2B5EF4-FFF2-40B4-BE49-F238E27FC236}">
                <a16:creationId xmlns:a16="http://schemas.microsoft.com/office/drawing/2014/main" id="{73810695-4B18-4AB9-AAC3-92C349B6A237}"/>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304800" y="2827000"/>
            <a:ext cx="4648200" cy="3881611"/>
          </a:xfrm>
          <a:prstGeom prst="rect">
            <a:avLst/>
          </a:prstGeom>
        </p:spPr>
      </p:pic>
      <p:sp>
        <p:nvSpPr>
          <p:cNvPr id="5" name="CuadroTexto 4">
            <a:extLst>
              <a:ext uri="{FF2B5EF4-FFF2-40B4-BE49-F238E27FC236}">
                <a16:creationId xmlns:a16="http://schemas.microsoft.com/office/drawing/2014/main" id="{C5127275-2F9B-44C4-BB3A-46D089D33F07}"/>
              </a:ext>
            </a:extLst>
          </p:cNvPr>
          <p:cNvSpPr txBox="1"/>
          <p:nvPr/>
        </p:nvSpPr>
        <p:spPr>
          <a:xfrm>
            <a:off x="6705600" y="1149349"/>
            <a:ext cx="5486400" cy="830997"/>
          </a:xfrm>
          <a:prstGeom prst="rect">
            <a:avLst/>
          </a:prstGeom>
          <a:solidFill>
            <a:srgbClr val="003399"/>
          </a:solidFill>
        </p:spPr>
        <p:txBody>
          <a:bodyPr wrap="square">
            <a:spAutoFit/>
          </a:bodyPr>
          <a:lstStyle/>
          <a:p>
            <a:pPr algn="ctr"/>
            <a:r>
              <a:rPr lang="lv-LV" sz="4800">
                <a:solidFill>
                  <a:schemeClr val="bg1"/>
                </a:solidFill>
                <a:latin typeface="EC Square Sans Pro" panose="020B0506040000020004" pitchFamily="34" charset="0"/>
              </a:rPr>
              <a:t>Ekonomiskā ietekme</a:t>
            </a:r>
          </a:p>
        </p:txBody>
      </p:sp>
      <p:sp>
        <p:nvSpPr>
          <p:cNvPr id="7" name="Marcador de texto 1">
            <a:extLst>
              <a:ext uri="{FF2B5EF4-FFF2-40B4-BE49-F238E27FC236}">
                <a16:creationId xmlns:a16="http://schemas.microsoft.com/office/drawing/2014/main" id="{1D42911C-E294-4D6A-BF59-85F8CBB21A2D}"/>
              </a:ext>
            </a:extLst>
          </p:cNvPr>
          <p:cNvSpPr>
            <a:spLocks noGrp="1"/>
          </p:cNvSpPr>
          <p:nvPr>
            <p:ph type="body" sz="quarter" idx="10"/>
          </p:nvPr>
        </p:nvSpPr>
        <p:spPr>
          <a:xfrm>
            <a:off x="762000" y="311150"/>
            <a:ext cx="9462631" cy="476730"/>
          </a:xfrm>
        </p:spPr>
        <p:txBody>
          <a:bodyPr/>
          <a:lstStyle/>
          <a:p>
            <a:pPr marL="0" indent="0">
              <a:buNone/>
            </a:pPr>
            <a:r>
              <a:rPr lang="lv-LV" sz="2800" dirty="0">
                <a:latin typeface="EC Square Sans Pro" panose="020B0506040000020004" pitchFamily="34" charset="0"/>
              </a:rPr>
              <a:t>Rezistence pret </a:t>
            </a:r>
            <a:r>
              <a:rPr lang="lv-LV" sz="2800" dirty="0" err="1">
                <a:latin typeface="EC Square Sans Pro" panose="020B0506040000020004" pitchFamily="34" charset="0"/>
              </a:rPr>
              <a:t>antimikrobiāliem</a:t>
            </a:r>
            <a:r>
              <a:rPr lang="lv-LV" sz="2800" dirty="0">
                <a:latin typeface="EC Square Sans Pro" panose="020B0506040000020004" pitchFamily="34" charset="0"/>
              </a:rPr>
              <a:t> līdzekļiem</a:t>
            </a:r>
          </a:p>
        </p:txBody>
      </p:sp>
      <p:sp>
        <p:nvSpPr>
          <p:cNvPr id="11" name="CuadroTexto 10">
            <a:extLst>
              <a:ext uri="{FF2B5EF4-FFF2-40B4-BE49-F238E27FC236}">
                <a16:creationId xmlns:a16="http://schemas.microsoft.com/office/drawing/2014/main" id="{411B092D-8A8C-41EC-A18A-7439F8EB7891}"/>
              </a:ext>
            </a:extLst>
          </p:cNvPr>
          <p:cNvSpPr txBox="1"/>
          <p:nvPr/>
        </p:nvSpPr>
        <p:spPr>
          <a:xfrm>
            <a:off x="6705600" y="2063750"/>
            <a:ext cx="5486400" cy="2000548"/>
          </a:xfrm>
          <a:prstGeom prst="rect">
            <a:avLst/>
          </a:prstGeom>
          <a:noFill/>
        </p:spPr>
        <p:txBody>
          <a:bodyPr wrap="square">
            <a:spAutoFit/>
          </a:bodyPr>
          <a:lstStyle/>
          <a:p>
            <a:pPr algn="l"/>
            <a:r>
              <a:rPr lang="lv-LV" b="0" i="0" dirty="0">
                <a:solidFill>
                  <a:srgbClr val="3F4A52"/>
                </a:solidFill>
                <a:effectLst/>
                <a:latin typeface="EC Square Sans Pro" panose="020B0506040000020004" pitchFamily="34" charset="0"/>
              </a:rPr>
              <a:t>Aprēķinātās rezistences pret </a:t>
            </a:r>
            <a:r>
              <a:rPr lang="lv-LV" b="0" i="0" dirty="0" err="1">
                <a:solidFill>
                  <a:srgbClr val="3F4A52"/>
                </a:solidFill>
                <a:effectLst/>
                <a:latin typeface="EC Square Sans Pro" panose="020B0506040000020004" pitchFamily="34" charset="0"/>
              </a:rPr>
              <a:t>antimikrobiāliem</a:t>
            </a:r>
            <a:r>
              <a:rPr lang="lv-LV" b="0" i="0" dirty="0">
                <a:solidFill>
                  <a:srgbClr val="3F4A52"/>
                </a:solidFill>
                <a:effectLst/>
                <a:latin typeface="EC Square Sans Pro" panose="020B0506040000020004" pitchFamily="34" charset="0"/>
              </a:rPr>
              <a:t> līdzekļiem izmaksas veselības aprūpes sistēmām Eiropā ir:</a:t>
            </a:r>
          </a:p>
          <a:p>
            <a:pPr algn="ctr"/>
            <a:r>
              <a:rPr lang="lv-LV" sz="4400" b="1" i="0" dirty="0">
                <a:solidFill>
                  <a:srgbClr val="003399"/>
                </a:solidFill>
                <a:effectLst/>
                <a:latin typeface="EC Square Sans Pro" panose="020B0506040000020004" pitchFamily="34" charset="0"/>
              </a:rPr>
              <a:t>1,1 miljards </a:t>
            </a:r>
            <a:br>
              <a:rPr lang="es-ES" sz="4400" b="1" i="0" dirty="0">
                <a:solidFill>
                  <a:srgbClr val="003399"/>
                </a:solidFill>
                <a:effectLst/>
                <a:latin typeface="EC Square Sans Pro" panose="020B0506040000020004" pitchFamily="34" charset="0"/>
              </a:rPr>
            </a:br>
            <a:r>
              <a:rPr lang="lv-LV" sz="4400" b="1" i="0" dirty="0">
                <a:solidFill>
                  <a:srgbClr val="003399"/>
                </a:solidFill>
                <a:effectLst/>
                <a:latin typeface="EC Square Sans Pro" panose="020B0506040000020004" pitchFamily="34" charset="0"/>
              </a:rPr>
              <a:t>eiro gadā </a:t>
            </a:r>
          </a:p>
        </p:txBody>
      </p:sp>
      <p:sp>
        <p:nvSpPr>
          <p:cNvPr id="2" name="CuadroTexto 1">
            <a:extLst>
              <a:ext uri="{FF2B5EF4-FFF2-40B4-BE49-F238E27FC236}">
                <a16:creationId xmlns:a16="http://schemas.microsoft.com/office/drawing/2014/main" id="{9FE28206-005C-40CF-A816-0832E7C273F7}"/>
              </a:ext>
            </a:extLst>
          </p:cNvPr>
          <p:cNvSpPr txBox="1"/>
          <p:nvPr/>
        </p:nvSpPr>
        <p:spPr>
          <a:xfrm>
            <a:off x="0" y="2018651"/>
            <a:ext cx="5257800" cy="830997"/>
          </a:xfrm>
          <a:prstGeom prst="rect">
            <a:avLst/>
          </a:prstGeom>
          <a:noFill/>
        </p:spPr>
        <p:txBody>
          <a:bodyPr wrap="square" rtlCol="0">
            <a:spAutoFit/>
          </a:bodyPr>
          <a:lstStyle/>
          <a:p>
            <a:r>
              <a:rPr lang="lv-LV" sz="1600" dirty="0">
                <a:solidFill>
                  <a:srgbClr val="3F4A52"/>
                </a:solidFill>
                <a:latin typeface="EC Square Sans Pro" panose="020B0506040000020004" pitchFamily="34" charset="0"/>
              </a:rPr>
              <a:t>Paredzamais rezistences pret </a:t>
            </a:r>
            <a:r>
              <a:rPr lang="lv-LV" sz="1600" dirty="0" err="1">
                <a:solidFill>
                  <a:srgbClr val="3F4A52"/>
                </a:solidFill>
                <a:latin typeface="EC Square Sans Pro" panose="020B0506040000020004" pitchFamily="34" charset="0"/>
              </a:rPr>
              <a:t>antimikrobiāliem</a:t>
            </a:r>
            <a:r>
              <a:rPr lang="lv-LV" sz="1600" dirty="0">
                <a:solidFill>
                  <a:srgbClr val="3F4A52"/>
                </a:solidFill>
                <a:latin typeface="EC Square Sans Pro" panose="020B0506040000020004" pitchFamily="34" charset="0"/>
              </a:rPr>
              <a:t> līdzekļiem izraisīto nāves gadījumu skaits 2050. gadā salīdzinājumā ar pašreiz izplatītākajiem nāves cēloņiem</a:t>
            </a:r>
          </a:p>
        </p:txBody>
      </p:sp>
      <p:pic>
        <p:nvPicPr>
          <p:cNvPr id="8" name="Picture 7">
            <a:extLst>
              <a:ext uri="{FF2B5EF4-FFF2-40B4-BE49-F238E27FC236}">
                <a16:creationId xmlns:a16="http://schemas.microsoft.com/office/drawing/2014/main" id="{90B716D8-9625-1DFF-BDE4-6B34148141A1}"/>
              </a:ext>
            </a:extLst>
          </p:cNvPr>
          <p:cNvPicPr>
            <a:picLocks noChangeAspect="1"/>
          </p:cNvPicPr>
          <p:nvPr/>
        </p:nvPicPr>
        <p:blipFill>
          <a:blip r:embed="rId4"/>
          <a:stretch>
            <a:fillRect/>
          </a:stretch>
        </p:blipFill>
        <p:spPr>
          <a:xfrm>
            <a:off x="6934200" y="4121149"/>
            <a:ext cx="2136461" cy="26247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a:extLst>
              <a:ext uri="{FF2B5EF4-FFF2-40B4-BE49-F238E27FC236}">
                <a16:creationId xmlns:a16="http://schemas.microsoft.com/office/drawing/2014/main" id="{59FA4421-ED24-D424-07D1-6E4AE6C01B9A}"/>
              </a:ext>
            </a:extLst>
          </p:cNvPr>
          <p:cNvSpPr txBox="1"/>
          <p:nvPr/>
        </p:nvSpPr>
        <p:spPr>
          <a:xfrm>
            <a:off x="9296400" y="4218281"/>
            <a:ext cx="2590800" cy="2123658"/>
          </a:xfrm>
          <a:prstGeom prst="rect">
            <a:avLst/>
          </a:prstGeom>
          <a:noFill/>
        </p:spPr>
        <p:txBody>
          <a:bodyPr wrap="square" rtlCol="0">
            <a:spAutoFit/>
          </a:bodyPr>
          <a:lstStyle/>
          <a:p>
            <a:r>
              <a:rPr lang="lv-LV" sz="2800" b="1" dirty="0"/>
              <a:t>Jauns ziņojums 2023. gadā: </a:t>
            </a:r>
          </a:p>
          <a:p>
            <a:endParaRPr lang="en-US" sz="2800" b="1" dirty="0"/>
          </a:p>
          <a:p>
            <a:r>
              <a:rPr lang="lv-LV" sz="4800" b="1" dirty="0">
                <a:solidFill>
                  <a:srgbClr val="003399"/>
                </a:solidFill>
                <a:latin typeface="EC Square Sans Pro" panose="020B0506040000020004" pitchFamily="34" charset="0"/>
              </a:rPr>
              <a:t>$$ ↑↑</a:t>
            </a:r>
          </a:p>
        </p:txBody>
      </p:sp>
    </p:spTree>
    <p:extLst>
      <p:ext uri="{BB962C8B-B14F-4D97-AF65-F5344CB8AC3E}">
        <p14:creationId xmlns:p14="http://schemas.microsoft.com/office/powerpoint/2010/main" val="3824595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63E4619-3C8A-44F4-B178-A8DFC4BE6BB0}"/>
              </a:ext>
            </a:extLst>
          </p:cNvPr>
          <p:cNvSpPr txBox="1"/>
          <p:nvPr/>
        </p:nvSpPr>
        <p:spPr>
          <a:xfrm>
            <a:off x="323516" y="3954843"/>
            <a:ext cx="2943173" cy="2677656"/>
          </a:xfrm>
          <a:prstGeom prst="rect">
            <a:avLst/>
          </a:prstGeom>
          <a:noFill/>
        </p:spPr>
        <p:txBody>
          <a:bodyPr wrap="square" rtlCol="0">
            <a:spAutoFit/>
          </a:bodyPr>
          <a:lstStyle/>
          <a:p>
            <a:r>
              <a:rPr lang="lv-LV" sz="2800" dirty="0" err="1">
                <a:solidFill>
                  <a:schemeClr val="tx1"/>
                </a:solidFill>
                <a:latin typeface="EC Square Sans Pro" panose="020B0506040000020004" pitchFamily="34" charset="0"/>
              </a:rPr>
              <a:t>Antimikrobiālo</a:t>
            </a:r>
            <a:r>
              <a:rPr lang="lv-LV" sz="2800" dirty="0">
                <a:solidFill>
                  <a:schemeClr val="tx1"/>
                </a:solidFill>
                <a:latin typeface="EC Square Sans Pro" panose="020B0506040000020004" pitchFamily="34" charset="0"/>
              </a:rPr>
              <a:t> līdzekļu </a:t>
            </a:r>
            <a:r>
              <a:rPr lang="lv-LV" sz="2800" dirty="0">
                <a:latin typeface="EC Square Sans Pro" panose="020B0506040000020004" pitchFamily="34" charset="0"/>
              </a:rPr>
              <a:t>lietošana, pārmērīga un nepareiza lietošana</a:t>
            </a:r>
          </a:p>
          <a:p>
            <a:endParaRPr lang="en-GB" sz="2800" dirty="0">
              <a:latin typeface="EC Square Sans Pro" panose="020B0506040000020004" pitchFamily="34" charset="0"/>
            </a:endParaRPr>
          </a:p>
        </p:txBody>
      </p:sp>
      <p:sp>
        <p:nvSpPr>
          <p:cNvPr id="7" name="CuadroTexto 6">
            <a:extLst>
              <a:ext uri="{FF2B5EF4-FFF2-40B4-BE49-F238E27FC236}">
                <a16:creationId xmlns:a16="http://schemas.microsoft.com/office/drawing/2014/main" id="{36CCC8AE-EAB6-40DE-A44C-68C21EE7D592}"/>
              </a:ext>
            </a:extLst>
          </p:cNvPr>
          <p:cNvSpPr txBox="1"/>
          <p:nvPr/>
        </p:nvSpPr>
        <p:spPr>
          <a:xfrm>
            <a:off x="3870747" y="3943177"/>
            <a:ext cx="1941447" cy="1384995"/>
          </a:xfrm>
          <a:prstGeom prst="rect">
            <a:avLst/>
          </a:prstGeom>
          <a:noFill/>
        </p:spPr>
        <p:txBody>
          <a:bodyPr wrap="square" rtlCol="0">
            <a:spAutoFit/>
          </a:bodyPr>
          <a:lstStyle/>
          <a:p>
            <a:r>
              <a:rPr lang="lv-LV" sz="2800" dirty="0">
                <a:solidFill>
                  <a:schemeClr val="tx1"/>
                </a:solidFill>
                <a:latin typeface="EC Square Sans Pro" panose="020B0506040000020004" pitchFamily="34" charset="0"/>
              </a:rPr>
              <a:t>Mikrobi </a:t>
            </a:r>
            <a:r>
              <a:rPr lang="lv-LV" sz="2800" dirty="0">
                <a:latin typeface="EC Square Sans Pro" panose="020B0506040000020004" pitchFamily="34" charset="0"/>
              </a:rPr>
              <a:t>kļūst </a:t>
            </a:r>
            <a:r>
              <a:rPr lang="lv-LV" sz="2800" dirty="0" err="1">
                <a:latin typeface="EC Square Sans Pro" panose="020B0506040000020004" pitchFamily="34" charset="0"/>
              </a:rPr>
              <a:t>rezistenti</a:t>
            </a:r>
            <a:endParaRPr lang="lv-LV" sz="2800" dirty="0">
              <a:latin typeface="EC Square Sans Pro" panose="020B0506040000020004" pitchFamily="34" charset="0"/>
            </a:endParaRPr>
          </a:p>
        </p:txBody>
      </p:sp>
      <p:sp>
        <p:nvSpPr>
          <p:cNvPr id="8" name="CuadroTexto 7">
            <a:extLst>
              <a:ext uri="{FF2B5EF4-FFF2-40B4-BE49-F238E27FC236}">
                <a16:creationId xmlns:a16="http://schemas.microsoft.com/office/drawing/2014/main" id="{442DF08B-4A1A-433C-96E5-A20EAB01DB2F}"/>
              </a:ext>
            </a:extLst>
          </p:cNvPr>
          <p:cNvSpPr txBox="1"/>
          <p:nvPr/>
        </p:nvSpPr>
        <p:spPr>
          <a:xfrm>
            <a:off x="6379806" y="4054563"/>
            <a:ext cx="2459759" cy="1384995"/>
          </a:xfrm>
          <a:prstGeom prst="rect">
            <a:avLst/>
          </a:prstGeom>
          <a:noFill/>
        </p:spPr>
        <p:txBody>
          <a:bodyPr wrap="square" rtlCol="0">
            <a:spAutoFit/>
          </a:bodyPr>
          <a:lstStyle/>
          <a:p>
            <a:r>
              <a:rPr lang="lv-LV" sz="2800" dirty="0" err="1">
                <a:latin typeface="EC Square Sans Pro" panose="020B0506040000020004" pitchFamily="34" charset="0"/>
              </a:rPr>
              <a:t>Antimikrobiālie</a:t>
            </a:r>
            <a:r>
              <a:rPr lang="lv-LV" sz="2800" dirty="0">
                <a:latin typeface="EC Square Sans Pro" panose="020B0506040000020004" pitchFamily="34" charset="0"/>
              </a:rPr>
              <a:t> līdzekļi uz tiem neiedarbojas</a:t>
            </a:r>
          </a:p>
        </p:txBody>
      </p:sp>
      <p:sp>
        <p:nvSpPr>
          <p:cNvPr id="9" name="CuadroTexto 8">
            <a:extLst>
              <a:ext uri="{FF2B5EF4-FFF2-40B4-BE49-F238E27FC236}">
                <a16:creationId xmlns:a16="http://schemas.microsoft.com/office/drawing/2014/main" id="{56942170-675E-461E-9EBA-F361CB62810E}"/>
              </a:ext>
            </a:extLst>
          </p:cNvPr>
          <p:cNvSpPr txBox="1"/>
          <p:nvPr/>
        </p:nvSpPr>
        <p:spPr>
          <a:xfrm>
            <a:off x="9511714" y="3829268"/>
            <a:ext cx="2527886" cy="1815882"/>
          </a:xfrm>
          <a:prstGeom prst="rect">
            <a:avLst/>
          </a:prstGeom>
          <a:noFill/>
        </p:spPr>
        <p:txBody>
          <a:bodyPr wrap="square" rtlCol="0">
            <a:spAutoFit/>
          </a:bodyPr>
          <a:lstStyle/>
          <a:p>
            <a:r>
              <a:rPr lang="lv-LV" sz="2800" dirty="0">
                <a:latin typeface="EC Square Sans Pro" panose="020B0506040000020004" pitchFamily="34" charset="0"/>
              </a:rPr>
              <a:t>Slimības izplatās vieglāk, ir noturīgākas vai nogalina</a:t>
            </a:r>
          </a:p>
        </p:txBody>
      </p:sp>
      <p:cxnSp>
        <p:nvCxnSpPr>
          <p:cNvPr id="4" name="Conector recto de flecha 3">
            <a:extLst>
              <a:ext uri="{FF2B5EF4-FFF2-40B4-BE49-F238E27FC236}">
                <a16:creationId xmlns:a16="http://schemas.microsoft.com/office/drawing/2014/main" id="{93CDF22E-462C-4E62-8BBA-64B33A28F0F0}"/>
              </a:ext>
            </a:extLst>
          </p:cNvPr>
          <p:cNvCxnSpPr>
            <a:cxnSpLocks/>
          </p:cNvCxnSpPr>
          <p:nvPr/>
        </p:nvCxnSpPr>
        <p:spPr>
          <a:xfrm>
            <a:off x="3238207" y="4433423"/>
            <a:ext cx="472440" cy="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ector recto de flecha 12">
            <a:extLst>
              <a:ext uri="{FF2B5EF4-FFF2-40B4-BE49-F238E27FC236}">
                <a16:creationId xmlns:a16="http://schemas.microsoft.com/office/drawing/2014/main" id="{7D922B4D-F09E-450E-B507-F4B1A88243E6}"/>
              </a:ext>
            </a:extLst>
          </p:cNvPr>
          <p:cNvCxnSpPr>
            <a:cxnSpLocks/>
          </p:cNvCxnSpPr>
          <p:nvPr/>
        </p:nvCxnSpPr>
        <p:spPr>
          <a:xfrm>
            <a:off x="8877007" y="4433423"/>
            <a:ext cx="381000" cy="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a:extLst>
              <a:ext uri="{FF2B5EF4-FFF2-40B4-BE49-F238E27FC236}">
                <a16:creationId xmlns:a16="http://schemas.microsoft.com/office/drawing/2014/main" id="{427E7028-77BE-4AD0-BB26-5611353C9E8E}"/>
              </a:ext>
            </a:extLst>
          </p:cNvPr>
          <p:cNvCxnSpPr>
            <a:cxnSpLocks/>
          </p:cNvCxnSpPr>
          <p:nvPr/>
        </p:nvCxnSpPr>
        <p:spPr>
          <a:xfrm>
            <a:off x="5600407" y="4433423"/>
            <a:ext cx="381000" cy="2"/>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6" name="Gráfico 5" descr="Cápsula de Petri contorno">
            <a:extLst>
              <a:ext uri="{FF2B5EF4-FFF2-40B4-BE49-F238E27FC236}">
                <a16:creationId xmlns:a16="http://schemas.microsoft.com/office/drawing/2014/main" id="{E2EE7E28-C50B-457E-87A2-55D5D594133E}"/>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449775" y="5425542"/>
            <a:ext cx="646328" cy="646328"/>
          </a:xfrm>
          <a:prstGeom prst="rect">
            <a:avLst/>
          </a:prstGeom>
        </p:spPr>
      </p:pic>
      <p:pic>
        <p:nvPicPr>
          <p:cNvPr id="11" name="Gráfico 10" descr="Cápsula de Petri con relleno sólido">
            <a:extLst>
              <a:ext uri="{FF2B5EF4-FFF2-40B4-BE49-F238E27FC236}">
                <a16:creationId xmlns:a16="http://schemas.microsoft.com/office/drawing/2014/main" id="{60303A49-96BB-4531-BBC2-86A1DE7AE748}"/>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319961" y="3168576"/>
            <a:ext cx="738570" cy="738570"/>
          </a:xfrm>
          <a:prstGeom prst="rect">
            <a:avLst/>
          </a:prstGeom>
        </p:spPr>
      </p:pic>
      <p:pic>
        <p:nvPicPr>
          <p:cNvPr id="17" name="Gráfico 16" descr="Germen con relleno sólido">
            <a:extLst>
              <a:ext uri="{FF2B5EF4-FFF2-40B4-BE49-F238E27FC236}">
                <a16:creationId xmlns:a16="http://schemas.microsoft.com/office/drawing/2014/main" id="{62D33601-3982-4CE7-A367-FC52ECA7AEF3}"/>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rot="16026346">
            <a:off x="10788977" y="5523546"/>
            <a:ext cx="564902" cy="564902"/>
          </a:xfrm>
          <a:prstGeom prst="rect">
            <a:avLst/>
          </a:prstGeom>
        </p:spPr>
      </p:pic>
      <p:pic>
        <p:nvPicPr>
          <p:cNvPr id="19" name="Gráfico 18" descr="Germen con relleno sólido">
            <a:extLst>
              <a:ext uri="{FF2B5EF4-FFF2-40B4-BE49-F238E27FC236}">
                <a16:creationId xmlns:a16="http://schemas.microsoft.com/office/drawing/2014/main" id="{A09D8FBC-4BE1-4CD3-A561-EEDE97F685D3}"/>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7937479" y="5264150"/>
            <a:ext cx="807720" cy="807720"/>
          </a:xfrm>
          <a:prstGeom prst="rect">
            <a:avLst/>
          </a:prstGeom>
        </p:spPr>
      </p:pic>
      <p:pic>
        <p:nvPicPr>
          <p:cNvPr id="21" name="Gráfico 20" descr="Germen contorno">
            <a:extLst>
              <a:ext uri="{FF2B5EF4-FFF2-40B4-BE49-F238E27FC236}">
                <a16:creationId xmlns:a16="http://schemas.microsoft.com/office/drawing/2014/main" id="{44DB5C35-5A7A-402A-BCF1-F6C05B011527}"/>
              </a:ext>
            </a:extLst>
          </p:cNvPr>
          <p:cNvPicPr>
            <a:picLocks noChangeAspect="1"/>
          </p:cNvPicPr>
          <p:nvPr/>
        </p:nvPicPr>
        <p:blipFill>
          <a:blip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3928989" y="2989672"/>
            <a:ext cx="807720" cy="807720"/>
          </a:xfrm>
          <a:prstGeom prst="rect">
            <a:avLst/>
          </a:prstGeom>
        </p:spPr>
      </p:pic>
      <p:pic>
        <p:nvPicPr>
          <p:cNvPr id="23" name="Gráfico 22" descr="Germen contorno">
            <a:extLst>
              <a:ext uri="{FF2B5EF4-FFF2-40B4-BE49-F238E27FC236}">
                <a16:creationId xmlns:a16="http://schemas.microsoft.com/office/drawing/2014/main" id="{591A33C3-5243-448E-900D-0B62ED7BFB78}"/>
              </a:ext>
            </a:extLst>
          </p:cNvPr>
          <p:cNvPicPr>
            <a:picLocks noChangeAspect="1"/>
          </p:cNvPicPr>
          <p:nvPr/>
        </p:nvPicPr>
        <p:blipFill>
          <a:blip r:embed="rId13">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232762" y="3242859"/>
            <a:ext cx="631890" cy="631890"/>
          </a:xfrm>
          <a:prstGeom prst="rect">
            <a:avLst/>
          </a:prstGeom>
        </p:spPr>
      </p:pic>
      <p:pic>
        <p:nvPicPr>
          <p:cNvPr id="25" name="Gráfico 24" descr="Germen contorno">
            <a:extLst>
              <a:ext uri="{FF2B5EF4-FFF2-40B4-BE49-F238E27FC236}">
                <a16:creationId xmlns:a16="http://schemas.microsoft.com/office/drawing/2014/main" id="{91CB132C-7FA1-400E-A9D4-4E726AAD666A}"/>
              </a:ext>
            </a:extLst>
          </p:cNvPr>
          <p:cNvPicPr>
            <a:picLocks noChangeAspect="1"/>
          </p:cNvPicPr>
          <p:nvPr/>
        </p:nvPicPr>
        <p:blipFill>
          <a:blip r:embed="rId15">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8865383" y="3094202"/>
            <a:ext cx="646331" cy="646331"/>
          </a:xfrm>
          <a:prstGeom prst="rect">
            <a:avLst/>
          </a:prstGeom>
        </p:spPr>
      </p:pic>
      <p:sp>
        <p:nvSpPr>
          <p:cNvPr id="28" name="Rectángulo redondeado 13">
            <a:extLst>
              <a:ext uri="{FF2B5EF4-FFF2-40B4-BE49-F238E27FC236}">
                <a16:creationId xmlns:a16="http://schemas.microsoft.com/office/drawing/2014/main" id="{42C1F3A1-85B6-432A-A5EE-03DD0011563B}"/>
              </a:ext>
            </a:extLst>
          </p:cNvPr>
          <p:cNvSpPr/>
          <p:nvPr/>
        </p:nvSpPr>
        <p:spPr>
          <a:xfrm>
            <a:off x="983386" y="158750"/>
            <a:ext cx="10225227" cy="1282546"/>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lv-LV" sz="3500" b="1" dirty="0">
                <a:solidFill>
                  <a:schemeClr val="bg1"/>
                </a:solidFill>
                <a:latin typeface="EC Square Sans Pro" panose="020B0506040000020004" pitchFamily="34" charset="0"/>
              </a:rPr>
              <a:t>Kas ir rezistence pret </a:t>
            </a:r>
            <a:r>
              <a:rPr lang="lv-LV" sz="3500" b="1" dirty="0" err="1">
                <a:solidFill>
                  <a:schemeClr val="bg1"/>
                </a:solidFill>
                <a:latin typeface="EC Square Sans Pro" panose="020B0506040000020004" pitchFamily="34" charset="0"/>
              </a:rPr>
              <a:t>antimikrobiāliem</a:t>
            </a:r>
            <a:r>
              <a:rPr lang="lv-LV" sz="3500" b="1" dirty="0">
                <a:solidFill>
                  <a:schemeClr val="bg1"/>
                </a:solidFill>
                <a:latin typeface="EC Square Sans Pro" panose="020B0506040000020004" pitchFamily="34" charset="0"/>
              </a:rPr>
              <a:t> līdzekļiem un kā tā rodas?</a:t>
            </a:r>
          </a:p>
        </p:txBody>
      </p:sp>
      <p:sp>
        <p:nvSpPr>
          <p:cNvPr id="3" name="TextBox 2">
            <a:extLst>
              <a:ext uri="{FF2B5EF4-FFF2-40B4-BE49-F238E27FC236}">
                <a16:creationId xmlns:a16="http://schemas.microsoft.com/office/drawing/2014/main" id="{E04B6273-B51F-1B86-FCAF-E219E0A13BDA}"/>
              </a:ext>
            </a:extLst>
          </p:cNvPr>
          <p:cNvSpPr txBox="1"/>
          <p:nvPr/>
        </p:nvSpPr>
        <p:spPr>
          <a:xfrm>
            <a:off x="533400" y="1530350"/>
            <a:ext cx="10834381" cy="1384995"/>
          </a:xfrm>
          <a:prstGeom prst="rect">
            <a:avLst/>
          </a:prstGeom>
          <a:noFill/>
        </p:spPr>
        <p:txBody>
          <a:bodyPr wrap="square" rtlCol="0">
            <a:spAutoFit/>
          </a:bodyPr>
          <a:lstStyle/>
          <a:p>
            <a:r>
              <a:rPr lang="lv-LV" sz="2800" dirty="0">
                <a:latin typeface="EC Square Sans Pro" panose="020B0506040000020004"/>
              </a:rPr>
              <a:t>Rezistence pret </a:t>
            </a:r>
            <a:r>
              <a:rPr lang="lv-LV" sz="2800" dirty="0" err="1">
                <a:latin typeface="EC Square Sans Pro" panose="020B0506040000020004"/>
              </a:rPr>
              <a:t>antimikrobiāliem</a:t>
            </a:r>
            <a:r>
              <a:rPr lang="lv-LV" sz="2800" dirty="0">
                <a:latin typeface="EC Square Sans Pro" panose="020B0506040000020004"/>
              </a:rPr>
              <a:t> līdzekļiem (</a:t>
            </a:r>
            <a:r>
              <a:rPr lang="lv-LV" sz="2800" i="1" dirty="0" err="1">
                <a:latin typeface="EC Square Sans Pro" panose="020B0506040000020004"/>
              </a:rPr>
              <a:t>antimicrobial</a:t>
            </a:r>
            <a:r>
              <a:rPr lang="lv-LV" sz="2800" i="1" dirty="0">
                <a:latin typeface="EC Square Sans Pro" panose="020B0506040000020004"/>
              </a:rPr>
              <a:t> </a:t>
            </a:r>
            <a:r>
              <a:rPr lang="lv-LV" sz="2800" i="1" dirty="0" err="1">
                <a:latin typeface="EC Square Sans Pro" panose="020B0506040000020004"/>
              </a:rPr>
              <a:t>resistance</a:t>
            </a:r>
            <a:r>
              <a:rPr lang="lv-LV" sz="2800" dirty="0">
                <a:latin typeface="EC Square Sans Pro" panose="020B0506040000020004"/>
              </a:rPr>
              <a:t> – </a:t>
            </a:r>
            <a:r>
              <a:rPr lang="lv-LV" sz="2800" i="1" dirty="0">
                <a:latin typeface="EC Square Sans Pro" panose="020B0506040000020004"/>
              </a:rPr>
              <a:t>AMR</a:t>
            </a:r>
            <a:r>
              <a:rPr lang="lv-LV" sz="2800" dirty="0">
                <a:latin typeface="EC Square Sans Pro" panose="020B0506040000020004"/>
              </a:rPr>
              <a:t>) rodas tad, kad infekcijas izraisītāji (baktērijas, vīrusi vai sēnītes) pretojas to ārstēšanai izmantoto zāļu iedarbībai. </a:t>
            </a:r>
          </a:p>
        </p:txBody>
      </p:sp>
    </p:spTree>
    <p:extLst>
      <p:ext uri="{BB962C8B-B14F-4D97-AF65-F5344CB8AC3E}">
        <p14:creationId xmlns:p14="http://schemas.microsoft.com/office/powerpoint/2010/main" val="1936877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7FD3E5C-1606-4DD6-89E1-3F2A497CF977}"/>
              </a:ext>
            </a:extLst>
          </p:cNvPr>
          <p:cNvSpPr/>
          <p:nvPr/>
        </p:nvSpPr>
        <p:spPr>
          <a:xfrm>
            <a:off x="0" y="0"/>
            <a:ext cx="5715000" cy="68707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b="1" dirty="0">
              <a:solidFill>
                <a:schemeClr val="bg1"/>
              </a:solidFill>
              <a:latin typeface="EC Square Sans Pro" panose="020B0506040000020004" pitchFamily="34" charset="0"/>
            </a:endParaRPr>
          </a:p>
        </p:txBody>
      </p:sp>
      <p:sp>
        <p:nvSpPr>
          <p:cNvPr id="5" name="CuadroTexto 4">
            <a:extLst>
              <a:ext uri="{FF2B5EF4-FFF2-40B4-BE49-F238E27FC236}">
                <a16:creationId xmlns:a16="http://schemas.microsoft.com/office/drawing/2014/main" id="{C22D332C-AA8E-47DE-A0F3-6F3AF9BCE1C9}"/>
              </a:ext>
            </a:extLst>
          </p:cNvPr>
          <p:cNvSpPr txBox="1"/>
          <p:nvPr/>
        </p:nvSpPr>
        <p:spPr>
          <a:xfrm>
            <a:off x="457200" y="1499572"/>
            <a:ext cx="4495800" cy="2554545"/>
          </a:xfrm>
          <a:prstGeom prst="rect">
            <a:avLst/>
          </a:prstGeom>
          <a:noFill/>
        </p:spPr>
        <p:txBody>
          <a:bodyPr wrap="square">
            <a:spAutoFit/>
          </a:bodyPr>
          <a:lstStyle/>
          <a:p>
            <a:pPr algn="ctr"/>
            <a:r>
              <a:rPr lang="lv-LV" sz="4000" b="1" dirty="0">
                <a:solidFill>
                  <a:schemeClr val="bg1"/>
                </a:solidFill>
                <a:latin typeface="EC Square Sans Pro" panose="020B0506040000020004" pitchFamily="34" charset="0"/>
              </a:rPr>
              <a:t>Rezistence pret </a:t>
            </a:r>
            <a:r>
              <a:rPr lang="lv-LV" sz="4000" b="1" dirty="0" err="1">
                <a:solidFill>
                  <a:schemeClr val="bg1"/>
                </a:solidFill>
                <a:latin typeface="EC Square Sans Pro" panose="020B0506040000020004" pitchFamily="34" charset="0"/>
              </a:rPr>
              <a:t>antimikrobiāliem</a:t>
            </a:r>
            <a:r>
              <a:rPr lang="lv-LV" sz="4000" b="1" dirty="0">
                <a:solidFill>
                  <a:schemeClr val="bg1"/>
                </a:solidFill>
                <a:latin typeface="EC Square Sans Pro" panose="020B0506040000020004" pitchFamily="34" charset="0"/>
              </a:rPr>
              <a:t> līdzekļiem ir sastopama cilvēku, dzīvnieku un augu vidū, kā arī vidē kopumā</a:t>
            </a:r>
          </a:p>
        </p:txBody>
      </p:sp>
      <p:sp>
        <p:nvSpPr>
          <p:cNvPr id="6" name="Forma libre: forma 5">
            <a:extLst>
              <a:ext uri="{FF2B5EF4-FFF2-40B4-BE49-F238E27FC236}">
                <a16:creationId xmlns:a16="http://schemas.microsoft.com/office/drawing/2014/main" id="{62094C6B-0E56-46FE-9595-AF1BAEACF863}"/>
              </a:ext>
            </a:extLst>
          </p:cNvPr>
          <p:cNvSpPr/>
          <p:nvPr/>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3" name="Picture 2">
            <a:extLst>
              <a:ext uri="{FF2B5EF4-FFF2-40B4-BE49-F238E27FC236}">
                <a16:creationId xmlns:a16="http://schemas.microsoft.com/office/drawing/2014/main" id="{0E8A1558-21C3-4246-9A71-9A92ECE4C170}"/>
              </a:ext>
            </a:extLst>
          </p:cNvPr>
          <p:cNvPicPr/>
          <p:nvPr/>
        </p:nvPicPr>
        <p:blipFill>
          <a:blip r:embed="rId3" cstate="email">
            <a:extLst>
              <a:ext uri="{28A0092B-C50C-407E-A947-70E740481C1C}">
                <a14:useLocalDpi xmlns:a14="http://schemas.microsoft.com/office/drawing/2010/main" val="0"/>
              </a:ext>
            </a:extLst>
          </a:blip>
          <a:srcRect/>
          <a:stretch/>
        </p:blipFill>
        <p:spPr bwMode="auto">
          <a:xfrm>
            <a:off x="7162801" y="20231"/>
            <a:ext cx="3657600" cy="3333750"/>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FB3615D5-0E28-4546-9B82-A34F11D5AC7D}"/>
              </a:ext>
            </a:extLst>
          </p:cNvPr>
          <p:cNvSpPr txBox="1"/>
          <p:nvPr/>
        </p:nvSpPr>
        <p:spPr>
          <a:xfrm>
            <a:off x="7086600" y="3597830"/>
            <a:ext cx="1752600" cy="430887"/>
          </a:xfrm>
          <a:prstGeom prst="rect">
            <a:avLst/>
          </a:prstGeom>
          <a:noFill/>
        </p:spPr>
        <p:txBody>
          <a:bodyPr wrap="square" rtlCol="0">
            <a:spAutoFit/>
          </a:bodyPr>
          <a:lstStyle/>
          <a:p>
            <a:pPr algn="ctr"/>
            <a:r>
              <a:rPr lang="lv-LV" sz="1100" dirty="0"/>
              <a:t>Antibakteriālo līdzekļu lietošana dzīvniekiem</a:t>
            </a:r>
          </a:p>
        </p:txBody>
      </p:sp>
      <p:sp>
        <p:nvSpPr>
          <p:cNvPr id="8" name="CuadroTexto 7">
            <a:extLst>
              <a:ext uri="{FF2B5EF4-FFF2-40B4-BE49-F238E27FC236}">
                <a16:creationId xmlns:a16="http://schemas.microsoft.com/office/drawing/2014/main" id="{6D4739FA-3E36-4EBB-B8B4-DE10C706CD2C}"/>
              </a:ext>
            </a:extLst>
          </p:cNvPr>
          <p:cNvSpPr txBox="1"/>
          <p:nvPr/>
        </p:nvSpPr>
        <p:spPr>
          <a:xfrm>
            <a:off x="9448800" y="3597830"/>
            <a:ext cx="1599892" cy="430887"/>
          </a:xfrm>
          <a:prstGeom prst="rect">
            <a:avLst/>
          </a:prstGeom>
          <a:noFill/>
        </p:spPr>
        <p:txBody>
          <a:bodyPr wrap="square" rtlCol="0">
            <a:spAutoFit/>
          </a:bodyPr>
          <a:lstStyle/>
          <a:p>
            <a:pPr algn="ctr"/>
            <a:r>
              <a:rPr lang="lv-LV" sz="1100"/>
              <a:t>Antibakteriālo līdzekļu lietošana cilvēkiem</a:t>
            </a:r>
          </a:p>
        </p:txBody>
      </p:sp>
      <p:sp>
        <p:nvSpPr>
          <p:cNvPr id="3" name="Rectángulo: esquinas redondeadas 2">
            <a:extLst>
              <a:ext uri="{FF2B5EF4-FFF2-40B4-BE49-F238E27FC236}">
                <a16:creationId xmlns:a16="http://schemas.microsoft.com/office/drawing/2014/main" id="{914D3403-12D1-430E-8942-5888B5C60E8B}"/>
              </a:ext>
            </a:extLst>
          </p:cNvPr>
          <p:cNvSpPr/>
          <p:nvPr/>
        </p:nvSpPr>
        <p:spPr>
          <a:xfrm rot="19772696">
            <a:off x="7467600" y="4502150"/>
            <a:ext cx="762000" cy="372953"/>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6" name="Rectángulo: esquinas redondeadas 15">
            <a:extLst>
              <a:ext uri="{FF2B5EF4-FFF2-40B4-BE49-F238E27FC236}">
                <a16:creationId xmlns:a16="http://schemas.microsoft.com/office/drawing/2014/main" id="{7E3D17A9-1AE2-4F14-A55F-09C30A3145ED}"/>
              </a:ext>
            </a:extLst>
          </p:cNvPr>
          <p:cNvSpPr/>
          <p:nvPr/>
        </p:nvSpPr>
        <p:spPr>
          <a:xfrm rot="1999970">
            <a:off x="9945792" y="4429508"/>
            <a:ext cx="762000" cy="372953"/>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7" name="CuadroTexto 16">
            <a:extLst>
              <a:ext uri="{FF2B5EF4-FFF2-40B4-BE49-F238E27FC236}">
                <a16:creationId xmlns:a16="http://schemas.microsoft.com/office/drawing/2014/main" id="{985533A1-55A8-4BE1-9A76-096F143B67D5}"/>
              </a:ext>
            </a:extLst>
          </p:cNvPr>
          <p:cNvSpPr txBox="1"/>
          <p:nvPr/>
        </p:nvSpPr>
        <p:spPr>
          <a:xfrm>
            <a:off x="7848600" y="4411087"/>
            <a:ext cx="533400" cy="369332"/>
          </a:xfrm>
          <a:prstGeom prst="rect">
            <a:avLst/>
          </a:prstGeom>
          <a:noFill/>
        </p:spPr>
        <p:txBody>
          <a:bodyPr wrap="square" rtlCol="0">
            <a:spAutoFit/>
          </a:bodyPr>
          <a:lstStyle/>
          <a:p>
            <a:r>
              <a:rPr lang="lv-LV"/>
              <a:t>A</a:t>
            </a:r>
          </a:p>
        </p:txBody>
      </p:sp>
      <p:sp>
        <p:nvSpPr>
          <p:cNvPr id="18" name="CuadroTexto 17">
            <a:extLst>
              <a:ext uri="{FF2B5EF4-FFF2-40B4-BE49-F238E27FC236}">
                <a16:creationId xmlns:a16="http://schemas.microsoft.com/office/drawing/2014/main" id="{0AF7C949-35A0-492A-8F25-7031FFEEFDF0}"/>
              </a:ext>
            </a:extLst>
          </p:cNvPr>
          <p:cNvSpPr txBox="1"/>
          <p:nvPr/>
        </p:nvSpPr>
        <p:spPr>
          <a:xfrm>
            <a:off x="10287000" y="4505771"/>
            <a:ext cx="533400" cy="369332"/>
          </a:xfrm>
          <a:prstGeom prst="rect">
            <a:avLst/>
          </a:prstGeom>
          <a:noFill/>
        </p:spPr>
        <p:txBody>
          <a:bodyPr wrap="square" rtlCol="0">
            <a:spAutoFit/>
          </a:bodyPr>
          <a:lstStyle/>
          <a:p>
            <a:r>
              <a:rPr lang="lv-LV"/>
              <a:t>H</a:t>
            </a:r>
          </a:p>
        </p:txBody>
      </p:sp>
      <p:pic>
        <p:nvPicPr>
          <p:cNvPr id="19" name="Picture 6" descr="Chicken Icon Vector Art, Icons, and Graphics for Free Download">
            <a:extLst>
              <a:ext uri="{FF2B5EF4-FFF2-40B4-BE49-F238E27FC236}">
                <a16:creationId xmlns:a16="http://schemas.microsoft.com/office/drawing/2014/main" id="{EDBCEAB4-7122-4990-B5A4-9FD3FBC5F3D6}"/>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7566227" y="5904540"/>
            <a:ext cx="175015" cy="19906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0" name="Picture 8" descr="Sheep Vector Illustration Black Silhouette. Stock Vector - Illustration of  raphic, husbandry: 140349495">
            <a:extLst>
              <a:ext uri="{FF2B5EF4-FFF2-40B4-BE49-F238E27FC236}">
                <a16:creationId xmlns:a16="http://schemas.microsoft.com/office/drawing/2014/main" id="{69389230-7694-4EB4-B733-489568337B63}"/>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l="13743" t="7481" r="11426" b="9237"/>
          <a:stretch/>
        </p:blipFill>
        <p:spPr bwMode="auto">
          <a:xfrm>
            <a:off x="7566227" y="6157517"/>
            <a:ext cx="230389" cy="17062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1" name="Picture 4" descr="840+ Heifer Illustrations, Royalty-Free Vector Graphics &amp; Clip Art - iStock  | Heifer cows, Heifer vector, Heifer milk">
            <a:extLst>
              <a:ext uri="{FF2B5EF4-FFF2-40B4-BE49-F238E27FC236}">
                <a16:creationId xmlns:a16="http://schemas.microsoft.com/office/drawing/2014/main" id="{862FE27E-F170-4DA4-ABB8-8AAEB4253E6B}"/>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l="16340" t="28652" r="15867" b="28682"/>
          <a:stretch/>
        </p:blipFill>
        <p:spPr bwMode="auto">
          <a:xfrm>
            <a:off x="7572368" y="6400493"/>
            <a:ext cx="250792" cy="15784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2" name="Picture 12" descr="Over 900 Free Horse Vectors - Pixabay - Pixabay">
            <a:extLst>
              <a:ext uri="{FF2B5EF4-FFF2-40B4-BE49-F238E27FC236}">
                <a16:creationId xmlns:a16="http://schemas.microsoft.com/office/drawing/2014/main" id="{0593146F-7356-411E-B688-9314AEF219E8}"/>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913345" y="5679971"/>
            <a:ext cx="263499" cy="23471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3" name="Picture 14" descr="Fish Icon Vector Isolated Stock Illustration - Download Image Now - Fish,  Icon, Vector - iStock">
            <a:extLst>
              <a:ext uri="{FF2B5EF4-FFF2-40B4-BE49-F238E27FC236}">
                <a16:creationId xmlns:a16="http://schemas.microsoft.com/office/drawing/2014/main" id="{21332A87-1201-4691-9729-8BDA28A4DC11}"/>
              </a:ext>
            </a:extLst>
          </p:cNvPr>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l="12037" t="29604" r="9625" b="30401"/>
          <a:stretch/>
        </p:blipFill>
        <p:spPr bwMode="auto">
          <a:xfrm>
            <a:off x="7884592" y="5949950"/>
            <a:ext cx="292252" cy="149206"/>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4" name="Picture 10" descr="Goat Vector Art Stock Images | Depositphotos">
            <a:extLst>
              <a:ext uri="{FF2B5EF4-FFF2-40B4-BE49-F238E27FC236}">
                <a16:creationId xmlns:a16="http://schemas.microsoft.com/office/drawing/2014/main" id="{3275B2B3-DFFF-4272-899F-2EB949EB2C7F}"/>
              </a:ext>
            </a:extLst>
          </p:cNvPr>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l="8755" t="14682" r="10177" b="14207"/>
          <a:stretch/>
        </p:blipFill>
        <p:spPr bwMode="auto">
          <a:xfrm>
            <a:off x="7884592" y="6132182"/>
            <a:ext cx="225491" cy="19779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5" name="Picture 2" descr="Silhouette of a pig Royalty Free Vector Image - VectorStock">
            <a:extLst>
              <a:ext uri="{FF2B5EF4-FFF2-40B4-BE49-F238E27FC236}">
                <a16:creationId xmlns:a16="http://schemas.microsoft.com/office/drawing/2014/main" id="{61DB3D45-539C-4A74-AB7E-0D232A821FAC}"/>
              </a:ext>
            </a:extLst>
          </p:cNvPr>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l="1844" t="18131" r="2411" b="24735"/>
          <a:stretch/>
        </p:blipFill>
        <p:spPr bwMode="auto">
          <a:xfrm>
            <a:off x="7479597" y="5712142"/>
            <a:ext cx="289158" cy="15713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Human Body Shape Vector Art. Stock Vector - Illustration of ...">
            <a:extLst>
              <a:ext uri="{FF2B5EF4-FFF2-40B4-BE49-F238E27FC236}">
                <a16:creationId xmlns:a16="http://schemas.microsoft.com/office/drawing/2014/main" id="{D51ACD52-0882-4555-B6A0-04151EA9D1CD}"/>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9906000" y="5650799"/>
            <a:ext cx="868274" cy="839899"/>
          </a:xfrm>
          <a:prstGeom prst="rect">
            <a:avLst/>
          </a:prstGeom>
          <a:noFill/>
          <a:extLst>
            <a:ext uri="{909E8E84-426E-40DD-AFC4-6F175D3DCCD1}">
              <a14:hiddenFill xmlns:a14="http://schemas.microsoft.com/office/drawing/2010/main">
                <a:solidFill>
                  <a:srgbClr val="FFFFFF"/>
                </a:solidFill>
              </a14:hiddenFill>
            </a:ext>
          </a:extLst>
        </p:spPr>
      </p:pic>
      <p:cxnSp>
        <p:nvCxnSpPr>
          <p:cNvPr id="27" name="Conector recto 26">
            <a:extLst>
              <a:ext uri="{FF2B5EF4-FFF2-40B4-BE49-F238E27FC236}">
                <a16:creationId xmlns:a16="http://schemas.microsoft.com/office/drawing/2014/main" id="{A7A8209B-EFDD-4691-9751-A1F62129A15D}"/>
              </a:ext>
            </a:extLst>
          </p:cNvPr>
          <p:cNvCxnSpPr/>
          <p:nvPr/>
        </p:nvCxnSpPr>
        <p:spPr>
          <a:xfrm>
            <a:off x="8534400" y="4595753"/>
            <a:ext cx="1295400" cy="0"/>
          </a:xfrm>
          <a:prstGeom prst="line">
            <a:avLst/>
          </a:prstGeom>
        </p:spPr>
        <p:style>
          <a:lnRef idx="1">
            <a:schemeClr val="dk1"/>
          </a:lnRef>
          <a:fillRef idx="0">
            <a:schemeClr val="dk1"/>
          </a:fillRef>
          <a:effectRef idx="0">
            <a:schemeClr val="dk1"/>
          </a:effectRef>
          <a:fontRef idx="minor">
            <a:schemeClr val="tx1"/>
          </a:fontRef>
        </p:style>
      </p:cxnSp>
      <p:cxnSp>
        <p:nvCxnSpPr>
          <p:cNvPr id="29" name="Conector recto 28">
            <a:extLst>
              <a:ext uri="{FF2B5EF4-FFF2-40B4-BE49-F238E27FC236}">
                <a16:creationId xmlns:a16="http://schemas.microsoft.com/office/drawing/2014/main" id="{1EF394A6-05D5-4D5C-BDCC-B23257FDE0A3}"/>
              </a:ext>
            </a:extLst>
          </p:cNvPr>
          <p:cNvCxnSpPr/>
          <p:nvPr/>
        </p:nvCxnSpPr>
        <p:spPr>
          <a:xfrm>
            <a:off x="8576044" y="6066148"/>
            <a:ext cx="1295400" cy="0"/>
          </a:xfrm>
          <a:prstGeom prst="line">
            <a:avLst/>
          </a:prstGeom>
        </p:spPr>
        <p:style>
          <a:lnRef idx="1">
            <a:schemeClr val="dk1"/>
          </a:lnRef>
          <a:fillRef idx="0">
            <a:schemeClr val="dk1"/>
          </a:fillRef>
          <a:effectRef idx="0">
            <a:schemeClr val="dk1"/>
          </a:effectRef>
          <a:fontRef idx="minor">
            <a:schemeClr val="tx1"/>
          </a:fontRef>
        </p:style>
      </p:cxnSp>
      <p:cxnSp>
        <p:nvCxnSpPr>
          <p:cNvPr id="30" name="Conector recto 29">
            <a:extLst>
              <a:ext uri="{FF2B5EF4-FFF2-40B4-BE49-F238E27FC236}">
                <a16:creationId xmlns:a16="http://schemas.microsoft.com/office/drawing/2014/main" id="{78408D42-7F44-4771-A545-25C18CE10EE3}"/>
              </a:ext>
            </a:extLst>
          </p:cNvPr>
          <p:cNvCxnSpPr>
            <a:cxnSpLocks/>
          </p:cNvCxnSpPr>
          <p:nvPr/>
        </p:nvCxnSpPr>
        <p:spPr>
          <a:xfrm>
            <a:off x="7823160" y="5042489"/>
            <a:ext cx="0" cy="513509"/>
          </a:xfrm>
          <a:prstGeom prst="line">
            <a:avLst/>
          </a:prstGeom>
        </p:spPr>
        <p:style>
          <a:lnRef idx="1">
            <a:schemeClr val="dk1"/>
          </a:lnRef>
          <a:fillRef idx="0">
            <a:schemeClr val="dk1"/>
          </a:fillRef>
          <a:effectRef idx="0">
            <a:schemeClr val="dk1"/>
          </a:effectRef>
          <a:fontRef idx="minor">
            <a:schemeClr val="tx1"/>
          </a:fontRef>
        </p:style>
      </p:cxnSp>
      <p:cxnSp>
        <p:nvCxnSpPr>
          <p:cNvPr id="32" name="Conector recto 31">
            <a:extLst>
              <a:ext uri="{FF2B5EF4-FFF2-40B4-BE49-F238E27FC236}">
                <a16:creationId xmlns:a16="http://schemas.microsoft.com/office/drawing/2014/main" id="{322FDA71-2702-4FA6-9AE3-23F4F5E3546B}"/>
              </a:ext>
            </a:extLst>
          </p:cNvPr>
          <p:cNvCxnSpPr>
            <a:cxnSpLocks/>
            <a:endCxn id="5122" idx="0"/>
          </p:cNvCxnSpPr>
          <p:nvPr/>
        </p:nvCxnSpPr>
        <p:spPr>
          <a:xfrm flipH="1">
            <a:off x="10340137" y="5052741"/>
            <a:ext cx="8140" cy="598058"/>
          </a:xfrm>
          <a:prstGeom prst="line">
            <a:avLst/>
          </a:prstGeom>
        </p:spPr>
        <p:style>
          <a:lnRef idx="1">
            <a:schemeClr val="dk1"/>
          </a:lnRef>
          <a:fillRef idx="0">
            <a:schemeClr val="dk1"/>
          </a:fillRef>
          <a:effectRef idx="0">
            <a:schemeClr val="dk1"/>
          </a:effectRef>
          <a:fontRef idx="minor">
            <a:schemeClr val="tx1"/>
          </a:fontRef>
        </p:style>
      </p:cxnSp>
      <p:cxnSp>
        <p:nvCxnSpPr>
          <p:cNvPr id="36" name="Conector recto 35">
            <a:extLst>
              <a:ext uri="{FF2B5EF4-FFF2-40B4-BE49-F238E27FC236}">
                <a16:creationId xmlns:a16="http://schemas.microsoft.com/office/drawing/2014/main" id="{7E55C06E-C7C6-407E-8236-3C255D1B5268}"/>
              </a:ext>
            </a:extLst>
          </p:cNvPr>
          <p:cNvCxnSpPr/>
          <p:nvPr/>
        </p:nvCxnSpPr>
        <p:spPr>
          <a:xfrm>
            <a:off x="8271551" y="4981145"/>
            <a:ext cx="1599893" cy="809562"/>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62977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184FCC45-1893-41F1-9A04-085CD0D4288A}"/>
              </a:ext>
            </a:extLst>
          </p:cNvPr>
          <p:cNvSpPr txBox="1"/>
          <p:nvPr/>
        </p:nvSpPr>
        <p:spPr>
          <a:xfrm>
            <a:off x="304800" y="1987550"/>
            <a:ext cx="4724400" cy="2923877"/>
          </a:xfrm>
          <a:prstGeom prst="rect">
            <a:avLst/>
          </a:prstGeom>
          <a:noFill/>
        </p:spPr>
        <p:txBody>
          <a:bodyPr wrap="square">
            <a:spAutoFit/>
          </a:bodyPr>
          <a:lstStyle/>
          <a:p>
            <a:pPr algn="ctr"/>
            <a:r>
              <a:rPr lang="lv-LV" sz="4000" b="1" dirty="0">
                <a:solidFill>
                  <a:srgbClr val="2C7470"/>
                </a:solidFill>
                <a:latin typeface="EC Square Sans Pro" panose="020B0506040000020004" pitchFamily="34" charset="0"/>
              </a:rPr>
              <a:t>Ar </a:t>
            </a:r>
            <a:r>
              <a:rPr lang="lv-LV" sz="4000" b="1" dirty="0" err="1">
                <a:solidFill>
                  <a:srgbClr val="2C7470"/>
                </a:solidFill>
                <a:latin typeface="EC Square Sans Pro" panose="020B0506040000020004" pitchFamily="34" charset="0"/>
              </a:rPr>
              <a:t>rezistentām</a:t>
            </a:r>
            <a:r>
              <a:rPr lang="lv-LV" sz="4000" b="1" dirty="0">
                <a:solidFill>
                  <a:srgbClr val="2C7470"/>
                </a:solidFill>
                <a:latin typeface="EC Square Sans Pro" panose="020B0506040000020004" pitchFamily="34" charset="0"/>
              </a:rPr>
              <a:t> baktērijām katru gadu ES/EBTA inficējas 800 000 cilvēku</a:t>
            </a:r>
          </a:p>
          <a:p>
            <a:pPr algn="ctr"/>
            <a:r>
              <a:rPr lang="lv-LV" sz="2400" b="1" dirty="0">
                <a:solidFill>
                  <a:srgbClr val="2C7470"/>
                </a:solidFill>
                <a:latin typeface="EC Square Sans Pro" panose="020B0506040000020004" pitchFamily="34" charset="0"/>
              </a:rPr>
              <a:t>(ECDC dati 2022. gadā)</a:t>
            </a:r>
          </a:p>
        </p:txBody>
      </p:sp>
      <p:graphicFrame>
        <p:nvGraphicFramePr>
          <p:cNvPr id="10" name="Gráfico 9">
            <a:extLst>
              <a:ext uri="{FF2B5EF4-FFF2-40B4-BE49-F238E27FC236}">
                <a16:creationId xmlns:a16="http://schemas.microsoft.com/office/drawing/2014/main" id="{9698E90E-AC4D-4FC5-ADA2-FD1BE7E586E6}"/>
              </a:ext>
            </a:extLst>
          </p:cNvPr>
          <p:cNvGraphicFramePr>
            <a:graphicFrameLocks/>
          </p:cNvGraphicFramePr>
          <p:nvPr>
            <p:extLst>
              <p:ext uri="{D42A27DB-BD31-4B8C-83A1-F6EECF244321}">
                <p14:modId xmlns:p14="http://schemas.microsoft.com/office/powerpoint/2010/main" val="3225834074"/>
              </p:ext>
            </p:extLst>
          </p:nvPr>
        </p:nvGraphicFramePr>
        <p:xfrm>
          <a:off x="5181600" y="1073150"/>
          <a:ext cx="7010400" cy="4495800"/>
        </p:xfrm>
        <a:graphic>
          <a:graphicData uri="http://schemas.openxmlformats.org/drawingml/2006/chart">
            <c:chart xmlns:c="http://schemas.openxmlformats.org/drawingml/2006/chart" xmlns:r="http://schemas.openxmlformats.org/officeDocument/2006/relationships" r:id="rId3"/>
          </a:graphicData>
        </a:graphic>
      </p:graphicFrame>
      <p:sp>
        <p:nvSpPr>
          <p:cNvPr id="5" name="CuadroTexto 4">
            <a:extLst>
              <a:ext uri="{FF2B5EF4-FFF2-40B4-BE49-F238E27FC236}">
                <a16:creationId xmlns:a16="http://schemas.microsoft.com/office/drawing/2014/main" id="{3A21E0AD-CF4E-4F49-8784-E16C80E5D3D4}"/>
              </a:ext>
            </a:extLst>
          </p:cNvPr>
          <p:cNvSpPr txBox="1"/>
          <p:nvPr/>
        </p:nvSpPr>
        <p:spPr>
          <a:xfrm>
            <a:off x="5181600" y="5659050"/>
            <a:ext cx="6096000" cy="261610"/>
          </a:xfrm>
          <a:prstGeom prst="rect">
            <a:avLst/>
          </a:prstGeom>
          <a:noFill/>
        </p:spPr>
        <p:txBody>
          <a:bodyPr wrap="square">
            <a:spAutoFit/>
          </a:bodyPr>
          <a:lstStyle/>
          <a:p>
            <a:r>
              <a:rPr lang="lv-LV" sz="1100" b="0" i="1" dirty="0">
                <a:solidFill>
                  <a:srgbClr val="3F4A52"/>
                </a:solidFill>
                <a:effectLst/>
                <a:latin typeface="EC Square Sans Pro" panose="020B0506040000020004" pitchFamily="34" charset="0"/>
              </a:rPr>
              <a:t>Avots</a:t>
            </a:r>
            <a:r>
              <a:rPr lang="lv-LV" sz="1100" b="0" i="0" dirty="0">
                <a:solidFill>
                  <a:srgbClr val="3F4A52"/>
                </a:solidFill>
                <a:effectLst/>
                <a:latin typeface="EC Square Sans Pro" panose="020B0506040000020004" pitchFamily="34" charset="0"/>
              </a:rPr>
              <a:t>: ECDC (Eiropas Slimību profilakses un kontroles centrs)</a:t>
            </a:r>
          </a:p>
        </p:txBody>
      </p:sp>
    </p:spTree>
    <p:extLst>
      <p:ext uri="{BB962C8B-B14F-4D97-AF65-F5344CB8AC3E}">
        <p14:creationId xmlns:p14="http://schemas.microsoft.com/office/powerpoint/2010/main" val="3906463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629064-E304-535F-88F9-AF8222B2E65E}"/>
              </a:ext>
            </a:extLst>
          </p:cNvPr>
          <p:cNvSpPr>
            <a:spLocks noGrp="1"/>
          </p:cNvSpPr>
          <p:nvPr>
            <p:ph type="body" sz="quarter" idx="10"/>
          </p:nvPr>
        </p:nvSpPr>
        <p:spPr>
          <a:xfrm>
            <a:off x="609600" y="844550"/>
            <a:ext cx="4076792" cy="1219200"/>
          </a:xfrm>
        </p:spPr>
        <p:txBody>
          <a:bodyPr>
            <a:normAutofit lnSpcReduction="10000"/>
          </a:bodyPr>
          <a:lstStyle/>
          <a:p>
            <a:pPr marL="0" indent="0">
              <a:buNone/>
            </a:pPr>
            <a:r>
              <a:rPr lang="lv-LV" sz="2800" b="1" dirty="0"/>
              <a:t>Rezistence apdraud sabiedrības UN dzīvnieku veselību</a:t>
            </a:r>
          </a:p>
        </p:txBody>
      </p:sp>
      <p:pic>
        <p:nvPicPr>
          <p:cNvPr id="4" name="Picture 3">
            <a:extLst>
              <a:ext uri="{FF2B5EF4-FFF2-40B4-BE49-F238E27FC236}">
                <a16:creationId xmlns:a16="http://schemas.microsoft.com/office/drawing/2014/main" id="{D277FCF1-ADF9-885E-8887-E8961B4FD1AD}"/>
              </a:ext>
            </a:extLst>
          </p:cNvPr>
          <p:cNvPicPr>
            <a:picLocks noChangeAspect="1"/>
          </p:cNvPicPr>
          <p:nvPr/>
        </p:nvPicPr>
        <p:blipFill>
          <a:blip r:embed="rId3"/>
          <a:stretch>
            <a:fillRect/>
          </a:stretch>
        </p:blipFill>
        <p:spPr>
          <a:xfrm>
            <a:off x="5715000" y="996950"/>
            <a:ext cx="5425910" cy="5319221"/>
          </a:xfrm>
          <a:prstGeom prst="rect">
            <a:avLst/>
          </a:prstGeom>
        </p:spPr>
      </p:pic>
      <p:sp>
        <p:nvSpPr>
          <p:cNvPr id="5" name="TextBox 4">
            <a:extLst>
              <a:ext uri="{FF2B5EF4-FFF2-40B4-BE49-F238E27FC236}">
                <a16:creationId xmlns:a16="http://schemas.microsoft.com/office/drawing/2014/main" id="{19390E1F-0E92-BF6B-8A63-B8A0FB7D3E27}"/>
              </a:ext>
            </a:extLst>
          </p:cNvPr>
          <p:cNvSpPr txBox="1"/>
          <p:nvPr/>
        </p:nvSpPr>
        <p:spPr>
          <a:xfrm>
            <a:off x="762000" y="3130550"/>
            <a:ext cx="4076792" cy="1938992"/>
          </a:xfrm>
          <a:prstGeom prst="rect">
            <a:avLst/>
          </a:prstGeom>
          <a:noFill/>
        </p:spPr>
        <p:txBody>
          <a:bodyPr wrap="square" rtlCol="0">
            <a:spAutoFit/>
          </a:bodyPr>
          <a:lstStyle/>
          <a:p>
            <a:r>
              <a:rPr lang="lv-LV" sz="2400" dirty="0">
                <a:hlinkClick r:id="rId4"/>
              </a:rPr>
              <a:t>EFSA informācijas paneļi</a:t>
            </a:r>
            <a:r>
              <a:rPr lang="lv-LV" sz="2400" dirty="0"/>
              <a:t>: </a:t>
            </a:r>
          </a:p>
          <a:p>
            <a:endParaRPr lang="en-US" sz="2400" dirty="0"/>
          </a:p>
          <a:p>
            <a:r>
              <a:rPr lang="lv-LV" sz="2400" i="1" dirty="0" err="1"/>
              <a:t>Campylobacter</a:t>
            </a:r>
            <a:r>
              <a:rPr lang="lv-LV" sz="2400" i="1" dirty="0">
                <a:latin typeface="Times New Roman" panose="02020603050405020304" pitchFamily="18" charset="0"/>
                <a:cs typeface="Times New Roman" panose="02020603050405020304" pitchFamily="18" charset="0"/>
              </a:rPr>
              <a:t> </a:t>
            </a:r>
            <a:r>
              <a:rPr lang="lv-LV" sz="2400" i="1" dirty="0"/>
              <a:t> j.</a:t>
            </a:r>
            <a:r>
              <a:rPr lang="lv-LV" sz="2400" dirty="0"/>
              <a:t> rezistences pret </a:t>
            </a:r>
            <a:r>
              <a:rPr lang="lv-LV" sz="2400" dirty="0" err="1"/>
              <a:t>tetraciklīnu</a:t>
            </a:r>
            <a:r>
              <a:rPr lang="lv-LV" sz="2400" dirty="0">
                <a:solidFill>
                  <a:srgbClr val="FF0000"/>
                </a:solidFill>
              </a:rPr>
              <a:t> </a:t>
            </a:r>
            <a:r>
              <a:rPr lang="lv-LV" sz="2400" dirty="0">
                <a:solidFill>
                  <a:schemeClr val="tx1"/>
                </a:solidFill>
              </a:rPr>
              <a:t>sastopamība </a:t>
            </a:r>
            <a:r>
              <a:rPr lang="lv-LV" sz="2400" dirty="0"/>
              <a:t>broileriem</a:t>
            </a:r>
          </a:p>
        </p:txBody>
      </p:sp>
    </p:spTree>
    <p:extLst>
      <p:ext uri="{BB962C8B-B14F-4D97-AF65-F5344CB8AC3E}">
        <p14:creationId xmlns:p14="http://schemas.microsoft.com/office/powerpoint/2010/main" val="671053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F3C7788-364F-49D4-1FF5-5AAE19F74076}"/>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1600200" y="426759"/>
            <a:ext cx="8591921" cy="6443939"/>
          </a:xfrm>
          <a:prstGeom prst="rect">
            <a:avLst/>
          </a:prstGeom>
        </p:spPr>
      </p:pic>
      <p:sp>
        <p:nvSpPr>
          <p:cNvPr id="28" name="Rectángulo redondeado 13">
            <a:extLst>
              <a:ext uri="{FF2B5EF4-FFF2-40B4-BE49-F238E27FC236}">
                <a16:creationId xmlns:a16="http://schemas.microsoft.com/office/drawing/2014/main" id="{42C1F3A1-85B6-432A-A5EE-03DD0011563B}"/>
              </a:ext>
            </a:extLst>
          </p:cNvPr>
          <p:cNvSpPr/>
          <p:nvPr/>
        </p:nvSpPr>
        <p:spPr>
          <a:xfrm>
            <a:off x="812308" y="153671"/>
            <a:ext cx="10225227" cy="85217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lv-LV" sz="3200" b="1">
                <a:solidFill>
                  <a:schemeClr val="bg1"/>
                </a:solidFill>
                <a:latin typeface="EC Square Sans Pro" panose="020B0506040000020004" pitchFamily="34" charset="0"/>
              </a:rPr>
              <a:t>Dažādas antimikrobiālo līdzekļu klases </a:t>
            </a:r>
          </a:p>
        </p:txBody>
      </p:sp>
    </p:spTree>
    <p:extLst>
      <p:ext uri="{BB962C8B-B14F-4D97-AF65-F5344CB8AC3E}">
        <p14:creationId xmlns:p14="http://schemas.microsoft.com/office/powerpoint/2010/main" val="3482017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ángulo redondeado 13">
            <a:extLst>
              <a:ext uri="{FF2B5EF4-FFF2-40B4-BE49-F238E27FC236}">
                <a16:creationId xmlns:a16="http://schemas.microsoft.com/office/drawing/2014/main" id="{42C1F3A1-85B6-432A-A5EE-03DD0011563B}"/>
              </a:ext>
            </a:extLst>
          </p:cNvPr>
          <p:cNvSpPr/>
          <p:nvPr/>
        </p:nvSpPr>
        <p:spPr>
          <a:xfrm>
            <a:off x="812308" y="153670"/>
            <a:ext cx="10225227" cy="995679"/>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lv-LV" sz="2800" b="1" dirty="0">
                <a:solidFill>
                  <a:schemeClr val="bg1"/>
                </a:solidFill>
                <a:latin typeface="EC Square Sans Pro" panose="020B0506040000020004" pitchFamily="34" charset="0"/>
              </a:rPr>
              <a:t>Mums ir jāsaglabā pašreizējo </a:t>
            </a:r>
            <a:r>
              <a:rPr lang="lv-LV" sz="2800" b="1" dirty="0" err="1">
                <a:solidFill>
                  <a:schemeClr val="bg1"/>
                </a:solidFill>
                <a:latin typeface="EC Square Sans Pro" panose="020B0506040000020004" pitchFamily="34" charset="0"/>
              </a:rPr>
              <a:t>antimikrobiālo</a:t>
            </a:r>
            <a:r>
              <a:rPr lang="lv-LV" sz="2800" b="1" dirty="0">
                <a:solidFill>
                  <a:schemeClr val="bg1"/>
                </a:solidFill>
                <a:latin typeface="EC Square Sans Pro" panose="020B0506040000020004" pitchFamily="34" charset="0"/>
              </a:rPr>
              <a:t> līdzekļu efektivitāte! </a:t>
            </a:r>
          </a:p>
        </p:txBody>
      </p:sp>
      <p:pic>
        <p:nvPicPr>
          <p:cNvPr id="16" name="Picture 15">
            <a:extLst>
              <a:ext uri="{FF2B5EF4-FFF2-40B4-BE49-F238E27FC236}">
                <a16:creationId xmlns:a16="http://schemas.microsoft.com/office/drawing/2014/main" id="{63136448-BA0F-1475-86B0-04E64361B4F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36178" y="1454150"/>
            <a:ext cx="11540690" cy="5029199"/>
          </a:xfrm>
          <a:prstGeom prst="rect">
            <a:avLst/>
          </a:prstGeom>
        </p:spPr>
      </p:pic>
    </p:spTree>
    <p:extLst>
      <p:ext uri="{BB962C8B-B14F-4D97-AF65-F5344CB8AC3E}">
        <p14:creationId xmlns:p14="http://schemas.microsoft.com/office/powerpoint/2010/main" val="2792435232"/>
      </p:ext>
    </p:extLst>
  </p:cSld>
  <p:clrMapOvr>
    <a:masterClrMapping/>
  </p:clrMapOvr>
</p:sld>
</file>

<file path=ppt/theme/theme1.xml><?xml version="1.0" encoding="utf-8"?>
<a:theme xmlns:a="http://schemas.openxmlformats.org/drawingml/2006/main" name="1_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C78BAB6A1C84F545963E0C901C12A503" ma:contentTypeVersion="13" ma:contentTypeDescription="Crear nuevo documento." ma:contentTypeScope="" ma:versionID="72f1889dfbcdd83fbc240b864d4538ff">
  <xsd:schema xmlns:xsd="http://www.w3.org/2001/XMLSchema" xmlns:xs="http://www.w3.org/2001/XMLSchema" xmlns:p="http://schemas.microsoft.com/office/2006/metadata/properties" xmlns:ns2="647396e3-6a7c-49e4-86bb-38ecec5b669c" xmlns:ns3="cf327815-79d0-4fc2-8b8d-cf7e72fbbfb7" targetNamespace="http://schemas.microsoft.com/office/2006/metadata/properties" ma:root="true" ma:fieldsID="3e5149360898c58efd1605597a8c192d" ns2:_="" ns3:_="">
    <xsd:import namespace="647396e3-6a7c-49e4-86bb-38ecec5b669c"/>
    <xsd:import namespace="cf327815-79d0-4fc2-8b8d-cf7e72fbbf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7396e3-6a7c-49e4-86bb-38ecec5b66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Etiquetas de imagen" ma:readOnly="false" ma:fieldId="{5cf76f15-5ced-4ddc-b409-7134ff3c332f}" ma:taxonomyMulti="true" ma:sspId="951800dd-f53a-43a5-a698-f470e5960635"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327815-79d0-4fc2-8b8d-cf7e72fbbfb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90cdd13-5fd3-47fb-8bca-23f56ed786a9}" ma:internalName="TaxCatchAll" ma:showField="CatchAllData" ma:web="cf327815-79d0-4fc2-8b8d-cf7e72fbbf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cf327815-79d0-4fc2-8b8d-cf7e72fbbfb7" xsi:nil="true"/>
    <lcf76f155ced4ddcb4097134ff3c332f xmlns="647396e3-6a7c-49e4-86bb-38ecec5b669c">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7C3A61B-1F37-46CE-A42F-F006976D48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7396e3-6a7c-49e4-86bb-38ecec5b669c"/>
    <ds:schemaRef ds:uri="cf327815-79d0-4fc2-8b8d-cf7e72fbbf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F843ECF-8667-4401-BA6B-7F513BBAF889}">
  <ds:schemaRefs>
    <ds:schemaRef ds:uri="9b53d6be-5940-4371-8a56-d6ca0a43a11a"/>
    <ds:schemaRef ds:uri="http://purl.org/dc/dcmitype/"/>
    <ds:schemaRef ds:uri="http://purl.org/dc/terms/"/>
    <ds:schemaRef ds:uri="http://schemas.microsoft.com/office/infopath/2007/PartnerControls"/>
    <ds:schemaRef ds:uri="http://www.w3.org/XML/1998/namespac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c1752347-4e16-4ce8-a381-9ddf3e797ad6"/>
    <ds:schemaRef ds:uri="cf327815-79d0-4fc2-8b8d-cf7e72fbbfb7"/>
    <ds:schemaRef ds:uri="647396e3-6a7c-49e4-86bb-38ecec5b669c"/>
  </ds:schemaRefs>
</ds:datastoreItem>
</file>

<file path=customXml/itemProps3.xml><?xml version="1.0" encoding="utf-8"?>
<ds:datastoreItem xmlns:ds="http://schemas.openxmlformats.org/officeDocument/2006/customXml" ds:itemID="{6AF3FD06-121E-4F13-9171-1254A1A2207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3022</Words>
  <Application>Microsoft Office PowerPoint</Application>
  <PresentationFormat>Custom</PresentationFormat>
  <Paragraphs>270</Paragraphs>
  <Slides>22</Slides>
  <Notes>20</Notes>
  <HiddenSlides>0</HiddenSlides>
  <MMClips>0</MMClips>
  <ScaleCrop>false</ScaleCrop>
  <HeadingPairs>
    <vt:vector size="6" baseType="variant">
      <vt:variant>
        <vt:lpstr>Fonts Used</vt:lpstr>
      </vt:variant>
      <vt:variant>
        <vt:i4>17</vt:i4>
      </vt:variant>
      <vt:variant>
        <vt:lpstr>Theme</vt:lpstr>
      </vt:variant>
      <vt:variant>
        <vt:i4>2</vt:i4>
      </vt:variant>
      <vt:variant>
        <vt:lpstr>Slide Titles</vt:lpstr>
      </vt:variant>
      <vt:variant>
        <vt:i4>22</vt:i4>
      </vt:variant>
    </vt:vector>
  </HeadingPairs>
  <TitlesOfParts>
    <vt:vector size="41" baseType="lpstr">
      <vt:lpstr>Adobe Clean DC</vt:lpstr>
      <vt:lpstr>Arial</vt:lpstr>
      <vt:lpstr>Arial</vt:lpstr>
      <vt:lpstr>Calibri</vt:lpstr>
      <vt:lpstr>Calibri Light</vt:lpstr>
      <vt:lpstr>EC Square Sans Pro</vt:lpstr>
      <vt:lpstr>ECSquareSansPro-Regular</vt:lpstr>
      <vt:lpstr>Google Sans</vt:lpstr>
      <vt:lpstr>Montserrat</vt:lpstr>
      <vt:lpstr>Open Sans</vt:lpstr>
      <vt:lpstr>Raleway</vt:lpstr>
      <vt:lpstr>Roboto</vt:lpstr>
      <vt:lpstr>Segoe UI</vt:lpstr>
      <vt:lpstr>Times New Roman</vt:lpstr>
      <vt:lpstr>Verdana</vt:lpstr>
      <vt:lpstr>Whitney-Book</vt:lpstr>
      <vt:lpstr>Wingdings</vt:lpstr>
      <vt:lpstr>1_Office Theme</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Andrea Castro Troya</cp:lastModifiedBy>
  <cp:revision>270</cp:revision>
  <dcterms:created xsi:type="dcterms:W3CDTF">2023-11-20T15:58:16Z</dcterms:created>
  <dcterms:modified xsi:type="dcterms:W3CDTF">2024-11-25T15:41:28Z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y fmtid="{D5CDD505-2E9C-101B-9397-08002B2CF9AE}" pid="7" name="ContentTypeId">
    <vt:lpwstr>0x010100C78BAB6A1C84F545963E0C901C12A503</vt:lpwstr>
  </property>
  <property fmtid="{D5CDD505-2E9C-101B-9397-08002B2CF9AE}" pid="8" name="MSIP_Label_6bd9ddd1-4d20-43f6-abfa-fc3c07406f94_Enabled">
    <vt:lpwstr>true</vt:lpwstr>
  </property>
  <property fmtid="{D5CDD505-2E9C-101B-9397-08002B2CF9AE}" pid="9" name="MSIP_Label_6bd9ddd1-4d20-43f6-abfa-fc3c07406f94_SetDate">
    <vt:lpwstr>2024-01-31T10:53:41Z</vt:lpwstr>
  </property>
  <property fmtid="{D5CDD505-2E9C-101B-9397-08002B2CF9AE}" pid="10" name="MSIP_Label_6bd9ddd1-4d20-43f6-abfa-fc3c07406f94_Method">
    <vt:lpwstr>Standard</vt:lpwstr>
  </property>
  <property fmtid="{D5CDD505-2E9C-101B-9397-08002B2CF9AE}" pid="11" name="MSIP_Label_6bd9ddd1-4d20-43f6-abfa-fc3c07406f94_Name">
    <vt:lpwstr>Commission Use</vt:lpwstr>
  </property>
  <property fmtid="{D5CDD505-2E9C-101B-9397-08002B2CF9AE}" pid="12" name="MSIP_Label_6bd9ddd1-4d20-43f6-abfa-fc3c07406f94_SiteId">
    <vt:lpwstr>b24c8b06-522c-46fe-9080-70926f8dddb1</vt:lpwstr>
  </property>
  <property fmtid="{D5CDD505-2E9C-101B-9397-08002B2CF9AE}" pid="13" name="MSIP_Label_6bd9ddd1-4d20-43f6-abfa-fc3c07406f94_ActionId">
    <vt:lpwstr>e3c45984-78d1-4dc9-b2e6-636c6bc42d8b</vt:lpwstr>
  </property>
  <property fmtid="{D5CDD505-2E9C-101B-9397-08002B2CF9AE}" pid="14" name="MSIP_Label_6bd9ddd1-4d20-43f6-abfa-fc3c07406f94_ContentBits">
    <vt:lpwstr>0</vt:lpwstr>
  </property>
  <property fmtid="{D5CDD505-2E9C-101B-9397-08002B2CF9AE}" pid="15" name="MediaServiceImageTags">
    <vt:lpwstr/>
  </property>
</Properties>
</file>