
<file path=[Content_Types].xml><?xml version="1.0" encoding="utf-8"?>
<Types xmlns="http://schemas.openxmlformats.org/package/2006/content-types">
  <Default Extension="glb" ContentType="model/gltf.binary"/>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5" r:id="rId4"/>
    <p:sldMasterId id="2147483689" r:id="rId5"/>
  </p:sldMasterIdLst>
  <p:notesMasterIdLst>
    <p:notesMasterId r:id="rId29"/>
  </p:notesMasterIdLst>
  <p:sldIdLst>
    <p:sldId id="261" r:id="rId6"/>
    <p:sldId id="272" r:id="rId7"/>
    <p:sldId id="384" r:id="rId8"/>
    <p:sldId id="385" r:id="rId9"/>
    <p:sldId id="349" r:id="rId10"/>
    <p:sldId id="345" r:id="rId11"/>
    <p:sldId id="386" r:id="rId12"/>
    <p:sldId id="388" r:id="rId13"/>
    <p:sldId id="387" r:id="rId14"/>
    <p:sldId id="372" r:id="rId15"/>
    <p:sldId id="291" r:id="rId16"/>
    <p:sldId id="376" r:id="rId17"/>
    <p:sldId id="2436" r:id="rId18"/>
    <p:sldId id="389" r:id="rId19"/>
    <p:sldId id="2443" r:id="rId20"/>
    <p:sldId id="2444" r:id="rId21"/>
    <p:sldId id="2449" r:id="rId22"/>
    <p:sldId id="2450" r:id="rId23"/>
    <p:sldId id="2446" r:id="rId24"/>
    <p:sldId id="362" r:id="rId25"/>
    <p:sldId id="2447" r:id="rId26"/>
    <p:sldId id="2448" r:id="rId27"/>
    <p:sldId id="283" r:id="rId28"/>
  </p:sldIdLst>
  <p:sldSz cx="12192000" cy="6870700"/>
  <p:notesSz cx="6870700" cy="12192000"/>
  <p:defaultTextStyle>
    <a:defPPr>
      <a:defRPr kern="0"/>
    </a:defPPr>
  </p:defaultTextStyle>
  <p:extLst>
    <p:ext uri="{EFAFB233-063F-42B5-8137-9DF3F51BA10A}">
      <p15:sldGuideLst xmlns:p15="http://schemas.microsoft.com/office/powerpoint/2012/main">
        <p15:guide id="1" orient="horz" pos="2884" userDrawn="1">
          <p15:clr>
            <a:srgbClr val="A4A3A4"/>
          </p15:clr>
        </p15:guide>
        <p15:guide id="2" pos="216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BE1EB58-8BCF-F16E-AA43-FB5E5C94E6BC}" name="PAGIDA Anastasia (SANTE)" initials="EC" userId="PAGIDA Anastasia (SANTE)" providerId="None"/>
  <p188:author id="{E9715D8D-6961-5BC1-F671-948996BFE6F1}" name="Monica Zabala Utrillas" initials="MZU" userId="S::MZABALA@aenor.com::d2bf3cba-a650-4e0c-9b0d-61a84d2d83d5" providerId="AD"/>
  <p188:author id="{95D854A1-7B95-F89F-8A0F-1160B2213964}" name="GORANOV Luben (SANTE)" initials="EC" userId="GORANOV Luben (SANTE)" providerId="None"/>
  <p188:author id="{284C46AC-8E6C-4302-700A-3579145EC755}" name="Andrea Castro Troya" initials="AC" userId="S::acastro@aenor.com::58fec591-b333-4c59-a2df-1c57e39d426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onica Zabala Utrillas" initials="MZU" lastIdx="1" clrIdx="0">
    <p:extLst>
      <p:ext uri="{19B8F6BF-5375-455C-9EA6-DF929625EA0E}">
        <p15:presenceInfo xmlns:p15="http://schemas.microsoft.com/office/powerpoint/2012/main" userId="S::MZABALA@aenor.com::d2bf3cba-a650-4e0c-9b0d-61a84d2d83d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2C7470"/>
    <a:srgbClr val="ECEBEB"/>
    <a:srgbClr val="6BB188"/>
    <a:srgbClr val="0066FF"/>
    <a:srgbClr val="33CCCC"/>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inimized" horzBarState="maximized">
    <p:restoredLeft sz="3448" autoAdjust="0"/>
    <p:restoredTop sz="98569" autoAdjust="0"/>
  </p:normalViewPr>
  <p:slideViewPr>
    <p:cSldViewPr>
      <p:cViewPr varScale="1">
        <p:scale>
          <a:sx n="103" d="100"/>
          <a:sy n="103" d="100"/>
        </p:scale>
        <p:origin x="402" y="102"/>
      </p:cViewPr>
      <p:guideLst>
        <p:guide orient="horz" pos="2884"/>
        <p:guide pos="2160"/>
      </p:guideLst>
    </p:cSldViewPr>
  </p:slideViewPr>
  <p:outlineViewPr>
    <p:cViewPr>
      <p:scale>
        <a:sx n="33" d="100"/>
        <a:sy n="33" d="100"/>
      </p:scale>
      <p:origin x="0" y="0"/>
    </p:cViewPr>
  </p:outlineViewPr>
  <p:notesTextViewPr>
    <p:cViewPr>
      <p:scale>
        <a:sx n="75" d="100"/>
        <a:sy n="75" d="100"/>
      </p:scale>
      <p:origin x="0" y="0"/>
    </p:cViewPr>
  </p:notesTextViewPr>
  <p:sorterViewPr>
    <p:cViewPr>
      <p:scale>
        <a:sx n="100" d="100"/>
        <a:sy n="100" d="100"/>
      </p:scale>
      <p:origin x="0" y="0"/>
    </p:cViewPr>
  </p:sorterViewPr>
  <p:notesViewPr>
    <p:cSldViewPr>
      <p:cViewPr varScale="1">
        <p:scale>
          <a:sx n="36" d="100"/>
          <a:sy n="36" d="100"/>
        </p:scale>
        <p:origin x="2952" y="6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commentAuthors" Target="commentAuthors.xml"/><Relationship Id="rId35" Type="http://schemas.microsoft.com/office/2018/10/relationships/authors" Target="authors.xml"/><Relationship Id="rId8" Type="http://schemas.openxmlformats.org/officeDocument/2006/relationships/slide" Target="slides/slide3.xml"/></Relationships>
</file>

<file path=ppt/charts/_rels/chart1.xml.rels><?xml version="1.0" encoding="UTF-8" standalone="yes"?>
<Relationships xmlns="http://schemas.openxmlformats.org/package/2006/relationships"><Relationship Id="rId3" Type="http://schemas.openxmlformats.org/officeDocument/2006/relationships/oleObject" Target="file:///C:\Users\mzabala\AppData\Roaming\Microsoft\Excel\Gr&#225;fico%20objetivo%202023%20(version%201).xlsb"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b="0" i="0" u="none" strike="noStrike" kern="1200" baseline="0">
                <a:solidFill>
                  <a:schemeClr val="dk1">
                    <a:lumMod val="65000"/>
                    <a:lumOff val="35000"/>
                  </a:schemeClr>
                </a:solidFill>
                <a:effectLst/>
                <a:latin typeface="EC Square Sans Pro" panose="020B0506040000020004" pitchFamily="34" charset="0"/>
                <a:ea typeface="+mn-ea"/>
                <a:cs typeface="+mn-cs"/>
              </a:defRPr>
            </a:pPr>
            <a:r>
              <a:rPr lang="en-GB" sz="2000" dirty="0">
                <a:latin typeface="PF Square Sans Pro" pitchFamily="2" charset="0"/>
              </a:rPr>
              <a:t>Estimated median number of infections, all types</a:t>
            </a:r>
          </a:p>
        </c:rich>
      </c:tx>
      <c:layout>
        <c:manualLayout>
          <c:xMode val="edge"/>
          <c:yMode val="edge"/>
          <c:x val="0.12996376811594201"/>
          <c:y val="1.6949152542372881E-2"/>
        </c:manualLayout>
      </c:layout>
      <c:overlay val="0"/>
      <c:spPr>
        <a:noFill/>
        <a:ln>
          <a:noFill/>
        </a:ln>
        <a:effectLst/>
      </c:spPr>
      <c:txPr>
        <a:bodyPr rot="0" spcFirstLastPara="1" vertOverflow="ellipsis" vert="horz" wrap="square" anchor="ctr" anchorCtr="1"/>
        <a:lstStyle/>
        <a:p>
          <a:pPr>
            <a:defRPr b="0" i="0" u="none" strike="noStrike" kern="1200" baseline="0">
              <a:solidFill>
                <a:schemeClr val="dk1">
                  <a:lumMod val="65000"/>
                  <a:lumOff val="35000"/>
                </a:schemeClr>
              </a:solidFill>
              <a:effectLst/>
              <a:latin typeface="EC Square Sans Pro" panose="020B0506040000020004" pitchFamily="34" charset="0"/>
              <a:ea typeface="+mn-ea"/>
              <a:cs typeface="+mn-cs"/>
            </a:defRPr>
          </a:pPr>
          <a:endParaRPr lang="en-US"/>
        </a:p>
      </c:txPr>
    </c:title>
    <c:autoTitleDeleted val="0"/>
    <c:plotArea>
      <c:layout/>
      <c:barChart>
        <c:barDir val="col"/>
        <c:grouping val="clustered"/>
        <c:varyColors val="0"/>
        <c:ser>
          <c:idx val="0"/>
          <c:order val="0"/>
          <c:tx>
            <c:strRef>
              <c:f>Hoja3!$C$18</c:f>
              <c:strCache>
                <c:ptCount val="1"/>
                <c:pt idx="0">
                  <c:v>Estimated median numbre of infections, all types</c:v>
                </c:pt>
              </c:strCache>
            </c:strRef>
          </c:tx>
          <c:spPr>
            <a:solidFill>
              <a:srgbClr val="2C7470"/>
            </a:solidFill>
            <a:ln>
              <a:noFill/>
            </a:ln>
            <a:effectLst>
              <a:outerShdw blurRad="76200" dir="18900000" sy="23000" kx="-1200000" algn="bl" rotWithShape="0">
                <a:prstClr val="black">
                  <a:alpha val="20000"/>
                </a:prstClr>
              </a:outerShdw>
            </a:effectLst>
          </c:spPr>
          <c:invertIfNegative val="0"/>
          <c:dPt>
            <c:idx val="0"/>
            <c:invertIfNegative val="0"/>
            <c:bubble3D val="0"/>
            <c:spPr>
              <a:solidFill>
                <a:srgbClr val="2C7470"/>
              </a:soli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1-BB22-473A-8E05-CA03EAFDDD2E}"/>
              </c:ext>
            </c:extLst>
          </c:dPt>
          <c:dLbls>
            <c:spPr>
              <a:noFill/>
              <a:ln>
                <a:noFill/>
              </a:ln>
              <a:effectLst/>
            </c:spPr>
            <c:txPr>
              <a:bodyPr rot="0" spcFirstLastPara="1" vertOverflow="ellipsis" vert="horz" wrap="square" anchor="ctr" anchorCtr="1"/>
              <a:lstStyle/>
              <a:p>
                <a:pPr>
                  <a:defRPr sz="1000" b="1" i="0" u="none" strike="noStrike" kern="1200" baseline="0">
                    <a:solidFill>
                      <a:sysClr val="windowText" lastClr="000000"/>
                    </a:solidFill>
                    <a:latin typeface="PF Square Sans Pro" pitchFamily="2"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Hoja3!$B$19:$B$23</c:f>
              <c:numCache>
                <c:formatCode>General</c:formatCode>
                <c:ptCount val="5"/>
                <c:pt idx="0">
                  <c:v>2016</c:v>
                </c:pt>
                <c:pt idx="1">
                  <c:v>2017</c:v>
                </c:pt>
                <c:pt idx="2">
                  <c:v>2018</c:v>
                </c:pt>
                <c:pt idx="3">
                  <c:v>2019</c:v>
                </c:pt>
                <c:pt idx="4">
                  <c:v>2020</c:v>
                </c:pt>
              </c:numCache>
            </c:numRef>
          </c:cat>
          <c:val>
            <c:numRef>
              <c:f>Hoja3!$C$19:$C$23</c:f>
              <c:numCache>
                <c:formatCode>#,##0</c:formatCode>
                <c:ptCount val="5"/>
                <c:pt idx="0">
                  <c:v>685433</c:v>
                </c:pt>
                <c:pt idx="1">
                  <c:v>701816</c:v>
                </c:pt>
                <c:pt idx="2">
                  <c:v>822075</c:v>
                </c:pt>
                <c:pt idx="3">
                  <c:v>865767</c:v>
                </c:pt>
                <c:pt idx="4">
                  <c:v>801517</c:v>
                </c:pt>
              </c:numCache>
            </c:numRef>
          </c:val>
          <c:extLst>
            <c:ext xmlns:c16="http://schemas.microsoft.com/office/drawing/2014/chart" uri="{C3380CC4-5D6E-409C-BE32-E72D297353CC}">
              <c16:uniqueId val="{00000002-BB22-473A-8E05-CA03EAFDDD2E}"/>
            </c:ext>
          </c:extLst>
        </c:ser>
        <c:dLbls>
          <c:showLegendKey val="0"/>
          <c:showVal val="1"/>
          <c:showCatName val="0"/>
          <c:showSerName val="0"/>
          <c:showPercent val="0"/>
          <c:showBubbleSize val="0"/>
        </c:dLbls>
        <c:gapWidth val="150"/>
        <c:overlap val="-25"/>
        <c:axId val="194060800"/>
        <c:axId val="182701440"/>
      </c:barChart>
      <c:catAx>
        <c:axId val="19406080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dk1">
                    <a:lumMod val="65000"/>
                    <a:lumOff val="35000"/>
                  </a:schemeClr>
                </a:solidFill>
                <a:effectLst/>
                <a:latin typeface="PF Square Sans Pro" pitchFamily="2" charset="0"/>
                <a:ea typeface="+mn-ea"/>
                <a:cs typeface="+mn-cs"/>
              </a:defRPr>
            </a:pPr>
            <a:endParaRPr lang="en-US"/>
          </a:p>
        </c:txPr>
        <c:crossAx val="182701440"/>
        <c:crosses val="autoZero"/>
        <c:auto val="1"/>
        <c:lblAlgn val="ctr"/>
        <c:lblOffset val="100"/>
        <c:noMultiLvlLbl val="0"/>
      </c:catAx>
      <c:valAx>
        <c:axId val="182701440"/>
        <c:scaling>
          <c:orientation val="minMax"/>
        </c:scaling>
        <c:delete val="1"/>
        <c:axPos val="l"/>
        <c:numFmt formatCode="#,##0" sourceLinked="1"/>
        <c:majorTickMark val="none"/>
        <c:minorTickMark val="none"/>
        <c:tickLblPos val="nextTo"/>
        <c:crossAx val="194060800"/>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noFill/>
      <a:round/>
    </a:ln>
    <a:effectLst/>
  </c:spPr>
  <c:txPr>
    <a:bodyPr/>
    <a:lstStyle/>
    <a:p>
      <a:pPr>
        <a:defRPr>
          <a:latin typeface="EC Square Sans Pro" panose="020B05060400000200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7303" cy="611291"/>
          </a:xfrm>
          <a:prstGeom prst="rect">
            <a:avLst/>
          </a:prstGeom>
        </p:spPr>
        <p:txBody>
          <a:bodyPr vert="horz" lIns="91440" tIns="45720" rIns="91440" bIns="45720" rtlCol="0"/>
          <a:lstStyle>
            <a:lvl1pPr algn="l">
              <a:defRPr sz="1200"/>
            </a:lvl1pPr>
          </a:lstStyle>
          <a:p>
            <a:endParaRPr lang="en-GB"/>
          </a:p>
        </p:txBody>
      </p:sp>
      <p:sp>
        <p:nvSpPr>
          <p:cNvPr id="3" name="Marcador de fecha 2"/>
          <p:cNvSpPr>
            <a:spLocks noGrp="1"/>
          </p:cNvSpPr>
          <p:nvPr>
            <p:ph type="dt" idx="1"/>
          </p:nvPr>
        </p:nvSpPr>
        <p:spPr>
          <a:xfrm>
            <a:off x="3891608" y="0"/>
            <a:ext cx="2977303" cy="611291"/>
          </a:xfrm>
          <a:prstGeom prst="rect">
            <a:avLst/>
          </a:prstGeom>
        </p:spPr>
        <p:txBody>
          <a:bodyPr vert="horz" lIns="91440" tIns="45720" rIns="91440" bIns="45720" rtlCol="0"/>
          <a:lstStyle>
            <a:lvl1pPr algn="r">
              <a:defRPr sz="1200"/>
            </a:lvl1pPr>
          </a:lstStyle>
          <a:p>
            <a:fld id="{ECDD6750-F9E3-4DA1-BD9B-5E78D7093E59}" type="datetimeFigureOut">
              <a:rPr lang="en-GB" smtClean="0"/>
              <a:t>17/09/2024</a:t>
            </a:fld>
            <a:endParaRPr lang="en-GB"/>
          </a:p>
        </p:txBody>
      </p:sp>
      <p:sp>
        <p:nvSpPr>
          <p:cNvPr id="4" name="Marcador de imagen de diapositiva 3"/>
          <p:cNvSpPr>
            <a:spLocks noGrp="1" noRot="1" noChangeAspect="1"/>
          </p:cNvSpPr>
          <p:nvPr>
            <p:ph type="sldImg" idx="2"/>
          </p:nvPr>
        </p:nvSpPr>
        <p:spPr>
          <a:xfrm>
            <a:off x="-215900" y="1524000"/>
            <a:ext cx="7302500" cy="4116388"/>
          </a:xfrm>
          <a:prstGeom prst="rect">
            <a:avLst/>
          </a:prstGeom>
          <a:noFill/>
          <a:ln w="12700">
            <a:solidFill>
              <a:prstClr val="black"/>
            </a:solidFill>
          </a:ln>
        </p:spPr>
        <p:txBody>
          <a:bodyPr vert="horz" lIns="91440" tIns="45720" rIns="91440" bIns="45720" rtlCol="0" anchor="ctr"/>
          <a:lstStyle/>
          <a:p>
            <a:endParaRPr lang="en-GB"/>
          </a:p>
        </p:txBody>
      </p:sp>
      <p:sp>
        <p:nvSpPr>
          <p:cNvPr id="5" name="Marcador de notas 4"/>
          <p:cNvSpPr>
            <a:spLocks noGrp="1"/>
          </p:cNvSpPr>
          <p:nvPr>
            <p:ph type="body" sz="quarter" idx="3"/>
          </p:nvPr>
        </p:nvSpPr>
        <p:spPr>
          <a:xfrm>
            <a:off x="687070" y="5867824"/>
            <a:ext cx="5496560" cy="4800177"/>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6" name="Marcador de pie de página 5"/>
          <p:cNvSpPr>
            <a:spLocks noGrp="1"/>
          </p:cNvSpPr>
          <p:nvPr>
            <p:ph type="ftr" sz="quarter" idx="4"/>
          </p:nvPr>
        </p:nvSpPr>
        <p:spPr>
          <a:xfrm>
            <a:off x="0" y="11580712"/>
            <a:ext cx="2977303" cy="611289"/>
          </a:xfrm>
          <a:prstGeom prst="rect">
            <a:avLst/>
          </a:prstGeom>
        </p:spPr>
        <p:txBody>
          <a:bodyPr vert="horz" lIns="91440" tIns="45720" rIns="91440" bIns="45720" rtlCol="0" anchor="b"/>
          <a:lstStyle>
            <a:lvl1pPr algn="l">
              <a:defRPr sz="1200"/>
            </a:lvl1pPr>
          </a:lstStyle>
          <a:p>
            <a:endParaRPr lang="en-GB"/>
          </a:p>
        </p:txBody>
      </p:sp>
      <p:sp>
        <p:nvSpPr>
          <p:cNvPr id="7" name="Marcador de número de diapositiva 6"/>
          <p:cNvSpPr>
            <a:spLocks noGrp="1"/>
          </p:cNvSpPr>
          <p:nvPr>
            <p:ph type="sldNum" sz="quarter" idx="5"/>
          </p:nvPr>
        </p:nvSpPr>
        <p:spPr>
          <a:xfrm>
            <a:off x="3891608" y="11580712"/>
            <a:ext cx="2977303" cy="611289"/>
          </a:xfrm>
          <a:prstGeom prst="rect">
            <a:avLst/>
          </a:prstGeom>
        </p:spPr>
        <p:txBody>
          <a:bodyPr vert="horz" lIns="91440" tIns="45720" rIns="91440" bIns="45720" rtlCol="0" anchor="b"/>
          <a:lstStyle>
            <a:lvl1pPr algn="r">
              <a:defRPr sz="1200"/>
            </a:lvl1pPr>
          </a:lstStyle>
          <a:p>
            <a:fld id="{3BF68CBC-6CFC-428F-8CC1-256870B442D5}" type="slidenum">
              <a:rPr lang="en-GB" smtClean="0"/>
              <a:t>‹#›</a:t>
            </a:fld>
            <a:endParaRPr lang="en-GB"/>
          </a:p>
        </p:txBody>
      </p:sp>
    </p:spTree>
    <p:extLst>
      <p:ext uri="{BB962C8B-B14F-4D97-AF65-F5344CB8AC3E}">
        <p14:creationId xmlns:p14="http://schemas.microsoft.com/office/powerpoint/2010/main" val="10023371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ema.europa.eu/en/veterinary-regulatory-overview/veterinary-medicinal-products-regulation"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ec.europa.eu/eurostat/databrowser/view/ef_lsk_main__custom_8943026/default/table?lang=en"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ec.europa.eu/eurostat/statistics-explained/index.php?title=Aquaculture_statistics#EU_Aquaculture"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doi.org/10.1787/9789264307599-en"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en.wikipedia.org/wiki/Antibiotic_resistance"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1</a:t>
            </a:fld>
            <a:endParaRPr lang="en-GB"/>
          </a:p>
        </p:txBody>
      </p:sp>
    </p:spTree>
    <p:extLst>
      <p:ext uri="{BB962C8B-B14F-4D97-AF65-F5344CB8AC3E}">
        <p14:creationId xmlns:p14="http://schemas.microsoft.com/office/powerpoint/2010/main" val="32338155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lt-LT" sz="1100" dirty="0">
                <a:latin typeface="PF Square Sans Pro" pitchFamily="2" charset="0"/>
              </a:rPr>
              <a:t>https://ec.europa.eu/eurostat/statistics-explained/images/f/f2/Developments_of_livestock_populations_%28index_2002%3D100_based_on_heads_of_animals%2C_EU%2C_2002-2022%29_16-10-2023_v2.png</a:t>
            </a:r>
          </a:p>
          <a:p>
            <a:endParaRPr lang="es-ES" sz="1100" dirty="0">
              <a:latin typeface="PF Square Sans Pro" pitchFamily="2" charset="0"/>
            </a:endParaRPr>
          </a:p>
          <a:p>
            <a:r>
              <a:rPr lang="lt-LT" sz="1100" dirty="0">
                <a:latin typeface="PF Square Sans Pro" pitchFamily="2" charset="0"/>
              </a:rPr>
              <a:t>„Nuo ūkio iki stalo“ tikslas – Žaliojo susitarimo dalis</a:t>
            </a:r>
          </a:p>
          <a:p>
            <a:r>
              <a:rPr lang="lt-LT" sz="1100" dirty="0">
                <a:highlight>
                  <a:srgbClr val="FFFF00"/>
                </a:highlight>
                <a:latin typeface="PF Square Sans Pro" pitchFamily="2" charset="0"/>
              </a:rPr>
              <a:t>Atspirties taškas</a:t>
            </a:r>
            <a:r>
              <a:rPr lang="lt-LT" sz="1100" dirty="0">
                <a:latin typeface="PF Square Sans Pro" pitchFamily="2" charset="0"/>
              </a:rPr>
              <a:t> – 2018 m.</a:t>
            </a:r>
          </a:p>
          <a:p>
            <a:r>
              <a:rPr lang="lt-LT" sz="1100" dirty="0">
                <a:highlight>
                  <a:srgbClr val="FFFF00"/>
                </a:highlight>
                <a:latin typeface="PF Square Sans Pro" pitchFamily="2" charset="0"/>
              </a:rPr>
              <a:t>Tikslas taikomas visoms ES šalims, o ne atskiroms</a:t>
            </a:r>
          </a:p>
          <a:p>
            <a:endParaRPr lang="es-ES"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10</a:t>
            </a:fld>
            <a:endParaRPr lang="en-GB"/>
          </a:p>
        </p:txBody>
      </p:sp>
    </p:spTree>
    <p:extLst>
      <p:ext uri="{BB962C8B-B14F-4D97-AF65-F5344CB8AC3E}">
        <p14:creationId xmlns:p14="http://schemas.microsoft.com/office/powerpoint/2010/main" val="31860232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a:xfrm>
            <a:off x="687070" y="5943600"/>
            <a:ext cx="5496560" cy="4800177"/>
          </a:xfrm>
        </p:spPr>
        <p:txBody>
          <a:bodyPr/>
          <a:lstStyle/>
          <a:p>
            <a:pPr marL="0" indent="0">
              <a:buNone/>
            </a:pPr>
            <a:r>
              <a:rPr lang="lt-LT" sz="1100" dirty="0">
                <a:latin typeface="PF Square Sans Pro" pitchFamily="2" charset="0"/>
              </a:rPr>
              <a:t>Europos vaistų agentūra (EVA) ESVAC tyrimą projektą pradėjo 2009 m.</a:t>
            </a:r>
          </a:p>
          <a:p>
            <a:pPr marL="0" indent="0">
              <a:buNone/>
            </a:pPr>
            <a:endParaRPr lang="en-GB" sz="1100" dirty="0">
              <a:latin typeface="PF Square Sans Pro" pitchFamily="2" charset="0"/>
            </a:endParaRPr>
          </a:p>
          <a:p>
            <a:pPr marL="0" indent="0">
              <a:buNone/>
            </a:pPr>
            <a:r>
              <a:rPr lang="lt-LT" sz="1100" b="0" i="0" dirty="0">
                <a:solidFill>
                  <a:srgbClr val="1E1E1E"/>
                </a:solidFill>
                <a:effectLst/>
                <a:latin typeface="PF Square Sans Pro" pitchFamily="2" charset="0"/>
              </a:rPr>
              <a:t>Europos veterinarinių antimikrobinių vaistų vartojimo priežiūros (ESVAC) projekte nuo 2009 m. iki 2023 m. buvo renkama informacija apie tai, </a:t>
            </a:r>
            <a:r>
              <a:rPr lang="lt-LT" sz="1100" b="1" i="0" dirty="0">
                <a:solidFill>
                  <a:srgbClr val="1E1E1E"/>
                </a:solidFill>
                <a:effectLst/>
                <a:latin typeface="PF Square Sans Pro" pitchFamily="2" charset="0"/>
              </a:rPr>
              <a:t>kaip antimikrobiniai vaistai naudojami gyvūnams visoje Europos Sąjungoje (ES)</a:t>
            </a:r>
            <a:r>
              <a:rPr lang="lt-LT" sz="1100" b="0" i="0" dirty="0">
                <a:solidFill>
                  <a:srgbClr val="1E1E1E"/>
                </a:solidFill>
                <a:effectLst/>
                <a:latin typeface="PF Square Sans Pro" pitchFamily="2" charset="0"/>
              </a:rPr>
              <a:t>. Tokia informacija yra labai svarbi nustatant galimus rizikos veiksnius, galinčius lemti atsparumo antimikrobinėms medžiagoms vystymąsi ir plitimą. </a:t>
            </a:r>
          </a:p>
          <a:p>
            <a:pPr marL="0" indent="0">
              <a:buNone/>
            </a:pPr>
            <a:endParaRPr lang="en-GB" sz="1100" dirty="0">
              <a:latin typeface="PF Square Sans Pro" pitchFamily="2" charset="0"/>
            </a:endParaRPr>
          </a:p>
          <a:p>
            <a:pPr marL="171450" indent="-171450">
              <a:buFont typeface="Arial" panose="020B0604020202020204" pitchFamily="34" charset="0"/>
              <a:buChar char="•"/>
            </a:pPr>
            <a:r>
              <a:rPr lang="lt-LT" sz="1100" dirty="0">
                <a:latin typeface="PF Square Sans Pro" pitchFamily="2" charset="0"/>
              </a:rPr>
              <a:t>Pateikiamas </a:t>
            </a:r>
            <a:r>
              <a:rPr lang="lt-LT" sz="1100" b="0" i="0" dirty="0">
                <a:solidFill>
                  <a:srgbClr val="1E1E1E"/>
                </a:solidFill>
                <a:effectLst/>
                <a:latin typeface="PF Square Sans Pro" pitchFamily="2" charset="0"/>
              </a:rPr>
              <a:t>suvienodintas požiūris į </a:t>
            </a:r>
            <a:r>
              <a:rPr lang="lt-LT" sz="1100" b="1" i="0" dirty="0">
                <a:solidFill>
                  <a:srgbClr val="1E1E1E"/>
                </a:solidFill>
                <a:effectLst/>
                <a:latin typeface="PF Square Sans Pro" pitchFamily="2" charset="0"/>
              </a:rPr>
              <a:t>duomenų apie antimikrobinių medžiagų naudojimą </a:t>
            </a:r>
            <a:r>
              <a:rPr lang="lt-LT" sz="1100" b="0" i="0" dirty="0">
                <a:solidFill>
                  <a:srgbClr val="1E1E1E"/>
                </a:solidFill>
                <a:effectLst/>
                <a:latin typeface="PF Square Sans Pro" pitchFamily="2" charset="0"/>
              </a:rPr>
              <a:t>gyvuliuose ES ir Europos ekonominės erdvės (EEE) valstybėse narėse rinkimą ir teikimą.</a:t>
            </a:r>
          </a:p>
          <a:p>
            <a:pPr marL="171450" indent="-171450">
              <a:buFont typeface="Arial" panose="020B0604020202020204" pitchFamily="34" charset="0"/>
              <a:buChar char="•"/>
            </a:pPr>
            <a:r>
              <a:rPr lang="lt-LT" sz="1100" b="0" i="0" dirty="0">
                <a:solidFill>
                  <a:srgbClr val="1E1E1E"/>
                </a:solidFill>
                <a:effectLst/>
                <a:latin typeface="PF Square Sans Pro" pitchFamily="2" charset="0"/>
              </a:rPr>
              <a:t>Savanoriškas dalyvavimas ESVAC projekte per metus išaugo nuo 9 iki 31 ataskaitą teikiančios šalies.</a:t>
            </a:r>
          </a:p>
          <a:p>
            <a:pPr marL="171450" indent="-171450">
              <a:buFont typeface="Arial" panose="020B0604020202020204" pitchFamily="34" charset="0"/>
              <a:buChar char="•"/>
            </a:pPr>
            <a:r>
              <a:rPr lang="lt-LT" sz="1100" b="0" i="0" dirty="0">
                <a:solidFill>
                  <a:srgbClr val="1E1E1E"/>
                </a:solidFill>
                <a:effectLst/>
                <a:latin typeface="PF Square Sans Pro" pitchFamily="2" charset="0"/>
              </a:rPr>
              <a:t>ESVAC projektas formaliai baigėsi 2023 m. lapkritį paviešinus galutinę ataskaitą.</a:t>
            </a:r>
          </a:p>
          <a:p>
            <a:pPr marL="171450" indent="-171450">
              <a:buFont typeface="Arial" panose="020B0604020202020204" pitchFamily="34" charset="0"/>
              <a:buChar char="•"/>
            </a:pPr>
            <a:r>
              <a:rPr lang="lt-LT" sz="1100" b="0" i="0" dirty="0">
                <a:solidFill>
                  <a:srgbClr val="1E1E1E"/>
                </a:solidFill>
                <a:effectLst/>
                <a:latin typeface="PF Square Sans Pro" pitchFamily="2" charset="0"/>
              </a:rPr>
              <a:t>Nuo 2024 m. sausio mėnesio visos ES / EEE valstybės narės privalo teikti duomenis apie </a:t>
            </a:r>
            <a:r>
              <a:rPr lang="lt-LT" sz="1100" b="1" i="0" dirty="0">
                <a:solidFill>
                  <a:srgbClr val="1E1E1E"/>
                </a:solidFill>
                <a:effectLst/>
                <a:latin typeface="PF Square Sans Pro" pitchFamily="2" charset="0"/>
              </a:rPr>
              <a:t>gyvūnams naudojamų antimikrobinių vaistų naudojimo ir pardavimo apimtis</a:t>
            </a:r>
            <a:r>
              <a:rPr lang="lt-LT" sz="1100" b="0" i="0" dirty="0">
                <a:solidFill>
                  <a:srgbClr val="1E1E1E"/>
                </a:solidFill>
                <a:effectLst/>
                <a:latin typeface="PF Square Sans Pro" pitchFamily="2" charset="0"/>
              </a:rPr>
              <a:t>, laikantis </a:t>
            </a:r>
            <a:r>
              <a:rPr lang="lt-LT" sz="1100" b="0" i="0" dirty="0">
                <a:solidFill>
                  <a:srgbClr val="1E1E1E"/>
                </a:solidFill>
                <a:effectLst/>
                <a:latin typeface="PF Square Sans Pro" pitchFamily="2" charset="0"/>
                <a:hlinkClick r:id="rId3" tooltip="Veterinarinių vaistų reglamentas"/>
              </a:rPr>
              <a:t>veterinarinių vaistų reglamento</a:t>
            </a:r>
            <a:r>
              <a:rPr lang="lt-LT" sz="1100" b="0" i="0" dirty="0">
                <a:solidFill>
                  <a:srgbClr val="1E1E1E"/>
                </a:solidFill>
                <a:effectLst/>
                <a:latin typeface="PF Square Sans Pro" pitchFamily="2" charset="0"/>
              </a:rPr>
              <a:t>.</a:t>
            </a:r>
          </a:p>
          <a:p>
            <a:pPr marL="171450" indent="-171450">
              <a:buFont typeface="Arial" panose="020B0604020202020204" pitchFamily="34" charset="0"/>
              <a:buChar char="•"/>
            </a:pPr>
            <a:r>
              <a:rPr lang="lt-LT" sz="1100" b="0" i="0" dirty="0">
                <a:solidFill>
                  <a:srgbClr val="1E1E1E"/>
                </a:solidFill>
                <a:effectLst/>
                <a:latin typeface="PF Square Sans Pro" pitchFamily="2" charset="0"/>
              </a:rPr>
              <a:t>ES / EEE valstybės narės privalo naudoti EVA</a:t>
            </a:r>
            <a:r>
              <a:rPr lang="lt-LT" sz="1100" i="0" dirty="0">
                <a:solidFill>
                  <a:srgbClr val="1E1E1E"/>
                </a:solidFill>
                <a:effectLst/>
                <a:latin typeface="PF Square Sans Pro" pitchFamily="2" charset="0"/>
              </a:rPr>
              <a:t> </a:t>
            </a:r>
            <a:r>
              <a:rPr lang="lt-LT" sz="1100" b="1" i="0" dirty="0">
                <a:solidFill>
                  <a:srgbClr val="1E1E1E"/>
                </a:solidFill>
                <a:effectLst/>
                <a:latin typeface="PF Square Sans Pro" pitchFamily="2" charset="0"/>
              </a:rPr>
              <a:t>antimikrobinių medžiagų pardavimo ir naudojimo platformą</a:t>
            </a:r>
            <a:r>
              <a:rPr lang="lt-LT" sz="1100" b="0" i="0" dirty="0">
                <a:solidFill>
                  <a:srgbClr val="1E1E1E"/>
                </a:solidFill>
                <a:effectLst/>
                <a:latin typeface="PF Square Sans Pro" pitchFamily="2" charset="0"/>
              </a:rPr>
              <a:t>, kai pateikia duomenis EVA.</a:t>
            </a:r>
          </a:p>
          <a:p>
            <a:pPr marL="0" indent="0">
              <a:buNone/>
            </a:pPr>
            <a:endParaRPr lang="en-GB" sz="1100" dirty="0">
              <a:latin typeface="PF Square Sans Pro" pitchFamily="2" charset="0"/>
            </a:endParaRPr>
          </a:p>
          <a:p>
            <a:r>
              <a:rPr lang="lt-LT" sz="1100" dirty="0">
                <a:latin typeface="PF Square Sans Pro" pitchFamily="2" charset="0"/>
              </a:rPr>
              <a:t>Suapvalintas skaičius: rodo veterinarinių antibiotikų apibendrinto pardavimo proporciją (mg/PCU) maistiniams gyvūnams pagal antibiotiko klasę 31 Europos valstybėje 2022 m.</a:t>
            </a:r>
          </a:p>
          <a:p>
            <a:r>
              <a:rPr lang="lt-LT" sz="1100" dirty="0">
                <a:latin typeface="PF Square Sans Pro" pitchFamily="2" charset="0"/>
              </a:rPr>
              <a:t>„Kitos klasės“ apima amfenikolius, cefalosporinus ir kitus kvinolonus ir „kitus“</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11</a:t>
            </a:fld>
            <a:endParaRPr lang="en-GB"/>
          </a:p>
        </p:txBody>
      </p:sp>
    </p:spTree>
    <p:extLst>
      <p:ext uri="{BB962C8B-B14F-4D97-AF65-F5344CB8AC3E}">
        <p14:creationId xmlns:p14="http://schemas.microsoft.com/office/powerpoint/2010/main" val="18282728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lt-LT" sz="1100" dirty="0">
                <a:latin typeface="PF Square Sans Pro" pitchFamily="2" charset="0"/>
              </a:rPr>
              <a:t>Vidutinio pardavimo kiekio pokyčiai, mg/kg apskaičiuotos biomasės, 25 ES/EEE šalyse, nuo 2011 iki 2020 m.</a:t>
            </a:r>
          </a:p>
          <a:p>
            <a:r>
              <a:rPr lang="lt-LT" sz="1100" dirty="0">
                <a:latin typeface="PF Square Sans Pro" pitchFamily="2" charset="0"/>
              </a:rPr>
              <a:t>Šaltinis: EVA (2021)</a:t>
            </a:r>
          </a:p>
          <a:p>
            <a:endParaRPr lang="en-GB" sz="1100" dirty="0">
              <a:latin typeface="PF Square Sans Pro" pitchFamily="2" charset="0"/>
            </a:endParaRPr>
          </a:p>
          <a:p>
            <a:pPr algn="l"/>
            <a:r>
              <a:rPr lang="lt-LT" sz="1100" b="0" i="0" u="none" strike="noStrike" baseline="0" dirty="0">
                <a:latin typeface="PF Square Sans Pro" pitchFamily="2" charset="0"/>
              </a:rPr>
              <a:t>Šie skaičiai rodo, kad nacionaliniu ir ES/EEE lygiu taikytos pastangos buvo veiksmingos, nuolat mažėja antibiotikų naudojimas maistiniams gyvūnams (fluorokvinolono) daugelyje dalyvaujančių Europos šalių.</a:t>
            </a:r>
          </a:p>
          <a:p>
            <a:pPr algn="l"/>
            <a:endParaRPr lang="en-GB" sz="1100" b="0" i="0" u="none" strike="noStrike" baseline="0" dirty="0">
              <a:latin typeface="PF Square Sans Pro" pitchFamily="2" charset="0"/>
            </a:endParaRPr>
          </a:p>
          <a:p>
            <a:pPr algn="l"/>
            <a:r>
              <a:rPr lang="lt-LT" sz="1100" b="1" i="0" u="none" strike="noStrike" baseline="0" dirty="0">
                <a:solidFill>
                  <a:schemeClr val="tx1"/>
                </a:solidFill>
                <a:latin typeface="PF Square Sans Pro" pitchFamily="2" charset="0"/>
              </a:rPr>
              <a:t>Pagrindinis rodiklis: Visas pardavimas – bendras pardavimų sumažėjimas</a:t>
            </a:r>
          </a:p>
          <a:p>
            <a:pPr algn="l"/>
            <a:r>
              <a:rPr lang="lt-LT" sz="1100" b="1" i="0" u="none" strike="noStrike" baseline="0" dirty="0">
                <a:latin typeface="PF Square Sans Pro" pitchFamily="2" charset="0"/>
              </a:rPr>
              <a:t>Antriniai rodikliai (didelė pažanga): </a:t>
            </a:r>
            <a:r>
              <a:rPr lang="lt-LT" sz="1100" b="0" i="0" u="none" strike="noStrike" baseline="0" dirty="0">
                <a:latin typeface="PF Square Sans Pro" pitchFamily="2" charset="0"/>
              </a:rPr>
              <a:t>3-čios ir 4-os kartos cefalosporinų, polimiksinų ir kvinolonų pardavimas (mg/kg)</a:t>
            </a:r>
          </a:p>
          <a:p>
            <a:pPr algn="l"/>
            <a:r>
              <a:rPr lang="lt-LT" sz="1100" b="0" i="0" u="none" strike="noStrike" baseline="0" dirty="0">
                <a:latin typeface="PF Square Sans Pro" pitchFamily="2" charset="0"/>
              </a:rPr>
              <a:t>Registruotas fluorokvinolono pardavimas sumažėjo nedaug.</a:t>
            </a:r>
          </a:p>
          <a:p>
            <a:pPr algn="l"/>
            <a:endParaRPr lang="en-GB" sz="1100" b="0" i="0" u="none" strike="noStrike" baseline="0" dirty="0">
              <a:latin typeface="PF Square Sans Pro" pitchFamily="2" charset="0"/>
            </a:endParaRPr>
          </a:p>
          <a:p>
            <a:pPr algn="l"/>
            <a:r>
              <a:rPr lang="lt-LT" sz="1100" b="0" i="0" u="none" strike="noStrike" baseline="0" dirty="0">
                <a:latin typeface="PF Square Sans Pro" pitchFamily="2" charset="0"/>
              </a:rPr>
              <a:t>Pastaba. Sinonimai </a:t>
            </a:r>
            <a:r>
              <a:rPr lang="lt-LT" sz="1100" b="1" i="0" u="none" strike="noStrike" baseline="0" dirty="0">
                <a:latin typeface="PF Square Sans Pro" pitchFamily="2" charset="0"/>
              </a:rPr>
              <a:t>„miligramai per PCU“ (PCU = populiacijos korekcijos vienetas), gyvūnų biomasės ekvivalentų ataskaitos vienetas, </a:t>
            </a:r>
            <a:r>
              <a:rPr lang="lt-LT" sz="1100" b="0" i="0" u="none" strike="noStrike" baseline="0" dirty="0">
                <a:latin typeface="PF Square Sans Pro" pitchFamily="2" charset="0"/>
              </a:rPr>
              <a:t>kurį nustatė</a:t>
            </a:r>
          </a:p>
          <a:p>
            <a:pPr algn="l"/>
            <a:r>
              <a:rPr lang="lt-LT" sz="1100" b="0" i="0" u="none" strike="noStrike" baseline="0" dirty="0">
                <a:latin typeface="PF Square Sans Pro" pitchFamily="2" charset="0"/>
              </a:rPr>
              <a:t>Europos veterinarinių antimikrobinių medžiagų vartojimo priežiūros (ESVAC) iniciatyva.</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12</a:t>
            </a:fld>
            <a:endParaRPr lang="en-GB"/>
          </a:p>
        </p:txBody>
      </p:sp>
    </p:spTree>
    <p:extLst>
      <p:ext uri="{BB962C8B-B14F-4D97-AF65-F5344CB8AC3E}">
        <p14:creationId xmlns:p14="http://schemas.microsoft.com/office/powerpoint/2010/main" val="29854773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a:p>
            <a:r>
              <a:rPr lang="lt-LT" sz="1800" dirty="0">
                <a:effectLst/>
                <a:latin typeface="Segoe UI" panose="020B0502040204020203" pitchFamily="34" charset="0"/>
              </a:rPr>
              <a:t>Reglamento 2021/578 priedas. </a:t>
            </a:r>
            <a:r>
              <a:rPr lang="lt-LT" dirty="0"/>
              <a:t>https://eur-lex.europa.eu/eli/reg_del/2021/578/oj</a:t>
            </a:r>
          </a:p>
          <a:p>
            <a:endParaRPr lang="en-US" dirty="0"/>
          </a:p>
          <a:p>
            <a:pPr marL="228600" indent="-228600">
              <a:buAutoNum type="arabicPeriod"/>
            </a:pPr>
            <a:r>
              <a:rPr lang="lt-LT" dirty="0"/>
              <a:t>Pirmąją ataskaitą apie veterinarinių antimikrobinių vaistų pardavimo apimtį ir antimikrobinių vaistų naudojimą pagal gyvūnų rūšis Agentūra turi paskelbti iki 2025 m. kovo 31 d. ir joje pateikti šiuos duomenis: (a) veterinarinių antimikrobinių vaistų pardavimo apimtis, apimanti 2023 m. duomenis, kuriuos valstybės narės pateikia iki 2024 m. birželio 30 d.; b) antimikrobinių vaistų naudojimas atitinkamoms gyvūnų rūšims, kategorijoms ar etapams, apimanti 2023 m. duomenis, kuriuos valstybės narės pateikia iki 2024 m. rugsėjo 30 d.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lt-LT" dirty="0"/>
              <a:t>2. Nuo 2025 m. po pirmosios ataskaitos sekančias ataskaitas Agentūra skelbia iki gruodžio 31 d. ir jose pateikia šiuos duomenis: (a) veterinarinių antimikrobinių vaistų pardavimo apimtis, kurias valstybės narės pateikia iki kiekvienų metų birželio 30 d., apimant praėjusių kalendorinių metų duomenis; b) antimikrobinių vaistų panaudojimą atitinkamoms gyvūnų rūšims, kategorijoms ar stadijoms, kurias valstybės narės pateikia iki kiekvienų metų birželio 30 d., apimant praėjusių kalendorinių metų duomenis.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sz="1200" u="sng" dirty="0">
              <a:effectLst/>
              <a:latin typeface="Arial" panose="020B0604020202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t-LT" sz="1200" u="sng" dirty="0">
                <a:effectLst/>
                <a:latin typeface="Arial" panose="020B0604020202020204" pitchFamily="34" charset="0"/>
                <a:ea typeface="Calibri" panose="020F0502020204030204" pitchFamily="34" charset="0"/>
              </a:rPr>
              <a:t>Duomenys bus pradėti rinkti nuo minėtų metų. Ataskaitų rinkimas prasidės kitais metais (t. y. galvijams, kiaulėms ir naminiams paukščiams ataskaita už 2024 m., kitiems maistiniams gyvūnams – 2027 m., šunims, katėms ir kailiniams gyvūnams – 2030 m.)</a:t>
            </a:r>
          </a:p>
          <a:p>
            <a:pPr marL="228600" indent="-228600">
              <a:buAutoNum type="arabicPeriod"/>
            </a:pPr>
            <a:endParaRPr lang="en-GB" dirty="0"/>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13</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7481844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lt-LT" sz="1800" b="1" i="0" u="none" strike="noStrike" baseline="0" dirty="0">
                <a:solidFill>
                  <a:srgbClr val="164B95"/>
                </a:solidFill>
                <a:latin typeface="Tahoma" panose="020B0604030504040204" pitchFamily="34" charset="0"/>
              </a:rPr>
              <a:t>Atsparumas antimikrobinėms medžiagoms veikia tikrus žmones: </a:t>
            </a:r>
          </a:p>
          <a:p>
            <a:endParaRPr lang="es-ES" sz="1800" b="1" i="0" u="none" strike="noStrike" baseline="0" dirty="0">
              <a:solidFill>
                <a:srgbClr val="164B95"/>
              </a:solidFill>
              <a:latin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t-LT" dirty="0"/>
              <a:t>Šaltinis „Eurostat“ – </a:t>
            </a:r>
            <a:r>
              <a:rPr lang="lt-LT" b="1" u="sng" dirty="0"/>
              <a:t>Lietuvos</a:t>
            </a:r>
            <a:r>
              <a:rPr lang="lt-LT" dirty="0"/>
              <a:t> populiacija 2020 m.: </a:t>
            </a:r>
            <a:r>
              <a:rPr lang="lt-LT" sz="800" u="none" strike="noStrike" dirty="0">
                <a:effectLst/>
              </a:rPr>
              <a:t>2,7941</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003399"/>
              </a:solidFill>
              <a:latin typeface="PF Square Sans Pro"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t-LT" dirty="0">
                <a:solidFill>
                  <a:srgbClr val="003399"/>
                </a:solidFill>
                <a:latin typeface="PF Square Sans Pro" pitchFamily="2" charset="0"/>
              </a:rPr>
              <a:t>Lietuvos gyventojų skaičius 2020 m.: 2,7941 (7 x 28) = 196 mirtys 2020 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dirty="0"/>
          </a:p>
          <a:p>
            <a:endParaRPr lang="es-ES" dirty="0"/>
          </a:p>
          <a:p>
            <a:endParaRPr lang="es-ES"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15</a:t>
            </a:fld>
            <a:endParaRPr lang="en-GB"/>
          </a:p>
        </p:txBody>
      </p:sp>
    </p:spTree>
    <p:extLst>
      <p:ext uri="{BB962C8B-B14F-4D97-AF65-F5344CB8AC3E}">
        <p14:creationId xmlns:p14="http://schemas.microsoft.com/office/powerpoint/2010/main" val="26312772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lt-LT" sz="1100" dirty="0">
                <a:latin typeface="PF Square Sans Pro" pitchFamily="2" charset="0"/>
              </a:rPr>
              <a:t>Gyvulių populiacijos statistika </a:t>
            </a:r>
            <a:r>
              <a:rPr lang="lt-LT" sz="1100" dirty="0">
                <a:latin typeface="PF Square Sans Pro" pitchFamily="2" charset="0"/>
                <a:hlinkClick r:id="rId3"/>
              </a:rPr>
              <a:t>Statistika | „Eurostat“ (europa.eu)</a:t>
            </a:r>
            <a:r>
              <a:rPr lang="lt-LT" sz="1100" dirty="0">
                <a:latin typeface="PF Square Sans Pro" pitchFamily="2" charset="0"/>
              </a:rPr>
              <a:t> (2020)</a:t>
            </a:r>
          </a:p>
          <a:p>
            <a:endParaRPr lang="en-GB" sz="1100" dirty="0">
              <a:latin typeface="PF Square Sans Pro" pitchFamily="2" charset="0"/>
            </a:endParaRPr>
          </a:p>
          <a:p>
            <a:r>
              <a:rPr lang="lt-LT" sz="1100" dirty="0">
                <a:latin typeface="PF Square Sans Pro" pitchFamily="2" charset="0"/>
              </a:rPr>
              <a:t>Akvakultūros statistika: </a:t>
            </a:r>
            <a:r>
              <a:rPr lang="lt-LT" sz="1100" dirty="0">
                <a:latin typeface="PF Square Sans Pro" pitchFamily="2" charset="0"/>
                <a:hlinkClick r:id="rId4"/>
              </a:rPr>
              <a:t>Akvakultūros statistika – Paaiškinta statistika (europa.eu)</a:t>
            </a:r>
          </a:p>
          <a:p>
            <a:endParaRPr lang="en-GB" sz="1100" dirty="0">
              <a:latin typeface="PF Square Sans Pro" pitchFamily="2" charset="0"/>
            </a:endParaRPr>
          </a:p>
          <a:p>
            <a:r>
              <a:rPr lang="lt-LT" sz="1100" dirty="0">
                <a:latin typeface="PF Square Sans Pro" pitchFamily="2" charset="0"/>
              </a:rPr>
              <a:t>Duomenys pagal ES šalį ir atitinkamos proporcijos pagal rūšį šalyje.</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16</a:t>
            </a:fld>
            <a:endParaRPr lang="en-GB"/>
          </a:p>
        </p:txBody>
      </p:sp>
    </p:spTree>
    <p:extLst>
      <p:ext uri="{BB962C8B-B14F-4D97-AF65-F5344CB8AC3E}">
        <p14:creationId xmlns:p14="http://schemas.microsoft.com/office/powerpoint/2010/main" val="23582911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t-LT" sz="1200" dirty="0">
                <a:latin typeface="PF Square Sans Pro" pitchFamily="2" charset="0"/>
              </a:rPr>
              <a:t>Šaltinis: 13-a ESVAC ataskaita.</a:t>
            </a:r>
          </a:p>
          <a:p>
            <a:endParaRPr lang="en-GB" sz="1200" dirty="0">
              <a:latin typeface="PF Square Sans Pro" pitchFamily="2" charset="0"/>
            </a:endParaRPr>
          </a:p>
          <a:p>
            <a:r>
              <a:rPr lang="lt-LT" sz="1200" dirty="0">
                <a:latin typeface="PF Square Sans Pro" pitchFamily="2" charset="0"/>
              </a:rPr>
              <a:t>PCU – populiacijos korekcijos vienetas</a:t>
            </a:r>
          </a:p>
          <a:p>
            <a:pPr marL="171450" indent="-171450">
              <a:buFontTx/>
              <a:buChar char="-"/>
            </a:pPr>
            <a:r>
              <a:rPr lang="lt-LT" sz="1200" dirty="0">
                <a:latin typeface="PF Square Sans Pro" pitchFamily="2" charset="0"/>
              </a:rPr>
              <a:t>Maistui auginamų gyvūnų standartinis svoris kilogramais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lt-LT" sz="2000" dirty="0">
                <a:solidFill>
                  <a:srgbClr val="000000"/>
                </a:solidFill>
                <a:latin typeface="Adobe Clean DC"/>
              </a:rPr>
              <a:t>Apskaičiuojame per metus maistui auginamų gyvulių skaičių ir padauginame jį iš kiekvienos kategorijos gyvulių standartinio svorio.</a:t>
            </a:r>
          </a:p>
          <a:p>
            <a:pPr marL="171450" indent="-171450">
              <a:buFontTx/>
              <a:buChar char="-"/>
            </a:pPr>
            <a:r>
              <a:rPr lang="lt-LT" sz="1200" dirty="0">
                <a:latin typeface="PF Square Sans Pro" pitchFamily="2" charset="0"/>
              </a:rPr>
              <a:t>Rezultatas – mėsos kilogramai per metus, gyvūnų biomasė, kuri galimai buvo gydoma antimikrobinėmis medžiagomis.</a:t>
            </a:r>
          </a:p>
          <a:p>
            <a:pPr marL="171450" indent="-171450">
              <a:buFontTx/>
              <a:buChar char="-"/>
            </a:pPr>
            <a:r>
              <a:rPr lang="lt-LT" sz="1200" dirty="0">
                <a:latin typeface="PF Square Sans Pro" pitchFamily="2" charset="0"/>
              </a:rPr>
              <a:t>Bendras antimikrobinių preparatų pardavimas kiekvienoje šalyje dalijamas iš bendro mėsos kilogramų skaičiaus.</a:t>
            </a:r>
          </a:p>
          <a:p>
            <a:pPr marL="171450" indent="-171450">
              <a:buFontTx/>
              <a:buChar char="-"/>
            </a:pPr>
            <a:r>
              <a:rPr lang="lt-LT" sz="1200" dirty="0">
                <a:latin typeface="PF Square Sans Pro" pitchFamily="2" charset="0"/>
              </a:rPr>
              <a:t>Rezultatas – teorinis sunaudotų antimikrobinių medžiagų miligramų kiekis vienam kilogramui mėsos (biomasės). </a:t>
            </a:r>
          </a:p>
          <a:p>
            <a:pPr marL="0" indent="0">
              <a:buFontTx/>
              <a:buNone/>
            </a:pPr>
            <a:endParaRPr lang="en-GB" sz="1200" dirty="0">
              <a:latin typeface="PF Square Sans Pro" pitchFamily="2" charset="0"/>
            </a:endParaRPr>
          </a:p>
          <a:p>
            <a:pPr marL="0" indent="0">
              <a:buFontTx/>
              <a:buNone/>
            </a:pPr>
            <a:r>
              <a:rPr lang="lt-LT" sz="1200" b="1" u="sng" dirty="0">
                <a:latin typeface="PF Square Sans Pro" pitchFamily="2" charset="0"/>
              </a:rPr>
              <a:t>LIETUVOJE</a:t>
            </a:r>
            <a:r>
              <a:rPr lang="lt-LT" sz="1200" dirty="0">
                <a:latin typeface="PF Square Sans Pro" pitchFamily="2" charset="0"/>
              </a:rPr>
              <a:t>: 300 x 1 000 tonų = 300 000 pagaminta tonų mėsos (2022).</a:t>
            </a:r>
          </a:p>
          <a:p>
            <a:pPr marL="0" indent="0">
              <a:buFontTx/>
              <a:buNone/>
            </a:pPr>
            <a:r>
              <a:rPr lang="lt-LT" sz="1200" dirty="0">
                <a:latin typeface="PF Square Sans Pro" pitchFamily="2" charset="0"/>
              </a:rPr>
              <a:t>Apskaičiuota, kad 48,2 mg antimikrobinių medžiagų teko kiekvienam kilogramui pagamintos mėsos. Pažymėtina, kad pardavimo duomenų korekcijos buvo atliktos 2019–2021 m., ruošiant ESVAC ataskaitą.</a:t>
            </a:r>
            <a:r>
              <a:rPr lang="lt-LT" sz="1800" b="0" i="0" u="none" strike="noStrike" baseline="0" dirty="0">
                <a:solidFill>
                  <a:srgbClr val="000000"/>
                </a:solidFill>
                <a:latin typeface="Verdana" panose="020B0604030504040204" pitchFamily="34" charset="0"/>
              </a:rPr>
              <a:t> Galiausiai, mg/PCU skaičiai tais metais yra 2,9–3,5 karto didesni nei publikuoti ankstesnėse ESVAC ataskaitose. Interpretuojant tendencijas ir darant išvadas iš Lietuvos duomenų iki 2019 m. rekomenduojama būti atsargiems, nes nebuvo įmanoma patikrinti jų tikslumo ar išsamumo.</a:t>
            </a:r>
          </a:p>
          <a:p>
            <a:pPr marL="0" indent="0">
              <a:buFontTx/>
              <a:buNone/>
            </a:pPr>
            <a:endParaRPr lang="en-GB" sz="1200" dirty="0">
              <a:latin typeface="PF Square Sans Pro" pitchFamily="2" charset="0"/>
            </a:endParaRPr>
          </a:p>
          <a:p>
            <a:pPr marL="0" indent="0">
              <a:buFontTx/>
              <a:buNone/>
            </a:pPr>
            <a:r>
              <a:rPr lang="lt-LT" sz="1200" dirty="0">
                <a:latin typeface="PF Square Sans Pro" pitchFamily="2" charset="0"/>
              </a:rPr>
              <a:t>Lietuva padidino bendrą antimikrobinių medžiagų kiekį 45 % nuo 2018 iki 2022 m. </a:t>
            </a:r>
          </a:p>
          <a:p>
            <a:endParaRPr lang="es-ES" dirty="0"/>
          </a:p>
        </p:txBody>
      </p:sp>
      <p:sp>
        <p:nvSpPr>
          <p:cNvPr id="4" name="Slide Number Placeholder 3"/>
          <p:cNvSpPr>
            <a:spLocks noGrp="1"/>
          </p:cNvSpPr>
          <p:nvPr>
            <p:ph type="sldNum" sz="quarter" idx="5"/>
          </p:nvPr>
        </p:nvSpPr>
        <p:spPr/>
        <p:txBody>
          <a:bodyPr/>
          <a:lstStyle/>
          <a:p>
            <a:fld id="{3BF68CBC-6CFC-428F-8CC1-256870B442D5}" type="slidenum">
              <a:rPr lang="en-GB" smtClean="0"/>
              <a:t>17</a:t>
            </a:fld>
            <a:endParaRPr lang="en-GB"/>
          </a:p>
        </p:txBody>
      </p:sp>
    </p:spTree>
    <p:extLst>
      <p:ext uri="{BB962C8B-B14F-4D97-AF65-F5344CB8AC3E}">
        <p14:creationId xmlns:p14="http://schemas.microsoft.com/office/powerpoint/2010/main" val="1342199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dirty="0"/>
              <a:t>Tendencijos pagal šalis: </a:t>
            </a:r>
            <a:r>
              <a:rPr lang="lt-LT" sz="1200" b="0" i="0" dirty="0">
                <a:effectLst/>
                <a:latin typeface="Verdana" panose="020B0604030504040204" pitchFamily="34" charset="0"/>
              </a:rPr>
              <a:t>https://www.bing.com/search?q=ema%3A+lithuania+sales+trends+mg+pcu+antibiotic+vmps+food+producing+animals+english&amp;cvid=303073cb215e4e83b9603aeeb9a7c861&amp;gs_lcrp=EgZjaHJvbWUyBggAEEUYOTIGCAEQRRg6MggIAhDpBxj8VdIBCjE1OTA4NmowajSoAgCwAgE&amp;FORM=ANAB01&amp;PC=U531</a:t>
            </a:r>
          </a:p>
          <a:p>
            <a:endParaRPr lang="en-GB" dirty="0"/>
          </a:p>
          <a:p>
            <a:endParaRPr lang="en-GB"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18</a:t>
            </a:fld>
            <a:endParaRPr lang="en-GB"/>
          </a:p>
        </p:txBody>
      </p:sp>
    </p:spTree>
    <p:extLst>
      <p:ext uri="{BB962C8B-B14F-4D97-AF65-F5344CB8AC3E}">
        <p14:creationId xmlns:p14="http://schemas.microsoft.com/office/powerpoint/2010/main" val="28530114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lt-LT" sz="1100" b="0" i="0" u="none" strike="noStrike" baseline="0" dirty="0">
                <a:solidFill>
                  <a:srgbClr val="000000"/>
                </a:solidFill>
                <a:latin typeface="PF Square Sans Pro" pitchFamily="2" charset="0"/>
              </a:rPr>
              <a:t>1. Skirtumus tarp šalių reikia vertinti labai atsargiai dėl didelių dozavimo schemų skirtumų tarp šių antibiotikų klasių / poklasių. </a:t>
            </a:r>
          </a:p>
          <a:p>
            <a:r>
              <a:rPr lang="lt-LT" sz="1100" b="0" i="0" u="none" strike="noStrike" baseline="0" dirty="0">
                <a:solidFill>
                  <a:srgbClr val="000000"/>
                </a:solidFill>
                <a:latin typeface="PF Square Sans Pro" pitchFamily="2" charset="0"/>
              </a:rPr>
              <a:t>2. Apie kvinolonų pardavimą nebuvo pranešta Austrijoje, Kroatijoje, Kipre, Čekijoje, Estijoje, Suomijoje, Vokietijoje, Vengrijoje, Islandijoje, Airijoje, Latvijoje, Lietuvoje, Liuksemburge, Maltoje, Portugalijoje, Slovėnijoje, Šveicarijoje ir Jungtinėje Karalystėje. </a:t>
            </a:r>
          </a:p>
          <a:p>
            <a:r>
              <a:rPr lang="lt-LT" sz="1100" b="0" i="0" u="none" strike="noStrike" baseline="0" dirty="0">
                <a:solidFill>
                  <a:srgbClr val="000000"/>
                </a:solidFill>
                <a:latin typeface="PF Square Sans Pro" pitchFamily="2" charset="0"/>
              </a:rPr>
              <a:t>3. Apie polimiksinų pardavimą nebuvo pranešta Danijoje, Suomijoje, Islandijoje, Airijoje, Norvegijoje ir Jungtinėje Karalystėje. </a:t>
            </a:r>
          </a:p>
          <a:p>
            <a:r>
              <a:rPr lang="lt-LT" sz="1100" b="0" i="0" u="none" strike="noStrike" baseline="0" dirty="0">
                <a:solidFill>
                  <a:srgbClr val="000000"/>
                </a:solidFill>
                <a:latin typeface="PF Square Sans Pro" pitchFamily="2" charset="0"/>
              </a:rPr>
              <a:t>4. Bendra proporcija 31 Europos šalyje paremta bendru mg/PCU – bendru aktyvių antibiotikų medžiagų parduotu kiekiu (mg) padalintu iš bendro PCU (kg).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19</a:t>
            </a:fld>
            <a:endParaRPr lang="en-GB"/>
          </a:p>
        </p:txBody>
      </p:sp>
    </p:spTree>
    <p:extLst>
      <p:ext uri="{BB962C8B-B14F-4D97-AF65-F5344CB8AC3E}">
        <p14:creationId xmlns:p14="http://schemas.microsoft.com/office/powerpoint/2010/main" val="34215274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20</a:t>
            </a:fld>
            <a:endParaRPr lang="en-GB"/>
          </a:p>
        </p:txBody>
      </p:sp>
    </p:spTree>
    <p:extLst>
      <p:ext uri="{BB962C8B-B14F-4D97-AF65-F5344CB8AC3E}">
        <p14:creationId xmlns:p14="http://schemas.microsoft.com/office/powerpoint/2010/main" val="5608170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lt-LT" dirty="0"/>
              <a:t>Šiame pristatyme bus pateikiami bendri duomenys ir skaičiai apie atsparumą, ekonominį poveikį, iki šiol atliktus ir atliktinus veiksmus. Apžvelgsime, kas yra atsparumas antimikrobinėms medžiagoms, kodėl mums tai aktualu ir ką galime dėl to padaryti.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2</a:t>
            </a:fld>
            <a:endParaRPr lang="en-GB"/>
          </a:p>
        </p:txBody>
      </p:sp>
    </p:spTree>
    <p:extLst>
      <p:ext uri="{BB962C8B-B14F-4D97-AF65-F5344CB8AC3E}">
        <p14:creationId xmlns:p14="http://schemas.microsoft.com/office/powerpoint/2010/main" val="18564514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l"/>
            <a:r>
              <a:rPr lang="lt-LT" sz="1100" b="0" i="1" u="none" strike="noStrike" baseline="0" dirty="0">
                <a:latin typeface="PF Square Sans Pro" pitchFamily="2" charset="0"/>
              </a:rPr>
              <a:t>Šaltinis: </a:t>
            </a:r>
            <a:r>
              <a:rPr lang="lt-LT" sz="1100" b="0" i="0" u="none" strike="noStrike" baseline="0" dirty="0">
                <a:latin typeface="PF Square Sans Pro" pitchFamily="2" charset="0"/>
              </a:rPr>
              <a:t>EUSR on AMR in zoonotic and indicator bacteria from humans, animals and food 2020/2021. EFSA Journal 2023;21(3):7867. Page 95</a:t>
            </a:r>
          </a:p>
          <a:p>
            <a:pPr algn="l"/>
            <a:endParaRPr lang="en-GB" sz="1100" b="0" i="0" u="none" strike="noStrike" baseline="0" dirty="0">
              <a:solidFill>
                <a:srgbClr val="000000"/>
              </a:solidFill>
              <a:latin typeface="PF Square Sans Pro" pitchFamily="2" charset="0"/>
            </a:endParaRPr>
          </a:p>
          <a:p>
            <a:pPr algn="l"/>
            <a:r>
              <a:rPr lang="lt-LT" sz="1100" b="0" i="0" u="none" strike="noStrike" baseline="0" dirty="0">
                <a:solidFill>
                  <a:srgbClr val="000000"/>
                </a:solidFill>
                <a:latin typeface="PF Square Sans Pro" pitchFamily="2" charset="0"/>
              </a:rPr>
              <a:t>Tikslas – sumažinti atsparumą. </a:t>
            </a:r>
          </a:p>
          <a:p>
            <a:pPr algn="l"/>
            <a:r>
              <a:rPr lang="lt-LT" sz="1100" b="0" i="0" u="none" strike="noStrike" baseline="0" dirty="0">
                <a:solidFill>
                  <a:srgbClr val="000000"/>
                </a:solidFill>
                <a:latin typeface="PF Square Sans Pro" pitchFamily="2" charset="0"/>
              </a:rPr>
              <a:t>Tendencijas galima matyti iš 2009–2021 m. atsparių bakterijų mėginių. Ne visos šalys pateikė visų metų duomenis. Nors duomenys renkami nesuderintai, galima pastebėti teigiamą mažėjimo tendenciją.</a:t>
            </a:r>
          </a:p>
          <a:p>
            <a:pPr algn="l"/>
            <a:endParaRPr lang="en-GB" sz="1100" b="0" i="0" u="none" strike="noStrike" baseline="0" dirty="0">
              <a:solidFill>
                <a:srgbClr val="000000"/>
              </a:solidFill>
              <a:latin typeface="PF Square Sans Pro" pitchFamily="2" charset="0"/>
            </a:endParaRPr>
          </a:p>
          <a:p>
            <a:pPr algn="l"/>
            <a:r>
              <a:rPr lang="lt-LT" sz="1100" b="0" i="0" u="none" strike="noStrike" baseline="0" dirty="0">
                <a:solidFill>
                  <a:srgbClr val="000000"/>
                </a:solidFill>
                <a:latin typeface="PF Square Sans Pro" pitchFamily="2" charset="0"/>
              </a:rPr>
              <a:t>Pastebėta daugiau mažėjimo nei didėjimo tendencijų, o labiausiai pastebima, kad atsparumas tetraciklinui sumažėjo maždaug pusėje kiaulių ir veršelių (24/43) ir naminių paukščių (23/42) duomenų rinkinių.</a:t>
            </a:r>
          </a:p>
          <a:p>
            <a:pPr algn="l"/>
            <a:r>
              <a:rPr lang="lt-LT" sz="1100" b="0" i="0" u="none" strike="noStrike" baseline="0" dirty="0">
                <a:solidFill>
                  <a:srgbClr val="000000"/>
                </a:solidFill>
                <a:latin typeface="PF Square Sans Pro" pitchFamily="2" charset="0"/>
              </a:rPr>
              <a:t>Pažymėtina, kad keliose šalyse atsparumo lygis laikui bėgant išliko stabilus ir nedidelis, todėl didelių pokyčių tikėtis negalima.</a:t>
            </a:r>
          </a:p>
          <a:p>
            <a:pPr algn="l"/>
            <a:endParaRPr lang="en-GB" sz="1100" b="0" i="0" u="none" strike="noStrike" baseline="0" dirty="0">
              <a:solidFill>
                <a:srgbClr val="000000"/>
              </a:solidFill>
              <a:latin typeface="PF Square Sans Pro" pitchFamily="2" charset="0"/>
            </a:endParaRPr>
          </a:p>
          <a:p>
            <a:pPr algn="l"/>
            <a:r>
              <a:rPr lang="lt-LT" sz="1100" b="0" i="0" u="none" strike="noStrike" baseline="0" dirty="0">
                <a:solidFill>
                  <a:srgbClr val="000000"/>
                </a:solidFill>
                <a:latin typeface="PF Square Sans Pro" pitchFamily="2" charset="0"/>
              </a:rPr>
              <a:t>1 pavyzdys.</a:t>
            </a:r>
          </a:p>
          <a:p>
            <a:pPr algn="l"/>
            <a:r>
              <a:rPr lang="lt-LT" sz="1100" b="1" i="0" u="none" strike="noStrike" baseline="0" dirty="0">
                <a:solidFill>
                  <a:srgbClr val="000000"/>
                </a:solidFill>
                <a:latin typeface="PF Square Sans Pro" pitchFamily="2" charset="0"/>
              </a:rPr>
              <a:t>Penimos kiaulės</a:t>
            </a:r>
          </a:p>
          <a:p>
            <a:pPr algn="l"/>
            <a:r>
              <a:rPr lang="lt-LT" sz="1100" b="0" i="0" u="none" strike="noStrike" baseline="0" dirty="0">
                <a:solidFill>
                  <a:srgbClr val="000000"/>
                </a:solidFill>
                <a:latin typeface="PF Square Sans Pro" pitchFamily="2" charset="0"/>
              </a:rPr>
              <a:t>Grafike rodoma, kaip visos iš 27 valstybių narių nurodė </a:t>
            </a:r>
            <a:r>
              <a:rPr lang="lt-LT" sz="1100" b="0" i="1" u="none" strike="noStrike" baseline="0" dirty="0">
                <a:solidFill>
                  <a:srgbClr val="000000"/>
                </a:solidFill>
                <a:latin typeface="PF Square Sans Pro" pitchFamily="2" charset="0"/>
              </a:rPr>
              <a:t>E. coli </a:t>
            </a:r>
            <a:r>
              <a:rPr lang="lt-LT" sz="1100" b="0" i="0" u="none" strike="noStrike" baseline="0" dirty="0">
                <a:solidFill>
                  <a:srgbClr val="000000"/>
                </a:solidFill>
                <a:latin typeface="PF Square Sans Pro" pitchFamily="2" charset="0"/>
              </a:rPr>
              <a:t>bakterijos pasipriešinimą penimose kiaulėse skirtingiems antibiotikams (ampicilinui, cefotaksimui, ciproflokacinui ir tetraciklinui) nuo 2009 iki 2021 m.</a:t>
            </a:r>
          </a:p>
          <a:p>
            <a:pPr algn="l"/>
            <a:r>
              <a:rPr lang="lt-LT" sz="1100" b="0" i="0" u="none" strike="noStrike" baseline="0" dirty="0">
                <a:solidFill>
                  <a:srgbClr val="000000"/>
                </a:solidFill>
                <a:latin typeface="PF Square Sans Pro" pitchFamily="2" charset="0"/>
              </a:rPr>
              <a:t>Bendra tendencija – akivaizdžiai mažėja atsparumas tetraciklinui ir ampicilinui. Cefotaksimo kiekis šiek tiek mažėja, o ciprofloksacino kiekis laikui bėgant išlieka pastovus).</a:t>
            </a:r>
          </a:p>
          <a:p>
            <a:pPr algn="l"/>
            <a:endParaRPr lang="en-GB" sz="1100" b="0" i="0" u="none" strike="noStrike" baseline="0" dirty="0">
              <a:solidFill>
                <a:srgbClr val="000000"/>
              </a:solidFill>
              <a:latin typeface="PF Square Sans Pro" pitchFamily="2" charset="0"/>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21</a:t>
            </a:fld>
            <a:endParaRPr lang="en-GB"/>
          </a:p>
        </p:txBody>
      </p:sp>
    </p:spTree>
    <p:extLst>
      <p:ext uri="{BB962C8B-B14F-4D97-AF65-F5344CB8AC3E}">
        <p14:creationId xmlns:p14="http://schemas.microsoft.com/office/powerpoint/2010/main" val="6334139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1100" b="0" i="1" u="none" strike="noStrike" baseline="0" dirty="0">
                <a:latin typeface="PF Square Sans Pro" pitchFamily="2" charset="0"/>
              </a:rPr>
              <a:t>Šaltinis: </a:t>
            </a:r>
            <a:r>
              <a:rPr lang="lt-LT" sz="1100" b="0" i="0" u="none" strike="noStrike" baseline="0" dirty="0">
                <a:latin typeface="PF Square Sans Pro" pitchFamily="2" charset="0"/>
              </a:rPr>
              <a:t>EUSR on AMR in zoonotic and indicator bacteria from humans, animals and food 2020/2021. EFSA Journal 2023;21(3):7867. Page 97.</a:t>
            </a:r>
          </a:p>
          <a:p>
            <a:pPr algn="l"/>
            <a:endParaRPr lang="en-GB" sz="1100" b="0" i="0" u="none" strike="noStrike" baseline="0" dirty="0">
              <a:solidFill>
                <a:srgbClr val="000000"/>
              </a:solidFill>
              <a:latin typeface="PF Square Sans Pro" pitchFamily="2" charset="0"/>
            </a:endParaRPr>
          </a:p>
          <a:p>
            <a:pPr algn="l"/>
            <a:r>
              <a:rPr lang="lt-LT" sz="1100" b="0" i="0" u="none" strike="noStrike" baseline="0" dirty="0">
                <a:solidFill>
                  <a:srgbClr val="000000"/>
                </a:solidFill>
                <a:latin typeface="PF Square Sans Pro" pitchFamily="2" charset="0"/>
              </a:rPr>
              <a:t>2 pavyzdys.</a:t>
            </a:r>
          </a:p>
          <a:p>
            <a:pPr algn="l"/>
            <a:endParaRPr lang="en-GB" sz="1100" b="0" i="0" u="none" strike="noStrike" baseline="0" dirty="0">
              <a:solidFill>
                <a:srgbClr val="000000"/>
              </a:solidFill>
              <a:latin typeface="PF Square Sans Pro"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t-LT" sz="1100" dirty="0">
                <a:latin typeface="PF Square Sans Pro" pitchFamily="2" charset="0"/>
              </a:rPr>
              <a:t>Broilerių tendencijos atrinktų antimikrobinių medžiagų (ampicilino, cefotaksimo, ciprofloksacino ir tetraciklino) E. coli bakterijos iš broilerių atsparumui, 2009–2021</a:t>
            </a:r>
          </a:p>
          <a:p>
            <a:pPr algn="l"/>
            <a:r>
              <a:rPr lang="lt-LT" sz="1100" b="0" i="0" u="none" strike="noStrike" baseline="0" dirty="0">
                <a:solidFill>
                  <a:srgbClr val="000000"/>
                </a:solidFill>
                <a:latin typeface="PF Square Sans Pro" pitchFamily="2" charset="0"/>
              </a:rPr>
              <a:t>Iš 30 šalių, pateikusių duomenis apie broilerių bakterijų mėginius, 68 mėginiuose pastebėtos mažėjimo tendencijos, o 20 mėginių – didėjimo tendencijos. </a:t>
            </a:r>
          </a:p>
          <a:p>
            <a:pPr algn="l"/>
            <a:r>
              <a:rPr lang="lt-LT" sz="1100" b="0" i="0" u="none" strike="noStrike" baseline="0" dirty="0">
                <a:solidFill>
                  <a:srgbClr val="000000"/>
                </a:solidFill>
                <a:latin typeface="PF Square Sans Pro" pitchFamily="2" charset="0"/>
              </a:rPr>
              <a:t>- 16 šalių pastebėtos tik mažėjimo tendencijos. Verta paminėti, kad Airijoje, Italijoje, Latvijoje, Nyderlanduose ir Ispanijoje mažėja atsparumas visoms keturioms antimikrobinėms medžiagoms.</a:t>
            </a:r>
          </a:p>
          <a:p>
            <a:pPr algn="l"/>
            <a:r>
              <a:rPr lang="lt-LT" sz="1100" b="0" i="0" u="none" strike="noStrike" baseline="0" dirty="0">
                <a:solidFill>
                  <a:srgbClr val="000000"/>
                </a:solidFill>
                <a:latin typeface="PF Square Sans Pro" pitchFamily="2" charset="0"/>
              </a:rPr>
              <a:t>Kroatijoje, Estijoje, Prancūzijoje, Lietuvoje ir Portugalijoje – trims antimikrobinėms medžiagoms. </a:t>
            </a:r>
          </a:p>
          <a:p>
            <a:pPr marL="285750" indent="-285750" algn="l">
              <a:buFontTx/>
              <a:buChar char="-"/>
            </a:pPr>
            <a:r>
              <a:rPr lang="lt-LT" sz="1100" b="0" i="0" u="none" strike="noStrike" baseline="0" dirty="0">
                <a:solidFill>
                  <a:srgbClr val="000000"/>
                </a:solidFill>
                <a:latin typeface="PF Square Sans Pro" pitchFamily="2" charset="0"/>
              </a:rPr>
              <a:t>Tuo tarpu trijose šalyse pastebėtos tik didėjimo tendencijos. </a:t>
            </a:r>
          </a:p>
          <a:p>
            <a:pPr marL="285750" indent="-285750" algn="l">
              <a:buFontTx/>
              <a:buChar char="-"/>
            </a:pPr>
            <a:r>
              <a:rPr lang="lt-LT" sz="1100" b="0" i="0" u="none" strike="noStrike" baseline="0" dirty="0">
                <a:solidFill>
                  <a:srgbClr val="000000"/>
                </a:solidFill>
                <a:latin typeface="PF Square Sans Pro" pitchFamily="2" charset="0"/>
              </a:rPr>
              <a:t>Paskutinis kvadratas rodo krypties apibendrinimą visose ataskaitas pateikiančiose šalyse (įskaitant JK):</a:t>
            </a:r>
            <a:r>
              <a:rPr lang="lt-LT" sz="1100" b="0" i="0" strike="noStrike" baseline="0" dirty="0">
                <a:solidFill>
                  <a:srgbClr val="000000"/>
                </a:solidFill>
                <a:latin typeface="PF Square Sans Pro" pitchFamily="2" charset="0"/>
              </a:rPr>
              <a:t> </a:t>
            </a:r>
            <a:r>
              <a:rPr lang="lt-LT" sz="1100" b="0" i="0" u="sng" strike="noStrike" baseline="0" dirty="0">
                <a:solidFill>
                  <a:srgbClr val="000000"/>
                </a:solidFill>
                <a:latin typeface="PF Square Sans Pro" pitchFamily="2" charset="0"/>
              </a:rPr>
              <a:t>atsparumas visoms keturioms antimikrobinėms medžiagoms sumažėjo statistiškai reikšmingai.</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22</a:t>
            </a:fld>
            <a:endParaRPr lang="en-GB"/>
          </a:p>
        </p:txBody>
      </p:sp>
    </p:spTree>
    <p:extLst>
      <p:ext uri="{BB962C8B-B14F-4D97-AF65-F5344CB8AC3E}">
        <p14:creationId xmlns:p14="http://schemas.microsoft.com/office/powerpoint/2010/main" val="42862317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fld id="{3BF68CBC-6CFC-428F-8CC1-256870B442D5}" type="slidenum">
              <a:rPr lang="en-GB" smtClean="0"/>
              <a:t>23</a:t>
            </a:fld>
            <a:endParaRPr lang="en-GB"/>
          </a:p>
        </p:txBody>
      </p:sp>
    </p:spTree>
    <p:extLst>
      <p:ext uri="{BB962C8B-B14F-4D97-AF65-F5344CB8AC3E}">
        <p14:creationId xmlns:p14="http://schemas.microsoft.com/office/powerpoint/2010/main" val="21936650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a:xfrm>
            <a:off x="901779" y="5849695"/>
            <a:ext cx="5496560" cy="4800177"/>
          </a:xfrm>
        </p:spPr>
        <p:txBody>
          <a:bodyPr/>
          <a:lstStyle/>
          <a:p>
            <a:pPr algn="l"/>
            <a:r>
              <a:rPr lang="lt-LT" sz="1100" b="0" i="1" u="none" strike="noStrike" baseline="0" dirty="0">
                <a:solidFill>
                  <a:srgbClr val="818385"/>
                </a:solidFill>
                <a:latin typeface="PF Square Sans Pro" pitchFamily="2" charset="0"/>
              </a:rPr>
              <a:t>„Tackling drug-resistant infections globally: Final report and recommendations“ – </a:t>
            </a:r>
            <a:r>
              <a:rPr lang="lt-LT" sz="1100" b="1" i="0" u="none" strike="noStrike" baseline="0" dirty="0">
                <a:solidFill>
                  <a:srgbClr val="818385"/>
                </a:solidFill>
                <a:latin typeface="PF Square Sans Pro" pitchFamily="2" charset="0"/>
              </a:rPr>
              <a:t>ATSPARUMO ANTIMIKROBINĖMS MEDŽIAGOMS APŽVALGA</a:t>
            </a:r>
          </a:p>
          <a:p>
            <a:pPr algn="l"/>
            <a:r>
              <a:rPr lang="lt-LT" sz="1100" b="0" i="1" u="none" strike="noStrike" baseline="0" dirty="0">
                <a:solidFill>
                  <a:srgbClr val="818385"/>
                </a:solidFill>
                <a:latin typeface="PF Square Sans Pro" pitchFamily="2" charset="0"/>
              </a:rPr>
              <a:t>PIRMININKAVO JIM O’NEILL – 2016 m. gegužės mėn. – https://amr-review.org/sites/default/files/160525_Final%20paper_with%20cover.pdf </a:t>
            </a:r>
          </a:p>
          <a:p>
            <a:pPr algn="l"/>
            <a:endParaRPr lang="en-GB" sz="1100" b="0" i="0" u="none" strike="noStrike" baseline="0" dirty="0">
              <a:solidFill>
                <a:srgbClr val="3C4982"/>
              </a:solidFill>
              <a:latin typeface="PF Square Sans Pro" pitchFamily="2" charset="0"/>
            </a:endParaRPr>
          </a:p>
          <a:p>
            <a:pPr algn="l"/>
            <a:r>
              <a:rPr lang="lt-LT" sz="1100" b="0" i="0" u="none" strike="noStrike" baseline="0" dirty="0">
                <a:latin typeface="PF Square Sans Pro" pitchFamily="2" charset="0"/>
              </a:rPr>
              <a:t>Per pastaruosius du dešimtmečius bendras antibiotikų suvartojimas žmonėms nežymiai padidėjo EBPO ir ES/EEE šalyse ir labai padidėjo kitose šalyse, kurios nėra </a:t>
            </a:r>
          </a:p>
          <a:p>
            <a:pPr algn="l"/>
            <a:r>
              <a:rPr lang="lt-LT" sz="1100" b="0" i="0" u="none" strike="noStrike" baseline="0" dirty="0">
                <a:latin typeface="PF Square Sans Pro" pitchFamily="2" charset="0"/>
              </a:rPr>
              <a:t>EBPO G20 šalys. </a:t>
            </a:r>
          </a:p>
          <a:p>
            <a:pPr algn="l"/>
            <a:endParaRPr lang="en-GB" sz="1100" b="0" i="0" u="none" strike="noStrike" baseline="0" dirty="0">
              <a:latin typeface="PF Square Sans Pro" pitchFamily="2" charset="0"/>
            </a:endParaRPr>
          </a:p>
          <a:p>
            <a:pPr algn="l"/>
            <a:r>
              <a:rPr lang="lt-LT" sz="1100" b="0" i="0" u="none" strike="noStrike" baseline="0" dirty="0">
                <a:latin typeface="PF Square Sans Pro" pitchFamily="2" charset="0"/>
              </a:rPr>
              <a:t>Gyvulininkystės sektorius aktyviai dalyvavo rengiant ir įgyvendinant beveik visus EBPO, ES/EEE ir G20 šalių parengtus veiksmų planus.</a:t>
            </a:r>
          </a:p>
          <a:p>
            <a:pPr algn="l"/>
            <a:r>
              <a:rPr lang="lt-LT" sz="1100" b="0" i="0" u="none" strike="noStrike" baseline="0" dirty="0">
                <a:latin typeface="PF Square Sans Pro" pitchFamily="2" charset="0"/>
              </a:rPr>
              <a:t>Patobulinus maisto tvarkymo praktiką ir pagerinus biologinę saugą ūkiuose, galima tikėtis, kad atsparių infekcijų atvejų sumažės.</a:t>
            </a:r>
          </a:p>
          <a:p>
            <a:pPr algn="l"/>
            <a:r>
              <a:rPr lang="lt-LT" sz="1100" b="0" i="0" u="none" strike="noStrike" baseline="0" dirty="0">
                <a:latin typeface="PF Square Sans Pro" pitchFamily="2" charset="0"/>
              </a:rPr>
              <a:t>Ūkių biologinio saugumo stiprinimo nauda visiškai atsveria įgyvendinimo išlaidas.</a:t>
            </a:r>
          </a:p>
          <a:p>
            <a:pPr algn="l"/>
            <a:endParaRPr lang="en-GB" sz="1100" b="0" i="0" u="none" strike="noStrike" baseline="0" dirty="0">
              <a:latin typeface="PF Square Sans Pro" pitchFamily="2" charset="0"/>
            </a:endParaRPr>
          </a:p>
          <a:p>
            <a:pPr algn="l"/>
            <a:r>
              <a:rPr lang="lt-LT" sz="1600" b="0" i="0" dirty="0">
                <a:solidFill>
                  <a:srgbClr val="444444"/>
                </a:solidFill>
                <a:effectLst/>
                <a:latin typeface="Raleway" pitchFamily="2" charset="0"/>
              </a:rPr>
              <a:t>Jungtinės Tautos, remdamosi Jimo O'Neilo ataskaita, apskaičiavo, kad iki 2050 m. dėl superbakterijų ir su jomis susijusių atsparumo antimikrobinėms medžiagoms formų kasmet gali mirti iki 10 mln. žmonių. </a:t>
            </a:r>
          </a:p>
          <a:p>
            <a:pPr algn="l"/>
            <a:endParaRPr lang="en-GB" sz="1600" b="0" i="0" u="none" strike="noStrike" baseline="0" dirty="0">
              <a:solidFill>
                <a:srgbClr val="444444"/>
              </a:solidFill>
              <a:effectLst/>
              <a:latin typeface="Raleway" pitchFamily="2" charset="0"/>
            </a:endParaRPr>
          </a:p>
          <a:p>
            <a:pPr algn="l"/>
            <a:r>
              <a:rPr lang="lt-LT" sz="1600" b="0" i="0" u="none" strike="noStrike" baseline="0" dirty="0">
                <a:solidFill>
                  <a:srgbClr val="444444"/>
                </a:solidFill>
                <a:effectLst/>
                <a:latin typeface="Raleway" pitchFamily="2" charset="0"/>
                <a:ea typeface="+mn-ea"/>
                <a:cs typeface="+mn-cs"/>
              </a:rPr>
              <a:t>Grafike pavaizduotas </a:t>
            </a:r>
            <a:r>
              <a:rPr lang="lt-LT" sz="1600" b="0" i="0" dirty="0">
                <a:solidFill>
                  <a:srgbClr val="444444"/>
                </a:solidFill>
                <a:effectLst/>
                <a:latin typeface="Raleway" pitchFamily="2" charset="0"/>
                <a:ea typeface="+mn-ea"/>
                <a:cs typeface="+mn-cs"/>
              </a:rPr>
              <a:t>prognozuojamas mirtingumas nuo AMR, palyginti su bendromis dabartinių mirčių priežastimis, ir apskaičiuotas mirčių skaičius 2050 m. </a:t>
            </a:r>
          </a:p>
          <a:p>
            <a:pPr algn="l"/>
            <a:r>
              <a:rPr lang="lt-LT" sz="1600" b="0" i="0" dirty="0">
                <a:solidFill>
                  <a:srgbClr val="444444"/>
                </a:solidFill>
                <a:effectLst/>
                <a:latin typeface="Raleway" pitchFamily="2" charset="0"/>
                <a:ea typeface="+mn-ea"/>
                <a:cs typeface="+mn-cs"/>
              </a:rPr>
              <a:t>Duomenys apie įvairias dabartinių mirčių priežastis paimti iš įvairių šaltinių: </a:t>
            </a:r>
          </a:p>
          <a:p>
            <a:pPr marL="171450" indent="-171450" algn="l">
              <a:buFont typeface="Arial" panose="020B0604020202020204" pitchFamily="34" charset="0"/>
              <a:buChar char="•"/>
            </a:pPr>
            <a:r>
              <a:rPr lang="lt-LT" sz="1100" b="0" i="0" u="none" strike="noStrike" baseline="0" dirty="0">
                <a:solidFill>
                  <a:srgbClr val="3C4982"/>
                </a:solidFill>
                <a:latin typeface="PF Square Sans Pro" pitchFamily="2" charset="0"/>
              </a:rPr>
              <a:t>Diabetas: www.whi.int/mediacentre/factsheets/fs312/en/ Cancer: www.whi.int/mediacentre/factsheets/fs297/en/</a:t>
            </a:r>
          </a:p>
          <a:p>
            <a:pPr marL="171450" indent="-171450" algn="l">
              <a:buFont typeface="Arial" panose="020B0604020202020204" pitchFamily="34" charset="0"/>
              <a:buChar char="•"/>
            </a:pPr>
            <a:r>
              <a:rPr lang="lt-LT" sz="1100" b="0" i="0" u="none" strike="noStrike" baseline="0" dirty="0">
                <a:solidFill>
                  <a:srgbClr val="3C4982"/>
                </a:solidFill>
                <a:latin typeface="PF Square Sans Pro" pitchFamily="2" charset="0"/>
              </a:rPr>
              <a:t>Cholera: www.whi.int/mediacentre/factsheets/fs107/en/ Diarrhoeal disease: www.sciencedirect.com/science/article/pii/So140673612617280</a:t>
            </a:r>
          </a:p>
          <a:p>
            <a:pPr marL="171450" indent="-171450" algn="l">
              <a:buFont typeface="Arial" panose="020B0604020202020204" pitchFamily="34" charset="0"/>
              <a:buChar char="•"/>
            </a:pPr>
            <a:r>
              <a:rPr lang="lt-LT" sz="1100" b="0" i="0" u="none" strike="noStrike" baseline="0" dirty="0">
                <a:solidFill>
                  <a:srgbClr val="3C4982"/>
                </a:solidFill>
                <a:latin typeface="PF Square Sans Pro" pitchFamily="2" charset="0"/>
              </a:rPr>
              <a:t>Tymai: www.sciencedirect.com/science/article/pii/So140673612617280 Road traffic accidents: www.whi.int/mediacentre/factsheets/fs358/en/</a:t>
            </a:r>
          </a:p>
          <a:p>
            <a:pPr marL="171450" indent="-171450" algn="l">
              <a:buFont typeface="Arial" panose="020B0604020202020204" pitchFamily="34" charset="0"/>
              <a:buChar char="•"/>
            </a:pPr>
            <a:r>
              <a:rPr lang="lt-LT" sz="1100" b="0" i="0" u="none" strike="noStrike" baseline="0" dirty="0">
                <a:solidFill>
                  <a:srgbClr val="3C4982"/>
                </a:solidFill>
                <a:latin typeface="PF Square Sans Pro" pitchFamily="2" charset="0"/>
              </a:rPr>
              <a:t>Stabligė: www.sciencedirect.com/science/article/pii/So140673612617280</a:t>
            </a:r>
          </a:p>
          <a:p>
            <a:pPr algn="l"/>
            <a:endParaRPr lang="en-GB" sz="1100" b="0" i="0" u="none" strike="noStrike" baseline="0" dirty="0">
              <a:solidFill>
                <a:srgbClr val="3C4982"/>
              </a:solidFill>
              <a:latin typeface="PF Square Sans Pro" pitchFamily="2" charset="0"/>
            </a:endParaRPr>
          </a:p>
          <a:p>
            <a:pPr algn="l"/>
            <a:endParaRPr lang="en-GB" sz="1100" b="0" i="0" u="none" strike="noStrike" baseline="0" dirty="0">
              <a:solidFill>
                <a:srgbClr val="3C4982"/>
              </a:solidFill>
              <a:latin typeface="PF Square Sans Pro" pitchFamily="2" charset="0"/>
            </a:endParaRPr>
          </a:p>
          <a:p>
            <a:pPr algn="l"/>
            <a:r>
              <a:rPr lang="lt-LT" sz="1100" b="0" i="0" u="none" strike="noStrike" baseline="0" dirty="0">
                <a:solidFill>
                  <a:srgbClr val="3C4982"/>
                </a:solidFill>
                <a:latin typeface="PF Square Sans Pro" pitchFamily="2" charset="0"/>
              </a:rPr>
              <a:t>Iš tiesų, atsparumas antimikrobinėms medžiagoms </a:t>
            </a:r>
            <a:r>
              <a:rPr lang="lt-LT" sz="1100" b="0" i="0" u="none" strike="noStrike" baseline="0" dirty="0">
                <a:solidFill>
                  <a:srgbClr val="3C4982"/>
                </a:solidFill>
                <a:highlight>
                  <a:srgbClr val="FFFF00"/>
                </a:highlight>
                <a:latin typeface="PF Square Sans Pro" pitchFamily="2" charset="0"/>
              </a:rPr>
              <a:t>turi</a:t>
            </a:r>
            <a:r>
              <a:rPr lang="lt-LT" sz="1100" b="0" i="0" u="none" strike="noStrike" baseline="0" dirty="0">
                <a:solidFill>
                  <a:srgbClr val="3C4982"/>
                </a:solidFill>
                <a:latin typeface="PF Square Sans Pro" pitchFamily="2" charset="0"/>
              </a:rPr>
              <a:t> didelę įtaką sveikatos apsaugos sistemai Europoje, tai kainuoja maždaug 1,1 mlrd. eurų per metus, duomenis pateikė </a:t>
            </a:r>
            <a:r>
              <a:rPr lang="lt-LT" sz="1600" b="0" i="0" dirty="0">
                <a:solidFill>
                  <a:srgbClr val="4D5156"/>
                </a:solidFill>
                <a:effectLst/>
                <a:latin typeface="arial" panose="020B0604020202020204" pitchFamily="34" charset="0"/>
              </a:rPr>
              <a:t>Ekonominio bendradarbiavimo ir plėtros organizacija </a:t>
            </a:r>
            <a:r>
              <a:rPr lang="lt-LT" sz="1600" b="0" i="0" u="none" strike="noStrike" baseline="0" dirty="0">
                <a:solidFill>
                  <a:srgbClr val="3C4982"/>
                </a:solidFill>
                <a:latin typeface="PF Square Sans Pro" pitchFamily="2" charset="0"/>
              </a:rPr>
              <a:t>(EBPO)</a:t>
            </a:r>
            <a:r>
              <a:rPr lang="lt-LT" sz="1600" b="0" i="0" dirty="0">
                <a:solidFill>
                  <a:srgbClr val="4D5156"/>
                </a:solidFill>
                <a:effectLst/>
                <a:latin typeface="arial" panose="020B0604020202020204" pitchFamily="34" charset="0"/>
              </a:rPr>
              <a:t>.</a:t>
            </a:r>
          </a:p>
          <a:p>
            <a:pPr algn="l"/>
            <a:r>
              <a:rPr lang="lt-LT" sz="1800" b="0" i="0" u="none" strike="noStrike" dirty="0">
                <a:solidFill>
                  <a:srgbClr val="3F4A52"/>
                </a:solidFill>
                <a:effectLst/>
                <a:latin typeface="PF Square Sans Pro" pitchFamily="2" charset="0"/>
              </a:rPr>
              <a:t>Kai infekcija nereaguoja į pirmos eilės antimikrobinį gydymą („pirmos eilės gydymas“ – pirmasis rekomenduojamas gydymo būdas), </a:t>
            </a:r>
            <a:r>
              <a:rPr lang="lt-LT" sz="1100" b="0" i="0" dirty="0">
                <a:solidFill>
                  <a:srgbClr val="3F4A52"/>
                </a:solidFill>
                <a:effectLst/>
                <a:latin typeface="PF Square Sans Pro" pitchFamily="2" charset="0"/>
              </a:rPr>
              <a:t>sveikatos priežiūros profesionalai imasi </a:t>
            </a:r>
            <a:r>
              <a:rPr lang="lt-LT" sz="1100" b="1" i="0" dirty="0">
                <a:solidFill>
                  <a:srgbClr val="3F4A52"/>
                </a:solidFill>
                <a:effectLst/>
                <a:latin typeface="PF Square Sans Pro" pitchFamily="2" charset="0"/>
              </a:rPr>
              <a:t>brangesnių alternatyvų</a:t>
            </a:r>
            <a:r>
              <a:rPr lang="lt-LT" sz="1100" b="0" i="0" dirty="0">
                <a:solidFill>
                  <a:srgbClr val="3F4A52"/>
                </a:solidFill>
                <a:effectLst/>
                <a:latin typeface="PF Square Sans Pro" pitchFamily="2" charset="0"/>
              </a:rPr>
              <a:t>, pavyzdžiui, </a:t>
            </a:r>
            <a:r>
              <a:rPr lang="lt-LT" sz="1100" i="0" dirty="0">
                <a:solidFill>
                  <a:srgbClr val="3F4A52"/>
                </a:solidFill>
                <a:effectLst/>
                <a:latin typeface="PF Square Sans Pro" pitchFamily="2" charset="0"/>
              </a:rPr>
              <a:t>antros ir trečios eilės vaistų (paskutinių galimų gydymo būdų).</a:t>
            </a:r>
            <a:r>
              <a:rPr lang="lt-LT" sz="1100" b="0" i="0" dirty="0">
                <a:solidFill>
                  <a:srgbClr val="3F4A52"/>
                </a:solidFill>
                <a:effectLst/>
                <a:latin typeface="PF Square Sans Pro" pitchFamily="2" charset="0"/>
              </a:rPr>
              <a:t> Dėl komplikacijų ar ilgesnės ligos ar gydymo trukmės kartais reikia </a:t>
            </a:r>
            <a:r>
              <a:rPr lang="lt-LT" sz="1100" b="1" i="0" dirty="0">
                <a:solidFill>
                  <a:srgbClr val="3F4A52"/>
                </a:solidFill>
                <a:effectLst/>
                <a:latin typeface="PF Square Sans Pro" pitchFamily="2" charset="0"/>
              </a:rPr>
              <a:t>praleisti daugiau laiko ligoninėje</a:t>
            </a:r>
            <a:r>
              <a:rPr lang="lt-LT" sz="1100" b="0" i="0" dirty="0">
                <a:solidFill>
                  <a:srgbClr val="3F4A52"/>
                </a:solidFill>
                <a:effectLst/>
                <a:latin typeface="PF Square Sans Pro" pitchFamily="2" charset="0"/>
              </a:rPr>
              <a:t>, o tai atitinkamai kainuoja..</a:t>
            </a:r>
          </a:p>
          <a:p>
            <a:pPr algn="l"/>
            <a:r>
              <a:rPr lang="lt-LT" sz="1100" b="0" i="1" dirty="0">
                <a:solidFill>
                  <a:srgbClr val="000000"/>
                </a:solidFill>
                <a:effectLst/>
                <a:latin typeface="PF Square Sans Pro" pitchFamily="2" charset="0"/>
              </a:rPr>
              <a:t>Šaltinis:</a:t>
            </a:r>
            <a:r>
              <a:rPr lang="lt-LT" sz="1100" b="0" i="0" dirty="0">
                <a:solidFill>
                  <a:srgbClr val="000000"/>
                </a:solidFill>
                <a:effectLst/>
                <a:latin typeface="PF Square Sans Pro" pitchFamily="2" charset="0"/>
              </a:rPr>
              <a:t> OECD (2018), </a:t>
            </a:r>
            <a:r>
              <a:rPr lang="lt-LT" sz="1100" b="0" i="1" dirty="0">
                <a:solidFill>
                  <a:srgbClr val="000000"/>
                </a:solidFill>
                <a:effectLst/>
                <a:latin typeface="PF Square Sans Pro" pitchFamily="2" charset="0"/>
              </a:rPr>
              <a:t>Stemming the Superbug Tide: Just A Few Dollars More</a:t>
            </a:r>
            <a:r>
              <a:rPr lang="lt-LT" sz="1100" b="0" i="0" dirty="0">
                <a:solidFill>
                  <a:srgbClr val="000000"/>
                </a:solidFill>
                <a:effectLst/>
                <a:latin typeface="PF Square Sans Pro" pitchFamily="2" charset="0"/>
              </a:rPr>
              <a:t>, OECD Health Policy Studies, OECD Publishing, Paris, </a:t>
            </a:r>
            <a:r>
              <a:rPr lang="lt-LT" sz="1100" b="0" i="0" dirty="0">
                <a:solidFill>
                  <a:srgbClr val="000000"/>
                </a:solidFill>
                <a:effectLst/>
                <a:latin typeface="PF Square Sans Pro" pitchFamily="2" charset="0"/>
                <a:hlinkClick r:id="rId3"/>
              </a:rPr>
              <a:t>https://doi.org/10.1787/9789264307599-en</a:t>
            </a:r>
            <a:r>
              <a:rPr lang="lt-LT" sz="1100" b="0" i="0" dirty="0">
                <a:solidFill>
                  <a:srgbClr val="000000"/>
                </a:solidFill>
                <a:effectLst/>
                <a:latin typeface="PF Square Sans Pro" pitchFamily="2" charset="0"/>
              </a:rPr>
              <a:t>.</a:t>
            </a:r>
          </a:p>
          <a:p>
            <a:pPr algn="l"/>
            <a:endParaRPr lang="en-GB" sz="1100" b="0" i="0" dirty="0">
              <a:solidFill>
                <a:srgbClr val="000000"/>
              </a:solidFill>
              <a:effectLst/>
              <a:latin typeface="PF Square Sans Pro"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i="0" dirty="0">
              <a:solidFill>
                <a:srgbClr val="3F4A52"/>
              </a:solidFill>
              <a:effectLst/>
              <a:latin typeface="PF Square Sans Pro"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i="0" dirty="0">
              <a:solidFill>
                <a:srgbClr val="3F4A52"/>
              </a:solidFill>
              <a:effectLst/>
              <a:latin typeface="PF Square Sans Pro" pitchFamily="2" charset="0"/>
            </a:endParaRPr>
          </a:p>
          <a:p>
            <a:pPr algn="l"/>
            <a:endParaRPr lang="en-GB" b="0"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3</a:t>
            </a:fld>
            <a:endParaRPr lang="en-GB"/>
          </a:p>
        </p:txBody>
      </p:sp>
    </p:spTree>
    <p:extLst>
      <p:ext uri="{BB962C8B-B14F-4D97-AF65-F5344CB8AC3E}">
        <p14:creationId xmlns:p14="http://schemas.microsoft.com/office/powerpoint/2010/main" val="22472195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lt-LT" sz="1100" b="0" i="0" dirty="0">
                <a:solidFill>
                  <a:srgbClr val="404040"/>
                </a:solidFill>
                <a:effectLst/>
                <a:latin typeface="arial" panose="020B0604020202020204" pitchFamily="34" charset="0"/>
              </a:rPr>
              <a:t>Atsparumas antimikrobinėms medžiagoms yra mikroorganizmų gebėjimas išgyventi arba augti nepaisant antimikrobinių medžiagų, kurios įprastai nuslopina arba žudo tuos</a:t>
            </a:r>
            <a:r>
              <a:rPr lang="lt-LT" sz="1100" dirty="0">
                <a:solidFill>
                  <a:srgbClr val="404040"/>
                </a:solidFill>
                <a:latin typeface="arial" panose="020B0604020202020204" pitchFamily="34" charset="0"/>
              </a:rPr>
              <a:t> mikroorganizmus. </a:t>
            </a:r>
          </a:p>
          <a:p>
            <a:pPr algn="l"/>
            <a:r>
              <a:rPr lang="lt-LT" sz="1100" dirty="0">
                <a:solidFill>
                  <a:srgbClr val="404040"/>
                </a:solidFill>
                <a:latin typeface="arial" panose="020B0604020202020204" pitchFamily="34" charset="0"/>
              </a:rPr>
              <a:t>Tai natūralios atrankos ir genetikos pasekmė. </a:t>
            </a:r>
            <a:r>
              <a:rPr lang="lt-LT" sz="1100" b="0" i="0" dirty="0">
                <a:solidFill>
                  <a:srgbClr val="1F1F1F"/>
                </a:solidFill>
                <a:effectLst/>
                <a:latin typeface="Google Sans"/>
              </a:rPr>
              <a:t>Atsparumas antibiotikams atsiranda ir tada, kai bakterijos keičiasi, kad apsisaugotų nuo antibiotikų. </a:t>
            </a:r>
          </a:p>
          <a:p>
            <a:pPr algn="l"/>
            <a:r>
              <a:rPr lang="lt-LT" sz="1100" dirty="0">
                <a:solidFill>
                  <a:srgbClr val="404040"/>
                </a:solidFill>
                <a:latin typeface="arial" panose="020B0604020202020204" pitchFamily="34" charset="0"/>
              </a:rPr>
              <a:t>Atsparumo vystymąsi skatina ir papildomi žmogiškieji veiksniai, pavyzdžiui: </a:t>
            </a:r>
          </a:p>
          <a:p>
            <a:pPr marL="285750" indent="-285750" algn="l">
              <a:buFont typeface="Arial" panose="020B0604020202020204" pitchFamily="34" charset="0"/>
              <a:buChar char="•"/>
            </a:pPr>
            <a:r>
              <a:rPr lang="lt-LT" sz="1100" dirty="0">
                <a:solidFill>
                  <a:srgbClr val="404040"/>
                </a:solidFill>
                <a:latin typeface="arial" panose="020B0604020202020204" pitchFamily="34" charset="0"/>
              </a:rPr>
              <a:t>neatsakingai naudodami: </a:t>
            </a:r>
          </a:p>
          <a:p>
            <a:pPr marL="742950" lvl="1" indent="-285750" algn="l">
              <a:buFont typeface="Arial" panose="020B0604020202020204" pitchFamily="34" charset="0"/>
              <a:buChar char="•"/>
            </a:pPr>
            <a:r>
              <a:rPr lang="lt-LT" sz="1100" dirty="0">
                <a:solidFill>
                  <a:srgbClr val="404040"/>
                </a:solidFill>
                <a:latin typeface="arial" panose="020B0604020202020204" pitchFamily="34" charset="0"/>
              </a:rPr>
              <a:t>Perteklinis naudojimas: </a:t>
            </a:r>
          </a:p>
          <a:p>
            <a:pPr marL="1200150" lvl="2" indent="-285750" algn="l">
              <a:buFont typeface="Arial" panose="020B0604020202020204" pitchFamily="34" charset="0"/>
              <a:buChar char="•"/>
            </a:pPr>
            <a:r>
              <a:rPr lang="lt-LT" sz="1100" dirty="0">
                <a:solidFill>
                  <a:srgbClr val="404040"/>
                </a:solidFill>
                <a:latin typeface="arial" panose="020B0604020202020204" pitchFamily="34" charset="0"/>
              </a:rPr>
              <a:t>dalinimasis antibiotikais</a:t>
            </a:r>
          </a:p>
          <a:p>
            <a:pPr marL="1200150" lvl="2" indent="-285750" algn="l">
              <a:buFont typeface="Arial" panose="020B0604020202020204" pitchFamily="34" charset="0"/>
              <a:buChar char="•"/>
            </a:pPr>
            <a:r>
              <a:rPr lang="lt-LT" sz="1100" dirty="0">
                <a:solidFill>
                  <a:srgbClr val="404040"/>
                </a:solidFill>
                <a:latin typeface="arial" panose="020B0604020202020204" pitchFamily="34" charset="0"/>
              </a:rPr>
              <a:t>antibiotikų naudojimas, kai jų nereikia</a:t>
            </a:r>
          </a:p>
          <a:p>
            <a:pPr marL="1200150" lvl="2" indent="-285750" algn="l">
              <a:buFont typeface="Arial" panose="020B0604020202020204" pitchFamily="34" charset="0"/>
              <a:buChar char="•"/>
            </a:pPr>
            <a:r>
              <a:rPr lang="lt-LT" sz="1100" dirty="0">
                <a:solidFill>
                  <a:srgbClr val="404040"/>
                </a:solidFill>
                <a:latin typeface="arial" panose="020B0604020202020204" pitchFamily="34" charset="0"/>
              </a:rPr>
              <a:t>antibiotikų naudojimas virusinėms infekcijoms ir uždegimui</a:t>
            </a:r>
          </a:p>
          <a:p>
            <a:pPr marL="742950" lvl="1" indent="-285750" algn="l">
              <a:buFont typeface="Arial" panose="020B0604020202020204" pitchFamily="34" charset="0"/>
              <a:buChar char="•"/>
            </a:pPr>
            <a:r>
              <a:rPr lang="lt-LT" sz="1100" dirty="0">
                <a:solidFill>
                  <a:srgbClr val="404040"/>
                </a:solidFill>
                <a:latin typeface="arial" panose="020B0604020202020204" pitchFamily="34" charset="0"/>
              </a:rPr>
              <a:t>Piktnaudžiavimas: </a:t>
            </a:r>
          </a:p>
          <a:p>
            <a:pPr marL="1200150" lvl="2" indent="-285750" algn="l">
              <a:buFont typeface="Arial" panose="020B0604020202020204" pitchFamily="34" charset="0"/>
              <a:buChar char="•"/>
            </a:pPr>
            <a:r>
              <a:rPr lang="lt-LT" sz="1100" dirty="0">
                <a:solidFill>
                  <a:srgbClr val="404040"/>
                </a:solidFill>
                <a:latin typeface="arial" panose="020B0604020202020204" pitchFamily="34" charset="0"/>
              </a:rPr>
              <a:t>antimikrobinių medžiagų naudojimas kaip gyvūnų augimo skatintojus fermose ar vandens kultūroje</a:t>
            </a:r>
          </a:p>
          <a:p>
            <a:pPr marL="1200150" lvl="2" indent="-285750" algn="l">
              <a:buFont typeface="Arial" panose="020B0604020202020204" pitchFamily="34" charset="0"/>
              <a:buChar char="•"/>
            </a:pPr>
            <a:r>
              <a:rPr lang="lt-LT" sz="1100" dirty="0">
                <a:solidFill>
                  <a:srgbClr val="404040"/>
                </a:solidFill>
                <a:latin typeface="arial" panose="020B0604020202020204" pitchFamily="34" charset="0"/>
              </a:rPr>
              <a:t>nebaigtas gydymo kursas arba nepakankama dozė.</a:t>
            </a:r>
          </a:p>
          <a:p>
            <a:pPr marL="1200150" lvl="2" indent="-285750" algn="l">
              <a:buFont typeface="Arial" panose="020B0604020202020204" pitchFamily="34" charset="0"/>
              <a:buChar char="•"/>
            </a:pPr>
            <a:r>
              <a:rPr lang="lt-LT" sz="1100" dirty="0">
                <a:solidFill>
                  <a:srgbClr val="404040"/>
                </a:solidFill>
                <a:latin typeface="arial" panose="020B0604020202020204" pitchFamily="34" charset="0"/>
              </a:rPr>
              <a:t>antibiotikų vartojimas dėl netinkamų indikacijų, pavyzdžiui, virusinės infekcijos ir uždegimo.</a:t>
            </a:r>
          </a:p>
          <a:p>
            <a:pPr algn="l"/>
            <a:endParaRPr lang="en-GB" sz="1100" dirty="0">
              <a:solidFill>
                <a:srgbClr val="404040"/>
              </a:solidFill>
              <a:latin typeface="arial" panose="020B0604020202020204" pitchFamily="34" charset="0"/>
            </a:endParaRPr>
          </a:p>
          <a:p>
            <a:pPr algn="l"/>
            <a:r>
              <a:rPr lang="lt-LT" sz="1100" b="0" i="0" u="none" strike="noStrike" baseline="0" dirty="0">
                <a:latin typeface="ECSquareSansPro-Regular"/>
              </a:rPr>
              <a:t>Ilgainiui antimikrobinės medžiagos tampa mažiau veiksmingos ir galiausiai nenaudingos žmonių ir </a:t>
            </a:r>
            <a:r>
              <a:rPr lang="lt-LT" sz="1100" b="0" i="0" u="none" strike="noStrike" baseline="0" dirty="0">
                <a:solidFill>
                  <a:srgbClr val="FFFFFF"/>
                </a:solidFill>
                <a:latin typeface="ECSquareSansPro-Regular"/>
              </a:rPr>
              <a:t>veterinarijos medicinoje.</a:t>
            </a:r>
          </a:p>
          <a:p>
            <a:r>
              <a:rPr lang="lt-LT" sz="1100" b="0" i="0" dirty="0">
                <a:solidFill>
                  <a:srgbClr val="1F1F1F"/>
                </a:solidFill>
                <a:effectLst/>
                <a:latin typeface="Google Sans"/>
              </a:rPr>
              <a:t>Visos bakterijos plinta per orą, vandenį, dirvožemį, maistą ar gyvus pernešėjus. </a:t>
            </a:r>
          </a:p>
          <a:p>
            <a:r>
              <a:rPr lang="lt-LT" sz="1100" b="0" i="0" dirty="0">
                <a:solidFill>
                  <a:srgbClr val="1F1F1F"/>
                </a:solidFill>
                <a:effectLst/>
                <a:latin typeface="Google Sans"/>
              </a:rPr>
              <a:t>Kitoje skaidrėje pavaizduotos plitimo kryptys.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4</a:t>
            </a:fld>
            <a:endParaRPr lang="en-GB"/>
          </a:p>
        </p:txBody>
      </p:sp>
    </p:spTree>
    <p:extLst>
      <p:ext uri="{BB962C8B-B14F-4D97-AF65-F5344CB8AC3E}">
        <p14:creationId xmlns:p14="http://schemas.microsoft.com/office/powerpoint/2010/main" val="11051734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l"/>
            <a:r>
              <a:rPr lang="lt-LT" sz="1100" b="0" i="0" u="none" strike="noStrike" baseline="0" dirty="0">
                <a:latin typeface="PF Square Sans Pro" pitchFamily="2" charset="0"/>
              </a:rPr>
              <a:t>„Vieningos sveikatos“ koncepcijoje pripažįstama, kad žmonių sveikata glaudžiai susijusi su gyvūnų ir aplinkos sveikata, t. y. kad gyvūnų pašarai, žmonių maistas, gyvūnų ir</a:t>
            </a:r>
          </a:p>
          <a:p>
            <a:pPr algn="l"/>
            <a:r>
              <a:rPr lang="lt-LT" sz="1100" b="0" i="0" u="none" strike="noStrike" baseline="0" dirty="0">
                <a:latin typeface="PF Square Sans Pro" pitchFamily="2" charset="0"/>
              </a:rPr>
              <a:t>žmonių sveikata ir aplinkos užterštumas yra glaudžiai susiję. </a:t>
            </a:r>
          </a:p>
          <a:p>
            <a:pPr algn="l"/>
            <a:endParaRPr lang="en-GB" sz="1100" b="0" i="0" u="none" strike="noStrike" baseline="0" dirty="0">
              <a:solidFill>
                <a:srgbClr val="404040"/>
              </a:solidFill>
              <a:effectLst/>
              <a:latin typeface="PF Square Sans Pro" pitchFamily="2" charset="0"/>
            </a:endParaRPr>
          </a:p>
          <a:p>
            <a:r>
              <a:rPr lang="lt-LT" sz="1100" b="0" i="0" dirty="0">
                <a:solidFill>
                  <a:srgbClr val="1C1D1E"/>
                </a:solidFill>
                <a:effectLst/>
                <a:latin typeface="PF Square Sans Pro" pitchFamily="2" charset="0"/>
              </a:rPr>
              <a:t>Tai atspindi Europos Komisijos „Vieningos sveikatos“ požiūrį į atsparumą antimikrobinėms medžiagoms, kreipiant dėmesį į žmogaus ir veterinarijos sektorius holistiškai ir koordinuotai</a:t>
            </a:r>
          </a:p>
          <a:p>
            <a:endParaRPr lang="en-GB" sz="1100" b="0" i="0" dirty="0">
              <a:solidFill>
                <a:srgbClr val="1C1D1E"/>
              </a:solidFill>
              <a:effectLst/>
              <a:latin typeface="PF Square Sans Pro" pitchFamily="2" charset="0"/>
            </a:endParaRPr>
          </a:p>
          <a:p>
            <a:r>
              <a:rPr lang="lt-LT" sz="1100" b="0" i="0" dirty="0">
                <a:solidFill>
                  <a:srgbClr val="202122"/>
                </a:solidFill>
                <a:effectLst/>
                <a:latin typeface="PF Square Sans Pro" pitchFamily="2" charset="0"/>
              </a:rPr>
              <a:t>Didėjantis antibiotikų vartojimas kelia susirūpinimą, nes </a:t>
            </a:r>
            <a:r>
              <a:rPr lang="lt-LT" sz="1100" b="0" i="0" dirty="0">
                <a:solidFill>
                  <a:srgbClr val="202122"/>
                </a:solidFill>
                <a:effectLst/>
                <a:latin typeface="PF Square Sans Pro" pitchFamily="2" charset="0"/>
                <a:hlinkClick r:id="rId3" tooltip="Atsparumas antibiotikams">
                  <a:extLst>
                    <a:ext uri="{A12FA001-AC4F-418D-AE19-62706E023703}">
                      <ahyp:hlinkClr xmlns:ahyp="http://schemas.microsoft.com/office/drawing/2018/hyperlinkcolor" val="tx"/>
                    </a:ext>
                  </a:extLst>
                </a:hlinkClick>
              </a:rPr>
              <a:t>atsparumas antibiotikams</a:t>
            </a:r>
            <a:r>
              <a:rPr lang="lt-LT" sz="1100" b="0" i="0" dirty="0">
                <a:solidFill>
                  <a:srgbClr val="202122"/>
                </a:solidFill>
                <a:effectLst/>
                <a:latin typeface="PF Square Sans Pro" pitchFamily="2" charset="0"/>
              </a:rPr>
              <a:t> laikomas rimta grėsme žmonių ir gyvūnų sveikatai bei gerovei ateityje, o didėjantis antibiotikų ar antibiotikams atsparių bakterijų kiekis aplinkoje gali padidinti vaistams atsparių infekcijų skaičių abiejose šalyse.</a:t>
            </a:r>
          </a:p>
          <a:p>
            <a:endParaRPr lang="en-GB" sz="1100" b="0" i="0" dirty="0">
              <a:solidFill>
                <a:srgbClr val="202122"/>
              </a:solidFill>
              <a:effectLst/>
              <a:latin typeface="PF Square Sans Pro"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t-LT" sz="1100" b="0" i="0" dirty="0">
                <a:solidFill>
                  <a:srgbClr val="202122"/>
                </a:solidFill>
                <a:effectLst/>
                <a:latin typeface="PF Square Sans Pro" pitchFamily="2" charset="0"/>
              </a:rPr>
              <a:t>Grafike daugiausia dėmesio skiriama antimikrobinių medžiagų vartojimui maistui auginamiems gyvūnams. Bet </a:t>
            </a:r>
            <a:r>
              <a:rPr lang="lt-LT" sz="1800" dirty="0">
                <a:solidFill>
                  <a:srgbClr val="000000"/>
                </a:solidFill>
                <a:latin typeface="Adobe Clean DC"/>
              </a:rPr>
              <a:t>iš principo tai neapsiriboja vien tik maistui skirtais gyvūnais, nepaisant to, kad kalbame su ūkininkais ir maistui skirtų gyvūnų veterinarijos gydytojais. </a:t>
            </a:r>
          </a:p>
          <a:p>
            <a:endParaRPr lang="en-GB" sz="1100" b="0" i="0" dirty="0">
              <a:solidFill>
                <a:srgbClr val="202122"/>
              </a:solidFill>
              <a:effectLst/>
              <a:latin typeface="PF Square Sans Pro" pitchFamily="2" charset="0"/>
            </a:endParaRPr>
          </a:p>
          <a:p>
            <a:endParaRPr lang="en-GB" b="0" i="0" dirty="0">
              <a:solidFill>
                <a:srgbClr val="202122"/>
              </a:solidFill>
              <a:effectLst/>
              <a:latin typeface="Arial" panose="020B0604020202020204" pitchFamily="34" charset="0"/>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5</a:t>
            </a:fld>
            <a:endParaRPr lang="en-GB"/>
          </a:p>
        </p:txBody>
      </p:sp>
    </p:spTree>
    <p:extLst>
      <p:ext uri="{BB962C8B-B14F-4D97-AF65-F5344CB8AC3E}">
        <p14:creationId xmlns:p14="http://schemas.microsoft.com/office/powerpoint/2010/main" val="8854642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1100" b="0" i="0" dirty="0">
                <a:solidFill>
                  <a:srgbClr val="3F4A52"/>
                </a:solidFill>
                <a:effectLst/>
                <a:latin typeface="Open Sans" panose="020B0606030504020204" pitchFamily="34" charset="0"/>
              </a:rPr>
              <a:t>2020 m. Europoje daugiau nei </a:t>
            </a:r>
            <a:r>
              <a:rPr lang="lt-LT" sz="1100" b="1" i="0" dirty="0">
                <a:solidFill>
                  <a:srgbClr val="3F4A52"/>
                </a:solidFill>
                <a:effectLst/>
                <a:latin typeface="Open Sans" panose="020B0606030504020204" pitchFamily="34" charset="0"/>
              </a:rPr>
              <a:t>800 000</a:t>
            </a:r>
            <a:r>
              <a:rPr lang="lt-LT" sz="1100" b="0" i="0" dirty="0">
                <a:solidFill>
                  <a:srgbClr val="3F4A52"/>
                </a:solidFill>
                <a:effectLst/>
                <a:latin typeface="Open Sans" panose="020B0606030504020204" pitchFamily="34" charset="0"/>
              </a:rPr>
              <a:t> žmonių </a:t>
            </a:r>
            <a:r>
              <a:rPr lang="lt-LT" sz="1100" b="1" i="0" dirty="0">
                <a:solidFill>
                  <a:srgbClr val="3F4A52"/>
                </a:solidFill>
                <a:effectLst/>
                <a:latin typeface="Open Sans" panose="020B0606030504020204" pitchFamily="34" charset="0"/>
              </a:rPr>
              <a:t>užsikrėtė</a:t>
            </a:r>
            <a:r>
              <a:rPr lang="lt-LT" sz="1100" b="0" i="0" dirty="0">
                <a:solidFill>
                  <a:srgbClr val="3F4A52"/>
                </a:solidFill>
                <a:effectLst/>
                <a:latin typeface="Open Sans" panose="020B0606030504020204" pitchFamily="34" charset="0"/>
              </a:rPr>
              <a:t> antibiotikams atspariomis bakterijomis. Jiems išsivystė plaučių uždegimas, kraujotakos ir vidurių infekcijos. (Šaltinis: ELPKC Europos ligų prevencijos ir kontrolės centras).</a:t>
            </a:r>
          </a:p>
          <a:p>
            <a:endParaRPr lang="es-ES" sz="1100" dirty="0"/>
          </a:p>
          <a:p>
            <a:r>
              <a:rPr lang="lt-LT" sz="1100" b="0" i="0" dirty="0">
                <a:solidFill>
                  <a:srgbClr val="333333"/>
                </a:solidFill>
                <a:effectLst/>
                <a:latin typeface="Roboto" panose="02000000000000000000" pitchFamily="2" charset="0"/>
              </a:rPr>
              <a:t>Bendrai ES/EEE šalyse atsparumas antimikrobinėms medžiagoms bakterijų rūšims – stebimoms antimikrobinių medžiagų grupės deriniams – išlieka aukštas:</a:t>
            </a:r>
          </a:p>
          <a:p>
            <a:pPr marL="171450" indent="-171450">
              <a:buFontTx/>
              <a:buChar char="-"/>
            </a:pPr>
            <a:r>
              <a:rPr lang="lt-LT" sz="1100" b="0" i="0" dirty="0">
                <a:solidFill>
                  <a:srgbClr val="333333"/>
                </a:solidFill>
                <a:effectLst/>
                <a:latin typeface="Roboto" panose="02000000000000000000" pitchFamily="2" charset="0"/>
              </a:rPr>
              <a:t>karbapenemams atsparios </a:t>
            </a:r>
            <a:r>
              <a:rPr lang="lt-LT" sz="1100" b="0" i="1" dirty="0">
                <a:solidFill>
                  <a:srgbClr val="333333"/>
                </a:solidFill>
                <a:effectLst/>
                <a:latin typeface="Roboto" panose="02000000000000000000" pitchFamily="2" charset="0"/>
              </a:rPr>
              <a:t>Escherichia coli</a:t>
            </a:r>
            <a:r>
              <a:rPr lang="lt-LT" sz="1100" b="0" i="0" dirty="0">
                <a:solidFill>
                  <a:srgbClr val="333333"/>
                </a:solidFill>
                <a:effectLst/>
                <a:latin typeface="Roboto" panose="02000000000000000000" pitchFamily="2" charset="0"/>
              </a:rPr>
              <a:t> ir </a:t>
            </a:r>
            <a:r>
              <a:rPr lang="lt-LT" sz="1100" b="0" i="1" dirty="0">
                <a:solidFill>
                  <a:srgbClr val="333333"/>
                </a:solidFill>
                <a:effectLst/>
                <a:latin typeface="Roboto" panose="02000000000000000000" pitchFamily="2" charset="0"/>
              </a:rPr>
              <a:t>Klebsiella pneumoniae </a:t>
            </a:r>
            <a:r>
              <a:rPr lang="lt-LT" sz="1100" b="0" i="0" dirty="0">
                <a:solidFill>
                  <a:srgbClr val="333333"/>
                </a:solidFill>
                <a:effectLst/>
                <a:latin typeface="Roboto" panose="02000000000000000000" pitchFamily="2" charset="0"/>
              </a:rPr>
              <a:t>(</a:t>
            </a:r>
            <a:r>
              <a:rPr lang="lt-LT" sz="1100" b="0" i="1" dirty="0">
                <a:solidFill>
                  <a:srgbClr val="333333"/>
                </a:solidFill>
                <a:effectLst/>
                <a:latin typeface="Roboto" panose="02000000000000000000" pitchFamily="2" charset="0"/>
              </a:rPr>
              <a:t>K. pneumoniae</a:t>
            </a:r>
            <a:r>
              <a:rPr lang="lt-LT" sz="1100" b="0" i="0" dirty="0">
                <a:solidFill>
                  <a:srgbClr val="333333"/>
                </a:solidFill>
                <a:effectLst/>
                <a:latin typeface="Roboto" panose="02000000000000000000" pitchFamily="2" charset="0"/>
              </a:rPr>
              <a:t>),</a:t>
            </a:r>
          </a:p>
          <a:p>
            <a:pPr marL="171450" indent="-171450">
              <a:buFontTx/>
              <a:buChar char="-"/>
            </a:pPr>
            <a:r>
              <a:rPr lang="lt-LT" sz="1100" b="0" i="0" dirty="0">
                <a:solidFill>
                  <a:srgbClr val="333333"/>
                </a:solidFill>
                <a:effectLst/>
                <a:latin typeface="Roboto" panose="02000000000000000000" pitchFamily="2" charset="0"/>
              </a:rPr>
              <a:t>vankomicinui atspari </a:t>
            </a:r>
            <a:r>
              <a:rPr lang="lt-LT" sz="1100" b="0" i="1" dirty="0">
                <a:solidFill>
                  <a:srgbClr val="333333"/>
                </a:solidFill>
                <a:effectLst/>
                <a:latin typeface="Roboto" panose="02000000000000000000" pitchFamily="2" charset="0"/>
              </a:rPr>
              <a:t>Enterococcus faecium</a:t>
            </a:r>
            <a:r>
              <a:rPr lang="lt-LT" sz="1100" b="0" i="0" dirty="0">
                <a:solidFill>
                  <a:srgbClr val="333333"/>
                </a:solidFill>
                <a:effectLst/>
                <a:latin typeface="Roboto" panose="02000000000000000000" pitchFamily="2" charset="0"/>
              </a:rPr>
              <a:t> ir pastebimas reikšmingas padidėjimas 2016–2020 m. laikotarpiu. </a:t>
            </a:r>
          </a:p>
          <a:p>
            <a:pPr marL="171450" indent="-171450">
              <a:buFontTx/>
              <a:buChar char="-"/>
            </a:pPr>
            <a:r>
              <a:rPr lang="lt-LT" sz="1100" b="0" i="0" dirty="0">
                <a:solidFill>
                  <a:srgbClr val="333333"/>
                </a:solidFill>
                <a:effectLst/>
                <a:latin typeface="Roboto" panose="02000000000000000000" pitchFamily="2" charset="0"/>
              </a:rPr>
              <a:t>Aukštas atsparumo lygis trečios kartos cefalosporinams ir karbapenemams </a:t>
            </a:r>
            <a:r>
              <a:rPr lang="lt-LT" sz="1100" b="0" i="1" dirty="0">
                <a:solidFill>
                  <a:srgbClr val="333333"/>
                </a:solidFill>
                <a:effectLst/>
                <a:latin typeface="Roboto" panose="02000000000000000000" pitchFamily="2" charset="0"/>
              </a:rPr>
              <a:t>K. Pneumoniae</a:t>
            </a:r>
          </a:p>
          <a:p>
            <a:pPr marL="171450" indent="-171450">
              <a:buFontTx/>
              <a:buChar char="-"/>
            </a:pPr>
            <a:r>
              <a:rPr lang="lt-LT" sz="1100" b="0" i="0" dirty="0">
                <a:solidFill>
                  <a:srgbClr val="333333"/>
                </a:solidFill>
                <a:effectLst/>
                <a:latin typeface="Roboto" panose="02000000000000000000" pitchFamily="2" charset="0"/>
              </a:rPr>
              <a:t>aukštą atsparumo lygį karbapenemams turi </a:t>
            </a:r>
            <a:r>
              <a:rPr lang="lt-LT" sz="1100" b="0" i="1" dirty="0">
                <a:solidFill>
                  <a:srgbClr val="333333"/>
                </a:solidFill>
                <a:effectLst/>
                <a:latin typeface="Roboto" panose="02000000000000000000" pitchFamily="2" charset="0"/>
              </a:rPr>
              <a:t>Acinetobacter </a:t>
            </a:r>
            <a:r>
              <a:rPr lang="lt-LT" sz="1100" b="0" i="0" dirty="0">
                <a:solidFill>
                  <a:srgbClr val="333333"/>
                </a:solidFill>
                <a:effectLst/>
                <a:latin typeface="Roboto" panose="02000000000000000000" pitchFamily="2" charset="0"/>
              </a:rPr>
              <a:t>rūšys ir </a:t>
            </a:r>
            <a:r>
              <a:rPr lang="lt-LT" sz="1100" b="0" i="1" dirty="0">
                <a:solidFill>
                  <a:srgbClr val="333333"/>
                </a:solidFill>
                <a:effectLst/>
                <a:latin typeface="Roboto" panose="02000000000000000000" pitchFamily="2" charset="0"/>
              </a:rPr>
              <a:t>Pseudomonas aeruginosa</a:t>
            </a:r>
          </a:p>
          <a:p>
            <a:pPr marL="0" indent="0">
              <a:buFontTx/>
              <a:buNone/>
            </a:pPr>
            <a:r>
              <a:rPr lang="lt-LT" sz="1100" b="0" i="0" dirty="0">
                <a:solidFill>
                  <a:srgbClr val="333333"/>
                </a:solidFill>
                <a:effectLst/>
                <a:latin typeface="Roboto" panose="02000000000000000000" pitchFamily="2" charset="0"/>
              </a:rPr>
              <a:t>(</a:t>
            </a:r>
            <a:r>
              <a:rPr lang="lt-LT" sz="1100" b="0" i="1" dirty="0">
                <a:solidFill>
                  <a:srgbClr val="333333"/>
                </a:solidFill>
                <a:effectLst/>
                <a:latin typeface="Roboto" panose="02000000000000000000" pitchFamily="2" charset="0"/>
              </a:rPr>
              <a:t>Šaltinis</a:t>
            </a:r>
            <a:r>
              <a:rPr lang="lt-LT" sz="1100" b="0" i="0" dirty="0">
                <a:solidFill>
                  <a:srgbClr val="333333"/>
                </a:solidFill>
                <a:effectLst/>
                <a:latin typeface="Roboto" panose="02000000000000000000" pitchFamily="2" charset="0"/>
              </a:rPr>
              <a:t>: Atsparumo antimikrobinėms medžiagoms stebėjimas Europoje 2022 m.)</a:t>
            </a:r>
          </a:p>
          <a:p>
            <a:pPr marL="0" indent="0">
              <a:buFontTx/>
              <a:buNone/>
            </a:pPr>
            <a:endParaRPr lang="en-GB" sz="1100" b="0" i="0" dirty="0">
              <a:solidFill>
                <a:srgbClr val="333333"/>
              </a:solidFill>
              <a:effectLst/>
              <a:latin typeface="Roboto" panose="02000000000000000000" pitchFamily="2" charset="0"/>
            </a:endParaRPr>
          </a:p>
          <a:p>
            <a:pPr marL="0" indent="0">
              <a:buFontTx/>
              <a:buNone/>
            </a:pPr>
            <a:r>
              <a:rPr lang="lt-LT" sz="1100" b="0" i="0" dirty="0">
                <a:solidFill>
                  <a:srgbClr val="333333"/>
                </a:solidFill>
                <a:effectLst/>
                <a:latin typeface="Roboto" panose="02000000000000000000" pitchFamily="2" charset="0"/>
              </a:rPr>
              <a:t>keliose Europos regiono šalyse kelia susirūpinimą.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6</a:t>
            </a:fld>
            <a:endParaRPr lang="en-GB"/>
          </a:p>
        </p:txBody>
      </p:sp>
    </p:spTree>
    <p:extLst>
      <p:ext uri="{BB962C8B-B14F-4D97-AF65-F5344CB8AC3E}">
        <p14:creationId xmlns:p14="http://schemas.microsoft.com/office/powerpoint/2010/main" val="25855748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lt-LT" sz="1100" b="0" i="0" dirty="0">
                <a:solidFill>
                  <a:srgbClr val="1F1F1F"/>
                </a:solidFill>
                <a:effectLst/>
                <a:latin typeface="Google Sans"/>
              </a:rPr>
              <a:t>Remiantis AMEG sąrašu ir 2022/1255 reglamentu</a:t>
            </a:r>
          </a:p>
          <a:p>
            <a:r>
              <a:rPr lang="lt-LT" sz="1100" b="0" i="0" dirty="0">
                <a:solidFill>
                  <a:srgbClr val="1F1F1F"/>
                </a:solidFill>
                <a:effectLst/>
                <a:latin typeface="Google Sans"/>
              </a:rPr>
              <a:t>Tikslas – paaiškinti, kad daugelis antimikrobinių medžiagų yra tokios pačios klasės, kuri naudojama žmonių ir veterinarijos medicinoje, ir skirtumą tarp skirtingų antimikrobinių medžiagų rūšių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7</a:t>
            </a:fld>
            <a:endParaRPr lang="en-GB"/>
          </a:p>
        </p:txBody>
      </p:sp>
    </p:spTree>
    <p:extLst>
      <p:ext uri="{BB962C8B-B14F-4D97-AF65-F5344CB8AC3E}">
        <p14:creationId xmlns:p14="http://schemas.microsoft.com/office/powerpoint/2010/main" val="9305645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sz="1100" b="0" i="0" dirty="0">
              <a:solidFill>
                <a:srgbClr val="1F1F1F"/>
              </a:solidFill>
              <a:effectLst/>
              <a:latin typeface="Google Sans"/>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8</a:t>
            </a:fld>
            <a:endParaRPr lang="en-GB"/>
          </a:p>
        </p:txBody>
      </p:sp>
    </p:spTree>
    <p:extLst>
      <p:ext uri="{BB962C8B-B14F-4D97-AF65-F5344CB8AC3E}">
        <p14:creationId xmlns:p14="http://schemas.microsoft.com/office/powerpoint/2010/main" val="24187181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lt-LT" sz="1100" b="0" i="0" dirty="0">
                <a:solidFill>
                  <a:srgbClr val="404040"/>
                </a:solidFill>
                <a:effectLst/>
                <a:latin typeface="arial" panose="020B0604020202020204" pitchFamily="34" charset="0"/>
              </a:rPr>
              <a:t>Iš supaprastintos JIACRA ataskaitos santraukos: https://www.ecdc.europa.eu/sites/default/files/documents/simplified-summary-antimicrobial-consumption-resistance-bacteria-2019-2021.pdf</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9</a:t>
            </a:fld>
            <a:endParaRPr lang="en-GB"/>
          </a:p>
        </p:txBody>
      </p:sp>
    </p:spTree>
    <p:extLst>
      <p:ext uri="{BB962C8B-B14F-4D97-AF65-F5344CB8AC3E}">
        <p14:creationId xmlns:p14="http://schemas.microsoft.com/office/powerpoint/2010/main" val="2838690244"/>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cid:image004.jpg@01D9F6A4.3DC88080"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5.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40.pn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39.png"/><Relationship Id="rId2" Type="http://schemas.openxmlformats.org/officeDocument/2006/relationships/image" Target="../media/image1.png"/><Relationship Id="rId16" Type="http://schemas.openxmlformats.org/officeDocument/2006/relationships/image" Target="../media/image41.jpe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38.jpeg"/><Relationship Id="rId5" Type="http://schemas.openxmlformats.org/officeDocument/2006/relationships/image" Target="../media/image5.png"/><Relationship Id="rId15" Type="http://schemas.openxmlformats.org/officeDocument/2006/relationships/hyperlink" Target="http://www.amrfvtraining.eu/" TargetMode="External"/><Relationship Id="rId10" Type="http://schemas.openxmlformats.org/officeDocument/2006/relationships/image" Target="../media/image37.pn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cid:image004.jpg@01D9F6A4.3DC88080" TargetMode="External"/><Relationship Id="rId10" Type="http://schemas.openxmlformats.org/officeDocument/2006/relationships/image" Target="../media/image17.png"/><Relationship Id="rId4" Type="http://schemas.openxmlformats.org/officeDocument/2006/relationships/image" Target="../media/image12.jpeg"/><Relationship Id="rId9" Type="http://schemas.openxmlformats.org/officeDocument/2006/relationships/image" Target="../media/image1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cid:image004.jpg@01D9F6A4.3DC88080" TargetMode="External"/><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20.jpeg"/><Relationship Id="rId2" Type="http://schemas.openxmlformats.org/officeDocument/2006/relationships/image" Target="../media/image11.jpeg"/><Relationship Id="rId1" Type="http://schemas.openxmlformats.org/officeDocument/2006/relationships/slideMaster" Target="../slideMasters/slideMaster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Master" Target="../slideMasters/slideMaster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8.png"/></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5.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cid:image004.jpg@01D9F6A4.3DC88080" TargetMode="External"/><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20.jpe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38.jpe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37.png"/><Relationship Id="rId17" Type="http://schemas.openxmlformats.org/officeDocument/2006/relationships/hyperlink" Target="http://www.amrfvtraining.eu/" TargetMode="External"/><Relationship Id="rId2" Type="http://schemas.openxmlformats.org/officeDocument/2006/relationships/image" Target="../media/image1.png"/><Relationship Id="rId16"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6.png"/><Relationship Id="rId11" Type="http://schemas.openxmlformats.org/officeDocument/2006/relationships/image" Target="cid:image004.jpg@01D9F6A4.3DC88080" TargetMode="External"/><Relationship Id="rId5" Type="http://schemas.openxmlformats.org/officeDocument/2006/relationships/image" Target="../media/image5.png"/><Relationship Id="rId15" Type="http://schemas.openxmlformats.org/officeDocument/2006/relationships/image" Target="../media/image40.png"/><Relationship Id="rId10" Type="http://schemas.openxmlformats.org/officeDocument/2006/relationships/image" Target="../media/image10.jpe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39.png"/></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41.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2.png"/><Relationship Id="rId7" Type="http://schemas.openxmlformats.org/officeDocument/2006/relationships/image" Target="../media/image15.png"/><Relationship Id="rId2" Type="http://schemas.openxmlformats.org/officeDocument/2006/relationships/image" Target="../media/image11.jpeg"/><Relationship Id="rId1" Type="http://schemas.openxmlformats.org/officeDocument/2006/relationships/slideMaster" Target="../slideMasters/slideMaster2.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42.jpeg"/><Relationship Id="rId9" Type="http://schemas.openxmlformats.org/officeDocument/2006/relationships/image" Target="../media/image17.png"/></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Master" Target="../slideMasters/slideMaster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8.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1.png"/><Relationship Id="rId1" Type="http://schemas.openxmlformats.org/officeDocument/2006/relationships/slideMaster" Target="../slideMasters/slideMaster1.xml"/><Relationship Id="rId5" Type="http://schemas.openxmlformats.org/officeDocument/2006/relationships/image" Target="../media/image31.png"/><Relationship Id="rId4" Type="http://schemas.openxmlformats.org/officeDocument/2006/relationships/image" Target="../media/image30.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1"/>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2"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600">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4" name="Imagen 33" descr="Interfaz de usuario gráfica&#10;&#10;Descripción generada automáticamente">
            <a:extLst>
              <a:ext uri="{FF2B5EF4-FFF2-40B4-BE49-F238E27FC236}">
                <a16:creationId xmlns:a16="http://schemas.microsoft.com/office/drawing/2014/main" id="{582D17B3-5A6C-42CA-853B-4103A0708918}"/>
              </a:ext>
            </a:extLst>
          </p:cNvPr>
          <p:cNvPicPr/>
          <p:nvPr userDrawn="1"/>
        </p:nvPicPr>
        <p:blipFill>
          <a:blip r:embed="rId11" r:link="rId12" cstate="print">
            <a:extLst>
              <a:ext uri="{28A0092B-C50C-407E-A947-70E740481C1C}">
                <a14:useLocalDpi xmlns:a14="http://schemas.microsoft.com/office/drawing/2010/main"/>
              </a:ext>
            </a:extLst>
          </a:blip>
          <a:srcRect/>
          <a:stretch>
            <a:fillRect/>
          </a:stretch>
        </p:blipFill>
        <p:spPr bwMode="auto">
          <a:xfrm>
            <a:off x="8991600" y="5605462"/>
            <a:ext cx="3022600" cy="797281"/>
          </a:xfrm>
          <a:prstGeom prst="rect">
            <a:avLst/>
          </a:prstGeom>
          <a:noFill/>
          <a:ln>
            <a:noFill/>
          </a:ln>
        </p:spPr>
      </p:pic>
    </p:spTree>
    <p:extLst>
      <p:ext uri="{BB962C8B-B14F-4D97-AF65-F5344CB8AC3E}">
        <p14:creationId xmlns:p14="http://schemas.microsoft.com/office/powerpoint/2010/main" val="1413523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2"/>
          <a:stretch/>
        </p:blipFill>
        <p:spPr>
          <a:xfrm>
            <a:off x="7086600" y="0"/>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6"/>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0"/>
            <a:ext cx="608614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47804" y="859216"/>
            <a:ext cx="426085" cy="294577"/>
          </a:xfrm>
          <a:prstGeom prst="rect">
            <a:avLst/>
          </a:prstGeom>
        </p:spPr>
      </p:pic>
    </p:spTree>
    <p:extLst>
      <p:ext uri="{BB962C8B-B14F-4D97-AF65-F5344CB8AC3E}">
        <p14:creationId xmlns:p14="http://schemas.microsoft.com/office/powerpoint/2010/main" val="946539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6152194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1533467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7"/>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3" y="1734990"/>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4"/>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1"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0" cstate="screen">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1" cstate="screen">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2" cstate="screen">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3" cstate="screen">
            <a:extLst>
              <a:ext uri="{28A0092B-C50C-407E-A947-70E740481C1C}">
                <a14:useLocalDpi xmlns:a14="http://schemas.microsoft.com/office/drawing/2010/main"/>
              </a:ext>
            </a:extLst>
          </a:blip>
          <a:srcRect l="-1"/>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4">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6"/>
            <a:ext cx="3352800" cy="369332"/>
          </a:xfrm>
          <a:prstGeom prst="rect">
            <a:avLst/>
          </a:prstGeom>
          <a:noFill/>
        </p:spPr>
        <p:txBody>
          <a:bodyPr wrap="square" rtlCol="0">
            <a:spAutoFit/>
          </a:bodyPr>
          <a:lstStyle/>
          <a:p>
            <a:r>
              <a:rPr lang="lt-LT" dirty="0">
                <a:latin typeface="PF Square Sans Pro" pitchFamily="2" charset="0"/>
                <a:hlinkClick r:id="rId15"/>
              </a:rPr>
              <a:t>www.amrfvtraining.eu</a:t>
            </a:r>
            <a:r>
              <a:rPr lang="lt-LT" dirty="0">
                <a:latin typeface="PF Square Sans Pro" pitchFamily="2" charset="0"/>
              </a:rPr>
              <a:t> </a:t>
            </a:r>
          </a:p>
        </p:txBody>
      </p:sp>
      <p:pic>
        <p:nvPicPr>
          <p:cNvPr id="1026" name="Imagen 12" descr="Texto&#10;&#10;Descripción generada automáticamente">
            <a:extLst>
              <a:ext uri="{FF2B5EF4-FFF2-40B4-BE49-F238E27FC236}">
                <a16:creationId xmlns:a16="http://schemas.microsoft.com/office/drawing/2014/main" id="{61B44C72-E43C-1718-B1EC-FC34F20A3A83}"/>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8686799" y="5893351"/>
            <a:ext cx="320040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34496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FA0836-9774-4CDA-BE9E-0A70C83565AA}"/>
              </a:ext>
            </a:extLst>
          </p:cNvPr>
          <p:cNvSpPr>
            <a:spLocks noGrp="1"/>
          </p:cNvSpPr>
          <p:nvPr>
            <p:ph type="ctrTitle"/>
          </p:nvPr>
        </p:nvSpPr>
        <p:spPr>
          <a:xfrm>
            <a:off x="1524000" y="1124442"/>
            <a:ext cx="9144000" cy="2392021"/>
          </a:xfrm>
        </p:spPr>
        <p:txBody>
          <a:bodyPr anchor="b"/>
          <a:lstStyle>
            <a:lvl1pPr algn="ctr">
              <a:defRPr sz="6000"/>
            </a:lvl1pPr>
          </a:lstStyle>
          <a:p>
            <a:r>
              <a:rPr lang="es-ES"/>
              <a:t>Haga clic para modificar el estilo de título del patrón</a:t>
            </a:r>
            <a:endParaRPr lang="en-GB"/>
          </a:p>
        </p:txBody>
      </p:sp>
      <p:sp>
        <p:nvSpPr>
          <p:cNvPr id="3" name="Subtítulo 2">
            <a:extLst>
              <a:ext uri="{FF2B5EF4-FFF2-40B4-BE49-F238E27FC236}">
                <a16:creationId xmlns:a16="http://schemas.microsoft.com/office/drawing/2014/main" id="{F2218212-C721-4C32-98C7-F8CF1A010DA2}"/>
              </a:ext>
            </a:extLst>
          </p:cNvPr>
          <p:cNvSpPr>
            <a:spLocks noGrp="1"/>
          </p:cNvSpPr>
          <p:nvPr>
            <p:ph type="subTitle" idx="1"/>
          </p:nvPr>
        </p:nvSpPr>
        <p:spPr>
          <a:xfrm>
            <a:off x="1524000" y="3608709"/>
            <a:ext cx="9144000" cy="165882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GB"/>
          </a:p>
        </p:txBody>
      </p:sp>
      <p:sp>
        <p:nvSpPr>
          <p:cNvPr id="4" name="Marcador de fecha 3">
            <a:extLst>
              <a:ext uri="{FF2B5EF4-FFF2-40B4-BE49-F238E27FC236}">
                <a16:creationId xmlns:a16="http://schemas.microsoft.com/office/drawing/2014/main" id="{36E37092-DB68-4D9D-809F-12F70F20B073}"/>
              </a:ext>
            </a:extLst>
          </p:cNvPr>
          <p:cNvSpPr>
            <a:spLocks noGrp="1"/>
          </p:cNvSpPr>
          <p:nvPr>
            <p:ph type="dt" sz="half" idx="10"/>
          </p:nvPr>
        </p:nvSpPr>
        <p:spPr/>
        <p:txBody>
          <a:bodyPr/>
          <a:lstStyle/>
          <a:p>
            <a:fld id="{30A86CA9-5C76-48E9-8C10-71E0AEBF100A}" type="datetimeFigureOut">
              <a:rPr lang="en-GB" smtClean="0"/>
              <a:t>17/09/2024</a:t>
            </a:fld>
            <a:endParaRPr lang="en-GB"/>
          </a:p>
        </p:txBody>
      </p:sp>
      <p:sp>
        <p:nvSpPr>
          <p:cNvPr id="5" name="Marcador de pie de página 4">
            <a:extLst>
              <a:ext uri="{FF2B5EF4-FFF2-40B4-BE49-F238E27FC236}">
                <a16:creationId xmlns:a16="http://schemas.microsoft.com/office/drawing/2014/main" id="{773A01C0-1B01-498A-8EBE-A45A99D0119B}"/>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C46404FD-CE7E-4E84-9E67-4973C56FA842}"/>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39397233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FB2B8F-3F1C-41E5-8C2F-58F4817C6073}"/>
              </a:ext>
            </a:extLst>
          </p:cNvPr>
          <p:cNvSpPr>
            <a:spLocks noGrp="1"/>
          </p:cNvSpPr>
          <p:nvPr>
            <p:ph type="title"/>
          </p:nvPr>
        </p:nvSpPr>
        <p:spPr/>
        <p:txBody>
          <a:bodyPr/>
          <a:lstStyle/>
          <a:p>
            <a:r>
              <a:rPr lang="es-ES"/>
              <a:t>Haga clic para modificar el estilo de título del patrón</a:t>
            </a:r>
            <a:endParaRPr lang="en-GB"/>
          </a:p>
        </p:txBody>
      </p:sp>
      <p:sp>
        <p:nvSpPr>
          <p:cNvPr id="3" name="Marcador de contenido 2">
            <a:extLst>
              <a:ext uri="{FF2B5EF4-FFF2-40B4-BE49-F238E27FC236}">
                <a16:creationId xmlns:a16="http://schemas.microsoft.com/office/drawing/2014/main" id="{D9D1D11F-ED18-4DF8-8485-85EF8CB99AD8}"/>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fecha 3">
            <a:extLst>
              <a:ext uri="{FF2B5EF4-FFF2-40B4-BE49-F238E27FC236}">
                <a16:creationId xmlns:a16="http://schemas.microsoft.com/office/drawing/2014/main" id="{B61CB0F1-7264-4359-8DE2-2012FF31C27D}"/>
              </a:ext>
            </a:extLst>
          </p:cNvPr>
          <p:cNvSpPr>
            <a:spLocks noGrp="1"/>
          </p:cNvSpPr>
          <p:nvPr>
            <p:ph type="dt" sz="half" idx="10"/>
          </p:nvPr>
        </p:nvSpPr>
        <p:spPr/>
        <p:txBody>
          <a:bodyPr/>
          <a:lstStyle/>
          <a:p>
            <a:fld id="{30A86CA9-5C76-48E9-8C10-71E0AEBF100A}" type="datetimeFigureOut">
              <a:rPr lang="en-GB" smtClean="0"/>
              <a:t>17/09/2024</a:t>
            </a:fld>
            <a:endParaRPr lang="en-GB"/>
          </a:p>
        </p:txBody>
      </p:sp>
      <p:sp>
        <p:nvSpPr>
          <p:cNvPr id="5" name="Marcador de pie de página 4">
            <a:extLst>
              <a:ext uri="{FF2B5EF4-FFF2-40B4-BE49-F238E27FC236}">
                <a16:creationId xmlns:a16="http://schemas.microsoft.com/office/drawing/2014/main" id="{C01FEE84-6F64-42B7-B980-FB9AD1A34AD7}"/>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C1359A07-0BE8-48B3-838F-C6CEBCC3D7A4}"/>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15808273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463655-1D4D-4438-A59D-E5B400A3B5ED}"/>
              </a:ext>
            </a:extLst>
          </p:cNvPr>
          <p:cNvSpPr>
            <a:spLocks noGrp="1"/>
          </p:cNvSpPr>
          <p:nvPr>
            <p:ph type="title"/>
          </p:nvPr>
        </p:nvSpPr>
        <p:spPr>
          <a:xfrm>
            <a:off x="831850" y="1712905"/>
            <a:ext cx="10515600" cy="2858020"/>
          </a:xfrm>
        </p:spPr>
        <p:txBody>
          <a:bodyPr anchor="b"/>
          <a:lstStyle>
            <a:lvl1pPr>
              <a:defRPr sz="6000"/>
            </a:lvl1pPr>
          </a:lstStyle>
          <a:p>
            <a:r>
              <a:rPr lang="es-ES"/>
              <a:t>Haga clic para modificar el estilo de título del patrón</a:t>
            </a:r>
            <a:endParaRPr lang="en-GB"/>
          </a:p>
        </p:txBody>
      </p:sp>
      <p:sp>
        <p:nvSpPr>
          <p:cNvPr id="3" name="Marcador de texto 2">
            <a:extLst>
              <a:ext uri="{FF2B5EF4-FFF2-40B4-BE49-F238E27FC236}">
                <a16:creationId xmlns:a16="http://schemas.microsoft.com/office/drawing/2014/main" id="{379973BF-5FA6-404F-B3AE-8BD0DBC3BA8E}"/>
              </a:ext>
            </a:extLst>
          </p:cNvPr>
          <p:cNvSpPr>
            <a:spLocks noGrp="1"/>
          </p:cNvSpPr>
          <p:nvPr>
            <p:ph type="body" idx="1"/>
          </p:nvPr>
        </p:nvSpPr>
        <p:spPr>
          <a:xfrm>
            <a:off x="831850" y="4597963"/>
            <a:ext cx="10515600" cy="150296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7AEF4CE4-495C-4641-AAB5-C96982AC9F09}"/>
              </a:ext>
            </a:extLst>
          </p:cNvPr>
          <p:cNvSpPr>
            <a:spLocks noGrp="1"/>
          </p:cNvSpPr>
          <p:nvPr>
            <p:ph type="dt" sz="half" idx="10"/>
          </p:nvPr>
        </p:nvSpPr>
        <p:spPr/>
        <p:txBody>
          <a:bodyPr/>
          <a:lstStyle/>
          <a:p>
            <a:fld id="{30A86CA9-5C76-48E9-8C10-71E0AEBF100A}" type="datetimeFigureOut">
              <a:rPr lang="en-GB" smtClean="0"/>
              <a:t>17/09/2024</a:t>
            </a:fld>
            <a:endParaRPr lang="en-GB"/>
          </a:p>
        </p:txBody>
      </p:sp>
      <p:sp>
        <p:nvSpPr>
          <p:cNvPr id="5" name="Marcador de pie de página 4">
            <a:extLst>
              <a:ext uri="{FF2B5EF4-FFF2-40B4-BE49-F238E27FC236}">
                <a16:creationId xmlns:a16="http://schemas.microsoft.com/office/drawing/2014/main" id="{03851B58-C1B3-4A55-829F-235CAD9AF340}"/>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5DC5650C-DD1A-48A8-BF50-0A377D4EB445}"/>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33752270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E3EB0A6-83AC-4601-B071-1265CF408158}"/>
              </a:ext>
            </a:extLst>
          </p:cNvPr>
          <p:cNvSpPr>
            <a:spLocks noGrp="1"/>
          </p:cNvSpPr>
          <p:nvPr>
            <p:ph type="title"/>
          </p:nvPr>
        </p:nvSpPr>
        <p:spPr/>
        <p:txBody>
          <a:bodyPr/>
          <a:lstStyle/>
          <a:p>
            <a:r>
              <a:rPr lang="es-ES"/>
              <a:t>Haga clic para modificar el estilo de título del patrón</a:t>
            </a:r>
            <a:endParaRPr lang="en-GB"/>
          </a:p>
        </p:txBody>
      </p:sp>
      <p:sp>
        <p:nvSpPr>
          <p:cNvPr id="3" name="Marcador de contenido 2">
            <a:extLst>
              <a:ext uri="{FF2B5EF4-FFF2-40B4-BE49-F238E27FC236}">
                <a16:creationId xmlns:a16="http://schemas.microsoft.com/office/drawing/2014/main" id="{C5F3EE1D-BA75-4F82-8F90-6A8F362624B4}"/>
              </a:ext>
            </a:extLst>
          </p:cNvPr>
          <p:cNvSpPr>
            <a:spLocks noGrp="1"/>
          </p:cNvSpPr>
          <p:nvPr>
            <p:ph sz="half" idx="1"/>
          </p:nvPr>
        </p:nvSpPr>
        <p:spPr>
          <a:xfrm>
            <a:off x="838200" y="1829006"/>
            <a:ext cx="5181600" cy="435939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contenido 3">
            <a:extLst>
              <a:ext uri="{FF2B5EF4-FFF2-40B4-BE49-F238E27FC236}">
                <a16:creationId xmlns:a16="http://schemas.microsoft.com/office/drawing/2014/main" id="{2E677D26-0765-4379-9A2D-992BCA144136}"/>
              </a:ext>
            </a:extLst>
          </p:cNvPr>
          <p:cNvSpPr>
            <a:spLocks noGrp="1"/>
          </p:cNvSpPr>
          <p:nvPr>
            <p:ph sz="half" idx="2"/>
          </p:nvPr>
        </p:nvSpPr>
        <p:spPr>
          <a:xfrm>
            <a:off x="6172200" y="1829006"/>
            <a:ext cx="5181600" cy="435939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5" name="Marcador de fecha 4">
            <a:extLst>
              <a:ext uri="{FF2B5EF4-FFF2-40B4-BE49-F238E27FC236}">
                <a16:creationId xmlns:a16="http://schemas.microsoft.com/office/drawing/2014/main" id="{C35E46F7-2599-499D-A529-D132249F7B8E}"/>
              </a:ext>
            </a:extLst>
          </p:cNvPr>
          <p:cNvSpPr>
            <a:spLocks noGrp="1"/>
          </p:cNvSpPr>
          <p:nvPr>
            <p:ph type="dt" sz="half" idx="10"/>
          </p:nvPr>
        </p:nvSpPr>
        <p:spPr/>
        <p:txBody>
          <a:bodyPr/>
          <a:lstStyle/>
          <a:p>
            <a:fld id="{30A86CA9-5C76-48E9-8C10-71E0AEBF100A}" type="datetimeFigureOut">
              <a:rPr lang="en-GB" smtClean="0"/>
              <a:t>17/09/2024</a:t>
            </a:fld>
            <a:endParaRPr lang="en-GB"/>
          </a:p>
        </p:txBody>
      </p:sp>
      <p:sp>
        <p:nvSpPr>
          <p:cNvPr id="6" name="Marcador de pie de página 5">
            <a:extLst>
              <a:ext uri="{FF2B5EF4-FFF2-40B4-BE49-F238E27FC236}">
                <a16:creationId xmlns:a16="http://schemas.microsoft.com/office/drawing/2014/main" id="{A80535CA-8A13-4A2C-ADB2-81C44C6D89F5}"/>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5B5527DD-677F-4FD3-AE58-8FEDA96DD9B9}"/>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28743762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961E59-B712-45ED-B038-8AADC03DD3F4}"/>
              </a:ext>
            </a:extLst>
          </p:cNvPr>
          <p:cNvSpPr>
            <a:spLocks noGrp="1"/>
          </p:cNvSpPr>
          <p:nvPr>
            <p:ph type="title"/>
          </p:nvPr>
        </p:nvSpPr>
        <p:spPr>
          <a:xfrm>
            <a:off x="839788" y="365802"/>
            <a:ext cx="10515600" cy="1328018"/>
          </a:xfrm>
        </p:spPr>
        <p:txBody>
          <a:bodyPr/>
          <a:lstStyle/>
          <a:p>
            <a:r>
              <a:rPr lang="es-ES"/>
              <a:t>Haga clic para modificar el estilo de título del patrón</a:t>
            </a:r>
            <a:endParaRPr lang="en-GB"/>
          </a:p>
        </p:txBody>
      </p:sp>
      <p:sp>
        <p:nvSpPr>
          <p:cNvPr id="3" name="Marcador de texto 2">
            <a:extLst>
              <a:ext uri="{FF2B5EF4-FFF2-40B4-BE49-F238E27FC236}">
                <a16:creationId xmlns:a16="http://schemas.microsoft.com/office/drawing/2014/main" id="{61CF3174-B39E-4C45-A863-CED70A4076E8}"/>
              </a:ext>
            </a:extLst>
          </p:cNvPr>
          <p:cNvSpPr>
            <a:spLocks noGrp="1"/>
          </p:cNvSpPr>
          <p:nvPr>
            <p:ph type="body" idx="1"/>
          </p:nvPr>
        </p:nvSpPr>
        <p:spPr>
          <a:xfrm>
            <a:off x="839789" y="1684276"/>
            <a:ext cx="5157787" cy="8254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C79DE8-9F12-4AE2-802E-B0F6361FF098}"/>
              </a:ext>
            </a:extLst>
          </p:cNvPr>
          <p:cNvSpPr>
            <a:spLocks noGrp="1"/>
          </p:cNvSpPr>
          <p:nvPr>
            <p:ph sz="half" idx="2"/>
          </p:nvPr>
        </p:nvSpPr>
        <p:spPr>
          <a:xfrm>
            <a:off x="839789" y="2509714"/>
            <a:ext cx="5157787" cy="369141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5" name="Marcador de texto 4">
            <a:extLst>
              <a:ext uri="{FF2B5EF4-FFF2-40B4-BE49-F238E27FC236}">
                <a16:creationId xmlns:a16="http://schemas.microsoft.com/office/drawing/2014/main" id="{9D6BD87B-7A2E-4DEE-9AAD-00A8F2ADA4EE}"/>
              </a:ext>
            </a:extLst>
          </p:cNvPr>
          <p:cNvSpPr>
            <a:spLocks noGrp="1"/>
          </p:cNvSpPr>
          <p:nvPr>
            <p:ph type="body" sz="quarter" idx="3"/>
          </p:nvPr>
        </p:nvSpPr>
        <p:spPr>
          <a:xfrm>
            <a:off x="6172200" y="1684276"/>
            <a:ext cx="5183188" cy="8254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A6787CFC-A2EE-4640-A027-AA4DE9B90676}"/>
              </a:ext>
            </a:extLst>
          </p:cNvPr>
          <p:cNvSpPr>
            <a:spLocks noGrp="1"/>
          </p:cNvSpPr>
          <p:nvPr>
            <p:ph sz="quarter" idx="4"/>
          </p:nvPr>
        </p:nvSpPr>
        <p:spPr>
          <a:xfrm>
            <a:off x="6172200" y="2509714"/>
            <a:ext cx="5183188" cy="369141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7" name="Marcador de fecha 6">
            <a:extLst>
              <a:ext uri="{FF2B5EF4-FFF2-40B4-BE49-F238E27FC236}">
                <a16:creationId xmlns:a16="http://schemas.microsoft.com/office/drawing/2014/main" id="{8CA5BC70-F409-4A97-8003-9A3B6D1DF554}"/>
              </a:ext>
            </a:extLst>
          </p:cNvPr>
          <p:cNvSpPr>
            <a:spLocks noGrp="1"/>
          </p:cNvSpPr>
          <p:nvPr>
            <p:ph type="dt" sz="half" idx="10"/>
          </p:nvPr>
        </p:nvSpPr>
        <p:spPr/>
        <p:txBody>
          <a:bodyPr/>
          <a:lstStyle/>
          <a:p>
            <a:fld id="{30A86CA9-5C76-48E9-8C10-71E0AEBF100A}" type="datetimeFigureOut">
              <a:rPr lang="en-GB" smtClean="0"/>
              <a:t>17/09/2024</a:t>
            </a:fld>
            <a:endParaRPr lang="en-GB"/>
          </a:p>
        </p:txBody>
      </p:sp>
      <p:sp>
        <p:nvSpPr>
          <p:cNvPr id="8" name="Marcador de pie de página 7">
            <a:extLst>
              <a:ext uri="{FF2B5EF4-FFF2-40B4-BE49-F238E27FC236}">
                <a16:creationId xmlns:a16="http://schemas.microsoft.com/office/drawing/2014/main" id="{105E8A5E-DFFE-4459-B35D-830719449B3E}"/>
              </a:ext>
            </a:extLst>
          </p:cNvPr>
          <p:cNvSpPr>
            <a:spLocks noGrp="1"/>
          </p:cNvSpPr>
          <p:nvPr>
            <p:ph type="ftr" sz="quarter" idx="11"/>
          </p:nvPr>
        </p:nvSpPr>
        <p:spPr/>
        <p:txBody>
          <a:bodyPr/>
          <a:lstStyle/>
          <a:p>
            <a:endParaRPr lang="en-GB"/>
          </a:p>
        </p:txBody>
      </p:sp>
      <p:sp>
        <p:nvSpPr>
          <p:cNvPr id="9" name="Marcador de número de diapositiva 8">
            <a:extLst>
              <a:ext uri="{FF2B5EF4-FFF2-40B4-BE49-F238E27FC236}">
                <a16:creationId xmlns:a16="http://schemas.microsoft.com/office/drawing/2014/main" id="{081367C9-E389-4457-8CEE-6CBFDA180895}"/>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16657461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531F9C5-4E39-4BBC-B43F-E401114DAF2B}"/>
              </a:ext>
            </a:extLst>
          </p:cNvPr>
          <p:cNvSpPr>
            <a:spLocks noGrp="1"/>
          </p:cNvSpPr>
          <p:nvPr>
            <p:ph type="title"/>
          </p:nvPr>
        </p:nvSpPr>
        <p:spPr/>
        <p:txBody>
          <a:bodyPr/>
          <a:lstStyle/>
          <a:p>
            <a:r>
              <a:rPr lang="es-ES"/>
              <a:t>Haga clic para modificar el estilo de título del patrón</a:t>
            </a:r>
            <a:endParaRPr lang="en-GB"/>
          </a:p>
        </p:txBody>
      </p:sp>
      <p:sp>
        <p:nvSpPr>
          <p:cNvPr id="3" name="Marcador de fecha 2">
            <a:extLst>
              <a:ext uri="{FF2B5EF4-FFF2-40B4-BE49-F238E27FC236}">
                <a16:creationId xmlns:a16="http://schemas.microsoft.com/office/drawing/2014/main" id="{1B2E80D9-B771-4C85-90C8-E99797CFD211}"/>
              </a:ext>
            </a:extLst>
          </p:cNvPr>
          <p:cNvSpPr>
            <a:spLocks noGrp="1"/>
          </p:cNvSpPr>
          <p:nvPr>
            <p:ph type="dt" sz="half" idx="10"/>
          </p:nvPr>
        </p:nvSpPr>
        <p:spPr/>
        <p:txBody>
          <a:bodyPr/>
          <a:lstStyle/>
          <a:p>
            <a:fld id="{30A86CA9-5C76-48E9-8C10-71E0AEBF100A}" type="datetimeFigureOut">
              <a:rPr lang="en-GB" smtClean="0"/>
              <a:t>17/09/2024</a:t>
            </a:fld>
            <a:endParaRPr lang="en-GB"/>
          </a:p>
        </p:txBody>
      </p:sp>
      <p:sp>
        <p:nvSpPr>
          <p:cNvPr id="4" name="Marcador de pie de página 3">
            <a:extLst>
              <a:ext uri="{FF2B5EF4-FFF2-40B4-BE49-F238E27FC236}">
                <a16:creationId xmlns:a16="http://schemas.microsoft.com/office/drawing/2014/main" id="{9BB153EE-EE10-4AEB-8845-496F3C67356A}"/>
              </a:ext>
            </a:extLst>
          </p:cNvPr>
          <p:cNvSpPr>
            <a:spLocks noGrp="1"/>
          </p:cNvSpPr>
          <p:nvPr>
            <p:ph type="ftr" sz="quarter" idx="11"/>
          </p:nvPr>
        </p:nvSpPr>
        <p:spPr/>
        <p:txBody>
          <a:bodyPr/>
          <a:lstStyle/>
          <a:p>
            <a:endParaRPr lang="en-GB"/>
          </a:p>
        </p:txBody>
      </p:sp>
      <p:sp>
        <p:nvSpPr>
          <p:cNvPr id="5" name="Marcador de número de diapositiva 4">
            <a:extLst>
              <a:ext uri="{FF2B5EF4-FFF2-40B4-BE49-F238E27FC236}">
                <a16:creationId xmlns:a16="http://schemas.microsoft.com/office/drawing/2014/main" id="{235387B2-00E4-4ECF-AA60-5470878A227F}"/>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4236751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1366" y="140623"/>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7"/>
            <a:ext cx="4495800" cy="323855"/>
          </a:xfrm>
          <a:prstGeom prst="rect">
            <a:avLst/>
          </a:prstGeom>
        </p:spPr>
        <p:txBody>
          <a:bodyPr/>
          <a:lstStyle>
            <a:lvl1pPr>
              <a:defRPr sz="1400">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5" name="CuadroTexto 4">
            <a:extLst>
              <a:ext uri="{FF2B5EF4-FFF2-40B4-BE49-F238E27FC236}">
                <a16:creationId xmlns:a16="http://schemas.microsoft.com/office/drawing/2014/main" id="{CBC18AA7-8C1D-4C1C-B629-AA10E16721CA}"/>
              </a:ext>
            </a:extLst>
          </p:cNvPr>
          <p:cNvSpPr txBox="1"/>
          <p:nvPr userDrawn="1"/>
        </p:nvSpPr>
        <p:spPr>
          <a:xfrm>
            <a:off x="6147014" y="3768943"/>
            <a:ext cx="6044986" cy="1477328"/>
          </a:xfrm>
          <a:prstGeom prst="rect">
            <a:avLst/>
          </a:prstGeom>
          <a:noFill/>
        </p:spPr>
        <p:txBody>
          <a:bodyPr wrap="square" rtlCol="0">
            <a:spAutoFit/>
          </a:bodyPr>
          <a:lstStyle/>
          <a:p>
            <a:pPr algn="l"/>
            <a:r>
              <a:rPr lang="lt-LT" sz="2400" noProof="0" dirty="0">
                <a:solidFill>
                  <a:srgbClr val="003399"/>
                </a:solidFill>
                <a:latin typeface="PF Square Sans Pro" pitchFamily="2" charset="0"/>
              </a:rPr>
              <a:t>Praktiniai mokymai ūkininkams ir veterinarijos gydytojams: naujos kovos su atsparumu antimikrobinėms medžiagoms priemonės</a:t>
            </a:r>
          </a:p>
          <a:p>
            <a:endParaRPr lang="es-ES"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8"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51" name="Imagen 50" descr="Interfaz de usuario gráfica&#10;&#10;Descripción generada automáticamente">
            <a:extLst>
              <a:ext uri="{FF2B5EF4-FFF2-40B4-BE49-F238E27FC236}">
                <a16:creationId xmlns:a16="http://schemas.microsoft.com/office/drawing/2014/main" id="{1007B104-92BA-4BA5-A656-DA433D20A54C}"/>
              </a:ext>
            </a:extLst>
          </p:cNvPr>
          <p:cNvPicPr/>
          <p:nvPr userDrawn="1"/>
        </p:nvPicPr>
        <p:blipFill>
          <a:blip r:embed="rId4" r:link="rId5" cstate="screen">
            <a:extLst>
              <a:ext uri="{28A0092B-C50C-407E-A947-70E740481C1C}">
                <a14:useLocalDpi xmlns:a14="http://schemas.microsoft.com/office/drawing/2010/main"/>
              </a:ext>
            </a:extLst>
          </a:blip>
          <a:srcRect/>
          <a:stretch>
            <a:fillRect/>
          </a:stretch>
        </p:blipFill>
        <p:spPr bwMode="auto">
          <a:xfrm>
            <a:off x="9829800" y="6163744"/>
            <a:ext cx="2338705" cy="577850"/>
          </a:xfrm>
          <a:prstGeom prst="rect">
            <a:avLst/>
          </a:prstGeom>
          <a:noFill/>
          <a:ln>
            <a:noFill/>
          </a:ln>
        </p:spPr>
      </p:pic>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9128521" y="6212610"/>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7851973"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6493141" y="6427744"/>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6922039" y="6369106"/>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2"/>
          <a:stretch>
            <a:fillRect/>
          </a:stretch>
        </p:blipFill>
        <p:spPr>
          <a:xfrm>
            <a:off x="8425332" y="6300126"/>
            <a:ext cx="574476" cy="411353"/>
          </a:xfrm>
          <a:prstGeom prst="rect">
            <a:avLst/>
          </a:prstGeom>
        </p:spPr>
      </p:pic>
      <p:sp>
        <p:nvSpPr>
          <p:cNvPr id="2" name="CuadroTexto 1">
            <a:extLst>
              <a:ext uri="{FF2B5EF4-FFF2-40B4-BE49-F238E27FC236}">
                <a16:creationId xmlns:a16="http://schemas.microsoft.com/office/drawing/2014/main" id="{ABCC77BE-E2CE-47F7-9BAB-806A9D6BA77C}"/>
              </a:ext>
            </a:extLst>
          </p:cNvPr>
          <p:cNvSpPr txBox="1"/>
          <p:nvPr userDrawn="1"/>
        </p:nvSpPr>
        <p:spPr>
          <a:xfrm>
            <a:off x="6096001" y="1758950"/>
            <a:ext cx="6096000" cy="2246769"/>
          </a:xfrm>
          <a:prstGeom prst="rect">
            <a:avLst/>
          </a:prstGeom>
          <a:noFill/>
        </p:spPr>
        <p:txBody>
          <a:bodyPr wrap="square" rtlCol="0">
            <a:spAutoFit/>
          </a:bodyPr>
          <a:lstStyle/>
          <a:p>
            <a:r>
              <a:rPr lang="lt-LT" sz="2800" b="1" dirty="0">
                <a:solidFill>
                  <a:srgbClr val="002060"/>
                </a:solidFill>
                <a:latin typeface="PF Square Sans Pro" pitchFamily="2" charset="0"/>
              </a:rPr>
              <a:t>Įvadas į bendrą ES reglamentavimo sistemą, kuria palaikoma geroji kovos su atsparumu antimikrobinėms medžiagoms praktika. </a:t>
            </a:r>
          </a:p>
        </p:txBody>
      </p:sp>
    </p:spTree>
    <p:extLst>
      <p:ext uri="{BB962C8B-B14F-4D97-AF65-F5344CB8AC3E}">
        <p14:creationId xmlns:p14="http://schemas.microsoft.com/office/powerpoint/2010/main" val="33778544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CA672525-7645-463D-8ACF-2444EFC2BC93}"/>
              </a:ext>
            </a:extLst>
          </p:cNvPr>
          <p:cNvSpPr>
            <a:spLocks noGrp="1"/>
          </p:cNvSpPr>
          <p:nvPr>
            <p:ph type="dt" sz="half" idx="10"/>
          </p:nvPr>
        </p:nvSpPr>
        <p:spPr/>
        <p:txBody>
          <a:bodyPr/>
          <a:lstStyle/>
          <a:p>
            <a:fld id="{30A86CA9-5C76-48E9-8C10-71E0AEBF100A}" type="datetimeFigureOut">
              <a:rPr lang="en-GB" smtClean="0"/>
              <a:t>17/09/2024</a:t>
            </a:fld>
            <a:endParaRPr lang="en-GB"/>
          </a:p>
        </p:txBody>
      </p:sp>
      <p:sp>
        <p:nvSpPr>
          <p:cNvPr id="3" name="Marcador de pie de página 2">
            <a:extLst>
              <a:ext uri="{FF2B5EF4-FFF2-40B4-BE49-F238E27FC236}">
                <a16:creationId xmlns:a16="http://schemas.microsoft.com/office/drawing/2014/main" id="{4B2CE3B2-4393-477D-A5B9-88123C7E98BA}"/>
              </a:ext>
            </a:extLst>
          </p:cNvPr>
          <p:cNvSpPr>
            <a:spLocks noGrp="1"/>
          </p:cNvSpPr>
          <p:nvPr>
            <p:ph type="ftr" sz="quarter" idx="11"/>
          </p:nvPr>
        </p:nvSpPr>
        <p:spPr/>
        <p:txBody>
          <a:bodyPr/>
          <a:lstStyle/>
          <a:p>
            <a:endParaRPr lang="en-GB"/>
          </a:p>
        </p:txBody>
      </p:sp>
      <p:sp>
        <p:nvSpPr>
          <p:cNvPr id="4" name="Marcador de número de diapositiva 3">
            <a:extLst>
              <a:ext uri="{FF2B5EF4-FFF2-40B4-BE49-F238E27FC236}">
                <a16:creationId xmlns:a16="http://schemas.microsoft.com/office/drawing/2014/main" id="{A46AA1F1-B924-4E37-8539-A494344C9C37}"/>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11311949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53C5C8A-56A6-423D-B54C-DFD0C322900B}"/>
              </a:ext>
            </a:extLst>
          </p:cNvPr>
          <p:cNvSpPr>
            <a:spLocks noGrp="1"/>
          </p:cNvSpPr>
          <p:nvPr>
            <p:ph type="title"/>
          </p:nvPr>
        </p:nvSpPr>
        <p:spPr>
          <a:xfrm>
            <a:off x="839789" y="458047"/>
            <a:ext cx="3932237" cy="1603163"/>
          </a:xfrm>
        </p:spPr>
        <p:txBody>
          <a:bodyPr anchor="b"/>
          <a:lstStyle>
            <a:lvl1pPr>
              <a:defRPr sz="3200"/>
            </a:lvl1pPr>
          </a:lstStyle>
          <a:p>
            <a:r>
              <a:rPr lang="es-ES"/>
              <a:t>Haga clic para modificar el estilo de título del patrón</a:t>
            </a:r>
            <a:endParaRPr lang="en-GB"/>
          </a:p>
        </p:txBody>
      </p:sp>
      <p:sp>
        <p:nvSpPr>
          <p:cNvPr id="3" name="Marcador de contenido 2">
            <a:extLst>
              <a:ext uri="{FF2B5EF4-FFF2-40B4-BE49-F238E27FC236}">
                <a16:creationId xmlns:a16="http://schemas.microsoft.com/office/drawing/2014/main" id="{3CEB1A7E-F9CF-40BC-8DB1-E0E001BC9484}"/>
              </a:ext>
            </a:extLst>
          </p:cNvPr>
          <p:cNvSpPr>
            <a:spLocks noGrp="1"/>
          </p:cNvSpPr>
          <p:nvPr>
            <p:ph idx="1"/>
          </p:nvPr>
        </p:nvSpPr>
        <p:spPr>
          <a:xfrm>
            <a:off x="5183188" y="989254"/>
            <a:ext cx="6172200" cy="48826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texto 3">
            <a:extLst>
              <a:ext uri="{FF2B5EF4-FFF2-40B4-BE49-F238E27FC236}">
                <a16:creationId xmlns:a16="http://schemas.microsoft.com/office/drawing/2014/main" id="{03F5641F-38E3-484F-BCC5-A4DF6F1EDA69}"/>
              </a:ext>
            </a:extLst>
          </p:cNvPr>
          <p:cNvSpPr>
            <a:spLocks noGrp="1"/>
          </p:cNvSpPr>
          <p:nvPr>
            <p:ph type="body" sz="half" idx="2"/>
          </p:nvPr>
        </p:nvSpPr>
        <p:spPr>
          <a:xfrm>
            <a:off x="839789" y="2061210"/>
            <a:ext cx="3932237" cy="381864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C6E8ECA-34F0-4B90-8A06-40696294FA54}"/>
              </a:ext>
            </a:extLst>
          </p:cNvPr>
          <p:cNvSpPr>
            <a:spLocks noGrp="1"/>
          </p:cNvSpPr>
          <p:nvPr>
            <p:ph type="dt" sz="half" idx="10"/>
          </p:nvPr>
        </p:nvSpPr>
        <p:spPr/>
        <p:txBody>
          <a:bodyPr/>
          <a:lstStyle/>
          <a:p>
            <a:fld id="{30A86CA9-5C76-48E9-8C10-71E0AEBF100A}" type="datetimeFigureOut">
              <a:rPr lang="en-GB" smtClean="0"/>
              <a:t>17/09/2024</a:t>
            </a:fld>
            <a:endParaRPr lang="en-GB"/>
          </a:p>
        </p:txBody>
      </p:sp>
      <p:sp>
        <p:nvSpPr>
          <p:cNvPr id="6" name="Marcador de pie de página 5">
            <a:extLst>
              <a:ext uri="{FF2B5EF4-FFF2-40B4-BE49-F238E27FC236}">
                <a16:creationId xmlns:a16="http://schemas.microsoft.com/office/drawing/2014/main" id="{AE742113-B3BA-4334-9127-8CF70B660C10}"/>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AC39F39F-D29B-4CA5-9186-83800A57DDD9}"/>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9836504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A77EFDB-3427-4A74-ADED-1C4B55439E5C}"/>
              </a:ext>
            </a:extLst>
          </p:cNvPr>
          <p:cNvSpPr>
            <a:spLocks noGrp="1"/>
          </p:cNvSpPr>
          <p:nvPr>
            <p:ph type="title"/>
          </p:nvPr>
        </p:nvSpPr>
        <p:spPr>
          <a:xfrm>
            <a:off x="839789" y="458047"/>
            <a:ext cx="3932237" cy="1603163"/>
          </a:xfrm>
        </p:spPr>
        <p:txBody>
          <a:bodyPr anchor="b"/>
          <a:lstStyle>
            <a:lvl1pPr>
              <a:defRPr sz="3200"/>
            </a:lvl1pPr>
          </a:lstStyle>
          <a:p>
            <a:r>
              <a:rPr lang="es-ES"/>
              <a:t>Haga clic para modificar el estilo de título del patrón</a:t>
            </a:r>
            <a:endParaRPr lang="en-GB"/>
          </a:p>
        </p:txBody>
      </p:sp>
      <p:sp>
        <p:nvSpPr>
          <p:cNvPr id="3" name="Marcador de posición de imagen 2">
            <a:extLst>
              <a:ext uri="{FF2B5EF4-FFF2-40B4-BE49-F238E27FC236}">
                <a16:creationId xmlns:a16="http://schemas.microsoft.com/office/drawing/2014/main" id="{48ECF35F-426D-4B5C-82FB-D2820A89625C}"/>
              </a:ext>
            </a:extLst>
          </p:cNvPr>
          <p:cNvSpPr>
            <a:spLocks noGrp="1"/>
          </p:cNvSpPr>
          <p:nvPr>
            <p:ph type="pic" idx="1"/>
          </p:nvPr>
        </p:nvSpPr>
        <p:spPr>
          <a:xfrm>
            <a:off x="5183188" y="989254"/>
            <a:ext cx="6172200" cy="48826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Marcador de texto 3">
            <a:extLst>
              <a:ext uri="{FF2B5EF4-FFF2-40B4-BE49-F238E27FC236}">
                <a16:creationId xmlns:a16="http://schemas.microsoft.com/office/drawing/2014/main" id="{C927E6BD-94C0-4D2F-A69E-CF7F523CF254}"/>
              </a:ext>
            </a:extLst>
          </p:cNvPr>
          <p:cNvSpPr>
            <a:spLocks noGrp="1"/>
          </p:cNvSpPr>
          <p:nvPr>
            <p:ph type="body" sz="half" idx="2"/>
          </p:nvPr>
        </p:nvSpPr>
        <p:spPr>
          <a:xfrm>
            <a:off x="839789" y="2061210"/>
            <a:ext cx="3932237" cy="381864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7831BBF6-D052-4509-B6F3-02E438C21E03}"/>
              </a:ext>
            </a:extLst>
          </p:cNvPr>
          <p:cNvSpPr>
            <a:spLocks noGrp="1"/>
          </p:cNvSpPr>
          <p:nvPr>
            <p:ph type="dt" sz="half" idx="10"/>
          </p:nvPr>
        </p:nvSpPr>
        <p:spPr/>
        <p:txBody>
          <a:bodyPr/>
          <a:lstStyle/>
          <a:p>
            <a:fld id="{30A86CA9-5C76-48E9-8C10-71E0AEBF100A}" type="datetimeFigureOut">
              <a:rPr lang="en-GB" smtClean="0"/>
              <a:t>17/09/2024</a:t>
            </a:fld>
            <a:endParaRPr lang="en-GB"/>
          </a:p>
        </p:txBody>
      </p:sp>
      <p:sp>
        <p:nvSpPr>
          <p:cNvPr id="6" name="Marcador de pie de página 5">
            <a:extLst>
              <a:ext uri="{FF2B5EF4-FFF2-40B4-BE49-F238E27FC236}">
                <a16:creationId xmlns:a16="http://schemas.microsoft.com/office/drawing/2014/main" id="{215BE0E7-1498-4FD4-BADD-513B310B1F68}"/>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7DED0FA7-5415-418E-8048-484806DE9BCF}"/>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1077104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64823F-D057-4E70-A586-4434224AEFB7}"/>
              </a:ext>
            </a:extLst>
          </p:cNvPr>
          <p:cNvSpPr>
            <a:spLocks noGrp="1"/>
          </p:cNvSpPr>
          <p:nvPr>
            <p:ph type="title"/>
          </p:nvPr>
        </p:nvSpPr>
        <p:spPr/>
        <p:txBody>
          <a:bodyPr/>
          <a:lstStyle/>
          <a:p>
            <a:r>
              <a:rPr lang="es-ES"/>
              <a:t>Haga clic para modificar el estilo de título del patrón</a:t>
            </a:r>
            <a:endParaRPr lang="en-GB"/>
          </a:p>
        </p:txBody>
      </p:sp>
      <p:sp>
        <p:nvSpPr>
          <p:cNvPr id="3" name="Marcador de texto vertical 2">
            <a:extLst>
              <a:ext uri="{FF2B5EF4-FFF2-40B4-BE49-F238E27FC236}">
                <a16:creationId xmlns:a16="http://schemas.microsoft.com/office/drawing/2014/main" id="{D85CBEE5-58FF-402D-8158-AD50AD91109F}"/>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fecha 3">
            <a:extLst>
              <a:ext uri="{FF2B5EF4-FFF2-40B4-BE49-F238E27FC236}">
                <a16:creationId xmlns:a16="http://schemas.microsoft.com/office/drawing/2014/main" id="{60179143-6A22-428B-A57D-2E592032ACE2}"/>
              </a:ext>
            </a:extLst>
          </p:cNvPr>
          <p:cNvSpPr>
            <a:spLocks noGrp="1"/>
          </p:cNvSpPr>
          <p:nvPr>
            <p:ph type="dt" sz="half" idx="10"/>
          </p:nvPr>
        </p:nvSpPr>
        <p:spPr/>
        <p:txBody>
          <a:bodyPr/>
          <a:lstStyle/>
          <a:p>
            <a:fld id="{30A86CA9-5C76-48E9-8C10-71E0AEBF100A}" type="datetimeFigureOut">
              <a:rPr lang="en-GB" smtClean="0"/>
              <a:t>17/09/2024</a:t>
            </a:fld>
            <a:endParaRPr lang="en-GB"/>
          </a:p>
        </p:txBody>
      </p:sp>
      <p:sp>
        <p:nvSpPr>
          <p:cNvPr id="5" name="Marcador de pie de página 4">
            <a:extLst>
              <a:ext uri="{FF2B5EF4-FFF2-40B4-BE49-F238E27FC236}">
                <a16:creationId xmlns:a16="http://schemas.microsoft.com/office/drawing/2014/main" id="{A7BFD005-BC5F-4C2F-A640-CD88D90B95D2}"/>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ED66FA8C-62C8-42F0-972B-9B8CA0E98519}"/>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36291499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6B05C3F-61B8-4C43-BFEE-EE762DA76880}"/>
              </a:ext>
            </a:extLst>
          </p:cNvPr>
          <p:cNvSpPr>
            <a:spLocks noGrp="1"/>
          </p:cNvSpPr>
          <p:nvPr>
            <p:ph type="title" orient="vert"/>
          </p:nvPr>
        </p:nvSpPr>
        <p:spPr>
          <a:xfrm>
            <a:off x="8724900" y="365801"/>
            <a:ext cx="2628900" cy="5822601"/>
          </a:xfrm>
        </p:spPr>
        <p:txBody>
          <a:bodyPr vert="eaVert"/>
          <a:lstStyle/>
          <a:p>
            <a:r>
              <a:rPr lang="es-ES"/>
              <a:t>Haga clic para modificar el estilo de título del patrón</a:t>
            </a:r>
            <a:endParaRPr lang="en-GB"/>
          </a:p>
        </p:txBody>
      </p:sp>
      <p:sp>
        <p:nvSpPr>
          <p:cNvPr id="3" name="Marcador de texto vertical 2">
            <a:extLst>
              <a:ext uri="{FF2B5EF4-FFF2-40B4-BE49-F238E27FC236}">
                <a16:creationId xmlns:a16="http://schemas.microsoft.com/office/drawing/2014/main" id="{5ED8701F-ED78-4D56-A2F3-8FC2ED60943E}"/>
              </a:ext>
            </a:extLst>
          </p:cNvPr>
          <p:cNvSpPr>
            <a:spLocks noGrp="1"/>
          </p:cNvSpPr>
          <p:nvPr>
            <p:ph type="body" orient="vert" idx="1"/>
          </p:nvPr>
        </p:nvSpPr>
        <p:spPr>
          <a:xfrm>
            <a:off x="838200" y="365801"/>
            <a:ext cx="7734300" cy="5822601"/>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fecha 3">
            <a:extLst>
              <a:ext uri="{FF2B5EF4-FFF2-40B4-BE49-F238E27FC236}">
                <a16:creationId xmlns:a16="http://schemas.microsoft.com/office/drawing/2014/main" id="{07E65FA4-DE0D-4843-B761-64A527089109}"/>
              </a:ext>
            </a:extLst>
          </p:cNvPr>
          <p:cNvSpPr>
            <a:spLocks noGrp="1"/>
          </p:cNvSpPr>
          <p:nvPr>
            <p:ph type="dt" sz="half" idx="10"/>
          </p:nvPr>
        </p:nvSpPr>
        <p:spPr/>
        <p:txBody>
          <a:bodyPr/>
          <a:lstStyle/>
          <a:p>
            <a:fld id="{30A86CA9-5C76-48E9-8C10-71E0AEBF100A}" type="datetimeFigureOut">
              <a:rPr lang="en-GB" smtClean="0"/>
              <a:t>17/09/2024</a:t>
            </a:fld>
            <a:endParaRPr lang="en-GB"/>
          </a:p>
        </p:txBody>
      </p:sp>
      <p:sp>
        <p:nvSpPr>
          <p:cNvPr id="5" name="Marcador de pie de página 4">
            <a:extLst>
              <a:ext uri="{FF2B5EF4-FFF2-40B4-BE49-F238E27FC236}">
                <a16:creationId xmlns:a16="http://schemas.microsoft.com/office/drawing/2014/main" id="{9ECAA0B1-38C1-4056-B5C5-5CBFD90417A9}"/>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8FCD9B40-BA69-4F03-B34D-3D64D98976BF}"/>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29676477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0" y="0"/>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4"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0"/>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0"/>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3060437"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196318"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5243433" y="285033"/>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976049" y="5951076"/>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5288431" y="1238539"/>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5"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4"/>
            <a:ext cx="4495800" cy="1430337"/>
          </a:xfrm>
          <a:prstGeom prst="rect">
            <a:avLst/>
          </a:prstGeom>
        </p:spPr>
        <p:txBody>
          <a:bodyPr/>
          <a:lstStyle>
            <a:lvl1pPr>
              <a:defRPr sz="3200">
                <a:solidFill>
                  <a:srgbClr val="003399"/>
                </a:solidFill>
                <a:latin typeface="PF Square Sans Pro" pitchFamily="2"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400">
                <a:solidFill>
                  <a:schemeClr val="tx1"/>
                </a:solidFill>
                <a:latin typeface="PF Square Sans Pro" pitchFamily="2" charset="0"/>
                <a:cs typeface="Arial" panose="020B0604020202020204" pitchFamily="34" charset="0"/>
              </a:defRPr>
            </a:lvl1pPr>
          </a:lstStyle>
          <a:p>
            <a:pPr lvl="0"/>
            <a:r>
              <a:rPr lang="es-ES" dirty="0"/>
              <a:t>Date</a:t>
            </a:r>
          </a:p>
        </p:txBody>
      </p:sp>
      <p:pic>
        <p:nvPicPr>
          <p:cNvPr id="37" name="Imagen 36" descr="Interfaz de usuario gráfica&#10;&#10;Descripción generada automáticamente">
            <a:extLst>
              <a:ext uri="{FF2B5EF4-FFF2-40B4-BE49-F238E27FC236}">
                <a16:creationId xmlns:a16="http://schemas.microsoft.com/office/drawing/2014/main" id="{5505FB79-408A-43F3-9FF6-95F9DFF43961}"/>
              </a:ext>
            </a:extLst>
          </p:cNvPr>
          <p:cNvPicPr/>
          <p:nvPr userDrawn="1"/>
        </p:nvPicPr>
        <p:blipFill>
          <a:blip r:embed="rId12" r:link="rId13" cstate="screen">
            <a:extLst>
              <a:ext uri="{28A0092B-C50C-407E-A947-70E740481C1C}">
                <a14:useLocalDpi xmlns:a14="http://schemas.microsoft.com/office/drawing/2010/main"/>
              </a:ext>
            </a:extLst>
          </a:blip>
          <a:srcRect/>
          <a:stretch>
            <a:fillRect/>
          </a:stretch>
        </p:blipFill>
        <p:spPr bwMode="auto">
          <a:xfrm>
            <a:off x="9601200" y="6181329"/>
            <a:ext cx="2567305" cy="560264"/>
          </a:xfrm>
          <a:prstGeom prst="rect">
            <a:avLst/>
          </a:prstGeom>
          <a:noFill/>
          <a:ln>
            <a:noFill/>
          </a:ln>
        </p:spPr>
      </p:pic>
    </p:spTree>
    <p:extLst>
      <p:ext uri="{BB962C8B-B14F-4D97-AF65-F5344CB8AC3E}">
        <p14:creationId xmlns:p14="http://schemas.microsoft.com/office/powerpoint/2010/main" val="4179918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45126" y="102088"/>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417704" y="209388"/>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9983452" y="193210"/>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9174215" y="256274"/>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11279508" y="191783"/>
            <a:ext cx="300983" cy="238734"/>
          </a:xfrm>
          <a:prstGeom prst="rect">
            <a:avLst/>
          </a:prstGeom>
        </p:spPr>
      </p:pic>
    </p:spTree>
    <p:extLst>
      <p:ext uri="{BB962C8B-B14F-4D97-AF65-F5344CB8AC3E}">
        <p14:creationId xmlns:p14="http://schemas.microsoft.com/office/powerpoint/2010/main" val="42638594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25168" y="0"/>
            <a:ext cx="1166832" cy="1153793"/>
          </a:xfrm>
          <a:prstGeom prst="rect">
            <a:avLst/>
          </a:prstGeom>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7706693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2"/>
          <a:stretch/>
        </p:blipFill>
        <p:spPr>
          <a:xfrm>
            <a:off x="7086600" y="0"/>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6"/>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0"/>
            <a:ext cx="608614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47804" y="859216"/>
            <a:ext cx="426085" cy="294577"/>
          </a:xfrm>
          <a:prstGeom prst="rect">
            <a:avLst/>
          </a:prstGeom>
        </p:spPr>
      </p:pic>
    </p:spTree>
    <p:extLst>
      <p:ext uri="{BB962C8B-B14F-4D97-AF65-F5344CB8AC3E}">
        <p14:creationId xmlns:p14="http://schemas.microsoft.com/office/powerpoint/2010/main" val="2683043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0" y="0"/>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4"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0"/>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0"/>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3060437"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196318"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5243433" y="285033"/>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976049" y="5951076"/>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5288431" y="1238539"/>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5"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4"/>
            <a:ext cx="4495800" cy="1430337"/>
          </a:xfrm>
          <a:prstGeom prst="rect">
            <a:avLst/>
          </a:prstGeom>
        </p:spPr>
        <p:txBody>
          <a:bodyPr/>
          <a:lstStyle>
            <a:lvl1pPr>
              <a:defRPr sz="3200">
                <a:solidFill>
                  <a:srgbClr val="003399"/>
                </a:solidFill>
                <a:latin typeface="PF Square Sans Pro" pitchFamily="2"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400">
                <a:solidFill>
                  <a:schemeClr val="tx1"/>
                </a:solidFill>
                <a:latin typeface="PF Square Sans Pro" pitchFamily="2" charset="0"/>
                <a:cs typeface="Arial" panose="020B0604020202020204" pitchFamily="34" charset="0"/>
              </a:defRPr>
            </a:lvl1pPr>
          </a:lstStyle>
          <a:p>
            <a:pPr lvl="0"/>
            <a:r>
              <a:rPr lang="es-ES" dirty="0"/>
              <a:t>Date</a:t>
            </a:r>
          </a:p>
        </p:txBody>
      </p:sp>
      <p:pic>
        <p:nvPicPr>
          <p:cNvPr id="37" name="Imagen 36" descr="Interfaz de usuario gráfica&#10;&#10;Descripción generada automáticamente">
            <a:extLst>
              <a:ext uri="{FF2B5EF4-FFF2-40B4-BE49-F238E27FC236}">
                <a16:creationId xmlns:a16="http://schemas.microsoft.com/office/drawing/2014/main" id="{5505FB79-408A-43F3-9FF6-95F9DFF43961}"/>
              </a:ext>
            </a:extLst>
          </p:cNvPr>
          <p:cNvPicPr/>
          <p:nvPr userDrawn="1"/>
        </p:nvPicPr>
        <p:blipFill>
          <a:blip r:embed="rId12" r:link="rId13" cstate="screen">
            <a:extLst>
              <a:ext uri="{28A0092B-C50C-407E-A947-70E740481C1C}">
                <a14:useLocalDpi xmlns:a14="http://schemas.microsoft.com/office/drawing/2010/main"/>
              </a:ext>
            </a:extLst>
          </a:blip>
          <a:srcRect/>
          <a:stretch>
            <a:fillRect/>
          </a:stretch>
        </p:blipFill>
        <p:spPr bwMode="auto">
          <a:xfrm>
            <a:off x="9601200" y="6181329"/>
            <a:ext cx="2567305" cy="560264"/>
          </a:xfrm>
          <a:prstGeom prst="rect">
            <a:avLst/>
          </a:prstGeom>
          <a:noFill/>
          <a:ln>
            <a:noFill/>
          </a:ln>
        </p:spPr>
      </p:pic>
    </p:spTree>
    <p:extLst>
      <p:ext uri="{BB962C8B-B14F-4D97-AF65-F5344CB8AC3E}">
        <p14:creationId xmlns:p14="http://schemas.microsoft.com/office/powerpoint/2010/main" val="92734727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8267912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0917329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7"/>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3" y="1734990"/>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4"/>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1"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6688"/>
            <a:ext cx="3488650" cy="781632"/>
          </a:xfrm>
          <a:prstGeom prst="rect">
            <a:avLst/>
          </a:prstGeom>
        </p:spPr>
        <p:txBody>
          <a:bodyPr/>
          <a:lstStyle>
            <a:lvl1pPr>
              <a:defRPr sz="4800" b="1">
                <a:solidFill>
                  <a:srgbClr val="003399"/>
                </a:solidFill>
                <a:latin typeface="PF Square Sans Pro" pitchFamily="2" charset="0"/>
                <a:cs typeface="Arial" panose="020B0604020202020204" pitchFamily="34" charset="0"/>
              </a:defRPr>
            </a:lvl1pPr>
          </a:lstStyle>
          <a:p>
            <a:pPr lvl="0"/>
            <a:r>
              <a:rPr lang="en-GB" noProof="0" dirty="0"/>
              <a:t>Thank you!</a:t>
            </a:r>
          </a:p>
        </p:txBody>
      </p:sp>
      <p:pic>
        <p:nvPicPr>
          <p:cNvPr id="37" name="Imagen 36" descr="Interfaz de usuario gráfica&#10;&#10;Descripción generada automáticamente">
            <a:extLst>
              <a:ext uri="{FF2B5EF4-FFF2-40B4-BE49-F238E27FC236}">
                <a16:creationId xmlns:a16="http://schemas.microsoft.com/office/drawing/2014/main" id="{C53E509D-9C05-4F64-B596-3792F76B9CA7}"/>
              </a:ext>
            </a:extLst>
          </p:cNvPr>
          <p:cNvPicPr/>
          <p:nvPr userDrawn="1"/>
        </p:nvPicPr>
        <p:blipFill>
          <a:blip r:embed="rId10" r:link="rId11" cstate="print">
            <a:extLst>
              <a:ext uri="{28A0092B-C50C-407E-A947-70E740481C1C}">
                <a14:useLocalDpi xmlns:a14="http://schemas.microsoft.com/office/drawing/2010/main"/>
              </a:ext>
            </a:extLst>
          </a:blip>
          <a:srcRect/>
          <a:stretch>
            <a:fillRect/>
          </a:stretch>
        </p:blipFill>
        <p:spPr bwMode="auto">
          <a:xfrm>
            <a:off x="8620809" y="5763684"/>
            <a:ext cx="3418791" cy="872066"/>
          </a:xfrm>
          <a:prstGeom prst="rect">
            <a:avLst/>
          </a:prstGeom>
          <a:noFill/>
          <a:ln>
            <a:noFill/>
          </a:ln>
        </p:spPr>
      </p:pic>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2" cstate="screen">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3" cstate="screen">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4" cstate="screen">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5" cstate="screen">
            <a:extLst>
              <a:ext uri="{28A0092B-C50C-407E-A947-70E740481C1C}">
                <a14:useLocalDpi xmlns:a14="http://schemas.microsoft.com/office/drawing/2010/main"/>
              </a:ext>
            </a:extLst>
          </a:blip>
          <a:srcRect l="-1"/>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6">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6"/>
            <a:ext cx="3352800" cy="369332"/>
          </a:xfrm>
          <a:prstGeom prst="rect">
            <a:avLst/>
          </a:prstGeom>
          <a:noFill/>
        </p:spPr>
        <p:txBody>
          <a:bodyPr wrap="square" rtlCol="0">
            <a:spAutoFit/>
          </a:bodyPr>
          <a:lstStyle/>
          <a:p>
            <a:r>
              <a:rPr lang="lt-LT" dirty="0">
                <a:latin typeface="PF Square Sans Pro" pitchFamily="2" charset="0"/>
                <a:hlinkClick r:id="rId17"/>
              </a:rPr>
              <a:t>www.amrfvtraining.eu</a:t>
            </a:r>
            <a:r>
              <a:rPr lang="lt-LT" dirty="0">
                <a:latin typeface="PF Square Sans Pro" pitchFamily="2" charset="0"/>
              </a:rPr>
              <a:t> </a:t>
            </a:r>
          </a:p>
        </p:txBody>
      </p:sp>
    </p:spTree>
    <p:extLst>
      <p:ext uri="{BB962C8B-B14F-4D97-AF65-F5344CB8AC3E}">
        <p14:creationId xmlns:p14="http://schemas.microsoft.com/office/powerpoint/2010/main" val="16167816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1"/>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2"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600">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1026" name="Imagen 12" descr="Texto&#10;&#10;Descripción generada automáticamente">
            <a:extLst>
              <a:ext uri="{FF2B5EF4-FFF2-40B4-BE49-F238E27FC236}">
                <a16:creationId xmlns:a16="http://schemas.microsoft.com/office/drawing/2014/main" id="{BB783292-BA0A-5FA1-A19B-BA5DF6D9DC11}"/>
              </a:ext>
            </a:extLst>
          </p:cNvPr>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8826895" y="5685432"/>
            <a:ext cx="320040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916276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1366" y="140623"/>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7"/>
            <a:ext cx="4495800" cy="323855"/>
          </a:xfrm>
          <a:prstGeom prst="rect">
            <a:avLst/>
          </a:prstGeom>
        </p:spPr>
        <p:txBody>
          <a:bodyPr/>
          <a:lstStyle>
            <a:lvl1pPr>
              <a:defRPr sz="1400">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5" name="CuadroTexto 4">
            <a:extLst>
              <a:ext uri="{FF2B5EF4-FFF2-40B4-BE49-F238E27FC236}">
                <a16:creationId xmlns:a16="http://schemas.microsoft.com/office/drawing/2014/main" id="{CBC18AA7-8C1D-4C1C-B629-AA10E16721CA}"/>
              </a:ext>
            </a:extLst>
          </p:cNvPr>
          <p:cNvSpPr txBox="1"/>
          <p:nvPr userDrawn="1"/>
        </p:nvSpPr>
        <p:spPr>
          <a:xfrm>
            <a:off x="6147014" y="3768943"/>
            <a:ext cx="6044986" cy="1477328"/>
          </a:xfrm>
          <a:prstGeom prst="rect">
            <a:avLst/>
          </a:prstGeom>
          <a:noFill/>
        </p:spPr>
        <p:txBody>
          <a:bodyPr wrap="square" rtlCol="0">
            <a:spAutoFit/>
          </a:bodyPr>
          <a:lstStyle/>
          <a:p>
            <a:pPr algn="l"/>
            <a:r>
              <a:rPr lang="lt-LT" sz="2400" noProof="0" dirty="0">
                <a:solidFill>
                  <a:srgbClr val="003399"/>
                </a:solidFill>
                <a:latin typeface="PF Square Sans Pro" pitchFamily="2" charset="0"/>
              </a:rPr>
              <a:t>Praktiniai mokymai ūkininkams ir veterinarijos gydytojams: naujos kovos su atsparumu antimikrobinėms medžiagoms priemonės</a:t>
            </a:r>
          </a:p>
          <a:p>
            <a:endParaRPr lang="es-ES" dirty="0">
              <a:latin typeface="PF Square Sans Pro" pitchFamily="2" charset="0"/>
            </a:endParaRPr>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8"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51" name="Imagen 50">
            <a:extLst>
              <a:ext uri="{FF2B5EF4-FFF2-40B4-BE49-F238E27FC236}">
                <a16:creationId xmlns:a16="http://schemas.microsoft.com/office/drawing/2014/main" id="{1007B104-92BA-4BA5-A656-DA433D20A54C}"/>
              </a:ext>
            </a:extLst>
          </p:cNvPr>
          <p:cNvPicPr/>
          <p:nvPr userDrawn="1"/>
        </p:nvPicPr>
        <p:blipFill>
          <a:blip r:embed="rId4" cstate="email">
            <a:extLst>
              <a:ext uri="{28A0092B-C50C-407E-A947-70E740481C1C}">
                <a14:useLocalDpi xmlns:a14="http://schemas.microsoft.com/office/drawing/2010/main" val="0"/>
              </a:ext>
            </a:extLst>
          </a:blip>
          <a:stretch>
            <a:fillRect/>
          </a:stretch>
        </p:blipFill>
        <p:spPr bwMode="auto">
          <a:xfrm>
            <a:off x="9834281" y="6163744"/>
            <a:ext cx="2329743" cy="577850"/>
          </a:xfrm>
          <a:prstGeom prst="rect">
            <a:avLst/>
          </a:prstGeom>
          <a:noFill/>
          <a:ln>
            <a:noFill/>
          </a:ln>
        </p:spPr>
      </p:pic>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128521" y="6212610"/>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7851973"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6493141" y="6427744"/>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6922039" y="6369106"/>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1"/>
          <a:stretch>
            <a:fillRect/>
          </a:stretch>
        </p:blipFill>
        <p:spPr>
          <a:xfrm>
            <a:off x="8425332" y="6300126"/>
            <a:ext cx="574476" cy="411353"/>
          </a:xfrm>
          <a:prstGeom prst="rect">
            <a:avLst/>
          </a:prstGeom>
        </p:spPr>
      </p:pic>
    </p:spTree>
    <p:extLst>
      <p:ext uri="{BB962C8B-B14F-4D97-AF65-F5344CB8AC3E}">
        <p14:creationId xmlns:p14="http://schemas.microsoft.com/office/powerpoint/2010/main" val="271937332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0" y="0"/>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0"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900" indent="-342900">
              <a:spcBef>
                <a:spcPts val="1000"/>
              </a:spcBef>
              <a:buFont typeface="+mj-lt"/>
              <a:buAutoNum type="arabicPeriod"/>
              <a:defRPr sz="1600">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extLst>
      <p:ext uri="{BB962C8B-B14F-4D97-AF65-F5344CB8AC3E}">
        <p14:creationId xmlns:p14="http://schemas.microsoft.com/office/powerpoint/2010/main" val="13549358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0" y="0"/>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0"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900" indent="-342900">
              <a:spcBef>
                <a:spcPts val="1000"/>
              </a:spcBef>
              <a:buFont typeface="+mj-lt"/>
              <a:buAutoNum type="arabicPeriod"/>
              <a:defRPr sz="1600">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extLst>
      <p:ext uri="{BB962C8B-B14F-4D97-AF65-F5344CB8AC3E}">
        <p14:creationId xmlns:p14="http://schemas.microsoft.com/office/powerpoint/2010/main" val="20942321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788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9462631"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943957" y="126931"/>
            <a:ext cx="562243" cy="409535"/>
          </a:xfrm>
          <a:prstGeom prst="rect">
            <a:avLst/>
          </a:prstGeom>
        </p:spPr>
      </p:pic>
    </p:spTree>
    <p:extLst>
      <p:ext uri="{BB962C8B-B14F-4D97-AF65-F5344CB8AC3E}">
        <p14:creationId xmlns:p14="http://schemas.microsoft.com/office/powerpoint/2010/main" val="42840442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45126" y="102088"/>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417704" y="209388"/>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9983452" y="193210"/>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9174215" y="256274"/>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11279508" y="191783"/>
            <a:ext cx="300983" cy="238734"/>
          </a:xfrm>
          <a:prstGeom prst="rect">
            <a:avLst/>
          </a:prstGeom>
        </p:spPr>
      </p:pic>
    </p:spTree>
    <p:extLst>
      <p:ext uri="{BB962C8B-B14F-4D97-AF65-F5344CB8AC3E}">
        <p14:creationId xmlns:p14="http://schemas.microsoft.com/office/powerpoint/2010/main" val="5458773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2"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78" y="0"/>
            <a:ext cx="506973" cy="1914348"/>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85108" y="501057"/>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776195"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8613260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25168" y="0"/>
            <a:ext cx="1166832" cy="1153793"/>
          </a:xfrm>
          <a:prstGeom prst="rect">
            <a:avLst/>
          </a:prstGeom>
        </p:spPr>
      </p:pic>
    </p:spTree>
    <p:extLst>
      <p:ext uri="{BB962C8B-B14F-4D97-AF65-F5344CB8AC3E}">
        <p14:creationId xmlns:p14="http://schemas.microsoft.com/office/powerpoint/2010/main" val="26274319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5427448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3" Type="http://schemas.openxmlformats.org/officeDocument/2006/relationships/slideLayout" Target="../slideLayouts/slideLayout16.xml"/><Relationship Id="rId21" Type="http://schemas.openxmlformats.org/officeDocument/2006/relationships/slideLayout" Target="../slideLayouts/slideLayout34.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23" Type="http://schemas.openxmlformats.org/officeDocument/2006/relationships/theme" Target="../theme/theme2.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5158713"/>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94E551A-BB3B-42C6-B716-1434B3680A3F}"/>
              </a:ext>
            </a:extLst>
          </p:cNvPr>
          <p:cNvSpPr>
            <a:spLocks noGrp="1"/>
          </p:cNvSpPr>
          <p:nvPr>
            <p:ph type="title"/>
          </p:nvPr>
        </p:nvSpPr>
        <p:spPr>
          <a:xfrm>
            <a:off x="838200" y="365802"/>
            <a:ext cx="10515600" cy="1328018"/>
          </a:xfrm>
          <a:prstGeom prst="rect">
            <a:avLst/>
          </a:prstGeom>
        </p:spPr>
        <p:txBody>
          <a:bodyPr vert="horz" lIns="91440" tIns="45720" rIns="91440" bIns="45720" rtlCol="0" anchor="ctr">
            <a:normAutofit/>
          </a:bodyPr>
          <a:lstStyle/>
          <a:p>
            <a:r>
              <a:rPr lang="es-ES"/>
              <a:t>Haga clic para modificar el estilo de título del patrón</a:t>
            </a:r>
            <a:endParaRPr lang="en-GB"/>
          </a:p>
        </p:txBody>
      </p:sp>
      <p:sp>
        <p:nvSpPr>
          <p:cNvPr id="3" name="Marcador de texto 2">
            <a:extLst>
              <a:ext uri="{FF2B5EF4-FFF2-40B4-BE49-F238E27FC236}">
                <a16:creationId xmlns:a16="http://schemas.microsoft.com/office/drawing/2014/main" id="{3B83A353-A7E1-4917-9DAA-12CDA55DA259}"/>
              </a:ext>
            </a:extLst>
          </p:cNvPr>
          <p:cNvSpPr>
            <a:spLocks noGrp="1"/>
          </p:cNvSpPr>
          <p:nvPr>
            <p:ph type="body" idx="1"/>
          </p:nvPr>
        </p:nvSpPr>
        <p:spPr>
          <a:xfrm>
            <a:off x="838200" y="1829006"/>
            <a:ext cx="10515600" cy="4359396"/>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fecha 3">
            <a:extLst>
              <a:ext uri="{FF2B5EF4-FFF2-40B4-BE49-F238E27FC236}">
                <a16:creationId xmlns:a16="http://schemas.microsoft.com/office/drawing/2014/main" id="{5CC28378-5F95-4358-B601-E1466106A196}"/>
              </a:ext>
            </a:extLst>
          </p:cNvPr>
          <p:cNvSpPr>
            <a:spLocks noGrp="1"/>
          </p:cNvSpPr>
          <p:nvPr>
            <p:ph type="dt" sz="half" idx="2"/>
          </p:nvPr>
        </p:nvSpPr>
        <p:spPr>
          <a:xfrm>
            <a:off x="838200" y="6368122"/>
            <a:ext cx="2743200" cy="365801"/>
          </a:xfrm>
          <a:prstGeom prst="rect">
            <a:avLst/>
          </a:prstGeom>
        </p:spPr>
        <p:txBody>
          <a:bodyPr vert="horz" lIns="91440" tIns="45720" rIns="91440" bIns="45720" rtlCol="0" anchor="ctr"/>
          <a:lstStyle>
            <a:lvl1pPr algn="l">
              <a:defRPr sz="1200">
                <a:solidFill>
                  <a:schemeClr val="tx1">
                    <a:tint val="75000"/>
                  </a:schemeClr>
                </a:solidFill>
              </a:defRPr>
            </a:lvl1pPr>
          </a:lstStyle>
          <a:p>
            <a:fld id="{30A86CA9-5C76-48E9-8C10-71E0AEBF100A}" type="datetimeFigureOut">
              <a:rPr lang="en-GB" smtClean="0"/>
              <a:t>17/09/2024</a:t>
            </a:fld>
            <a:endParaRPr lang="en-GB"/>
          </a:p>
        </p:txBody>
      </p:sp>
      <p:sp>
        <p:nvSpPr>
          <p:cNvPr id="5" name="Marcador de pie de página 4">
            <a:extLst>
              <a:ext uri="{FF2B5EF4-FFF2-40B4-BE49-F238E27FC236}">
                <a16:creationId xmlns:a16="http://schemas.microsoft.com/office/drawing/2014/main" id="{ADEE6140-8899-48E2-A226-6CC09080CFD9}"/>
              </a:ext>
            </a:extLst>
          </p:cNvPr>
          <p:cNvSpPr>
            <a:spLocks noGrp="1"/>
          </p:cNvSpPr>
          <p:nvPr>
            <p:ph type="ftr" sz="quarter" idx="3"/>
          </p:nvPr>
        </p:nvSpPr>
        <p:spPr>
          <a:xfrm>
            <a:off x="4038600" y="6368122"/>
            <a:ext cx="4114800" cy="36580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Marcador de número de diapositiva 5">
            <a:extLst>
              <a:ext uri="{FF2B5EF4-FFF2-40B4-BE49-F238E27FC236}">
                <a16:creationId xmlns:a16="http://schemas.microsoft.com/office/drawing/2014/main" id="{013AB467-D889-4FD7-A264-8E6F4FBD3BD2}"/>
              </a:ext>
            </a:extLst>
          </p:cNvPr>
          <p:cNvSpPr>
            <a:spLocks noGrp="1"/>
          </p:cNvSpPr>
          <p:nvPr>
            <p:ph type="sldNum" sz="quarter" idx="4"/>
          </p:nvPr>
        </p:nvSpPr>
        <p:spPr>
          <a:xfrm>
            <a:off x="8610600" y="6368122"/>
            <a:ext cx="2743200" cy="365801"/>
          </a:xfrm>
          <a:prstGeom prst="rect">
            <a:avLst/>
          </a:prstGeom>
        </p:spPr>
        <p:txBody>
          <a:bodyPr vert="horz" lIns="91440" tIns="45720" rIns="91440" bIns="45720" rtlCol="0" anchor="ctr"/>
          <a:lstStyle>
            <a:lvl1pPr algn="r">
              <a:defRPr sz="1200">
                <a:solidFill>
                  <a:schemeClr val="tx1">
                    <a:tint val="75000"/>
                  </a:schemeClr>
                </a:solidFill>
              </a:defRPr>
            </a:lvl1pPr>
          </a:lstStyle>
          <a:p>
            <a:fld id="{6DBE1240-05FE-447F-AB55-A9B315C83A4B}" type="slidenum">
              <a:rPr lang="en-GB" smtClean="0"/>
              <a:t>‹#›</a:t>
            </a:fld>
            <a:endParaRPr lang="en-GB"/>
          </a:p>
        </p:txBody>
      </p:sp>
    </p:spTree>
    <p:extLst>
      <p:ext uri="{BB962C8B-B14F-4D97-AF65-F5344CB8AC3E}">
        <p14:creationId xmlns:p14="http://schemas.microsoft.com/office/powerpoint/2010/main" val="636670811"/>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672" r:id="rId12"/>
    <p:sldLayoutId id="2147483673" r:id="rId13"/>
    <p:sldLayoutId id="2147483665" r:id="rId14"/>
    <p:sldLayoutId id="2147483666" r:id="rId15"/>
    <p:sldLayoutId id="2147483667" r:id="rId16"/>
    <p:sldLayoutId id="2147483668" r:id="rId17"/>
    <p:sldLayoutId id="2147483669" r:id="rId18"/>
    <p:sldLayoutId id="2147483670" r:id="rId19"/>
    <p:sldLayoutId id="2147483701" r:id="rId20"/>
    <p:sldLayoutId id="2147483702" r:id="rId21"/>
    <p:sldLayoutId id="2147483703"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3.xml"/></Relationships>
</file>

<file path=ppt/slides/_rels/slide10.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3" Type="http://schemas.openxmlformats.org/officeDocument/2006/relationships/image" Target="../media/image72.jpg"/><Relationship Id="rId7" Type="http://schemas.openxmlformats.org/officeDocument/2006/relationships/image" Target="../media/image76.svg"/><Relationship Id="rId2" Type="http://schemas.openxmlformats.org/officeDocument/2006/relationships/notesSlide" Target="../notesSlides/notesSlide12.xml"/><Relationship Id="rId1" Type="http://schemas.openxmlformats.org/officeDocument/2006/relationships/slideLayout" Target="../slideLayouts/slideLayout35.xml"/><Relationship Id="rId6" Type="http://schemas.openxmlformats.org/officeDocument/2006/relationships/image" Target="../media/image75.png"/><Relationship Id="rId5" Type="http://schemas.openxmlformats.org/officeDocument/2006/relationships/image" Target="../media/image74.svg"/><Relationship Id="rId4" Type="http://schemas.openxmlformats.org/officeDocument/2006/relationships/image" Target="../media/image7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14.xml"/><Relationship Id="rId1" Type="http://schemas.openxmlformats.org/officeDocument/2006/relationships/slideLayout" Target="../slideLayouts/slideLayout26.xml"/><Relationship Id="rId4" Type="http://schemas.openxmlformats.org/officeDocument/2006/relationships/image" Target="../media/image79.jpeg"/></Relationships>
</file>

<file path=ppt/slides/_rels/slide16.xml.rels><?xml version="1.0" encoding="UTF-8" standalone="yes"?>
<Relationships xmlns="http://schemas.openxmlformats.org/package/2006/relationships"><Relationship Id="rId8" Type="http://schemas.openxmlformats.org/officeDocument/2006/relationships/image" Target="../media/image85.jpeg"/><Relationship Id="rId3" Type="http://schemas.openxmlformats.org/officeDocument/2006/relationships/image" Target="../media/image80.jpeg"/><Relationship Id="rId7" Type="http://schemas.openxmlformats.org/officeDocument/2006/relationships/image" Target="../media/image84.png"/><Relationship Id="rId2" Type="http://schemas.openxmlformats.org/officeDocument/2006/relationships/notesSlide" Target="../notesSlides/notesSlide15.xml"/><Relationship Id="rId1" Type="http://schemas.openxmlformats.org/officeDocument/2006/relationships/slideLayout" Target="../slideLayouts/slideLayout26.xml"/><Relationship Id="rId6" Type="http://schemas.openxmlformats.org/officeDocument/2006/relationships/image" Target="../media/image83.jpeg"/><Relationship Id="rId5" Type="http://schemas.openxmlformats.org/officeDocument/2006/relationships/image" Target="../media/image82.jpeg"/><Relationship Id="rId4" Type="http://schemas.openxmlformats.org/officeDocument/2006/relationships/image" Target="../media/image81.jpg"/></Relationships>
</file>

<file path=ppt/slides/_rels/slide17.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16.xml"/><Relationship Id="rId1" Type="http://schemas.openxmlformats.org/officeDocument/2006/relationships/slideLayout" Target="../slideLayouts/slideLayout26.xml"/><Relationship Id="rId4" Type="http://schemas.openxmlformats.org/officeDocument/2006/relationships/image" Target="../media/image87.jpg"/></Relationships>
</file>

<file path=ppt/slides/_rels/slide18.xml.rels><?xml version="1.0" encoding="UTF-8" standalone="yes"?>
<Relationships xmlns="http://schemas.openxmlformats.org/package/2006/relationships"><Relationship Id="rId3" Type="http://schemas.openxmlformats.org/officeDocument/2006/relationships/hyperlink" Target="https://www.ema.europa.eu/en/documents/report/sales-veterinary-antimicrobial-agents-31-european-countries-2022-trends-2010-2022-thirteen-esvac_en.pdf" TargetMode="External"/><Relationship Id="rId2" Type="http://schemas.openxmlformats.org/officeDocument/2006/relationships/notesSlide" Target="../notesSlides/notesSlide17.xml"/><Relationship Id="rId1" Type="http://schemas.openxmlformats.org/officeDocument/2006/relationships/slideLayout" Target="../slideLayouts/slideLayout26.xml"/><Relationship Id="rId5" Type="http://schemas.openxmlformats.org/officeDocument/2006/relationships/image" Target="../media/image89.jpg"/><Relationship Id="rId4" Type="http://schemas.openxmlformats.org/officeDocument/2006/relationships/image" Target="../media/image88.jpg"/></Relationships>
</file>

<file path=ppt/slides/_rels/slide19.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18.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4.xml"/></Relationships>
</file>

<file path=ppt/slides/_rels/slide20.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19.xml"/><Relationship Id="rId1" Type="http://schemas.openxmlformats.org/officeDocument/2006/relationships/slideLayout" Target="../slideLayouts/slideLayout26.xml"/><Relationship Id="rId4" Type="http://schemas.openxmlformats.org/officeDocument/2006/relationships/hyperlink" Target="https://www.ecdc.europa.eu/sites/default/files/documents/JIACRA-III-Antimicrobial-Consumption-and-Resistance-in-Bacteria-from-Humans-and-Animals.pdf"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20.xml"/><Relationship Id="rId1" Type="http://schemas.openxmlformats.org/officeDocument/2006/relationships/slideLayout" Target="../slideLayouts/slideLayout26.xml"/><Relationship Id="rId5" Type="http://schemas.openxmlformats.org/officeDocument/2006/relationships/image" Target="../media/image65.png"/><Relationship Id="rId4" Type="http://schemas.openxmlformats.org/officeDocument/2006/relationships/image" Target="../media/image93.jpeg"/></Relationships>
</file>

<file path=ppt/slides/_rels/slide22.xml.rels><?xml version="1.0" encoding="UTF-8" standalone="yes"?>
<Relationships xmlns="http://schemas.openxmlformats.org/package/2006/relationships"><Relationship Id="rId3" Type="http://schemas.openxmlformats.org/officeDocument/2006/relationships/image" Target="../media/image94.jpeg"/><Relationship Id="rId7" Type="http://schemas.openxmlformats.org/officeDocument/2006/relationships/image" Target="../media/image97.jpeg"/><Relationship Id="rId2" Type="http://schemas.openxmlformats.org/officeDocument/2006/relationships/notesSlide" Target="../notesSlides/notesSlide21.xml"/><Relationship Id="rId1" Type="http://schemas.openxmlformats.org/officeDocument/2006/relationships/slideLayout" Target="../slideLayouts/slideLayout26.xml"/><Relationship Id="rId6" Type="http://schemas.openxmlformats.org/officeDocument/2006/relationships/image" Target="../media/image96.png"/><Relationship Id="rId5" Type="http://schemas.microsoft.com/office/2017/06/relationships/model3d" Target="../media/model3d1.glb"/><Relationship Id="rId4" Type="http://schemas.openxmlformats.org/officeDocument/2006/relationships/image" Target="../media/image95.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8" Type="http://schemas.openxmlformats.org/officeDocument/2006/relationships/image" Target="../media/image49.svg"/><Relationship Id="rId13" Type="http://schemas.openxmlformats.org/officeDocument/2006/relationships/image" Target="../media/image54.png"/><Relationship Id="rId3" Type="http://schemas.openxmlformats.org/officeDocument/2006/relationships/image" Target="../media/image44.png"/><Relationship Id="rId7" Type="http://schemas.openxmlformats.org/officeDocument/2006/relationships/image" Target="../media/image48.png"/><Relationship Id="rId12" Type="http://schemas.openxmlformats.org/officeDocument/2006/relationships/image" Target="../media/image53.svg"/><Relationship Id="rId2" Type="http://schemas.openxmlformats.org/officeDocument/2006/relationships/notesSlide" Target="../notesSlides/notesSlide4.xml"/><Relationship Id="rId16" Type="http://schemas.openxmlformats.org/officeDocument/2006/relationships/image" Target="../media/image57.svg"/><Relationship Id="rId1" Type="http://schemas.openxmlformats.org/officeDocument/2006/relationships/slideLayout" Target="../slideLayouts/slideLayout26.xml"/><Relationship Id="rId6" Type="http://schemas.openxmlformats.org/officeDocument/2006/relationships/image" Target="../media/image47.svg"/><Relationship Id="rId11" Type="http://schemas.openxmlformats.org/officeDocument/2006/relationships/image" Target="../media/image52.png"/><Relationship Id="rId5" Type="http://schemas.openxmlformats.org/officeDocument/2006/relationships/image" Target="../media/image46.png"/><Relationship Id="rId15" Type="http://schemas.openxmlformats.org/officeDocument/2006/relationships/image" Target="../media/image56.png"/><Relationship Id="rId10" Type="http://schemas.openxmlformats.org/officeDocument/2006/relationships/image" Target="../media/image51.svg"/><Relationship Id="rId4" Type="http://schemas.openxmlformats.org/officeDocument/2006/relationships/image" Target="../media/image45.svg"/><Relationship Id="rId9" Type="http://schemas.openxmlformats.org/officeDocument/2006/relationships/image" Target="../media/image50.png"/><Relationship Id="rId14" Type="http://schemas.openxmlformats.org/officeDocument/2006/relationships/image" Target="../media/image55.svg"/></Relationships>
</file>

<file path=ppt/slides/_rels/slide5.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jpeg"/><Relationship Id="rId7" Type="http://schemas.openxmlformats.org/officeDocument/2006/relationships/image" Target="../media/image62.png"/><Relationship Id="rId2" Type="http://schemas.openxmlformats.org/officeDocument/2006/relationships/notesSlide" Target="../notesSlides/notesSlide5.xml"/><Relationship Id="rId1" Type="http://schemas.openxmlformats.org/officeDocument/2006/relationships/slideLayout" Target="../slideLayouts/slideLayout26.xml"/><Relationship Id="rId6" Type="http://schemas.openxmlformats.org/officeDocument/2006/relationships/image" Target="../media/image61.png"/><Relationship Id="rId11" Type="http://schemas.openxmlformats.org/officeDocument/2006/relationships/image" Target="../media/image66.png"/><Relationship Id="rId5" Type="http://schemas.openxmlformats.org/officeDocument/2006/relationships/image" Target="../media/image60.png"/><Relationship Id="rId10" Type="http://schemas.openxmlformats.org/officeDocument/2006/relationships/image" Target="../media/image65.png"/><Relationship Id="rId4" Type="http://schemas.openxmlformats.org/officeDocument/2006/relationships/image" Target="../media/image59.jpeg"/><Relationship Id="rId9" Type="http://schemas.openxmlformats.org/officeDocument/2006/relationships/image" Target="../media/image64.png"/></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FCA7E40-6B2B-9773-C96F-35BFBF3437D7}"/>
              </a:ext>
            </a:extLst>
          </p:cNvPr>
          <p:cNvSpPr>
            <a:spLocks noGrp="1"/>
          </p:cNvSpPr>
          <p:nvPr>
            <p:ph type="body" sz="quarter" idx="10"/>
          </p:nvPr>
        </p:nvSpPr>
        <p:spPr/>
        <p:txBody>
          <a:bodyPr/>
          <a:lstStyle/>
          <a:p>
            <a:pPr marL="0" indent="0">
              <a:buNone/>
            </a:pPr>
            <a:r>
              <a:rPr lang="lt-LT" sz="3600" b="1" dirty="0">
                <a:latin typeface="PF Square Sans Pro" pitchFamily="2" charset="0"/>
              </a:rPr>
              <a:t>LIETUVA</a:t>
            </a:r>
          </a:p>
        </p:txBody>
      </p:sp>
      <p:sp>
        <p:nvSpPr>
          <p:cNvPr id="3" name="Marcador de texto 2">
            <a:extLst>
              <a:ext uri="{FF2B5EF4-FFF2-40B4-BE49-F238E27FC236}">
                <a16:creationId xmlns:a16="http://schemas.microsoft.com/office/drawing/2014/main" id="{6199F5CC-8AF0-EA86-41C2-17755419A88E}"/>
              </a:ext>
            </a:extLst>
          </p:cNvPr>
          <p:cNvSpPr>
            <a:spLocks noGrp="1"/>
          </p:cNvSpPr>
          <p:nvPr>
            <p:ph type="body" sz="quarter" idx="11"/>
          </p:nvPr>
        </p:nvSpPr>
        <p:spPr/>
        <p:txBody>
          <a:bodyPr/>
          <a:lstStyle/>
          <a:p>
            <a:pPr marL="0" indent="0">
              <a:buNone/>
            </a:pPr>
            <a:r>
              <a:rPr lang="lt-LT" dirty="0">
                <a:latin typeface="PF Square Sans Pro" pitchFamily="2" charset="0"/>
              </a:rPr>
              <a:t>2024 m. rugsėjo 25 d.</a:t>
            </a:r>
          </a:p>
          <a:p>
            <a:endParaRPr lang="es-ES" dirty="0"/>
          </a:p>
        </p:txBody>
      </p:sp>
    </p:spTree>
    <p:extLst>
      <p:ext uri="{BB962C8B-B14F-4D97-AF65-F5344CB8AC3E}">
        <p14:creationId xmlns:p14="http://schemas.microsoft.com/office/powerpoint/2010/main" val="249985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redondeado 13">
            <a:extLst>
              <a:ext uri="{FF2B5EF4-FFF2-40B4-BE49-F238E27FC236}">
                <a16:creationId xmlns:a16="http://schemas.microsoft.com/office/drawing/2014/main" id="{09BA517D-4B38-48B4-9875-E8F1B0FF7BE1}"/>
              </a:ext>
            </a:extLst>
          </p:cNvPr>
          <p:cNvSpPr/>
          <p:nvPr/>
        </p:nvSpPr>
        <p:spPr>
          <a:xfrm>
            <a:off x="685800" y="0"/>
            <a:ext cx="10744200" cy="920217"/>
          </a:xfrm>
          <a:prstGeom prst="roundRect">
            <a:avLst>
              <a:gd name="adj" fmla="val 10"/>
            </a:avLst>
          </a:prstGeom>
          <a:solidFill>
            <a:schemeClr val="bg1"/>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lt-LT" sz="4800" b="1" dirty="0">
                <a:solidFill>
                  <a:srgbClr val="003399"/>
                </a:solidFill>
                <a:latin typeface="PF Square Sans Pro" pitchFamily="2" charset="0"/>
              </a:rPr>
              <a:t>„Nuo ūkio iki stalo“ tikslas</a:t>
            </a:r>
          </a:p>
        </p:txBody>
      </p:sp>
      <p:sp>
        <p:nvSpPr>
          <p:cNvPr id="6" name="Rectángulo 5">
            <a:extLst>
              <a:ext uri="{FF2B5EF4-FFF2-40B4-BE49-F238E27FC236}">
                <a16:creationId xmlns:a16="http://schemas.microsoft.com/office/drawing/2014/main" id="{1A698EF5-5D62-4398-9DA3-FBDB8B198C09}"/>
              </a:ext>
            </a:extLst>
          </p:cNvPr>
          <p:cNvSpPr/>
          <p:nvPr/>
        </p:nvSpPr>
        <p:spPr>
          <a:xfrm>
            <a:off x="0" y="1149350"/>
            <a:ext cx="12192000" cy="5721350"/>
          </a:xfrm>
          <a:prstGeom prst="rect">
            <a:avLst/>
          </a:prstGeom>
          <a:solidFill>
            <a:srgbClr val="00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400" dirty="0">
              <a:solidFill>
                <a:schemeClr val="bg1"/>
              </a:solidFill>
              <a:latin typeface="PF Square Sans Pro" pitchFamily="2" charset="0"/>
            </a:endParaRPr>
          </a:p>
          <a:p>
            <a:pPr algn="ctr"/>
            <a:endParaRPr lang="en-GB" sz="4400" b="0" i="0" u="none" strike="noStrike" baseline="0" dirty="0">
              <a:solidFill>
                <a:schemeClr val="bg1"/>
              </a:solidFill>
              <a:latin typeface="PF Square Sans Pro" pitchFamily="2" charset="0"/>
            </a:endParaRPr>
          </a:p>
          <a:p>
            <a:pPr algn="ctr"/>
            <a:endParaRPr lang="en-GB" sz="4400" b="0" i="0" u="none" strike="noStrike" baseline="0" dirty="0">
              <a:solidFill>
                <a:schemeClr val="bg1"/>
              </a:solidFill>
              <a:latin typeface="PF Square Sans Pro" pitchFamily="2" charset="0"/>
            </a:endParaRPr>
          </a:p>
        </p:txBody>
      </p:sp>
      <p:pic>
        <p:nvPicPr>
          <p:cNvPr id="2" name="Picture 1">
            <a:extLst>
              <a:ext uri="{FF2B5EF4-FFF2-40B4-BE49-F238E27FC236}">
                <a16:creationId xmlns:a16="http://schemas.microsoft.com/office/drawing/2014/main" id="{93A47B70-0A9C-EB9C-B9EF-646900B31D74}"/>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852426" y="4806950"/>
            <a:ext cx="4187492" cy="1807600"/>
          </a:xfrm>
          <a:prstGeom prst="rect">
            <a:avLst/>
          </a:prstGeom>
        </p:spPr>
      </p:pic>
      <p:sp>
        <p:nvSpPr>
          <p:cNvPr id="3" name="Rectángulo redondeado 13">
            <a:extLst>
              <a:ext uri="{FF2B5EF4-FFF2-40B4-BE49-F238E27FC236}">
                <a16:creationId xmlns:a16="http://schemas.microsoft.com/office/drawing/2014/main" id="{3A8355D2-7328-6303-6FAD-7EF05BFB7662}"/>
              </a:ext>
            </a:extLst>
          </p:cNvPr>
          <p:cNvSpPr/>
          <p:nvPr/>
        </p:nvSpPr>
        <p:spPr>
          <a:xfrm>
            <a:off x="2399938" y="1398100"/>
            <a:ext cx="7810861" cy="3172851"/>
          </a:xfrm>
          <a:prstGeom prst="roundRect">
            <a:avLst>
              <a:gd name="adj" fmla="val 10"/>
            </a:avLst>
          </a:prstGeom>
          <a:no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r>
              <a:rPr lang="lt-LT" sz="4400" b="0" i="0" u="none" strike="noStrike" baseline="0" dirty="0">
                <a:solidFill>
                  <a:schemeClr val="bg1"/>
                </a:solidFill>
                <a:latin typeface="PF Square Sans Pro" pitchFamily="2" charset="0"/>
              </a:rPr>
              <a:t>Iki 2030 m. 50 % sumažinti bendrą ūkiniams gyvūnams ir akvakultūrai skirtų antimikrobinių medžiagų pardavimą ES.</a:t>
            </a:r>
          </a:p>
        </p:txBody>
      </p:sp>
    </p:spTree>
    <p:extLst>
      <p:ext uri="{BB962C8B-B14F-4D97-AF65-F5344CB8AC3E}">
        <p14:creationId xmlns:p14="http://schemas.microsoft.com/office/powerpoint/2010/main" val="6912849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1B5130B7-D8ED-4017-9F60-7FBF9075B4EA}"/>
              </a:ext>
            </a:extLst>
          </p:cNvPr>
          <p:cNvSpPr>
            <a:spLocks noGrp="1"/>
          </p:cNvSpPr>
          <p:nvPr>
            <p:ph type="body" sz="quarter" idx="10"/>
          </p:nvPr>
        </p:nvSpPr>
        <p:spPr>
          <a:xfrm>
            <a:off x="789709" y="158750"/>
            <a:ext cx="8278091" cy="685800"/>
          </a:xfrm>
        </p:spPr>
        <p:txBody>
          <a:bodyPr>
            <a:normAutofit/>
          </a:bodyPr>
          <a:lstStyle/>
          <a:p>
            <a:pPr marL="0" indent="0">
              <a:buNone/>
            </a:pPr>
            <a:r>
              <a:rPr lang="lt-LT" sz="1800" dirty="0">
                <a:latin typeface="PF Square Sans Pro" pitchFamily="2" charset="0"/>
              </a:rPr>
              <a:t>Europos vaistų agentūra (EVA) – Trylikta </a:t>
            </a:r>
            <a:r>
              <a:rPr lang="lt-LT" sz="1800" b="1" dirty="0">
                <a:latin typeface="PF Square Sans Pro" pitchFamily="2" charset="0"/>
              </a:rPr>
              <a:t>v</a:t>
            </a:r>
            <a:r>
              <a:rPr lang="lt-LT" sz="1800" dirty="0">
                <a:latin typeface="PF Square Sans Pro" pitchFamily="2" charset="0"/>
              </a:rPr>
              <a:t>eterinarinių </a:t>
            </a:r>
            <a:r>
              <a:rPr lang="lt-LT" sz="1800" b="1" dirty="0">
                <a:latin typeface="PF Square Sans Pro" pitchFamily="2" charset="0"/>
              </a:rPr>
              <a:t>a</a:t>
            </a:r>
            <a:r>
              <a:rPr lang="lt-LT" sz="1800" dirty="0">
                <a:latin typeface="PF Square Sans Pro" pitchFamily="2" charset="0"/>
              </a:rPr>
              <a:t>ntimikrobinių </a:t>
            </a:r>
            <a:r>
              <a:rPr lang="lt-LT" sz="1800" b="1" dirty="0">
                <a:latin typeface="PF Square Sans Pro" pitchFamily="2" charset="0"/>
              </a:rPr>
              <a:t>m</a:t>
            </a:r>
            <a:r>
              <a:rPr lang="lt-LT" sz="1800" dirty="0">
                <a:latin typeface="PF Square Sans Pro" pitchFamily="2" charset="0"/>
              </a:rPr>
              <a:t>edžiagų </a:t>
            </a:r>
            <a:r>
              <a:rPr lang="lt-LT" sz="1800" b="1" dirty="0">
                <a:latin typeface="PF Square Sans Pro" pitchFamily="2" charset="0"/>
              </a:rPr>
              <a:t>v</a:t>
            </a:r>
            <a:r>
              <a:rPr lang="lt-LT" sz="1800" dirty="0">
                <a:latin typeface="PF Square Sans Pro" pitchFamily="2" charset="0"/>
              </a:rPr>
              <a:t>artojimo </a:t>
            </a:r>
            <a:r>
              <a:rPr lang="lt-LT" sz="1800" b="1" dirty="0">
                <a:latin typeface="PF Square Sans Pro" pitchFamily="2" charset="0"/>
              </a:rPr>
              <a:t>s</a:t>
            </a:r>
            <a:r>
              <a:rPr lang="lt-LT" sz="1800" dirty="0">
                <a:latin typeface="PF Square Sans Pro" pitchFamily="2" charset="0"/>
              </a:rPr>
              <a:t>tebėsena Europoje – ESVAC ataskaita 2022 m.</a:t>
            </a:r>
          </a:p>
          <a:p>
            <a:pPr marL="0" indent="0">
              <a:buNone/>
            </a:pPr>
            <a:endParaRPr lang="en-GB" dirty="0"/>
          </a:p>
        </p:txBody>
      </p:sp>
      <p:pic>
        <p:nvPicPr>
          <p:cNvPr id="4" name="Imagen 3">
            <a:extLst>
              <a:ext uri="{FF2B5EF4-FFF2-40B4-BE49-F238E27FC236}">
                <a16:creationId xmlns:a16="http://schemas.microsoft.com/office/drawing/2014/main" id="{A1C6613E-8F60-4FBC-942B-2D543FE3E53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33400" y="822325"/>
            <a:ext cx="4343400" cy="6013938"/>
          </a:xfrm>
          <a:prstGeom prst="rect">
            <a:avLst/>
          </a:prstGeom>
          <a:ln>
            <a:noFill/>
          </a:ln>
          <a:effectLst>
            <a:outerShdw blurRad="292100" dist="139700" dir="2700000" algn="tl" rotWithShape="0">
              <a:srgbClr val="333333">
                <a:alpha val="65000"/>
              </a:srgbClr>
            </a:outerShdw>
          </a:effectLst>
        </p:spPr>
      </p:pic>
      <p:sp>
        <p:nvSpPr>
          <p:cNvPr id="3" name="CuadroTexto 2">
            <a:extLst>
              <a:ext uri="{FF2B5EF4-FFF2-40B4-BE49-F238E27FC236}">
                <a16:creationId xmlns:a16="http://schemas.microsoft.com/office/drawing/2014/main" id="{4E4631BD-C001-49E5-B1C0-955A06012441}"/>
              </a:ext>
            </a:extLst>
          </p:cNvPr>
          <p:cNvSpPr txBox="1"/>
          <p:nvPr/>
        </p:nvSpPr>
        <p:spPr>
          <a:xfrm>
            <a:off x="5105400" y="920750"/>
            <a:ext cx="6543776" cy="954107"/>
          </a:xfrm>
          <a:prstGeom prst="rect">
            <a:avLst/>
          </a:prstGeom>
          <a:solidFill>
            <a:srgbClr val="003399"/>
          </a:solidFill>
        </p:spPr>
        <p:txBody>
          <a:bodyPr wrap="square" rtlCol="0">
            <a:spAutoFit/>
          </a:bodyPr>
          <a:lstStyle/>
          <a:p>
            <a:r>
              <a:rPr lang="lt-LT" sz="2800" dirty="0">
                <a:solidFill>
                  <a:schemeClr val="bg1"/>
                </a:solidFill>
                <a:latin typeface="PF Square Sans Pro" pitchFamily="2" charset="0"/>
              </a:rPr>
              <a:t>ESVAC = Veterinarinių antimikrobinių medžiagų vartojimo stebėsena Europoje</a:t>
            </a:r>
          </a:p>
        </p:txBody>
      </p:sp>
      <p:sp>
        <p:nvSpPr>
          <p:cNvPr id="6" name="TextBox 5">
            <a:extLst>
              <a:ext uri="{FF2B5EF4-FFF2-40B4-BE49-F238E27FC236}">
                <a16:creationId xmlns:a16="http://schemas.microsoft.com/office/drawing/2014/main" id="{376A510F-D74C-7C0F-3772-7C579BEB3E89}"/>
              </a:ext>
            </a:extLst>
          </p:cNvPr>
          <p:cNvSpPr txBox="1"/>
          <p:nvPr/>
        </p:nvSpPr>
        <p:spPr>
          <a:xfrm>
            <a:off x="5538889" y="1951057"/>
            <a:ext cx="6100762" cy="4154984"/>
          </a:xfrm>
          <a:prstGeom prst="rect">
            <a:avLst/>
          </a:prstGeom>
          <a:noFill/>
        </p:spPr>
        <p:txBody>
          <a:bodyPr wrap="square">
            <a:spAutoFit/>
          </a:bodyPr>
          <a:lstStyle/>
          <a:p>
            <a:endParaRPr lang="en-US" sz="2400" dirty="0">
              <a:latin typeface="PF Square Sans Pro" pitchFamily="2" charset="0"/>
            </a:endParaRPr>
          </a:p>
          <a:p>
            <a:r>
              <a:rPr lang="lt-LT" sz="2400" dirty="0">
                <a:latin typeface="PF Square Sans Pro" pitchFamily="2" charset="0"/>
              </a:rPr>
              <a:t>- Visas veterinarinių antibiotikų pardavimas 2022 m. 31 šalyje</a:t>
            </a:r>
            <a:br>
              <a:rPr lang="lt-LT" sz="2400" dirty="0">
                <a:latin typeface="PF Square Sans Pro" pitchFamily="2" charset="0"/>
              </a:rPr>
            </a:br>
            <a:endParaRPr lang="lt-LT" sz="2400" dirty="0">
              <a:latin typeface="PF Square Sans Pro" pitchFamily="2" charset="0"/>
            </a:endParaRPr>
          </a:p>
          <a:p>
            <a:r>
              <a:rPr lang="lt-LT" sz="2400" dirty="0">
                <a:latin typeface="PF Square Sans Pro" pitchFamily="2" charset="0"/>
              </a:rPr>
              <a:t>- Kryptis nuo 2011 iki 2022 m. 25 ESVAC dalyvaujančiose šalyse: </a:t>
            </a:r>
          </a:p>
          <a:p>
            <a:pPr marL="342900" indent="-342900">
              <a:buFont typeface="Wingdings" panose="05000000000000000000" pitchFamily="2" charset="2"/>
              <a:buChar char="ü"/>
            </a:pPr>
            <a:r>
              <a:rPr lang="lt-LT" sz="2400" b="1" dirty="0">
                <a:solidFill>
                  <a:schemeClr val="accent6">
                    <a:lumMod val="75000"/>
                  </a:schemeClr>
                </a:solidFill>
                <a:latin typeface="PF Square Sans Pro" pitchFamily="2" charset="0"/>
              </a:rPr>
              <a:t>- 53,0 % visų pardavimų </a:t>
            </a:r>
          </a:p>
          <a:p>
            <a:pPr marL="342900" indent="-342900">
              <a:buFont typeface="Wingdings" panose="05000000000000000000" pitchFamily="2" charset="2"/>
              <a:buChar char="ü"/>
            </a:pPr>
            <a:r>
              <a:rPr lang="lt-LT" sz="2400" dirty="0">
                <a:latin typeface="PF Square Sans Pro" pitchFamily="2" charset="0"/>
              </a:rPr>
              <a:t>- 49,0 % 3-iosios ir 4-osios kartos cefalosporinų pardavimų </a:t>
            </a:r>
          </a:p>
          <a:p>
            <a:pPr marL="342900" indent="-342900">
              <a:buFont typeface="Wingdings" panose="05000000000000000000" pitchFamily="2" charset="2"/>
              <a:buChar char="ü"/>
            </a:pPr>
            <a:r>
              <a:rPr lang="lt-LT" sz="2400" dirty="0">
                <a:latin typeface="PF Square Sans Pro" pitchFamily="2" charset="0"/>
              </a:rPr>
              <a:t>- 44,0 % visų chinolonų pardavimų </a:t>
            </a:r>
          </a:p>
          <a:p>
            <a:pPr marL="342900" indent="-342900">
              <a:buFont typeface="Wingdings" panose="05000000000000000000" pitchFamily="2" charset="2"/>
              <a:buChar char="ü"/>
            </a:pPr>
            <a:r>
              <a:rPr lang="lt-LT" sz="2400" dirty="0">
                <a:latin typeface="PF Square Sans Pro" pitchFamily="2" charset="0"/>
              </a:rPr>
              <a:t>- 81,0 % polimiksinų pardavimų</a:t>
            </a:r>
          </a:p>
        </p:txBody>
      </p:sp>
    </p:spTree>
    <p:extLst>
      <p:ext uri="{BB962C8B-B14F-4D97-AF65-F5344CB8AC3E}">
        <p14:creationId xmlns:p14="http://schemas.microsoft.com/office/powerpoint/2010/main" val="37657000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EA7A4201-8AA6-A250-A578-E785FB6D62B8}"/>
              </a:ext>
            </a:extLst>
          </p:cNvPr>
          <p:cNvSpPr>
            <a:spLocks noGrp="1"/>
          </p:cNvSpPr>
          <p:nvPr>
            <p:ph type="body" sz="quarter" idx="10"/>
          </p:nvPr>
        </p:nvSpPr>
        <p:spPr>
          <a:xfrm>
            <a:off x="893928" y="205179"/>
            <a:ext cx="10972800" cy="685800"/>
          </a:xfrm>
        </p:spPr>
        <p:txBody>
          <a:bodyPr>
            <a:normAutofit/>
          </a:bodyPr>
          <a:lstStyle/>
          <a:p>
            <a:pPr marL="0" indent="0">
              <a:buNone/>
            </a:pPr>
            <a:r>
              <a:rPr lang="lt-LT" sz="3100" b="1" dirty="0">
                <a:latin typeface="PF Square Sans Pro" pitchFamily="2" charset="0"/>
                <a:cs typeface="+mn-cs"/>
              </a:rPr>
              <a:t>2022 m. buvo pasiekta šiek tiek daugiau nei pusė mažinimo tikslo.</a:t>
            </a:r>
          </a:p>
        </p:txBody>
      </p:sp>
      <p:pic>
        <p:nvPicPr>
          <p:cNvPr id="6" name="Imagen 5">
            <a:extLst>
              <a:ext uri="{FF2B5EF4-FFF2-40B4-BE49-F238E27FC236}">
                <a16:creationId xmlns:a16="http://schemas.microsoft.com/office/drawing/2014/main" id="{FA7F78ED-CDB6-44F6-A041-001235AAB6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8285" y="1337524"/>
            <a:ext cx="7769544" cy="5533176"/>
          </a:xfrm>
          <a:prstGeom prst="rect">
            <a:avLst/>
          </a:prstGeom>
        </p:spPr>
      </p:pic>
      <p:sp>
        <p:nvSpPr>
          <p:cNvPr id="7" name="Rectángulo redondeado 13">
            <a:extLst>
              <a:ext uri="{FF2B5EF4-FFF2-40B4-BE49-F238E27FC236}">
                <a16:creationId xmlns:a16="http://schemas.microsoft.com/office/drawing/2014/main" id="{D8076120-9DAB-477A-884D-068AEEECE108}"/>
              </a:ext>
            </a:extLst>
          </p:cNvPr>
          <p:cNvSpPr/>
          <p:nvPr/>
        </p:nvSpPr>
        <p:spPr>
          <a:xfrm>
            <a:off x="228600" y="2139950"/>
            <a:ext cx="3505200" cy="2590800"/>
          </a:xfrm>
          <a:prstGeom prst="roundRect">
            <a:avLst>
              <a:gd name="adj" fmla="val 10"/>
            </a:avLst>
          </a:prstGeom>
          <a:solidFill>
            <a:srgbClr val="003399"/>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lt-LT" sz="3600" b="1" dirty="0">
                <a:solidFill>
                  <a:schemeClr val="bg1"/>
                </a:solidFill>
                <a:latin typeface="PF Square Sans Pro" pitchFamily="2" charset="0"/>
              </a:rPr>
              <a:t>Vidutinio bendrojo pardavimo kiekio pokyčiai</a:t>
            </a:r>
          </a:p>
        </p:txBody>
      </p:sp>
      <p:pic>
        <p:nvPicPr>
          <p:cNvPr id="10" name="Gráfico 9" descr="Flecha: curva ligera con relleno sólido">
            <a:extLst>
              <a:ext uri="{FF2B5EF4-FFF2-40B4-BE49-F238E27FC236}">
                <a16:creationId xmlns:a16="http://schemas.microsoft.com/office/drawing/2014/main" id="{23FA7A3F-E347-4895-9C9D-1F5BF39ED134}"/>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5192096">
            <a:off x="6872350" y="3755295"/>
            <a:ext cx="1263099" cy="1002207"/>
          </a:xfrm>
          <a:prstGeom prst="rect">
            <a:avLst/>
          </a:prstGeom>
        </p:spPr>
      </p:pic>
      <p:pic>
        <p:nvPicPr>
          <p:cNvPr id="12" name="Gráfico 11" descr="Cinta de premiación">
            <a:extLst>
              <a:ext uri="{FF2B5EF4-FFF2-40B4-BE49-F238E27FC236}">
                <a16:creationId xmlns:a16="http://schemas.microsoft.com/office/drawing/2014/main" id="{72FE7FBD-83B6-40A5-A33D-87821B4189F3}"/>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11506200" y="4445201"/>
            <a:ext cx="1119725" cy="1119725"/>
          </a:xfrm>
          <a:prstGeom prst="rect">
            <a:avLst/>
          </a:prstGeom>
        </p:spPr>
      </p:pic>
      <p:sp>
        <p:nvSpPr>
          <p:cNvPr id="13" name="Marcador de texto 1">
            <a:extLst>
              <a:ext uri="{FF2B5EF4-FFF2-40B4-BE49-F238E27FC236}">
                <a16:creationId xmlns:a16="http://schemas.microsoft.com/office/drawing/2014/main" id="{D6CAC05F-9F34-4F5B-A379-552DA8DDFB51}"/>
              </a:ext>
            </a:extLst>
          </p:cNvPr>
          <p:cNvSpPr txBox="1">
            <a:spLocks/>
          </p:cNvSpPr>
          <p:nvPr/>
        </p:nvSpPr>
        <p:spPr>
          <a:xfrm>
            <a:off x="7605485" y="3913498"/>
            <a:ext cx="1919515" cy="817252"/>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rgbClr val="003399"/>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t-LT" sz="6000" b="1" dirty="0">
                <a:latin typeface="PF Square Sans Pro" pitchFamily="2" charset="0"/>
                <a:cs typeface="+mn-cs"/>
              </a:rPr>
              <a:t>53 %</a:t>
            </a:r>
          </a:p>
        </p:txBody>
      </p:sp>
      <p:sp>
        <p:nvSpPr>
          <p:cNvPr id="3" name="CuadroTexto 2">
            <a:extLst>
              <a:ext uri="{FF2B5EF4-FFF2-40B4-BE49-F238E27FC236}">
                <a16:creationId xmlns:a16="http://schemas.microsoft.com/office/drawing/2014/main" id="{A33F3E35-C225-4C9C-8A96-03DF72B48998}"/>
              </a:ext>
            </a:extLst>
          </p:cNvPr>
          <p:cNvSpPr txBox="1"/>
          <p:nvPr/>
        </p:nvSpPr>
        <p:spPr>
          <a:xfrm>
            <a:off x="8763000" y="1728718"/>
            <a:ext cx="3429000" cy="1261884"/>
          </a:xfrm>
          <a:prstGeom prst="rect">
            <a:avLst/>
          </a:prstGeom>
          <a:noFill/>
        </p:spPr>
        <p:txBody>
          <a:bodyPr wrap="square" rtlCol="0">
            <a:spAutoFit/>
          </a:bodyPr>
          <a:lstStyle/>
          <a:p>
            <a:r>
              <a:rPr lang="lt-LT" sz="2000" dirty="0"/>
              <a:t>Pastarųjų metų tendencija rodo, kad antimikrobinių medžiagų vartojimas mažėja</a:t>
            </a:r>
          </a:p>
          <a:p>
            <a:r>
              <a:rPr lang="lt-LT" sz="800" dirty="0"/>
              <a:t>Apskaičiuota pagal antimikrobinių medžiagų kiekį vienam kilogramui užaugintos mėsos per metus.</a:t>
            </a:r>
          </a:p>
        </p:txBody>
      </p:sp>
    </p:spTree>
    <p:extLst>
      <p:ext uri="{BB962C8B-B14F-4D97-AF65-F5344CB8AC3E}">
        <p14:creationId xmlns:p14="http://schemas.microsoft.com/office/powerpoint/2010/main" val="42920252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lt-LT" sz="2800" dirty="0">
                <a:latin typeface="PF Square Sans Pro" pitchFamily="2" charset="0"/>
              </a:rPr>
              <a:t>Bendrosios taisyklės</a:t>
            </a:r>
          </a:p>
          <a:p>
            <a:endParaRPr lang="en-GB" dirty="0"/>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149350"/>
            <a:ext cx="12213771" cy="990600"/>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20000"/>
              </a:lnSpc>
              <a:spcBef>
                <a:spcPts val="0"/>
              </a:spcBef>
              <a:spcAft>
                <a:spcPts val="0"/>
              </a:spcAft>
              <a:buClrTx/>
              <a:buSzTx/>
              <a:buFontTx/>
              <a:buNone/>
              <a:tabLst/>
              <a:defRPr/>
            </a:pPr>
            <a:r>
              <a:rPr kumimoji="0" lang="lt-LT" sz="2000" b="1" i="0" u="none" strike="noStrike" cap="none" normalizeH="0" noProof="0" dirty="0">
                <a:ln>
                  <a:noFill/>
                </a:ln>
                <a:solidFill>
                  <a:srgbClr val="FFFFFF"/>
                </a:solidFill>
                <a:effectLst/>
                <a:uLnTx/>
                <a:uFillTx/>
                <a:latin typeface="Montserrat" panose="00000500000000000000" pitchFamily="2" charset="0"/>
                <a:ea typeface="+mn-ea"/>
                <a:cs typeface="+mn-cs"/>
              </a:rPr>
              <a:t>Nuo 2024 m. ES valstybės narės privalo teikti kasmetinius duomenis apie antimikrobinių vaistų </a:t>
            </a:r>
            <a:r>
              <a:rPr kumimoji="0" lang="lt-LT" sz="2000" b="1" i="0" u="sng" strike="noStrike" cap="none" normalizeH="0" noProof="0" dirty="0">
                <a:ln>
                  <a:noFill/>
                </a:ln>
                <a:solidFill>
                  <a:srgbClr val="FFFFFF"/>
                </a:solidFill>
                <a:effectLst/>
                <a:uLnTx/>
                <a:uFillTx/>
                <a:latin typeface="Montserrat" panose="00000500000000000000" pitchFamily="2" charset="0"/>
                <a:ea typeface="+mn-ea"/>
                <a:cs typeface="+mn-cs"/>
              </a:rPr>
              <a:t>pardavimą ir naudojimą</a:t>
            </a:r>
            <a:r>
              <a:rPr kumimoji="0" lang="lt-LT" sz="2000" b="1" i="0" u="none" strike="noStrike" cap="none" normalizeH="0" noProof="0" dirty="0">
                <a:ln>
                  <a:noFill/>
                </a:ln>
                <a:solidFill>
                  <a:srgbClr val="FFFFFF"/>
                </a:solidFill>
                <a:effectLst/>
                <a:uLnTx/>
                <a:uFillTx/>
                <a:latin typeface="Montserrat" panose="00000500000000000000" pitchFamily="2" charset="0"/>
                <a:ea typeface="+mn-ea"/>
                <a:cs typeface="+mn-cs"/>
              </a:rPr>
              <a:t> gyvūnams per praėjusius metus.</a:t>
            </a: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21773" y="1377950"/>
            <a:ext cx="12213773"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90000"/>
              </a:lnSpc>
              <a:spcBef>
                <a:spcPts val="0"/>
              </a:spcBef>
              <a:spcAft>
                <a:spcPts val="600"/>
              </a:spcAft>
              <a:buClrTx/>
              <a:buSzTx/>
              <a:buFontTx/>
              <a:buNone/>
              <a:tabLst/>
              <a:defRPr/>
            </a:pPr>
            <a:endParaRPr kumimoji="0" lang="en-US" sz="2800" b="1" i="0" u="none" strike="noStrike" kern="0" cap="none" spc="0" normalizeH="0" noProof="0" dirty="0">
              <a:ln>
                <a:noFill/>
              </a:ln>
              <a:solidFill>
                <a:srgbClr val="FFFFFF"/>
              </a:solidFill>
              <a:effectLst/>
              <a:uLnTx/>
              <a:uFillTx/>
              <a:latin typeface="PF Square Sans Pro" pitchFamily="2" charset="0"/>
              <a:ea typeface="+mn-ea"/>
              <a:cs typeface="+mn-cs"/>
            </a:endParaRP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10972800"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20000"/>
              </a:lnSpc>
              <a:spcBef>
                <a:spcPts val="0"/>
              </a:spcBef>
              <a:spcAft>
                <a:spcPts val="0"/>
              </a:spcAft>
              <a:buClr>
                <a:srgbClr val="6BB188"/>
              </a:buClr>
              <a:buSzTx/>
              <a:buFontTx/>
              <a:buNone/>
              <a:tabLst/>
              <a:defRPr/>
            </a:pPr>
            <a:r>
              <a:rPr kumimoji="0" lang="lt-LT" sz="2800" b="0" i="0" u="none" strike="noStrike" cap="none" normalizeH="0" noProof="0" dirty="0">
                <a:ln>
                  <a:noFill/>
                </a:ln>
                <a:solidFill>
                  <a:srgbClr val="003399"/>
                </a:solidFill>
                <a:effectLst/>
                <a:uLnTx/>
                <a:uFillTx/>
                <a:latin typeface="PF Square Sans Pro" pitchFamily="2" charset="0"/>
                <a:ea typeface="+mn-ea"/>
                <a:cs typeface="Arial" panose="020B0604020202020204" pitchFamily="34" charset="0"/>
              </a:rPr>
              <a:t>Duomenų apie antimikrobinių medžiagų pardavimą ir naudojimą rinkimas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noProof="0" dirty="0">
              <a:ln>
                <a:noFill/>
              </a:ln>
              <a:solidFill>
                <a:srgbClr val="003399"/>
              </a:solidFill>
              <a:effectLst/>
              <a:uLnTx/>
              <a:uFillTx/>
              <a:latin typeface="Arial" panose="020B0604020202020204" pitchFamily="34" charset="0"/>
              <a:ea typeface="+mn-ea"/>
              <a:cs typeface="Arial" panose="020B0604020202020204" pitchFamily="34" charset="0"/>
            </a:endParaRPr>
          </a:p>
        </p:txBody>
      </p:sp>
      <p:sp>
        <p:nvSpPr>
          <p:cNvPr id="4" name="TextBox 3">
            <a:extLst>
              <a:ext uri="{FF2B5EF4-FFF2-40B4-BE49-F238E27FC236}">
                <a16:creationId xmlns:a16="http://schemas.microsoft.com/office/drawing/2014/main" id="{3B066C2C-8858-0539-CBB6-1F105750917E}"/>
              </a:ext>
            </a:extLst>
          </p:cNvPr>
          <p:cNvSpPr txBox="1"/>
          <p:nvPr/>
        </p:nvSpPr>
        <p:spPr>
          <a:xfrm>
            <a:off x="601752" y="2197596"/>
            <a:ext cx="7362034" cy="4524315"/>
          </a:xfrm>
          <a:prstGeom prst="rect">
            <a:avLst/>
          </a:prstGeom>
          <a:noFill/>
        </p:spPr>
        <p:txBody>
          <a:bodyPr wrap="square" rtlCol="0">
            <a:spAutoFit/>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t-LT" sz="2400" b="0" i="0" u="none" strike="noStrike" cap="none" normalizeH="0" noProof="0" dirty="0">
                <a:ln>
                  <a:noFill/>
                </a:ln>
                <a:solidFill>
                  <a:sysClr val="windowText" lastClr="000000"/>
                </a:solidFill>
                <a:effectLst/>
                <a:uLnTx/>
                <a:uFillTx/>
                <a:latin typeface="PF Square Sans Pro" pitchFamily="2" charset="0"/>
              </a:rPr>
              <a:t>ES šalys turi pradėti rinkti naudojimo duomenis: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noProof="0" dirty="0">
              <a:ln>
                <a:noFill/>
              </a:ln>
              <a:solidFill>
                <a:sysClr val="windowText" lastClr="000000"/>
              </a:solidFill>
              <a:effectLst/>
              <a:uLnTx/>
              <a:uFillTx/>
              <a:latin typeface="PF Square Sans Pro" pitchFamily="2" charset="0"/>
            </a:endParaRPr>
          </a:p>
          <a:p>
            <a:pPr marL="285750" marR="0" lvl="4"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lt-LT" sz="2400" b="0" i="0" u="none" strike="noStrike" cap="none" normalizeH="0" noProof="0" dirty="0">
                <a:ln>
                  <a:noFill/>
                </a:ln>
                <a:solidFill>
                  <a:sysClr val="windowText" lastClr="000000"/>
                </a:solidFill>
                <a:effectLst/>
                <a:uLnTx/>
                <a:uFillTx/>
                <a:latin typeface="PF Square Sans Pro" pitchFamily="2" charset="0"/>
              </a:rPr>
              <a:t>Galvijai, kiaulės, naminiai paukščiai → nuo 2023 m.</a:t>
            </a:r>
          </a:p>
          <a:p>
            <a:pPr marL="285750" marR="0" lvl="4"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lt-LT" sz="2400" b="0" i="0" u="none" strike="noStrike" cap="none" normalizeH="0" noProof="0" dirty="0">
                <a:ln>
                  <a:noFill/>
                </a:ln>
                <a:solidFill>
                  <a:sysClr val="windowText" lastClr="000000"/>
                </a:solidFill>
                <a:effectLst/>
                <a:uLnTx/>
                <a:uFillTx/>
                <a:latin typeface="PF Square Sans Pro" pitchFamily="2" charset="0"/>
              </a:rPr>
              <a:t>Visi kiti maistiniai gyvūnai → nuo 2026 m.</a:t>
            </a:r>
          </a:p>
          <a:p>
            <a:pPr marL="285750" marR="0" lvl="4"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lt-LT" sz="2400" b="0" i="0" u="none" strike="noStrike" cap="none" normalizeH="0" noProof="0" dirty="0">
                <a:ln>
                  <a:noFill/>
                </a:ln>
                <a:solidFill>
                  <a:sysClr val="windowText" lastClr="000000"/>
                </a:solidFill>
                <a:effectLst/>
                <a:uLnTx/>
                <a:uFillTx/>
                <a:latin typeface="PF Square Sans Pro" pitchFamily="2" charset="0"/>
              </a:rPr>
              <a:t>Šunys, katės ir kailiniai gyvūnai → nuo 2029 m. </a:t>
            </a:r>
          </a:p>
          <a:p>
            <a:pPr marL="285750" marR="0" lvl="3"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2400" b="0" i="0" u="none" strike="noStrike" kern="0" cap="none" spc="0" normalizeH="0" noProof="0" dirty="0">
              <a:ln>
                <a:noFill/>
              </a:ln>
              <a:solidFill>
                <a:sysClr val="windowText" lastClr="000000"/>
              </a:solidFill>
              <a:effectLst/>
              <a:uLnTx/>
              <a:uFillTx/>
              <a:latin typeface="PF Square Sans Pro" pitchFamily="2" charset="0"/>
            </a:endParaRPr>
          </a:p>
          <a:p>
            <a:pPr marL="285750" marR="0" lvl="3"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t-LT" sz="2400" b="0" i="0" u="none" strike="noStrike" cap="none" normalizeH="0" noProof="0" dirty="0">
                <a:ln>
                  <a:noFill/>
                </a:ln>
                <a:solidFill>
                  <a:sysClr val="windowText" lastClr="000000"/>
                </a:solidFill>
                <a:effectLst/>
                <a:uLnTx/>
                <a:uFillTx/>
                <a:latin typeface="PF Square Sans Pro" pitchFamily="2" charset="0"/>
              </a:rPr>
              <a:t>EVA publikuos pirmą ataskaitą 2025 m. kovo 31 d., vėliau, iki gruodžio 31 d., pateiks ataskaitą apie praėjusius metus</a:t>
            </a:r>
          </a:p>
          <a:p>
            <a:pPr marL="285750" marR="0" lvl="3"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0" cap="none" spc="0" normalizeH="0" noProof="0" dirty="0">
              <a:ln>
                <a:noFill/>
              </a:ln>
              <a:solidFill>
                <a:sysClr val="windowText" lastClr="000000"/>
              </a:solidFill>
              <a:effectLst/>
              <a:uLnTx/>
              <a:uFillTx/>
              <a:latin typeface="PF Square Sans Pro" pitchFamily="2" charset="0"/>
            </a:endParaRPr>
          </a:p>
          <a:p>
            <a:pPr marL="285750" marR="0" lvl="3"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t-LT" sz="2400" b="0" i="0" u="none" strike="noStrike" cap="none" normalizeH="0" noProof="0" dirty="0">
                <a:ln>
                  <a:noFill/>
                </a:ln>
                <a:solidFill>
                  <a:sysClr val="windowText" lastClr="000000"/>
                </a:solidFill>
                <a:effectLst/>
                <a:uLnTx/>
                <a:uFillTx/>
                <a:latin typeface="PF Square Sans Pro" pitchFamily="2" charset="0"/>
              </a:rPr>
              <a:t>Duomenys apims atitinkamas gyvūnų rūšis, kategorijas ar etapus</a:t>
            </a:r>
          </a:p>
        </p:txBody>
      </p:sp>
      <p:sp>
        <p:nvSpPr>
          <p:cNvPr id="5" name="TextBox 4">
            <a:extLst>
              <a:ext uri="{FF2B5EF4-FFF2-40B4-BE49-F238E27FC236}">
                <a16:creationId xmlns:a16="http://schemas.microsoft.com/office/drawing/2014/main" id="{53FCEAF6-AC4D-ED70-6F26-2B586BB8704C}"/>
              </a:ext>
            </a:extLst>
          </p:cNvPr>
          <p:cNvSpPr txBox="1"/>
          <p:nvPr/>
        </p:nvSpPr>
        <p:spPr>
          <a:xfrm>
            <a:off x="8091377" y="2197596"/>
            <a:ext cx="3997842" cy="4612738"/>
          </a:xfrm>
          <a:prstGeom prst="rect">
            <a:avLst/>
          </a:prstGeom>
          <a:solidFill>
            <a:srgbClr val="6BB188"/>
          </a:solidFill>
        </p:spPr>
        <p:txBody>
          <a:bodyPr wrap="square" rtlCol="0">
            <a:spAutoFit/>
          </a:bodyPr>
          <a:lstStyle/>
          <a:p>
            <a:pPr marL="0" marR="0" lvl="3" indent="0" defTabSz="914400" eaLnBrk="1" fontAlgn="auto" latinLnBrk="0" hangingPunct="1">
              <a:lnSpc>
                <a:spcPct val="96000"/>
              </a:lnSpc>
              <a:spcBef>
                <a:spcPts val="0"/>
              </a:spcBef>
              <a:spcAft>
                <a:spcPts val="0"/>
              </a:spcAft>
              <a:buClrTx/>
              <a:buSzTx/>
              <a:buFontTx/>
              <a:buNone/>
              <a:tabLst/>
              <a:defRPr/>
            </a:pPr>
            <a:r>
              <a:rPr kumimoji="0" lang="lt-LT" b="0" i="0" u="none" strike="noStrike" cap="none" normalizeH="0" noProof="0" dirty="0">
                <a:ln>
                  <a:noFill/>
                </a:ln>
                <a:solidFill>
                  <a:srgbClr val="000000"/>
                </a:solidFill>
                <a:effectLst/>
                <a:uLnTx/>
                <a:uFillTx/>
                <a:latin typeface="PF Square Sans Pro" pitchFamily="2" charset="0"/>
              </a:rPr>
              <a:t>Duomenys bus renkami apie šiuos preparatus </a:t>
            </a:r>
          </a:p>
          <a:p>
            <a:pPr marR="0" lvl="3" defTabSz="914400" eaLnBrk="1" fontAlgn="auto" latinLnBrk="0" hangingPunct="1">
              <a:lnSpc>
                <a:spcPct val="96000"/>
              </a:lnSpc>
              <a:spcBef>
                <a:spcPts val="0"/>
              </a:spcBef>
              <a:spcAft>
                <a:spcPts val="0"/>
              </a:spcAft>
              <a:buClrTx/>
              <a:buSzTx/>
              <a:buFont typeface="+mj-lt"/>
              <a:buAutoNum type="arabicPeriod"/>
              <a:tabLst/>
              <a:defRPr/>
            </a:pPr>
            <a:r>
              <a:rPr kumimoji="0" lang="en-US" b="0" i="0" u="none" strike="noStrike" cap="none" normalizeH="0" noProof="0" dirty="0">
                <a:ln>
                  <a:noFill/>
                </a:ln>
                <a:solidFill>
                  <a:srgbClr val="000000"/>
                </a:solidFill>
                <a:effectLst/>
                <a:uLnTx/>
                <a:uFillTx/>
                <a:latin typeface="PF Square Sans Pro" pitchFamily="2" charset="0"/>
              </a:rPr>
              <a:t> </a:t>
            </a:r>
            <a:r>
              <a:rPr kumimoji="0" lang="lt-LT" b="0" i="0" u="none" strike="noStrike" cap="none" normalizeH="0" noProof="0" dirty="0">
                <a:ln>
                  <a:noFill/>
                </a:ln>
                <a:solidFill>
                  <a:srgbClr val="000000"/>
                </a:solidFill>
                <a:effectLst/>
                <a:uLnTx/>
                <a:uFillTx/>
                <a:latin typeface="PF Square Sans Pro" pitchFamily="2" charset="0"/>
              </a:rPr>
              <a:t>Vaistai nuo viduriavimo, nuo žarnyno uždegimo ir nuo infekcijos</a:t>
            </a:r>
          </a:p>
          <a:p>
            <a:pPr marL="0" marR="0" lvl="3" indent="0" defTabSz="914400" eaLnBrk="1" fontAlgn="auto" latinLnBrk="0" hangingPunct="1">
              <a:lnSpc>
                <a:spcPct val="96000"/>
              </a:lnSpc>
              <a:spcBef>
                <a:spcPts val="0"/>
              </a:spcBef>
              <a:spcAft>
                <a:spcPts val="0"/>
              </a:spcAft>
              <a:buClrTx/>
              <a:buSzTx/>
              <a:buFontTx/>
              <a:buNone/>
              <a:tabLst/>
              <a:defRPr/>
            </a:pPr>
            <a:r>
              <a:rPr kumimoji="0" lang="lt-LT" b="0" i="0" u="none" strike="noStrike" cap="none" normalizeH="0" noProof="0" dirty="0">
                <a:ln>
                  <a:noFill/>
                </a:ln>
                <a:solidFill>
                  <a:srgbClr val="000000"/>
                </a:solidFill>
                <a:effectLst/>
                <a:uLnTx/>
                <a:uFillTx/>
                <a:latin typeface="PF Square Sans Pro" pitchFamily="2" charset="0"/>
              </a:rPr>
              <a:t>2. Ginekologiniai antiinfekciniai ir antiseptiniai preparatai</a:t>
            </a:r>
          </a:p>
          <a:p>
            <a:pPr marL="0" marR="0" lvl="3" indent="0" defTabSz="914400" eaLnBrk="1" fontAlgn="auto" latinLnBrk="0" hangingPunct="1">
              <a:lnSpc>
                <a:spcPct val="96000"/>
              </a:lnSpc>
              <a:spcBef>
                <a:spcPts val="0"/>
              </a:spcBef>
              <a:spcAft>
                <a:spcPts val="0"/>
              </a:spcAft>
              <a:buClrTx/>
              <a:buSzTx/>
              <a:buFontTx/>
              <a:buNone/>
              <a:tabLst/>
              <a:defRPr/>
            </a:pPr>
            <a:r>
              <a:rPr kumimoji="0" lang="lt-LT" b="0" i="0" u="none" strike="noStrike" cap="none" normalizeH="0" noProof="0" dirty="0">
                <a:ln>
                  <a:noFill/>
                </a:ln>
                <a:solidFill>
                  <a:srgbClr val="000000"/>
                </a:solidFill>
                <a:effectLst/>
                <a:uLnTx/>
                <a:uFillTx/>
                <a:latin typeface="PF Square Sans Pro" pitchFamily="2" charset="0"/>
              </a:rPr>
              <a:t>3. Antiinfekcinės ir antiseptinės priemonės, skirtos intrauterininiam naudojimui</a:t>
            </a:r>
          </a:p>
          <a:p>
            <a:pPr marL="0" marR="0" lvl="3" indent="0" defTabSz="914400" eaLnBrk="1" fontAlgn="auto" latinLnBrk="0" hangingPunct="1">
              <a:lnSpc>
                <a:spcPct val="96000"/>
              </a:lnSpc>
              <a:spcBef>
                <a:spcPts val="0"/>
              </a:spcBef>
              <a:spcAft>
                <a:spcPts val="0"/>
              </a:spcAft>
              <a:buClrTx/>
              <a:buSzTx/>
              <a:buFontTx/>
              <a:buNone/>
              <a:tabLst/>
              <a:defRPr/>
            </a:pPr>
            <a:r>
              <a:rPr kumimoji="0" lang="lt-LT" b="0" i="0" u="none" strike="noStrike" cap="none" normalizeH="0" noProof="0" dirty="0">
                <a:ln>
                  <a:noFill/>
                </a:ln>
                <a:solidFill>
                  <a:srgbClr val="000000"/>
                </a:solidFill>
                <a:effectLst/>
                <a:uLnTx/>
                <a:uFillTx/>
                <a:latin typeface="PF Square Sans Pro" pitchFamily="2" charset="0"/>
              </a:rPr>
              <a:t>4. Sisteminio naudojimo antibakterinės medžiagos</a:t>
            </a:r>
            <a:endParaRPr kumimoji="0" lang="en-US" b="0" i="0" u="none" strike="noStrike" cap="none" normalizeH="0" noProof="0" dirty="0">
              <a:ln>
                <a:noFill/>
              </a:ln>
              <a:solidFill>
                <a:srgbClr val="000000"/>
              </a:solidFill>
              <a:effectLst/>
              <a:uLnTx/>
              <a:uFillTx/>
              <a:latin typeface="PF Square Sans Pro" pitchFamily="2" charset="0"/>
            </a:endParaRPr>
          </a:p>
          <a:p>
            <a:pPr marL="0" marR="0" lvl="3" indent="0" defTabSz="914400" eaLnBrk="1" fontAlgn="auto" latinLnBrk="0" hangingPunct="1">
              <a:lnSpc>
                <a:spcPct val="96000"/>
              </a:lnSpc>
              <a:spcBef>
                <a:spcPts val="0"/>
              </a:spcBef>
              <a:spcAft>
                <a:spcPts val="0"/>
              </a:spcAft>
              <a:buClrTx/>
              <a:buSzTx/>
              <a:buFontTx/>
              <a:buNone/>
              <a:tabLst/>
              <a:defRPr/>
            </a:pPr>
            <a:r>
              <a:rPr kumimoji="0" lang="lt-LT" b="0" i="0" u="none" strike="noStrike" cap="none" normalizeH="0" noProof="0" dirty="0">
                <a:ln>
                  <a:noFill/>
                </a:ln>
                <a:solidFill>
                  <a:srgbClr val="000000"/>
                </a:solidFill>
                <a:effectLst/>
                <a:uLnTx/>
                <a:uFillTx/>
                <a:latin typeface="PF Square Sans Pro" pitchFamily="2" charset="0"/>
              </a:rPr>
              <a:t>5. Antibakterinės medžiagos intramamariniam naudojimui</a:t>
            </a:r>
          </a:p>
          <a:p>
            <a:pPr marL="0" marR="0" lvl="3" indent="0" defTabSz="914400" eaLnBrk="1" fontAlgn="auto" latinLnBrk="0" hangingPunct="1">
              <a:lnSpc>
                <a:spcPct val="96000"/>
              </a:lnSpc>
              <a:spcBef>
                <a:spcPts val="0"/>
              </a:spcBef>
              <a:spcAft>
                <a:spcPts val="0"/>
              </a:spcAft>
              <a:buClrTx/>
              <a:buSzTx/>
              <a:buFontTx/>
              <a:buNone/>
              <a:tabLst/>
              <a:defRPr/>
            </a:pPr>
            <a:r>
              <a:rPr kumimoji="0" lang="lt-LT" b="0" i="0" u="none" strike="noStrike" cap="none" normalizeH="0" noProof="0" dirty="0">
                <a:ln>
                  <a:noFill/>
                </a:ln>
                <a:solidFill>
                  <a:srgbClr val="000000"/>
                </a:solidFill>
                <a:effectLst/>
                <a:uLnTx/>
                <a:uFillTx/>
                <a:latin typeface="PF Square Sans Pro" pitchFamily="2" charset="0"/>
              </a:rPr>
              <a:t>6. Vaistai nuo pirmuonių (su antibakteriniu poveikiu)</a:t>
            </a:r>
          </a:p>
          <a:p>
            <a:pPr marL="0" marR="0" lvl="3" indent="0" defTabSz="914400" eaLnBrk="1" fontAlgn="auto" latinLnBrk="0" hangingPunct="1">
              <a:lnSpc>
                <a:spcPct val="96000"/>
              </a:lnSpc>
              <a:spcBef>
                <a:spcPts val="0"/>
              </a:spcBef>
              <a:spcAft>
                <a:spcPts val="0"/>
              </a:spcAft>
              <a:buClrTx/>
              <a:buSzTx/>
              <a:buFontTx/>
              <a:buNone/>
              <a:tabLst/>
              <a:defRPr/>
            </a:pPr>
            <a:r>
              <a:rPr kumimoji="0" lang="lt-LT" b="0" i="0" u="none" strike="noStrike" cap="none" normalizeH="0" noProof="0" dirty="0">
                <a:ln>
                  <a:noFill/>
                </a:ln>
                <a:solidFill>
                  <a:srgbClr val="000000"/>
                </a:solidFill>
                <a:effectLst/>
                <a:uLnTx/>
                <a:uFillTx/>
                <a:latin typeface="PF Square Sans Pro" pitchFamily="2" charset="0"/>
              </a:rPr>
              <a:t>7. Antimikobakterinės medžiagos intramamariniam naudojimui</a:t>
            </a:r>
          </a:p>
        </p:txBody>
      </p:sp>
    </p:spTree>
    <p:extLst>
      <p:ext uri="{BB962C8B-B14F-4D97-AF65-F5344CB8AC3E}">
        <p14:creationId xmlns:p14="http://schemas.microsoft.com/office/powerpoint/2010/main" val="37188406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2152D02-2806-30B3-D7D7-A901D44948C5}"/>
              </a:ext>
            </a:extLst>
          </p:cNvPr>
          <p:cNvSpPr>
            <a:spLocks noGrp="1"/>
          </p:cNvSpPr>
          <p:nvPr>
            <p:ph type="body" sz="quarter" idx="10"/>
          </p:nvPr>
        </p:nvSpPr>
        <p:spPr>
          <a:xfrm>
            <a:off x="1524001" y="2908300"/>
            <a:ext cx="5029200" cy="1136650"/>
          </a:xfrm>
        </p:spPr>
        <p:txBody>
          <a:bodyPr>
            <a:normAutofit/>
          </a:bodyPr>
          <a:lstStyle/>
          <a:p>
            <a:pPr marL="0" indent="0">
              <a:buNone/>
            </a:pPr>
            <a:r>
              <a:rPr lang="lt-LT" sz="3600" dirty="0">
                <a:latin typeface="PF Square Sans Pro" pitchFamily="2" charset="0"/>
              </a:rPr>
              <a:t>NACIONALINIAI DUOMENYS</a:t>
            </a:r>
          </a:p>
        </p:txBody>
      </p:sp>
      <p:pic>
        <p:nvPicPr>
          <p:cNvPr id="4" name="Picture 3">
            <a:extLst>
              <a:ext uri="{FF2B5EF4-FFF2-40B4-BE49-F238E27FC236}">
                <a16:creationId xmlns:a16="http://schemas.microsoft.com/office/drawing/2014/main" id="{883B999E-1A7A-3088-2341-B8665CB1B57C}"/>
              </a:ext>
            </a:extLst>
          </p:cNvPr>
          <p:cNvPicPr>
            <a:picLocks noChangeAspect="1"/>
          </p:cNvPicPr>
          <p:nvPr/>
        </p:nvPicPr>
        <p:blipFill>
          <a:blip r:embed="rId2" cstate="email">
            <a:extLst>
              <a:ext uri="{28A0092B-C50C-407E-A947-70E740481C1C}">
                <a14:useLocalDpi xmlns:a14="http://schemas.microsoft.com/office/drawing/2010/main" val="0"/>
              </a:ext>
            </a:extLst>
          </a:blip>
          <a:srcRect/>
          <a:stretch/>
        </p:blipFill>
        <p:spPr>
          <a:xfrm>
            <a:off x="6667393" y="2240154"/>
            <a:ext cx="2853480" cy="1712088"/>
          </a:xfrm>
          <a:prstGeom prst="rect">
            <a:avLst/>
          </a:prstGeom>
          <a:ln>
            <a:solidFill>
              <a:schemeClr val="tx1"/>
            </a:solidFill>
          </a:ln>
        </p:spPr>
      </p:pic>
    </p:spTree>
    <p:extLst>
      <p:ext uri="{BB962C8B-B14F-4D97-AF65-F5344CB8AC3E}">
        <p14:creationId xmlns:p14="http://schemas.microsoft.com/office/powerpoint/2010/main" val="29511130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184FCC45-1893-41F1-9A04-085CD0D4288A}"/>
              </a:ext>
            </a:extLst>
          </p:cNvPr>
          <p:cNvSpPr txBox="1"/>
          <p:nvPr/>
        </p:nvSpPr>
        <p:spPr>
          <a:xfrm>
            <a:off x="7467600" y="926971"/>
            <a:ext cx="4648200" cy="6001643"/>
          </a:xfrm>
          <a:prstGeom prst="rect">
            <a:avLst/>
          </a:prstGeom>
          <a:noFill/>
        </p:spPr>
        <p:txBody>
          <a:bodyPr wrap="square">
            <a:spAutoFit/>
          </a:bodyPr>
          <a:lstStyle/>
          <a:p>
            <a:pPr algn="ctr">
              <a:lnSpc>
                <a:spcPct val="97000"/>
              </a:lnSpc>
            </a:pPr>
            <a:r>
              <a:rPr lang="lt-LT" sz="3200" b="1" dirty="0">
                <a:solidFill>
                  <a:srgbClr val="2C7470"/>
                </a:solidFill>
                <a:latin typeface="PF Square Sans Pro" pitchFamily="2" charset="0"/>
              </a:rPr>
              <a:t>Nuo atsparumo antimikrobinėms medžiagoms 2020 m. Europoje kasdien mirė po 100 žmonių. </a:t>
            </a:r>
          </a:p>
          <a:p>
            <a:pPr algn="ctr">
              <a:lnSpc>
                <a:spcPct val="97000"/>
              </a:lnSpc>
            </a:pPr>
            <a:endParaRPr lang="en-GB" sz="3200" b="1" dirty="0">
              <a:solidFill>
                <a:srgbClr val="2C7470"/>
              </a:solidFill>
              <a:latin typeface="PF Square Sans Pro" pitchFamily="2" charset="0"/>
            </a:endParaRPr>
          </a:p>
          <a:p>
            <a:pPr algn="ctr">
              <a:lnSpc>
                <a:spcPct val="97000"/>
              </a:lnSpc>
            </a:pPr>
            <a:r>
              <a:rPr lang="lt-LT" sz="3200" b="1" dirty="0">
                <a:solidFill>
                  <a:srgbClr val="2C7470"/>
                </a:solidFill>
                <a:latin typeface="PF Square Sans Pro" pitchFamily="2" charset="0"/>
              </a:rPr>
              <a:t>Nuo atsparumo antimikrobinėms medžiagoms 2020 m. Europos Sąjungoje mirė 2100 žmonių.</a:t>
            </a:r>
          </a:p>
          <a:p>
            <a:pPr algn="ctr">
              <a:lnSpc>
                <a:spcPct val="97000"/>
              </a:lnSpc>
            </a:pPr>
            <a:endParaRPr lang="en-US" sz="3200" b="1" dirty="0">
              <a:solidFill>
                <a:srgbClr val="2C7470"/>
              </a:solidFill>
              <a:latin typeface="PF Square Sans Pro" pitchFamily="2" charset="0"/>
            </a:endParaRPr>
          </a:p>
        </p:txBody>
      </p:sp>
      <p:sp>
        <p:nvSpPr>
          <p:cNvPr id="12" name="CuadroTexto 11">
            <a:extLst>
              <a:ext uri="{FF2B5EF4-FFF2-40B4-BE49-F238E27FC236}">
                <a16:creationId xmlns:a16="http://schemas.microsoft.com/office/drawing/2014/main" id="{F7829309-3EA5-4011-B406-88B2D853DCCF}"/>
              </a:ext>
            </a:extLst>
          </p:cNvPr>
          <p:cNvSpPr txBox="1"/>
          <p:nvPr/>
        </p:nvSpPr>
        <p:spPr>
          <a:xfrm>
            <a:off x="914400" y="64184"/>
            <a:ext cx="6324600" cy="523220"/>
          </a:xfrm>
          <a:prstGeom prst="rect">
            <a:avLst/>
          </a:prstGeom>
          <a:noFill/>
        </p:spPr>
        <p:txBody>
          <a:bodyPr wrap="square" rtlCol="0">
            <a:spAutoFit/>
          </a:bodyPr>
          <a:lstStyle/>
          <a:p>
            <a:r>
              <a:rPr lang="lt-LT" sz="1400" dirty="0">
                <a:solidFill>
                  <a:srgbClr val="2C7470"/>
                </a:solidFill>
                <a:latin typeface="PF Square Sans Pro" pitchFamily="2" charset="0"/>
              </a:rPr>
              <a:t>Apskaičiuota infekcijų antibiotikais atspariomis bakterijomis našta išreikšta mirtimis </a:t>
            </a:r>
            <a:r>
              <a:rPr lang="lt-LT" sz="1400" b="1" dirty="0">
                <a:solidFill>
                  <a:srgbClr val="2C7470"/>
                </a:solidFill>
                <a:latin typeface="PF Square Sans Pro" pitchFamily="2" charset="0"/>
              </a:rPr>
              <a:t>100 000 gyventojų </a:t>
            </a:r>
            <a:r>
              <a:rPr lang="lt-LT" sz="1400" dirty="0">
                <a:solidFill>
                  <a:srgbClr val="2C7470"/>
                </a:solidFill>
                <a:latin typeface="PF Square Sans Pro" pitchFamily="2" charset="0"/>
              </a:rPr>
              <a:t>pagal šalį, ES/EEE, 2020 m.</a:t>
            </a:r>
          </a:p>
        </p:txBody>
      </p:sp>
      <p:pic>
        <p:nvPicPr>
          <p:cNvPr id="16" name="Imagen 15">
            <a:extLst>
              <a:ext uri="{FF2B5EF4-FFF2-40B4-BE49-F238E27FC236}">
                <a16:creationId xmlns:a16="http://schemas.microsoft.com/office/drawing/2014/main" id="{78ED92BE-5D18-4CF5-B033-A13F53600CD0}"/>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87167" y="539750"/>
            <a:ext cx="4950266" cy="6090291"/>
          </a:xfrm>
          <a:prstGeom prst="rect">
            <a:avLst/>
          </a:prstGeom>
        </p:spPr>
      </p:pic>
      <p:pic>
        <p:nvPicPr>
          <p:cNvPr id="19" name="Imagen 18">
            <a:extLst>
              <a:ext uri="{FF2B5EF4-FFF2-40B4-BE49-F238E27FC236}">
                <a16:creationId xmlns:a16="http://schemas.microsoft.com/office/drawing/2014/main" id="{9537FDBB-7EFF-45A2-93FF-14AB0E97AF57}"/>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2980377" y="4654550"/>
            <a:ext cx="4820672" cy="1136779"/>
          </a:xfrm>
          <a:prstGeom prst="rect">
            <a:avLst/>
          </a:prstGeom>
        </p:spPr>
      </p:pic>
      <p:sp>
        <p:nvSpPr>
          <p:cNvPr id="21" name="CuadroTexto 20">
            <a:extLst>
              <a:ext uri="{FF2B5EF4-FFF2-40B4-BE49-F238E27FC236}">
                <a16:creationId xmlns:a16="http://schemas.microsoft.com/office/drawing/2014/main" id="{09534B5C-C314-45AD-A386-265AF300F129}"/>
              </a:ext>
            </a:extLst>
          </p:cNvPr>
          <p:cNvSpPr txBox="1"/>
          <p:nvPr/>
        </p:nvSpPr>
        <p:spPr>
          <a:xfrm>
            <a:off x="6613525" y="6532146"/>
            <a:ext cx="5426075" cy="338554"/>
          </a:xfrm>
          <a:prstGeom prst="rect">
            <a:avLst/>
          </a:prstGeom>
          <a:noFill/>
        </p:spPr>
        <p:txBody>
          <a:bodyPr wrap="square">
            <a:spAutoFit/>
          </a:bodyPr>
          <a:lstStyle/>
          <a:p>
            <a:r>
              <a:rPr lang="lt-LT" sz="800" b="1" i="0" u="none" strike="noStrike" dirty="0">
                <a:solidFill>
                  <a:srgbClr val="2C7470"/>
                </a:solidFill>
                <a:latin typeface="PF Square Sans Pro" pitchFamily="2" charset="0"/>
              </a:rPr>
              <a:t>Antibiotikams atsparių bakterijų infekcijų sveikatos naštos vertinimas ES/EEE, 2016–2020 m. TECHNINĖ ATASKAITA</a:t>
            </a:r>
          </a:p>
        </p:txBody>
      </p:sp>
      <p:sp>
        <p:nvSpPr>
          <p:cNvPr id="2" name="CuadroTexto 1">
            <a:extLst>
              <a:ext uri="{FF2B5EF4-FFF2-40B4-BE49-F238E27FC236}">
                <a16:creationId xmlns:a16="http://schemas.microsoft.com/office/drawing/2014/main" id="{1A64C2E3-D2D2-4ED8-9673-9545DC916ECB}"/>
              </a:ext>
            </a:extLst>
          </p:cNvPr>
          <p:cNvSpPr txBox="1"/>
          <p:nvPr/>
        </p:nvSpPr>
        <p:spPr>
          <a:xfrm>
            <a:off x="3630966" y="1675018"/>
            <a:ext cx="3950934" cy="1077218"/>
          </a:xfrm>
          <a:prstGeom prst="rect">
            <a:avLst/>
          </a:prstGeom>
          <a:noFill/>
        </p:spPr>
        <p:txBody>
          <a:bodyPr wrap="square" rtlCol="0">
            <a:spAutoFit/>
          </a:bodyPr>
          <a:lstStyle/>
          <a:p>
            <a:pPr algn="ctr"/>
            <a:r>
              <a:rPr lang="lt-LT" sz="3200" b="1" dirty="0">
                <a:solidFill>
                  <a:srgbClr val="FF0000"/>
                </a:solidFill>
                <a:latin typeface="PF Square Sans Pro" pitchFamily="2" charset="0"/>
              </a:rPr>
              <a:t>Lietuvoje </a:t>
            </a:r>
            <a:br>
              <a:rPr lang="en-US" sz="3200" b="1" dirty="0">
                <a:solidFill>
                  <a:srgbClr val="FF0000"/>
                </a:solidFill>
                <a:latin typeface="PF Square Sans Pro" pitchFamily="2" charset="0"/>
              </a:rPr>
            </a:br>
            <a:r>
              <a:rPr lang="lt-LT" sz="3200" b="1" dirty="0">
                <a:solidFill>
                  <a:srgbClr val="FF0000"/>
                </a:solidFill>
                <a:latin typeface="PF Square Sans Pro" pitchFamily="2" charset="0"/>
              </a:rPr>
              <a:t>196 mirtys 2020 m. </a:t>
            </a:r>
          </a:p>
        </p:txBody>
      </p:sp>
      <p:cxnSp>
        <p:nvCxnSpPr>
          <p:cNvPr id="8" name="Conector recto de flecha 7">
            <a:extLst>
              <a:ext uri="{FF2B5EF4-FFF2-40B4-BE49-F238E27FC236}">
                <a16:creationId xmlns:a16="http://schemas.microsoft.com/office/drawing/2014/main" id="{815FBFAA-B3B0-47F2-8DE8-F309B748FFD5}"/>
              </a:ext>
            </a:extLst>
          </p:cNvPr>
          <p:cNvCxnSpPr>
            <a:cxnSpLocks/>
          </p:cNvCxnSpPr>
          <p:nvPr/>
        </p:nvCxnSpPr>
        <p:spPr>
          <a:xfrm>
            <a:off x="3040380" y="1933768"/>
            <a:ext cx="472440" cy="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 name="Elipse 2">
            <a:extLst>
              <a:ext uri="{FF2B5EF4-FFF2-40B4-BE49-F238E27FC236}">
                <a16:creationId xmlns:a16="http://schemas.microsoft.com/office/drawing/2014/main" id="{B6D917DD-FCB3-42D2-B9C5-C9C3DD62D836}"/>
              </a:ext>
            </a:extLst>
          </p:cNvPr>
          <p:cNvSpPr/>
          <p:nvPr/>
        </p:nvSpPr>
        <p:spPr>
          <a:xfrm>
            <a:off x="2705100" y="1762088"/>
            <a:ext cx="266700" cy="343367"/>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CuadroTexto 3">
            <a:extLst>
              <a:ext uri="{FF2B5EF4-FFF2-40B4-BE49-F238E27FC236}">
                <a16:creationId xmlns:a16="http://schemas.microsoft.com/office/drawing/2014/main" id="{A034F94A-F780-4909-B296-AF5AD6B6C0D2}"/>
              </a:ext>
            </a:extLst>
          </p:cNvPr>
          <p:cNvSpPr txBox="1"/>
          <p:nvPr/>
        </p:nvSpPr>
        <p:spPr>
          <a:xfrm>
            <a:off x="1066800" y="6630041"/>
            <a:ext cx="5181600" cy="200055"/>
          </a:xfrm>
          <a:prstGeom prst="rect">
            <a:avLst/>
          </a:prstGeom>
          <a:noFill/>
        </p:spPr>
        <p:txBody>
          <a:bodyPr wrap="square" rtlCol="0">
            <a:spAutoFit/>
          </a:bodyPr>
          <a:lstStyle/>
          <a:p>
            <a:r>
              <a:rPr lang="lt-LT" sz="700" dirty="0"/>
              <a:t>Maltos populiacija 2020 m. – 515 000 (7 x 5,15 = 36 mirtys)</a:t>
            </a:r>
          </a:p>
        </p:txBody>
      </p:sp>
    </p:spTree>
    <p:extLst>
      <p:ext uri="{BB962C8B-B14F-4D97-AF65-F5344CB8AC3E}">
        <p14:creationId xmlns:p14="http://schemas.microsoft.com/office/powerpoint/2010/main" val="25542366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570B54A0-1704-4C62-8AA0-AF891358C1E5}"/>
              </a:ext>
            </a:extLst>
          </p:cNvPr>
          <p:cNvPicPr>
            <a:picLocks noChangeArrowheads="1"/>
          </p:cNvPicPr>
          <p:nvPr/>
        </p:nvPicPr>
        <p:blipFill>
          <a:blip r:embed="rId3" cstate="email">
            <a:extLst>
              <a:ext uri="{28A0092B-C50C-407E-A947-70E740481C1C}">
                <a14:useLocalDpi xmlns:a14="http://schemas.microsoft.com/office/drawing/2010/main" val="0"/>
              </a:ext>
            </a:extLst>
          </a:blip>
          <a:stretch>
            <a:fillRect/>
          </a:stretch>
        </p:blipFill>
        <p:spPr bwMode="auto">
          <a:xfrm>
            <a:off x="13171" y="3009672"/>
            <a:ext cx="5493600" cy="2526034"/>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a:extLst>
              <a:ext uri="{FF2B5EF4-FFF2-40B4-BE49-F238E27FC236}">
                <a16:creationId xmlns:a16="http://schemas.microsoft.com/office/drawing/2014/main" id="{D7136CD9-4BBB-437B-9739-8A290ADB7F55}"/>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324600" y="3232317"/>
            <a:ext cx="5867400" cy="355282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1A48AFC2-F9FE-4DD9-8931-B92D8054B102}"/>
              </a:ext>
            </a:extLst>
          </p:cNvPr>
          <p:cNvPicPr>
            <a:picLocks noChangeArrowheads="1"/>
          </p:cNvPicPr>
          <p:nvPr/>
        </p:nvPicPr>
        <p:blipFill>
          <a:blip r:embed="rId5" cstate="email">
            <a:extLst>
              <a:ext uri="{28A0092B-C50C-407E-A947-70E740481C1C}">
                <a14:useLocalDpi xmlns:a14="http://schemas.microsoft.com/office/drawing/2010/main" val="0"/>
              </a:ext>
            </a:extLst>
          </a:blip>
          <a:stretch>
            <a:fillRect/>
          </a:stretch>
        </p:blipFill>
        <p:spPr bwMode="auto">
          <a:xfrm>
            <a:off x="27676" y="5760413"/>
            <a:ext cx="6058800" cy="1096327"/>
          </a:xfrm>
          <a:prstGeom prst="rect">
            <a:avLst/>
          </a:prstGeom>
          <a:noFill/>
          <a:extLst>
            <a:ext uri="{909E8E84-426E-40DD-AFC4-6F175D3DCCD1}">
              <a14:hiddenFill xmlns:a14="http://schemas.microsoft.com/office/drawing/2010/main">
                <a:solidFill>
                  <a:srgbClr val="FFFFFF"/>
                </a:solidFill>
              </a14:hiddenFill>
            </a:ext>
          </a:extLst>
        </p:spPr>
      </p:pic>
      <p:sp>
        <p:nvSpPr>
          <p:cNvPr id="11" name="Rectángulo: esquinas redondeadas 10">
            <a:extLst>
              <a:ext uri="{FF2B5EF4-FFF2-40B4-BE49-F238E27FC236}">
                <a16:creationId xmlns:a16="http://schemas.microsoft.com/office/drawing/2014/main" id="{D121B73E-E0EE-4166-B1E2-BC54E9278428}"/>
              </a:ext>
            </a:extLst>
          </p:cNvPr>
          <p:cNvSpPr/>
          <p:nvPr/>
        </p:nvSpPr>
        <p:spPr>
          <a:xfrm>
            <a:off x="81167" y="4899284"/>
            <a:ext cx="5986258" cy="148874"/>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 name="Conector recto de flecha 11">
            <a:extLst>
              <a:ext uri="{FF2B5EF4-FFF2-40B4-BE49-F238E27FC236}">
                <a16:creationId xmlns:a16="http://schemas.microsoft.com/office/drawing/2014/main" id="{1D1C664C-FC1B-4744-9DE8-C78CA6BECE52}"/>
              </a:ext>
            </a:extLst>
          </p:cNvPr>
          <p:cNvCxnSpPr>
            <a:cxnSpLocks/>
          </p:cNvCxnSpPr>
          <p:nvPr/>
        </p:nvCxnSpPr>
        <p:spPr>
          <a:xfrm flipV="1">
            <a:off x="7739638" y="6178550"/>
            <a:ext cx="0" cy="48672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Rectángulo: esquinas redondeadas 13">
            <a:extLst>
              <a:ext uri="{FF2B5EF4-FFF2-40B4-BE49-F238E27FC236}">
                <a16:creationId xmlns:a16="http://schemas.microsoft.com/office/drawing/2014/main" id="{EC6C0E0B-1D98-4242-B3D7-DE2486D958DA}"/>
              </a:ext>
            </a:extLst>
          </p:cNvPr>
          <p:cNvSpPr/>
          <p:nvPr/>
        </p:nvSpPr>
        <p:spPr>
          <a:xfrm rot="5400000">
            <a:off x="6281139" y="4738990"/>
            <a:ext cx="2916999" cy="256022"/>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4">
            <a:extLst>
              <a:ext uri="{FF2B5EF4-FFF2-40B4-BE49-F238E27FC236}">
                <a16:creationId xmlns:a16="http://schemas.microsoft.com/office/drawing/2014/main" id="{D0AC8D15-721E-4D27-9E5C-F8BCDA2E4ABB}"/>
              </a:ext>
            </a:extLst>
          </p:cNvPr>
          <p:cNvPicPr>
            <a:picLocks noChangeAspect="1" noChangeArrowheads="1"/>
          </p:cNvPicPr>
          <p:nvPr/>
        </p:nvPicPr>
        <p:blipFill>
          <a:blip r:embed="rId6" cstate="email">
            <a:extLst>
              <a:ext uri="{28A0092B-C50C-407E-A947-70E740481C1C}">
                <a14:useLocalDpi xmlns:a14="http://schemas.microsoft.com/office/drawing/2010/main" val="0"/>
              </a:ext>
            </a:extLst>
          </a:blip>
          <a:stretch>
            <a:fillRect/>
          </a:stretch>
        </p:blipFill>
        <p:spPr bwMode="auto">
          <a:xfrm>
            <a:off x="3810001" y="122672"/>
            <a:ext cx="4724400" cy="2696728"/>
          </a:xfrm>
          <a:prstGeom prst="rect">
            <a:avLst/>
          </a:prstGeom>
          <a:noFill/>
          <a:extLst>
            <a:ext uri="{909E8E84-426E-40DD-AFC4-6F175D3DCCD1}">
              <a14:hiddenFill xmlns:a14="http://schemas.microsoft.com/office/drawing/2010/main">
                <a:solidFill>
                  <a:srgbClr val="FFFFFF"/>
                </a:solidFill>
              </a14:hiddenFill>
            </a:ext>
          </a:extLst>
        </p:spPr>
      </p:pic>
      <p:sp>
        <p:nvSpPr>
          <p:cNvPr id="16" name="Rectángulo: esquinas redondeadas 15">
            <a:extLst>
              <a:ext uri="{FF2B5EF4-FFF2-40B4-BE49-F238E27FC236}">
                <a16:creationId xmlns:a16="http://schemas.microsoft.com/office/drawing/2014/main" id="{E1B8C88D-759A-42C7-93E3-55F23B4108CF}"/>
              </a:ext>
            </a:extLst>
          </p:cNvPr>
          <p:cNvSpPr/>
          <p:nvPr/>
        </p:nvSpPr>
        <p:spPr>
          <a:xfrm rot="5400000">
            <a:off x="6703047" y="1278467"/>
            <a:ext cx="2138705" cy="1524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4">
            <a:extLst>
              <a:ext uri="{FF2B5EF4-FFF2-40B4-BE49-F238E27FC236}">
                <a16:creationId xmlns:a16="http://schemas.microsoft.com/office/drawing/2014/main" id="{9A30044F-33B4-4E74-A6DA-71C868CDEE16}"/>
              </a:ext>
            </a:extLst>
          </p:cNvPr>
          <p:cNvPicPr>
            <a:picLocks noChangeAspect="1" noChangeArrowheads="1"/>
          </p:cNvPicPr>
          <p:nvPr/>
        </p:nvPicPr>
        <p:blipFill rotWithShape="1">
          <a:blip r:embed="rId7" cstate="email">
            <a:extLst>
              <a:ext uri="{28A0092B-C50C-407E-A947-70E740481C1C}">
                <a14:useLocalDpi xmlns:a14="http://schemas.microsoft.com/office/drawing/2010/main" val="0"/>
              </a:ext>
            </a:extLst>
          </a:blip>
          <a:srcRect t="95826" r="64058"/>
          <a:stretch/>
        </p:blipFill>
        <p:spPr bwMode="auto">
          <a:xfrm>
            <a:off x="4073128" y="2676876"/>
            <a:ext cx="2299132" cy="148874"/>
          </a:xfrm>
          <a:prstGeom prst="rect">
            <a:avLst/>
          </a:prstGeom>
          <a:noFill/>
          <a:extLst>
            <a:ext uri="{909E8E84-426E-40DD-AFC4-6F175D3DCCD1}">
              <a14:hiddenFill xmlns:a14="http://schemas.microsoft.com/office/drawing/2010/main">
                <a:solidFill>
                  <a:srgbClr val="FFFFFF"/>
                </a:solidFill>
              </a14:hiddenFill>
            </a:ext>
          </a:extLst>
        </p:spPr>
      </p:pic>
      <p:sp>
        <p:nvSpPr>
          <p:cNvPr id="19" name="Rectángulo redondeado 13">
            <a:extLst>
              <a:ext uri="{FF2B5EF4-FFF2-40B4-BE49-F238E27FC236}">
                <a16:creationId xmlns:a16="http://schemas.microsoft.com/office/drawing/2014/main" id="{85826C6D-7045-4CCE-B4AB-096388C60318}"/>
              </a:ext>
            </a:extLst>
          </p:cNvPr>
          <p:cNvSpPr/>
          <p:nvPr/>
        </p:nvSpPr>
        <p:spPr>
          <a:xfrm>
            <a:off x="0" y="-6168"/>
            <a:ext cx="3721100" cy="2374718"/>
          </a:xfrm>
          <a:prstGeom prst="roundRect">
            <a:avLst>
              <a:gd name="adj" fmla="val 10"/>
            </a:avLst>
          </a:prstGeom>
          <a:solidFill>
            <a:srgbClr val="003399"/>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lt-LT" sz="2800" b="1" dirty="0">
                <a:solidFill>
                  <a:schemeClr val="bg1"/>
                </a:solidFill>
                <a:latin typeface="PF Square Sans Pro" pitchFamily="2" charset="0"/>
              </a:rPr>
              <a:t>LIETUVA</a:t>
            </a:r>
          </a:p>
          <a:p>
            <a:pPr algn="ctr">
              <a:lnSpc>
                <a:spcPct val="120000"/>
              </a:lnSpc>
              <a:defRPr/>
            </a:pPr>
            <a:r>
              <a:rPr lang="lt-LT" sz="2800" b="1" dirty="0">
                <a:solidFill>
                  <a:schemeClr val="bg1"/>
                </a:solidFill>
                <a:latin typeface="PF Square Sans Pro" pitchFamily="2" charset="0"/>
              </a:rPr>
              <a:t> Duomenys apie maistinius gyvūnus</a:t>
            </a:r>
          </a:p>
        </p:txBody>
      </p:sp>
      <p:pic>
        <p:nvPicPr>
          <p:cNvPr id="5" name="Imagen 4">
            <a:extLst>
              <a:ext uri="{FF2B5EF4-FFF2-40B4-BE49-F238E27FC236}">
                <a16:creationId xmlns:a16="http://schemas.microsoft.com/office/drawing/2014/main" id="{897C392D-56B6-4309-956F-9B0563575FDA}"/>
              </a:ext>
            </a:extLst>
          </p:cNvPr>
          <p:cNvPicPr>
            <a:picLocks noChangeAspect="1"/>
          </p:cNvPicPr>
          <p:nvPr/>
        </p:nvPicPr>
        <p:blipFill rotWithShape="1">
          <a:blip r:embed="rId8"/>
          <a:srcRect r="42963" b="26214"/>
          <a:stretch/>
        </p:blipFill>
        <p:spPr>
          <a:xfrm>
            <a:off x="9010650" y="2903326"/>
            <a:ext cx="2299132" cy="382326"/>
          </a:xfrm>
          <a:prstGeom prst="rect">
            <a:avLst/>
          </a:prstGeom>
        </p:spPr>
      </p:pic>
      <p:cxnSp>
        <p:nvCxnSpPr>
          <p:cNvPr id="20" name="Conector recto de flecha 19">
            <a:extLst>
              <a:ext uri="{FF2B5EF4-FFF2-40B4-BE49-F238E27FC236}">
                <a16:creationId xmlns:a16="http://schemas.microsoft.com/office/drawing/2014/main" id="{59BFBA07-0CB2-4B11-A586-D3D5CABE8632}"/>
              </a:ext>
            </a:extLst>
          </p:cNvPr>
          <p:cNvCxnSpPr/>
          <p:nvPr/>
        </p:nvCxnSpPr>
        <p:spPr>
          <a:xfrm flipV="1">
            <a:off x="7305675" y="2703040"/>
            <a:ext cx="228600" cy="38232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82708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E1FB751-EAB8-AE96-62F4-B6A40264E92D}"/>
              </a:ext>
            </a:extLst>
          </p:cNvPr>
          <p:cNvSpPr>
            <a:spLocks noGrp="1"/>
          </p:cNvSpPr>
          <p:nvPr>
            <p:ph type="body" sz="quarter" idx="10"/>
          </p:nvPr>
        </p:nvSpPr>
        <p:spPr/>
        <p:txBody>
          <a:bodyPr/>
          <a:lstStyle/>
          <a:p>
            <a:pPr marL="0" indent="0">
              <a:buNone/>
            </a:pPr>
            <a:r>
              <a:rPr lang="lt-LT" sz="2400" b="1" dirty="0">
                <a:latin typeface="PF Square Sans Pro" pitchFamily="2" charset="0"/>
              </a:rPr>
              <a:t>Veterinarinių vaistų pardavimai LIETUVOJE</a:t>
            </a:r>
          </a:p>
        </p:txBody>
      </p:sp>
      <p:graphicFrame>
        <p:nvGraphicFramePr>
          <p:cNvPr id="3" name="Table 2">
            <a:extLst>
              <a:ext uri="{FF2B5EF4-FFF2-40B4-BE49-F238E27FC236}">
                <a16:creationId xmlns:a16="http://schemas.microsoft.com/office/drawing/2014/main" id="{1E9261E0-6E93-F38B-488A-951EE4AA2267}"/>
              </a:ext>
            </a:extLst>
          </p:cNvPr>
          <p:cNvGraphicFramePr>
            <a:graphicFrameLocks noGrp="1"/>
          </p:cNvGraphicFramePr>
          <p:nvPr>
            <p:extLst>
              <p:ext uri="{D42A27DB-BD31-4B8C-83A1-F6EECF244321}">
                <p14:modId xmlns:p14="http://schemas.microsoft.com/office/powerpoint/2010/main" val="3997188175"/>
              </p:ext>
            </p:extLst>
          </p:nvPr>
        </p:nvGraphicFramePr>
        <p:xfrm>
          <a:off x="152400" y="1686331"/>
          <a:ext cx="2819400" cy="5015536"/>
        </p:xfrm>
        <a:graphic>
          <a:graphicData uri="http://schemas.openxmlformats.org/drawingml/2006/table">
            <a:tbl>
              <a:tblPr bandRow="1">
                <a:tableStyleId>{5C22544A-7EE6-4342-B048-85BDC9FD1C3A}</a:tableStyleId>
              </a:tblPr>
              <a:tblGrid>
                <a:gridCol w="1409700">
                  <a:extLst>
                    <a:ext uri="{9D8B030D-6E8A-4147-A177-3AD203B41FA5}">
                      <a16:colId xmlns:a16="http://schemas.microsoft.com/office/drawing/2014/main" val="1614546912"/>
                    </a:ext>
                  </a:extLst>
                </a:gridCol>
                <a:gridCol w="1409700">
                  <a:extLst>
                    <a:ext uri="{9D8B030D-6E8A-4147-A177-3AD203B41FA5}">
                      <a16:colId xmlns:a16="http://schemas.microsoft.com/office/drawing/2014/main" val="549480559"/>
                    </a:ext>
                  </a:extLst>
                </a:gridCol>
              </a:tblGrid>
              <a:tr h="592823">
                <a:tc>
                  <a:txBody>
                    <a:bodyPr/>
                    <a:lstStyle/>
                    <a:p>
                      <a:pPr algn="ctr"/>
                      <a:r>
                        <a:rPr lang="lt-LT" sz="2050" b="1" dirty="0">
                          <a:latin typeface="PF Square Sans Pro" pitchFamily="2" charset="0"/>
                        </a:rPr>
                        <a:t>Galvijai</a:t>
                      </a:r>
                    </a:p>
                  </a:txBody>
                  <a:tcPr>
                    <a:solidFill>
                      <a:schemeClr val="bg1">
                        <a:lumMod val="95000"/>
                      </a:schemeClr>
                    </a:solidFill>
                  </a:tcPr>
                </a:tc>
                <a:tc>
                  <a:txBody>
                    <a:bodyPr/>
                    <a:lstStyle/>
                    <a:p>
                      <a:pPr algn="ctr"/>
                      <a:r>
                        <a:rPr lang="lt-LT" sz="2050" dirty="0">
                          <a:latin typeface="PF Square Sans Pro" pitchFamily="2" charset="0"/>
                        </a:rPr>
                        <a:t>156</a:t>
                      </a:r>
                    </a:p>
                  </a:txBody>
                  <a:tcPr>
                    <a:solidFill>
                      <a:schemeClr val="bg1">
                        <a:lumMod val="95000"/>
                      </a:schemeClr>
                    </a:solidFill>
                  </a:tcPr>
                </a:tc>
                <a:extLst>
                  <a:ext uri="{0D108BD9-81ED-4DB2-BD59-A6C34878D82A}">
                    <a16:rowId xmlns:a16="http://schemas.microsoft.com/office/drawing/2014/main" val="1606738642"/>
                  </a:ext>
                </a:extLst>
              </a:tr>
              <a:tr h="592823">
                <a:tc>
                  <a:txBody>
                    <a:bodyPr/>
                    <a:lstStyle/>
                    <a:p>
                      <a:pPr algn="ctr"/>
                      <a:r>
                        <a:rPr lang="lt-LT" sz="2050" b="1" dirty="0">
                          <a:latin typeface="PF Square Sans Pro" pitchFamily="2" charset="0"/>
                        </a:rPr>
                        <a:t>Kiaulės</a:t>
                      </a:r>
                    </a:p>
                  </a:txBody>
                  <a:tcPr>
                    <a:solidFill>
                      <a:schemeClr val="bg1">
                        <a:lumMod val="95000"/>
                      </a:schemeClr>
                    </a:solidFill>
                  </a:tcPr>
                </a:tc>
                <a:tc>
                  <a:txBody>
                    <a:bodyPr/>
                    <a:lstStyle/>
                    <a:p>
                      <a:pPr algn="ctr"/>
                      <a:r>
                        <a:rPr lang="lt-LT" sz="2050" dirty="0">
                          <a:latin typeface="PF Square Sans Pro" pitchFamily="2" charset="0"/>
                        </a:rPr>
                        <a:t>69</a:t>
                      </a:r>
                    </a:p>
                  </a:txBody>
                  <a:tcPr>
                    <a:solidFill>
                      <a:schemeClr val="bg1">
                        <a:lumMod val="95000"/>
                      </a:schemeClr>
                    </a:solidFill>
                  </a:tcPr>
                </a:tc>
                <a:extLst>
                  <a:ext uri="{0D108BD9-81ED-4DB2-BD59-A6C34878D82A}">
                    <a16:rowId xmlns:a16="http://schemas.microsoft.com/office/drawing/2014/main" val="1313675665"/>
                  </a:ext>
                </a:extLst>
              </a:tr>
              <a:tr h="592823">
                <a:tc>
                  <a:txBody>
                    <a:bodyPr/>
                    <a:lstStyle/>
                    <a:p>
                      <a:pPr algn="ctr"/>
                      <a:r>
                        <a:rPr lang="lt-LT" sz="2050" b="1" spc="-20" baseline="0" dirty="0">
                          <a:latin typeface="PF Square Sans Pro" pitchFamily="2" charset="0"/>
                        </a:rPr>
                        <a:t>Naminiai paukščiai</a:t>
                      </a:r>
                    </a:p>
                  </a:txBody>
                  <a:tcPr>
                    <a:solidFill>
                      <a:schemeClr val="bg1">
                        <a:lumMod val="95000"/>
                      </a:schemeClr>
                    </a:solidFill>
                  </a:tcPr>
                </a:tc>
                <a:tc>
                  <a:txBody>
                    <a:bodyPr/>
                    <a:lstStyle/>
                    <a:p>
                      <a:pPr algn="ctr"/>
                      <a:r>
                        <a:rPr lang="lt-LT" sz="2050" dirty="0">
                          <a:latin typeface="PF Square Sans Pro" pitchFamily="2" charset="0"/>
                        </a:rPr>
                        <a:t>55</a:t>
                      </a:r>
                    </a:p>
                  </a:txBody>
                  <a:tcPr>
                    <a:solidFill>
                      <a:schemeClr val="bg1">
                        <a:lumMod val="95000"/>
                      </a:schemeClr>
                    </a:solidFill>
                  </a:tcPr>
                </a:tc>
                <a:extLst>
                  <a:ext uri="{0D108BD9-81ED-4DB2-BD59-A6C34878D82A}">
                    <a16:rowId xmlns:a16="http://schemas.microsoft.com/office/drawing/2014/main" val="2687842946"/>
                  </a:ext>
                </a:extLst>
              </a:tr>
              <a:tr h="742318">
                <a:tc>
                  <a:txBody>
                    <a:bodyPr/>
                    <a:lstStyle/>
                    <a:p>
                      <a:pPr algn="ctr"/>
                      <a:r>
                        <a:rPr lang="lt-LT" sz="2050" b="1" dirty="0">
                          <a:latin typeface="PF Square Sans Pro" pitchFamily="2" charset="0"/>
                        </a:rPr>
                        <a:t>Avys ir ožkos</a:t>
                      </a:r>
                    </a:p>
                  </a:txBody>
                  <a:tcPr>
                    <a:solidFill>
                      <a:schemeClr val="bg1">
                        <a:lumMod val="95000"/>
                      </a:schemeClr>
                    </a:solidFill>
                  </a:tcPr>
                </a:tc>
                <a:tc>
                  <a:txBody>
                    <a:bodyPr/>
                    <a:lstStyle/>
                    <a:p>
                      <a:pPr algn="ctr"/>
                      <a:r>
                        <a:rPr lang="lt-LT" sz="2050" dirty="0">
                          <a:latin typeface="PF Square Sans Pro" pitchFamily="2" charset="0"/>
                        </a:rPr>
                        <a:t>10</a:t>
                      </a:r>
                    </a:p>
                  </a:txBody>
                  <a:tcPr>
                    <a:solidFill>
                      <a:schemeClr val="bg1">
                        <a:lumMod val="95000"/>
                      </a:schemeClr>
                    </a:solidFill>
                  </a:tcPr>
                </a:tc>
                <a:extLst>
                  <a:ext uri="{0D108BD9-81ED-4DB2-BD59-A6C34878D82A}">
                    <a16:rowId xmlns:a16="http://schemas.microsoft.com/office/drawing/2014/main" val="4122109570"/>
                  </a:ext>
                </a:extLst>
              </a:tr>
              <a:tr h="592823">
                <a:tc>
                  <a:txBody>
                    <a:bodyPr/>
                    <a:lstStyle/>
                    <a:p>
                      <a:pPr algn="ctr"/>
                      <a:r>
                        <a:rPr lang="lt-LT" sz="2050" b="1" dirty="0">
                          <a:latin typeface="PF Square Sans Pro" pitchFamily="2" charset="0"/>
                        </a:rPr>
                        <a:t>Žuvys</a:t>
                      </a:r>
                    </a:p>
                  </a:txBody>
                  <a:tcPr>
                    <a:solidFill>
                      <a:schemeClr val="bg1">
                        <a:lumMod val="95000"/>
                      </a:schemeClr>
                    </a:solidFill>
                  </a:tcPr>
                </a:tc>
                <a:tc>
                  <a:txBody>
                    <a:bodyPr/>
                    <a:lstStyle/>
                    <a:p>
                      <a:pPr algn="ctr"/>
                      <a:r>
                        <a:rPr lang="lt-LT" sz="2050" dirty="0">
                          <a:latin typeface="PF Square Sans Pro" pitchFamily="2" charset="0"/>
                        </a:rPr>
                        <a:t>4</a:t>
                      </a:r>
                    </a:p>
                  </a:txBody>
                  <a:tcPr>
                    <a:solidFill>
                      <a:schemeClr val="bg1">
                        <a:lumMod val="95000"/>
                      </a:schemeClr>
                    </a:solidFill>
                  </a:tcPr>
                </a:tc>
                <a:extLst>
                  <a:ext uri="{0D108BD9-81ED-4DB2-BD59-A6C34878D82A}">
                    <a16:rowId xmlns:a16="http://schemas.microsoft.com/office/drawing/2014/main" val="950468047"/>
                  </a:ext>
                </a:extLst>
              </a:tr>
              <a:tr h="592823">
                <a:tc>
                  <a:txBody>
                    <a:bodyPr/>
                    <a:lstStyle/>
                    <a:p>
                      <a:pPr algn="ctr"/>
                      <a:r>
                        <a:rPr lang="lt-LT" sz="2050" b="1" dirty="0">
                          <a:latin typeface="PF Square Sans Pro" pitchFamily="2" charset="0"/>
                        </a:rPr>
                        <a:t>Triušiai</a:t>
                      </a:r>
                    </a:p>
                  </a:txBody>
                  <a:tcPr>
                    <a:solidFill>
                      <a:schemeClr val="bg1">
                        <a:lumMod val="95000"/>
                      </a:schemeClr>
                    </a:solidFill>
                  </a:tcPr>
                </a:tc>
                <a:tc>
                  <a:txBody>
                    <a:bodyPr/>
                    <a:lstStyle/>
                    <a:p>
                      <a:pPr algn="ctr"/>
                      <a:r>
                        <a:rPr lang="lt-LT" sz="2050" dirty="0">
                          <a:latin typeface="PF Square Sans Pro" pitchFamily="2" charset="0"/>
                        </a:rPr>
                        <a:t>0,03</a:t>
                      </a:r>
                    </a:p>
                  </a:txBody>
                  <a:tcPr>
                    <a:solidFill>
                      <a:schemeClr val="bg1">
                        <a:lumMod val="95000"/>
                      </a:schemeClr>
                    </a:solidFill>
                  </a:tcPr>
                </a:tc>
                <a:extLst>
                  <a:ext uri="{0D108BD9-81ED-4DB2-BD59-A6C34878D82A}">
                    <a16:rowId xmlns:a16="http://schemas.microsoft.com/office/drawing/2014/main" val="2881407013"/>
                  </a:ext>
                </a:extLst>
              </a:tr>
              <a:tr h="592823">
                <a:tc>
                  <a:txBody>
                    <a:bodyPr/>
                    <a:lstStyle/>
                    <a:p>
                      <a:pPr algn="ctr"/>
                      <a:r>
                        <a:rPr lang="lt-LT" sz="2050" b="1" dirty="0">
                          <a:latin typeface="PF Square Sans Pro" pitchFamily="2" charset="0"/>
                        </a:rPr>
                        <a:t>Arkliai</a:t>
                      </a:r>
                    </a:p>
                  </a:txBody>
                  <a:tcPr>
                    <a:solidFill>
                      <a:schemeClr val="bg1">
                        <a:lumMod val="95000"/>
                      </a:schemeClr>
                    </a:solidFill>
                  </a:tcPr>
                </a:tc>
                <a:tc>
                  <a:txBody>
                    <a:bodyPr/>
                    <a:lstStyle/>
                    <a:p>
                      <a:pPr algn="ctr"/>
                      <a:r>
                        <a:rPr lang="lt-LT" sz="2050" dirty="0">
                          <a:latin typeface="PF Square Sans Pro" pitchFamily="2" charset="0"/>
                        </a:rPr>
                        <a:t>5</a:t>
                      </a:r>
                    </a:p>
                  </a:txBody>
                  <a:tcPr>
                    <a:solidFill>
                      <a:schemeClr val="bg1">
                        <a:lumMod val="95000"/>
                      </a:schemeClr>
                    </a:solidFill>
                  </a:tcPr>
                </a:tc>
                <a:extLst>
                  <a:ext uri="{0D108BD9-81ED-4DB2-BD59-A6C34878D82A}">
                    <a16:rowId xmlns:a16="http://schemas.microsoft.com/office/drawing/2014/main" val="1716629260"/>
                  </a:ext>
                </a:extLst>
              </a:tr>
              <a:tr h="592823">
                <a:tc>
                  <a:txBody>
                    <a:bodyPr/>
                    <a:lstStyle/>
                    <a:p>
                      <a:pPr algn="ctr"/>
                      <a:r>
                        <a:rPr lang="lt-LT" sz="2050" b="1" dirty="0">
                          <a:latin typeface="PF Square Sans Pro" pitchFamily="2" charset="0"/>
                        </a:rPr>
                        <a:t>Iš viso</a:t>
                      </a:r>
                    </a:p>
                  </a:txBody>
                  <a:tcPr>
                    <a:solidFill>
                      <a:schemeClr val="bg1">
                        <a:lumMod val="95000"/>
                      </a:schemeClr>
                    </a:solidFill>
                  </a:tcPr>
                </a:tc>
                <a:tc>
                  <a:txBody>
                    <a:bodyPr/>
                    <a:lstStyle/>
                    <a:p>
                      <a:pPr algn="ctr"/>
                      <a:r>
                        <a:rPr lang="lt-LT" sz="2050" b="1" dirty="0">
                          <a:latin typeface="PF Square Sans Pro" pitchFamily="2" charset="0"/>
                        </a:rPr>
                        <a:t>300</a:t>
                      </a:r>
                    </a:p>
                  </a:txBody>
                  <a:tcPr>
                    <a:solidFill>
                      <a:schemeClr val="bg1">
                        <a:lumMod val="95000"/>
                      </a:schemeClr>
                    </a:solidFill>
                  </a:tcPr>
                </a:tc>
                <a:extLst>
                  <a:ext uri="{0D108BD9-81ED-4DB2-BD59-A6C34878D82A}">
                    <a16:rowId xmlns:a16="http://schemas.microsoft.com/office/drawing/2014/main" val="571472556"/>
                  </a:ext>
                </a:extLst>
              </a:tr>
            </a:tbl>
          </a:graphicData>
        </a:graphic>
      </p:graphicFrame>
      <p:pic>
        <p:nvPicPr>
          <p:cNvPr id="5" name="Picture 4">
            <a:extLst>
              <a:ext uri="{FF2B5EF4-FFF2-40B4-BE49-F238E27FC236}">
                <a16:creationId xmlns:a16="http://schemas.microsoft.com/office/drawing/2014/main" id="{0EDD7416-9ADB-1368-B793-8C1B3E5058B0}"/>
              </a:ext>
            </a:extLst>
          </p:cNvPr>
          <p:cNvPicPr>
            <a:picLocks/>
          </p:cNvPicPr>
          <p:nvPr/>
        </p:nvPicPr>
        <p:blipFill>
          <a:blip r:embed="rId3" cstate="email">
            <a:extLst>
              <a:ext uri="{28A0092B-C50C-407E-A947-70E740481C1C}">
                <a14:useLocalDpi xmlns:a14="http://schemas.microsoft.com/office/drawing/2010/main" val="0"/>
              </a:ext>
            </a:extLst>
          </a:blip>
          <a:stretch>
            <a:fillRect/>
          </a:stretch>
        </p:blipFill>
        <p:spPr>
          <a:xfrm>
            <a:off x="2972400" y="4817489"/>
            <a:ext cx="9219600" cy="2053040"/>
          </a:xfrm>
          <a:prstGeom prst="rect">
            <a:avLst/>
          </a:prstGeom>
        </p:spPr>
      </p:pic>
      <p:pic>
        <p:nvPicPr>
          <p:cNvPr id="7" name="Picture 6">
            <a:extLst>
              <a:ext uri="{FF2B5EF4-FFF2-40B4-BE49-F238E27FC236}">
                <a16:creationId xmlns:a16="http://schemas.microsoft.com/office/drawing/2014/main" id="{EAFC7A97-16E4-883C-BB75-38EE8F311EDA}"/>
              </a:ext>
            </a:extLst>
          </p:cNvPr>
          <p:cNvPicPr>
            <a:picLocks/>
          </p:cNvPicPr>
          <p:nvPr/>
        </p:nvPicPr>
        <p:blipFill>
          <a:blip r:embed="rId4">
            <a:extLst>
              <a:ext uri="{28A0092B-C50C-407E-A947-70E740481C1C}">
                <a14:useLocalDpi xmlns:a14="http://schemas.microsoft.com/office/drawing/2010/main" val="0"/>
              </a:ext>
            </a:extLst>
          </a:blip>
          <a:stretch>
            <a:fillRect/>
          </a:stretch>
        </p:blipFill>
        <p:spPr>
          <a:xfrm>
            <a:off x="6324600" y="1725842"/>
            <a:ext cx="5576400" cy="3054411"/>
          </a:xfrm>
          <a:prstGeom prst="rect">
            <a:avLst/>
          </a:prstGeom>
        </p:spPr>
      </p:pic>
      <p:sp>
        <p:nvSpPr>
          <p:cNvPr id="8" name="Rectángulo 28">
            <a:extLst>
              <a:ext uri="{FF2B5EF4-FFF2-40B4-BE49-F238E27FC236}">
                <a16:creationId xmlns:a16="http://schemas.microsoft.com/office/drawing/2014/main" id="{38204C63-22E9-1597-38EF-116F654C3BAE}"/>
              </a:ext>
            </a:extLst>
          </p:cNvPr>
          <p:cNvSpPr/>
          <p:nvPr/>
        </p:nvSpPr>
        <p:spPr>
          <a:xfrm>
            <a:off x="3048000" y="1559472"/>
            <a:ext cx="3048000" cy="334374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392" b="1" dirty="0">
              <a:latin typeface="PF Square Sans Pro" pitchFamily="2" charset="0"/>
            </a:endParaRPr>
          </a:p>
        </p:txBody>
      </p:sp>
      <p:sp>
        <p:nvSpPr>
          <p:cNvPr id="9" name="CuadroTexto 10">
            <a:extLst>
              <a:ext uri="{FF2B5EF4-FFF2-40B4-BE49-F238E27FC236}">
                <a16:creationId xmlns:a16="http://schemas.microsoft.com/office/drawing/2014/main" id="{D73485AD-0272-F749-ED8E-352B7708301F}"/>
              </a:ext>
            </a:extLst>
          </p:cNvPr>
          <p:cNvSpPr txBox="1"/>
          <p:nvPr/>
        </p:nvSpPr>
        <p:spPr>
          <a:xfrm>
            <a:off x="3200400" y="1678693"/>
            <a:ext cx="2345061" cy="553228"/>
          </a:xfrm>
          <a:prstGeom prst="rect">
            <a:avLst/>
          </a:prstGeom>
          <a:noFill/>
        </p:spPr>
        <p:txBody>
          <a:bodyPr wrap="square" rtlCol="0">
            <a:spAutoFit/>
          </a:bodyPr>
          <a:lstStyle/>
          <a:p>
            <a:pPr algn="l"/>
            <a:r>
              <a:rPr lang="lt-LT" sz="1198" b="1" dirty="0">
                <a:solidFill>
                  <a:schemeClr val="lt1"/>
                </a:solidFill>
                <a:latin typeface="PF Square Sans Pro" pitchFamily="2" charset="0"/>
              </a:rPr>
              <a:t>2018</a:t>
            </a:r>
          </a:p>
          <a:p>
            <a:pPr algn="ctr"/>
            <a:r>
              <a:rPr lang="lt-LT" sz="1797" b="1" dirty="0">
                <a:solidFill>
                  <a:schemeClr val="lt1"/>
                </a:solidFill>
                <a:latin typeface="PF Square Sans Pro" pitchFamily="2" charset="0"/>
              </a:rPr>
              <a:t>32,7 mg/PCU</a:t>
            </a:r>
          </a:p>
        </p:txBody>
      </p:sp>
      <p:sp>
        <p:nvSpPr>
          <p:cNvPr id="10" name="Flecha: hacia abajo 11">
            <a:extLst>
              <a:ext uri="{FF2B5EF4-FFF2-40B4-BE49-F238E27FC236}">
                <a16:creationId xmlns:a16="http://schemas.microsoft.com/office/drawing/2014/main" id="{752BC62D-E353-EFDA-5EC8-EB2F2DFE6453}"/>
              </a:ext>
            </a:extLst>
          </p:cNvPr>
          <p:cNvSpPr/>
          <p:nvPr/>
        </p:nvSpPr>
        <p:spPr>
          <a:xfrm>
            <a:off x="4017236" y="2285036"/>
            <a:ext cx="456355" cy="42384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7"/>
          </a:p>
        </p:txBody>
      </p:sp>
      <p:sp>
        <p:nvSpPr>
          <p:cNvPr id="11" name="CuadroTexto 51">
            <a:extLst>
              <a:ext uri="{FF2B5EF4-FFF2-40B4-BE49-F238E27FC236}">
                <a16:creationId xmlns:a16="http://schemas.microsoft.com/office/drawing/2014/main" id="{C7794C4B-EC69-A231-A821-65B23DF13335}"/>
              </a:ext>
            </a:extLst>
          </p:cNvPr>
          <p:cNvSpPr txBox="1"/>
          <p:nvPr/>
        </p:nvSpPr>
        <p:spPr>
          <a:xfrm>
            <a:off x="3140957" y="2826503"/>
            <a:ext cx="2650243" cy="1382879"/>
          </a:xfrm>
          <a:prstGeom prst="rect">
            <a:avLst/>
          </a:prstGeom>
          <a:noFill/>
        </p:spPr>
        <p:txBody>
          <a:bodyPr wrap="square" rtlCol="0">
            <a:spAutoFit/>
          </a:bodyPr>
          <a:lstStyle/>
          <a:p>
            <a:pPr algn="l"/>
            <a:r>
              <a:rPr lang="lt-LT" sz="1198" b="1" dirty="0">
                <a:solidFill>
                  <a:schemeClr val="lt1"/>
                </a:solidFill>
                <a:latin typeface="PF Square Sans Pro" pitchFamily="2" charset="0"/>
              </a:rPr>
              <a:t>2022</a:t>
            </a:r>
          </a:p>
          <a:p>
            <a:pPr algn="ctr"/>
            <a:r>
              <a:rPr lang="lt-LT" sz="3594" b="1" dirty="0">
                <a:solidFill>
                  <a:schemeClr val="lt1"/>
                </a:solidFill>
                <a:latin typeface="PF Square Sans Pro" pitchFamily="2" charset="0"/>
              </a:rPr>
              <a:t>48,2 mg/PCU</a:t>
            </a:r>
          </a:p>
        </p:txBody>
      </p:sp>
      <p:sp>
        <p:nvSpPr>
          <p:cNvPr id="12" name="CuadroTexto 52">
            <a:extLst>
              <a:ext uri="{FF2B5EF4-FFF2-40B4-BE49-F238E27FC236}">
                <a16:creationId xmlns:a16="http://schemas.microsoft.com/office/drawing/2014/main" id="{EAF2C5C5-817C-F270-C51F-73FB6852A322}"/>
              </a:ext>
            </a:extLst>
          </p:cNvPr>
          <p:cNvSpPr txBox="1"/>
          <p:nvPr/>
        </p:nvSpPr>
        <p:spPr>
          <a:xfrm>
            <a:off x="3963527" y="4339202"/>
            <a:ext cx="1216946" cy="337928"/>
          </a:xfrm>
          <a:prstGeom prst="rect">
            <a:avLst/>
          </a:prstGeom>
          <a:solidFill>
            <a:schemeClr val="bg1"/>
          </a:solidFill>
        </p:spPr>
        <p:txBody>
          <a:bodyPr wrap="square" rtlCol="0">
            <a:spAutoFit/>
          </a:bodyPr>
          <a:lstStyle/>
          <a:p>
            <a:pPr algn="ctr"/>
            <a:r>
              <a:rPr lang="lt-LT" sz="1597" b="1" dirty="0">
                <a:solidFill>
                  <a:srgbClr val="003399"/>
                </a:solidFill>
                <a:latin typeface="PF Square Sans Pro" pitchFamily="2" charset="0"/>
              </a:rPr>
              <a:t>45 %</a:t>
            </a:r>
          </a:p>
        </p:txBody>
      </p:sp>
      <p:sp>
        <p:nvSpPr>
          <p:cNvPr id="13" name="CuadroTexto 34">
            <a:extLst>
              <a:ext uri="{FF2B5EF4-FFF2-40B4-BE49-F238E27FC236}">
                <a16:creationId xmlns:a16="http://schemas.microsoft.com/office/drawing/2014/main" id="{5A29E1FA-A7CE-0BA5-D635-230AB83D94EF}"/>
              </a:ext>
            </a:extLst>
          </p:cNvPr>
          <p:cNvSpPr txBox="1"/>
          <p:nvPr/>
        </p:nvSpPr>
        <p:spPr>
          <a:xfrm>
            <a:off x="1730246" y="1037904"/>
            <a:ext cx="1241554" cy="537613"/>
          </a:xfrm>
          <a:prstGeom prst="rect">
            <a:avLst/>
          </a:prstGeom>
          <a:noFill/>
        </p:spPr>
        <p:txBody>
          <a:bodyPr wrap="square" rtlCol="0">
            <a:spAutoFit/>
          </a:bodyPr>
          <a:lstStyle/>
          <a:p>
            <a:pPr algn="ctr"/>
            <a:r>
              <a:rPr lang="lt-LT" sz="1797" b="1" dirty="0">
                <a:solidFill>
                  <a:srgbClr val="003399"/>
                </a:solidFill>
                <a:latin typeface="PF Square Sans Pro" pitchFamily="2" charset="0"/>
              </a:rPr>
              <a:t>PCU</a:t>
            </a:r>
          </a:p>
          <a:p>
            <a:pPr algn="ctr"/>
            <a:r>
              <a:rPr lang="lt-LT" sz="1098" b="1" dirty="0">
                <a:solidFill>
                  <a:srgbClr val="003399"/>
                </a:solidFill>
                <a:latin typeface="PF Square Sans Pro" pitchFamily="2" charset="0"/>
              </a:rPr>
              <a:t>2022 </a:t>
            </a:r>
            <a:r>
              <a:rPr lang="lt-LT" sz="799" b="1" dirty="0">
                <a:solidFill>
                  <a:srgbClr val="003399"/>
                </a:solidFill>
                <a:latin typeface="PF Square Sans Pro" pitchFamily="2" charset="0"/>
              </a:rPr>
              <a:t>(1 000 tonų)</a:t>
            </a:r>
          </a:p>
        </p:txBody>
      </p:sp>
      <p:sp>
        <p:nvSpPr>
          <p:cNvPr id="15" name="CuadroTexto 38">
            <a:extLst>
              <a:ext uri="{FF2B5EF4-FFF2-40B4-BE49-F238E27FC236}">
                <a16:creationId xmlns:a16="http://schemas.microsoft.com/office/drawing/2014/main" id="{28B2A91C-E12A-5808-67B4-E993143F4F30}"/>
              </a:ext>
            </a:extLst>
          </p:cNvPr>
          <p:cNvSpPr txBox="1"/>
          <p:nvPr/>
        </p:nvSpPr>
        <p:spPr>
          <a:xfrm>
            <a:off x="2971800" y="1073469"/>
            <a:ext cx="4533900" cy="368884"/>
          </a:xfrm>
          <a:prstGeom prst="rect">
            <a:avLst/>
          </a:prstGeom>
          <a:noFill/>
        </p:spPr>
        <p:txBody>
          <a:bodyPr wrap="square" rtlCol="0">
            <a:spAutoFit/>
          </a:bodyPr>
          <a:lstStyle/>
          <a:p>
            <a:pPr algn="ctr"/>
            <a:r>
              <a:rPr lang="lt-LT" sz="1797" b="1" dirty="0">
                <a:solidFill>
                  <a:srgbClr val="003399"/>
                </a:solidFill>
                <a:latin typeface="PF Square Sans Pro" pitchFamily="2" charset="0"/>
              </a:rPr>
              <a:t>Antimikrobinių medžiagų pardavimas</a:t>
            </a:r>
          </a:p>
        </p:txBody>
      </p:sp>
      <p:sp>
        <p:nvSpPr>
          <p:cNvPr id="16" name="CuadroTexto 42">
            <a:extLst>
              <a:ext uri="{FF2B5EF4-FFF2-40B4-BE49-F238E27FC236}">
                <a16:creationId xmlns:a16="http://schemas.microsoft.com/office/drawing/2014/main" id="{99774ED1-8846-E887-3EAD-F23995CE54FA}"/>
              </a:ext>
            </a:extLst>
          </p:cNvPr>
          <p:cNvSpPr txBox="1"/>
          <p:nvPr/>
        </p:nvSpPr>
        <p:spPr>
          <a:xfrm>
            <a:off x="7696200" y="1206868"/>
            <a:ext cx="4267200" cy="368884"/>
          </a:xfrm>
          <a:prstGeom prst="rect">
            <a:avLst/>
          </a:prstGeom>
          <a:noFill/>
        </p:spPr>
        <p:txBody>
          <a:bodyPr wrap="square" rtlCol="0">
            <a:spAutoFit/>
          </a:bodyPr>
          <a:lstStyle/>
          <a:p>
            <a:pPr algn="ctr"/>
            <a:r>
              <a:rPr lang="lt-LT" sz="1797" b="1" dirty="0">
                <a:solidFill>
                  <a:srgbClr val="003399"/>
                </a:solidFill>
                <a:latin typeface="PF Square Sans Pro" pitchFamily="2" charset="0"/>
              </a:rPr>
              <a:t>Pardavimo tendencijos (2011–2022)</a:t>
            </a:r>
          </a:p>
        </p:txBody>
      </p:sp>
    </p:spTree>
    <p:extLst>
      <p:ext uri="{BB962C8B-B14F-4D97-AF65-F5344CB8AC3E}">
        <p14:creationId xmlns:p14="http://schemas.microsoft.com/office/powerpoint/2010/main" val="40121728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289DEF0B-35EA-44F6-91E3-B7F31236D5B3}"/>
              </a:ext>
            </a:extLst>
          </p:cNvPr>
          <p:cNvSpPr txBox="1"/>
          <p:nvPr/>
        </p:nvSpPr>
        <p:spPr>
          <a:xfrm>
            <a:off x="9601200" y="6102350"/>
            <a:ext cx="2286000" cy="307777"/>
          </a:xfrm>
          <a:prstGeom prst="rect">
            <a:avLst/>
          </a:prstGeom>
          <a:solidFill>
            <a:schemeClr val="bg1">
              <a:lumMod val="75000"/>
            </a:schemeClr>
          </a:solidFill>
        </p:spPr>
        <p:txBody>
          <a:bodyPr wrap="square">
            <a:spAutoFit/>
          </a:bodyPr>
          <a:lstStyle/>
          <a:p>
            <a:pPr algn="ctr"/>
            <a:r>
              <a:rPr lang="lt-LT" sz="1400" b="1" i="0" u="none" strike="noStrike" baseline="0" dirty="0">
                <a:solidFill>
                  <a:srgbClr val="003399"/>
                </a:solidFill>
                <a:latin typeface="Verdana" panose="020B0604030504040204" pitchFamily="34" charset="0"/>
                <a:ea typeface="Verdana" panose="020B0604030504040204" pitchFamily="34" charset="0"/>
              </a:rPr>
              <a:t>ESVAC</a:t>
            </a:r>
            <a:r>
              <a:rPr lang="lt-LT" sz="1400" b="1" i="0" u="none" strike="noStrike" baseline="0" dirty="0">
                <a:solidFill>
                  <a:srgbClr val="003399"/>
                </a:solidFill>
                <a:latin typeface="Verdana" panose="020B0604030504040204" pitchFamily="34" charset="0"/>
                <a:ea typeface="Verdana" panose="020B0604030504040204" pitchFamily="34" charset="0"/>
                <a:hlinkClick r:id="rId3">
                  <a:extLst>
                    <a:ext uri="{A12FA001-AC4F-418D-AE19-62706E023703}">
                      <ahyp:hlinkClr xmlns:ahyp="http://schemas.microsoft.com/office/drawing/2018/hyperlinkcolor" val="tx"/>
                    </a:ext>
                  </a:extLst>
                </a:hlinkClick>
              </a:rPr>
              <a:t> </a:t>
            </a:r>
            <a:r>
              <a:rPr lang="lt-LT" sz="1400" b="1" i="0" u="none" strike="noStrike" baseline="0" dirty="0">
                <a:solidFill>
                  <a:srgbClr val="003399"/>
                </a:solidFill>
                <a:latin typeface="Verdana" panose="020B0604030504040204" pitchFamily="34" charset="0"/>
                <a:ea typeface="Verdana" panose="020B0604030504040204" pitchFamily="34" charset="0"/>
              </a:rPr>
              <a:t>ataskaita</a:t>
            </a:r>
          </a:p>
        </p:txBody>
      </p:sp>
      <p:sp>
        <p:nvSpPr>
          <p:cNvPr id="9" name="Marcador de texto 1">
            <a:extLst>
              <a:ext uri="{FF2B5EF4-FFF2-40B4-BE49-F238E27FC236}">
                <a16:creationId xmlns:a16="http://schemas.microsoft.com/office/drawing/2014/main" id="{E1181018-5A06-40F0-84D8-927C7377B4A2}"/>
              </a:ext>
            </a:extLst>
          </p:cNvPr>
          <p:cNvSpPr>
            <a:spLocks noGrp="1"/>
          </p:cNvSpPr>
          <p:nvPr>
            <p:ph type="body" sz="quarter" idx="10"/>
          </p:nvPr>
        </p:nvSpPr>
        <p:spPr>
          <a:xfrm>
            <a:off x="719926" y="139782"/>
            <a:ext cx="8008947" cy="533400"/>
          </a:xfrm>
        </p:spPr>
        <p:txBody>
          <a:bodyPr>
            <a:normAutofit/>
          </a:bodyPr>
          <a:lstStyle/>
          <a:p>
            <a:pPr marL="0" indent="0">
              <a:buNone/>
            </a:pPr>
            <a:r>
              <a:rPr lang="lt-LT" sz="2800" b="1" dirty="0">
                <a:latin typeface="PF Square Sans Pro" pitchFamily="2" charset="0"/>
              </a:rPr>
              <a:t>Veterinarinių vaistų pardavimai LIETUVOJE</a:t>
            </a:r>
          </a:p>
        </p:txBody>
      </p:sp>
      <p:pic>
        <p:nvPicPr>
          <p:cNvPr id="15" name="Imagen 14">
            <a:extLst>
              <a:ext uri="{FF2B5EF4-FFF2-40B4-BE49-F238E27FC236}">
                <a16:creationId xmlns:a16="http://schemas.microsoft.com/office/drawing/2014/main" id="{ED90EBFC-295D-411D-8B79-CECB89C2A2C3}"/>
              </a:ext>
            </a:extLst>
          </p:cNvPr>
          <p:cNvPicPr>
            <a:picLocks/>
          </p:cNvPicPr>
          <p:nvPr/>
        </p:nvPicPr>
        <p:blipFill>
          <a:blip r:embed="rId4">
            <a:extLst>
              <a:ext uri="{28A0092B-C50C-407E-A947-70E740481C1C}">
                <a14:useLocalDpi xmlns:a14="http://schemas.microsoft.com/office/drawing/2010/main" val="0"/>
              </a:ext>
            </a:extLst>
          </a:blip>
          <a:stretch>
            <a:fillRect/>
          </a:stretch>
        </p:blipFill>
        <p:spPr>
          <a:xfrm>
            <a:off x="1066800" y="4273550"/>
            <a:ext cx="8244000" cy="1693085"/>
          </a:xfrm>
          <a:prstGeom prst="rect">
            <a:avLst/>
          </a:prstGeom>
        </p:spPr>
      </p:pic>
      <p:pic>
        <p:nvPicPr>
          <p:cNvPr id="3" name="Picture 2">
            <a:extLst>
              <a:ext uri="{FF2B5EF4-FFF2-40B4-BE49-F238E27FC236}">
                <a16:creationId xmlns:a16="http://schemas.microsoft.com/office/drawing/2014/main" id="{6932D45C-F5A0-E5A2-5403-B39A735663A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9925" y="1240147"/>
            <a:ext cx="8440023" cy="2726274"/>
          </a:xfrm>
          <a:prstGeom prst="rect">
            <a:avLst/>
          </a:prstGeom>
        </p:spPr>
      </p:pic>
      <p:sp>
        <p:nvSpPr>
          <p:cNvPr id="4" name="CuadroTexto 6">
            <a:extLst>
              <a:ext uri="{FF2B5EF4-FFF2-40B4-BE49-F238E27FC236}">
                <a16:creationId xmlns:a16="http://schemas.microsoft.com/office/drawing/2014/main" id="{DD7B408E-844A-D09E-8A91-14363C998995}"/>
              </a:ext>
            </a:extLst>
          </p:cNvPr>
          <p:cNvSpPr txBox="1"/>
          <p:nvPr/>
        </p:nvSpPr>
        <p:spPr>
          <a:xfrm>
            <a:off x="9686925" y="2610059"/>
            <a:ext cx="2505075" cy="2277547"/>
          </a:xfrm>
          <a:prstGeom prst="rect">
            <a:avLst/>
          </a:prstGeom>
          <a:solidFill>
            <a:srgbClr val="6BB188"/>
          </a:solidFill>
        </p:spPr>
        <p:txBody>
          <a:bodyPr wrap="square">
            <a:spAutoFit/>
          </a:bodyPr>
          <a:lstStyle/>
          <a:p>
            <a:r>
              <a:rPr lang="lt-LT" sz="1400" b="1" i="0" u="none" strike="noStrike" baseline="0" dirty="0">
                <a:solidFill>
                  <a:srgbClr val="003399"/>
                </a:solidFill>
                <a:latin typeface="Verdana" panose="020B0604030504040204" pitchFamily="34" charset="0"/>
              </a:rPr>
              <a:t>Šalies informacija:</a:t>
            </a:r>
          </a:p>
          <a:p>
            <a:r>
              <a:rPr lang="lt-LT" sz="1400" b="1" i="0" u="none" strike="noStrike" baseline="0" dirty="0">
                <a:solidFill>
                  <a:srgbClr val="003399"/>
                </a:solidFill>
                <a:latin typeface="Verdana" panose="020B0604030504040204" pitchFamily="34" charset="0"/>
              </a:rPr>
              <a:t> </a:t>
            </a:r>
            <a:r>
              <a:rPr lang="lt-LT" sz="1000" i="0" u="none" strike="noStrike" baseline="0" dirty="0">
                <a:solidFill>
                  <a:srgbClr val="003399"/>
                </a:solidFill>
                <a:latin typeface="Verdana" panose="020B0604030504040204" pitchFamily="34" charset="0"/>
              </a:rPr>
              <a:t>https://www.bing.com/search?q=ema%3A+lithuania+sales+trends+mg+pcu+antibiotic+vmps+food+producing+animals+english&amp;cvid=303073cb215e4e83b9603aeeb9a7c861&amp;gs_lcrp=EgZjaHJvbWUyBggAEEUYOTIGCAEQRRg6MggIAhDpBxj8VdIBCjE1OTA4NmowajSoAgCwAgE&amp;FORM=ANAB01&amp;PC=U531</a:t>
            </a:r>
          </a:p>
          <a:p>
            <a:endParaRPr lang="en-GB" sz="1000" i="0" u="none" strike="noStrike" baseline="0" dirty="0">
              <a:solidFill>
                <a:srgbClr val="003399"/>
              </a:solidFill>
              <a:latin typeface="Verdana" panose="020B0604030504040204" pitchFamily="34" charset="0"/>
            </a:endParaRPr>
          </a:p>
          <a:p>
            <a:endParaRPr lang="en-GB" sz="1400" b="1" i="0" u="none" strike="noStrike" baseline="0" dirty="0">
              <a:solidFill>
                <a:srgbClr val="003399"/>
              </a:solidFill>
              <a:latin typeface="Verdana" panose="020B0604030504040204" pitchFamily="34" charset="0"/>
            </a:endParaRPr>
          </a:p>
        </p:txBody>
      </p:sp>
    </p:spTree>
    <p:extLst>
      <p:ext uri="{BB962C8B-B14F-4D97-AF65-F5344CB8AC3E}">
        <p14:creationId xmlns:p14="http://schemas.microsoft.com/office/powerpoint/2010/main" val="4496656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68B2B85C-F231-4197-BE05-61FADCAE41B0}"/>
              </a:ext>
            </a:extLst>
          </p:cNvPr>
          <p:cNvSpPr>
            <a:spLocks noGrp="1"/>
          </p:cNvSpPr>
          <p:nvPr>
            <p:ph type="body" sz="quarter" idx="10"/>
          </p:nvPr>
        </p:nvSpPr>
        <p:spPr>
          <a:xfrm>
            <a:off x="762000" y="311150"/>
            <a:ext cx="11353800" cy="914400"/>
          </a:xfrm>
        </p:spPr>
        <p:txBody>
          <a:bodyPr>
            <a:normAutofit fontScale="32500" lnSpcReduction="20000"/>
          </a:bodyPr>
          <a:lstStyle/>
          <a:p>
            <a:pPr marL="0" indent="0">
              <a:lnSpc>
                <a:spcPct val="170000"/>
              </a:lnSpc>
              <a:buNone/>
            </a:pPr>
            <a:r>
              <a:rPr lang="lt-LT" sz="5500" b="1" dirty="0">
                <a:latin typeface="PF Square Sans Pro" pitchFamily="2" charset="0"/>
              </a:rPr>
              <a:t>3-čios ir 4-os kartos cefalosporingų, fluorokvinolonų, kitų kvinolonų ir polimiksinų (mg/PCU) suvartojimas maistiniams gyvūnams 2022 m.</a:t>
            </a:r>
          </a:p>
          <a:p>
            <a:pPr marL="0" indent="0">
              <a:buNone/>
            </a:pPr>
            <a:endParaRPr lang="en-GB" dirty="0"/>
          </a:p>
        </p:txBody>
      </p:sp>
      <p:pic>
        <p:nvPicPr>
          <p:cNvPr id="3" name="Imagen 2">
            <a:extLst>
              <a:ext uri="{FF2B5EF4-FFF2-40B4-BE49-F238E27FC236}">
                <a16:creationId xmlns:a16="http://schemas.microsoft.com/office/drawing/2014/main" id="{C49C23C1-4889-4AA9-A663-CF6E097C1266}"/>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143000" y="1451849"/>
            <a:ext cx="10591799" cy="5414805"/>
          </a:xfrm>
          <a:prstGeom prst="rect">
            <a:avLst/>
          </a:prstGeom>
        </p:spPr>
      </p:pic>
      <p:sp>
        <p:nvSpPr>
          <p:cNvPr id="4" name="Rectángulo: esquinas redondeadas 3">
            <a:extLst>
              <a:ext uri="{FF2B5EF4-FFF2-40B4-BE49-F238E27FC236}">
                <a16:creationId xmlns:a16="http://schemas.microsoft.com/office/drawing/2014/main" id="{1F693E5B-7E52-4138-AC38-F6874815D651}"/>
              </a:ext>
            </a:extLst>
          </p:cNvPr>
          <p:cNvSpPr/>
          <p:nvPr/>
        </p:nvSpPr>
        <p:spPr>
          <a:xfrm rot="5400000" flipV="1">
            <a:off x="4686300" y="3930651"/>
            <a:ext cx="4800599" cy="304798"/>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CuadroTexto 4">
            <a:extLst>
              <a:ext uri="{FF2B5EF4-FFF2-40B4-BE49-F238E27FC236}">
                <a16:creationId xmlns:a16="http://schemas.microsoft.com/office/drawing/2014/main" id="{91D0A8C6-3F02-4D4C-8F74-8B0E8F83A8B8}"/>
              </a:ext>
            </a:extLst>
          </p:cNvPr>
          <p:cNvSpPr txBox="1"/>
          <p:nvPr/>
        </p:nvSpPr>
        <p:spPr>
          <a:xfrm>
            <a:off x="990600" y="6483350"/>
            <a:ext cx="3352800" cy="261610"/>
          </a:xfrm>
          <a:prstGeom prst="rect">
            <a:avLst/>
          </a:prstGeom>
          <a:noFill/>
        </p:spPr>
        <p:txBody>
          <a:bodyPr wrap="square" rtlCol="0">
            <a:spAutoFit/>
          </a:bodyPr>
          <a:lstStyle/>
          <a:p>
            <a:r>
              <a:rPr lang="lt-LT" sz="1050" i="1" dirty="0">
                <a:solidFill>
                  <a:srgbClr val="003399"/>
                </a:solidFill>
                <a:latin typeface="PF Square Sans Pro" pitchFamily="2" charset="0"/>
              </a:rPr>
              <a:t>Šaltinis:</a:t>
            </a:r>
            <a:r>
              <a:rPr lang="lt-LT" sz="1050" dirty="0">
                <a:solidFill>
                  <a:srgbClr val="003399"/>
                </a:solidFill>
                <a:latin typeface="PF Square Sans Pro" pitchFamily="2" charset="0"/>
              </a:rPr>
              <a:t> 13-a ESVAC ataskaita</a:t>
            </a:r>
          </a:p>
        </p:txBody>
      </p:sp>
    </p:spTree>
    <p:extLst>
      <p:ext uri="{BB962C8B-B14F-4D97-AF65-F5344CB8AC3E}">
        <p14:creationId xmlns:p14="http://schemas.microsoft.com/office/powerpoint/2010/main" val="5464646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411CE633-EB29-E927-F456-A78DDF0F09C5}"/>
              </a:ext>
            </a:extLst>
          </p:cNvPr>
          <p:cNvSpPr>
            <a:spLocks noGrp="1"/>
          </p:cNvSpPr>
          <p:nvPr>
            <p:ph type="body" sz="quarter" idx="4294967295"/>
          </p:nvPr>
        </p:nvSpPr>
        <p:spPr>
          <a:xfrm>
            <a:off x="6108700" y="1411288"/>
            <a:ext cx="6083300" cy="2405062"/>
          </a:xfrm>
          <a:prstGeom prst="rect">
            <a:avLst/>
          </a:prstGeom>
        </p:spPr>
        <p:txBody>
          <a:bodyPr>
            <a:normAutofit fontScale="92500"/>
          </a:bodyPr>
          <a:lstStyle/>
          <a:p>
            <a:pPr marL="0" indent="0" algn="l">
              <a:buNone/>
            </a:pPr>
            <a:r>
              <a:rPr lang="lt-LT" sz="3200" b="1" dirty="0">
                <a:solidFill>
                  <a:srgbClr val="003399"/>
                </a:solidFill>
                <a:latin typeface="PF Square Sans Pro" pitchFamily="2" charset="0"/>
              </a:rPr>
              <a:t>Bendrasis įvadas į atsparumo antimikrobinėms medžiagoms poveikį. Dėmesys skiriamas šalies antimikrobinių medžiagų naudojimo ir atsparumo joms duomenims</a:t>
            </a:r>
          </a:p>
          <a:p>
            <a:pPr algn="l"/>
            <a:endParaRPr lang="es-ES" sz="3600" b="1" dirty="0">
              <a:solidFill>
                <a:srgbClr val="003399"/>
              </a:solidFill>
              <a:effectLst/>
              <a:latin typeface="PF Square Sans Pro" pitchFamily="2" charset="0"/>
            </a:endParaRPr>
          </a:p>
          <a:p>
            <a:endParaRPr lang="es-ES" dirty="0"/>
          </a:p>
        </p:txBody>
      </p:sp>
      <p:sp>
        <p:nvSpPr>
          <p:cNvPr id="4" name="Marcador de texto 2">
            <a:extLst>
              <a:ext uri="{FF2B5EF4-FFF2-40B4-BE49-F238E27FC236}">
                <a16:creationId xmlns:a16="http://schemas.microsoft.com/office/drawing/2014/main" id="{4E95D31D-F549-96D7-F89F-6B0EAF0A6468}"/>
              </a:ext>
            </a:extLst>
          </p:cNvPr>
          <p:cNvSpPr txBox="1">
            <a:spLocks/>
          </p:cNvSpPr>
          <p:nvPr/>
        </p:nvSpPr>
        <p:spPr>
          <a:xfrm>
            <a:off x="6137407" y="5549009"/>
            <a:ext cx="4495800" cy="32385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rgbClr val="003399"/>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t-LT" dirty="0">
                <a:latin typeface="PF Square Sans Pro" pitchFamily="2" charset="0"/>
              </a:rPr>
              <a:t>Lietuva, 2024 m. rugsėjo 25 d.</a:t>
            </a:r>
          </a:p>
          <a:p>
            <a:pPr marL="0" indent="0">
              <a:buFont typeface="Arial" panose="020B0604020202020204" pitchFamily="34" charset="0"/>
              <a:buNone/>
            </a:pPr>
            <a:endParaRPr lang="es-ES" dirty="0"/>
          </a:p>
        </p:txBody>
      </p:sp>
    </p:spTree>
    <p:extLst>
      <p:ext uri="{BB962C8B-B14F-4D97-AF65-F5344CB8AC3E}">
        <p14:creationId xmlns:p14="http://schemas.microsoft.com/office/powerpoint/2010/main" val="230034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6A96CB5A-A606-4194-92D9-987501FB92E2}"/>
              </a:ext>
            </a:extLst>
          </p:cNvPr>
          <p:cNvSpPr>
            <a:spLocks noGrp="1"/>
          </p:cNvSpPr>
          <p:nvPr>
            <p:ph type="body" sz="quarter" idx="10"/>
          </p:nvPr>
        </p:nvSpPr>
        <p:spPr>
          <a:xfrm>
            <a:off x="762000" y="311150"/>
            <a:ext cx="8915400" cy="533400"/>
          </a:xfrm>
        </p:spPr>
        <p:txBody>
          <a:bodyPr>
            <a:normAutofit/>
          </a:bodyPr>
          <a:lstStyle/>
          <a:p>
            <a:pPr marL="0" indent="0">
              <a:buNone/>
            </a:pPr>
            <a:r>
              <a:rPr lang="en-GB" dirty="0">
                <a:latin typeface="PF Square Sans Pro" pitchFamily="2" charset="0"/>
              </a:rPr>
              <a:t>Consumption of </a:t>
            </a:r>
            <a:r>
              <a:rPr lang="en-GB" b="1" dirty="0" err="1">
                <a:latin typeface="PF Square Sans Pro" pitchFamily="2" charset="0"/>
              </a:rPr>
              <a:t>fluoroquinolones</a:t>
            </a:r>
            <a:r>
              <a:rPr lang="en-GB" dirty="0">
                <a:latin typeface="PF Square Sans Pro" pitchFamily="2" charset="0"/>
              </a:rPr>
              <a:t> and </a:t>
            </a:r>
            <a:r>
              <a:rPr lang="en-GB" b="1" dirty="0">
                <a:latin typeface="PF Square Sans Pro" pitchFamily="2" charset="0"/>
              </a:rPr>
              <a:t>other quinolones</a:t>
            </a:r>
          </a:p>
        </p:txBody>
      </p:sp>
      <p:pic>
        <p:nvPicPr>
          <p:cNvPr id="4" name="Imagen 3">
            <a:extLst>
              <a:ext uri="{FF2B5EF4-FFF2-40B4-BE49-F238E27FC236}">
                <a16:creationId xmlns:a16="http://schemas.microsoft.com/office/drawing/2014/main" id="{69316ACE-EC5B-4CE9-BAD1-431DC10920DF}"/>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09600" y="999099"/>
            <a:ext cx="11000740" cy="5405903"/>
          </a:xfrm>
          <a:prstGeom prst="rect">
            <a:avLst/>
          </a:prstGeom>
        </p:spPr>
      </p:pic>
      <p:sp>
        <p:nvSpPr>
          <p:cNvPr id="5" name="Rectángulo: esquinas redondeadas 4">
            <a:extLst>
              <a:ext uri="{FF2B5EF4-FFF2-40B4-BE49-F238E27FC236}">
                <a16:creationId xmlns:a16="http://schemas.microsoft.com/office/drawing/2014/main" id="{EB837B3F-419F-4BCC-8D77-FC0F61A7D8C6}"/>
              </a:ext>
            </a:extLst>
          </p:cNvPr>
          <p:cNvSpPr/>
          <p:nvPr/>
        </p:nvSpPr>
        <p:spPr>
          <a:xfrm>
            <a:off x="105233" y="3702050"/>
            <a:ext cx="12009474" cy="265076"/>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uadroTexto 6">
            <a:extLst>
              <a:ext uri="{FF2B5EF4-FFF2-40B4-BE49-F238E27FC236}">
                <a16:creationId xmlns:a16="http://schemas.microsoft.com/office/drawing/2014/main" id="{BAE8EB29-73D3-4961-9C45-AC751516A175}"/>
              </a:ext>
            </a:extLst>
          </p:cNvPr>
          <p:cNvSpPr txBox="1"/>
          <p:nvPr/>
        </p:nvSpPr>
        <p:spPr>
          <a:xfrm>
            <a:off x="17228" y="6559550"/>
            <a:ext cx="9220200" cy="230832"/>
          </a:xfrm>
          <a:prstGeom prst="rect">
            <a:avLst/>
          </a:prstGeom>
          <a:noFill/>
        </p:spPr>
        <p:txBody>
          <a:bodyPr wrap="square">
            <a:spAutoFit/>
          </a:bodyPr>
          <a:lstStyle/>
          <a:p>
            <a:pPr algn="l"/>
            <a:r>
              <a:rPr lang="en-GB" sz="900" dirty="0">
                <a:solidFill>
                  <a:srgbClr val="003399"/>
                </a:solidFill>
                <a:effectLst/>
                <a:latin typeface="PF Square Sans Pro" pitchFamily="2" charset="0"/>
                <a:cs typeface="Arial" panose="020B0604020202020204" pitchFamily="34" charset="0"/>
                <a:hlinkClick r:id="rId4">
                  <a:extLst>
                    <a:ext uri="{A12FA001-AC4F-418D-AE19-62706E023703}">
                      <ahyp:hlinkClr xmlns:ahyp="http://schemas.microsoft.com/office/drawing/2018/hyperlinkcolor" val="tx"/>
                    </a:ext>
                  </a:extLst>
                </a:hlinkClick>
              </a:rPr>
              <a:t>Source: JIACRA III - Antimicrobial consumption and resistance in bacteria from humans and animals</a:t>
            </a:r>
            <a:endParaRPr lang="en-GB" sz="900" dirty="0">
              <a:solidFill>
                <a:srgbClr val="003399"/>
              </a:solidFill>
              <a:effectLst/>
              <a:latin typeface="PF Square Sans Pro" pitchFamily="2" charset="0"/>
              <a:cs typeface="Arial" panose="020B0604020202020204" pitchFamily="34" charset="0"/>
            </a:endParaRPr>
          </a:p>
        </p:txBody>
      </p:sp>
    </p:spTree>
    <p:extLst>
      <p:ext uri="{BB962C8B-B14F-4D97-AF65-F5344CB8AC3E}">
        <p14:creationId xmlns:p14="http://schemas.microsoft.com/office/powerpoint/2010/main" val="25055660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0F1D7E46-E490-491E-997D-6B0E085B3913}"/>
              </a:ext>
            </a:extLst>
          </p:cNvPr>
          <p:cNvSpPr txBox="1"/>
          <p:nvPr/>
        </p:nvSpPr>
        <p:spPr>
          <a:xfrm>
            <a:off x="6705600" y="1225550"/>
            <a:ext cx="5486400" cy="1773562"/>
          </a:xfrm>
          <a:prstGeom prst="rect">
            <a:avLst/>
          </a:prstGeom>
          <a:solidFill>
            <a:schemeClr val="bg1"/>
          </a:solidFill>
        </p:spPr>
        <p:txBody>
          <a:bodyPr wrap="square" rtlCol="0">
            <a:spAutoFit/>
          </a:bodyPr>
          <a:lstStyle/>
          <a:p>
            <a:pPr>
              <a:lnSpc>
                <a:spcPct val="93000"/>
              </a:lnSpc>
            </a:pPr>
            <a:r>
              <a:rPr lang="lt-LT" sz="2300" i="1" dirty="0">
                <a:latin typeface="PF Square Sans Pro" pitchFamily="2" charset="0"/>
              </a:rPr>
              <a:t>1 pavyzdys. </a:t>
            </a:r>
          </a:p>
          <a:p>
            <a:pPr>
              <a:lnSpc>
                <a:spcPct val="93000"/>
              </a:lnSpc>
            </a:pPr>
            <a:r>
              <a:rPr lang="lt-LT" sz="2300" b="1" spc="-30" dirty="0">
                <a:latin typeface="PF Square Sans Pro" pitchFamily="2" charset="0"/>
              </a:rPr>
              <a:t>Atsparumo</a:t>
            </a:r>
            <a:r>
              <a:rPr lang="lt-LT" sz="2300" spc="-30" dirty="0">
                <a:latin typeface="PF Square Sans Pro" pitchFamily="2" charset="0"/>
              </a:rPr>
              <a:t> tendencijos parinktoms </a:t>
            </a:r>
            <a:br>
              <a:rPr lang="en-US" sz="2300" spc="-30" dirty="0">
                <a:latin typeface="PF Square Sans Pro" pitchFamily="2" charset="0"/>
              </a:rPr>
            </a:br>
            <a:r>
              <a:rPr lang="lt-LT" sz="2300" b="1" spc="-30" dirty="0">
                <a:latin typeface="PF Square Sans Pro" pitchFamily="2" charset="0"/>
              </a:rPr>
              <a:t>antimikrobinėms medžiagoms </a:t>
            </a:r>
            <a:r>
              <a:rPr lang="lt-LT" sz="2300" spc="-30" dirty="0">
                <a:latin typeface="PF Square Sans Pro" pitchFamily="2" charset="0"/>
              </a:rPr>
              <a:t>indikatoriuje </a:t>
            </a:r>
            <a:r>
              <a:rPr lang="lt-LT" sz="2300" b="1" i="1" spc="-30" dirty="0">
                <a:latin typeface="PF Square Sans Pro" pitchFamily="2" charset="0"/>
              </a:rPr>
              <a:t>E. coli</a:t>
            </a:r>
            <a:r>
              <a:rPr lang="lt-LT" sz="2300" spc="-30" dirty="0">
                <a:latin typeface="PF Square Sans Pro" pitchFamily="2" charset="0"/>
              </a:rPr>
              <a:t>,</a:t>
            </a:r>
            <a:r>
              <a:rPr lang="en-US" sz="2300" spc="-30" dirty="0">
                <a:latin typeface="PF Square Sans Pro" pitchFamily="2" charset="0"/>
              </a:rPr>
              <a:t> </a:t>
            </a:r>
            <a:r>
              <a:rPr lang="lt-LT" sz="2300" spc="-30" dirty="0">
                <a:latin typeface="PF Square Sans Pro" pitchFamily="2" charset="0"/>
              </a:rPr>
              <a:t>paimtame iš </a:t>
            </a:r>
            <a:r>
              <a:rPr lang="lt-LT" sz="2300" b="1" spc="-30" dirty="0">
                <a:latin typeface="PF Square Sans Pro" pitchFamily="2" charset="0"/>
              </a:rPr>
              <a:t>kiaulių,</a:t>
            </a:r>
            <a:r>
              <a:rPr lang="lt-LT" sz="2300" spc="-30" dirty="0">
                <a:latin typeface="PF Square Sans Pro" pitchFamily="2" charset="0"/>
              </a:rPr>
              <a:t> 2009–2021</a:t>
            </a:r>
          </a:p>
        </p:txBody>
      </p:sp>
      <p:pic>
        <p:nvPicPr>
          <p:cNvPr id="9" name="Imagen 8">
            <a:extLst>
              <a:ext uri="{FF2B5EF4-FFF2-40B4-BE49-F238E27FC236}">
                <a16:creationId xmlns:a16="http://schemas.microsoft.com/office/drawing/2014/main" id="{5D9129BE-E756-4321-93ED-2C020193A78C}"/>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66107" y="0"/>
            <a:ext cx="4950201" cy="2877457"/>
          </a:xfrm>
          <a:prstGeom prst="rect">
            <a:avLst/>
          </a:prstGeom>
        </p:spPr>
      </p:pic>
      <p:pic>
        <p:nvPicPr>
          <p:cNvPr id="11" name="Imagen 10">
            <a:extLst>
              <a:ext uri="{FF2B5EF4-FFF2-40B4-BE49-F238E27FC236}">
                <a16:creationId xmlns:a16="http://schemas.microsoft.com/office/drawing/2014/main" id="{16882E40-365D-4376-B28F-4F2BCF9AFBD2}"/>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459231" y="2933174"/>
            <a:ext cx="5179620" cy="3887762"/>
          </a:xfrm>
          <a:prstGeom prst="rect">
            <a:avLst/>
          </a:prstGeom>
        </p:spPr>
      </p:pic>
      <p:sp>
        <p:nvSpPr>
          <p:cNvPr id="12" name="Flecha: a la derecha 11">
            <a:extLst>
              <a:ext uri="{FF2B5EF4-FFF2-40B4-BE49-F238E27FC236}">
                <a16:creationId xmlns:a16="http://schemas.microsoft.com/office/drawing/2014/main" id="{8017EBE3-34DE-4162-9126-D8A604F56D6C}"/>
              </a:ext>
            </a:extLst>
          </p:cNvPr>
          <p:cNvSpPr/>
          <p:nvPr/>
        </p:nvSpPr>
        <p:spPr>
          <a:xfrm>
            <a:off x="5793283" y="6349172"/>
            <a:ext cx="836117" cy="381000"/>
          </a:xfrm>
          <a:prstGeom prst="rightArrow">
            <a:avLst/>
          </a:prstGeom>
          <a:solidFill>
            <a:srgbClr val="00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ángulo 19">
            <a:extLst>
              <a:ext uri="{FF2B5EF4-FFF2-40B4-BE49-F238E27FC236}">
                <a16:creationId xmlns:a16="http://schemas.microsoft.com/office/drawing/2014/main" id="{1FB6C07D-7E22-4458-859A-9C9B83464ADD}"/>
              </a:ext>
            </a:extLst>
          </p:cNvPr>
          <p:cNvSpPr/>
          <p:nvPr/>
        </p:nvSpPr>
        <p:spPr>
          <a:xfrm>
            <a:off x="6803360" y="3758372"/>
            <a:ext cx="836116" cy="80697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ángulo 20">
            <a:extLst>
              <a:ext uri="{FF2B5EF4-FFF2-40B4-BE49-F238E27FC236}">
                <a16:creationId xmlns:a16="http://schemas.microsoft.com/office/drawing/2014/main" id="{489964A2-2769-4B75-A955-93ABB5737C66}"/>
              </a:ext>
            </a:extLst>
          </p:cNvPr>
          <p:cNvSpPr/>
          <p:nvPr/>
        </p:nvSpPr>
        <p:spPr>
          <a:xfrm>
            <a:off x="6803360" y="4520372"/>
            <a:ext cx="836116" cy="806976"/>
          </a:xfrm>
          <a:prstGeom prst="rect">
            <a:avLst/>
          </a:prstGeom>
          <a:solidFill>
            <a:srgbClr val="66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ángulo 21">
            <a:extLst>
              <a:ext uri="{FF2B5EF4-FFF2-40B4-BE49-F238E27FC236}">
                <a16:creationId xmlns:a16="http://schemas.microsoft.com/office/drawing/2014/main" id="{30BFF1A5-9713-43EA-9A0C-9B4A59CC232D}"/>
              </a:ext>
            </a:extLst>
          </p:cNvPr>
          <p:cNvSpPr/>
          <p:nvPr/>
        </p:nvSpPr>
        <p:spPr>
          <a:xfrm>
            <a:off x="6803360" y="5313596"/>
            <a:ext cx="836116" cy="806976"/>
          </a:xfrm>
          <a:prstGeom prst="rect">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ángulo 22">
            <a:extLst>
              <a:ext uri="{FF2B5EF4-FFF2-40B4-BE49-F238E27FC236}">
                <a16:creationId xmlns:a16="http://schemas.microsoft.com/office/drawing/2014/main" id="{3B543019-BBCD-4B65-95D9-EBC59BEDDC62}"/>
              </a:ext>
            </a:extLst>
          </p:cNvPr>
          <p:cNvSpPr/>
          <p:nvPr/>
        </p:nvSpPr>
        <p:spPr>
          <a:xfrm>
            <a:off x="6803360" y="6081946"/>
            <a:ext cx="836116" cy="806976"/>
          </a:xfrm>
          <a:prstGeom prst="rect">
            <a:avLst/>
          </a:prstGeom>
          <a:solidFill>
            <a:srgbClr val="00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7" name="Conector recto de flecha 26">
            <a:extLst>
              <a:ext uri="{FF2B5EF4-FFF2-40B4-BE49-F238E27FC236}">
                <a16:creationId xmlns:a16="http://schemas.microsoft.com/office/drawing/2014/main" id="{53205C0D-5519-4140-BF17-86956B703A98}"/>
              </a:ext>
            </a:extLst>
          </p:cNvPr>
          <p:cNvCxnSpPr/>
          <p:nvPr/>
        </p:nvCxnSpPr>
        <p:spPr>
          <a:xfrm>
            <a:off x="7069018" y="6282497"/>
            <a:ext cx="304800" cy="38100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Conector recto de flecha 27">
            <a:extLst>
              <a:ext uri="{FF2B5EF4-FFF2-40B4-BE49-F238E27FC236}">
                <a16:creationId xmlns:a16="http://schemas.microsoft.com/office/drawing/2014/main" id="{FC6A06C5-954C-4B11-B8E4-1879F3224AEE}"/>
              </a:ext>
            </a:extLst>
          </p:cNvPr>
          <p:cNvCxnSpPr>
            <a:cxnSpLocks/>
          </p:cNvCxnSpPr>
          <p:nvPr/>
        </p:nvCxnSpPr>
        <p:spPr>
          <a:xfrm>
            <a:off x="7013054" y="4786572"/>
            <a:ext cx="434172" cy="266043"/>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ector recto de flecha 28">
            <a:extLst>
              <a:ext uri="{FF2B5EF4-FFF2-40B4-BE49-F238E27FC236}">
                <a16:creationId xmlns:a16="http://schemas.microsoft.com/office/drawing/2014/main" id="{1057F1BB-DFDF-4FE5-84D4-880E28C6582B}"/>
              </a:ext>
            </a:extLst>
          </p:cNvPr>
          <p:cNvCxnSpPr/>
          <p:nvPr/>
        </p:nvCxnSpPr>
        <p:spPr>
          <a:xfrm>
            <a:off x="7103183" y="3897283"/>
            <a:ext cx="304800" cy="381000"/>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ector recto de flecha 29">
            <a:extLst>
              <a:ext uri="{FF2B5EF4-FFF2-40B4-BE49-F238E27FC236}">
                <a16:creationId xmlns:a16="http://schemas.microsoft.com/office/drawing/2014/main" id="{4556AB43-11D6-44A5-8CCC-8AF4AF0F75BD}"/>
              </a:ext>
            </a:extLst>
          </p:cNvPr>
          <p:cNvCxnSpPr>
            <a:cxnSpLocks/>
          </p:cNvCxnSpPr>
          <p:nvPr/>
        </p:nvCxnSpPr>
        <p:spPr>
          <a:xfrm>
            <a:off x="6987436" y="5721350"/>
            <a:ext cx="480164" cy="0"/>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sp>
        <p:nvSpPr>
          <p:cNvPr id="34" name="CuadroTexto 33">
            <a:extLst>
              <a:ext uri="{FF2B5EF4-FFF2-40B4-BE49-F238E27FC236}">
                <a16:creationId xmlns:a16="http://schemas.microsoft.com/office/drawing/2014/main" id="{63EDC7F7-5CA2-407A-86E7-DB8A88FB7ADB}"/>
              </a:ext>
            </a:extLst>
          </p:cNvPr>
          <p:cNvSpPr txBox="1"/>
          <p:nvPr/>
        </p:nvSpPr>
        <p:spPr>
          <a:xfrm>
            <a:off x="7687340" y="2754789"/>
            <a:ext cx="4047460" cy="4185761"/>
          </a:xfrm>
          <a:prstGeom prst="rect">
            <a:avLst/>
          </a:prstGeom>
          <a:noFill/>
        </p:spPr>
        <p:txBody>
          <a:bodyPr wrap="square">
            <a:spAutoFit/>
          </a:bodyPr>
          <a:lstStyle/>
          <a:p>
            <a:r>
              <a:rPr lang="lt-LT" sz="3200" dirty="0">
                <a:latin typeface="PF Square Sans Pro" pitchFamily="2" charset="0"/>
              </a:rPr>
              <a:t>Atsparumas:</a:t>
            </a:r>
          </a:p>
          <a:p>
            <a:endParaRPr lang="en-GB" sz="3200" dirty="0">
              <a:latin typeface="PF Square Sans Pro" pitchFamily="2" charset="0"/>
            </a:endParaRPr>
          </a:p>
          <a:p>
            <a:r>
              <a:rPr lang="lt-LT" sz="3200" dirty="0">
                <a:latin typeface="PF Square Sans Pro" pitchFamily="2" charset="0"/>
              </a:rPr>
              <a:t>ampicilinui (AMP)</a:t>
            </a:r>
          </a:p>
          <a:p>
            <a:endParaRPr lang="en-GB" sz="2400" dirty="0">
              <a:latin typeface="PF Square Sans Pro" pitchFamily="2" charset="0"/>
            </a:endParaRPr>
          </a:p>
          <a:p>
            <a:r>
              <a:rPr lang="lt-LT" sz="3200" dirty="0">
                <a:latin typeface="PF Square Sans Pro" pitchFamily="2" charset="0"/>
              </a:rPr>
              <a:t>cefotaksimui (CTX)</a:t>
            </a:r>
          </a:p>
          <a:p>
            <a:endParaRPr lang="en-GB" dirty="0">
              <a:latin typeface="PF Square Sans Pro" pitchFamily="2" charset="0"/>
            </a:endParaRPr>
          </a:p>
          <a:p>
            <a:r>
              <a:rPr lang="lt-LT" sz="3200" dirty="0">
                <a:latin typeface="PF Square Sans Pro" pitchFamily="2" charset="0"/>
              </a:rPr>
              <a:t>ciproflokacinui (CIP)</a:t>
            </a:r>
          </a:p>
          <a:p>
            <a:endParaRPr lang="en-GB" sz="2800" dirty="0">
              <a:latin typeface="PF Square Sans Pro" pitchFamily="2" charset="0"/>
            </a:endParaRPr>
          </a:p>
          <a:p>
            <a:r>
              <a:rPr lang="lt-LT" sz="3200" dirty="0">
                <a:latin typeface="PF Square Sans Pro" pitchFamily="2" charset="0"/>
              </a:rPr>
              <a:t>tetraciklinui (TET)</a:t>
            </a:r>
          </a:p>
        </p:txBody>
      </p:sp>
      <p:sp>
        <p:nvSpPr>
          <p:cNvPr id="36" name="Rectángulo 35">
            <a:extLst>
              <a:ext uri="{FF2B5EF4-FFF2-40B4-BE49-F238E27FC236}">
                <a16:creationId xmlns:a16="http://schemas.microsoft.com/office/drawing/2014/main" id="{DCB2D1E1-4A0B-4550-8390-93E46C707E93}"/>
              </a:ext>
            </a:extLst>
          </p:cNvPr>
          <p:cNvSpPr/>
          <p:nvPr/>
        </p:nvSpPr>
        <p:spPr>
          <a:xfrm>
            <a:off x="4343400" y="5838299"/>
            <a:ext cx="1345347" cy="103240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ángulo 36">
            <a:extLst>
              <a:ext uri="{FF2B5EF4-FFF2-40B4-BE49-F238E27FC236}">
                <a16:creationId xmlns:a16="http://schemas.microsoft.com/office/drawing/2014/main" id="{9ACFE1DB-F97D-41CC-A5E0-4B7C1D478ED7}"/>
              </a:ext>
            </a:extLst>
          </p:cNvPr>
          <p:cNvSpPr/>
          <p:nvPr/>
        </p:nvSpPr>
        <p:spPr>
          <a:xfrm>
            <a:off x="685800" y="3897283"/>
            <a:ext cx="1345347" cy="103240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Marcador de texto 1">
            <a:extLst>
              <a:ext uri="{FF2B5EF4-FFF2-40B4-BE49-F238E27FC236}">
                <a16:creationId xmlns:a16="http://schemas.microsoft.com/office/drawing/2014/main" id="{2C162787-737E-4910-BB3F-5D2442DB82D2}"/>
              </a:ext>
            </a:extLst>
          </p:cNvPr>
          <p:cNvSpPr>
            <a:spLocks noGrp="1"/>
          </p:cNvSpPr>
          <p:nvPr>
            <p:ph type="body" sz="quarter" idx="10"/>
          </p:nvPr>
        </p:nvSpPr>
        <p:spPr>
          <a:xfrm>
            <a:off x="6693941" y="615950"/>
            <a:ext cx="3440659" cy="685800"/>
          </a:xfrm>
          <a:solidFill>
            <a:schemeClr val="bg1"/>
          </a:solidFill>
        </p:spPr>
        <p:txBody>
          <a:bodyPr>
            <a:normAutofit/>
          </a:bodyPr>
          <a:lstStyle/>
          <a:p>
            <a:pPr marL="0" indent="0">
              <a:buNone/>
            </a:pPr>
            <a:r>
              <a:rPr lang="lt-LT" sz="4000" b="1" dirty="0">
                <a:latin typeface="PF Square Sans Pro" pitchFamily="2" charset="0"/>
                <a:cs typeface="+mn-cs"/>
              </a:rPr>
              <a:t>Pasiekimai</a:t>
            </a:r>
          </a:p>
        </p:txBody>
      </p:sp>
      <p:pic>
        <p:nvPicPr>
          <p:cNvPr id="39" name="Picture 2" descr="Silhouette of a pig Royalty Free Vector Image - VectorStock">
            <a:extLst>
              <a:ext uri="{FF2B5EF4-FFF2-40B4-BE49-F238E27FC236}">
                <a16:creationId xmlns:a16="http://schemas.microsoft.com/office/drawing/2014/main" id="{EBF0B977-D2E8-488C-A7E6-CD93C1D140E0}"/>
              </a:ext>
            </a:extLst>
          </p:cNvPr>
          <p:cNvPicPr>
            <a:picLocks noChangeAspect="1" noChangeArrowheads="1"/>
          </p:cNvPicPr>
          <p:nvPr/>
        </p:nvPicPr>
        <p:blipFill rotWithShape="1">
          <a:blip r:embed="rId5" cstate="email">
            <a:extLst>
              <a:ext uri="{28A0092B-C50C-407E-A947-70E740481C1C}">
                <a14:useLocalDpi xmlns:a14="http://schemas.microsoft.com/office/drawing/2010/main" val="0"/>
              </a:ext>
            </a:extLst>
          </a:blip>
          <a:srcRect l="1844" t="18131" r="2411" b="24735"/>
          <a:stretch/>
        </p:blipFill>
        <p:spPr bwMode="auto">
          <a:xfrm flipH="1">
            <a:off x="5974908" y="2368550"/>
            <a:ext cx="578291" cy="38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82449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8AB4B412-712F-449D-BC76-68811EC6DAF8}"/>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09600" y="743"/>
            <a:ext cx="4578349" cy="2901856"/>
          </a:xfrm>
          <a:prstGeom prst="rect">
            <a:avLst/>
          </a:prstGeom>
        </p:spPr>
      </p:pic>
      <p:pic>
        <p:nvPicPr>
          <p:cNvPr id="6" name="Imagen 5">
            <a:extLst>
              <a:ext uri="{FF2B5EF4-FFF2-40B4-BE49-F238E27FC236}">
                <a16:creationId xmlns:a16="http://schemas.microsoft.com/office/drawing/2014/main" id="{70825DA7-AD28-42AD-9061-E4E089157D3F}"/>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35972" y="2903343"/>
            <a:ext cx="4544656" cy="3825797"/>
          </a:xfrm>
          <a:prstGeom prst="rect">
            <a:avLst/>
          </a:prstGeom>
        </p:spPr>
      </p:pic>
      <p:sp>
        <p:nvSpPr>
          <p:cNvPr id="7" name="Rectángulo 6">
            <a:extLst>
              <a:ext uri="{FF2B5EF4-FFF2-40B4-BE49-F238E27FC236}">
                <a16:creationId xmlns:a16="http://schemas.microsoft.com/office/drawing/2014/main" id="{987E8B90-0636-4775-A4B6-54F8D0D1394F}"/>
              </a:ext>
            </a:extLst>
          </p:cNvPr>
          <p:cNvSpPr/>
          <p:nvPr/>
        </p:nvSpPr>
        <p:spPr>
          <a:xfrm>
            <a:off x="4114800" y="5797550"/>
            <a:ext cx="1371600" cy="9315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ángulo 7">
            <a:extLst>
              <a:ext uri="{FF2B5EF4-FFF2-40B4-BE49-F238E27FC236}">
                <a16:creationId xmlns:a16="http://schemas.microsoft.com/office/drawing/2014/main" id="{AD45A128-5E65-418F-930D-D2507A9F25E5}"/>
              </a:ext>
            </a:extLst>
          </p:cNvPr>
          <p:cNvSpPr/>
          <p:nvPr/>
        </p:nvSpPr>
        <p:spPr>
          <a:xfrm>
            <a:off x="2971800" y="5755749"/>
            <a:ext cx="1345347" cy="103240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CuadroTexto 8">
            <a:extLst>
              <a:ext uri="{FF2B5EF4-FFF2-40B4-BE49-F238E27FC236}">
                <a16:creationId xmlns:a16="http://schemas.microsoft.com/office/drawing/2014/main" id="{F47A1701-2789-4212-AA97-C4DE1A2FD870}"/>
              </a:ext>
            </a:extLst>
          </p:cNvPr>
          <p:cNvSpPr txBox="1"/>
          <p:nvPr/>
        </p:nvSpPr>
        <p:spPr>
          <a:xfrm>
            <a:off x="6705600" y="1256090"/>
            <a:ext cx="5434940" cy="1938992"/>
          </a:xfrm>
          <a:prstGeom prst="rect">
            <a:avLst/>
          </a:prstGeom>
          <a:solidFill>
            <a:schemeClr val="bg1"/>
          </a:solidFill>
        </p:spPr>
        <p:txBody>
          <a:bodyPr wrap="square" rtlCol="0">
            <a:spAutoFit/>
          </a:bodyPr>
          <a:lstStyle/>
          <a:p>
            <a:r>
              <a:rPr lang="lt-LT" sz="2350" i="1" spc="-30" dirty="0">
                <a:latin typeface="PF Square Sans Pro" pitchFamily="2" charset="0"/>
              </a:rPr>
              <a:t>2 pavyzdys.</a:t>
            </a:r>
            <a:r>
              <a:rPr lang="lt-LT" sz="2350" spc="-30" dirty="0">
                <a:latin typeface="PF Square Sans Pro" pitchFamily="2" charset="0"/>
              </a:rPr>
              <a:t> </a:t>
            </a:r>
          </a:p>
          <a:p>
            <a:r>
              <a:rPr lang="lt-LT" sz="2350" b="1" spc="-30" dirty="0">
                <a:latin typeface="PF Square Sans Pro" pitchFamily="2" charset="0"/>
              </a:rPr>
              <a:t>Atsparumo</a:t>
            </a:r>
            <a:r>
              <a:rPr lang="lt-LT" sz="2350" spc="-30" dirty="0">
                <a:latin typeface="PF Square Sans Pro" pitchFamily="2" charset="0"/>
              </a:rPr>
              <a:t> tendencijos parinktoms </a:t>
            </a:r>
            <a:r>
              <a:rPr lang="lt-LT" sz="2350" b="1" spc="-30" dirty="0">
                <a:latin typeface="PF Square Sans Pro" pitchFamily="2" charset="0"/>
              </a:rPr>
              <a:t>antimikrobinėms medžiagoms </a:t>
            </a:r>
            <a:r>
              <a:rPr lang="lt-LT" sz="2350" spc="-30" dirty="0">
                <a:latin typeface="PF Square Sans Pro" pitchFamily="2" charset="0"/>
              </a:rPr>
              <a:t>indikatoriuje </a:t>
            </a:r>
            <a:r>
              <a:rPr lang="lt-LT" sz="2350" b="1" i="1" spc="-30" dirty="0">
                <a:latin typeface="PF Square Sans Pro" pitchFamily="2" charset="0"/>
              </a:rPr>
              <a:t>E. coli</a:t>
            </a:r>
            <a:r>
              <a:rPr lang="lt-LT" sz="2350" spc="-30" dirty="0">
                <a:latin typeface="PF Square Sans Pro" pitchFamily="2" charset="0"/>
              </a:rPr>
              <a:t>,</a:t>
            </a:r>
            <a:r>
              <a:rPr lang="en-US" sz="2350" spc="-30" dirty="0">
                <a:latin typeface="PF Square Sans Pro" pitchFamily="2" charset="0"/>
              </a:rPr>
              <a:t> </a:t>
            </a:r>
            <a:r>
              <a:rPr lang="lt-LT" sz="2350" spc="-30" dirty="0">
                <a:latin typeface="PF Square Sans Pro" pitchFamily="2" charset="0"/>
              </a:rPr>
              <a:t>paimtame iš </a:t>
            </a:r>
            <a:r>
              <a:rPr lang="lt-LT" sz="2350" b="1" spc="-30" dirty="0">
                <a:latin typeface="PF Square Sans Pro" pitchFamily="2" charset="0"/>
              </a:rPr>
              <a:t>broilerių,</a:t>
            </a:r>
            <a:r>
              <a:rPr lang="lt-LT" sz="2350" spc="-30" dirty="0">
                <a:latin typeface="PF Square Sans Pro" pitchFamily="2" charset="0"/>
              </a:rPr>
              <a:t> 2009–2021</a:t>
            </a:r>
          </a:p>
        </p:txBody>
      </p:sp>
      <p:sp>
        <p:nvSpPr>
          <p:cNvPr id="10" name="Flecha: a la derecha 9">
            <a:extLst>
              <a:ext uri="{FF2B5EF4-FFF2-40B4-BE49-F238E27FC236}">
                <a16:creationId xmlns:a16="http://schemas.microsoft.com/office/drawing/2014/main" id="{DC06A3C1-7751-4FDF-AABF-B232759E36CD}"/>
              </a:ext>
            </a:extLst>
          </p:cNvPr>
          <p:cNvSpPr/>
          <p:nvPr/>
        </p:nvSpPr>
        <p:spPr>
          <a:xfrm>
            <a:off x="4788941" y="6126820"/>
            <a:ext cx="836117" cy="381000"/>
          </a:xfrm>
          <a:prstGeom prst="rightArrow">
            <a:avLst/>
          </a:prstGeom>
          <a:solidFill>
            <a:srgbClr val="00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ángulo 10">
            <a:extLst>
              <a:ext uri="{FF2B5EF4-FFF2-40B4-BE49-F238E27FC236}">
                <a16:creationId xmlns:a16="http://schemas.microsoft.com/office/drawing/2014/main" id="{4E2FBD77-7D5E-4A23-A218-63328DC08C75}"/>
              </a:ext>
            </a:extLst>
          </p:cNvPr>
          <p:cNvSpPr/>
          <p:nvPr/>
        </p:nvSpPr>
        <p:spPr>
          <a:xfrm>
            <a:off x="6803360" y="3740150"/>
            <a:ext cx="836116" cy="80697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ángulo 11">
            <a:extLst>
              <a:ext uri="{FF2B5EF4-FFF2-40B4-BE49-F238E27FC236}">
                <a16:creationId xmlns:a16="http://schemas.microsoft.com/office/drawing/2014/main" id="{4C123E22-4D64-430F-A482-9C24E3741219}"/>
              </a:ext>
            </a:extLst>
          </p:cNvPr>
          <p:cNvSpPr/>
          <p:nvPr/>
        </p:nvSpPr>
        <p:spPr>
          <a:xfrm>
            <a:off x="6803360" y="4502150"/>
            <a:ext cx="836116" cy="806976"/>
          </a:xfrm>
          <a:prstGeom prst="rect">
            <a:avLst/>
          </a:prstGeom>
          <a:solidFill>
            <a:srgbClr val="66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ángulo 12">
            <a:extLst>
              <a:ext uri="{FF2B5EF4-FFF2-40B4-BE49-F238E27FC236}">
                <a16:creationId xmlns:a16="http://schemas.microsoft.com/office/drawing/2014/main" id="{08F299C5-2809-4B40-A0C8-524CB94E8227}"/>
              </a:ext>
            </a:extLst>
          </p:cNvPr>
          <p:cNvSpPr/>
          <p:nvPr/>
        </p:nvSpPr>
        <p:spPr>
          <a:xfrm>
            <a:off x="6803360" y="5295374"/>
            <a:ext cx="836116" cy="806976"/>
          </a:xfrm>
          <a:prstGeom prst="rect">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ángulo 13">
            <a:extLst>
              <a:ext uri="{FF2B5EF4-FFF2-40B4-BE49-F238E27FC236}">
                <a16:creationId xmlns:a16="http://schemas.microsoft.com/office/drawing/2014/main" id="{F76FD2DC-3CBF-4B07-99C2-A30BBEE4494A}"/>
              </a:ext>
            </a:extLst>
          </p:cNvPr>
          <p:cNvSpPr/>
          <p:nvPr/>
        </p:nvSpPr>
        <p:spPr>
          <a:xfrm>
            <a:off x="6803360" y="6063724"/>
            <a:ext cx="836116" cy="806976"/>
          </a:xfrm>
          <a:prstGeom prst="rect">
            <a:avLst/>
          </a:prstGeom>
          <a:solidFill>
            <a:srgbClr val="00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5" name="Conector recto de flecha 14">
            <a:extLst>
              <a:ext uri="{FF2B5EF4-FFF2-40B4-BE49-F238E27FC236}">
                <a16:creationId xmlns:a16="http://schemas.microsoft.com/office/drawing/2014/main" id="{6D7C9DC3-72B3-44A6-82B1-A5EFA5F9FB11}"/>
              </a:ext>
            </a:extLst>
          </p:cNvPr>
          <p:cNvCxnSpPr/>
          <p:nvPr/>
        </p:nvCxnSpPr>
        <p:spPr>
          <a:xfrm>
            <a:off x="7069018" y="6264275"/>
            <a:ext cx="304800" cy="38100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ector recto de flecha 15">
            <a:extLst>
              <a:ext uri="{FF2B5EF4-FFF2-40B4-BE49-F238E27FC236}">
                <a16:creationId xmlns:a16="http://schemas.microsoft.com/office/drawing/2014/main" id="{97D5DA4F-F1EA-44CE-AFAF-A2E101931F52}"/>
              </a:ext>
            </a:extLst>
          </p:cNvPr>
          <p:cNvCxnSpPr/>
          <p:nvPr/>
        </p:nvCxnSpPr>
        <p:spPr>
          <a:xfrm>
            <a:off x="7076836" y="4717787"/>
            <a:ext cx="304800" cy="381000"/>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ector recto de flecha 16">
            <a:extLst>
              <a:ext uri="{FF2B5EF4-FFF2-40B4-BE49-F238E27FC236}">
                <a16:creationId xmlns:a16="http://schemas.microsoft.com/office/drawing/2014/main" id="{39C5B4B0-39CD-4052-BD71-E4F55FFB73F0}"/>
              </a:ext>
            </a:extLst>
          </p:cNvPr>
          <p:cNvCxnSpPr/>
          <p:nvPr/>
        </p:nvCxnSpPr>
        <p:spPr>
          <a:xfrm>
            <a:off x="7103183" y="3879061"/>
            <a:ext cx="304800" cy="381000"/>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sp>
        <p:nvSpPr>
          <p:cNvPr id="19" name="CuadroTexto 18">
            <a:extLst>
              <a:ext uri="{FF2B5EF4-FFF2-40B4-BE49-F238E27FC236}">
                <a16:creationId xmlns:a16="http://schemas.microsoft.com/office/drawing/2014/main" id="{1467A030-21BF-4F9A-97FB-18DBAEA7E9B1}"/>
              </a:ext>
            </a:extLst>
          </p:cNvPr>
          <p:cNvSpPr txBox="1"/>
          <p:nvPr/>
        </p:nvSpPr>
        <p:spPr>
          <a:xfrm>
            <a:off x="7687340" y="3156387"/>
            <a:ext cx="4047460" cy="3631763"/>
          </a:xfrm>
          <a:prstGeom prst="rect">
            <a:avLst/>
          </a:prstGeom>
          <a:noFill/>
        </p:spPr>
        <p:txBody>
          <a:bodyPr wrap="square">
            <a:spAutoFit/>
          </a:bodyPr>
          <a:lstStyle/>
          <a:p>
            <a:r>
              <a:rPr lang="lt-LT" sz="3200" dirty="0">
                <a:latin typeface="PF Square Sans Pro" pitchFamily="2" charset="0"/>
              </a:rPr>
              <a:t>Atsparumas:</a:t>
            </a:r>
          </a:p>
          <a:p>
            <a:r>
              <a:rPr lang="lt-LT" sz="3200" dirty="0">
                <a:latin typeface="PF Square Sans Pro" pitchFamily="2" charset="0"/>
              </a:rPr>
              <a:t>ampicilinui (AMP)</a:t>
            </a:r>
          </a:p>
          <a:p>
            <a:endParaRPr lang="en-GB" sz="2400" dirty="0">
              <a:latin typeface="PF Square Sans Pro" pitchFamily="2" charset="0"/>
            </a:endParaRPr>
          </a:p>
          <a:p>
            <a:r>
              <a:rPr lang="lt-LT" sz="3200" dirty="0">
                <a:latin typeface="PF Square Sans Pro" pitchFamily="2" charset="0"/>
              </a:rPr>
              <a:t>cefotaksimui (CTX)</a:t>
            </a:r>
          </a:p>
          <a:p>
            <a:endParaRPr lang="en-GB" dirty="0">
              <a:latin typeface="PF Square Sans Pro" pitchFamily="2" charset="0"/>
            </a:endParaRPr>
          </a:p>
          <a:p>
            <a:r>
              <a:rPr lang="lt-LT" sz="3200" dirty="0">
                <a:latin typeface="PF Square Sans Pro" pitchFamily="2" charset="0"/>
              </a:rPr>
              <a:t>ciproflokacinui (CIP)</a:t>
            </a:r>
          </a:p>
          <a:p>
            <a:endParaRPr lang="en-GB" sz="2800" dirty="0">
              <a:latin typeface="PF Square Sans Pro" pitchFamily="2" charset="0"/>
            </a:endParaRPr>
          </a:p>
          <a:p>
            <a:r>
              <a:rPr lang="lt-LT" sz="3200" dirty="0">
                <a:latin typeface="PF Square Sans Pro" pitchFamily="2" charset="0"/>
              </a:rPr>
              <a:t>tetraciklinui (TET)</a:t>
            </a:r>
          </a:p>
        </p:txBody>
      </p:sp>
      <p:cxnSp>
        <p:nvCxnSpPr>
          <p:cNvPr id="20" name="Conector recto de flecha 19">
            <a:extLst>
              <a:ext uri="{FF2B5EF4-FFF2-40B4-BE49-F238E27FC236}">
                <a16:creationId xmlns:a16="http://schemas.microsoft.com/office/drawing/2014/main" id="{29579818-B6C6-4601-BFC5-717813140962}"/>
              </a:ext>
            </a:extLst>
          </p:cNvPr>
          <p:cNvCxnSpPr/>
          <p:nvPr/>
        </p:nvCxnSpPr>
        <p:spPr>
          <a:xfrm>
            <a:off x="7086600" y="5492750"/>
            <a:ext cx="304800" cy="381000"/>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m3d="http://schemas.microsoft.com/office/drawing/2017/model3d" Requires="am3d">
          <p:graphicFrame>
            <p:nvGraphicFramePr>
              <p:cNvPr id="23" name="Modelo 3D 22" descr="Trofeo">
                <a:extLst>
                  <a:ext uri="{FF2B5EF4-FFF2-40B4-BE49-F238E27FC236}">
                    <a16:creationId xmlns:a16="http://schemas.microsoft.com/office/drawing/2014/main" id="{4461AB61-83CC-49C0-AA43-1D36F0CAC5C9}"/>
                  </a:ext>
                </a:extLst>
              </p:cNvPr>
              <p:cNvGraphicFramePr>
                <a:graphicFrameLocks noChangeAspect="1"/>
              </p:cNvGraphicFramePr>
              <p:nvPr>
                <p:extLst>
                  <p:ext uri="{D42A27DB-BD31-4B8C-83A1-F6EECF244321}">
                    <p14:modId xmlns:p14="http://schemas.microsoft.com/office/powerpoint/2010/main" val="1260343047"/>
                  </p:ext>
                </p:extLst>
              </p:nvPr>
            </p:nvGraphicFramePr>
            <p:xfrm>
              <a:off x="10578528" y="4178373"/>
              <a:ext cx="1562012" cy="1314375"/>
            </p:xfrm>
            <a:graphic>
              <a:graphicData uri="http://schemas.microsoft.com/office/drawing/2017/model3d">
                <am3d:model3d r:embed="rId5">
                  <am3d:spPr>
                    <a:xfrm>
                      <a:off x="0" y="0"/>
                      <a:ext cx="1562012" cy="1314375"/>
                    </a:xfrm>
                    <a:prstGeom prst="rect">
                      <a:avLst/>
                    </a:prstGeom>
                  </am3d:spPr>
                  <am3d:camera>
                    <am3d:pos x="0" y="0" z="66204656"/>
                    <am3d:up dx="0" dy="36000000" dz="0"/>
                    <am3d:lookAt x="0" y="0" z="0"/>
                    <am3d:perspective fov="2700000"/>
                  </am3d:camera>
                  <am3d:trans>
                    <am3d:meterPerModelUnit n="15605533" d="1000000"/>
                    <am3d:preTrans dx="0" dy="-14889060" dz="-6"/>
                    <am3d:scale>
                      <am3d:sx n="1000000" d="1000000"/>
                      <am3d:sy n="1000000" d="1000000"/>
                      <am3d:sz n="1000000" d="1000000"/>
                    </am3d:scale>
                    <am3d:rot ax="1528524" ay="-1755866" az="-786652"/>
                    <am3d:postTrans dx="0" dy="0" dz="0"/>
                  </am3d:trans>
                  <am3d:raster rName="Office3DRenderer" rVer="16.0.8326">
                    <am3d:blip r:embed="rId6"/>
                  </am3d:raster>
                  <am3d:objViewport viewportSz="2019185"/>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3" name="Modelo 3D 22" descr="Trofeo">
                <a:extLst>
                  <a:ext uri="{FF2B5EF4-FFF2-40B4-BE49-F238E27FC236}">
                    <a16:creationId xmlns:a16="http://schemas.microsoft.com/office/drawing/2014/main" id="{4461AB61-83CC-49C0-AA43-1D36F0CAC5C9}"/>
                  </a:ext>
                </a:extLst>
              </p:cNvPr>
              <p:cNvPicPr>
                <a:picLocks noGrp="1" noRot="1" noChangeAspect="1" noMove="1" noResize="1" noEditPoints="1" noAdjustHandles="1" noChangeArrowheads="1" noChangeShapeType="1" noCrop="1"/>
              </p:cNvPicPr>
              <p:nvPr/>
            </p:nvPicPr>
            <p:blipFill>
              <a:blip r:embed="rId6"/>
              <a:stretch>
                <a:fillRect/>
              </a:stretch>
            </p:blipFill>
            <p:spPr>
              <a:xfrm>
                <a:off x="10578528" y="4178373"/>
                <a:ext cx="1562012" cy="1314375"/>
              </a:xfrm>
              <a:prstGeom prst="rect">
                <a:avLst/>
              </a:prstGeom>
            </p:spPr>
          </p:pic>
        </mc:Fallback>
      </mc:AlternateContent>
      <p:sp>
        <p:nvSpPr>
          <p:cNvPr id="25" name="Marcador de texto 1">
            <a:extLst>
              <a:ext uri="{FF2B5EF4-FFF2-40B4-BE49-F238E27FC236}">
                <a16:creationId xmlns:a16="http://schemas.microsoft.com/office/drawing/2014/main" id="{6A2DD187-12BE-40DF-81C2-5807CC2D34D1}"/>
              </a:ext>
            </a:extLst>
          </p:cNvPr>
          <p:cNvSpPr>
            <a:spLocks noGrp="1"/>
          </p:cNvSpPr>
          <p:nvPr>
            <p:ph type="body" sz="quarter" idx="10"/>
          </p:nvPr>
        </p:nvSpPr>
        <p:spPr>
          <a:xfrm>
            <a:off x="6693941" y="615950"/>
            <a:ext cx="3440659" cy="685800"/>
          </a:xfrm>
          <a:solidFill>
            <a:schemeClr val="bg1"/>
          </a:solidFill>
        </p:spPr>
        <p:txBody>
          <a:bodyPr>
            <a:normAutofit/>
          </a:bodyPr>
          <a:lstStyle/>
          <a:p>
            <a:pPr marL="0" indent="0">
              <a:buNone/>
            </a:pPr>
            <a:r>
              <a:rPr lang="lt-LT" sz="4000" b="1" dirty="0">
                <a:latin typeface="PF Square Sans Pro" pitchFamily="2" charset="0"/>
                <a:cs typeface="+mn-cs"/>
              </a:rPr>
              <a:t>Pasiekimai</a:t>
            </a:r>
          </a:p>
        </p:txBody>
      </p:sp>
      <p:pic>
        <p:nvPicPr>
          <p:cNvPr id="26" name="Picture 6" descr="Chicken Icon Vector Art, Icons, and Graphics for Free Download">
            <a:extLst>
              <a:ext uri="{FF2B5EF4-FFF2-40B4-BE49-F238E27FC236}">
                <a16:creationId xmlns:a16="http://schemas.microsoft.com/office/drawing/2014/main" id="{02ED8444-E89A-49A1-A18E-E9BACB0DC846}"/>
              </a:ext>
            </a:extLst>
          </p:cNvPr>
          <p:cNvPicPr>
            <a:picLocks noChangeAspect="1" noChangeArrowheads="1"/>
          </p:cNvPicPr>
          <p:nvPr/>
        </p:nvPicPr>
        <p:blipFill rotWithShape="1">
          <a:blip r:embed="rId7" cstate="email">
            <a:extLst>
              <a:ext uri="{28A0092B-C50C-407E-A947-70E740481C1C}">
                <a14:useLocalDpi xmlns:a14="http://schemas.microsoft.com/office/drawing/2010/main" val="0"/>
              </a:ext>
            </a:extLst>
          </a:blip>
          <a:srcRect l="24649" t="19410" r="24531" b="22786"/>
          <a:stretch/>
        </p:blipFill>
        <p:spPr bwMode="auto">
          <a:xfrm>
            <a:off x="6146866" y="2292350"/>
            <a:ext cx="368603" cy="419251"/>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22" name="Rectángulo 21">
            <a:extLst>
              <a:ext uri="{FF2B5EF4-FFF2-40B4-BE49-F238E27FC236}">
                <a16:creationId xmlns:a16="http://schemas.microsoft.com/office/drawing/2014/main" id="{611BE222-C18A-4132-B90F-CA64B56986C3}"/>
              </a:ext>
            </a:extLst>
          </p:cNvPr>
          <p:cNvSpPr/>
          <p:nvPr/>
        </p:nvSpPr>
        <p:spPr>
          <a:xfrm>
            <a:off x="762000" y="3879061"/>
            <a:ext cx="1301749" cy="103240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318449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34">
            <a:extLst>
              <a:ext uri="{FF2B5EF4-FFF2-40B4-BE49-F238E27FC236}">
                <a16:creationId xmlns:a16="http://schemas.microsoft.com/office/drawing/2014/main" id="{F14716CD-A60B-44E0-B79E-19772F5B96B3}"/>
              </a:ext>
            </a:extLst>
          </p:cNvPr>
          <p:cNvSpPr>
            <a:spLocks noGrp="1"/>
          </p:cNvSpPr>
          <p:nvPr>
            <p:ph type="body" sz="quarter" idx="4294967295"/>
          </p:nvPr>
        </p:nvSpPr>
        <p:spPr>
          <a:xfrm>
            <a:off x="3571875" y="2057400"/>
            <a:ext cx="3487738" cy="781050"/>
          </a:xfrm>
          <a:prstGeom prst="rect">
            <a:avLst/>
          </a:prstGeom>
        </p:spPr>
        <p:txBody>
          <a:bodyPr/>
          <a:lstStyle>
            <a:lvl1pPr>
              <a:defRPr sz="4800" b="1">
                <a:solidFill>
                  <a:srgbClr val="003399"/>
                </a:solidFill>
                <a:latin typeface="EC Square Sans Pro" panose="020B0506040000020004" pitchFamily="34" charset="0"/>
                <a:cs typeface="Arial" panose="020B0604020202020204" pitchFamily="34" charset="0"/>
              </a:defRPr>
            </a:lvl1pPr>
          </a:lstStyle>
          <a:p>
            <a:pPr lvl="0"/>
            <a:r>
              <a:rPr lang="lt-LT" noProof="0" dirty="0">
                <a:latin typeface="PF Square Sans Pro" pitchFamily="2" charset="0"/>
              </a:rPr>
              <a:t>Ačiū!</a:t>
            </a:r>
          </a:p>
        </p:txBody>
      </p:sp>
    </p:spTree>
    <p:extLst>
      <p:ext uri="{BB962C8B-B14F-4D97-AF65-F5344CB8AC3E}">
        <p14:creationId xmlns:p14="http://schemas.microsoft.com/office/powerpoint/2010/main" val="32530624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56C65370-E0CC-42A0-A0F4-3B48429C8E31}"/>
              </a:ext>
            </a:extLst>
          </p:cNvPr>
          <p:cNvSpPr txBox="1"/>
          <p:nvPr/>
        </p:nvSpPr>
        <p:spPr>
          <a:xfrm>
            <a:off x="0" y="1149350"/>
            <a:ext cx="5486400" cy="830997"/>
          </a:xfrm>
          <a:prstGeom prst="rect">
            <a:avLst/>
          </a:prstGeom>
          <a:solidFill>
            <a:srgbClr val="003399"/>
          </a:solidFill>
        </p:spPr>
        <p:txBody>
          <a:bodyPr wrap="square">
            <a:spAutoFit/>
          </a:bodyPr>
          <a:lstStyle/>
          <a:p>
            <a:pPr algn="ctr"/>
            <a:r>
              <a:rPr lang="lt-LT" sz="4800" dirty="0">
                <a:solidFill>
                  <a:schemeClr val="bg1"/>
                </a:solidFill>
                <a:latin typeface="PF Square Sans Pro" pitchFamily="2" charset="0"/>
              </a:rPr>
              <a:t>Visuotinė grėsmė</a:t>
            </a:r>
          </a:p>
        </p:txBody>
      </p:sp>
      <p:pic>
        <p:nvPicPr>
          <p:cNvPr id="3" name="Imagen 2">
            <a:extLst>
              <a:ext uri="{FF2B5EF4-FFF2-40B4-BE49-F238E27FC236}">
                <a16:creationId xmlns:a16="http://schemas.microsoft.com/office/drawing/2014/main" id="{73810695-4B18-4AB9-AAC3-92C349B6A237}"/>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04800" y="2827502"/>
            <a:ext cx="4648200" cy="3880607"/>
          </a:xfrm>
          <a:prstGeom prst="rect">
            <a:avLst/>
          </a:prstGeom>
        </p:spPr>
      </p:pic>
      <p:sp>
        <p:nvSpPr>
          <p:cNvPr id="5" name="CuadroTexto 4">
            <a:extLst>
              <a:ext uri="{FF2B5EF4-FFF2-40B4-BE49-F238E27FC236}">
                <a16:creationId xmlns:a16="http://schemas.microsoft.com/office/drawing/2014/main" id="{C5127275-2F9B-44C4-BB3A-46D089D33F07}"/>
              </a:ext>
            </a:extLst>
          </p:cNvPr>
          <p:cNvSpPr txBox="1"/>
          <p:nvPr/>
        </p:nvSpPr>
        <p:spPr>
          <a:xfrm>
            <a:off x="6705600" y="1149349"/>
            <a:ext cx="5486400" cy="1569660"/>
          </a:xfrm>
          <a:prstGeom prst="rect">
            <a:avLst/>
          </a:prstGeom>
          <a:solidFill>
            <a:srgbClr val="003399"/>
          </a:solidFill>
        </p:spPr>
        <p:txBody>
          <a:bodyPr wrap="square">
            <a:spAutoFit/>
          </a:bodyPr>
          <a:lstStyle/>
          <a:p>
            <a:pPr algn="ctr"/>
            <a:r>
              <a:rPr lang="lt-LT" sz="4800" dirty="0">
                <a:solidFill>
                  <a:schemeClr val="bg1"/>
                </a:solidFill>
                <a:latin typeface="PF Square Sans Pro" pitchFamily="2" charset="0"/>
              </a:rPr>
              <a:t>Ekonominis poveikis</a:t>
            </a:r>
          </a:p>
          <a:p>
            <a:pPr algn="ctr"/>
            <a:endParaRPr lang="en-GB" sz="4800" dirty="0">
              <a:solidFill>
                <a:schemeClr val="bg1"/>
              </a:solidFill>
              <a:latin typeface="PF Square Sans Pro" pitchFamily="2" charset="0"/>
            </a:endParaRPr>
          </a:p>
        </p:txBody>
      </p:sp>
      <p:sp>
        <p:nvSpPr>
          <p:cNvPr id="7" name="Marcador de texto 1">
            <a:extLst>
              <a:ext uri="{FF2B5EF4-FFF2-40B4-BE49-F238E27FC236}">
                <a16:creationId xmlns:a16="http://schemas.microsoft.com/office/drawing/2014/main" id="{1D42911C-E294-4D6A-BF59-85F8CBB21A2D}"/>
              </a:ext>
            </a:extLst>
          </p:cNvPr>
          <p:cNvSpPr>
            <a:spLocks noGrp="1"/>
          </p:cNvSpPr>
          <p:nvPr>
            <p:ph type="body" sz="quarter" idx="10"/>
          </p:nvPr>
        </p:nvSpPr>
        <p:spPr>
          <a:xfrm>
            <a:off x="762000" y="311150"/>
            <a:ext cx="6781799" cy="476730"/>
          </a:xfrm>
        </p:spPr>
        <p:txBody>
          <a:bodyPr>
            <a:normAutofit/>
          </a:bodyPr>
          <a:lstStyle/>
          <a:p>
            <a:pPr marL="0" indent="0">
              <a:buNone/>
            </a:pPr>
            <a:r>
              <a:rPr lang="lt-LT" sz="2800" dirty="0">
                <a:latin typeface="PF Square Sans Pro" pitchFamily="2" charset="0"/>
              </a:rPr>
              <a:t>Atsparumas antimikrobinėms medžiagoms</a:t>
            </a:r>
          </a:p>
        </p:txBody>
      </p:sp>
      <p:sp>
        <p:nvSpPr>
          <p:cNvPr id="11" name="CuadroTexto 10">
            <a:extLst>
              <a:ext uri="{FF2B5EF4-FFF2-40B4-BE49-F238E27FC236}">
                <a16:creationId xmlns:a16="http://schemas.microsoft.com/office/drawing/2014/main" id="{411B092D-8A8C-41EC-A18A-7439F8EB7891}"/>
              </a:ext>
            </a:extLst>
          </p:cNvPr>
          <p:cNvSpPr txBox="1"/>
          <p:nvPr/>
        </p:nvSpPr>
        <p:spPr>
          <a:xfrm>
            <a:off x="6972300" y="2905197"/>
            <a:ext cx="5219700" cy="2923877"/>
          </a:xfrm>
          <a:prstGeom prst="rect">
            <a:avLst/>
          </a:prstGeom>
          <a:noFill/>
        </p:spPr>
        <p:txBody>
          <a:bodyPr wrap="square">
            <a:spAutoFit/>
          </a:bodyPr>
          <a:lstStyle/>
          <a:p>
            <a:pPr algn="l"/>
            <a:r>
              <a:rPr lang="lt-LT" b="0" i="0" dirty="0">
                <a:solidFill>
                  <a:srgbClr val="3F4A52"/>
                </a:solidFill>
                <a:effectLst/>
                <a:latin typeface="PF Square Sans Pro" pitchFamily="2" charset="0"/>
              </a:rPr>
              <a:t>Numatoma atsparumo antimikrobinėms</a:t>
            </a:r>
            <a:r>
              <a:rPr lang="en-US" b="0" i="0" dirty="0">
                <a:solidFill>
                  <a:srgbClr val="3F4A52"/>
                </a:solidFill>
                <a:effectLst/>
                <a:latin typeface="PF Square Sans Pro" pitchFamily="2" charset="0"/>
              </a:rPr>
              <a:t> </a:t>
            </a:r>
            <a:r>
              <a:rPr lang="lt-LT" b="0" i="0" dirty="0">
                <a:solidFill>
                  <a:srgbClr val="3F4A52"/>
                </a:solidFill>
                <a:effectLst/>
                <a:latin typeface="PF Square Sans Pro" pitchFamily="2" charset="0"/>
              </a:rPr>
              <a:t>medžiagoms kaina Europos sveikatos priežiūros sistemai yra</a:t>
            </a:r>
          </a:p>
          <a:p>
            <a:pPr algn="l"/>
            <a:endParaRPr lang="en-GB" sz="4000" dirty="0">
              <a:solidFill>
                <a:srgbClr val="3F4A52"/>
              </a:solidFill>
              <a:latin typeface="Open Sans" panose="020B0606030504020204" pitchFamily="34" charset="0"/>
            </a:endParaRPr>
          </a:p>
          <a:p>
            <a:pPr algn="ctr"/>
            <a:r>
              <a:rPr lang="lt-LT" sz="4800" b="1" i="0" dirty="0">
                <a:solidFill>
                  <a:srgbClr val="003399"/>
                </a:solidFill>
                <a:effectLst/>
                <a:latin typeface="PF Square Sans Pro" pitchFamily="2" charset="0"/>
              </a:rPr>
              <a:t>1,1 milijardo eurų </a:t>
            </a:r>
          </a:p>
          <a:p>
            <a:pPr algn="ctr"/>
            <a:r>
              <a:rPr lang="lt-LT" sz="6000" b="0" i="0" dirty="0">
                <a:solidFill>
                  <a:srgbClr val="003399"/>
                </a:solidFill>
                <a:effectLst/>
                <a:latin typeface="PF Square Sans Pro" pitchFamily="2" charset="0"/>
              </a:rPr>
              <a:t>per metus</a:t>
            </a:r>
          </a:p>
        </p:txBody>
      </p:sp>
      <p:sp>
        <p:nvSpPr>
          <p:cNvPr id="2" name="CuadroTexto 1">
            <a:extLst>
              <a:ext uri="{FF2B5EF4-FFF2-40B4-BE49-F238E27FC236}">
                <a16:creationId xmlns:a16="http://schemas.microsoft.com/office/drawing/2014/main" id="{9FE28206-005C-40CF-A816-0832E7C273F7}"/>
              </a:ext>
            </a:extLst>
          </p:cNvPr>
          <p:cNvSpPr txBox="1"/>
          <p:nvPr/>
        </p:nvSpPr>
        <p:spPr>
          <a:xfrm>
            <a:off x="0" y="2018651"/>
            <a:ext cx="5638800" cy="923330"/>
          </a:xfrm>
          <a:prstGeom prst="rect">
            <a:avLst/>
          </a:prstGeom>
          <a:noFill/>
        </p:spPr>
        <p:txBody>
          <a:bodyPr wrap="square" rtlCol="0">
            <a:spAutoFit/>
          </a:bodyPr>
          <a:lstStyle/>
          <a:p>
            <a:r>
              <a:rPr lang="lt-LT" spc="-30" dirty="0">
                <a:solidFill>
                  <a:srgbClr val="3F4A52"/>
                </a:solidFill>
                <a:latin typeface="PF Square Sans Pro" pitchFamily="2" charset="0"/>
              </a:rPr>
              <a:t>Numatomas mirčių skaičius dėl atsparumo antimikrobinėms medžiagoms 2050 m. lyginant su šiuo metu pagrindinėmis mirties priežastimis</a:t>
            </a:r>
          </a:p>
        </p:txBody>
      </p:sp>
    </p:spTree>
    <p:extLst>
      <p:ext uri="{BB962C8B-B14F-4D97-AF65-F5344CB8AC3E}">
        <p14:creationId xmlns:p14="http://schemas.microsoft.com/office/powerpoint/2010/main" val="38245954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63E4619-3C8A-44F4-B178-A8DFC4BE6BB0}"/>
              </a:ext>
            </a:extLst>
          </p:cNvPr>
          <p:cNvSpPr txBox="1"/>
          <p:nvPr/>
        </p:nvSpPr>
        <p:spPr>
          <a:xfrm>
            <a:off x="323517" y="3954843"/>
            <a:ext cx="3150910" cy="2354491"/>
          </a:xfrm>
          <a:prstGeom prst="rect">
            <a:avLst/>
          </a:prstGeom>
          <a:noFill/>
        </p:spPr>
        <p:txBody>
          <a:bodyPr wrap="square" rtlCol="0">
            <a:spAutoFit/>
          </a:bodyPr>
          <a:lstStyle/>
          <a:p>
            <a:r>
              <a:rPr lang="lt-LT" sz="2450" dirty="0">
                <a:solidFill>
                  <a:schemeClr val="tx1"/>
                </a:solidFill>
                <a:latin typeface="PF Square Sans Pro" pitchFamily="2" charset="0"/>
              </a:rPr>
              <a:t>Antimikrobinių</a:t>
            </a:r>
            <a:r>
              <a:rPr lang="lt-LT" sz="2450" dirty="0">
                <a:latin typeface="PF Square Sans Pro" pitchFamily="2" charset="0"/>
              </a:rPr>
              <a:t> medžiagų naudojimas, perteklinis naudojimas ir netinkamas naudojamas</a:t>
            </a:r>
          </a:p>
          <a:p>
            <a:endParaRPr lang="en-GB" sz="2450" dirty="0">
              <a:latin typeface="PF Square Sans Pro" pitchFamily="2" charset="0"/>
            </a:endParaRPr>
          </a:p>
        </p:txBody>
      </p:sp>
      <p:sp>
        <p:nvSpPr>
          <p:cNvPr id="7" name="CuadroTexto 6">
            <a:extLst>
              <a:ext uri="{FF2B5EF4-FFF2-40B4-BE49-F238E27FC236}">
                <a16:creationId xmlns:a16="http://schemas.microsoft.com/office/drawing/2014/main" id="{36CCC8AE-EAB6-40DE-A44C-68C21EE7D592}"/>
              </a:ext>
            </a:extLst>
          </p:cNvPr>
          <p:cNvSpPr txBox="1"/>
          <p:nvPr/>
        </p:nvSpPr>
        <p:spPr>
          <a:xfrm>
            <a:off x="3870748" y="3943177"/>
            <a:ext cx="1905000" cy="1223412"/>
          </a:xfrm>
          <a:prstGeom prst="rect">
            <a:avLst/>
          </a:prstGeom>
          <a:noFill/>
        </p:spPr>
        <p:txBody>
          <a:bodyPr wrap="square" rtlCol="0">
            <a:spAutoFit/>
          </a:bodyPr>
          <a:lstStyle/>
          <a:p>
            <a:r>
              <a:rPr lang="lt-LT" sz="2450" dirty="0">
                <a:solidFill>
                  <a:schemeClr val="tx1"/>
                </a:solidFill>
                <a:latin typeface="PF Square Sans Pro" pitchFamily="2" charset="0"/>
              </a:rPr>
              <a:t>Mikrobai</a:t>
            </a:r>
            <a:r>
              <a:rPr lang="lt-LT" sz="2450" dirty="0">
                <a:latin typeface="PF Square Sans Pro" pitchFamily="2" charset="0"/>
              </a:rPr>
              <a:t> išvysto atsparumą</a:t>
            </a:r>
          </a:p>
        </p:txBody>
      </p:sp>
      <p:sp>
        <p:nvSpPr>
          <p:cNvPr id="8" name="CuadroTexto 7">
            <a:extLst>
              <a:ext uri="{FF2B5EF4-FFF2-40B4-BE49-F238E27FC236}">
                <a16:creationId xmlns:a16="http://schemas.microsoft.com/office/drawing/2014/main" id="{442DF08B-4A1A-433C-96E5-A20EAB01DB2F}"/>
              </a:ext>
            </a:extLst>
          </p:cNvPr>
          <p:cNvSpPr txBox="1"/>
          <p:nvPr/>
        </p:nvSpPr>
        <p:spPr>
          <a:xfrm>
            <a:off x="6379806" y="4054563"/>
            <a:ext cx="2459759" cy="1600438"/>
          </a:xfrm>
          <a:prstGeom prst="rect">
            <a:avLst/>
          </a:prstGeom>
          <a:noFill/>
        </p:spPr>
        <p:txBody>
          <a:bodyPr wrap="square" rtlCol="0">
            <a:spAutoFit/>
          </a:bodyPr>
          <a:lstStyle/>
          <a:p>
            <a:r>
              <a:rPr lang="lt-LT" sz="2450" dirty="0">
                <a:solidFill>
                  <a:schemeClr val="tx1"/>
                </a:solidFill>
                <a:latin typeface="PF Square Sans Pro" pitchFamily="2" charset="0"/>
              </a:rPr>
              <a:t>Antimikrobinės</a:t>
            </a:r>
            <a:r>
              <a:rPr lang="lt-LT" sz="2450" dirty="0">
                <a:latin typeface="PF Square Sans Pro" pitchFamily="2" charset="0"/>
              </a:rPr>
              <a:t> medžiagos tampa mažiau veiksmingos</a:t>
            </a:r>
          </a:p>
        </p:txBody>
      </p:sp>
      <p:sp>
        <p:nvSpPr>
          <p:cNvPr id="9" name="CuadroTexto 8">
            <a:extLst>
              <a:ext uri="{FF2B5EF4-FFF2-40B4-BE49-F238E27FC236}">
                <a16:creationId xmlns:a16="http://schemas.microsoft.com/office/drawing/2014/main" id="{56942170-675E-461E-9EBA-F361CB62810E}"/>
              </a:ext>
            </a:extLst>
          </p:cNvPr>
          <p:cNvSpPr txBox="1"/>
          <p:nvPr/>
        </p:nvSpPr>
        <p:spPr>
          <a:xfrm>
            <a:off x="9511714" y="3829268"/>
            <a:ext cx="2375486" cy="1223412"/>
          </a:xfrm>
          <a:prstGeom prst="rect">
            <a:avLst/>
          </a:prstGeom>
          <a:noFill/>
        </p:spPr>
        <p:txBody>
          <a:bodyPr wrap="square" rtlCol="0">
            <a:spAutoFit/>
          </a:bodyPr>
          <a:lstStyle/>
          <a:p>
            <a:r>
              <a:rPr lang="lt-LT" sz="2450" dirty="0">
                <a:latin typeface="PF Square Sans Pro" pitchFamily="2" charset="0"/>
              </a:rPr>
              <a:t>Ligos plinta lengviau, išlieka arba žudo</a:t>
            </a:r>
          </a:p>
        </p:txBody>
      </p:sp>
      <p:cxnSp>
        <p:nvCxnSpPr>
          <p:cNvPr id="4" name="Conector recto de flecha 3">
            <a:extLst>
              <a:ext uri="{FF2B5EF4-FFF2-40B4-BE49-F238E27FC236}">
                <a16:creationId xmlns:a16="http://schemas.microsoft.com/office/drawing/2014/main" id="{93CDF22E-462C-4E62-8BBA-64B33A28F0F0}"/>
              </a:ext>
            </a:extLst>
          </p:cNvPr>
          <p:cNvCxnSpPr>
            <a:cxnSpLocks/>
          </p:cNvCxnSpPr>
          <p:nvPr/>
        </p:nvCxnSpPr>
        <p:spPr>
          <a:xfrm>
            <a:off x="3238207" y="4433423"/>
            <a:ext cx="472440" cy="3"/>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ector recto de flecha 12">
            <a:extLst>
              <a:ext uri="{FF2B5EF4-FFF2-40B4-BE49-F238E27FC236}">
                <a16:creationId xmlns:a16="http://schemas.microsoft.com/office/drawing/2014/main" id="{7D922B4D-F09E-450E-B507-F4B1A88243E6}"/>
              </a:ext>
            </a:extLst>
          </p:cNvPr>
          <p:cNvCxnSpPr>
            <a:cxnSpLocks/>
          </p:cNvCxnSpPr>
          <p:nvPr/>
        </p:nvCxnSpPr>
        <p:spPr>
          <a:xfrm>
            <a:off x="8877007" y="4433423"/>
            <a:ext cx="381000" cy="3"/>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ector recto de flecha 14">
            <a:extLst>
              <a:ext uri="{FF2B5EF4-FFF2-40B4-BE49-F238E27FC236}">
                <a16:creationId xmlns:a16="http://schemas.microsoft.com/office/drawing/2014/main" id="{427E7028-77BE-4AD0-BB26-5611353C9E8E}"/>
              </a:ext>
            </a:extLst>
          </p:cNvPr>
          <p:cNvCxnSpPr>
            <a:cxnSpLocks/>
          </p:cNvCxnSpPr>
          <p:nvPr/>
        </p:nvCxnSpPr>
        <p:spPr>
          <a:xfrm>
            <a:off x="5600407" y="4433423"/>
            <a:ext cx="381000" cy="2"/>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6" name="Gráfico 5" descr="Cápsula de Petri contorno">
            <a:extLst>
              <a:ext uri="{FF2B5EF4-FFF2-40B4-BE49-F238E27FC236}">
                <a16:creationId xmlns:a16="http://schemas.microsoft.com/office/drawing/2014/main" id="{E2EE7E28-C50B-457E-87A2-55D5D594133E}"/>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449775" y="5425542"/>
            <a:ext cx="646328" cy="646328"/>
          </a:xfrm>
          <a:prstGeom prst="rect">
            <a:avLst/>
          </a:prstGeom>
        </p:spPr>
      </p:pic>
      <p:pic>
        <p:nvPicPr>
          <p:cNvPr id="11" name="Gráfico 10" descr="Cápsula de Petri con relleno sólido">
            <a:extLst>
              <a:ext uri="{FF2B5EF4-FFF2-40B4-BE49-F238E27FC236}">
                <a16:creationId xmlns:a16="http://schemas.microsoft.com/office/drawing/2014/main" id="{60303A49-96BB-4531-BBC2-86A1DE7AE748}"/>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319961" y="3168576"/>
            <a:ext cx="738570" cy="738570"/>
          </a:xfrm>
          <a:prstGeom prst="rect">
            <a:avLst/>
          </a:prstGeom>
        </p:spPr>
      </p:pic>
      <p:pic>
        <p:nvPicPr>
          <p:cNvPr id="17" name="Gráfico 16" descr="Germen con relleno sólido">
            <a:extLst>
              <a:ext uri="{FF2B5EF4-FFF2-40B4-BE49-F238E27FC236}">
                <a16:creationId xmlns:a16="http://schemas.microsoft.com/office/drawing/2014/main" id="{62D33601-3982-4CE7-A367-FC52ECA7AEF3}"/>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rot="16026346">
            <a:off x="10788977" y="5523546"/>
            <a:ext cx="564902" cy="564902"/>
          </a:xfrm>
          <a:prstGeom prst="rect">
            <a:avLst/>
          </a:prstGeom>
        </p:spPr>
      </p:pic>
      <p:pic>
        <p:nvPicPr>
          <p:cNvPr id="19" name="Gráfico 18" descr="Germen con relleno sólido">
            <a:extLst>
              <a:ext uri="{FF2B5EF4-FFF2-40B4-BE49-F238E27FC236}">
                <a16:creationId xmlns:a16="http://schemas.microsoft.com/office/drawing/2014/main" id="{A09D8FBC-4BE1-4CD3-A561-EEDE97F685D3}"/>
              </a:ext>
            </a:extLst>
          </p:cNvPr>
          <p:cNvPicPr>
            <a:picLocks noChangeAspect="1"/>
          </p:cNvPicPr>
          <p:nvPr/>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7937479" y="5264150"/>
            <a:ext cx="807720" cy="807720"/>
          </a:xfrm>
          <a:prstGeom prst="rect">
            <a:avLst/>
          </a:prstGeom>
        </p:spPr>
      </p:pic>
      <p:pic>
        <p:nvPicPr>
          <p:cNvPr id="21" name="Gráfico 20" descr="Germen contorno">
            <a:extLst>
              <a:ext uri="{FF2B5EF4-FFF2-40B4-BE49-F238E27FC236}">
                <a16:creationId xmlns:a16="http://schemas.microsoft.com/office/drawing/2014/main" id="{44DB5C35-5A7A-402A-BCF1-F6C05B011527}"/>
              </a:ext>
            </a:extLst>
          </p:cNvPr>
          <p:cNvPicPr>
            <a:picLocks noChangeAspect="1"/>
          </p:cNvPicPr>
          <p:nvPr/>
        </p:nvPicPr>
        <p:blipFill>
          <a:blip r:embed="rId11">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3928989" y="2989672"/>
            <a:ext cx="807720" cy="807720"/>
          </a:xfrm>
          <a:prstGeom prst="rect">
            <a:avLst/>
          </a:prstGeom>
        </p:spPr>
      </p:pic>
      <p:pic>
        <p:nvPicPr>
          <p:cNvPr id="23" name="Gráfico 22" descr="Germen contorno">
            <a:extLst>
              <a:ext uri="{FF2B5EF4-FFF2-40B4-BE49-F238E27FC236}">
                <a16:creationId xmlns:a16="http://schemas.microsoft.com/office/drawing/2014/main" id="{591A33C3-5243-448E-900D-0B62ED7BFB78}"/>
              </a:ext>
            </a:extLst>
          </p:cNvPr>
          <p:cNvPicPr>
            <a:picLocks noChangeAspect="1"/>
          </p:cNvPicPr>
          <p:nvPr/>
        </p:nvPicPr>
        <p:blipFill>
          <a:blip r:embed="rId13">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1232762" y="3242859"/>
            <a:ext cx="631890" cy="631890"/>
          </a:xfrm>
          <a:prstGeom prst="rect">
            <a:avLst/>
          </a:prstGeom>
        </p:spPr>
      </p:pic>
      <p:pic>
        <p:nvPicPr>
          <p:cNvPr id="25" name="Gráfico 24" descr="Germen contorno">
            <a:extLst>
              <a:ext uri="{FF2B5EF4-FFF2-40B4-BE49-F238E27FC236}">
                <a16:creationId xmlns:a16="http://schemas.microsoft.com/office/drawing/2014/main" id="{91CB132C-7FA1-400E-A9D4-4E726AAD666A}"/>
              </a:ext>
            </a:extLst>
          </p:cNvPr>
          <p:cNvPicPr>
            <a:picLocks noChangeAspect="1"/>
          </p:cNvPicPr>
          <p:nvPr/>
        </p:nvPicPr>
        <p:blipFill>
          <a:blip r:embed="rId15">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8865383" y="3094202"/>
            <a:ext cx="646331" cy="646331"/>
          </a:xfrm>
          <a:prstGeom prst="rect">
            <a:avLst/>
          </a:prstGeom>
        </p:spPr>
      </p:pic>
      <p:sp>
        <p:nvSpPr>
          <p:cNvPr id="28" name="Rectángulo redondeado 13">
            <a:extLst>
              <a:ext uri="{FF2B5EF4-FFF2-40B4-BE49-F238E27FC236}">
                <a16:creationId xmlns:a16="http://schemas.microsoft.com/office/drawing/2014/main" id="{42C1F3A1-85B6-432A-A5EE-03DD0011563B}"/>
              </a:ext>
            </a:extLst>
          </p:cNvPr>
          <p:cNvSpPr/>
          <p:nvPr/>
        </p:nvSpPr>
        <p:spPr>
          <a:xfrm>
            <a:off x="983386" y="247805"/>
            <a:ext cx="10225227" cy="852170"/>
          </a:xfrm>
          <a:prstGeom prst="roundRect">
            <a:avLst>
              <a:gd name="adj" fmla="val 10"/>
            </a:avLst>
          </a:prstGeom>
          <a:solidFill>
            <a:srgbClr val="003399"/>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defRPr/>
            </a:pPr>
            <a:r>
              <a:rPr lang="lt-LT" sz="3200" b="1" dirty="0">
                <a:solidFill>
                  <a:schemeClr val="bg1"/>
                </a:solidFill>
                <a:latin typeface="PF Square Sans Pro" pitchFamily="2" charset="0"/>
              </a:rPr>
              <a:t>Kas yra atsparumas antimikrobinėms medžiagoms </a:t>
            </a:r>
            <a:br>
              <a:rPr lang="en-US" sz="3200" b="1" dirty="0">
                <a:solidFill>
                  <a:schemeClr val="bg1"/>
                </a:solidFill>
                <a:latin typeface="PF Square Sans Pro" pitchFamily="2" charset="0"/>
              </a:rPr>
            </a:br>
            <a:r>
              <a:rPr lang="lt-LT" sz="3200" b="1" dirty="0">
                <a:solidFill>
                  <a:schemeClr val="bg1"/>
                </a:solidFill>
                <a:latin typeface="PF Square Sans Pro" pitchFamily="2" charset="0"/>
              </a:rPr>
              <a:t>ir kaip jis pasireiškia?</a:t>
            </a:r>
          </a:p>
        </p:txBody>
      </p:sp>
      <p:sp>
        <p:nvSpPr>
          <p:cNvPr id="3" name="TextBox 2">
            <a:extLst>
              <a:ext uri="{FF2B5EF4-FFF2-40B4-BE49-F238E27FC236}">
                <a16:creationId xmlns:a16="http://schemas.microsoft.com/office/drawing/2014/main" id="{E04B6273-B51F-1B86-FCAF-E219E0A13BDA}"/>
              </a:ext>
            </a:extLst>
          </p:cNvPr>
          <p:cNvSpPr txBox="1"/>
          <p:nvPr/>
        </p:nvSpPr>
        <p:spPr>
          <a:xfrm>
            <a:off x="533400" y="1530350"/>
            <a:ext cx="10834381" cy="1384995"/>
          </a:xfrm>
          <a:prstGeom prst="rect">
            <a:avLst/>
          </a:prstGeom>
          <a:noFill/>
        </p:spPr>
        <p:txBody>
          <a:bodyPr wrap="square" rtlCol="0">
            <a:spAutoFit/>
          </a:bodyPr>
          <a:lstStyle/>
          <a:p>
            <a:r>
              <a:rPr lang="lt-LT" sz="2800" dirty="0">
                <a:latin typeface="PF Square Sans Pro" pitchFamily="2" charset="0"/>
              </a:rPr>
              <a:t>Atsparumas antimikrobinėms medžiagoms pasireiškia, kai infekcijas sukeliantys mikrobai (bakterijos, virusai ar grybeliai) pasipriešina juos gydančių vaistų poveikiui. </a:t>
            </a:r>
          </a:p>
        </p:txBody>
      </p:sp>
    </p:spTree>
    <p:extLst>
      <p:ext uri="{BB962C8B-B14F-4D97-AF65-F5344CB8AC3E}">
        <p14:creationId xmlns:p14="http://schemas.microsoft.com/office/powerpoint/2010/main" val="19368776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E7FD3E5C-1606-4DD6-89E1-3F2A497CF977}"/>
              </a:ext>
            </a:extLst>
          </p:cNvPr>
          <p:cNvSpPr/>
          <p:nvPr/>
        </p:nvSpPr>
        <p:spPr>
          <a:xfrm>
            <a:off x="0" y="0"/>
            <a:ext cx="5715000" cy="68707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b="1" dirty="0">
              <a:solidFill>
                <a:schemeClr val="bg1"/>
              </a:solidFill>
              <a:latin typeface="PF Square Sans Pro" pitchFamily="2" charset="0"/>
            </a:endParaRPr>
          </a:p>
        </p:txBody>
      </p:sp>
      <p:sp>
        <p:nvSpPr>
          <p:cNvPr id="5" name="CuadroTexto 4">
            <a:extLst>
              <a:ext uri="{FF2B5EF4-FFF2-40B4-BE49-F238E27FC236}">
                <a16:creationId xmlns:a16="http://schemas.microsoft.com/office/drawing/2014/main" id="{C22D332C-AA8E-47DE-A0F3-6F3AF9BCE1C9}"/>
              </a:ext>
            </a:extLst>
          </p:cNvPr>
          <p:cNvSpPr txBox="1"/>
          <p:nvPr/>
        </p:nvSpPr>
        <p:spPr>
          <a:xfrm>
            <a:off x="228600" y="1598632"/>
            <a:ext cx="5257800" cy="3970318"/>
          </a:xfrm>
          <a:prstGeom prst="rect">
            <a:avLst/>
          </a:prstGeom>
          <a:noFill/>
        </p:spPr>
        <p:txBody>
          <a:bodyPr wrap="square">
            <a:spAutoFit/>
          </a:bodyPr>
          <a:lstStyle/>
          <a:p>
            <a:pPr algn="ctr"/>
            <a:r>
              <a:rPr lang="lt-LT" sz="3600" b="1" spc="-30" dirty="0">
                <a:solidFill>
                  <a:schemeClr val="bg1"/>
                </a:solidFill>
                <a:latin typeface="PF Square Sans Pro" pitchFamily="2" charset="0"/>
              </a:rPr>
              <a:t>Atsparumas antimikrobinėms medžiagoms pastebimas žmonėse, gyvūnuose, maisto produktuose, augaluose ir aplinkoje</a:t>
            </a:r>
          </a:p>
        </p:txBody>
      </p:sp>
      <p:sp>
        <p:nvSpPr>
          <p:cNvPr id="6" name="Forma libre: forma 5">
            <a:extLst>
              <a:ext uri="{FF2B5EF4-FFF2-40B4-BE49-F238E27FC236}">
                <a16:creationId xmlns:a16="http://schemas.microsoft.com/office/drawing/2014/main" id="{62094C6B-0E56-46FE-9595-AF1BAEACF863}"/>
              </a:ext>
            </a:extLst>
          </p:cNvPr>
          <p:cNvSpPr/>
          <p:nvPr/>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13" name="Picture 2">
            <a:extLst>
              <a:ext uri="{FF2B5EF4-FFF2-40B4-BE49-F238E27FC236}">
                <a16:creationId xmlns:a16="http://schemas.microsoft.com/office/drawing/2014/main" id="{0E8A1558-21C3-4246-9A71-9A92ECE4C170}"/>
              </a:ext>
            </a:extLst>
          </p:cNvPr>
          <p:cNvPicPr/>
          <p:nvPr/>
        </p:nvPicPr>
        <p:blipFill>
          <a:blip r:embed="rId3" cstate="email">
            <a:extLst>
              <a:ext uri="{28A0092B-C50C-407E-A947-70E740481C1C}">
                <a14:useLocalDpi xmlns:a14="http://schemas.microsoft.com/office/drawing/2010/main" val="0"/>
              </a:ext>
            </a:extLst>
          </a:blip>
          <a:stretch>
            <a:fillRect/>
          </a:stretch>
        </p:blipFill>
        <p:spPr bwMode="auto">
          <a:xfrm>
            <a:off x="7089378" y="20231"/>
            <a:ext cx="3845696" cy="3333750"/>
          </a:xfrm>
          <a:prstGeom prst="rect">
            <a:avLst/>
          </a:prstGeom>
          <a:noFill/>
          <a:extLst>
            <a:ext uri="{909E8E84-426E-40DD-AFC4-6F175D3DCCD1}">
              <a14:hiddenFill xmlns:a14="http://schemas.microsoft.com/office/drawing/2010/main">
                <a:solidFill>
                  <a:srgbClr val="FFFFFF"/>
                </a:solidFill>
              </a14:hiddenFill>
            </a:ext>
          </a:extLst>
        </p:spPr>
      </p:pic>
      <p:sp>
        <p:nvSpPr>
          <p:cNvPr id="2" name="CuadroTexto 1">
            <a:extLst>
              <a:ext uri="{FF2B5EF4-FFF2-40B4-BE49-F238E27FC236}">
                <a16:creationId xmlns:a16="http://schemas.microsoft.com/office/drawing/2014/main" id="{FB3615D5-0E28-4546-9B82-A34F11D5AC7D}"/>
              </a:ext>
            </a:extLst>
          </p:cNvPr>
          <p:cNvSpPr txBox="1"/>
          <p:nvPr/>
        </p:nvSpPr>
        <p:spPr>
          <a:xfrm>
            <a:off x="7086600" y="3597830"/>
            <a:ext cx="1752600" cy="430887"/>
          </a:xfrm>
          <a:prstGeom prst="rect">
            <a:avLst/>
          </a:prstGeom>
          <a:noFill/>
        </p:spPr>
        <p:txBody>
          <a:bodyPr wrap="square" rtlCol="0">
            <a:spAutoFit/>
          </a:bodyPr>
          <a:lstStyle/>
          <a:p>
            <a:pPr algn="ctr"/>
            <a:r>
              <a:rPr lang="lt-LT" sz="1100" dirty="0">
                <a:latin typeface="PF Square Sans Pro" pitchFamily="2" charset="0"/>
              </a:rPr>
              <a:t>Antimikrobinių medžiagų vartojimas gyvūnams</a:t>
            </a:r>
          </a:p>
        </p:txBody>
      </p:sp>
      <p:sp>
        <p:nvSpPr>
          <p:cNvPr id="8" name="CuadroTexto 7">
            <a:extLst>
              <a:ext uri="{FF2B5EF4-FFF2-40B4-BE49-F238E27FC236}">
                <a16:creationId xmlns:a16="http://schemas.microsoft.com/office/drawing/2014/main" id="{6D4739FA-3E36-4EBB-B8B4-DE10C706CD2C}"/>
              </a:ext>
            </a:extLst>
          </p:cNvPr>
          <p:cNvSpPr txBox="1"/>
          <p:nvPr/>
        </p:nvSpPr>
        <p:spPr>
          <a:xfrm>
            <a:off x="9448800" y="3597830"/>
            <a:ext cx="1489052" cy="600164"/>
          </a:xfrm>
          <a:prstGeom prst="rect">
            <a:avLst/>
          </a:prstGeom>
          <a:noFill/>
        </p:spPr>
        <p:txBody>
          <a:bodyPr wrap="square" rtlCol="0">
            <a:spAutoFit/>
          </a:bodyPr>
          <a:lstStyle/>
          <a:p>
            <a:pPr algn="ctr"/>
            <a:r>
              <a:rPr lang="lt-LT" sz="1100" dirty="0">
                <a:latin typeface="PF Square Sans Pro" pitchFamily="2" charset="0"/>
              </a:rPr>
              <a:t>Antimikrobinių medžiagų vartojimas žmonėms</a:t>
            </a:r>
          </a:p>
        </p:txBody>
      </p:sp>
      <p:sp>
        <p:nvSpPr>
          <p:cNvPr id="3" name="Rectángulo: esquinas redondeadas 2">
            <a:extLst>
              <a:ext uri="{FF2B5EF4-FFF2-40B4-BE49-F238E27FC236}">
                <a16:creationId xmlns:a16="http://schemas.microsoft.com/office/drawing/2014/main" id="{914D3403-12D1-430E-8942-5888B5C60E8B}"/>
              </a:ext>
            </a:extLst>
          </p:cNvPr>
          <p:cNvSpPr/>
          <p:nvPr/>
        </p:nvSpPr>
        <p:spPr>
          <a:xfrm rot="19772696">
            <a:off x="7467600" y="4502150"/>
            <a:ext cx="762000" cy="372953"/>
          </a:xfrm>
          <a:prstGeom prst="roundRect">
            <a:avLst>
              <a:gd name="adj" fmla="val 50000"/>
            </a:avLst>
          </a:prstGeom>
          <a:gradFill flip="none" rotWithShape="1">
            <a:gsLst>
              <a:gs pos="52000">
                <a:srgbClr val="2C7470"/>
              </a:gs>
              <a:gs pos="53000">
                <a:srgbClr val="6BB18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6" name="Rectángulo: esquinas redondeadas 15">
            <a:extLst>
              <a:ext uri="{FF2B5EF4-FFF2-40B4-BE49-F238E27FC236}">
                <a16:creationId xmlns:a16="http://schemas.microsoft.com/office/drawing/2014/main" id="{7E3D17A9-1AE2-4F14-A55F-09C30A3145ED}"/>
              </a:ext>
            </a:extLst>
          </p:cNvPr>
          <p:cNvSpPr/>
          <p:nvPr/>
        </p:nvSpPr>
        <p:spPr>
          <a:xfrm rot="1999970">
            <a:off x="9945792" y="4429508"/>
            <a:ext cx="762000" cy="372953"/>
          </a:xfrm>
          <a:prstGeom prst="roundRect">
            <a:avLst>
              <a:gd name="adj" fmla="val 50000"/>
            </a:avLst>
          </a:prstGeom>
          <a:gradFill flip="none" rotWithShape="1">
            <a:gsLst>
              <a:gs pos="52000">
                <a:srgbClr val="2C7470"/>
              </a:gs>
              <a:gs pos="53000">
                <a:srgbClr val="6BB18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7" name="CuadroTexto 16">
            <a:extLst>
              <a:ext uri="{FF2B5EF4-FFF2-40B4-BE49-F238E27FC236}">
                <a16:creationId xmlns:a16="http://schemas.microsoft.com/office/drawing/2014/main" id="{985533A1-55A8-4BE1-9A76-096F143B67D5}"/>
              </a:ext>
            </a:extLst>
          </p:cNvPr>
          <p:cNvSpPr txBox="1"/>
          <p:nvPr/>
        </p:nvSpPr>
        <p:spPr>
          <a:xfrm>
            <a:off x="7848600" y="4411087"/>
            <a:ext cx="533400" cy="369332"/>
          </a:xfrm>
          <a:prstGeom prst="rect">
            <a:avLst/>
          </a:prstGeom>
          <a:noFill/>
        </p:spPr>
        <p:txBody>
          <a:bodyPr wrap="square" rtlCol="0">
            <a:spAutoFit/>
          </a:bodyPr>
          <a:lstStyle/>
          <a:p>
            <a:r>
              <a:rPr lang="lt-LT" dirty="0"/>
              <a:t>G</a:t>
            </a:r>
          </a:p>
        </p:txBody>
      </p:sp>
      <p:sp>
        <p:nvSpPr>
          <p:cNvPr id="18" name="CuadroTexto 17">
            <a:extLst>
              <a:ext uri="{FF2B5EF4-FFF2-40B4-BE49-F238E27FC236}">
                <a16:creationId xmlns:a16="http://schemas.microsoft.com/office/drawing/2014/main" id="{0AF7C949-35A0-492A-8F25-7031FFEEFDF0}"/>
              </a:ext>
            </a:extLst>
          </p:cNvPr>
          <p:cNvSpPr txBox="1"/>
          <p:nvPr/>
        </p:nvSpPr>
        <p:spPr>
          <a:xfrm>
            <a:off x="10287000" y="4505771"/>
            <a:ext cx="533400" cy="369332"/>
          </a:xfrm>
          <a:prstGeom prst="rect">
            <a:avLst/>
          </a:prstGeom>
          <a:noFill/>
        </p:spPr>
        <p:txBody>
          <a:bodyPr wrap="square" rtlCol="0">
            <a:spAutoFit/>
          </a:bodyPr>
          <a:lstStyle/>
          <a:p>
            <a:r>
              <a:rPr lang="lt-LT"/>
              <a:t>Ž</a:t>
            </a:r>
          </a:p>
        </p:txBody>
      </p:sp>
      <p:pic>
        <p:nvPicPr>
          <p:cNvPr id="19" name="Picture 6" descr="Chicken Icon Vector Art, Icons, and Graphics for Free Download">
            <a:extLst>
              <a:ext uri="{FF2B5EF4-FFF2-40B4-BE49-F238E27FC236}">
                <a16:creationId xmlns:a16="http://schemas.microsoft.com/office/drawing/2014/main" id="{EDBCEAB4-7122-4990-B5A4-9FD3FBC5F3D6}"/>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7566227" y="5904540"/>
            <a:ext cx="175015" cy="19906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0" name="Picture 8" descr="Sheep Vector Illustration Black Silhouette. Stock Vector - Illustration of  raphic, husbandry: 140349495">
            <a:extLst>
              <a:ext uri="{FF2B5EF4-FFF2-40B4-BE49-F238E27FC236}">
                <a16:creationId xmlns:a16="http://schemas.microsoft.com/office/drawing/2014/main" id="{69389230-7694-4EB4-B733-489568337B63}"/>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l="13743" t="7481" r="11426" b="9237"/>
          <a:stretch/>
        </p:blipFill>
        <p:spPr bwMode="auto">
          <a:xfrm>
            <a:off x="7566227" y="6157517"/>
            <a:ext cx="230389" cy="170628"/>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1" name="Picture 4" descr="840+ Heifer Illustrations, Royalty-Free Vector Graphics &amp; Clip Art - iStock  | Heifer cows, Heifer vector, Heifer milk">
            <a:extLst>
              <a:ext uri="{FF2B5EF4-FFF2-40B4-BE49-F238E27FC236}">
                <a16:creationId xmlns:a16="http://schemas.microsoft.com/office/drawing/2014/main" id="{862FE27E-F170-4DA4-ABB8-8AAEB4253E6B}"/>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l="16340" t="28652" r="15867" b="28682"/>
          <a:stretch/>
        </p:blipFill>
        <p:spPr bwMode="auto">
          <a:xfrm>
            <a:off x="7572368" y="6400493"/>
            <a:ext cx="250792" cy="157841"/>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2" name="Picture 12" descr="Over 900 Free Horse Vectors - Pixabay - Pixabay">
            <a:extLst>
              <a:ext uri="{FF2B5EF4-FFF2-40B4-BE49-F238E27FC236}">
                <a16:creationId xmlns:a16="http://schemas.microsoft.com/office/drawing/2014/main" id="{0593146F-7356-411E-B688-9314AEF219E8}"/>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7913345" y="5679971"/>
            <a:ext cx="263499" cy="23471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3" name="Picture 14" descr="Fish Icon Vector Isolated Stock Illustration - Download Image Now - Fish,  Icon, Vector - iStock">
            <a:extLst>
              <a:ext uri="{FF2B5EF4-FFF2-40B4-BE49-F238E27FC236}">
                <a16:creationId xmlns:a16="http://schemas.microsoft.com/office/drawing/2014/main" id="{21332A87-1201-4691-9729-8BDA28A4DC11}"/>
              </a:ext>
            </a:extLst>
          </p:cNvPr>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l="12037" t="29604" r="9625" b="30401"/>
          <a:stretch/>
        </p:blipFill>
        <p:spPr bwMode="auto">
          <a:xfrm>
            <a:off x="7884592" y="5949950"/>
            <a:ext cx="292252" cy="149206"/>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4" name="Picture 10" descr="Goat Vector Art Stock Images | Depositphotos">
            <a:extLst>
              <a:ext uri="{FF2B5EF4-FFF2-40B4-BE49-F238E27FC236}">
                <a16:creationId xmlns:a16="http://schemas.microsoft.com/office/drawing/2014/main" id="{3275B2B3-DFFF-4272-899F-2EB949EB2C7F}"/>
              </a:ext>
            </a:extLst>
          </p:cNvPr>
          <p:cNvPicPr>
            <a:picLocks noChangeAspect="1" noChangeArrowheads="1"/>
          </p:cNvPicPr>
          <p:nvPr/>
        </p:nvPicPr>
        <p:blipFill rotWithShape="1">
          <a:blip r:embed="rId9" cstate="screen">
            <a:extLst>
              <a:ext uri="{28A0092B-C50C-407E-A947-70E740481C1C}">
                <a14:useLocalDpi xmlns:a14="http://schemas.microsoft.com/office/drawing/2010/main"/>
              </a:ext>
            </a:extLst>
          </a:blip>
          <a:srcRect l="8755" t="14682" r="10177" b="14207"/>
          <a:stretch/>
        </p:blipFill>
        <p:spPr bwMode="auto">
          <a:xfrm>
            <a:off x="7884592" y="6132182"/>
            <a:ext cx="225491" cy="197799"/>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5" name="Picture 2" descr="Silhouette of a pig Royalty Free Vector Image - VectorStock">
            <a:extLst>
              <a:ext uri="{FF2B5EF4-FFF2-40B4-BE49-F238E27FC236}">
                <a16:creationId xmlns:a16="http://schemas.microsoft.com/office/drawing/2014/main" id="{61DB3D45-539C-4A74-AB7E-0D232A821FAC}"/>
              </a:ext>
            </a:extLst>
          </p:cNvPr>
          <p:cNvPicPr>
            <a:picLocks noChangeAspect="1" noChangeArrowheads="1"/>
          </p:cNvPicPr>
          <p:nvPr/>
        </p:nvPicPr>
        <p:blipFill rotWithShape="1">
          <a:blip r:embed="rId10" cstate="screen">
            <a:extLst>
              <a:ext uri="{28A0092B-C50C-407E-A947-70E740481C1C}">
                <a14:useLocalDpi xmlns:a14="http://schemas.microsoft.com/office/drawing/2010/main"/>
              </a:ext>
            </a:extLst>
          </a:blip>
          <a:srcRect l="1844" t="18131" r="2411" b="24735"/>
          <a:stretch/>
        </p:blipFill>
        <p:spPr bwMode="auto">
          <a:xfrm>
            <a:off x="7479597" y="5712142"/>
            <a:ext cx="289158" cy="157130"/>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Human Body Shape Vector Art. Stock Vector - Illustration of ...">
            <a:extLst>
              <a:ext uri="{FF2B5EF4-FFF2-40B4-BE49-F238E27FC236}">
                <a16:creationId xmlns:a16="http://schemas.microsoft.com/office/drawing/2014/main" id="{D51ACD52-0882-4555-B6A0-04151EA9D1CD}"/>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9906000" y="5650799"/>
            <a:ext cx="868274" cy="839899"/>
          </a:xfrm>
          <a:prstGeom prst="rect">
            <a:avLst/>
          </a:prstGeom>
          <a:noFill/>
          <a:extLst>
            <a:ext uri="{909E8E84-426E-40DD-AFC4-6F175D3DCCD1}">
              <a14:hiddenFill xmlns:a14="http://schemas.microsoft.com/office/drawing/2010/main">
                <a:solidFill>
                  <a:srgbClr val="FFFFFF"/>
                </a:solidFill>
              </a14:hiddenFill>
            </a:ext>
          </a:extLst>
        </p:spPr>
      </p:pic>
      <p:cxnSp>
        <p:nvCxnSpPr>
          <p:cNvPr id="27" name="Conector recto 26">
            <a:extLst>
              <a:ext uri="{FF2B5EF4-FFF2-40B4-BE49-F238E27FC236}">
                <a16:creationId xmlns:a16="http://schemas.microsoft.com/office/drawing/2014/main" id="{A7A8209B-EFDD-4691-9751-A1F62129A15D}"/>
              </a:ext>
            </a:extLst>
          </p:cNvPr>
          <p:cNvCxnSpPr/>
          <p:nvPr/>
        </p:nvCxnSpPr>
        <p:spPr>
          <a:xfrm>
            <a:off x="8534400" y="4595753"/>
            <a:ext cx="1295400" cy="0"/>
          </a:xfrm>
          <a:prstGeom prst="line">
            <a:avLst/>
          </a:prstGeom>
        </p:spPr>
        <p:style>
          <a:lnRef idx="1">
            <a:schemeClr val="dk1"/>
          </a:lnRef>
          <a:fillRef idx="0">
            <a:schemeClr val="dk1"/>
          </a:fillRef>
          <a:effectRef idx="0">
            <a:schemeClr val="dk1"/>
          </a:effectRef>
          <a:fontRef idx="minor">
            <a:schemeClr val="tx1"/>
          </a:fontRef>
        </p:style>
      </p:cxnSp>
      <p:cxnSp>
        <p:nvCxnSpPr>
          <p:cNvPr id="29" name="Conector recto 28">
            <a:extLst>
              <a:ext uri="{FF2B5EF4-FFF2-40B4-BE49-F238E27FC236}">
                <a16:creationId xmlns:a16="http://schemas.microsoft.com/office/drawing/2014/main" id="{1EF394A6-05D5-4D5C-BDCC-B23257FDE0A3}"/>
              </a:ext>
            </a:extLst>
          </p:cNvPr>
          <p:cNvCxnSpPr/>
          <p:nvPr/>
        </p:nvCxnSpPr>
        <p:spPr>
          <a:xfrm>
            <a:off x="8576044" y="6066148"/>
            <a:ext cx="1295400" cy="0"/>
          </a:xfrm>
          <a:prstGeom prst="line">
            <a:avLst/>
          </a:prstGeom>
        </p:spPr>
        <p:style>
          <a:lnRef idx="1">
            <a:schemeClr val="dk1"/>
          </a:lnRef>
          <a:fillRef idx="0">
            <a:schemeClr val="dk1"/>
          </a:fillRef>
          <a:effectRef idx="0">
            <a:schemeClr val="dk1"/>
          </a:effectRef>
          <a:fontRef idx="minor">
            <a:schemeClr val="tx1"/>
          </a:fontRef>
        </p:style>
      </p:cxnSp>
      <p:cxnSp>
        <p:nvCxnSpPr>
          <p:cNvPr id="30" name="Conector recto 29">
            <a:extLst>
              <a:ext uri="{FF2B5EF4-FFF2-40B4-BE49-F238E27FC236}">
                <a16:creationId xmlns:a16="http://schemas.microsoft.com/office/drawing/2014/main" id="{78408D42-7F44-4771-A545-25C18CE10EE3}"/>
              </a:ext>
            </a:extLst>
          </p:cNvPr>
          <p:cNvCxnSpPr>
            <a:cxnSpLocks/>
          </p:cNvCxnSpPr>
          <p:nvPr/>
        </p:nvCxnSpPr>
        <p:spPr>
          <a:xfrm>
            <a:off x="7823160" y="5042489"/>
            <a:ext cx="0" cy="513509"/>
          </a:xfrm>
          <a:prstGeom prst="line">
            <a:avLst/>
          </a:prstGeom>
        </p:spPr>
        <p:style>
          <a:lnRef idx="1">
            <a:schemeClr val="dk1"/>
          </a:lnRef>
          <a:fillRef idx="0">
            <a:schemeClr val="dk1"/>
          </a:fillRef>
          <a:effectRef idx="0">
            <a:schemeClr val="dk1"/>
          </a:effectRef>
          <a:fontRef idx="minor">
            <a:schemeClr val="tx1"/>
          </a:fontRef>
        </p:style>
      </p:cxnSp>
      <p:cxnSp>
        <p:nvCxnSpPr>
          <p:cNvPr id="32" name="Conector recto 31">
            <a:extLst>
              <a:ext uri="{FF2B5EF4-FFF2-40B4-BE49-F238E27FC236}">
                <a16:creationId xmlns:a16="http://schemas.microsoft.com/office/drawing/2014/main" id="{322FDA71-2702-4FA6-9AE3-23F4F5E3546B}"/>
              </a:ext>
            </a:extLst>
          </p:cNvPr>
          <p:cNvCxnSpPr>
            <a:cxnSpLocks/>
            <a:endCxn id="5122" idx="0"/>
          </p:cNvCxnSpPr>
          <p:nvPr/>
        </p:nvCxnSpPr>
        <p:spPr>
          <a:xfrm flipH="1">
            <a:off x="10340137" y="5052741"/>
            <a:ext cx="8140" cy="598058"/>
          </a:xfrm>
          <a:prstGeom prst="line">
            <a:avLst/>
          </a:prstGeom>
        </p:spPr>
        <p:style>
          <a:lnRef idx="1">
            <a:schemeClr val="dk1"/>
          </a:lnRef>
          <a:fillRef idx="0">
            <a:schemeClr val="dk1"/>
          </a:fillRef>
          <a:effectRef idx="0">
            <a:schemeClr val="dk1"/>
          </a:effectRef>
          <a:fontRef idx="minor">
            <a:schemeClr val="tx1"/>
          </a:fontRef>
        </p:style>
      </p:cxnSp>
      <p:cxnSp>
        <p:nvCxnSpPr>
          <p:cNvPr id="36" name="Conector recto 35">
            <a:extLst>
              <a:ext uri="{FF2B5EF4-FFF2-40B4-BE49-F238E27FC236}">
                <a16:creationId xmlns:a16="http://schemas.microsoft.com/office/drawing/2014/main" id="{7E55C06E-C7C6-407E-8236-3C255D1B5268}"/>
              </a:ext>
            </a:extLst>
          </p:cNvPr>
          <p:cNvCxnSpPr/>
          <p:nvPr/>
        </p:nvCxnSpPr>
        <p:spPr>
          <a:xfrm>
            <a:off x="8271551" y="4981145"/>
            <a:ext cx="1599893" cy="809562"/>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62977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184FCC45-1893-41F1-9A04-085CD0D4288A}"/>
              </a:ext>
            </a:extLst>
          </p:cNvPr>
          <p:cNvSpPr txBox="1"/>
          <p:nvPr/>
        </p:nvSpPr>
        <p:spPr>
          <a:xfrm>
            <a:off x="76200" y="2181920"/>
            <a:ext cx="4953000" cy="3539430"/>
          </a:xfrm>
          <a:prstGeom prst="rect">
            <a:avLst/>
          </a:prstGeom>
          <a:noFill/>
        </p:spPr>
        <p:txBody>
          <a:bodyPr wrap="square">
            <a:spAutoFit/>
          </a:bodyPr>
          <a:lstStyle/>
          <a:p>
            <a:pPr algn="ctr"/>
            <a:r>
              <a:rPr lang="lt-LT" sz="4000" b="1" dirty="0">
                <a:solidFill>
                  <a:srgbClr val="2C7470"/>
                </a:solidFill>
                <a:latin typeface="PF Square Sans Pro" pitchFamily="2" charset="0"/>
              </a:rPr>
              <a:t>Kasmet ES ir ELPA atspariausiomis bakterijomis užsikrečia 800 000 žmonių</a:t>
            </a:r>
          </a:p>
          <a:p>
            <a:pPr algn="ctr"/>
            <a:r>
              <a:rPr lang="lt-LT" sz="2400" b="1" dirty="0">
                <a:solidFill>
                  <a:srgbClr val="2C7470"/>
                </a:solidFill>
                <a:latin typeface="PF Square Sans Pro" pitchFamily="2" charset="0"/>
              </a:rPr>
              <a:t>(ELPKC duomenys, 2022 m.)</a:t>
            </a:r>
          </a:p>
        </p:txBody>
      </p:sp>
      <p:graphicFrame>
        <p:nvGraphicFramePr>
          <p:cNvPr id="10" name="Gráfico 9">
            <a:extLst>
              <a:ext uri="{FF2B5EF4-FFF2-40B4-BE49-F238E27FC236}">
                <a16:creationId xmlns:a16="http://schemas.microsoft.com/office/drawing/2014/main" id="{9698E90E-AC4D-4FC5-ADA2-FD1BE7E586E6}"/>
              </a:ext>
            </a:extLst>
          </p:cNvPr>
          <p:cNvGraphicFramePr>
            <a:graphicFrameLocks/>
          </p:cNvGraphicFramePr>
          <p:nvPr>
            <p:extLst>
              <p:ext uri="{D42A27DB-BD31-4B8C-83A1-F6EECF244321}">
                <p14:modId xmlns:p14="http://schemas.microsoft.com/office/powerpoint/2010/main" val="2566302436"/>
              </p:ext>
            </p:extLst>
          </p:nvPr>
        </p:nvGraphicFramePr>
        <p:xfrm>
          <a:off x="5181600" y="1073150"/>
          <a:ext cx="7010400" cy="4495800"/>
        </p:xfrm>
        <a:graphic>
          <a:graphicData uri="http://schemas.openxmlformats.org/drawingml/2006/chart">
            <c:chart xmlns:c="http://schemas.openxmlformats.org/drawingml/2006/chart" xmlns:r="http://schemas.openxmlformats.org/officeDocument/2006/relationships" r:id="rId3"/>
          </a:graphicData>
        </a:graphic>
      </p:graphicFrame>
      <p:sp>
        <p:nvSpPr>
          <p:cNvPr id="5" name="CuadroTexto 4">
            <a:extLst>
              <a:ext uri="{FF2B5EF4-FFF2-40B4-BE49-F238E27FC236}">
                <a16:creationId xmlns:a16="http://schemas.microsoft.com/office/drawing/2014/main" id="{3A21E0AD-CF4E-4F49-8784-E16C80E5D3D4}"/>
              </a:ext>
            </a:extLst>
          </p:cNvPr>
          <p:cNvSpPr txBox="1"/>
          <p:nvPr/>
        </p:nvSpPr>
        <p:spPr>
          <a:xfrm>
            <a:off x="5181600" y="5659050"/>
            <a:ext cx="6096000" cy="261610"/>
          </a:xfrm>
          <a:prstGeom prst="rect">
            <a:avLst/>
          </a:prstGeom>
          <a:noFill/>
        </p:spPr>
        <p:txBody>
          <a:bodyPr wrap="square">
            <a:spAutoFit/>
          </a:bodyPr>
          <a:lstStyle/>
          <a:p>
            <a:r>
              <a:rPr lang="lt-LT" sz="1100" b="0" i="1" dirty="0">
                <a:solidFill>
                  <a:srgbClr val="3F4A52"/>
                </a:solidFill>
                <a:effectLst/>
                <a:latin typeface="PF Square Sans Pro" pitchFamily="2" charset="0"/>
              </a:rPr>
              <a:t>Šaltinis</a:t>
            </a:r>
            <a:r>
              <a:rPr lang="lt-LT" sz="1100" b="0" i="0" dirty="0">
                <a:solidFill>
                  <a:srgbClr val="3F4A52"/>
                </a:solidFill>
                <a:effectLst/>
                <a:latin typeface="PF Square Sans Pro" pitchFamily="2" charset="0"/>
              </a:rPr>
              <a:t>: ELPKC (Europos ligų prevencijos ir kontrolės centras)</a:t>
            </a:r>
          </a:p>
        </p:txBody>
      </p:sp>
    </p:spTree>
    <p:extLst>
      <p:ext uri="{BB962C8B-B14F-4D97-AF65-F5344CB8AC3E}">
        <p14:creationId xmlns:p14="http://schemas.microsoft.com/office/powerpoint/2010/main" val="39064637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F3C7788-364F-49D4-1FF5-5AAE19F74076}"/>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600200" y="427651"/>
            <a:ext cx="8591921" cy="6442155"/>
          </a:xfrm>
          <a:prstGeom prst="rect">
            <a:avLst/>
          </a:prstGeom>
        </p:spPr>
      </p:pic>
      <p:sp>
        <p:nvSpPr>
          <p:cNvPr id="28" name="Rectángulo redondeado 13">
            <a:extLst>
              <a:ext uri="{FF2B5EF4-FFF2-40B4-BE49-F238E27FC236}">
                <a16:creationId xmlns:a16="http://schemas.microsoft.com/office/drawing/2014/main" id="{42C1F3A1-85B6-432A-A5EE-03DD0011563B}"/>
              </a:ext>
            </a:extLst>
          </p:cNvPr>
          <p:cNvSpPr/>
          <p:nvPr/>
        </p:nvSpPr>
        <p:spPr>
          <a:xfrm>
            <a:off x="812308" y="153671"/>
            <a:ext cx="10225227" cy="852170"/>
          </a:xfrm>
          <a:prstGeom prst="roundRect">
            <a:avLst>
              <a:gd name="adj" fmla="val 10"/>
            </a:avLst>
          </a:prstGeom>
          <a:solidFill>
            <a:srgbClr val="003399"/>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lt-LT" sz="3200" b="1" dirty="0">
                <a:solidFill>
                  <a:schemeClr val="bg1"/>
                </a:solidFill>
                <a:latin typeface="PF Square Sans Pro" pitchFamily="2" charset="0"/>
              </a:rPr>
              <a:t>Skirtingos antimikrobinių medžiagų klasės </a:t>
            </a:r>
          </a:p>
        </p:txBody>
      </p:sp>
    </p:spTree>
    <p:extLst>
      <p:ext uri="{BB962C8B-B14F-4D97-AF65-F5344CB8AC3E}">
        <p14:creationId xmlns:p14="http://schemas.microsoft.com/office/powerpoint/2010/main" val="34820176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ángulo redondeado 13">
            <a:extLst>
              <a:ext uri="{FF2B5EF4-FFF2-40B4-BE49-F238E27FC236}">
                <a16:creationId xmlns:a16="http://schemas.microsoft.com/office/drawing/2014/main" id="{42C1F3A1-85B6-432A-A5EE-03DD0011563B}"/>
              </a:ext>
            </a:extLst>
          </p:cNvPr>
          <p:cNvSpPr/>
          <p:nvPr/>
        </p:nvSpPr>
        <p:spPr>
          <a:xfrm>
            <a:off x="812308" y="153671"/>
            <a:ext cx="10225227" cy="852170"/>
          </a:xfrm>
          <a:prstGeom prst="roundRect">
            <a:avLst>
              <a:gd name="adj" fmla="val 10"/>
            </a:avLst>
          </a:prstGeom>
          <a:solidFill>
            <a:srgbClr val="003399"/>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defRPr/>
            </a:pPr>
            <a:r>
              <a:rPr lang="lt-LT" sz="3200" b="1" dirty="0">
                <a:solidFill>
                  <a:schemeClr val="bg1"/>
                </a:solidFill>
                <a:latin typeface="PF Square Sans Pro" pitchFamily="2" charset="0"/>
              </a:rPr>
              <a:t>Turime išlaikyti turimas antimikrobines medžiagas efektyviomis! </a:t>
            </a:r>
          </a:p>
        </p:txBody>
      </p:sp>
      <p:pic>
        <p:nvPicPr>
          <p:cNvPr id="16" name="Picture 15">
            <a:extLst>
              <a:ext uri="{FF2B5EF4-FFF2-40B4-BE49-F238E27FC236}">
                <a16:creationId xmlns:a16="http://schemas.microsoft.com/office/drawing/2014/main" id="{63136448-BA0F-1475-86B0-04E64361B4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702" y="1454150"/>
            <a:ext cx="11364438" cy="4958079"/>
          </a:xfrm>
          <a:prstGeom prst="rect">
            <a:avLst/>
          </a:prstGeom>
        </p:spPr>
      </p:pic>
    </p:spTree>
    <p:extLst>
      <p:ext uri="{BB962C8B-B14F-4D97-AF65-F5344CB8AC3E}">
        <p14:creationId xmlns:p14="http://schemas.microsoft.com/office/powerpoint/2010/main" val="27924352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F005DB2-F9BF-DC80-FF26-031F2441BA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998151"/>
            <a:ext cx="10351735" cy="5805866"/>
          </a:xfrm>
          <a:prstGeom prst="rect">
            <a:avLst/>
          </a:prstGeom>
        </p:spPr>
      </p:pic>
      <p:sp>
        <p:nvSpPr>
          <p:cNvPr id="28" name="Rectángulo redondeado 13">
            <a:extLst>
              <a:ext uri="{FF2B5EF4-FFF2-40B4-BE49-F238E27FC236}">
                <a16:creationId xmlns:a16="http://schemas.microsoft.com/office/drawing/2014/main" id="{42C1F3A1-85B6-432A-A5EE-03DD0011563B}"/>
              </a:ext>
            </a:extLst>
          </p:cNvPr>
          <p:cNvSpPr/>
          <p:nvPr/>
        </p:nvSpPr>
        <p:spPr>
          <a:xfrm>
            <a:off x="983386" y="247805"/>
            <a:ext cx="10225227" cy="852170"/>
          </a:xfrm>
          <a:prstGeom prst="roundRect">
            <a:avLst>
              <a:gd name="adj" fmla="val 10"/>
            </a:avLst>
          </a:prstGeom>
          <a:solidFill>
            <a:srgbClr val="003399"/>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lt-LT" sz="4000" b="1" dirty="0">
                <a:solidFill>
                  <a:schemeClr val="bg1"/>
                </a:solidFill>
                <a:latin typeface="PF Square Sans Pro" pitchFamily="2" charset="0"/>
              </a:rPr>
              <a:t>Ką galima padaryti? </a:t>
            </a:r>
          </a:p>
        </p:txBody>
      </p:sp>
      <p:sp>
        <p:nvSpPr>
          <p:cNvPr id="12" name="TextBox 11">
            <a:extLst>
              <a:ext uri="{FF2B5EF4-FFF2-40B4-BE49-F238E27FC236}">
                <a16:creationId xmlns:a16="http://schemas.microsoft.com/office/drawing/2014/main" id="{09EF3E00-899E-8324-372A-620E525DB096}"/>
              </a:ext>
            </a:extLst>
          </p:cNvPr>
          <p:cNvSpPr txBox="1"/>
          <p:nvPr/>
        </p:nvSpPr>
        <p:spPr>
          <a:xfrm>
            <a:off x="9525000" y="6178550"/>
            <a:ext cx="2133600" cy="523220"/>
          </a:xfrm>
          <a:prstGeom prst="rect">
            <a:avLst/>
          </a:prstGeom>
          <a:noFill/>
        </p:spPr>
        <p:txBody>
          <a:bodyPr wrap="square" rtlCol="0">
            <a:spAutoFit/>
          </a:bodyPr>
          <a:lstStyle/>
          <a:p>
            <a:r>
              <a:rPr lang="lt-LT" sz="1400" dirty="0"/>
              <a:t>EFSA Journal 2024;22(2):8589</a:t>
            </a:r>
          </a:p>
        </p:txBody>
      </p:sp>
    </p:spTree>
    <p:extLst>
      <p:ext uri="{BB962C8B-B14F-4D97-AF65-F5344CB8AC3E}">
        <p14:creationId xmlns:p14="http://schemas.microsoft.com/office/powerpoint/2010/main" val="878819919"/>
      </p:ext>
    </p:extLst>
  </p:cSld>
  <p:clrMapOvr>
    <a:masterClrMapping/>
  </p:clrMapOvr>
</p:sld>
</file>

<file path=ppt/theme/theme1.xml><?xml version="1.0" encoding="utf-8"?>
<a:theme xmlns:a="http://schemas.openxmlformats.org/drawingml/2006/main" name="1_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1D7E5E20A3B6448BB831F127F5CFB05" ma:contentTypeVersion="10" ma:contentTypeDescription="Create a new document." ma:contentTypeScope="" ma:versionID="ebffcedfc4ee438384d0a3e06140505a">
  <xsd:schema xmlns:xsd="http://www.w3.org/2001/XMLSchema" xmlns:xs="http://www.w3.org/2001/XMLSchema" xmlns:p="http://schemas.microsoft.com/office/2006/metadata/properties" xmlns:ns2="9b53d6be-5940-4371-8a56-d6ca0a43a11a" xmlns:ns3="c1752347-4e16-4ce8-a381-9ddf3e797ad6" targetNamespace="http://schemas.microsoft.com/office/2006/metadata/properties" ma:root="true" ma:fieldsID="18d40dfe561e73f2d6d814587a11b20f" ns2:_="" ns3:_="">
    <xsd:import namespace="9b53d6be-5940-4371-8a56-d6ca0a43a11a"/>
    <xsd:import namespace="c1752347-4e16-4ce8-a381-9ddf3e797ad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53d6be-5940-4371-8a56-d6ca0a43a11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1752347-4e16-4ce8-a381-9ddf3e797ad6"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8ff6e862-8fe4-4eeb-87d7-41a886a2cda4}" ma:internalName="TaxCatchAll" ma:showField="CatchAllData" ma:web="c1752347-4e16-4ce8-a381-9ddf3e797ad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1752347-4e16-4ce8-a381-9ddf3e797ad6" xsi:nil="true"/>
    <lcf76f155ced4ddcb4097134ff3c332f xmlns="9b53d6be-5940-4371-8a56-d6ca0a43a11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834902B-AFDC-420D-B9AA-2DA1B07CAB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b53d6be-5940-4371-8a56-d6ca0a43a11a"/>
    <ds:schemaRef ds:uri="c1752347-4e16-4ce8-a381-9ddf3e797ad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AF3FD06-121E-4F13-9171-1254A1A22071}">
  <ds:schemaRefs>
    <ds:schemaRef ds:uri="http://schemas.microsoft.com/sharepoint/v3/contenttype/forms"/>
  </ds:schemaRefs>
</ds:datastoreItem>
</file>

<file path=customXml/itemProps3.xml><?xml version="1.0" encoding="utf-8"?>
<ds:datastoreItem xmlns:ds="http://schemas.openxmlformats.org/officeDocument/2006/customXml" ds:itemID="{FF843ECF-8667-4401-BA6B-7F513BBAF889}">
  <ds:schemaRefs>
    <ds:schemaRef ds:uri="c1752347-4e16-4ce8-a381-9ddf3e797ad6"/>
    <ds:schemaRef ds:uri="http://purl.org/dc/terms/"/>
    <ds:schemaRef ds:uri="http://schemas.openxmlformats.org/package/2006/metadata/core-properties"/>
    <ds:schemaRef ds:uri="9b53d6be-5940-4371-8a56-d6ca0a43a11a"/>
    <ds:schemaRef ds:uri="http://schemas.microsoft.com/office/2006/metadata/properties"/>
    <ds:schemaRef ds:uri="http://schemas.microsoft.com/office/2006/documentManagement/types"/>
    <ds:schemaRef ds:uri="http://purl.org/dc/dcmitype/"/>
    <ds:schemaRef ds:uri="http://schemas.microsoft.com/office/infopath/2007/PartnerControls"/>
    <ds:schemaRef ds:uri="http://www.w3.org/XML/1998/namespace"/>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
  <TotalTime>0</TotalTime>
  <Words>3216</Words>
  <Application>Microsoft Office PowerPoint</Application>
  <PresentationFormat>Custom</PresentationFormat>
  <Paragraphs>307</Paragraphs>
  <Slides>23</Slides>
  <Notes>22</Notes>
  <HiddenSlides>1</HiddenSlides>
  <MMClips>0</MMClips>
  <ScaleCrop>false</ScaleCrop>
  <HeadingPairs>
    <vt:vector size="6" baseType="variant">
      <vt:variant>
        <vt:lpstr>Fonts Used</vt:lpstr>
      </vt:variant>
      <vt:variant>
        <vt:i4>16</vt:i4>
      </vt:variant>
      <vt:variant>
        <vt:lpstr>Theme</vt:lpstr>
      </vt:variant>
      <vt:variant>
        <vt:i4>2</vt:i4>
      </vt:variant>
      <vt:variant>
        <vt:lpstr>Slide Titles</vt:lpstr>
      </vt:variant>
      <vt:variant>
        <vt:i4>23</vt:i4>
      </vt:variant>
    </vt:vector>
  </HeadingPairs>
  <TitlesOfParts>
    <vt:vector size="41" baseType="lpstr">
      <vt:lpstr>Adobe Clean DC</vt:lpstr>
      <vt:lpstr>Arial</vt:lpstr>
      <vt:lpstr>Arial</vt:lpstr>
      <vt:lpstr>Calibri</vt:lpstr>
      <vt:lpstr>Calibri Light</vt:lpstr>
      <vt:lpstr>ECSquareSansPro-Regular</vt:lpstr>
      <vt:lpstr>Google Sans</vt:lpstr>
      <vt:lpstr>Montserrat</vt:lpstr>
      <vt:lpstr>Open Sans</vt:lpstr>
      <vt:lpstr>PF Square Sans Pro</vt:lpstr>
      <vt:lpstr>Raleway</vt:lpstr>
      <vt:lpstr>Roboto</vt:lpstr>
      <vt:lpstr>Segoe UI</vt:lpstr>
      <vt:lpstr>Tahoma</vt:lpstr>
      <vt:lpstr>Verdana</vt:lpstr>
      <vt:lpstr>Wingdings</vt:lpstr>
      <vt:lpstr>1_Office Theme</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PLANTILLA_PPT</dc:title>
  <dc:creator>Monica Zabala Utrillas</dc:creator>
  <cp:lastModifiedBy>Andrea Castro Troya</cp:lastModifiedBy>
  <cp:revision>335</cp:revision>
  <dcterms:created xsi:type="dcterms:W3CDTF">2023-11-20T15:58:16Z</dcterms:created>
  <dcterms:modified xsi:type="dcterms:W3CDTF">2024-09-17T08:41:27Z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2023-11-20T00:00:00Z</vt:filetime>
  </property>
  <property fmtid="{D5CDD505-2E9C-101B-9397-08002B2CF9AE}" pid="3" name="Creator">
    <vt:lpwstr>Adobe Illustrator 28.0 (Windows)</vt:lpwstr>
  </property>
  <property fmtid="{D5CDD505-2E9C-101B-9397-08002B2CF9AE}" pid="4" name="CreatorVersion">
    <vt:lpwstr>21.0.0</vt:lpwstr>
  </property>
  <property fmtid="{D5CDD505-2E9C-101B-9397-08002B2CF9AE}" pid="5" name="LastSaved">
    <vt:filetime>2023-11-20T00:00:00Z</vt:filetime>
  </property>
  <property fmtid="{D5CDD505-2E9C-101B-9397-08002B2CF9AE}" pid="6" name="Producer">
    <vt:lpwstr>Adobe PDF library 17.00</vt:lpwstr>
  </property>
  <property fmtid="{D5CDD505-2E9C-101B-9397-08002B2CF9AE}" pid="7" name="ContentTypeId">
    <vt:lpwstr>0x01010081D7E5E20A3B6448BB831F127F5CFB05</vt:lpwstr>
  </property>
  <property fmtid="{D5CDD505-2E9C-101B-9397-08002B2CF9AE}" pid="8" name="MSIP_Label_6bd9ddd1-4d20-43f6-abfa-fc3c07406f94_Enabled">
    <vt:lpwstr>true</vt:lpwstr>
  </property>
  <property fmtid="{D5CDD505-2E9C-101B-9397-08002B2CF9AE}" pid="9" name="MSIP_Label_6bd9ddd1-4d20-43f6-abfa-fc3c07406f94_SetDate">
    <vt:lpwstr>2024-01-31T10:53:41Z</vt:lpwstr>
  </property>
  <property fmtid="{D5CDD505-2E9C-101B-9397-08002B2CF9AE}" pid="10" name="MSIP_Label_6bd9ddd1-4d20-43f6-abfa-fc3c07406f94_Method">
    <vt:lpwstr>Standard</vt:lpwstr>
  </property>
  <property fmtid="{D5CDD505-2E9C-101B-9397-08002B2CF9AE}" pid="11" name="MSIP_Label_6bd9ddd1-4d20-43f6-abfa-fc3c07406f94_Name">
    <vt:lpwstr>Commission Use</vt:lpwstr>
  </property>
  <property fmtid="{D5CDD505-2E9C-101B-9397-08002B2CF9AE}" pid="12" name="MSIP_Label_6bd9ddd1-4d20-43f6-abfa-fc3c07406f94_SiteId">
    <vt:lpwstr>b24c8b06-522c-46fe-9080-70926f8dddb1</vt:lpwstr>
  </property>
  <property fmtid="{D5CDD505-2E9C-101B-9397-08002B2CF9AE}" pid="13" name="MSIP_Label_6bd9ddd1-4d20-43f6-abfa-fc3c07406f94_ActionId">
    <vt:lpwstr>e3c45984-78d1-4dc9-b2e6-636c6bc42d8b</vt:lpwstr>
  </property>
  <property fmtid="{D5CDD505-2E9C-101B-9397-08002B2CF9AE}" pid="14" name="MSIP_Label_6bd9ddd1-4d20-43f6-abfa-fc3c07406f94_ContentBits">
    <vt:lpwstr>0</vt:lpwstr>
  </property>
  <property fmtid="{D5CDD505-2E9C-101B-9397-08002B2CF9AE}" pid="15" name="MediaServiceImageTags">
    <vt:lpwstr/>
  </property>
</Properties>
</file>