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61" r:id="rId2"/>
    <p:sldId id="262" r:id="rId3"/>
    <p:sldId id="265" r:id="rId4"/>
    <p:sldId id="264" r:id="rId5"/>
    <p:sldId id="2425" r:id="rId6"/>
    <p:sldId id="2442" r:id="rId7"/>
    <p:sldId id="2426" r:id="rId8"/>
    <p:sldId id="2427" r:id="rId9"/>
    <p:sldId id="2443" r:id="rId10"/>
    <p:sldId id="2444" r:id="rId11"/>
    <p:sldId id="2445" r:id="rId12"/>
    <p:sldId id="2447" r:id="rId13"/>
    <p:sldId id="2448" r:id="rId14"/>
    <p:sldId id="2449" r:id="rId15"/>
    <p:sldId id="2451" r:id="rId16"/>
    <p:sldId id="2453" r:id="rId17"/>
    <p:sldId id="270" r:id="rId18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78000" autoAdjust="0"/>
  </p:normalViewPr>
  <p:slideViewPr>
    <p:cSldViewPr>
      <p:cViewPr varScale="1">
        <p:scale>
          <a:sx n="97" d="100"/>
          <a:sy n="97" d="100"/>
        </p:scale>
        <p:origin x="84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40940-B5E0-4C2F-A221-69B1A7F07BA3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52243D7-8410-4BE7-A94A-4C97B1EEE0FA}">
      <dgm:prSet phldrT="[Text]"/>
      <dgm:spPr>
        <a:solidFill>
          <a:srgbClr val="ECEBEB"/>
        </a:solidFill>
      </dgm:spPr>
      <dgm:t>
        <a:bodyPr/>
        <a:lstStyle/>
        <a:p>
          <a:r>
            <a:rPr lang="lt-LT" dirty="0">
              <a:solidFill>
                <a:schemeClr val="tx1"/>
              </a:solidFill>
              <a:latin typeface="PF Square Sans Pro" pitchFamily="2" charset="0"/>
            </a:rPr>
            <a:t>Skirtingos taisyklės taikomos </a:t>
          </a:r>
        </a:p>
      </dgm:t>
    </dgm:pt>
    <dgm:pt modelId="{52DB4A73-99B0-46DE-BAE9-D04FCA0F7A67}" type="parTrans" cxnId="{3BE01E08-3C91-4526-A69A-30E916C1961C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3D1F278-7628-498E-AB69-41339A6FF3F2}" type="sibTrans" cxnId="{3BE01E08-3C91-4526-A69A-30E916C1961C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90621425-3EF3-425D-A15A-D33091B77DC6}">
      <dgm:prSet phldrT="[Text]" custT="1"/>
      <dgm:spPr>
        <a:solidFill>
          <a:srgbClr val="2C7470"/>
        </a:solidFill>
      </dgm:spPr>
      <dgm:t>
        <a:bodyPr/>
        <a:lstStyle/>
        <a:p>
          <a:r>
            <a:rPr lang="lt-LT" sz="2800" dirty="0">
              <a:latin typeface="PF Square Sans Pro" pitchFamily="2" charset="0"/>
            </a:rPr>
            <a:t>Geriamieji vaistai </a:t>
          </a:r>
        </a:p>
        <a:p>
          <a:r>
            <a:rPr lang="lt-LT" sz="1900" dirty="0">
              <a:latin typeface="PF Square Sans Pro" pitchFamily="2" charset="0"/>
            </a:rPr>
            <a:t>(gyvulių laikytojas fermoje sumaišo su pašaru arba vandeniu)</a:t>
          </a:r>
        </a:p>
      </dgm:t>
    </dgm:pt>
    <dgm:pt modelId="{EE132CA6-C8A5-488D-8638-EE246B8D858E}" type="parTrans" cxnId="{ADA76392-8724-4931-824F-743FC4925DCA}">
      <dgm:prSet/>
      <dgm:spPr/>
      <dgm:t>
        <a:bodyPr/>
        <a:lstStyle/>
        <a:p>
          <a:endParaRPr lang="en-GB" dirty="0">
            <a:latin typeface="PF Square Sans Pro" pitchFamily="2" charset="0"/>
          </a:endParaRPr>
        </a:p>
      </dgm:t>
    </dgm:pt>
    <dgm:pt modelId="{BFC522AD-BF74-4440-9867-2E12B6355D2A}" type="sibTrans" cxnId="{ADA76392-8724-4931-824F-743FC4925DC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4F68A50-1B98-476E-BEA5-1D097A21F5CA}">
      <dgm:prSet phldrT="[Text]"/>
      <dgm:spPr>
        <a:solidFill>
          <a:srgbClr val="2C7470"/>
        </a:solidFill>
      </dgm:spPr>
      <dgm:t>
        <a:bodyPr/>
        <a:lstStyle/>
        <a:p>
          <a:r>
            <a:rPr lang="lt-LT" dirty="0">
              <a:solidFill>
                <a:schemeClr val="bg1"/>
              </a:solidFill>
              <a:latin typeface="PF Square Sans Pro" pitchFamily="2" charset="0"/>
            </a:rPr>
            <a:t>Vaistai vartojami su pašaru</a:t>
          </a:r>
        </a:p>
      </dgm:t>
    </dgm:pt>
    <dgm:pt modelId="{3D5A27C2-6AFF-4304-BCA4-D3E224288C62}" type="parTrans" cxnId="{6D1B5F07-E06C-481D-82B7-EC46E0E1C11A}">
      <dgm:prSet/>
      <dgm:spPr/>
      <dgm:t>
        <a:bodyPr/>
        <a:lstStyle/>
        <a:p>
          <a:endParaRPr lang="en-GB" dirty="0">
            <a:latin typeface="PF Square Sans Pro" pitchFamily="2" charset="0"/>
          </a:endParaRPr>
        </a:p>
      </dgm:t>
    </dgm:pt>
    <dgm:pt modelId="{3E079627-616D-459E-B204-92AF86E56083}" type="sibTrans" cxnId="{6D1B5F07-E06C-481D-82B7-EC46E0E1C11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EA0228-EDA9-431F-82B1-1C012D4C5921}">
      <dgm:prSet phldrT="[Text]"/>
      <dgm:spPr>
        <a:solidFill>
          <a:srgbClr val="2C7470"/>
        </a:solidFill>
      </dgm:spPr>
      <dgm:t>
        <a:bodyPr/>
        <a:lstStyle/>
        <a:p>
          <a:r>
            <a:rPr lang="lt-LT">
              <a:latin typeface="PF Square Sans Pro" pitchFamily="2" charset="0"/>
            </a:rPr>
            <a:t>Vartojami su vandeniu</a:t>
          </a:r>
        </a:p>
      </dgm:t>
    </dgm:pt>
    <dgm:pt modelId="{4024C9D4-D69C-42D8-AD58-E4F4D1B799B8}" type="parTrans" cxnId="{FBC3B2A8-523A-4845-BA80-5D502E0B77BF}">
      <dgm:prSet/>
      <dgm:spPr/>
      <dgm:t>
        <a:bodyPr/>
        <a:lstStyle/>
        <a:p>
          <a:endParaRPr lang="en-GB" dirty="0">
            <a:latin typeface="PF Square Sans Pro" pitchFamily="2" charset="0"/>
          </a:endParaRPr>
        </a:p>
      </dgm:t>
    </dgm:pt>
    <dgm:pt modelId="{62BEDA8A-7276-48D3-B211-47B64C2555DF}" type="sibTrans" cxnId="{FBC3B2A8-523A-4845-BA80-5D502E0B77BF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6C6F50E1-24CC-4110-86E5-D49A5C367B16}">
      <dgm:prSet phldrT="[Text]" custT="1"/>
      <dgm:spPr>
        <a:solidFill>
          <a:srgbClr val="6BB188"/>
        </a:solidFill>
      </dgm:spPr>
      <dgm:t>
        <a:bodyPr/>
        <a:lstStyle/>
        <a:p>
          <a:pPr>
            <a:lnSpc>
              <a:spcPct val="90000"/>
            </a:lnSpc>
            <a:spcAft>
              <a:spcPts val="1000"/>
            </a:spcAft>
          </a:pPr>
          <a:r>
            <a:rPr lang="lt-LT" sz="2800" kern="1200" dirty="0">
              <a:solidFill>
                <a:schemeClr val="tx1"/>
              </a:solidFill>
              <a:latin typeface="PF Square Sans Pro" pitchFamily="2" charset="0"/>
            </a:rPr>
            <a:t>Gydomasis pašaras</a:t>
          </a:r>
        </a:p>
        <a:p>
          <a:pPr>
            <a:lnSpc>
              <a:spcPct val="80000"/>
            </a:lnSpc>
            <a:spcAft>
              <a:spcPct val="35000"/>
            </a:spcAft>
          </a:pPr>
          <a:r>
            <a:rPr lang="lt-LT" sz="1900" kern="0" spc="-30" baseline="0" dirty="0">
              <a:solidFill>
                <a:schemeClr val="tx1"/>
              </a:solidFill>
              <a:latin typeface="PF Square Sans Pro" pitchFamily="2" charset="0"/>
            </a:rPr>
            <a:t>(pašarai, kuriuos pašarų verslo operatorius sumaišo su vaistais pašarų gamykloje, mobilioje maišyklėje arba specialiai įrengtoje transporto priemonėje)</a:t>
          </a:r>
        </a:p>
      </dgm:t>
    </dgm:pt>
    <dgm:pt modelId="{865A933C-C587-45D5-ADCB-A31B7DCA0276}" type="parTrans" cxnId="{21153BDA-B4FE-42E3-84F8-E3D5583E68FD}">
      <dgm:prSet/>
      <dgm:spPr/>
      <dgm:t>
        <a:bodyPr/>
        <a:lstStyle/>
        <a:p>
          <a:endParaRPr lang="en-GB" dirty="0">
            <a:latin typeface="PF Square Sans Pro" pitchFamily="2" charset="0"/>
          </a:endParaRPr>
        </a:p>
      </dgm:t>
    </dgm:pt>
    <dgm:pt modelId="{78A400A5-03C1-4E12-A31A-ECFAEFEFDEB9}" type="sibTrans" cxnId="{21153BDA-B4FE-42E3-84F8-E3D5583E68FD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E290FBA2-CC32-43EB-A64A-BB03076940A3}" type="pres">
      <dgm:prSet presAssocID="{49840940-B5E0-4C2F-A221-69B1A7F07BA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88E32B-7B91-4254-AD9B-322C412F5E7E}" type="pres">
      <dgm:prSet presAssocID="{49840940-B5E0-4C2F-A221-69B1A7F07BA3}" presName="hierFlow" presStyleCnt="0"/>
      <dgm:spPr/>
    </dgm:pt>
    <dgm:pt modelId="{86576499-25C2-467E-BED1-C60952E7D081}" type="pres">
      <dgm:prSet presAssocID="{49840940-B5E0-4C2F-A221-69B1A7F07BA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496E231-9178-4857-B2E5-82537379A7ED}" type="pres">
      <dgm:prSet presAssocID="{F52243D7-8410-4BE7-A94A-4C97B1EEE0FA}" presName="Name17" presStyleCnt="0"/>
      <dgm:spPr/>
    </dgm:pt>
    <dgm:pt modelId="{2CA438B9-42DF-4AF0-A43A-7B1C6D523173}" type="pres">
      <dgm:prSet presAssocID="{F52243D7-8410-4BE7-A94A-4C97B1EEE0FA}" presName="level1Shape" presStyleLbl="node0" presStyleIdx="0" presStyleCnt="1">
        <dgm:presLayoutVars>
          <dgm:chPref val="3"/>
        </dgm:presLayoutVars>
      </dgm:prSet>
      <dgm:spPr/>
    </dgm:pt>
    <dgm:pt modelId="{68276634-D688-4176-B046-22644173D86F}" type="pres">
      <dgm:prSet presAssocID="{F52243D7-8410-4BE7-A94A-4C97B1EEE0FA}" presName="hierChild2" presStyleCnt="0"/>
      <dgm:spPr/>
    </dgm:pt>
    <dgm:pt modelId="{FBF1D535-BA08-43A6-99DE-E066AFB0E81C}" type="pres">
      <dgm:prSet presAssocID="{865A933C-C587-45D5-ADCB-A31B7DCA0276}" presName="Name25" presStyleLbl="parChTrans1D2" presStyleIdx="0" presStyleCnt="2"/>
      <dgm:spPr/>
    </dgm:pt>
    <dgm:pt modelId="{C8FBC1DD-3B75-4A30-BDF0-72869C171122}" type="pres">
      <dgm:prSet presAssocID="{865A933C-C587-45D5-ADCB-A31B7DCA0276}" presName="connTx" presStyleLbl="parChTrans1D2" presStyleIdx="0" presStyleCnt="2"/>
      <dgm:spPr/>
    </dgm:pt>
    <dgm:pt modelId="{104B4E32-9102-40AC-B4B3-8D3751C50400}" type="pres">
      <dgm:prSet presAssocID="{6C6F50E1-24CC-4110-86E5-D49A5C367B16}" presName="Name30" presStyleCnt="0"/>
      <dgm:spPr/>
    </dgm:pt>
    <dgm:pt modelId="{2D3E6146-CCB2-4079-B87F-FBE50FFB8125}" type="pres">
      <dgm:prSet presAssocID="{6C6F50E1-24CC-4110-86E5-D49A5C367B16}" presName="level2Shape" presStyleLbl="node2" presStyleIdx="0" presStyleCnt="2" custScaleX="163599" custScaleY="181101" custLinFactNeighborX="-2233" custLinFactNeighborY="-33128"/>
      <dgm:spPr/>
    </dgm:pt>
    <dgm:pt modelId="{ECD8ADEF-7A64-4169-AC76-F54BCA627A13}" type="pres">
      <dgm:prSet presAssocID="{6C6F50E1-24CC-4110-86E5-D49A5C367B16}" presName="hierChild3" presStyleCnt="0"/>
      <dgm:spPr/>
    </dgm:pt>
    <dgm:pt modelId="{61694B86-253D-4A40-931A-F8F2732E8B11}" type="pres">
      <dgm:prSet presAssocID="{EE132CA6-C8A5-488D-8638-EE246B8D858E}" presName="Name25" presStyleLbl="parChTrans1D2" presStyleIdx="1" presStyleCnt="2"/>
      <dgm:spPr/>
    </dgm:pt>
    <dgm:pt modelId="{27551C29-51E4-4FD4-9B7D-8BDA8DC047E0}" type="pres">
      <dgm:prSet presAssocID="{EE132CA6-C8A5-488D-8638-EE246B8D858E}" presName="connTx" presStyleLbl="parChTrans1D2" presStyleIdx="1" presStyleCnt="2"/>
      <dgm:spPr/>
    </dgm:pt>
    <dgm:pt modelId="{C914C555-0659-4029-834D-657F814C296F}" type="pres">
      <dgm:prSet presAssocID="{90621425-3EF3-425D-A15A-D33091B77DC6}" presName="Name30" presStyleCnt="0"/>
      <dgm:spPr/>
    </dgm:pt>
    <dgm:pt modelId="{F95EF68C-ADEC-4363-9740-CB6CEB0E641C}" type="pres">
      <dgm:prSet presAssocID="{90621425-3EF3-425D-A15A-D33091B77DC6}" presName="level2Shape" presStyleLbl="node2" presStyleIdx="1" presStyleCnt="2" custScaleX="167809" custScaleY="203074" custLinFactNeighborX="-3634" custLinFactNeighborY="28914"/>
      <dgm:spPr/>
    </dgm:pt>
    <dgm:pt modelId="{053A5CCF-BBEE-4CFE-8DA9-5E6EF07E7C8B}" type="pres">
      <dgm:prSet presAssocID="{90621425-3EF3-425D-A15A-D33091B77DC6}" presName="hierChild3" presStyleCnt="0"/>
      <dgm:spPr/>
    </dgm:pt>
    <dgm:pt modelId="{EEA59F76-1A8C-4C30-BAA1-8734A5405816}" type="pres">
      <dgm:prSet presAssocID="{3D5A27C2-6AFF-4304-BCA4-D3E224288C62}" presName="Name25" presStyleLbl="parChTrans1D3" presStyleIdx="0" presStyleCnt="2"/>
      <dgm:spPr/>
    </dgm:pt>
    <dgm:pt modelId="{E2C9B4E6-C99F-4AD2-B0A6-7F40A0A3A94B}" type="pres">
      <dgm:prSet presAssocID="{3D5A27C2-6AFF-4304-BCA4-D3E224288C62}" presName="connTx" presStyleLbl="parChTrans1D3" presStyleIdx="0" presStyleCnt="2"/>
      <dgm:spPr/>
    </dgm:pt>
    <dgm:pt modelId="{A7E2DF2D-C817-4A79-B7F2-6E73B8BAED9F}" type="pres">
      <dgm:prSet presAssocID="{74F68A50-1B98-476E-BEA5-1D097A21F5CA}" presName="Name30" presStyleCnt="0"/>
      <dgm:spPr/>
    </dgm:pt>
    <dgm:pt modelId="{648DB4D0-7FA0-4BCA-8F42-0ED7942B08C2}" type="pres">
      <dgm:prSet presAssocID="{74F68A50-1B98-476E-BEA5-1D097A21F5CA}" presName="level2Shape" presStyleLbl="node3" presStyleIdx="0" presStyleCnt="2" custLinFactNeighborX="-1263" custLinFactNeighborY="10765"/>
      <dgm:spPr/>
    </dgm:pt>
    <dgm:pt modelId="{3CC2C0F5-8E6B-491D-BA8C-14CBFC7C045B}" type="pres">
      <dgm:prSet presAssocID="{74F68A50-1B98-476E-BEA5-1D097A21F5CA}" presName="hierChild3" presStyleCnt="0"/>
      <dgm:spPr/>
    </dgm:pt>
    <dgm:pt modelId="{39D65ED2-01CD-47FC-9F06-E4399AC37A9B}" type="pres">
      <dgm:prSet presAssocID="{4024C9D4-D69C-42D8-AD58-E4F4D1B799B8}" presName="Name25" presStyleLbl="parChTrans1D3" presStyleIdx="1" presStyleCnt="2"/>
      <dgm:spPr/>
    </dgm:pt>
    <dgm:pt modelId="{48E44880-5249-4A0A-A93C-4199097A5458}" type="pres">
      <dgm:prSet presAssocID="{4024C9D4-D69C-42D8-AD58-E4F4D1B799B8}" presName="connTx" presStyleLbl="parChTrans1D3" presStyleIdx="1" presStyleCnt="2"/>
      <dgm:spPr/>
    </dgm:pt>
    <dgm:pt modelId="{64EA4CAE-185D-4D54-B718-CDD45B411DAA}" type="pres">
      <dgm:prSet presAssocID="{D1EA0228-EDA9-431F-82B1-1C012D4C5921}" presName="Name30" presStyleCnt="0"/>
      <dgm:spPr/>
    </dgm:pt>
    <dgm:pt modelId="{045A6619-E40C-4B52-8C20-4AB2F202DA54}" type="pres">
      <dgm:prSet presAssocID="{D1EA0228-EDA9-431F-82B1-1C012D4C5921}" presName="level2Shape" presStyleLbl="node3" presStyleIdx="1" presStyleCnt="2" custLinFactNeighborX="2591" custLinFactNeighborY="27624"/>
      <dgm:spPr/>
    </dgm:pt>
    <dgm:pt modelId="{0272F7E9-AAE6-4CF8-A9A7-326B886941F0}" type="pres">
      <dgm:prSet presAssocID="{D1EA0228-EDA9-431F-82B1-1C012D4C5921}" presName="hierChild3" presStyleCnt="0"/>
      <dgm:spPr/>
    </dgm:pt>
    <dgm:pt modelId="{7269B80F-F71B-405F-83CD-5ED45B0B251A}" type="pres">
      <dgm:prSet presAssocID="{49840940-B5E0-4C2F-A221-69B1A7F07BA3}" presName="bgShapesFlow" presStyleCnt="0"/>
      <dgm:spPr/>
    </dgm:pt>
  </dgm:ptLst>
  <dgm:cxnLst>
    <dgm:cxn modelId="{2536B306-E6A9-4A54-9DBB-30757DFDF259}" type="presOf" srcId="{EE132CA6-C8A5-488D-8638-EE246B8D858E}" destId="{27551C29-51E4-4FD4-9B7D-8BDA8DC047E0}" srcOrd="1" destOrd="0" presId="urn:microsoft.com/office/officeart/2005/8/layout/hierarchy5"/>
    <dgm:cxn modelId="{6D1B5F07-E06C-481D-82B7-EC46E0E1C11A}" srcId="{90621425-3EF3-425D-A15A-D33091B77DC6}" destId="{74F68A50-1B98-476E-BEA5-1D097A21F5CA}" srcOrd="0" destOrd="0" parTransId="{3D5A27C2-6AFF-4304-BCA4-D3E224288C62}" sibTransId="{3E079627-616D-459E-B204-92AF86E56083}"/>
    <dgm:cxn modelId="{3BE01E08-3C91-4526-A69A-30E916C1961C}" srcId="{49840940-B5E0-4C2F-A221-69B1A7F07BA3}" destId="{F52243D7-8410-4BE7-A94A-4C97B1EEE0FA}" srcOrd="0" destOrd="0" parTransId="{52DB4A73-99B0-46DE-BAE9-D04FCA0F7A67}" sibTransId="{F3D1F278-7628-498E-AB69-41339A6FF3F2}"/>
    <dgm:cxn modelId="{4298B50F-B5E8-42AE-A28F-3AB58913D9DF}" type="presOf" srcId="{4024C9D4-D69C-42D8-AD58-E4F4D1B799B8}" destId="{48E44880-5249-4A0A-A93C-4199097A5458}" srcOrd="1" destOrd="0" presId="urn:microsoft.com/office/officeart/2005/8/layout/hierarchy5"/>
    <dgm:cxn modelId="{6501F30F-1CDC-4E3A-B1A7-E374F64BB09A}" type="presOf" srcId="{49840940-B5E0-4C2F-A221-69B1A7F07BA3}" destId="{E290FBA2-CC32-43EB-A64A-BB03076940A3}" srcOrd="0" destOrd="0" presId="urn:microsoft.com/office/officeart/2005/8/layout/hierarchy5"/>
    <dgm:cxn modelId="{FE308F1B-17EC-4D29-9A25-928C0D32A8AB}" type="presOf" srcId="{865A933C-C587-45D5-ADCB-A31B7DCA0276}" destId="{C8FBC1DD-3B75-4A30-BDF0-72869C171122}" srcOrd="1" destOrd="0" presId="urn:microsoft.com/office/officeart/2005/8/layout/hierarchy5"/>
    <dgm:cxn modelId="{7B473629-B127-44A0-A103-7E0EB29D234C}" type="presOf" srcId="{EE132CA6-C8A5-488D-8638-EE246B8D858E}" destId="{61694B86-253D-4A40-931A-F8F2732E8B11}" srcOrd="0" destOrd="0" presId="urn:microsoft.com/office/officeart/2005/8/layout/hierarchy5"/>
    <dgm:cxn modelId="{02C0BF4D-26EA-4660-AC53-9830AA2A0EA4}" type="presOf" srcId="{4024C9D4-D69C-42D8-AD58-E4F4D1B799B8}" destId="{39D65ED2-01CD-47FC-9F06-E4399AC37A9B}" srcOrd="0" destOrd="0" presId="urn:microsoft.com/office/officeart/2005/8/layout/hierarchy5"/>
    <dgm:cxn modelId="{17CF068B-167F-4E0B-A643-F1E83B20EA8C}" type="presOf" srcId="{3D5A27C2-6AFF-4304-BCA4-D3E224288C62}" destId="{E2C9B4E6-C99F-4AD2-B0A6-7F40A0A3A94B}" srcOrd="1" destOrd="0" presId="urn:microsoft.com/office/officeart/2005/8/layout/hierarchy5"/>
    <dgm:cxn modelId="{ADA76392-8724-4931-824F-743FC4925DCA}" srcId="{F52243D7-8410-4BE7-A94A-4C97B1EEE0FA}" destId="{90621425-3EF3-425D-A15A-D33091B77DC6}" srcOrd="1" destOrd="0" parTransId="{EE132CA6-C8A5-488D-8638-EE246B8D858E}" sibTransId="{BFC522AD-BF74-4440-9867-2E12B6355D2A}"/>
    <dgm:cxn modelId="{FBC3B2A8-523A-4845-BA80-5D502E0B77BF}" srcId="{90621425-3EF3-425D-A15A-D33091B77DC6}" destId="{D1EA0228-EDA9-431F-82B1-1C012D4C5921}" srcOrd="1" destOrd="0" parTransId="{4024C9D4-D69C-42D8-AD58-E4F4D1B799B8}" sibTransId="{62BEDA8A-7276-48D3-B211-47B64C2555DF}"/>
    <dgm:cxn modelId="{36826AAA-C6AC-48A3-913F-385ACA1B1592}" type="presOf" srcId="{74F68A50-1B98-476E-BEA5-1D097A21F5CA}" destId="{648DB4D0-7FA0-4BCA-8F42-0ED7942B08C2}" srcOrd="0" destOrd="0" presId="urn:microsoft.com/office/officeart/2005/8/layout/hierarchy5"/>
    <dgm:cxn modelId="{11FEC6B2-7595-48AE-853B-DE8A428DFE38}" type="presOf" srcId="{D1EA0228-EDA9-431F-82B1-1C012D4C5921}" destId="{045A6619-E40C-4B52-8C20-4AB2F202DA54}" srcOrd="0" destOrd="0" presId="urn:microsoft.com/office/officeart/2005/8/layout/hierarchy5"/>
    <dgm:cxn modelId="{B3D9D8CE-AB13-4877-AEC2-757DCE7BCDD2}" type="presOf" srcId="{F52243D7-8410-4BE7-A94A-4C97B1EEE0FA}" destId="{2CA438B9-42DF-4AF0-A43A-7B1C6D523173}" srcOrd="0" destOrd="0" presId="urn:microsoft.com/office/officeart/2005/8/layout/hierarchy5"/>
    <dgm:cxn modelId="{C5EEADD2-3355-4A43-AC18-8B575E5FEC77}" type="presOf" srcId="{6C6F50E1-24CC-4110-86E5-D49A5C367B16}" destId="{2D3E6146-CCB2-4079-B87F-FBE50FFB8125}" srcOrd="0" destOrd="0" presId="urn:microsoft.com/office/officeart/2005/8/layout/hierarchy5"/>
    <dgm:cxn modelId="{21153BDA-B4FE-42E3-84F8-E3D5583E68FD}" srcId="{F52243D7-8410-4BE7-A94A-4C97B1EEE0FA}" destId="{6C6F50E1-24CC-4110-86E5-D49A5C367B16}" srcOrd="0" destOrd="0" parTransId="{865A933C-C587-45D5-ADCB-A31B7DCA0276}" sibTransId="{78A400A5-03C1-4E12-A31A-ECFAEFEFDEB9}"/>
    <dgm:cxn modelId="{8F1EA0E7-49F4-473B-A0D9-86BB23C98E61}" type="presOf" srcId="{3D5A27C2-6AFF-4304-BCA4-D3E224288C62}" destId="{EEA59F76-1A8C-4C30-BAA1-8734A5405816}" srcOrd="0" destOrd="0" presId="urn:microsoft.com/office/officeart/2005/8/layout/hierarchy5"/>
    <dgm:cxn modelId="{286728EE-B02F-497F-95B9-60E55ACC203C}" type="presOf" srcId="{865A933C-C587-45D5-ADCB-A31B7DCA0276}" destId="{FBF1D535-BA08-43A6-99DE-E066AFB0E81C}" srcOrd="0" destOrd="0" presId="urn:microsoft.com/office/officeart/2005/8/layout/hierarchy5"/>
    <dgm:cxn modelId="{BE918AEE-F812-43B8-8284-EE94DF0BF070}" type="presOf" srcId="{90621425-3EF3-425D-A15A-D33091B77DC6}" destId="{F95EF68C-ADEC-4363-9740-CB6CEB0E641C}" srcOrd="0" destOrd="0" presId="urn:microsoft.com/office/officeart/2005/8/layout/hierarchy5"/>
    <dgm:cxn modelId="{6658BE3C-6A61-4A9D-8F3B-70CF1A53F589}" type="presParOf" srcId="{E290FBA2-CC32-43EB-A64A-BB03076940A3}" destId="{E988E32B-7B91-4254-AD9B-322C412F5E7E}" srcOrd="0" destOrd="0" presId="urn:microsoft.com/office/officeart/2005/8/layout/hierarchy5"/>
    <dgm:cxn modelId="{15E48273-102A-426D-8CDF-77DCBDBA103F}" type="presParOf" srcId="{E988E32B-7B91-4254-AD9B-322C412F5E7E}" destId="{86576499-25C2-467E-BED1-C60952E7D081}" srcOrd="0" destOrd="0" presId="urn:microsoft.com/office/officeart/2005/8/layout/hierarchy5"/>
    <dgm:cxn modelId="{55447CEF-7982-4AC6-B309-D5A619D8F887}" type="presParOf" srcId="{86576499-25C2-467E-BED1-C60952E7D081}" destId="{8496E231-9178-4857-B2E5-82537379A7ED}" srcOrd="0" destOrd="0" presId="urn:microsoft.com/office/officeart/2005/8/layout/hierarchy5"/>
    <dgm:cxn modelId="{0495E070-D0E1-4A08-B551-66F597CB8FDA}" type="presParOf" srcId="{8496E231-9178-4857-B2E5-82537379A7ED}" destId="{2CA438B9-42DF-4AF0-A43A-7B1C6D523173}" srcOrd="0" destOrd="0" presId="urn:microsoft.com/office/officeart/2005/8/layout/hierarchy5"/>
    <dgm:cxn modelId="{AFF764D6-C974-4403-9811-58EBB0CD447E}" type="presParOf" srcId="{8496E231-9178-4857-B2E5-82537379A7ED}" destId="{68276634-D688-4176-B046-22644173D86F}" srcOrd="1" destOrd="0" presId="urn:microsoft.com/office/officeart/2005/8/layout/hierarchy5"/>
    <dgm:cxn modelId="{72EF899B-167A-4D1D-9938-53B7D87EEE79}" type="presParOf" srcId="{68276634-D688-4176-B046-22644173D86F}" destId="{FBF1D535-BA08-43A6-99DE-E066AFB0E81C}" srcOrd="0" destOrd="0" presId="urn:microsoft.com/office/officeart/2005/8/layout/hierarchy5"/>
    <dgm:cxn modelId="{C8CB8243-BEBD-4F91-82BA-19AD3DDCB0F5}" type="presParOf" srcId="{FBF1D535-BA08-43A6-99DE-E066AFB0E81C}" destId="{C8FBC1DD-3B75-4A30-BDF0-72869C171122}" srcOrd="0" destOrd="0" presId="urn:microsoft.com/office/officeart/2005/8/layout/hierarchy5"/>
    <dgm:cxn modelId="{CB63E86A-FA6B-45D7-BB91-51D8599E06BD}" type="presParOf" srcId="{68276634-D688-4176-B046-22644173D86F}" destId="{104B4E32-9102-40AC-B4B3-8D3751C50400}" srcOrd="1" destOrd="0" presId="urn:microsoft.com/office/officeart/2005/8/layout/hierarchy5"/>
    <dgm:cxn modelId="{40190982-AEB7-4C4A-813E-3F259EA4B28C}" type="presParOf" srcId="{104B4E32-9102-40AC-B4B3-8D3751C50400}" destId="{2D3E6146-CCB2-4079-B87F-FBE50FFB8125}" srcOrd="0" destOrd="0" presId="urn:microsoft.com/office/officeart/2005/8/layout/hierarchy5"/>
    <dgm:cxn modelId="{ACF950DF-8119-4F71-A3FA-40295EE42A63}" type="presParOf" srcId="{104B4E32-9102-40AC-B4B3-8D3751C50400}" destId="{ECD8ADEF-7A64-4169-AC76-F54BCA627A13}" srcOrd="1" destOrd="0" presId="urn:microsoft.com/office/officeart/2005/8/layout/hierarchy5"/>
    <dgm:cxn modelId="{62FCF441-717C-468A-B465-DE8A093A099C}" type="presParOf" srcId="{68276634-D688-4176-B046-22644173D86F}" destId="{61694B86-253D-4A40-931A-F8F2732E8B11}" srcOrd="2" destOrd="0" presId="urn:microsoft.com/office/officeart/2005/8/layout/hierarchy5"/>
    <dgm:cxn modelId="{61949BFA-D6D0-49E4-A64E-3BAF8AE0DB13}" type="presParOf" srcId="{61694B86-253D-4A40-931A-F8F2732E8B11}" destId="{27551C29-51E4-4FD4-9B7D-8BDA8DC047E0}" srcOrd="0" destOrd="0" presId="urn:microsoft.com/office/officeart/2005/8/layout/hierarchy5"/>
    <dgm:cxn modelId="{A709728C-4B4D-41B6-888E-711C1DCA5D9F}" type="presParOf" srcId="{68276634-D688-4176-B046-22644173D86F}" destId="{C914C555-0659-4029-834D-657F814C296F}" srcOrd="3" destOrd="0" presId="urn:microsoft.com/office/officeart/2005/8/layout/hierarchy5"/>
    <dgm:cxn modelId="{24AE5451-3783-469A-A85C-99C82F4BF3BB}" type="presParOf" srcId="{C914C555-0659-4029-834D-657F814C296F}" destId="{F95EF68C-ADEC-4363-9740-CB6CEB0E641C}" srcOrd="0" destOrd="0" presId="urn:microsoft.com/office/officeart/2005/8/layout/hierarchy5"/>
    <dgm:cxn modelId="{FD773981-C70D-42FB-B5A2-02389C878A8D}" type="presParOf" srcId="{C914C555-0659-4029-834D-657F814C296F}" destId="{053A5CCF-BBEE-4CFE-8DA9-5E6EF07E7C8B}" srcOrd="1" destOrd="0" presId="urn:microsoft.com/office/officeart/2005/8/layout/hierarchy5"/>
    <dgm:cxn modelId="{C19FA717-0244-420F-BFEA-D4D7862A02D5}" type="presParOf" srcId="{053A5CCF-BBEE-4CFE-8DA9-5E6EF07E7C8B}" destId="{EEA59F76-1A8C-4C30-BAA1-8734A5405816}" srcOrd="0" destOrd="0" presId="urn:microsoft.com/office/officeart/2005/8/layout/hierarchy5"/>
    <dgm:cxn modelId="{65E6FDAC-BBFE-4F7B-94F6-0A083E3FF5F3}" type="presParOf" srcId="{EEA59F76-1A8C-4C30-BAA1-8734A5405816}" destId="{E2C9B4E6-C99F-4AD2-B0A6-7F40A0A3A94B}" srcOrd="0" destOrd="0" presId="urn:microsoft.com/office/officeart/2005/8/layout/hierarchy5"/>
    <dgm:cxn modelId="{5F14987F-F9C3-4693-AC04-47FAB098B259}" type="presParOf" srcId="{053A5CCF-BBEE-4CFE-8DA9-5E6EF07E7C8B}" destId="{A7E2DF2D-C817-4A79-B7F2-6E73B8BAED9F}" srcOrd="1" destOrd="0" presId="urn:microsoft.com/office/officeart/2005/8/layout/hierarchy5"/>
    <dgm:cxn modelId="{838D73C9-338F-45AE-8273-8A0DAE3EA287}" type="presParOf" srcId="{A7E2DF2D-C817-4A79-B7F2-6E73B8BAED9F}" destId="{648DB4D0-7FA0-4BCA-8F42-0ED7942B08C2}" srcOrd="0" destOrd="0" presId="urn:microsoft.com/office/officeart/2005/8/layout/hierarchy5"/>
    <dgm:cxn modelId="{EABAC531-19EA-4048-8E9E-EE141F5B7699}" type="presParOf" srcId="{A7E2DF2D-C817-4A79-B7F2-6E73B8BAED9F}" destId="{3CC2C0F5-8E6B-491D-BA8C-14CBFC7C045B}" srcOrd="1" destOrd="0" presId="urn:microsoft.com/office/officeart/2005/8/layout/hierarchy5"/>
    <dgm:cxn modelId="{DE7B4D7A-F75A-49B4-B02E-55CD204D5D89}" type="presParOf" srcId="{053A5CCF-BBEE-4CFE-8DA9-5E6EF07E7C8B}" destId="{39D65ED2-01CD-47FC-9F06-E4399AC37A9B}" srcOrd="2" destOrd="0" presId="urn:microsoft.com/office/officeart/2005/8/layout/hierarchy5"/>
    <dgm:cxn modelId="{12F537FE-7CDB-44C1-A641-C137471B5DD1}" type="presParOf" srcId="{39D65ED2-01CD-47FC-9F06-E4399AC37A9B}" destId="{48E44880-5249-4A0A-A93C-4199097A5458}" srcOrd="0" destOrd="0" presId="urn:microsoft.com/office/officeart/2005/8/layout/hierarchy5"/>
    <dgm:cxn modelId="{E131BD2A-7B75-4AF2-BA0A-FC6C9967CEF0}" type="presParOf" srcId="{053A5CCF-BBEE-4CFE-8DA9-5E6EF07E7C8B}" destId="{64EA4CAE-185D-4D54-B718-CDD45B411DAA}" srcOrd="3" destOrd="0" presId="urn:microsoft.com/office/officeart/2005/8/layout/hierarchy5"/>
    <dgm:cxn modelId="{651D1EDD-56EC-4596-A552-53180361CFAB}" type="presParOf" srcId="{64EA4CAE-185D-4D54-B718-CDD45B411DAA}" destId="{045A6619-E40C-4B52-8C20-4AB2F202DA54}" srcOrd="0" destOrd="0" presId="urn:microsoft.com/office/officeart/2005/8/layout/hierarchy5"/>
    <dgm:cxn modelId="{A4005D2A-11B3-4C8A-94E5-F5F3B9BEE443}" type="presParOf" srcId="{64EA4CAE-185D-4D54-B718-CDD45B411DAA}" destId="{0272F7E9-AAE6-4CF8-A9A7-326B886941F0}" srcOrd="1" destOrd="0" presId="urn:microsoft.com/office/officeart/2005/8/layout/hierarchy5"/>
    <dgm:cxn modelId="{C4417742-62D9-4DAF-8419-405F67F68403}" type="presParOf" srcId="{E290FBA2-CC32-43EB-A64A-BB03076940A3}" destId="{7269B80F-F71B-405F-83CD-5ED45B0B251A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A438B9-42DF-4AF0-A43A-7B1C6D523173}">
      <dsp:nvSpPr>
        <dsp:cNvPr id="0" name=""/>
        <dsp:cNvSpPr/>
      </dsp:nvSpPr>
      <dsp:spPr>
        <a:xfrm>
          <a:off x="5499" y="2000900"/>
          <a:ext cx="1977368" cy="988684"/>
        </a:xfrm>
        <a:prstGeom prst="roundRect">
          <a:avLst>
            <a:gd name="adj" fmla="val 10000"/>
          </a:avLst>
        </a:prstGeom>
        <a:solidFill>
          <a:srgbClr val="ECEBE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 dirty="0">
              <a:solidFill>
                <a:schemeClr val="tx1"/>
              </a:solidFill>
              <a:latin typeface="PF Square Sans Pro" pitchFamily="2" charset="0"/>
            </a:rPr>
            <a:t>Skirtingos taisyklės taikomos </a:t>
          </a:r>
        </a:p>
      </dsp:txBody>
      <dsp:txXfrm>
        <a:off x="34457" y="2029858"/>
        <a:ext cx="1919452" cy="930768"/>
      </dsp:txXfrm>
    </dsp:sp>
    <dsp:sp modelId="{FBF1D535-BA08-43A6-99DE-E066AFB0E81C}">
      <dsp:nvSpPr>
        <dsp:cNvPr id="0" name=""/>
        <dsp:cNvSpPr/>
      </dsp:nvSpPr>
      <dsp:spPr>
        <a:xfrm rot="17878935">
          <a:off x="1560446" y="1774838"/>
          <a:ext cx="1591636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591636" y="176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>
            <a:latin typeface="PF Square Sans Pro" pitchFamily="2" charset="0"/>
          </a:endParaRPr>
        </a:p>
      </dsp:txBody>
      <dsp:txXfrm>
        <a:off x="2316473" y="1752669"/>
        <a:ext cx="79581" cy="79581"/>
      </dsp:txXfrm>
    </dsp:sp>
    <dsp:sp modelId="{2D3E6146-CCB2-4079-B87F-FBE50FFB8125}">
      <dsp:nvSpPr>
        <dsp:cNvPr id="0" name=""/>
        <dsp:cNvSpPr/>
      </dsp:nvSpPr>
      <dsp:spPr>
        <a:xfrm>
          <a:off x="2729661" y="194420"/>
          <a:ext cx="3234955" cy="1790517"/>
        </a:xfrm>
        <a:prstGeom prst="roundRect">
          <a:avLst>
            <a:gd name="adj" fmla="val 10000"/>
          </a:avLst>
        </a:prstGeom>
        <a:solidFill>
          <a:srgbClr val="6BB1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ts val="1000"/>
            </a:spcAft>
            <a:buNone/>
          </a:pPr>
          <a:r>
            <a:rPr lang="lt-LT" sz="2800" kern="1200" dirty="0">
              <a:solidFill>
                <a:schemeClr val="tx1"/>
              </a:solidFill>
              <a:latin typeface="PF Square Sans Pro" pitchFamily="2" charset="0"/>
            </a:rPr>
            <a:t>Gydomasis pašaras</a:t>
          </a:r>
        </a:p>
        <a:p>
          <a:pPr marL="0" lvl="0" indent="0" algn="ctr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900" kern="0" spc="-30" baseline="0" dirty="0">
              <a:solidFill>
                <a:schemeClr val="tx1"/>
              </a:solidFill>
              <a:latin typeface="PF Square Sans Pro" pitchFamily="2" charset="0"/>
            </a:rPr>
            <a:t>(pašarai, kuriuos pašarų verslo operatorius sumaišo su vaistais pašarų gamykloje, mobilioje maišyklėje arba specialiai įrengtoje transporto priemonėje)</a:t>
          </a:r>
        </a:p>
      </dsp:txBody>
      <dsp:txXfrm>
        <a:off x="2782103" y="246862"/>
        <a:ext cx="3130071" cy="1685633"/>
      </dsp:txXfrm>
    </dsp:sp>
    <dsp:sp modelId="{61694B86-253D-4A40-931A-F8F2732E8B11}">
      <dsp:nvSpPr>
        <dsp:cNvPr id="0" name=""/>
        <dsp:cNvSpPr/>
      </dsp:nvSpPr>
      <dsp:spPr>
        <a:xfrm rot="3611618">
          <a:off x="1619085" y="3105259"/>
          <a:ext cx="1446655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446655" y="176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>
            <a:latin typeface="PF Square Sans Pro" pitchFamily="2" charset="0"/>
          </a:endParaRPr>
        </a:p>
      </dsp:txBody>
      <dsp:txXfrm>
        <a:off x="2306246" y="3086715"/>
        <a:ext cx="72332" cy="72332"/>
      </dsp:txXfrm>
    </dsp:sp>
    <dsp:sp modelId="{F95EF68C-ADEC-4363-9740-CB6CEB0E641C}">
      <dsp:nvSpPr>
        <dsp:cNvPr id="0" name=""/>
        <dsp:cNvSpPr/>
      </dsp:nvSpPr>
      <dsp:spPr>
        <a:xfrm>
          <a:off x="2701958" y="2746640"/>
          <a:ext cx="3318202" cy="2007760"/>
        </a:xfrm>
        <a:prstGeom prst="roundRect">
          <a:avLst>
            <a:gd name="adj" fmla="val 10000"/>
          </a:avLst>
        </a:prstGeom>
        <a:solidFill>
          <a:srgbClr val="2C7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800" kern="1200" dirty="0">
              <a:latin typeface="PF Square Sans Pro" pitchFamily="2" charset="0"/>
            </a:rPr>
            <a:t>Geriamieji vaistai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900" kern="1200" dirty="0">
              <a:latin typeface="PF Square Sans Pro" pitchFamily="2" charset="0"/>
            </a:rPr>
            <a:t>(gyvulių laikytojas fermoje sumaišo su pašaru arba vandeniu)</a:t>
          </a:r>
        </a:p>
      </dsp:txBody>
      <dsp:txXfrm>
        <a:off x="2760763" y="2805445"/>
        <a:ext cx="3200592" cy="1890150"/>
      </dsp:txXfrm>
    </dsp:sp>
    <dsp:sp modelId="{EEA59F76-1A8C-4C30-BAA1-8734A5405816}">
      <dsp:nvSpPr>
        <dsp:cNvPr id="0" name=""/>
        <dsp:cNvSpPr/>
      </dsp:nvSpPr>
      <dsp:spPr>
        <a:xfrm rot="19094687">
          <a:off x="5877524" y="3358933"/>
          <a:ext cx="1123102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123102" y="176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>
            <a:latin typeface="PF Square Sans Pro" pitchFamily="2" charset="0"/>
          </a:endParaRPr>
        </a:p>
      </dsp:txBody>
      <dsp:txXfrm>
        <a:off x="6410998" y="3348477"/>
        <a:ext cx="56155" cy="56155"/>
      </dsp:txXfrm>
    </dsp:sp>
    <dsp:sp modelId="{648DB4D0-7FA0-4BCA-8F42-0ED7942B08C2}">
      <dsp:nvSpPr>
        <dsp:cNvPr id="0" name=""/>
        <dsp:cNvSpPr/>
      </dsp:nvSpPr>
      <dsp:spPr>
        <a:xfrm>
          <a:off x="6857991" y="2508248"/>
          <a:ext cx="1977368" cy="988684"/>
        </a:xfrm>
        <a:prstGeom prst="roundRect">
          <a:avLst>
            <a:gd name="adj" fmla="val 10000"/>
          </a:avLst>
        </a:prstGeom>
        <a:solidFill>
          <a:srgbClr val="2C7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 dirty="0">
              <a:solidFill>
                <a:schemeClr val="bg1"/>
              </a:solidFill>
              <a:latin typeface="PF Square Sans Pro" pitchFamily="2" charset="0"/>
            </a:rPr>
            <a:t>Vaistai vartojami su pašaru</a:t>
          </a:r>
        </a:p>
      </dsp:txBody>
      <dsp:txXfrm>
        <a:off x="6886949" y="2537206"/>
        <a:ext cx="1919452" cy="930768"/>
      </dsp:txXfrm>
    </dsp:sp>
    <dsp:sp modelId="{39D65ED2-01CD-47FC-9F06-E4399AC37A9B}">
      <dsp:nvSpPr>
        <dsp:cNvPr id="0" name=""/>
        <dsp:cNvSpPr/>
      </dsp:nvSpPr>
      <dsp:spPr>
        <a:xfrm rot="1957223">
          <a:off x="5938852" y="4010768"/>
          <a:ext cx="1030921" cy="35244"/>
        </a:xfrm>
        <a:custGeom>
          <a:avLst/>
          <a:gdLst/>
          <a:ahLst/>
          <a:cxnLst/>
          <a:rect l="0" t="0" r="0" b="0"/>
          <a:pathLst>
            <a:path>
              <a:moveTo>
                <a:pt x="0" y="17622"/>
              </a:moveTo>
              <a:lnTo>
                <a:pt x="1030921" y="176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>
            <a:latin typeface="PF Square Sans Pro" pitchFamily="2" charset="0"/>
          </a:endParaRPr>
        </a:p>
      </dsp:txBody>
      <dsp:txXfrm>
        <a:off x="6428539" y="4002617"/>
        <a:ext cx="51546" cy="51546"/>
      </dsp:txXfrm>
    </dsp:sp>
    <dsp:sp modelId="{045A6619-E40C-4B52-8C20-4AB2F202DA54}">
      <dsp:nvSpPr>
        <dsp:cNvPr id="0" name=""/>
        <dsp:cNvSpPr/>
      </dsp:nvSpPr>
      <dsp:spPr>
        <a:xfrm>
          <a:off x="6888465" y="3811917"/>
          <a:ext cx="1977368" cy="988684"/>
        </a:xfrm>
        <a:prstGeom prst="roundRect">
          <a:avLst>
            <a:gd name="adj" fmla="val 10000"/>
          </a:avLst>
        </a:prstGeom>
        <a:solidFill>
          <a:srgbClr val="2C747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100" kern="1200">
              <a:latin typeface="PF Square Sans Pro" pitchFamily="2" charset="0"/>
            </a:rPr>
            <a:t>Vartojami su vandeniu</a:t>
          </a:r>
        </a:p>
      </dsp:txBody>
      <dsp:txXfrm>
        <a:off x="6917423" y="3840875"/>
        <a:ext cx="1919452" cy="930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7EAAE-CAA2-41BF-8580-36A1168835B8}" type="datetimeFigureOut">
              <a:rPr lang="es-ES" smtClean="0"/>
              <a:t>18/09/2024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F6541-F716-4D33-934D-D3783B7243D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436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4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879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643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/>
              <a:t>Taigi, deleguotasis teisės aktas dėl per burną vartojamų vaistų taikomas veterinariniams vaistams, vartojamiems per burną, sumaišomiems su arba pridedamiems į pašarą ir su geriamu vandeniu arba skystu pašaru maišomiems veterinariniams vaistams, tai atlieka gyvulių laikytojas. Pagal reglamentą (ES) 2019/4, tai neturėtų būti taikoma veterinarinio vaisto maišymui pašare, kai tai atlieka pašarų verslo operatorius, nepriklausomai nuo to, ar jie dirba pašarų gamykloje, su mobiliu maišytuvu ar fermos maišytuvu. </a:t>
            </a:r>
          </a:p>
          <a:p>
            <a:endParaRPr lang="en-US" dirty="0"/>
          </a:p>
          <a:p>
            <a:r>
              <a:rPr lang="lt-LT"/>
              <a:t>(f) „mobilioji maišyklė“ reiškia pašarų verslo operatorių su pašarų gamybos įmone, turinčia specialiai aprūpintą transporto priemonę gydomajam pašarui gaminti; (g) „ūkyje esanti maišyklė“ reiškia pašarų verslo operatorių, gaminantį gydomąjį pašarą, naudojamą išskirtinai jo fermoje;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3994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/>
              <a:t>1. Gydomojo pašaro tiekimui gyvūnų laikytojams taikoma:</a:t>
            </a:r>
          </a:p>
          <a:p>
            <a:r>
              <a:rPr lang="lt-LT"/>
              <a:t>(a) pristatymas ir, kai gaminama ne fermos maišytuvais, veterinarinio recepto gydomajam pašarui turėjimas; ir</a:t>
            </a:r>
          </a:p>
          <a:p>
            <a:r>
              <a:rPr lang="lt-LT"/>
              <a:t>(b) pastraipose 2–10 išdėstytos sąlygos.</a:t>
            </a:r>
          </a:p>
          <a:p>
            <a:endParaRPr lang="en-US" dirty="0"/>
          </a:p>
          <a:p>
            <a:r>
              <a:rPr lang="lt-LT"/>
              <a:t>2. Veterinarinis receptas gydomajam pašarui turi būti išduodamas tik veterinarijos gydytojui atlikus klinikinį tyrimą arba kitą tinkamą gyvūno ar gyvūnų grupės sveikatos būklės vertinimą ir tik diagnozavus ligą.</a:t>
            </a:r>
          </a:p>
          <a:p>
            <a:endParaRPr lang="en-US" dirty="0"/>
          </a:p>
          <a:p>
            <a:r>
              <a:rPr lang="lt-LT"/>
              <a:t>3. Nukrypstant nuo 2 pastraipos, veterinarinis receptas gydomajam pašarui, kurio sudėtyje yra imunologinių veterinarinių vaistų, gali būti išduodamas ir nediagnozavus ligos.</a:t>
            </a:r>
          </a:p>
          <a:p>
            <a:endParaRPr lang="en-US" dirty="0"/>
          </a:p>
          <a:p>
            <a:r>
              <a:rPr lang="lt-LT"/>
              <a:t>4. Nukrypstant nuo 2 pastraipos, jei neįmanoma patvirtinti diagnozuotos ligos, veterinarinis receptas gydomajam pašarui, kurio sudėtyje yra antiparazitinių medžiagų be antimikrobinio efekto, gali būti išduodamas remiantis</a:t>
            </a:r>
          </a:p>
          <a:p>
            <a:r>
              <a:rPr lang="lt-LT"/>
              <a:t>gyvūno ar gyvūnų grupės apsikrėtimo parazitais būklės žiniomis.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01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/>
              <a:t>6. Vaistinių pašarų veterinariniame recepte pateikiama V priede nurodyta informacija. Vaistinių pašarų veterinarinio recepto originalą saugo gamintojas arba, jei reikia, pašarų</a:t>
            </a:r>
          </a:p>
          <a:p>
            <a:r>
              <a:rPr lang="lt-LT"/>
              <a:t>verslo operatorius, tiekiantis vaistinius pašarus gyvūnų laikytojui. Receptą išrašęs veterinarijos gydytojas arba 5 dalyje nurodytas profesionalus asmuo ir maistinio ar kailinio gyvūno laikytojas saugo veterinarinio recepto medikamentiniam pašarui kopiją. Originalą ir kopijas reikia saugoti penkerius metus nuo išdavimo datos.</a:t>
            </a:r>
          </a:p>
          <a:p>
            <a:endParaRPr lang="en-US" dirty="0"/>
          </a:p>
          <a:p>
            <a:r>
              <a:rPr lang="lt-LT"/>
              <a:t>7. Išskyrus vaistinius pašarus, skirtus ne maistui auginamiems gyvūnams, išskyrus kailinius žvėrelius, vaistiniai pašarai negali būti naudojami daugiau kaip vienam gydymui pagal tą patį veterinarijos gydytojo receptą vaistiniams pašarams.</a:t>
            </a:r>
          </a:p>
          <a:p>
            <a:r>
              <a:rPr lang="lt-LT"/>
              <a:t>Gydymo trukmė, kai nenurodyta, turi atitikti veterinarinio vaisto, įdedamo į pašarą, charakteristikų apibendrinimą, negali viršyti vieno mėnesio, ar dviejų savaičių, kai gydomojo pašaro sudėtyje yra</a:t>
            </a:r>
          </a:p>
          <a:p>
            <a:r>
              <a:rPr lang="lt-LT"/>
              <a:t>veterinarinių antibiotikų.</a:t>
            </a:r>
          </a:p>
          <a:p>
            <a:endParaRPr lang="en-US" dirty="0"/>
          </a:p>
          <a:p>
            <a:r>
              <a:rPr lang="lt-LT"/>
              <a:t>8. Veterinarinis receptas medikamentiniam pašarui galioja nuo jo išdavimo dienos ne ilgiau kaip šešis mėnesius ne maistui skirtiems gyvūnams, išskyrus kailinius gyvūnus, ir tris savaites maistui skirtiems gyvūnams ir kailiniams</a:t>
            </a:r>
          </a:p>
          <a:p>
            <a:r>
              <a:rPr lang="lt-LT"/>
              <a:t>gyvūnams. Jei tai vaistinis pašaras, kurio sudėtyje yra antimikrobinių veterinarinių vaistų, receptas galioja nuo jo išdavimo dienos ne ilgiau kaip penkias dienas.</a:t>
            </a:r>
          </a:p>
          <a:p>
            <a:endParaRPr lang="en-US" dirty="0"/>
          </a:p>
          <a:p>
            <a:r>
              <a:rPr lang="lt-LT"/>
              <a:t>9. Veterinarijos gydytojas, išduodantis veterinarinį receptą gydomajam pašarui, turi patvirtinti, kad vaistai veterinariniu pagrindu yra tinkami tiksliniams gyvūnams. Be to, tas veterinarijos gydytojas turi užtikrinti, kad skiriamas veterinarinis vaistas</a:t>
            </a:r>
          </a:p>
          <a:p>
            <a:r>
              <a:rPr lang="lt-LT"/>
              <a:t>nėra nesuderinamas su kitu gydymu ar naudojamais vaistais ir, kad nėra kontraindikacijų ar sąveikų, kai naudojami keli vaistai. Iš esmės, veterinarijos gydytojas negali skirti</a:t>
            </a:r>
          </a:p>
          <a:p>
            <a:r>
              <a:rPr lang="lt-LT"/>
              <a:t>gydomojo pašaro su daugiau nei vienu veterinariniu vaistu, kurio sudėtyje yra antimikrobinių medžiagų.</a:t>
            </a:r>
          </a:p>
          <a:p>
            <a:endParaRPr lang="en-US" dirty="0"/>
          </a:p>
          <a:p>
            <a:r>
              <a:rPr lang="lt-LT"/>
              <a:t>10. Veterinarinis receptas gydomajam pašarui turi:</a:t>
            </a:r>
          </a:p>
          <a:p>
            <a:r>
              <a:rPr lang="lt-LT"/>
              <a:t>(a) atitikti veterinarinio vaisto charakteristikų santrauką, išskyrus veterinarinius</a:t>
            </a:r>
          </a:p>
          <a:p>
            <a:r>
              <a:rPr lang="lt-LT"/>
              <a:t>vaistus, skirtus naudoti pagal reglamento (ES) 2019/6 112 str., 113 str. ar</a:t>
            </a:r>
          </a:p>
          <a:p>
            <a:r>
              <a:rPr lang="lt-LT"/>
              <a:t>114 str.;</a:t>
            </a:r>
          </a:p>
          <a:p>
            <a:r>
              <a:rPr lang="lt-LT"/>
              <a:t>(b) nurodyti veterinarinio vaisto dienos dozę, kuri bus įdedama į gydomąjį pašarą,</a:t>
            </a:r>
          </a:p>
          <a:p>
            <a:r>
              <a:rPr lang="lt-LT"/>
              <a:t>kad užtikrintų tikslinio gyvūno dozės suvartojimą, ir atsižvelgtų į tai, kad ligotų gyvūnų suvartojamo pašaro kiekis</a:t>
            </a:r>
          </a:p>
          <a:p>
            <a:r>
              <a:rPr lang="lt-LT"/>
              <a:t>gali skirtis nuo įprasto dienos raciono;</a:t>
            </a:r>
          </a:p>
          <a:p>
            <a:r>
              <a:rPr lang="lt-LT"/>
              <a:t>(c) užtikrinti, kad gydomasis pašaras, kurio sudėtyje yra veterinarinio vaisto dozė, sudarytų bent 50 %</a:t>
            </a:r>
          </a:p>
          <a:p>
            <a:r>
              <a:rPr lang="lt-LT"/>
              <a:t>sausųjų medžiagų paros raciono ir, kad atrajojantiems gyvūnams, veterinarinio vaisto dienos dozė</a:t>
            </a:r>
          </a:p>
          <a:p>
            <a:r>
              <a:rPr lang="lt-LT"/>
              <a:t>būtų bent 50 % kombinuotojo pašaro, išskyrus mineralinį pašarą;</a:t>
            </a:r>
          </a:p>
          <a:p>
            <a:r>
              <a:rPr lang="lt-LT"/>
              <a:t>(d) nurodyti aktyvių medžiagų suvartojamą kiekį, apskaičiuotą remiantis atitinkamais parametrais.</a:t>
            </a:r>
          </a:p>
          <a:p>
            <a:endParaRPr lang="en-US" dirty="0"/>
          </a:p>
          <a:p>
            <a:r>
              <a:rPr lang="lt-LT"/>
              <a:t>11. Pagal 2, 3 ir 4 dalis išduoti veterinariniai receptai vaistiniams pašarams pripažįstami visoje Sąjungoje.</a:t>
            </a:r>
          </a:p>
          <a:p>
            <a:endParaRPr lang="en-US" dirty="0"/>
          </a:p>
          <a:p>
            <a:r>
              <a:rPr lang="lt-LT"/>
              <a:t>12. Komisija gali, priimdama teisės aktus, nustatyti modelio formatą informacijai, išdėstytai</a:t>
            </a:r>
          </a:p>
          <a:p>
            <a:r>
              <a:rPr lang="lt-LT"/>
              <a:t>V priede. Tas pavyzdinis formatas turi būti prieinamas ir elektronine forma. Šie įgyvendinimo teisės aktai turi būti</a:t>
            </a:r>
          </a:p>
          <a:p>
            <a:r>
              <a:rPr lang="lt-LT"/>
              <a:t>pritaikomi pagal tyrimo procedūrą, nurodytą 21 (2) straipsnyje.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616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946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79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157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070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630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6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1026" name="Imagen 12" descr="Texto&#10;&#10;Descripción generada automáticamente">
            <a:extLst>
              <a:ext uri="{FF2B5EF4-FFF2-40B4-BE49-F238E27FC236}">
                <a16:creationId xmlns:a16="http://schemas.microsoft.com/office/drawing/2014/main" id="{080E3DB8-CFF2-F2DF-1CBC-2E28C6FECC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879" y="5708346"/>
            <a:ext cx="32004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>
                <a:latin typeface="PF Square Sans Pro" pitchFamily="2" charset="0"/>
                <a:hlinkClick r:id="rId15"/>
              </a:rPr>
              <a:t>www.amrfvtraining.eu</a:t>
            </a:r>
          </a:p>
        </p:txBody>
      </p:sp>
      <p:pic>
        <p:nvPicPr>
          <p:cNvPr id="4098" name="Imagen 12" descr="Texto&#10;&#10;Descripción generada automáticamente">
            <a:extLst>
              <a:ext uri="{FF2B5EF4-FFF2-40B4-BE49-F238E27FC236}">
                <a16:creationId xmlns:a16="http://schemas.microsoft.com/office/drawing/2014/main" id="{C574E530-3498-5B4E-4D3A-2E405E4BB8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207" y="5915454"/>
            <a:ext cx="32004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t-LT" sz="2400" noProof="0">
                <a:solidFill>
                  <a:srgbClr val="003399"/>
                </a:solidFill>
                <a:latin typeface="PF Square Sans Pro" pitchFamily="2" charset="0"/>
              </a:rPr>
              <a:t>Praktiniai mokymai ūkininkams ir veterinarijos gydytojams: naujos kovos su atsparumu antimikrobinėms medžiagoms priemonės</a:t>
            </a:r>
          </a:p>
          <a:p>
            <a:endParaRPr lang="es-ES" dirty="0">
              <a:latin typeface="PF Square Sans Pro" pitchFamily="2" charset="0"/>
            </a:endParaRPr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pic>
        <p:nvPicPr>
          <p:cNvPr id="2050" name="Imagen 12" descr="Texto&#10;&#10;Descripción generada automáticamente">
            <a:extLst>
              <a:ext uri="{FF2B5EF4-FFF2-40B4-BE49-F238E27FC236}">
                <a16:creationId xmlns:a16="http://schemas.microsoft.com/office/drawing/2014/main" id="{BDB1CAA7-A030-2751-CC05-85A6944F2C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6241422"/>
            <a:ext cx="1824037" cy="41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PF Square Sans Pr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074" name="Imagen 12" descr="Texto&#10;&#10;Descripción generada automáticamente">
            <a:extLst>
              <a:ext uri="{FF2B5EF4-FFF2-40B4-BE49-F238E27FC236}">
                <a16:creationId xmlns:a16="http://schemas.microsoft.com/office/drawing/2014/main" id="{4602E78A-3C0F-81C1-74BD-8CBD2F3102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6354557"/>
            <a:ext cx="1747837" cy="39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f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f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fif"/><Relationship Id="rId4" Type="http://schemas.openxmlformats.org/officeDocument/2006/relationships/image" Target="../media/image6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/>
              <a:t>LIETUVA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/>
              <a:t>2024 m. rugsėjo 25 d.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n-U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Taikymas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Veterinarinių vaistų įstatymas</a:t>
            </a:r>
            <a:r>
              <a:rPr lang="en-US" sz="3200" dirty="0">
                <a:latin typeface="EC Square Sans Pro" panose="020B0506040000020004" pitchFamily="34" charset="0"/>
              </a:rPr>
              <a:t>, </a:t>
            </a:r>
            <a:r>
              <a:rPr lang="lt-LT" sz="3200" dirty="0">
                <a:latin typeface="EC Square Sans Pro" panose="020B0506040000020004" pitchFamily="34" charset="0"/>
              </a:rPr>
              <a:t>2022-11-01</a:t>
            </a:r>
            <a:endParaRPr lang="en-US" sz="3200" dirty="0">
              <a:latin typeface="EC Square Sans Pro" panose="020B0506040000020004" pitchFamily="34" charset="0"/>
            </a:endParaRPr>
          </a:p>
          <a:p>
            <a:endParaRPr lang="en-US" sz="3200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707572" y="2450551"/>
            <a:ext cx="79947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Parengtas pagal Reglamentą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(E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 2019/6</a:t>
            </a:r>
            <a:br>
              <a:rPr lang="en-US" sz="2400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Taikomas nuo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2022-11-01</a:t>
            </a: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Reikalavimai veterinarinių vaistų registracijai, tiekimui, lygiagrečiai prekybai, reklamai, naudojimui, veterinarinės farmacijos licencijų išdavimui. 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Išdėstytos nacionalinės nuostatos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išimtys ar griežtesni reikalavimai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numatyti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Reglamente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(E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 2019/6</a:t>
            </a:r>
          </a:p>
        </p:txBody>
      </p:sp>
      <p:pic>
        <p:nvPicPr>
          <p:cNvPr id="4" name="Paveikslėlis 3" descr="Paveikslėlis, kuriame yra įrankis, Ausinės, ženklas&#10;&#10;Automatiškai sugeneruotas aprašymas">
            <a:extLst>
              <a:ext uri="{FF2B5EF4-FFF2-40B4-BE49-F238E27FC236}">
                <a16:creationId xmlns:a16="http://schemas.microsoft.com/office/drawing/2014/main" id="{3C67B1CF-F8F1-2EFF-F7E9-21467D1FEE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306696"/>
            <a:ext cx="3431873" cy="2464709"/>
          </a:xfrm>
          <a:prstGeom prst="rect">
            <a:avLst/>
          </a:prstGeom>
        </p:spPr>
      </p:pic>
      <p:pic>
        <p:nvPicPr>
          <p:cNvPr id="6" name="Paveikslėlis 5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F692085F-AA88-58E5-6684-D69481B0365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139950"/>
            <a:ext cx="3431863" cy="21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05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Veterinarinis receptas</a:t>
            </a:r>
            <a:endParaRPr lang="en-GB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89573" y="406257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Veterinarinių vaistų įstatymas</a:t>
            </a:r>
            <a:r>
              <a:rPr lang="en-US" sz="3200" dirty="0">
                <a:latin typeface="EC Square Sans Pro" panose="020B0506040000020004" pitchFamily="34" charset="0"/>
              </a:rPr>
              <a:t>, 01/11/2022</a:t>
            </a:r>
          </a:p>
          <a:p>
            <a:endParaRPr lang="en-US" sz="3200" dirty="0"/>
          </a:p>
        </p:txBody>
      </p:sp>
      <p:sp>
        <p:nvSpPr>
          <p:cNvPr id="3" name="Marcador de texto 4">
            <a:extLst>
              <a:ext uri="{FF2B5EF4-FFF2-40B4-BE49-F238E27FC236}">
                <a16:creationId xmlns:a16="http://schemas.microsoft.com/office/drawing/2014/main" id="{49E97E54-0207-56EA-9AB1-86818BEA6887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17 straipsnis</a:t>
            </a:r>
            <a:endParaRPr lang="en-US" sz="28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F1AD8866-04D9-E50A-0E0C-02E979C21E34}"/>
              </a:ext>
            </a:extLst>
          </p:cNvPr>
          <p:cNvSpPr txBox="1"/>
          <p:nvPr/>
        </p:nvSpPr>
        <p:spPr>
          <a:xfrm>
            <a:off x="145140" y="2857172"/>
            <a:ext cx="396240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Receptas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  <a:endParaRPr lang="en-US" sz="20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chemeClr val="tx1"/>
                </a:solidFill>
                <a:latin typeface="EC Square Sans Pro" panose="020B0506040000020004" pitchFamily="34" charset="0"/>
              </a:rPr>
              <a:t>Išrašytas veterinarijos paslaugų teikėjo, jo darbuotojo veterinarijos gydytojo arba ūkyje dirbančio veterinarijos gydytojo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chemeClr val="tx1"/>
                </a:solidFill>
                <a:latin typeface="EC Square Sans Pro" panose="020B0506040000020004" pitchFamily="34" charset="0"/>
              </a:rPr>
              <a:t>Skirtas vienam veterinariniam vaistui</a:t>
            </a:r>
            <a:endParaRPr lang="en-US" sz="2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chemeClr val="tx1"/>
                </a:solidFill>
                <a:latin typeface="EC Square Sans Pro" panose="020B0506040000020004" pitchFamily="34" charset="0"/>
              </a:rPr>
              <a:t>Veterinariniai vaistai įsigyjami veterinarijos vaistinėje</a:t>
            </a:r>
            <a:endParaRPr lang="en-US" sz="2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E128DCC-2ABB-8881-AB2A-C9A51F147785}"/>
              </a:ext>
            </a:extLst>
          </p:cNvPr>
          <p:cNvSpPr txBox="1"/>
          <p:nvPr/>
        </p:nvSpPr>
        <p:spPr>
          <a:xfrm>
            <a:off x="4231660" y="2857172"/>
            <a:ext cx="3962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Paraiška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  <a:endParaRPr lang="en-US" sz="20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chemeClr val="tx1"/>
                </a:solidFill>
                <a:latin typeface="EC Square Sans Pro" panose="020B0506040000020004" pitchFamily="34" charset="0"/>
              </a:rPr>
              <a:t>Išrašytas ūkyje dirbančio veterinarijos gydytojo ir skirtas to ūkio gyvūnams gydyti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t-LT" sz="10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t-LT" sz="10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chemeClr val="tx1"/>
                </a:solidFill>
                <a:latin typeface="EC Square Sans Pro" panose="020B0506040000020004" pitchFamily="34" charset="0"/>
              </a:rPr>
              <a:t>Skirtas daugiau nei vienam veterinariniam vaistui</a:t>
            </a:r>
            <a:endParaRPr lang="en-US" sz="2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200" dirty="0">
                <a:solidFill>
                  <a:schemeClr val="tx1"/>
                </a:solidFill>
                <a:latin typeface="EC Square Sans Pro" panose="020B0506040000020004" pitchFamily="34" charset="0"/>
              </a:rPr>
              <a:t>Veterinariniai vaistai įsigyjami veterinarijos vaistinėje arba iš didmeninio tiekėjo</a:t>
            </a:r>
            <a:endParaRPr lang="en-US" sz="2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7" name="Paveikslėlis 6" descr="Paveikslėlis, kuriame yra tekstas, dangus, lauko, ženklai&#10;&#10;Automatiškai sugeneruotas aprašymas">
            <a:extLst>
              <a:ext uri="{FF2B5EF4-FFF2-40B4-BE49-F238E27FC236}">
                <a16:creationId xmlns:a16="http://schemas.microsoft.com/office/drawing/2014/main" id="{718D0F18-0ED4-73E0-262E-1084B1F992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060" y="2668562"/>
            <a:ext cx="3852799" cy="2828978"/>
          </a:xfrm>
          <a:prstGeom prst="rect">
            <a:avLst/>
          </a:prstGeom>
        </p:spPr>
      </p:pic>
      <p:pic>
        <p:nvPicPr>
          <p:cNvPr id="8" name="Paveikslėlis 7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467E2E5D-F717-9B54-1151-A7E6C4F0B68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614" y="306664"/>
            <a:ext cx="1715932" cy="107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78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n-U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Veterinarinių vaistų išrašymas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 dirty="0"/>
              <a:t>Veterinarinių receptų ir veterinarinių vaistų paraiškų rašymo taisyklės</a:t>
            </a:r>
            <a:r>
              <a:rPr lang="en-US" sz="2800" dirty="0">
                <a:latin typeface="EC Square Sans Pro" panose="020B0506040000020004" pitchFamily="34" charset="0"/>
              </a:rPr>
              <a:t>, </a:t>
            </a:r>
            <a:r>
              <a:rPr lang="lt-LT" sz="2800" dirty="0">
                <a:latin typeface="EC Square Sans Pro" panose="020B0506040000020004" pitchFamily="34" charset="0"/>
              </a:rPr>
              <a:t>2024-02-15</a:t>
            </a:r>
            <a:endParaRPr lang="en-US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707572" y="2450551"/>
            <a:ext cx="62266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Popierinė forma iki 2025-12-31</a:t>
            </a:r>
            <a:br>
              <a:rPr lang="en-US" sz="2400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Elektroninė forma nuo 2026-01-01</a:t>
            </a: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Nauja sąvoka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veterinarinių vaistų paraiška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– nustatytos formos dokumentas, kurį surašo gyvūnų laikytojo darbuotojas veterinarijos gydytojas ir pagal kurį gyvūnų laikytojas įsigyja veterinarinius vaistus</a:t>
            </a:r>
          </a:p>
        </p:txBody>
      </p:sp>
      <p:pic>
        <p:nvPicPr>
          <p:cNvPr id="4" name="Paveikslėlis 3" descr="Paveikslėlis, kuriame yra biuro reikmenys, tekstas, Biuro priemonė, asmuo&#10;&#10;Automatiškai sugeneruotas aprašymas">
            <a:extLst>
              <a:ext uri="{FF2B5EF4-FFF2-40B4-BE49-F238E27FC236}">
                <a16:creationId xmlns:a16="http://schemas.microsoft.com/office/drawing/2014/main" id="{D70269B0-BAF6-7C8C-0F49-2AA0A9EC1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468412"/>
            <a:ext cx="4514850" cy="2924175"/>
          </a:xfrm>
          <a:prstGeom prst="rect">
            <a:avLst/>
          </a:prstGeom>
        </p:spPr>
      </p:pic>
      <p:pic>
        <p:nvPicPr>
          <p:cNvPr id="5" name="Paveikslėlis 4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9AD6CBBF-A186-E0CB-F980-526DC735C8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36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n-US" sz="1050" b="1" kern="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Veterinarinių vaistų išrašymas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 dirty="0"/>
              <a:t>Veterinarinių receptų ir veterinarinių vaistų paraiškų rašymo taisyklės</a:t>
            </a:r>
            <a:r>
              <a:rPr lang="en-US" sz="2800" dirty="0">
                <a:latin typeface="EC Square Sans Pro" panose="020B0506040000020004" pitchFamily="34" charset="0"/>
              </a:rPr>
              <a:t>, </a:t>
            </a:r>
            <a:r>
              <a:rPr lang="lt-LT" sz="2800" dirty="0">
                <a:latin typeface="EC Square Sans Pro" panose="020B0506040000020004" pitchFamily="34" charset="0"/>
              </a:rPr>
              <a:t>2024-02-15</a:t>
            </a:r>
            <a:endParaRPr lang="en-US" sz="2000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707572" y="2450551"/>
            <a:ext cx="696600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Veterinarinius receptus išrašyti gali tik veterinarijos gydytojas, kuris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</a:p>
          <a:p>
            <a:endParaRPr lang="en-US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7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turi galiojančią veterinarijos praktikos licenciją ir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yra veterinarijos paslaugų teikėjas arba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veterinarijos paslaugų teikėjo ar gyvūnų laikytojo darbuotojas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Paraiškas išrašyti gali tik veterinarijos gydytojas, kuris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</a:p>
          <a:p>
            <a:endParaRPr lang="en-US" sz="10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7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turi galiojančią veterinarijos praktikos licenciją ir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yra gyvūnų laikytojo darbuotojas</a:t>
            </a:r>
            <a:br>
              <a:rPr lang="en-US" sz="2400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aveikslėlis 3" descr="Paveikslėlis, kuriame yra asmuo, naminis gyvūnėlis, Šuns veislė, šuo&#10;&#10;Automatiškai sugeneruotas aprašymas">
            <a:extLst>
              <a:ext uri="{FF2B5EF4-FFF2-40B4-BE49-F238E27FC236}">
                <a16:creationId xmlns:a16="http://schemas.microsoft.com/office/drawing/2014/main" id="{8E2FA483-8BDC-AE8F-4F03-939A4D2AB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580" y="2533683"/>
            <a:ext cx="3810848" cy="3810848"/>
          </a:xfrm>
          <a:prstGeom prst="rect">
            <a:avLst/>
          </a:prstGeom>
        </p:spPr>
      </p:pic>
      <p:pic>
        <p:nvPicPr>
          <p:cNvPr id="5" name="Paveikslėlis 4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E0D37F08-3184-B46F-79D6-FDDC73392D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36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76200" y="1460019"/>
            <a:ext cx="77724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Veterinarinio recepto forma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2DC3941D-A1A8-DAB4-8264-7116AB1FF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630" y="0"/>
            <a:ext cx="5308370" cy="6870700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747BE023-DA50-25DC-E32D-7C183D9EB8D7}"/>
              </a:ext>
            </a:extLst>
          </p:cNvPr>
          <p:cNvSpPr txBox="1"/>
          <p:nvPr/>
        </p:nvSpPr>
        <p:spPr>
          <a:xfrm>
            <a:off x="707572" y="2450551"/>
            <a:ext cx="56170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Veterinarinis receptas ir paraiška negalioja, kai yra neteisingai užpildyti 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(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neaiškiai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,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taisyti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,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be parašo ar antspaudo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,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skenuoti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,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fotografuoti ar kitaip kopijuoti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)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, kai išduoti tam teisės neturinčio veterinarijos gydytojo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. </a:t>
            </a:r>
          </a:p>
          <a:p>
            <a:br>
              <a:rPr lang="en-US" sz="2400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Veterinarijos paslaugų teikėjams draudžiama išrašyti veterinarinį vaistą gyvūnų laikytojams, jeigu jis skirtas naudoti tik veterinarijos gydytojui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(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pagal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PL)</a:t>
            </a:r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41F37DF0-290D-335F-1023-15AE860FE51D}"/>
              </a:ext>
            </a:extLst>
          </p:cNvPr>
          <p:cNvSpPr txBox="1">
            <a:spLocks/>
          </p:cNvSpPr>
          <p:nvPr/>
        </p:nvSpPr>
        <p:spPr>
          <a:xfrm>
            <a:off x="743644" y="419881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Nacionalinis reglamentavimas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30403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76200" y="1460019"/>
            <a:ext cx="77724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Paraiškos forma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747BE023-DA50-25DC-E32D-7C183D9EB8D7}"/>
              </a:ext>
            </a:extLst>
          </p:cNvPr>
          <p:cNvSpPr txBox="1"/>
          <p:nvPr/>
        </p:nvSpPr>
        <p:spPr>
          <a:xfrm>
            <a:off x="707572" y="2450551"/>
            <a:ext cx="4931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id="{2F382F6D-79FA-F4E1-A73D-80568E5F5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5113" y="260340"/>
            <a:ext cx="5420481" cy="6573167"/>
          </a:xfrm>
          <a:prstGeom prst="rect">
            <a:avLst/>
          </a:prstGeom>
        </p:spPr>
      </p:pic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59E42FE1-BC6A-1441-69B6-1F7994234995}"/>
              </a:ext>
            </a:extLst>
          </p:cNvPr>
          <p:cNvSpPr txBox="1">
            <a:spLocks/>
          </p:cNvSpPr>
          <p:nvPr/>
        </p:nvSpPr>
        <p:spPr>
          <a:xfrm>
            <a:off x="751712" y="484171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Nacionalinis reglamentavimas</a:t>
            </a:r>
            <a:endParaRPr lang="en-US" sz="3200" dirty="0"/>
          </a:p>
        </p:txBody>
      </p:sp>
      <p:pic>
        <p:nvPicPr>
          <p:cNvPr id="7" name="Paveikslėlis 6" descr="Paveikslėlis, kuriame yra vaistas, Farmacinis vaistas, medicina, Receptinis vaistas&#10;&#10;Automatiškai sugeneruotas aprašymas">
            <a:extLst>
              <a:ext uri="{FF2B5EF4-FFF2-40B4-BE49-F238E27FC236}">
                <a16:creationId xmlns:a16="http://schemas.microsoft.com/office/drawing/2014/main" id="{2DF1B4F3-8A5C-2C2E-E751-5E6949A5802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441346"/>
            <a:ext cx="1938670" cy="19386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Paveikslėlis 9" descr="Paveikslėlis, kuriame yra katė, asmuo, Maži ir vidutinio dydžio automobiliai, naminė katė&#10;&#10;Automatiškai sugeneruotas aprašymas">
            <a:extLst>
              <a:ext uri="{FF2B5EF4-FFF2-40B4-BE49-F238E27FC236}">
                <a16:creationId xmlns:a16="http://schemas.microsoft.com/office/drawing/2014/main" id="{ED2D22B7-0188-7BD7-4A91-19A6C3A788B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86" y="2316024"/>
            <a:ext cx="3841423" cy="22069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Paveikslėlis 12" descr="Paveikslėlis, kuriame yra asmuo, Medicininė įranga, Darbas, vidaus&#10;&#10;Automatiškai sugeneruotas aprašymas">
            <a:extLst>
              <a:ext uri="{FF2B5EF4-FFF2-40B4-BE49-F238E27FC236}">
                <a16:creationId xmlns:a16="http://schemas.microsoft.com/office/drawing/2014/main" id="{E32FE1F5-003E-81FA-3CC2-E3940F459A8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839" y="4474187"/>
            <a:ext cx="1938670" cy="193867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83138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en-US" sz="2800">
                <a:latin typeface="EC Square Sans Pro" panose="020B0506040000020004" pitchFamily="34" charset="0"/>
              </a:rPr>
              <a:t>Common rules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Vaistinis pašaras</a:t>
            </a:r>
            <a:endParaRPr lang="en-US" sz="20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533400" y="2368550"/>
            <a:ext cx="5029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Vaistinių pašarų gamintojų patvirtinimas</a:t>
            </a:r>
            <a:r>
              <a:rPr lang="en-U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: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Atsakingas</a:t>
            </a:r>
            <a:r>
              <a:rPr lang="en-U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 –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Centralizuotas leidimų išdavimo skyrius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,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VMVT</a:t>
            </a: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t-LT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reikalavimai</a:t>
            </a:r>
            <a:r>
              <a:rPr lang="en-US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 –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Pašarų higienos reglamentas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183/2006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ir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  <a:r>
              <a:rPr lang="lt-LT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Vaistinių pašarų reglamentas</a:t>
            </a:r>
            <a:r>
              <a:rPr lang="en-US" sz="2400" dirty="0">
                <a:solidFill>
                  <a:srgbClr val="003399"/>
                </a:solidFill>
                <a:latin typeface="EC Square Sans Pro" panose="020B0506040000020004" pitchFamily="34" charset="0"/>
              </a:rPr>
              <a:t> 2019/4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0EBD9501-2670-5F95-2219-CF36BCE74429}"/>
              </a:ext>
            </a:extLst>
          </p:cNvPr>
          <p:cNvSpPr txBox="1">
            <a:spLocks/>
          </p:cNvSpPr>
          <p:nvPr/>
        </p:nvSpPr>
        <p:spPr>
          <a:xfrm>
            <a:off x="783921" y="448910"/>
            <a:ext cx="10646079" cy="969051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3200" dirty="0">
                <a:latin typeface="EC Square Sans Pro" panose="020B0506040000020004" pitchFamily="34" charset="0"/>
              </a:rPr>
              <a:t>Nacionalinė situacija</a:t>
            </a:r>
            <a:endParaRPr lang="en-US" sz="3200" dirty="0">
              <a:latin typeface="EC Square Sans Pro" panose="020B0506040000020004" pitchFamily="34" charset="0"/>
            </a:endParaRPr>
          </a:p>
        </p:txBody>
      </p:sp>
      <p:pic>
        <p:nvPicPr>
          <p:cNvPr id="5" name="Paveikslėlis 4" descr="Paveikslėlis, kuriame yra Stačiakampis, Spalvingumas, geltonas, oranžinis&#10;&#10;Automatiškai sugeneruotas aprašymas">
            <a:extLst>
              <a:ext uri="{FF2B5EF4-FFF2-40B4-BE49-F238E27FC236}">
                <a16:creationId xmlns:a16="http://schemas.microsoft.com/office/drawing/2014/main" id="{34AF48FF-520E-C0DE-480F-2AE5714711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29" y="297389"/>
            <a:ext cx="1715932" cy="1075772"/>
          </a:xfrm>
          <a:prstGeom prst="rect">
            <a:avLst/>
          </a:prstGeom>
        </p:spPr>
      </p:pic>
      <p:pic>
        <p:nvPicPr>
          <p:cNvPr id="7" name="Paveikslėlis 6" descr="Paveikslėlis, kuriame yra daržovė, pupa, maistas, vidaus&#10;&#10;Automatiškai sugeneruotas aprašymas">
            <a:extLst>
              <a:ext uri="{FF2B5EF4-FFF2-40B4-BE49-F238E27FC236}">
                <a16:creationId xmlns:a16="http://schemas.microsoft.com/office/drawing/2014/main" id="{6CC3A68F-F1B3-F319-D816-A84FA6B455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292625"/>
            <a:ext cx="4187868" cy="2093934"/>
          </a:xfrm>
          <a:prstGeom prst="rect">
            <a:avLst/>
          </a:prstGeom>
        </p:spPr>
      </p:pic>
      <p:pic>
        <p:nvPicPr>
          <p:cNvPr id="10" name="Paveikslėlis 9" descr="Paveikslėlis, kuriame yra pramonė, plienas, pastatas, dūdelė&#10;&#10;Automatiškai sugeneruotas aprašymas">
            <a:extLst>
              <a:ext uri="{FF2B5EF4-FFF2-40B4-BE49-F238E27FC236}">
                <a16:creationId xmlns:a16="http://schemas.microsoft.com/office/drawing/2014/main" id="{C169C8C7-0374-2628-9E14-BB92E91575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068" y="4402429"/>
            <a:ext cx="2057400" cy="2057400"/>
          </a:xfrm>
          <a:prstGeom prst="rect">
            <a:avLst/>
          </a:prstGeom>
        </p:spPr>
      </p:pic>
      <p:grpSp>
        <p:nvGrpSpPr>
          <p:cNvPr id="13" name="Grupė 12">
            <a:extLst>
              <a:ext uri="{FF2B5EF4-FFF2-40B4-BE49-F238E27FC236}">
                <a16:creationId xmlns:a16="http://schemas.microsoft.com/office/drawing/2014/main" id="{F4C209B0-D010-E9C8-78B2-271F07E2D2CF}"/>
              </a:ext>
            </a:extLst>
          </p:cNvPr>
          <p:cNvGrpSpPr/>
          <p:nvPr/>
        </p:nvGrpSpPr>
        <p:grpSpPr>
          <a:xfrm>
            <a:off x="6289110" y="5003197"/>
            <a:ext cx="1977368" cy="988684"/>
            <a:chOff x="6857991" y="2508248"/>
            <a:chExt cx="1977368" cy="988684"/>
          </a:xfrm>
        </p:grpSpPr>
        <p:sp>
          <p:nvSpPr>
            <p:cNvPr id="15" name="Stačiakampis: suapvalinti kampai 14">
              <a:extLst>
                <a:ext uri="{FF2B5EF4-FFF2-40B4-BE49-F238E27FC236}">
                  <a16:creationId xmlns:a16="http://schemas.microsoft.com/office/drawing/2014/main" id="{66E49B4E-930A-1B0E-F399-AC942C4BC645}"/>
                </a:ext>
              </a:extLst>
            </p:cNvPr>
            <p:cNvSpPr/>
            <p:nvPr/>
          </p:nvSpPr>
          <p:spPr>
            <a:xfrm>
              <a:off x="6857991" y="2508248"/>
              <a:ext cx="1977368" cy="988684"/>
            </a:xfrm>
            <a:prstGeom prst="roundRect">
              <a:avLst>
                <a:gd name="adj" fmla="val 10000"/>
              </a:avLst>
            </a:prstGeom>
            <a:solidFill>
              <a:srgbClr val="2C747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t-LT"/>
            </a:p>
          </p:txBody>
        </p:sp>
        <p:sp>
          <p:nvSpPr>
            <p:cNvPr id="16" name="Stačiakampis: suapvalinti kampai 4">
              <a:extLst>
                <a:ext uri="{FF2B5EF4-FFF2-40B4-BE49-F238E27FC236}">
                  <a16:creationId xmlns:a16="http://schemas.microsoft.com/office/drawing/2014/main" id="{CE1F1EEB-92A5-1A69-EBA3-1ACE293AC49A}"/>
                </a:ext>
              </a:extLst>
            </p:cNvPr>
            <p:cNvSpPr txBox="1"/>
            <p:nvPr/>
          </p:nvSpPr>
          <p:spPr>
            <a:xfrm>
              <a:off x="6886949" y="2537206"/>
              <a:ext cx="1919452" cy="9307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t-LT" sz="2500" b="1" kern="1200" dirty="0">
                  <a:solidFill>
                    <a:schemeClr val="bg1"/>
                  </a:solidFill>
                  <a:latin typeface="EC Square Sans Pro" panose="020B0506040000020004" pitchFamily="34" charset="0"/>
                </a:rPr>
                <a:t>0</a:t>
              </a:r>
              <a:r>
                <a:rPr lang="lt-LT" sz="2500" kern="1200" dirty="0">
                  <a:solidFill>
                    <a:schemeClr val="bg1"/>
                  </a:solidFill>
                  <a:latin typeface="EC Square Sans Pro" panose="020B0506040000020004" pitchFamily="34" charset="0"/>
                </a:rPr>
                <a:t> </a:t>
              </a:r>
              <a:r>
                <a:rPr lang="lt-LT" sz="2500" b="1" kern="1200" dirty="0">
                  <a:solidFill>
                    <a:schemeClr val="bg1"/>
                  </a:solidFill>
                  <a:latin typeface="EC Square Sans Pro" panose="020B0506040000020004" pitchFamily="34" charset="0"/>
                </a:rPr>
                <a:t>patvirtintų įmonių</a:t>
              </a:r>
              <a:endParaRPr lang="en-US" sz="2500" b="1" kern="1200" dirty="0">
                <a:solidFill>
                  <a:schemeClr val="bg1"/>
                </a:solidFill>
                <a:latin typeface="EC Square Sans Pro" panose="020B05060400000200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2855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38B29F46-E2F0-48DC-A2AE-96E9A5C3D915}"/>
              </a:ext>
            </a:extLst>
          </p:cNvPr>
          <p:cNvSpPr txBox="1">
            <a:spLocks/>
          </p:cNvSpPr>
          <p:nvPr/>
        </p:nvSpPr>
        <p:spPr>
          <a:xfrm>
            <a:off x="3810000" y="2139950"/>
            <a:ext cx="3487738" cy="781050"/>
          </a:xfrm>
          <a:prstGeom prst="rect">
            <a:avLst/>
          </a:prstGeom>
        </p:spPr>
        <p:txBody>
          <a:bodyPr/>
          <a:lstStyle>
            <a:defPPr>
              <a:defRPr kern="0"/>
            </a:defPPr>
          </a:lstStyle>
          <a:p>
            <a:r>
              <a:rPr lang="lt-LT" sz="4000" b="1" dirty="0">
                <a:solidFill>
                  <a:srgbClr val="003399"/>
                </a:solidFill>
              </a:rPr>
              <a:t>Ačiū</a:t>
            </a:r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2267" y="1073150"/>
            <a:ext cx="6082800" cy="320040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lt-LT" sz="3200" b="1" dirty="0">
                <a:solidFill>
                  <a:srgbClr val="003399"/>
                </a:solidFill>
                <a:latin typeface="PF Square Sans Pro" pitchFamily="2" charset="0"/>
              </a:rPr>
              <a:t>Svarbūs naujųjų ES reglamentų dėl gydomųjų pašarų elementai</a:t>
            </a:r>
          </a:p>
          <a:p>
            <a:pPr algn="l"/>
            <a:endParaRPr lang="en-US" sz="3200" b="1" dirty="0">
              <a:solidFill>
                <a:srgbClr val="003399"/>
              </a:solidFill>
              <a:latin typeface="PF Square Sans Pro" pitchFamily="2" charset="0"/>
            </a:endParaRPr>
          </a:p>
          <a:p>
            <a:pPr algn="l"/>
            <a:r>
              <a:rPr lang="lt-LT" sz="1600" i="1" dirty="0">
                <a:solidFill>
                  <a:srgbClr val="003399"/>
                </a:solidFill>
                <a:latin typeface="PF Square Sans Pro" pitchFamily="2" charset="0"/>
              </a:rPr>
              <a:t>3 paskaita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>
                <a:latin typeface="PF Square Sans Pro" pitchFamily="2" charset="0"/>
              </a:rPr>
              <a:t>LIETUVA, 2024 m. RUGSĖJO 25 d.</a:t>
            </a:r>
          </a:p>
          <a:p>
            <a:endParaRPr lang="es-ES" dirty="0"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0" y="234950"/>
            <a:ext cx="1144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</a:rPr>
              <a:t>ES veterinarinių vaistų ir (arba) vaistinių pašarų teisinė sistema</a:t>
            </a:r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453189" y="2063749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Reglamentas (ES) 2019/6 </a:t>
            </a: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dėl</a:t>
            </a: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 veterinarinių vaistų</a:t>
            </a:r>
            <a: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477000" y="2063749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Reglamentas (ES) 2019/4 dėl gydomųjų pašarų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kumimoji="0" lang="lt-LT" sz="2400" b="0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PF Square Sans Pro" pitchFamily="2" charset="0"/>
              </a:rPr>
              <a:t>ES veterinarinių vaistų ir (arba) vaistinių pašarų teisinė sistema</a:t>
            </a:r>
          </a:p>
          <a:p>
            <a:endParaRPr lang="es-ES" dirty="0">
              <a:latin typeface="PF Square Sans Pro" pitchFamily="2" charset="0"/>
            </a:endParaRPr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228600" y="1874293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Reglamentas (ES) 2019/6 </a:t>
            </a:r>
            <a:r>
              <a:rPr kumimoji="0" lang="lt-LT" sz="2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dėl</a:t>
            </a:r>
            <a:r>
              <a:rPr kumimoji="0" lang="lt-LT" sz="24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 veterinarinių vaistų</a:t>
            </a:r>
            <a:b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</a:br>
            <a:r>
              <a:rPr kumimoji="0" lang="lt-LT" sz="1800" b="1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324602" y="1840538"/>
            <a:ext cx="5105398" cy="31558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F Square Sans Pro" pitchFamily="2" charset="0"/>
              </a:rPr>
              <a:t>Reglamentas (ES) 2019/4 dėl gydomųjų pašarų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F Square Sans P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lt-LT" sz="2800">
                <a:latin typeface="PF Square Sans Pro" pitchFamily="2" charset="0"/>
              </a:rPr>
              <a:t>Bendrosios taisyklės</a:t>
            </a:r>
          </a:p>
          <a:p>
            <a:endParaRPr lang="en-GB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295400" y="1481083"/>
            <a:ext cx="8991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VAISTAI VARTOJAMI SU PAŠARAIS ARBA VANDENIU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Bendrosios taisyklės – veterinarinis receptas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1C8ADAF5-76AF-4855-936C-9D2CB57C2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9742558"/>
              </p:ext>
            </p:extLst>
          </p:nvPr>
        </p:nvGraphicFramePr>
        <p:xfrm>
          <a:off x="457200" y="2070102"/>
          <a:ext cx="8865834" cy="5049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6">
            <a:extLst>
              <a:ext uri="{FF2B5EF4-FFF2-40B4-BE49-F238E27FC236}">
                <a16:creationId xmlns:a16="http://schemas.microsoft.com/office/drawing/2014/main" id="{B73D9778-7D4D-42F1-A717-530B7630B63D}"/>
              </a:ext>
            </a:extLst>
          </p:cNvPr>
          <p:cNvSpPr txBox="1"/>
          <p:nvPr/>
        </p:nvSpPr>
        <p:spPr>
          <a:xfrm>
            <a:off x="9719712" y="2825750"/>
            <a:ext cx="2091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1" i="0" u="none" strike="noStrike" cap="none" normalizeH="0" baseline="0" noProof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PF Square Sans Pro" pitchFamily="2" charset="0"/>
                <a:ea typeface="Verdana" panose="020B0604030504040204" pitchFamily="34" charset="0"/>
              </a:rPr>
              <a:t>Reg. (ES) 2019/4 (GP)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F5E625B6-FDB7-4FBA-9B49-2A3AD88D31E7}"/>
              </a:ext>
            </a:extLst>
          </p:cNvPr>
          <p:cNvSpPr txBox="1"/>
          <p:nvPr/>
        </p:nvSpPr>
        <p:spPr>
          <a:xfrm>
            <a:off x="9719712" y="4803320"/>
            <a:ext cx="1949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1" i="0" u="none" strike="noStrike" cap="none" spc="-30" normalizeH="0" baseline="0" noProof="0" dirty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PF Square Sans Pro" pitchFamily="2" charset="0"/>
                <a:ea typeface="Verdana" panose="020B0604030504040204" pitchFamily="34" charset="0"/>
              </a:rPr>
              <a:t>Reg. (ES) 2019/6 (veterinariniai vaistai)</a:t>
            </a:r>
            <a:r>
              <a:rPr lang="en-US" b="1" spc="-30" noProof="0" dirty="0">
                <a:solidFill>
                  <a:srgbClr val="3163B5"/>
                </a:solidFill>
                <a:latin typeface="PF Square Sans Pro" pitchFamily="2" charset="0"/>
                <a:ea typeface="Verdana" panose="020B0604030504040204" pitchFamily="34" charset="0"/>
              </a:rPr>
              <a:t> </a:t>
            </a:r>
            <a:r>
              <a:rPr lang="lt-LT" b="1" spc="-30" dirty="0">
                <a:solidFill>
                  <a:srgbClr val="3163B5"/>
                </a:solidFill>
                <a:latin typeface="PF Square Sans Pro" pitchFamily="2" charset="0"/>
                <a:ea typeface="Verdana" panose="020B0604030504040204" pitchFamily="34" charset="0"/>
              </a:rPr>
              <a:t>ir komisijos deleguotas reg. (EU) 2024/1159</a:t>
            </a:r>
          </a:p>
        </p:txBody>
      </p:sp>
      <p:cxnSp>
        <p:nvCxnSpPr>
          <p:cNvPr id="18" name="Straight Arrow Connector 9">
            <a:extLst>
              <a:ext uri="{FF2B5EF4-FFF2-40B4-BE49-F238E27FC236}">
                <a16:creationId xmlns:a16="http://schemas.microsoft.com/office/drawing/2014/main" id="{4F9941DE-5BFA-429C-B3E8-C441D6B78539}"/>
              </a:ext>
            </a:extLst>
          </p:cNvPr>
          <p:cNvCxnSpPr>
            <a:cxnSpLocks/>
          </p:cNvCxnSpPr>
          <p:nvPr/>
        </p:nvCxnSpPr>
        <p:spPr>
          <a:xfrm flipH="1">
            <a:off x="8470437" y="3130550"/>
            <a:ext cx="1096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Right Brace 8">
            <a:extLst>
              <a:ext uri="{FF2B5EF4-FFF2-40B4-BE49-F238E27FC236}">
                <a16:creationId xmlns:a16="http://schemas.microsoft.com/office/drawing/2014/main" id="{14ABDDA7-ACBB-43BB-A225-9C6DF0A8A8C4}"/>
              </a:ext>
            </a:extLst>
          </p:cNvPr>
          <p:cNvSpPr/>
          <p:nvPr/>
        </p:nvSpPr>
        <p:spPr>
          <a:xfrm>
            <a:off x="9409855" y="4578350"/>
            <a:ext cx="157458" cy="2292349"/>
          </a:xfrm>
          <a:prstGeom prst="rightBrace">
            <a:avLst>
              <a:gd name="adj1" fmla="val 35730"/>
              <a:gd name="adj2" fmla="val 48266"/>
            </a:avLst>
          </a:prstGeom>
          <a:ln w="19050" cmpd="sng">
            <a:solidFill>
              <a:srgbClr val="2C74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F Square Sans Pro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19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sz="2400">
                <a:latin typeface="PF Square Sans Pro" pitchFamily="2" charset="0"/>
              </a:rPr>
              <a:t>Antimikrobinių veterinarinių vaistų naudojimas</a:t>
            </a:r>
          </a:p>
          <a:p>
            <a:endParaRPr lang="en-GB" dirty="0"/>
          </a:p>
        </p:txBody>
      </p:sp>
      <p:sp>
        <p:nvSpPr>
          <p:cNvPr id="3" name="34 CuadroTexto">
            <a:extLst>
              <a:ext uri="{FF2B5EF4-FFF2-40B4-BE49-F238E27FC236}">
                <a16:creationId xmlns:a16="http://schemas.microsoft.com/office/drawing/2014/main" id="{D094982D-B49F-4AFD-9FD7-CD8791AF6990}"/>
              </a:ext>
            </a:extLst>
          </p:cNvPr>
          <p:cNvSpPr txBox="1"/>
          <p:nvPr/>
        </p:nvSpPr>
        <p:spPr>
          <a:xfrm>
            <a:off x="5651674" y="3591437"/>
            <a:ext cx="22555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Steelfish" charset="0"/>
              <a:cs typeface="Steelfish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1" i="0" u="none" strike="noStrike" cap="none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Steelfish" charset="0"/>
                <a:cs typeface="Steelfish" charset="0"/>
              </a:rPr>
              <a:t>Sisteminės profilaktikos uždraudimas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10DA9E-2D93-44F5-9402-78086515EB11}"/>
              </a:ext>
            </a:extLst>
          </p:cNvPr>
          <p:cNvSpPr txBox="1"/>
          <p:nvPr/>
        </p:nvSpPr>
        <p:spPr>
          <a:xfrm>
            <a:off x="4717996" y="1398873"/>
            <a:ext cx="7016803" cy="46166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anose="020B0604020202020204" pitchFamily="34" charset="0"/>
              </a:rPr>
              <a:t>Vaistinių pašarų naudojimo principai</a:t>
            </a:r>
          </a:p>
        </p:txBody>
      </p:sp>
      <p:sp>
        <p:nvSpPr>
          <p:cNvPr id="10" name="Rectángulo redondeado 13">
            <a:extLst>
              <a:ext uri="{FF2B5EF4-FFF2-40B4-BE49-F238E27FC236}">
                <a16:creationId xmlns:a16="http://schemas.microsoft.com/office/drawing/2014/main" id="{314D8D52-E54A-465C-954A-EA031B7F43AE}"/>
              </a:ext>
            </a:extLst>
          </p:cNvPr>
          <p:cNvSpPr/>
          <p:nvPr/>
        </p:nvSpPr>
        <p:spPr>
          <a:xfrm>
            <a:off x="0" y="1388277"/>
            <a:ext cx="4717997" cy="4856293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cap="none" spc="-30" normalizeH="0" noProof="0" dirty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Arial" pitchFamily="34" charset="0"/>
              </a:rPr>
              <a:t>ES teisinė sistema: Reglamentas (ES) 2019/4 dėl GYDOMŲJŲ PAŠARŲ (GP)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0BE4DFA-174F-4A37-9C73-98ACB3366BFB}"/>
              </a:ext>
            </a:extLst>
          </p:cNvPr>
          <p:cNvSpPr/>
          <p:nvPr/>
        </p:nvSpPr>
        <p:spPr>
          <a:xfrm>
            <a:off x="4717996" y="2014082"/>
            <a:ext cx="6940603" cy="48628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Draudimas naudoti MF su antimikrobinėmis medžiagomis profilaktikai. 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Reikalavimas diagnozuoti ligą prieš išrašant privalomą </a:t>
            </a:r>
            <a:br>
              <a:rPr kumimoji="0" lang="en-US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</a:b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MF receptą.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Gydymo trukmės ir recepto galiojimo ribojimai.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Sumažinkite bet kokią tikėtiną sinergiją tarp gydomųjų pašarų likučių pernešimo ir antimikrobinio atsparumo pasireiškimo.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Priemonės, skirtos pagerinti medikamentinių pašarų gamybos kokybę (tikslesnis dozavimas), kad būtų išvengta subterapinio poveikio. 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t-LT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F Square Sans Pro" pitchFamily="2" charset="0"/>
                <a:ea typeface="+mn-ea"/>
                <a:cs typeface="+mn-cs"/>
              </a:rPr>
              <a:t>Didžiausi 24 antimikrobinių veikliųjų medžiagų kryžminės taršos lygiai netiksliniuose pašaruose.</a:t>
            </a:r>
          </a:p>
        </p:txBody>
      </p:sp>
    </p:spTree>
    <p:extLst>
      <p:ext uri="{BB962C8B-B14F-4D97-AF65-F5344CB8AC3E}">
        <p14:creationId xmlns:p14="http://schemas.microsoft.com/office/powerpoint/2010/main" val="363916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lt-LT" sz="2800">
                <a:latin typeface="PF Square Sans Pro" pitchFamily="2" charset="0"/>
              </a:rPr>
              <a:t>Bendrosios taisyklės</a:t>
            </a:r>
          </a:p>
          <a:p>
            <a:endParaRPr lang="en-GB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>
                <a:solidFill>
                  <a:schemeClr val="bg1"/>
                </a:solidFill>
                <a:latin typeface="PF Square Sans Pro" pitchFamily="2" charset="0"/>
              </a:rPr>
              <a:t>Veterinariniai receptai gydomajam pašarui (1/2)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>
                <a:latin typeface="PF Square Sans Pro" pitchFamily="2" charset="0"/>
              </a:rPr>
              <a:t>Bendrosios taisyklės – veterinarinis receptas</a:t>
            </a:r>
          </a:p>
          <a:p>
            <a:endParaRPr lang="en-GB" dirty="0"/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1403E745-F93A-41C2-A10D-84BE467FBE49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>
                <a:solidFill>
                  <a:srgbClr val="003399"/>
                </a:solidFill>
                <a:latin typeface="PF Square Sans Pro" pitchFamily="2" charset="0"/>
              </a:rPr>
              <a:t>16 straipsnis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1369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>
                <a:solidFill>
                  <a:srgbClr val="024B9C"/>
                </a:solidFill>
                <a:latin typeface="PF Square Sans Pro" pitchFamily="2" charset="0"/>
                <a:ea typeface="+mn-ea"/>
                <a:cs typeface="+mn-cs"/>
              </a:rPr>
              <a:t>Reg. (ES) 2019/4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FC923B1-34E6-4EB9-AF33-B29523DFA4A8}"/>
              </a:ext>
            </a:extLst>
          </p:cNvPr>
          <p:cNvSpPr txBox="1"/>
          <p:nvPr/>
        </p:nvSpPr>
        <p:spPr>
          <a:xfrm>
            <a:off x="859972" y="2853075"/>
            <a:ext cx="76526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dirty="0">
                <a:solidFill>
                  <a:schemeClr val="tx1"/>
                </a:solidFill>
                <a:latin typeface="PF Square Sans Pro" pitchFamily="2" charset="0"/>
              </a:rPr>
              <a:t>Gydomasis pašarui (pašaro verslo operatorius sumaišo gyvūnų pašarą su vaistais) reikalingas: </a:t>
            </a:r>
          </a:p>
          <a:p>
            <a:endParaRPr lang="en-US" dirty="0">
              <a:solidFill>
                <a:schemeClr val="tx1"/>
              </a:solidFill>
              <a:latin typeface="PF Square Sans Pr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tx1"/>
                </a:solidFill>
                <a:latin typeface="PF Square Sans Pro" pitchFamily="2" charset="0"/>
              </a:rPr>
              <a:t>veterinarinis receptas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PF Square Sans Pr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tx1"/>
                </a:solidFill>
                <a:latin typeface="PF Square Sans Pro" pitchFamily="2" charset="0"/>
              </a:rPr>
              <a:t>gali būti išduodamas tik po klinikinio tyrimo arba kitokio tinkamo gyvūnų sveikatos būklės vertinimo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PF Square Sans Pr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>
                <a:solidFill>
                  <a:schemeClr val="tx1"/>
                </a:solidFill>
                <a:latin typeface="PF Square Sans Pro" pitchFamily="2" charset="0"/>
              </a:rPr>
              <a:t>skiriamas tik diagnozavus ligas (išskyrus vakcinas ir parazitines ligas)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  <a:latin typeface="PF Square Sans Pro" pitchFamily="2" charset="0"/>
            </a:endParaRPr>
          </a:p>
        </p:txBody>
      </p:sp>
      <p:sp>
        <p:nvSpPr>
          <p:cNvPr id="21" name="TextBox 27">
            <a:extLst>
              <a:ext uri="{FF2B5EF4-FFF2-40B4-BE49-F238E27FC236}">
                <a16:creationId xmlns:a16="http://schemas.microsoft.com/office/drawing/2014/main" id="{9DC533AF-C882-40FB-8C14-2F9CAEE9332E}"/>
              </a:ext>
            </a:extLst>
          </p:cNvPr>
          <p:cNvSpPr txBox="1"/>
          <p:nvPr/>
        </p:nvSpPr>
        <p:spPr>
          <a:xfrm>
            <a:off x="-7196" y="6388040"/>
            <a:ext cx="8755621" cy="400110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marL="892175"/>
            <a:r>
              <a:rPr lang="lt-LT" sz="2000">
                <a:solidFill>
                  <a:schemeClr val="bg1"/>
                </a:solidFill>
                <a:latin typeface="PF Square Sans Pro" pitchFamily="2" charset="0"/>
                <a:sym typeface="Wingdings 2" panose="05020102010507070707" pitchFamily="18" charset="2"/>
              </a:rPr>
              <a:t>Venkite sąveikos su kitais vaistais! </a:t>
            </a:r>
          </a:p>
        </p:txBody>
      </p:sp>
      <p:pic>
        <p:nvPicPr>
          <p:cNvPr id="22" name="Picture 3" descr="A hand holding a pile of dry dog food&#10;&#10;Description automatically generated">
            <a:extLst>
              <a:ext uri="{FF2B5EF4-FFF2-40B4-BE49-F238E27FC236}">
                <a16:creationId xmlns:a16="http://schemas.microsoft.com/office/drawing/2014/main" id="{7B534015-6DA9-449B-BA10-698AA9DA8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2139950"/>
            <a:ext cx="3449770" cy="47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73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lt-LT" sz="2800">
                <a:latin typeface="PF Square Sans Pro" pitchFamily="2" charset="0"/>
              </a:rPr>
              <a:t>Bendrosios taisyklės</a:t>
            </a:r>
          </a:p>
          <a:p>
            <a:endParaRPr lang="en-GB" dirty="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defRPr/>
            </a:pPr>
            <a:endParaRPr lang="es-ES" sz="1050" b="1" kern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>
                <a:solidFill>
                  <a:schemeClr val="bg1"/>
                </a:solidFill>
                <a:latin typeface="PF Square Sans Pro" pitchFamily="2" charset="0"/>
              </a:rPr>
              <a:t>Veterinariniai receptai gydomajam pašarui (2/2)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lt-LT" sz="2800">
                <a:latin typeface="PF Square Sans Pro" pitchFamily="2" charset="0"/>
              </a:rPr>
              <a:t>Bendrosios taisyklės – veterinarinis receptas</a:t>
            </a:r>
          </a:p>
          <a:p>
            <a:endParaRPr lang="en-GB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1369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>
                <a:solidFill>
                  <a:srgbClr val="024B9C"/>
                </a:solidFill>
                <a:latin typeface="PF Square Sans Pro" pitchFamily="2" charset="0"/>
                <a:ea typeface="+mn-ea"/>
                <a:cs typeface="+mn-cs"/>
              </a:rPr>
              <a:t>Reg. (ES) 2019/4</a:t>
            </a:r>
          </a:p>
        </p:txBody>
      </p:sp>
      <p:pic>
        <p:nvPicPr>
          <p:cNvPr id="22" name="Picture 3" descr="A hand holding a pile of dry dog food&#10;&#10;Description automatically generated">
            <a:extLst>
              <a:ext uri="{FF2B5EF4-FFF2-40B4-BE49-F238E27FC236}">
                <a16:creationId xmlns:a16="http://schemas.microsoft.com/office/drawing/2014/main" id="{7B534015-6DA9-449B-BA10-698AA9DA8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2139950"/>
            <a:ext cx="3449770" cy="4730750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id="{AF31CA81-C9B7-4794-9E9B-CD429D968F54}"/>
              </a:ext>
            </a:extLst>
          </p:cNvPr>
          <p:cNvSpPr txBox="1"/>
          <p:nvPr/>
        </p:nvSpPr>
        <p:spPr>
          <a:xfrm>
            <a:off x="689724" y="2876386"/>
            <a:ext cx="83018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000" b="1" spc="-30" dirty="0">
                <a:solidFill>
                  <a:srgbClr val="003399"/>
                </a:solidFill>
                <a:latin typeface="PF Square Sans Pro" pitchFamily="2" charset="0"/>
              </a:rPr>
              <a:t>Įrašo saugojimas</a:t>
            </a:r>
            <a:r>
              <a:rPr lang="lt-LT" sz="2000" spc="-30" dirty="0">
                <a:solidFill>
                  <a:srgbClr val="003399"/>
                </a:solidFill>
                <a:latin typeface="PF Square Sans Pro" pitchFamily="2" charset="0"/>
              </a:rPr>
              <a:t>:</a:t>
            </a:r>
            <a:r>
              <a:rPr lang="lt-LT" sz="2000" b="1" spc="-30" dirty="0">
                <a:solidFill>
                  <a:srgbClr val="003399"/>
                </a:solidFill>
                <a:latin typeface="PF Square Sans Pro" pitchFamily="2" charset="0"/>
              </a:rPr>
              <a:t> </a:t>
            </a:r>
            <a:r>
              <a:rPr lang="lt-LT" sz="2000" spc="-30" dirty="0">
                <a:solidFill>
                  <a:schemeClr val="tx1"/>
                </a:solidFill>
                <a:latin typeface="PF Square Sans Pro" pitchFamily="2" charset="0"/>
              </a:rPr>
              <a:t>Veterinarinį receptą pašaro gamintojas, receptą išduodantis veterinarijos gydytojas ir gyvūno laikytojas turi saugoti 5 metus</a:t>
            </a:r>
            <a:br>
              <a:rPr lang="lt-LT" sz="2000" spc="-30" dirty="0">
                <a:solidFill>
                  <a:schemeClr val="tx1"/>
                </a:solidFill>
                <a:latin typeface="PF Square Sans Pro" pitchFamily="2" charset="0"/>
              </a:rPr>
            </a:br>
            <a:endParaRPr lang="lt-LT" sz="2000" spc="-30" dirty="0">
              <a:solidFill>
                <a:schemeClr val="tx1"/>
              </a:solidFill>
              <a:latin typeface="PF Square Sans Pro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000" dirty="0">
                <a:solidFill>
                  <a:schemeClr val="tx1"/>
                </a:solidFill>
                <a:latin typeface="PF Square Sans Pro" pitchFamily="2" charset="0"/>
              </a:rPr>
              <a:t>1 receptas = 1 veterinarinis gydymas </a:t>
            </a:r>
            <a:br>
              <a:rPr lang="lt-LT" sz="2000" dirty="0">
                <a:solidFill>
                  <a:schemeClr val="tx1"/>
                </a:solidFill>
                <a:latin typeface="PF Square Sans Pro" pitchFamily="2" charset="0"/>
              </a:rPr>
            </a:br>
            <a:endParaRPr lang="lt-LT" sz="2000" dirty="0">
              <a:solidFill>
                <a:schemeClr val="tx1"/>
              </a:solidFill>
              <a:latin typeface="PF Square Sans Pro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000" b="1" dirty="0">
                <a:solidFill>
                  <a:srgbClr val="003399"/>
                </a:solidFill>
                <a:latin typeface="PF Square Sans Pro" pitchFamily="2" charset="0"/>
              </a:rPr>
              <a:t>Ilgiausia gydymo trukmė</a:t>
            </a:r>
            <a:r>
              <a:rPr lang="lt-LT" sz="2000" dirty="0">
                <a:solidFill>
                  <a:srgbClr val="003399"/>
                </a:solidFill>
                <a:latin typeface="PF Square Sans Pro" pitchFamily="2" charset="0"/>
              </a:rPr>
              <a:t>:</a:t>
            </a:r>
            <a:r>
              <a:rPr lang="lt-LT" sz="2000" dirty="0">
                <a:solidFill>
                  <a:schemeClr val="tx1"/>
                </a:solidFill>
                <a:latin typeface="PF Square Sans Pro" pitchFamily="2" charset="0"/>
              </a:rPr>
              <a:t> 2 savaitės gydant antibiotikais, 1 mėnesis gydant kitais vaistais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PF Square Sans Pro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t-LT" sz="2000" b="1" dirty="0">
                <a:solidFill>
                  <a:srgbClr val="003399"/>
                </a:solidFill>
                <a:latin typeface="PF Square Sans Pro" pitchFamily="2" charset="0"/>
              </a:rPr>
              <a:t>Recepto galiojimas</a:t>
            </a:r>
            <a:r>
              <a:rPr lang="lt-LT" sz="2000" dirty="0">
                <a:solidFill>
                  <a:srgbClr val="003399"/>
                </a:solidFill>
                <a:latin typeface="PF Square Sans Pro" pitchFamily="2" charset="0"/>
              </a:rPr>
              <a:t>:</a:t>
            </a:r>
            <a:r>
              <a:rPr lang="lt-LT" sz="2000" dirty="0">
                <a:solidFill>
                  <a:schemeClr val="tx1"/>
                </a:solidFill>
                <a:latin typeface="PF Square Sans Pro" pitchFamily="2" charset="0"/>
              </a:rPr>
              <a:t> daugiausiai 5 </a:t>
            </a:r>
            <a:r>
              <a:rPr lang="lt-LT" sz="2000" dirty="0">
                <a:latin typeface="PF Square Sans Pro" pitchFamily="2" charset="0"/>
              </a:rPr>
              <a:t>dienos pašarui su antimikrobinėmis medžiagomis, daugiausiai 3 savaitės kitiems vaistams, skirtiems maistiniams gyvūnams, kitiems vaistams – 6 mėnesiai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2800" b="1">
                <a:solidFill>
                  <a:srgbClr val="003399"/>
                </a:solidFill>
                <a:latin typeface="PF Square Sans Pro" pitchFamily="2" charset="0"/>
              </a:rPr>
              <a:t>16 straipsnis</a:t>
            </a:r>
          </a:p>
        </p:txBody>
      </p:sp>
    </p:spTree>
    <p:extLst>
      <p:ext uri="{BB962C8B-B14F-4D97-AF65-F5344CB8AC3E}">
        <p14:creationId xmlns:p14="http://schemas.microsoft.com/office/powerpoint/2010/main" val="2948961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3435350"/>
            <a:ext cx="3429000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txBody>
          <a:bodyPr/>
          <a:lstStyle/>
          <a:p>
            <a:r>
              <a:rPr lang="lt-LT" sz="4400" b="1" dirty="0">
                <a:solidFill>
                  <a:srgbClr val="002060"/>
                </a:solidFill>
                <a:latin typeface="PF Square Sans Pro" pitchFamily="2" charset="0"/>
              </a:rPr>
              <a:t>LIETUVA</a:t>
            </a:r>
          </a:p>
          <a:p>
            <a:r>
              <a:rPr lang="lt-LT" sz="3200" b="1" dirty="0">
                <a:solidFill>
                  <a:srgbClr val="002060"/>
                </a:solidFill>
                <a:latin typeface="PF Square Sans Pro" pitchFamily="2" charset="0"/>
              </a:rPr>
              <a:t>specifikacijos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D38F5F-DC53-2C3C-1D09-4B2734D43A2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9941" y="2828162"/>
            <a:ext cx="2567618" cy="17120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4925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1510</Words>
  <Application>Microsoft Office PowerPoint</Application>
  <PresentationFormat>Custom</PresentationFormat>
  <Paragraphs>179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EC Square Sans Pro</vt:lpstr>
      <vt:lpstr>Montserrat</vt:lpstr>
      <vt:lpstr>PF Square Sans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44</cp:revision>
  <dcterms:created xsi:type="dcterms:W3CDTF">2023-11-20T15:58:16Z</dcterms:created>
  <dcterms:modified xsi:type="dcterms:W3CDTF">2024-09-18T16:05:21Z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2024-04-25T09:31:17Z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211e64c5-db1a-4a44-8ea2-58c1c8b1c140</vt:lpwstr>
  </property>
  <property fmtid="{D5CDD505-2E9C-101B-9397-08002B2CF9AE}" pid="13" name="MSIP_Label_6bd9ddd1-4d20-43f6-abfa-fc3c07406f94_ContentBits">
    <vt:lpwstr>0</vt:lpwstr>
  </property>
</Properties>
</file>