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27" r:id="rId5"/>
    <p:sldId id="258" r:id="rId6"/>
    <p:sldId id="260" r:id="rId7"/>
    <p:sldId id="267" r:id="rId8"/>
    <p:sldId id="331" r:id="rId9"/>
    <p:sldId id="271" r:id="rId10"/>
    <p:sldId id="330" r:id="rId11"/>
    <p:sldId id="328" r:id="rId12"/>
    <p:sldId id="329" r:id="rId13"/>
    <p:sldId id="285" r:id="rId14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DBF"/>
    <a:srgbClr val="50AD81"/>
    <a:srgbClr val="93CDB0"/>
    <a:srgbClr val="0B4B59"/>
    <a:srgbClr val="EFEFF1"/>
    <a:srgbClr val="5A5A59"/>
    <a:srgbClr val="069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–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86845" autoAdjust="0"/>
  </p:normalViewPr>
  <p:slideViewPr>
    <p:cSldViewPr snapToGrid="0">
      <p:cViewPr varScale="1">
        <p:scale>
          <a:sx n="57" d="100"/>
          <a:sy n="57" d="100"/>
        </p:scale>
        <p:origin x="9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665811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ull page image + tex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"/>
          <p:cNvSpPr/>
          <p:nvPr/>
        </p:nvSpPr>
        <p:spPr>
          <a:xfrm>
            <a:off x="456905" y="730947"/>
            <a:ext cx="11278196" cy="5326358"/>
          </a:xfrm>
          <a:prstGeom prst="rect">
            <a:avLst/>
          </a:prstGeom>
          <a:solidFill>
            <a:srgbClr val="EFF3F4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 b="0">
                <a:solidFill>
                  <a:srgbClr val="EFF3F4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47"/>
          </a:p>
        </p:txBody>
      </p:sp>
      <p:sp>
        <p:nvSpPr>
          <p:cNvPr id="49" name="Line"/>
          <p:cNvSpPr/>
          <p:nvPr/>
        </p:nvSpPr>
        <p:spPr>
          <a:xfrm>
            <a:off x="467204" y="6159362"/>
            <a:ext cx="11257607" cy="1"/>
          </a:xfrm>
          <a:prstGeom prst="line">
            <a:avLst/>
          </a:prstGeom>
          <a:ln w="25400">
            <a:solidFill>
              <a:srgbClr val="EFF3F4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47"/>
          </a:p>
        </p:txBody>
      </p:sp>
      <p:sp>
        <p:nvSpPr>
          <p:cNvPr id="50" name="Line"/>
          <p:cNvSpPr/>
          <p:nvPr/>
        </p:nvSpPr>
        <p:spPr>
          <a:xfrm>
            <a:off x="467199" y="628909"/>
            <a:ext cx="11257607" cy="1"/>
          </a:xfrm>
          <a:prstGeom prst="line">
            <a:avLst/>
          </a:prstGeom>
          <a:ln w="25400">
            <a:solidFill>
              <a:srgbClr val="EFF3F4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47"/>
          </a:p>
        </p:txBody>
      </p:sp>
      <p:pic>
        <p:nvPicPr>
          <p:cNvPr id="51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4075" y="6213840"/>
            <a:ext cx="2402975" cy="51394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54" name="healthylivestock.net"/>
          <p:cNvSpPr txBox="1"/>
          <p:nvPr/>
        </p:nvSpPr>
        <p:spPr>
          <a:xfrm>
            <a:off x="408386" y="6238251"/>
            <a:ext cx="4983957" cy="461729"/>
          </a:xfrm>
          <a:prstGeom prst="rect">
            <a:avLst/>
          </a:prstGeom>
          <a:ln w="12700">
            <a:miter lim="400000"/>
          </a:ln>
        </p:spPr>
        <p:txBody>
          <a:bodyPr wrap="square" lIns="35719" tIns="35719" rIns="35719" bIns="35719" anchor="ctr">
            <a:spAutoFit/>
          </a:bodyPr>
          <a:lstStyle>
            <a:lvl1pPr>
              <a:defRPr sz="1800">
                <a:solidFill>
                  <a:srgbClr val="01AE7A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lvl1pPr>
          </a:lstStyle>
          <a:p>
            <a:r>
              <a:rPr sz="1266"/>
              <a:t>healthylivestock.net </a:t>
            </a:r>
          </a:p>
          <a:p>
            <a:r>
              <a:rPr lang="en-US" sz="1266"/>
              <a:t>healthylivestock.net.cn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96958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rianna-santellan-610345-unsplash.jpg" descr="brianna-santellan-610345-unsplash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4894" y="-1887"/>
            <a:ext cx="12221788" cy="685800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3" name="Rectangle"/>
          <p:cNvSpPr/>
          <p:nvPr/>
        </p:nvSpPr>
        <p:spPr>
          <a:xfrm>
            <a:off x="7683" y="5729985"/>
            <a:ext cx="12176635" cy="1131932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47"/>
          </a:p>
        </p:txBody>
      </p:sp>
      <p:pic>
        <p:nvPicPr>
          <p:cNvPr id="4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617" y="587388"/>
            <a:ext cx="4110083" cy="879055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7" name="Title Text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10406063" cy="1518048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1821657"/>
            <a:ext cx="10406063" cy="4420195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23763" y="6536539"/>
            <a:ext cx="282129" cy="27571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25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905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transition spd="med"/>
  <p:txStyles>
    <p:titleStyle>
      <a:lvl1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4107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12512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1pPr>
      <a:lvl2pPr marL="625024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2pPr>
      <a:lvl3pPr marL="937538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3pPr>
      <a:lvl4pPr marL="1250051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4pPr>
      <a:lvl5pPr marL="1562562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5pPr>
      <a:lvl6pPr marL="1875076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6pPr>
      <a:lvl7pPr marL="2187589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7pPr>
      <a:lvl8pPr marL="2500103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8pPr>
      <a:lvl9pPr marL="2812615" marR="0" indent="-312512" algn="l" defTabSz="41073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defRPr sz="2249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 panose="02000503000000020004"/>
          <a:ea typeface="Helvetica Neue" panose="02000503000000020004"/>
          <a:cs typeface="Helvetica Neue" panose="02000503000000020004"/>
          <a:sym typeface="Helvetica Neue" panose="02000503000000020004"/>
        </a:defRPr>
      </a:lvl9pPr>
    </p:bodyStyle>
    <p:otherStyle>
      <a:lvl1pPr marL="0" marR="0" indent="0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22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42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163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883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603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325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046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767" algn="ctr" defTabSz="4107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5.jpeg"/><Relationship Id="rId7" Type="http://schemas.openxmlformats.org/officeDocument/2006/relationships/image" Target="../media/image2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ackling Antimicrobial Resistance through improved livestock Health &amp; Welfare"/>
          <p:cNvSpPr txBox="1"/>
          <p:nvPr/>
        </p:nvSpPr>
        <p:spPr>
          <a:xfrm>
            <a:off x="424689" y="2215762"/>
            <a:ext cx="5181404" cy="1534305"/>
          </a:xfrm>
          <a:prstGeom prst="rect">
            <a:avLst/>
          </a:prstGeom>
          <a:ln w="12700">
            <a:miter lim="400000"/>
          </a:ln>
        </p:spPr>
        <p:txBody>
          <a:bodyPr lIns="35719" tIns="35719" rIns="35719" bIns="35719">
            <a:noAutofit/>
          </a:bodyPr>
          <a:lstStyle/>
          <a:p>
            <a:pPr algn="ctr"/>
            <a:r>
              <a:rPr lang="mt-MT" sz="3200" b="1" i="0" dirty="0">
                <a:solidFill>
                  <a:srgbClr val="069E7E"/>
                </a:solidFill>
                <a:effectLst/>
                <a:latin typeface="Merriweather Sans" pitchFamily="2" charset="0"/>
              </a:rPr>
              <a:t>HealthyLivestock</a:t>
            </a:r>
          </a:p>
          <a:p>
            <a:pPr algn="ctr"/>
            <a:endParaRPr lang="en-GB" sz="2000" b="1" dirty="0">
              <a:solidFill>
                <a:srgbClr val="22234F"/>
              </a:solidFill>
              <a:latin typeface="Merriweather Sans" pitchFamily="2" charset="0"/>
            </a:endParaRPr>
          </a:p>
          <a:p>
            <a:pPr algn="ctr"/>
            <a:r>
              <a:rPr lang="mt-MT" sz="2400" b="1" i="0" dirty="0">
                <a:solidFill>
                  <a:srgbClr val="22234F"/>
                </a:solidFill>
                <a:effectLst/>
                <a:latin typeface="Merriweather Sans" pitchFamily="2" charset="0"/>
                <a:ea typeface="Verdana" panose="020B0604030504040204"/>
                <a:sym typeface="Verdana" panose="020B0604030504040204"/>
              </a:rPr>
              <a:t>L-użu ta’ pjan tas-saħħa </a:t>
            </a:r>
            <a:r>
              <a:rPr lang="mt-MT" sz="2400" b="1" dirty="0">
                <a:solidFill>
                  <a:srgbClr val="22234F"/>
                </a:solidFill>
                <a:latin typeface="Merriweather Sans" pitchFamily="2" charset="0"/>
                <a:ea typeface="Verdana" panose="020B0604030504040204"/>
                <a:sym typeface="Verdana" panose="020B0604030504040204"/>
              </a:rPr>
              <a:t>f’azjendi agrikoli tal-ħnieżer u tal-brojlers b’benessri għoli</a:t>
            </a:r>
            <a:br>
              <a:rPr lang="mt-MT" sz="2400" b="1" dirty="0">
                <a:solidFill>
                  <a:srgbClr val="FF0000"/>
                </a:solidFill>
                <a:latin typeface="Verdana" panose="020B0604030504040204"/>
                <a:ea typeface="Verdana" panose="020B0604030504040204"/>
                <a:sym typeface="Verdana" panose="020B0604030504040204"/>
              </a:rPr>
            </a:br>
            <a:endParaRPr lang="mt-MT" sz="2400" b="1" dirty="0">
              <a:solidFill>
                <a:srgbClr val="FF0000"/>
              </a:solidFill>
              <a:latin typeface="Verdana" panose="020B0604030504040204"/>
              <a:ea typeface="Verdana" panose="020B0604030504040204"/>
              <a:sym typeface="Verdana" panose="020B0604030504040204"/>
            </a:endParaRPr>
          </a:p>
        </p:txBody>
      </p:sp>
      <p:pic>
        <p:nvPicPr>
          <p:cNvPr id="6" name="Immagine 14">
            <a:extLst>
              <a:ext uri="{FF2B5EF4-FFF2-40B4-BE49-F238E27FC236}">
                <a16:creationId xmlns:a16="http://schemas.microsoft.com/office/drawing/2014/main" id="{97F308FE-D29E-4860-A4D3-1F5E65D0E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4262" y="6072551"/>
            <a:ext cx="1115062" cy="32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" descr="INRAE">
            <a:extLst>
              <a:ext uri="{FF2B5EF4-FFF2-40B4-BE49-F238E27FC236}">
                <a16:creationId xmlns:a16="http://schemas.microsoft.com/office/drawing/2014/main" id="{9173AF21-70E7-4FB8-9B91-BEBE17109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98378" y="6083226"/>
            <a:ext cx="909637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 descr="ONIRIS">
            <a:extLst>
              <a:ext uri="{FF2B5EF4-FFF2-40B4-BE49-F238E27FC236}">
                <a16:creationId xmlns:a16="http://schemas.microsoft.com/office/drawing/2014/main" id="{BF34869E-442C-4AF1-8B56-610B15CEE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7068" y="6020895"/>
            <a:ext cx="781917" cy="372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UR">
            <a:extLst>
              <a:ext uri="{FF2B5EF4-FFF2-40B4-BE49-F238E27FC236}">
                <a16:creationId xmlns:a16="http://schemas.microsoft.com/office/drawing/2014/main" id="{4D67B2A5-F2B0-4445-A407-EEEB52546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84482" y="6071689"/>
            <a:ext cx="1918458" cy="358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itatrace Nutrition ltd | Facebook">
            <a:extLst>
              <a:ext uri="{FF2B5EF4-FFF2-40B4-BE49-F238E27FC236}">
                <a16:creationId xmlns:a16="http://schemas.microsoft.com/office/drawing/2014/main" id="{A615930C-8720-47EA-9B3A-58226FE7A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9443" y="6102950"/>
            <a:ext cx="349404" cy="34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24B5C477-4DF3-4D3B-81D9-7E88BE977512}"/>
              </a:ext>
            </a:extLst>
          </p:cNvPr>
          <p:cNvSpPr txBox="1"/>
          <p:nvPr/>
        </p:nvSpPr>
        <p:spPr>
          <a:xfrm>
            <a:off x="0" y="6277652"/>
            <a:ext cx="2902474" cy="47192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mt-MT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P. Ferrari, A. Scollo – CRPA</a:t>
            </a:r>
          </a:p>
          <a:p>
            <a:pPr algn="ctr" defTabSz="584200" hangingPunct="0"/>
            <a:r>
              <a:rPr lang="mt-MT" sz="600" b="1" dirty="0">
                <a:solidFill>
                  <a:srgbClr val="000000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J. Schraeder, M. Wolthuis - WUR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mt-MT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C. Fourichon, P. Levallois, C. Belloc, M. Leblanc Maridor – INRAE/Oniris</a:t>
            </a:r>
          </a:p>
          <a:p>
            <a:pPr algn="ctr" defTabSz="584200" hangingPunct="0"/>
            <a:r>
              <a:rPr kumimoji="0" lang="mt-MT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S. Papasolomontos, G. Kefalas, K. Angastiniotis, M</a:t>
            </a:r>
            <a:r>
              <a:rPr lang="mt-MT" sz="600" b="1" dirty="0">
                <a:solidFill>
                  <a:srgbClr val="000000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. Simitopoulou - VTN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DB517-17E6-EC2C-1177-FC8F44BC622C}"/>
              </a:ext>
            </a:extLst>
          </p:cNvPr>
          <p:cNvSpPr txBox="1"/>
          <p:nvPr/>
        </p:nvSpPr>
        <p:spPr>
          <a:xfrm>
            <a:off x="267806" y="4271457"/>
            <a:ext cx="5495169" cy="97129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mt-MT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Għodda biex tevalwa r-riskji eżistenti, tagħmel pjanijiet</a:t>
            </a:r>
            <a:r>
              <a:rPr lang="mt-MT" sz="18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mt-MT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speċifiċi għall-azjenda agrikola tas-saħħa tal-merħla biex jittaffew dawn ir-riskji, u timmonitorja l-effetti tal-miżuri ta’ mitigazzjoni tar-riskju</a:t>
            </a:r>
          </a:p>
        </p:txBody>
      </p:sp>
      <p:pic>
        <p:nvPicPr>
          <p:cNvPr id="9" name="flag_yellow_high.jpg" descr="flag_yellow_high.jpg">
            <a:extLst>
              <a:ext uri="{FF2B5EF4-FFF2-40B4-BE49-F238E27FC236}">
                <a16:creationId xmlns:a16="http://schemas.microsoft.com/office/drawing/2014/main" id="{A33E277F-212D-7C34-0074-4AE4602B9627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8091" y="6088223"/>
            <a:ext cx="783320" cy="391826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0" name="Funded by:">
            <a:extLst>
              <a:ext uri="{FF2B5EF4-FFF2-40B4-BE49-F238E27FC236}">
                <a16:creationId xmlns:a16="http://schemas.microsoft.com/office/drawing/2014/main" id="{6D4BC387-F544-FA19-DF47-D6EFF51DF423}"/>
              </a:ext>
            </a:extLst>
          </p:cNvPr>
          <p:cNvSpPr txBox="1"/>
          <p:nvPr/>
        </p:nvSpPr>
        <p:spPr>
          <a:xfrm>
            <a:off x="9879164" y="5817256"/>
            <a:ext cx="690895" cy="211533"/>
          </a:xfrm>
          <a:prstGeom prst="rect">
            <a:avLst/>
          </a:prstGeom>
          <a:ln w="12700">
            <a:miter lim="400000"/>
          </a:ln>
        </p:spPr>
        <p:txBody>
          <a:bodyPr wrap="none" lIns="35719" tIns="35719" rIns="35719" bIns="35719" anchor="ctr">
            <a:spAutoFit/>
          </a:bodyPr>
          <a:lstStyle>
            <a:lvl1pPr defTabSz="914400">
              <a:lnSpc>
                <a:spcPct val="120000"/>
              </a:lnSpc>
              <a:defRPr sz="1200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lvl1pPr>
          </a:lstStyle>
          <a:p>
            <a:r>
              <a:rPr lang="mt-MT" sz="844"/>
              <a:t>Iffinanzjat minn:</a:t>
            </a: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E348A346-BE55-0718-B7E3-55FE2C5EF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85675" y="6088223"/>
            <a:ext cx="785050" cy="39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unded by:">
            <a:extLst>
              <a:ext uri="{FF2B5EF4-FFF2-40B4-BE49-F238E27FC236}">
                <a16:creationId xmlns:a16="http://schemas.microsoft.com/office/drawing/2014/main" id="{C4ECDF15-7D9E-FDDD-EBFC-CD5065669906}"/>
              </a:ext>
            </a:extLst>
          </p:cNvPr>
          <p:cNvSpPr txBox="1"/>
          <p:nvPr/>
        </p:nvSpPr>
        <p:spPr>
          <a:xfrm>
            <a:off x="9053753" y="6465605"/>
            <a:ext cx="1056379" cy="288220"/>
          </a:xfrm>
          <a:prstGeom prst="rect">
            <a:avLst/>
          </a:prstGeom>
          <a:ln w="12700">
            <a:miter lim="400000"/>
          </a:ln>
        </p:spPr>
        <p:txBody>
          <a:bodyPr wrap="none" lIns="35719" tIns="35719" rIns="35719" bIns="35719" anchor="ctr">
            <a:spAutoFit/>
          </a:bodyPr>
          <a:lstStyle>
            <a:lvl1pPr defTabSz="914400">
              <a:lnSpc>
                <a:spcPct val="120000"/>
              </a:lnSpc>
              <a:defRPr sz="1200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mt-MT" sz="702" b="1"/>
              <a:t>Il-Ministeru tax-Xjenza </a:t>
            </a:r>
          </a:p>
          <a:p>
            <a:pPr algn="ctr">
              <a:lnSpc>
                <a:spcPct val="100000"/>
              </a:lnSpc>
            </a:pPr>
            <a:r>
              <a:rPr lang="mt-MT" sz="702" b="1"/>
              <a:t>u t-Teknoloġija</a:t>
            </a:r>
          </a:p>
        </p:txBody>
      </p:sp>
      <p:sp>
        <p:nvSpPr>
          <p:cNvPr id="13" name="Funded by:">
            <a:extLst>
              <a:ext uri="{FF2B5EF4-FFF2-40B4-BE49-F238E27FC236}">
                <a16:creationId xmlns:a16="http://schemas.microsoft.com/office/drawing/2014/main" id="{9FC9F9C7-0499-3115-B762-8A92D1B1144B}"/>
              </a:ext>
            </a:extLst>
          </p:cNvPr>
          <p:cNvSpPr txBox="1"/>
          <p:nvPr/>
        </p:nvSpPr>
        <p:spPr>
          <a:xfrm>
            <a:off x="10495600" y="6525985"/>
            <a:ext cx="722955" cy="180179"/>
          </a:xfrm>
          <a:prstGeom prst="rect">
            <a:avLst/>
          </a:prstGeom>
          <a:ln w="12700">
            <a:miter lim="400000"/>
          </a:ln>
        </p:spPr>
        <p:txBody>
          <a:bodyPr wrap="none" lIns="35719" tIns="35719" rIns="35719" bIns="35719" anchor="ctr">
            <a:spAutoFit/>
          </a:bodyPr>
          <a:lstStyle>
            <a:lvl1pPr defTabSz="914400">
              <a:lnSpc>
                <a:spcPct val="120000"/>
              </a:lnSpc>
              <a:defRPr sz="1200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mt-MT" sz="702" b="1"/>
              <a:t>Orizzont2020</a:t>
            </a:r>
          </a:p>
        </p:txBody>
      </p:sp>
    </p:spTree>
    <p:extLst>
      <p:ext uri="{BB962C8B-B14F-4D97-AF65-F5344CB8AC3E}">
        <p14:creationId xmlns:p14="http://schemas.microsoft.com/office/powerpoint/2010/main" val="371670054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nimal husbandry still at low intensity level: 50% of the pigs are produced by farms that sell &lt;500 pigs/yr…"/>
          <p:cNvSpPr txBox="1">
            <a:spLocks noGrp="1"/>
          </p:cNvSpPr>
          <p:nvPr>
            <p:ph type="body" idx="4294967295"/>
          </p:nvPr>
        </p:nvSpPr>
        <p:spPr>
          <a:xfrm>
            <a:off x="663676" y="796414"/>
            <a:ext cx="10863759" cy="5229632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endParaRPr lang="en-US" sz="2400" kern="1200" dirty="0"/>
          </a:p>
          <a:p>
            <a:pPr marL="0" indent="0">
              <a:buNone/>
            </a:pPr>
            <a:endParaRPr lang="fr-FR" sz="2400" b="1" kern="1200" dirty="0"/>
          </a:p>
          <a:p>
            <a:pPr marL="0" indent="0">
              <a:spcBef>
                <a:spcPts val="600"/>
              </a:spcBef>
              <a:buSzPct val="100000"/>
              <a:buNone/>
            </a:pPr>
            <a:endParaRPr lang="en-US" kern="12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313B09-EA12-401A-81FE-283FF380B1B2}"/>
              </a:ext>
            </a:extLst>
          </p:cNvPr>
          <p:cNvSpPr txBox="1"/>
          <p:nvPr/>
        </p:nvSpPr>
        <p:spPr>
          <a:xfrm>
            <a:off x="3299889" y="4712460"/>
            <a:ext cx="5591331" cy="47192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mt-MT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Grazzi</a:t>
            </a:r>
            <a:r>
              <a:rPr lang="mt-MT" sz="2400" b="1">
                <a:solidFill>
                  <a:srgbClr val="000000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 </a:t>
            </a:r>
            <a:r>
              <a:rPr kumimoji="0" lang="mt-MT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 tal-attenzjoni tiegħek!</a:t>
            </a:r>
          </a:p>
        </p:txBody>
      </p:sp>
      <p:pic>
        <p:nvPicPr>
          <p:cNvPr id="4" name="Immagine 14">
            <a:extLst>
              <a:ext uri="{FF2B5EF4-FFF2-40B4-BE49-F238E27FC236}">
                <a16:creationId xmlns:a16="http://schemas.microsoft.com/office/drawing/2014/main" id="{1A338132-868E-4EE0-8A8B-1A9D3E9CF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4262" y="6312394"/>
            <a:ext cx="1115062" cy="32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" descr="INRAE">
            <a:extLst>
              <a:ext uri="{FF2B5EF4-FFF2-40B4-BE49-F238E27FC236}">
                <a16:creationId xmlns:a16="http://schemas.microsoft.com/office/drawing/2014/main" id="{0EF8A2E8-3B9F-4B0E-8D01-33F0F5E99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98378" y="6323069"/>
            <a:ext cx="909637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 descr="ONIRIS">
            <a:extLst>
              <a:ext uri="{FF2B5EF4-FFF2-40B4-BE49-F238E27FC236}">
                <a16:creationId xmlns:a16="http://schemas.microsoft.com/office/drawing/2014/main" id="{E01380EC-E17D-4192-BC51-B92A76D39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7068" y="6260738"/>
            <a:ext cx="781917" cy="372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WUR">
            <a:extLst>
              <a:ext uri="{FF2B5EF4-FFF2-40B4-BE49-F238E27FC236}">
                <a16:creationId xmlns:a16="http://schemas.microsoft.com/office/drawing/2014/main" id="{0B946600-1604-4CE6-8C10-0D7762E00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84482" y="6311532"/>
            <a:ext cx="1918458" cy="358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Vitatrace Nutrition ltd | Facebook">
            <a:extLst>
              <a:ext uri="{FF2B5EF4-FFF2-40B4-BE49-F238E27FC236}">
                <a16:creationId xmlns:a16="http://schemas.microsoft.com/office/drawing/2014/main" id="{B9173BCF-9458-4716-90C4-602FD508F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9443" y="6342793"/>
            <a:ext cx="349404" cy="34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5FF196BE-ABF4-4456-ABF5-0F41986BEAC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20722" y="1013318"/>
            <a:ext cx="4880292" cy="3175072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07A685DA-CAAF-4A11-856A-0BA58F174713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0987" y="1013318"/>
            <a:ext cx="4880292" cy="3175072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30372403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Main objective of HealthyLivestock"/>
          <p:cNvSpPr txBox="1">
            <a:spLocks noGrp="1"/>
          </p:cNvSpPr>
          <p:nvPr>
            <p:ph type="title" idx="4294967295"/>
          </p:nvPr>
        </p:nvSpPr>
        <p:spPr>
          <a:xfrm>
            <a:off x="1117600" y="873777"/>
            <a:ext cx="4490719" cy="976909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defTabSz="642883">
              <a:lnSpc>
                <a:spcPct val="120000"/>
              </a:lnSpc>
              <a:defRPr sz="3000" b="1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pPr>
            <a:r>
              <a:rPr lang="mt-MT"/>
              <a:t>GĦAN ĠENERALI</a:t>
            </a:r>
          </a:p>
        </p:txBody>
      </p:sp>
      <p:pic>
        <p:nvPicPr>
          <p:cNvPr id="5" name="Immagine 20">
            <a:extLst>
              <a:ext uri="{FF2B5EF4-FFF2-40B4-BE49-F238E27FC236}">
                <a16:creationId xmlns:a16="http://schemas.microsoft.com/office/drawing/2014/main" id="{61380888-154B-48F8-B46F-0101777BF0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6" b="-967"/>
          <a:stretch/>
        </p:blipFill>
        <p:spPr bwMode="auto">
          <a:xfrm>
            <a:off x="6096000" y="746381"/>
            <a:ext cx="5329084" cy="5326972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Main objective of HealthyLivestock"/>
          <p:cNvSpPr txBox="1">
            <a:spLocks/>
          </p:cNvSpPr>
          <p:nvPr/>
        </p:nvSpPr>
        <p:spPr>
          <a:xfrm>
            <a:off x="1209694" y="3693736"/>
            <a:ext cx="4306529" cy="93391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41073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562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defTabSz="642883">
              <a:lnSpc>
                <a:spcPct val="120000"/>
              </a:lnSpc>
              <a:defRPr sz="3000" b="1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defRPr>
            </a:pPr>
            <a:r>
              <a:rPr lang="mt-MT" sz="2700" b="1">
                <a:solidFill>
                  <a:srgbClr val="22234F"/>
                </a:solidFill>
                <a:latin typeface="Verdana" panose="020B0604030504040204"/>
                <a:ea typeface="Verdana" panose="020B0604030504040204"/>
                <a:cs typeface="Verdana" panose="020B0604030504040204"/>
                <a:sym typeface="Verdana" panose="020B0604030504040204"/>
              </a:rPr>
              <a:t>KIF?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3E1CFF-2AB1-1CCB-9098-D2EF44E175DD}"/>
              </a:ext>
            </a:extLst>
          </p:cNvPr>
          <p:cNvSpPr txBox="1"/>
          <p:nvPr/>
        </p:nvSpPr>
        <p:spPr>
          <a:xfrm>
            <a:off x="690880" y="1597484"/>
            <a:ext cx="5008880" cy="181588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400" dirty="0"/>
              <a:t>Il-valutazzjoni sistematika tar-riskji tal-mard relatati mal-akkomodazzjoni u l-ġestjoni fl-azjendi agrikoli tal-brojlers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400" dirty="0"/>
              <a:t>Id-definizzjoni ta’ pjanijiet tas-saħħa mfassla apposta għall-azjendi agrikoli inklużi protokolli tal-bijosigurtà u adattati għar-riskji speċifiċi għall-azjenda agrikola.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400" dirty="0"/>
              <a:t>Monitoraġġ tal-mitigazzjoni tar-riskju bl-użu ta’ bijomarkaturi </a:t>
            </a:r>
            <a:endParaRPr lang="en-US" sz="1400" dirty="0"/>
          </a:p>
          <a:p>
            <a:endParaRPr lang="mt-MT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304BE-893A-AFFC-4CA7-192885745BD8}"/>
              </a:ext>
            </a:extLst>
          </p:cNvPr>
          <p:cNvSpPr txBox="1"/>
          <p:nvPr/>
        </p:nvSpPr>
        <p:spPr>
          <a:xfrm>
            <a:off x="690880" y="4506895"/>
            <a:ext cx="5090484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400" dirty="0"/>
              <a:t>Żewġ Għodod għall-Analiżi tar-Riskju tal-Bijosigurtà (BEATs, BiosEcurity risk Analysis Tools): azjendi agrikoli tal-majjali + brojlers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400" dirty="0"/>
              <a:t>Ġiet żviluppata Għodda ta’ Valutazzjoni tal-Bijosigurtà (BEAT) biex tidentifika l-punti b’saħħithom u d-dgħufijiet fil-bijosigurtà fl-azjendi agrikoli tal-brojlers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nimal husbandry still at low intensity level: 50% of the pigs are produced by farms that sell &lt;500 pigs/yr…"/>
          <p:cNvSpPr txBox="1">
            <a:spLocks noGrp="1"/>
          </p:cNvSpPr>
          <p:nvPr>
            <p:ph type="body" idx="4294967295"/>
          </p:nvPr>
        </p:nvSpPr>
        <p:spPr>
          <a:xfrm>
            <a:off x="726001" y="884903"/>
            <a:ext cx="6324967" cy="4925962"/>
          </a:xfrm>
          <a:prstGeom prst="rect">
            <a:avLst/>
          </a:prstGeo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mt-MT" sz="2900" b="1">
                <a:solidFill>
                  <a:srgbClr val="002060"/>
                </a:solidFill>
              </a:rPr>
              <a:t>GĦODOD TA’ ANALIŻI TAR-RISKJU TAL-BIJOSIGURTÀ (BEATS)</a:t>
            </a:r>
            <a:br>
              <a:rPr lang="mt-MT" sz="2900"/>
            </a:br>
            <a:r>
              <a:rPr lang="mt-MT" sz="19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ibbażati fuq:</a:t>
            </a:r>
          </a:p>
          <a:p>
            <a:pPr marL="457200" lvl="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mt-MT" sz="19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Biocheck.Ugent: tiffoka fuq ir-riskji ta’ patoġeni li jidħlu jew jaħarbu mill-azjenda agrikola (bijosigurtà esterna) u t-tixrid tagħhom fl-azjenda agrikola (bijosigurtà</a:t>
            </a:r>
            <a:r>
              <a:rPr lang="mt-MT" sz="190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mt-MT" sz="19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interna)</a:t>
            </a:r>
          </a:p>
          <a:p>
            <a:pPr marL="457200" lvl="0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mt-MT" sz="19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Bijosigurtà ta’ 3 żoni tal-FAO: tidentifika 3 żoni differenti fl-azjenda agrikola u madwarha (jiġifieri barra l-azjenda agrikola, iż-żona tax-xogħol, l-akkomodazzjonijiet tal-annimali) u ż-2 interfaċċji tagħhom.</a:t>
            </a:r>
          </a:p>
          <a:p>
            <a:pPr marL="0" lvl="0" indent="0">
              <a:spcBef>
                <a:spcPts val="600"/>
              </a:spcBef>
              <a:buSzPct val="100000"/>
              <a:buNone/>
            </a:pPr>
            <a:endParaRPr lang="it-IT" kern="1200" dirty="0"/>
          </a:p>
          <a:p>
            <a:pPr marL="0" lvl="0" indent="0">
              <a:spcBef>
                <a:spcPts val="600"/>
              </a:spcBef>
              <a:buSzPct val="100000"/>
              <a:buNone/>
            </a:pPr>
            <a:r>
              <a:rPr lang="mt-MT" sz="2900" b="1">
                <a:solidFill>
                  <a:srgbClr val="002060"/>
                </a:solidFill>
              </a:rPr>
              <a:t>PROTOKOLLI</a:t>
            </a:r>
          </a:p>
          <a:p>
            <a:pPr marL="0" indent="0">
              <a:spcBef>
                <a:spcPts val="600"/>
              </a:spcBef>
              <a:buSzPct val="100000"/>
              <a:buNone/>
            </a:pPr>
            <a:r>
              <a:rPr lang="mt-MT" sz="19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ibbażati fuq bijomarkaturi = sinjali diretti u indiretti ta’ mard infettiv, bħal sintomi kliniċi u riżultati ta’ analiżi tal-laboratorju għall-batteroloġija, il-viroloġija, is-seroloġija, u l-preżenza ta’ indikaturi ta’ stress. </a:t>
            </a:r>
          </a:p>
          <a:p>
            <a:pPr marL="0" lvl="0" indent="0">
              <a:spcBef>
                <a:spcPts val="600"/>
              </a:spcBef>
              <a:buSzPct val="100000"/>
              <a:buNone/>
            </a:pPr>
            <a:endParaRPr lang="en-GB" kern="1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D4F3386-CDF0-45C7-BCAB-3ABAC9FCB75F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34985" y="2565745"/>
            <a:ext cx="4713329" cy="3528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Elemento grafico 2">
            <a:extLst>
              <a:ext uri="{FF2B5EF4-FFF2-40B4-BE49-F238E27FC236}">
                <a16:creationId xmlns:a16="http://schemas.microsoft.com/office/drawing/2014/main" id="{D2E4C892-68DE-434E-8D77-ED7C0BE23A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3853" y="1308127"/>
            <a:ext cx="2531576" cy="825210"/>
          </a:xfrm>
          <a:prstGeom prst="rect">
            <a:avLst/>
          </a:prstGeom>
        </p:spPr>
      </p:pic>
      <p:sp>
        <p:nvSpPr>
          <p:cNvPr id="2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8DE79CEB-C553-7006-E3A8-A3FE7A7EFBE5}"/>
              </a:ext>
            </a:extLst>
          </p:cNvPr>
          <p:cNvSpPr txBox="1">
            <a:spLocks/>
          </p:cNvSpPr>
          <p:nvPr/>
        </p:nvSpPr>
        <p:spPr>
          <a:xfrm>
            <a:off x="7234546" y="2607304"/>
            <a:ext cx="4206053" cy="485146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FontTx/>
              <a:buNone/>
            </a:pPr>
            <a:r>
              <a:rPr lang="mt-MT" sz="1200" dirty="0">
                <a:solidFill>
                  <a:srgbClr val="0B4B59"/>
                </a:solidFill>
              </a:rPr>
              <a:t>“Coat rak”: definizzjoni taż-żoni ta’ riskju fl-azjenda agrikola</a:t>
            </a:r>
          </a:p>
          <a:p>
            <a:pPr marL="0" indent="0">
              <a:spcBef>
                <a:spcPts val="0"/>
              </a:spcBef>
              <a:buSzPct val="100000"/>
              <a:buFontTx/>
              <a:buNone/>
            </a:pPr>
            <a:r>
              <a:rPr lang="mt-MT" sz="800" dirty="0">
                <a:solidFill>
                  <a:srgbClr val="0B4B59"/>
                </a:solidFill>
              </a:rPr>
              <a:t>(elaborazzjoni tal-mudell tal-bijosigurtà ta’ 3 żoni tal-FAO, 2015)</a:t>
            </a:r>
          </a:p>
        </p:txBody>
      </p:sp>
      <p:sp>
        <p:nvSpPr>
          <p:cNvPr id="5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C339A84F-D8B2-9705-85EE-D389ADF1FDC2}"/>
              </a:ext>
            </a:extLst>
          </p:cNvPr>
          <p:cNvSpPr txBox="1">
            <a:spLocks/>
          </p:cNvSpPr>
          <p:nvPr/>
        </p:nvSpPr>
        <p:spPr>
          <a:xfrm>
            <a:off x="10088370" y="3075931"/>
            <a:ext cx="1535808" cy="188544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buSzPct val="100000"/>
              <a:buFontTx/>
              <a:buNone/>
            </a:pPr>
            <a:r>
              <a:rPr lang="mt-MT" sz="800" dirty="0">
                <a:solidFill>
                  <a:srgbClr val="0B4B59"/>
                </a:solidFill>
              </a:rPr>
              <a:t>Permezz ta’ Google-Earth ...</a:t>
            </a:r>
          </a:p>
        </p:txBody>
      </p:sp>
      <p:sp>
        <p:nvSpPr>
          <p:cNvPr id="6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A19924E2-2489-C421-3972-786DEFD15631}"/>
              </a:ext>
            </a:extLst>
          </p:cNvPr>
          <p:cNvSpPr txBox="1">
            <a:spLocks/>
          </p:cNvSpPr>
          <p:nvPr/>
        </p:nvSpPr>
        <p:spPr>
          <a:xfrm>
            <a:off x="10190777" y="4768819"/>
            <a:ext cx="1083953" cy="188544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buSzPct val="100000"/>
              <a:buFontTx/>
              <a:buNone/>
            </a:pPr>
            <a:r>
              <a:rPr lang="mt-MT" sz="800" dirty="0">
                <a:solidFill>
                  <a:srgbClr val="0B4B59"/>
                </a:solidFill>
              </a:rPr>
              <a:t>... jew skematiku</a:t>
            </a:r>
          </a:p>
        </p:txBody>
      </p:sp>
      <p:sp>
        <p:nvSpPr>
          <p:cNvPr id="7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D7F4A201-2C50-95D9-9BC9-F8F8BC9D5D27}"/>
              </a:ext>
            </a:extLst>
          </p:cNvPr>
          <p:cNvSpPr txBox="1">
            <a:spLocks/>
          </p:cNvSpPr>
          <p:nvPr/>
        </p:nvSpPr>
        <p:spPr>
          <a:xfrm>
            <a:off x="7276127" y="3142396"/>
            <a:ext cx="2610823" cy="623155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171450" indent="-171450">
              <a:spcBef>
                <a:spcPts val="0"/>
              </a:spcBef>
              <a:buSzPct val="100000"/>
              <a:buFontTx/>
              <a:buNone/>
            </a:pPr>
            <a:r>
              <a:rPr lang="mt-MT" sz="1100">
                <a:solidFill>
                  <a:srgbClr val="0B4B59"/>
                </a:solidFill>
              </a:rPr>
              <a:t>■	Żona ħadra b’akkomodazzjonijiet tal-brojlers u kmamar tad-dħul: </a:t>
            </a:r>
            <a:r>
              <a:rPr lang="mt-MT" sz="900">
                <a:solidFill>
                  <a:srgbClr val="0B4B59"/>
                </a:solidFill>
              </a:rPr>
              <a:t>aċċess ristrett nadif, strettament iżolat</a:t>
            </a:r>
          </a:p>
        </p:txBody>
      </p:sp>
      <p:sp>
        <p:nvSpPr>
          <p:cNvPr id="8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37EC5C5F-37AA-8344-1117-951BE37AA8AF}"/>
              </a:ext>
            </a:extLst>
          </p:cNvPr>
          <p:cNvSpPr txBox="1">
            <a:spLocks/>
          </p:cNvSpPr>
          <p:nvPr/>
        </p:nvSpPr>
        <p:spPr>
          <a:xfrm>
            <a:off x="7276126" y="3985386"/>
            <a:ext cx="2610823" cy="971977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171450" indent="-171450">
              <a:spcBef>
                <a:spcPts val="0"/>
              </a:spcBef>
              <a:buSzPct val="100000"/>
              <a:buFontTx/>
              <a:buNone/>
            </a:pPr>
            <a:r>
              <a:rPr lang="mt-MT" sz="1100">
                <a:solidFill>
                  <a:srgbClr val="0B4B59"/>
                </a:solidFill>
              </a:rPr>
              <a:t>■	Żona oranġjo b’uċuħ pavimentati u żoni tal-azjenda agrikola funzjonali: </a:t>
            </a:r>
            <a:r>
              <a:rPr lang="mt-MT" sz="900">
                <a:solidFill>
                  <a:srgbClr val="0B4B59"/>
                </a:solidFill>
              </a:rPr>
              <a:t>b’kejl tal-bijosigurtà biex il-kontaminazzjoni bid-demel “barrani” titnaqqas għal riskju medju/baxx</a:t>
            </a:r>
          </a:p>
        </p:txBody>
      </p:sp>
      <p:sp>
        <p:nvSpPr>
          <p:cNvPr id="11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EA852FF5-54F1-DD64-4B2B-FA8C6825EE34}"/>
              </a:ext>
            </a:extLst>
          </p:cNvPr>
          <p:cNvSpPr txBox="1">
            <a:spLocks/>
          </p:cNvSpPr>
          <p:nvPr/>
        </p:nvSpPr>
        <p:spPr>
          <a:xfrm>
            <a:off x="7251542" y="5086947"/>
            <a:ext cx="2686208" cy="623155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171450" indent="-171450">
              <a:spcBef>
                <a:spcPts val="0"/>
              </a:spcBef>
              <a:buSzPct val="100000"/>
              <a:buFontTx/>
              <a:buNone/>
            </a:pPr>
            <a:r>
              <a:rPr lang="mt-MT" sz="1100">
                <a:solidFill>
                  <a:srgbClr val="0B4B59"/>
                </a:solidFill>
              </a:rPr>
              <a:t>■	Żona ħamra b’żoni esterni (toroq mhux pavimentati, fosos, mergħat, ... ): </a:t>
            </a:r>
            <a:r>
              <a:rPr lang="mt-MT" sz="900">
                <a:solidFill>
                  <a:srgbClr val="0B4B59"/>
                </a:solidFill>
              </a:rPr>
              <a:t>riskji għoljin, il-bdiewa ftit għandhom opportunitajiet ta’ azzjoni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nimal husbandry still at low intensity level: 50% of the pigs are produced by farms that sell &lt;500 pigs/yr…"/>
          <p:cNvSpPr txBox="1">
            <a:spLocks noGrp="1"/>
          </p:cNvSpPr>
          <p:nvPr>
            <p:ph type="body" idx="4294967295"/>
          </p:nvPr>
        </p:nvSpPr>
        <p:spPr>
          <a:xfrm>
            <a:off x="726001" y="884903"/>
            <a:ext cx="10984218" cy="514718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mt-MT" sz="2700" b="1" dirty="0">
                <a:solidFill>
                  <a:srgbClr val="002060"/>
                </a:solidFill>
              </a:rPr>
              <a:t>BIJOMARKATURI GĦALL-AZJENDI </a:t>
            </a:r>
            <a:br>
              <a:rPr lang="en-US" sz="2700" b="1" dirty="0">
                <a:solidFill>
                  <a:srgbClr val="002060"/>
                </a:solidFill>
              </a:rPr>
            </a:br>
            <a:r>
              <a:rPr lang="mt-MT" sz="2700" b="1" dirty="0">
                <a:solidFill>
                  <a:srgbClr val="002060"/>
                </a:solidFill>
              </a:rPr>
              <a:t>AGRIKOLI TAL-BROJLERS</a:t>
            </a:r>
          </a:p>
          <a:p>
            <a:pPr lvl="0"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Leżjonijiet tal-kuxxinett tas-saqajn waqt it-tbiċċir</a:t>
            </a:r>
          </a:p>
          <a:p>
            <a:pPr marL="0" lvl="0" indent="0">
              <a:spcBef>
                <a:spcPts val="600"/>
              </a:spcBef>
              <a:buSzPct val="100000"/>
              <a:buNone/>
            </a:pPr>
            <a:endParaRPr lang="it-IT" sz="2900" b="1" kern="1200" dirty="0">
              <a:solidFill>
                <a:srgbClr val="002060"/>
              </a:solidFill>
            </a:endParaRPr>
          </a:p>
          <a:p>
            <a:pPr marL="0" lvl="0" indent="0">
              <a:spcBef>
                <a:spcPts val="600"/>
              </a:spcBef>
              <a:buSzPct val="100000"/>
              <a:buNone/>
            </a:pPr>
            <a:r>
              <a:rPr lang="mt-MT" sz="2700" b="1" dirty="0">
                <a:solidFill>
                  <a:srgbClr val="002060"/>
                </a:solidFill>
              </a:rPr>
              <a:t>BIJOMARKATURI GĦALL-AZJENDI AGRIKOLI TAL-ĦNIEŻER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Punteġġi tal-mard respiratorju (sogħla, għatis u teħid ta’ nifs b’diffikultà) u analiżi tal-laboratorju tad-demm/serum għall-PRRS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Punteġġi tal-ħmieġ u analiżi tal-laboratorju għal E. coli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Lezjonijiet fil-ġilda u t-tnittif mal-qatla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Haptoglobin, analiżi tal-laboratorju tas-serum/demm (jiġifieri fl-annimali tal-ftim)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Analiżi tal-laboratorju tal-Cortisol u Dehydroepiandrosterone (DHEA) fix-xagħar tal-ħnieżer 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Ammont ta’ batterji fl-uċuħ tal-maqjel wara t-tindif u d-diżinfezzjoni (swabs)</a:t>
            </a:r>
          </a:p>
          <a:p>
            <a:pPr>
              <a:spcBef>
                <a:spcPts val="600"/>
              </a:spcBef>
              <a:buSzPct val="100000"/>
            </a:pPr>
            <a:r>
              <a:rPr lang="mt-M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 ta’ mortalità tal-kategoriji kollha tal-ħnieżer</a:t>
            </a:r>
          </a:p>
          <a:p>
            <a:pPr marL="0" indent="0">
              <a:spcBef>
                <a:spcPts val="600"/>
              </a:spcBef>
              <a:buSzPct val="100000"/>
              <a:buNone/>
            </a:pPr>
            <a:endParaRPr lang="en-GB" kern="1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1785ED3-C9AB-4D21-884C-DBA4F3A6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74559" y="884903"/>
            <a:ext cx="4191440" cy="147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4922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44029F-DFD5-F94E-4BE8-07D11DD28096}"/>
              </a:ext>
            </a:extLst>
          </p:cNvPr>
          <p:cNvSpPr txBox="1"/>
          <p:nvPr/>
        </p:nvSpPr>
        <p:spPr>
          <a:xfrm>
            <a:off x="663676" y="1287701"/>
            <a:ext cx="10959364" cy="33650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Prestazzjoni ta’ tkabbir aħjar: </a:t>
            </a:r>
            <a:r>
              <a:rPr lang="mt-MT" b="1">
                <a:sym typeface="Helvetica Neue" panose="02000503000000020004"/>
              </a:rPr>
              <a:t>Piżijiet inizjali ogħla </a:t>
            </a:r>
            <a:r>
              <a:rPr lang="mt-MT"/>
              <a:t>b’mod sinifikanti fl-età ta’ jum 1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 b="1">
                <a:sym typeface="Helvetica Neue" panose="02000503000000020004"/>
              </a:rPr>
              <a:t>Kwalità</a:t>
            </a:r>
            <a:r>
              <a:rPr lang="mt-MT"/>
              <a:t> u </a:t>
            </a:r>
            <a:r>
              <a:rPr lang="mt-MT" b="1">
                <a:sym typeface="Helvetica Neue" panose="02000503000000020004"/>
              </a:rPr>
              <a:t>żvilupp</a:t>
            </a:r>
            <a:r>
              <a:rPr lang="mt-MT"/>
              <a:t> imtejba tal-fellus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Inqas </a:t>
            </a:r>
            <a:r>
              <a:rPr lang="mt-MT" b="1">
                <a:sym typeface="Helvetica Neue" panose="02000503000000020004"/>
              </a:rPr>
              <a:t>dermatite</a:t>
            </a:r>
            <a:r>
              <a:rPr lang="mt-MT"/>
              <a:t> f’qiegħ is-saqajn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 b="1">
                <a:sym typeface="Helvetica Neue" panose="02000503000000020004"/>
              </a:rPr>
              <a:t>Piżijiet ogħla </a:t>
            </a:r>
            <a:r>
              <a:rPr lang="mt-MT"/>
              <a:t>fil-qatla fid-39 jum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 b="1">
                <a:sym typeface="Helvetica Neue" panose="02000503000000020004"/>
              </a:rPr>
              <a:t>Tnaqqis fir-rata tal-mortalità</a:t>
            </a:r>
            <a:r>
              <a:rPr lang="mt-MT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Aktar </a:t>
            </a:r>
            <a:r>
              <a:rPr lang="mt-MT" b="1">
                <a:sym typeface="Helvetica Neue" panose="02000503000000020004"/>
              </a:rPr>
              <a:t>reżiljenti</a:t>
            </a:r>
            <a:r>
              <a:rPr lang="mt-MT"/>
              <a:t> u inqas suxxettibbli għall-mard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L-</a:t>
            </a:r>
            <a:r>
              <a:rPr lang="mt-MT" b="1">
                <a:sym typeface="Helvetica Neue" panose="02000503000000020004"/>
              </a:rPr>
              <a:t>ispejjeż tal-produzzjoni </a:t>
            </a:r>
            <a:r>
              <a:rPr lang="mt-MT"/>
              <a:t>f’Euro/kg huma madwar 4.5% inqas għat-tiġieġ imfaqqsa fl-azjenda agrikoli milli għat-tiġieġ imfaqqsa fil-mafqas</a:t>
            </a:r>
          </a:p>
        </p:txBody>
      </p:sp>
      <p:sp>
        <p:nvSpPr>
          <p:cNvPr id="4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B94D379F-7492-D908-3467-B33891587419}"/>
              </a:ext>
            </a:extLst>
          </p:cNvPr>
          <p:cNvSpPr txBox="1">
            <a:spLocks/>
          </p:cNvSpPr>
          <p:nvPr/>
        </p:nvSpPr>
        <p:spPr>
          <a:xfrm>
            <a:off x="663676" y="796414"/>
            <a:ext cx="10863759" cy="595064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rm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600"/>
              </a:spcBef>
              <a:buSzPct val="100000"/>
              <a:buFontTx/>
              <a:buNone/>
            </a:pPr>
            <a:r>
              <a:rPr lang="mt-MT" sz="2700" b="1">
                <a:solidFill>
                  <a:srgbClr val="002060"/>
                </a:solidFill>
              </a:rPr>
              <a:t>RIŻULTATI MILL-AZJENDI AGRIKOLI TAL-BROJLERS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0EFE80-30BE-D507-6066-95A7082D24A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59" r="-6832"/>
          <a:stretch/>
        </p:blipFill>
        <p:spPr>
          <a:xfrm>
            <a:off x="426720" y="4764485"/>
            <a:ext cx="12090400" cy="1452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B4218AED-6424-720C-5AB8-EC7E58711FCE}"/>
              </a:ext>
            </a:extLst>
          </p:cNvPr>
          <p:cNvSpPr txBox="1">
            <a:spLocks/>
          </p:cNvSpPr>
          <p:nvPr/>
        </p:nvSpPr>
        <p:spPr>
          <a:xfrm>
            <a:off x="4124325" y="5081587"/>
            <a:ext cx="373856" cy="185737"/>
          </a:xfrm>
          <a:prstGeom prst="rect">
            <a:avLst/>
          </a:prstGeom>
          <a:solidFill>
            <a:srgbClr val="B9DDBF"/>
          </a:solidFill>
          <a:ln w="12700">
            <a:miter lim="400000"/>
          </a:ln>
        </p:spPr>
        <p:txBody>
          <a:bodyPr lIns="0" tIns="0" rIns="0" bIns="0" anchor="ctr" anchorCtr="0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buSzPct val="100000"/>
              <a:buFontTx/>
              <a:buNone/>
            </a:pPr>
            <a:r>
              <a:rPr lang="mt-MT" sz="1000" b="1">
                <a:solidFill>
                  <a:schemeClr val="tx1"/>
                </a:solidFill>
              </a:rPr>
              <a:t>SPIŻA</a:t>
            </a:r>
          </a:p>
        </p:txBody>
      </p:sp>
    </p:spTree>
    <p:extLst>
      <p:ext uri="{BB962C8B-B14F-4D97-AF65-F5344CB8AC3E}">
        <p14:creationId xmlns:p14="http://schemas.microsoft.com/office/powerpoint/2010/main" val="212998357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nimal husbandry still at low intensity level: 50% of the pigs are produced by farms that sell &lt;500 pigs/yr…"/>
          <p:cNvSpPr txBox="1">
            <a:spLocks noGrp="1"/>
          </p:cNvSpPr>
          <p:nvPr>
            <p:ph type="body" idx="4294967295"/>
          </p:nvPr>
        </p:nvSpPr>
        <p:spPr>
          <a:xfrm>
            <a:off x="663676" y="796414"/>
            <a:ext cx="10863759" cy="1900664"/>
          </a:xfrm>
          <a:prstGeom prst="rect">
            <a:avLst/>
          </a:prstGeom>
        </p:spPr>
        <p:txBody>
          <a:bodyPr anchor="t">
            <a:normAutofit lnSpcReduction="10000"/>
          </a:bodyPr>
          <a:lstStyle/>
          <a:p>
            <a:pPr marL="0" indent="0" algn="ctr">
              <a:spcBef>
                <a:spcPts val="600"/>
              </a:spcBef>
              <a:buSzPct val="100000"/>
              <a:buNone/>
            </a:pPr>
            <a:r>
              <a:rPr lang="mt-MT" sz="2700" b="1">
                <a:solidFill>
                  <a:srgbClr val="002060"/>
                </a:solidFill>
              </a:rPr>
              <a:t>RIŻULTATI MINN AZJENDI AGRIKOLI TAL-ĦNIEŻER</a:t>
            </a:r>
          </a:p>
          <a:p>
            <a:pPr marL="0" indent="0" algn="ctr" defTabSz="914400">
              <a:lnSpc>
                <a:spcPct val="150000"/>
              </a:lnSpc>
              <a:spcBef>
                <a:spcPts val="600"/>
              </a:spcBef>
              <a:buSzPct val="100000"/>
              <a:buNone/>
            </a:pPr>
            <a:r>
              <a:rPr lang="mt-MT" sz="2000" b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Użu antimikrobiku</a:t>
            </a:r>
          </a:p>
          <a:p>
            <a:pPr marL="0" indent="0" algn="ctr" defTabSz="914400">
              <a:lnSpc>
                <a:spcPct val="150000"/>
              </a:lnSpc>
              <a:spcBef>
                <a:spcPts val="600"/>
              </a:spcBef>
              <a:buSzPct val="100000"/>
              <a:buNone/>
            </a:pPr>
            <a:r>
              <a:rPr lang="mt-MT"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FR: Użu ewlieni għall-qżieqeż u l-annimali tal-ftim b’żieda u tnaqqis rispettivament baxxi</a:t>
            </a:r>
          </a:p>
          <a:p>
            <a:pPr marL="0" indent="0" algn="ctr" defTabSz="914400">
              <a:lnSpc>
                <a:spcPct val="150000"/>
              </a:lnSpc>
              <a:spcBef>
                <a:spcPts val="600"/>
              </a:spcBef>
              <a:buSzPct val="100000"/>
              <a:buNone/>
            </a:pPr>
            <a:r>
              <a:rPr lang="mt-MT"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IT: Użu ewlieni għall-annimali tal-ftim bi tnaqqis għall-annimali tal-ftim u tat-tmiem</a:t>
            </a:r>
          </a:p>
          <a:p>
            <a:pPr marL="0" indent="0" algn="ctr">
              <a:spcBef>
                <a:spcPts val="600"/>
              </a:spcBef>
              <a:buSzPct val="100000"/>
              <a:buNone/>
            </a:pPr>
            <a:endParaRPr lang="fr-FR" sz="1800" kern="1200" dirty="0"/>
          </a:p>
          <a:p>
            <a:pPr marL="0" indent="0" algn="ctr">
              <a:spcBef>
                <a:spcPts val="600"/>
              </a:spcBef>
              <a:buSzPct val="100000"/>
              <a:buNone/>
            </a:pPr>
            <a:endParaRPr lang="fr-FR" sz="2400" b="1" kern="1200" dirty="0"/>
          </a:p>
          <a:p>
            <a:pPr marL="0" indent="0">
              <a:spcBef>
                <a:spcPts val="600"/>
              </a:spcBef>
              <a:buSzPct val="100000"/>
              <a:buNone/>
            </a:pPr>
            <a:endParaRPr lang="en-US" kern="1200" dirty="0"/>
          </a:p>
        </p:txBody>
      </p:sp>
      <p:pic>
        <p:nvPicPr>
          <p:cNvPr id="11" name="Image 2">
            <a:extLst>
              <a:ext uri="{FF2B5EF4-FFF2-40B4-BE49-F238E27FC236}">
                <a16:creationId xmlns:a16="http://schemas.microsoft.com/office/drawing/2014/main" id="{171DE1C3-7649-47BB-A89E-B466D8952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960" y="2697077"/>
            <a:ext cx="6764960" cy="3272451"/>
          </a:xfrm>
          <a:prstGeom prst="rect">
            <a:avLst/>
          </a:prstGeom>
        </p:spPr>
      </p:pic>
      <p:pic>
        <p:nvPicPr>
          <p:cNvPr id="12" name="Image 4">
            <a:extLst>
              <a:ext uri="{FF2B5EF4-FFF2-40B4-BE49-F238E27FC236}">
                <a16:creationId xmlns:a16="http://schemas.microsoft.com/office/drawing/2014/main" id="{EFC8FB67-E27D-487B-963F-B69B589AEC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76505" y="2812045"/>
            <a:ext cx="1546889" cy="1076873"/>
          </a:xfrm>
          <a:prstGeom prst="rect">
            <a:avLst/>
          </a:prstGeom>
        </p:spPr>
      </p:pic>
      <p:sp>
        <p:nvSpPr>
          <p:cNvPr id="13" name="Rectangle 13">
            <a:extLst>
              <a:ext uri="{FF2B5EF4-FFF2-40B4-BE49-F238E27FC236}">
                <a16:creationId xmlns:a16="http://schemas.microsoft.com/office/drawing/2014/main" id="{11D05541-B33C-4EFD-9A07-C8EAA93F4F51}"/>
              </a:ext>
            </a:extLst>
          </p:cNvPr>
          <p:cNvSpPr/>
          <p:nvPr/>
        </p:nvSpPr>
        <p:spPr>
          <a:xfrm>
            <a:off x="7711852" y="5321710"/>
            <a:ext cx="344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t-MT" sz="32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608C74EB-8D0F-4B43-AAF2-D33501A380C3}"/>
              </a:ext>
            </a:extLst>
          </p:cNvPr>
          <p:cNvSpPr/>
          <p:nvPr/>
        </p:nvSpPr>
        <p:spPr>
          <a:xfrm>
            <a:off x="6245315" y="4874507"/>
            <a:ext cx="344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t-MT" sz="32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A79875DD-DDEA-4299-9FF9-6709561D4AA6}"/>
              </a:ext>
            </a:extLst>
          </p:cNvPr>
          <p:cNvSpPr/>
          <p:nvPr/>
        </p:nvSpPr>
        <p:spPr>
          <a:xfrm>
            <a:off x="4710350" y="3549454"/>
            <a:ext cx="361404" cy="441146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it-IT" sz="2200" b="0" i="0" u="none" strike="noStrike" cap="none" spc="0" normalizeH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C941B8-DB98-BB4D-C8C0-0F014E5C56A4}"/>
              </a:ext>
            </a:extLst>
          </p:cNvPr>
          <p:cNvSpPr txBox="1"/>
          <p:nvPr/>
        </p:nvSpPr>
        <p:spPr>
          <a:xfrm>
            <a:off x="794079" y="5337098"/>
            <a:ext cx="3709366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mt-MT" sz="1000" dirty="0">
                <a:solidFill>
                  <a:schemeClr val="tx1"/>
                </a:solidFill>
              </a:rPr>
              <a:t>DDDvet: indikatur għall-konsum tal-antimikrobiċi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mt-MT" sz="1000" dirty="0">
                <a:solidFill>
                  <a:schemeClr val="tx1"/>
                </a:solidFill>
              </a:rPr>
              <a:t>DDDvet: Doża Definita ta’ Kuljum għal kull annimal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mt-MT" sz="1000" dirty="0"/>
              <a:t>Ikkalkulata għall-ħnieżer nisa, dawk li jreddgħu, dawk tal-ftim, u dawk tat-tmiem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27FD88-33A7-E879-5B64-FAA0F0BDDF5F}"/>
              </a:ext>
            </a:extLst>
          </p:cNvPr>
          <p:cNvSpPr txBox="1"/>
          <p:nvPr/>
        </p:nvSpPr>
        <p:spPr>
          <a:xfrm>
            <a:off x="731022" y="3409972"/>
            <a:ext cx="3654324" cy="923330"/>
          </a:xfrm>
          <a:prstGeom prst="rect">
            <a:avLst/>
          </a:prstGeom>
          <a:noFill/>
          <a:ln w="57150" cap="flat">
            <a:solidFill>
              <a:srgbClr val="069E7E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mt-MT"/>
              <a:t>Tnaqqis fl-użu tal-antimikrobiċi ġie rrappurtat fl-azjendi agrikoli b’użu ogħla ta’ dawn l-antimikrobiċi</a:t>
            </a:r>
          </a:p>
        </p:txBody>
      </p:sp>
      <p:sp>
        <p:nvSpPr>
          <p:cNvPr id="6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592E9517-F162-3D7E-646D-304D6C915F61}"/>
              </a:ext>
            </a:extLst>
          </p:cNvPr>
          <p:cNvSpPr txBox="1">
            <a:spLocks/>
          </p:cNvSpPr>
          <p:nvPr/>
        </p:nvSpPr>
        <p:spPr>
          <a:xfrm>
            <a:off x="9951299" y="2799093"/>
            <a:ext cx="1354325" cy="119150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400">
                <a:solidFill>
                  <a:schemeClr val="tx1"/>
                </a:solidFill>
              </a:rPr>
              <a:t>Qabel - Franza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400">
                <a:solidFill>
                  <a:schemeClr val="tx1"/>
                </a:solidFill>
              </a:rPr>
              <a:t>Wara - Franza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400">
                <a:solidFill>
                  <a:schemeClr val="tx1"/>
                </a:solidFill>
              </a:rPr>
              <a:t>Qabel - l-Italja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400">
                <a:solidFill>
                  <a:schemeClr val="tx1"/>
                </a:solidFill>
              </a:rPr>
              <a:t>Wara - l-Italja</a:t>
            </a:r>
          </a:p>
        </p:txBody>
      </p:sp>
      <p:sp>
        <p:nvSpPr>
          <p:cNvPr id="7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15B82305-6BA7-9657-0D2A-389CD93E85A6}"/>
              </a:ext>
            </a:extLst>
          </p:cNvPr>
          <p:cNvSpPr txBox="1">
            <a:spLocks/>
          </p:cNvSpPr>
          <p:nvPr/>
        </p:nvSpPr>
        <p:spPr>
          <a:xfrm>
            <a:off x="5828824" y="5715003"/>
            <a:ext cx="953611" cy="22621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dirty="0">
                <a:solidFill>
                  <a:schemeClr val="tx1"/>
                </a:solidFill>
              </a:rPr>
              <a:t>Ħnieżer nisa</a:t>
            </a:r>
          </a:p>
        </p:txBody>
      </p:sp>
      <p:sp>
        <p:nvSpPr>
          <p:cNvPr id="8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75F98801-95E9-9837-7C40-3A5083721AF7}"/>
              </a:ext>
            </a:extLst>
          </p:cNvPr>
          <p:cNvSpPr txBox="1">
            <a:spLocks/>
          </p:cNvSpPr>
          <p:nvPr/>
        </p:nvSpPr>
        <p:spPr>
          <a:xfrm>
            <a:off x="6988541" y="5715003"/>
            <a:ext cx="1446621" cy="22621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tx1"/>
                </a:solidFill>
              </a:rPr>
              <a:t>Annimali li jreddgħu</a:t>
            </a:r>
          </a:p>
        </p:txBody>
      </p:sp>
      <p:sp>
        <p:nvSpPr>
          <p:cNvPr id="9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70138336-1166-B623-7697-4AB75FE48F64}"/>
              </a:ext>
            </a:extLst>
          </p:cNvPr>
          <p:cNvSpPr txBox="1">
            <a:spLocks/>
          </p:cNvSpPr>
          <p:nvPr/>
        </p:nvSpPr>
        <p:spPr>
          <a:xfrm>
            <a:off x="8423772" y="5715003"/>
            <a:ext cx="1446621" cy="226216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tx1"/>
                </a:solidFill>
              </a:rPr>
              <a:t>Annimali tal-ftim</a:t>
            </a:r>
          </a:p>
        </p:txBody>
      </p:sp>
      <p:sp>
        <p:nvSpPr>
          <p:cNvPr id="10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535A42AE-202F-0036-67FB-B4B87F595336}"/>
              </a:ext>
            </a:extLst>
          </p:cNvPr>
          <p:cNvSpPr txBox="1">
            <a:spLocks/>
          </p:cNvSpPr>
          <p:nvPr/>
        </p:nvSpPr>
        <p:spPr>
          <a:xfrm>
            <a:off x="9859003" y="5715002"/>
            <a:ext cx="1446621" cy="22621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tx1"/>
                </a:solidFill>
              </a:rPr>
              <a:t>Annimali tat-tmiem</a:t>
            </a:r>
          </a:p>
        </p:txBody>
      </p:sp>
    </p:spTree>
    <p:extLst>
      <p:ext uri="{BB962C8B-B14F-4D97-AF65-F5344CB8AC3E}">
        <p14:creationId xmlns:p14="http://schemas.microsoft.com/office/powerpoint/2010/main" val="10736931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4F8B2C-602E-FE13-6089-35D0E21F736C}"/>
              </a:ext>
            </a:extLst>
          </p:cNvPr>
          <p:cNvSpPr txBox="1"/>
          <p:nvPr/>
        </p:nvSpPr>
        <p:spPr>
          <a:xfrm>
            <a:off x="1861820" y="959407"/>
            <a:ext cx="6096000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mt-MT" sz="2700" b="1">
                <a:solidFill>
                  <a:srgbClr val="002060"/>
                </a:solidFill>
              </a:rPr>
              <a:t>BENEFIĊĊJI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32D1FB-4AD3-807A-021D-20DBD533593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12811" y="854842"/>
            <a:ext cx="5982218" cy="48467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2411CB-E553-ABB7-5BEC-BD3180A375EE}"/>
              </a:ext>
            </a:extLst>
          </p:cNvPr>
          <p:cNvSpPr txBox="1"/>
          <p:nvPr/>
        </p:nvSpPr>
        <p:spPr>
          <a:xfrm>
            <a:off x="696971" y="1559001"/>
            <a:ext cx="4602480" cy="419602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Korrelazzjoni pożittiva mar-riżultati tal-produzzjoni u t-titjib tal-profittabbiltà tar-razzett → tillimita r-riskju ta’ telf ekonomiku għall-azjendi agrikoli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L-ispejjeż tal-produzzjoni tal-ħnieżer t-tmiem u l-annimali tal-ftim fl-azjendi agrikoli Taljani naqsu bi 2.1 u 6.2%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t-MT"/>
              <a:t>It-titjib tas-saħħa tal-brojlers bl-użu tal-għodda BEAT se jnaqqas il-mortalità u jnaqqas l-ispejjeż tat-trattament.</a:t>
            </a:r>
          </a:p>
        </p:txBody>
      </p:sp>
      <p:sp>
        <p:nvSpPr>
          <p:cNvPr id="2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E07FE2B5-B550-9999-586F-61DC12A9F956}"/>
              </a:ext>
            </a:extLst>
          </p:cNvPr>
          <p:cNvSpPr txBox="1">
            <a:spLocks/>
          </p:cNvSpPr>
          <p:nvPr/>
        </p:nvSpPr>
        <p:spPr>
          <a:xfrm>
            <a:off x="6185802" y="906899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Saħħa u benessri aħjar tal-annimali</a:t>
            </a:r>
          </a:p>
        </p:txBody>
      </p:sp>
      <p:sp>
        <p:nvSpPr>
          <p:cNvPr id="8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E1CAAD20-F61D-6348-855D-D841C03B16F6}"/>
              </a:ext>
            </a:extLst>
          </p:cNvPr>
          <p:cNvSpPr txBox="1">
            <a:spLocks/>
          </p:cNvSpPr>
          <p:nvPr/>
        </p:nvSpPr>
        <p:spPr>
          <a:xfrm>
            <a:off x="6185802" y="1658186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Annimali inqas morda</a:t>
            </a:r>
          </a:p>
        </p:txBody>
      </p:sp>
      <p:sp>
        <p:nvSpPr>
          <p:cNvPr id="9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0A4696FC-90B1-EFD8-317A-1A275CCC1249}"/>
              </a:ext>
            </a:extLst>
          </p:cNvPr>
          <p:cNvSpPr txBox="1">
            <a:spLocks/>
          </p:cNvSpPr>
          <p:nvPr/>
        </p:nvSpPr>
        <p:spPr>
          <a:xfrm>
            <a:off x="6185802" y="2397973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Inqas bżonn li jiġu trattati l-annimali</a:t>
            </a:r>
          </a:p>
        </p:txBody>
      </p:sp>
      <p:sp>
        <p:nvSpPr>
          <p:cNvPr id="10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CBE611F4-44FC-AEC6-562E-B66A3CF38BCF}"/>
              </a:ext>
            </a:extLst>
          </p:cNvPr>
          <p:cNvSpPr txBox="1">
            <a:spLocks/>
          </p:cNvSpPr>
          <p:nvPr/>
        </p:nvSpPr>
        <p:spPr>
          <a:xfrm>
            <a:off x="6185802" y="3111996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Użu mnaqqas ta’ Antimikrobiċi</a:t>
            </a:r>
          </a:p>
        </p:txBody>
      </p:sp>
      <p:sp>
        <p:nvSpPr>
          <p:cNvPr id="11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D6EA97F8-0307-475F-562A-0E71504206EA}"/>
              </a:ext>
            </a:extLst>
          </p:cNvPr>
          <p:cNvSpPr txBox="1">
            <a:spLocks/>
          </p:cNvSpPr>
          <p:nvPr/>
        </p:nvSpPr>
        <p:spPr>
          <a:xfrm>
            <a:off x="6185802" y="3864119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Riskju mnaqqas għar-Reżistenza għall-Antimikrobiċi</a:t>
            </a:r>
          </a:p>
        </p:txBody>
      </p:sp>
      <p:sp>
        <p:nvSpPr>
          <p:cNvPr id="12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0E9083C3-7DC5-4A05-E1A6-9B731F120FFD}"/>
              </a:ext>
            </a:extLst>
          </p:cNvPr>
          <p:cNvSpPr txBox="1">
            <a:spLocks/>
          </p:cNvSpPr>
          <p:nvPr/>
        </p:nvSpPr>
        <p:spPr>
          <a:xfrm>
            <a:off x="6185801" y="4586969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>
                <a:solidFill>
                  <a:schemeClr val="accent1">
                    <a:lumMod val="50000"/>
                  </a:schemeClr>
                </a:solidFill>
              </a:rPr>
              <a:t>Azjendi agrikoli aktar profittabbli</a:t>
            </a:r>
          </a:p>
        </p:txBody>
      </p:sp>
      <p:sp>
        <p:nvSpPr>
          <p:cNvPr id="15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1B25E552-CCCD-3EFE-D1DF-1520CDB7AF9F}"/>
              </a:ext>
            </a:extLst>
          </p:cNvPr>
          <p:cNvSpPr txBox="1">
            <a:spLocks/>
          </p:cNvSpPr>
          <p:nvPr/>
        </p:nvSpPr>
        <p:spPr>
          <a:xfrm>
            <a:off x="6057204" y="5339092"/>
            <a:ext cx="5198230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dirty="0">
                <a:solidFill>
                  <a:schemeClr val="accent1">
                    <a:lumMod val="50000"/>
                  </a:schemeClr>
                </a:solidFill>
              </a:rPr>
              <a:t>Bdiewa kuntenti, annimali kuntenti, veterinarji kuntenti, pjaneta kuntenta!</a:t>
            </a:r>
          </a:p>
        </p:txBody>
      </p:sp>
    </p:spTree>
    <p:extLst>
      <p:ext uri="{BB962C8B-B14F-4D97-AF65-F5344CB8AC3E}">
        <p14:creationId xmlns:p14="http://schemas.microsoft.com/office/powerpoint/2010/main" val="408468361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0EE0C5-6485-32B5-ABD7-4D7E3684C12C}"/>
              </a:ext>
            </a:extLst>
          </p:cNvPr>
          <p:cNvSpPr txBox="1"/>
          <p:nvPr/>
        </p:nvSpPr>
        <p:spPr>
          <a:xfrm>
            <a:off x="7270301" y="2304990"/>
            <a:ext cx="4537386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ctr">
              <a:spcBef>
                <a:spcPts val="600"/>
              </a:spcBef>
              <a:buSzPct val="100000"/>
              <a:buNone/>
            </a:pPr>
            <a:r>
              <a:rPr lang="mt-MT" sz="2700" b="1">
                <a:solidFill>
                  <a:srgbClr val="002060"/>
                </a:solidFill>
              </a:rPr>
              <a:t>KIF TISTA’ TUŻA DAN?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99E9D2-3848-1BA2-3276-6F19499E031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9916" y="3075613"/>
            <a:ext cx="6561389" cy="214478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6B3110A-502F-4761-1AFC-228501395F7A}"/>
              </a:ext>
            </a:extLst>
          </p:cNvPr>
          <p:cNvCxnSpPr>
            <a:cxnSpLocks/>
          </p:cNvCxnSpPr>
          <p:nvPr/>
        </p:nvCxnSpPr>
        <p:spPr>
          <a:xfrm flipH="1">
            <a:off x="9176967" y="2938063"/>
            <a:ext cx="952553" cy="1105476"/>
          </a:xfrm>
          <a:prstGeom prst="straightConnector1">
            <a:avLst/>
          </a:prstGeom>
          <a:noFill/>
          <a:ln w="57150" cap="flat">
            <a:solidFill>
              <a:srgbClr val="FF0000"/>
            </a:solidFill>
            <a:prstDash val="solid"/>
            <a:miter lim="4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763A6FD-1D20-5590-B56B-FEB8C49910B2}"/>
              </a:ext>
            </a:extLst>
          </p:cNvPr>
          <p:cNvSpPr txBox="1"/>
          <p:nvPr/>
        </p:nvSpPr>
        <p:spPr>
          <a:xfrm>
            <a:off x="790767" y="1025586"/>
            <a:ext cx="7214389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None/>
            </a:pPr>
            <a:r>
              <a:rPr lang="mt-MT" sz="2700" b="1" dirty="0">
                <a:solidFill>
                  <a:srgbClr val="002060"/>
                </a:solidFill>
              </a:rPr>
              <a:t>GĦALIEX GĦANDEK TAGĦMEL DAN?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B92571-9CC3-6317-3882-54A320150F64}"/>
              </a:ext>
            </a:extLst>
          </p:cNvPr>
          <p:cNvSpPr txBox="1"/>
          <p:nvPr/>
        </p:nvSpPr>
        <p:spPr>
          <a:xfrm>
            <a:off x="790768" y="1487251"/>
            <a:ext cx="1069003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mt-MT"/>
              <a:t>Naqqas ir-riskju tal-introduzzjoni u t-tixrid ta’ mikro-organiżmi, b’mod partikolari, mikro-organiżmi patoġeniċi li jikkawżaw mard tal-annimali, għalhekk tittejjeb il-protezzjoni tas-saħħa tal-annimali.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5736F7-6B20-7B1A-3A32-ED73AAB82EA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9724" y="2595247"/>
            <a:ext cx="2759796" cy="27597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DB81C41-F604-52EE-597C-C3E47A87CEFD}"/>
              </a:ext>
            </a:extLst>
          </p:cNvPr>
          <p:cNvSpPr txBox="1"/>
          <p:nvPr/>
        </p:nvSpPr>
        <p:spPr>
          <a:xfrm>
            <a:off x="718819" y="5370749"/>
            <a:ext cx="6837450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mt-MT" sz="1200" dirty="0"/>
              <a:t>Jekk trid tkun taf aktar dwar dan is-suġġett żur https://shorturl.at/aPRU4 </a:t>
            </a:r>
          </a:p>
          <a:p>
            <a:r>
              <a:rPr lang="mt-MT" sz="1200" dirty="0"/>
              <a:t>jew skennja din il-kodiċi QR tal-għodda BEAT: https://shorturl.at/azR35</a:t>
            </a:r>
          </a:p>
        </p:txBody>
      </p:sp>
      <p:sp>
        <p:nvSpPr>
          <p:cNvPr id="4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BE8256DA-0DAB-8BCF-F185-35F1DBB03157}"/>
              </a:ext>
            </a:extLst>
          </p:cNvPr>
          <p:cNvSpPr txBox="1">
            <a:spLocks/>
          </p:cNvSpPr>
          <p:nvPr/>
        </p:nvSpPr>
        <p:spPr>
          <a:xfrm>
            <a:off x="4203741" y="3094183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b="1" u="sng">
                <a:solidFill>
                  <a:srgbClr val="50AD81"/>
                </a:solidFill>
              </a:rPr>
              <a:t>Ikklikkja hawn għal sommarju tad-deskrizzjoni tal-għodda f’pdf</a:t>
            </a:r>
          </a:p>
        </p:txBody>
      </p:sp>
      <p:sp>
        <p:nvSpPr>
          <p:cNvPr id="8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8CA107D9-28DE-F362-9AE7-93744008E6F9}"/>
              </a:ext>
            </a:extLst>
          </p:cNvPr>
          <p:cNvSpPr txBox="1">
            <a:spLocks/>
          </p:cNvSpPr>
          <p:nvPr/>
        </p:nvSpPr>
        <p:spPr>
          <a:xfrm>
            <a:off x="4181957" y="3603401"/>
            <a:ext cx="4941035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b="1" u="sng">
                <a:solidFill>
                  <a:srgbClr val="50AD81"/>
                </a:solidFill>
              </a:rPr>
              <a:t>Ikklikkja hawn għad-deskrizzjoni sħiħa tal-għodda</a:t>
            </a:r>
          </a:p>
        </p:txBody>
      </p:sp>
      <p:sp>
        <p:nvSpPr>
          <p:cNvPr id="9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835BA77A-C856-A828-4684-54B127874F15}"/>
              </a:ext>
            </a:extLst>
          </p:cNvPr>
          <p:cNvSpPr txBox="1">
            <a:spLocks/>
          </p:cNvSpPr>
          <p:nvPr/>
        </p:nvSpPr>
        <p:spPr>
          <a:xfrm>
            <a:off x="4196366" y="4156306"/>
            <a:ext cx="6081109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b="1" u="sng">
                <a:solidFill>
                  <a:srgbClr val="50AD81"/>
                </a:solidFill>
              </a:rPr>
              <a:t>Ikklikkja hawn għal Għodod tal-Analiżi tar-Riskju tal-Bijosigurtà (BEATs) lesti biex jintużaw </a:t>
            </a:r>
            <a:r>
              <a:rPr lang="mt-MT" sz="1200" b="1" u="sng">
                <a:solidFill>
                  <a:schemeClr val="tx1"/>
                </a:solidFill>
              </a:rPr>
              <a:t>għall-azjendi agrikoli tal-ħnieżer</a:t>
            </a:r>
          </a:p>
        </p:txBody>
      </p:sp>
      <p:sp>
        <p:nvSpPr>
          <p:cNvPr id="11" name="Animal husbandry still at low intensity level: 50% of the pigs are produced by farms that sell &lt;500 pigs/yr…">
            <a:extLst>
              <a:ext uri="{FF2B5EF4-FFF2-40B4-BE49-F238E27FC236}">
                <a16:creationId xmlns:a16="http://schemas.microsoft.com/office/drawing/2014/main" id="{89E51DCE-2725-D4DB-D221-D67C4E7EF120}"/>
              </a:ext>
            </a:extLst>
          </p:cNvPr>
          <p:cNvSpPr txBox="1">
            <a:spLocks/>
          </p:cNvSpPr>
          <p:nvPr/>
        </p:nvSpPr>
        <p:spPr>
          <a:xfrm>
            <a:off x="4181957" y="4679147"/>
            <a:ext cx="6081109" cy="30642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>
            <a:noAutofit/>
          </a:bodyPr>
          <a:lstStyle>
            <a:lvl1pPr marL="31251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  <a:lvl2pPr marL="625024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2pPr>
            <a:lvl3pPr marL="937538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3pPr>
            <a:lvl4pPr marL="1250051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4pPr>
            <a:lvl5pPr marL="1562562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5pPr>
            <a:lvl6pPr marL="1875076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6pPr>
            <a:lvl7pPr marL="2187589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7pPr>
            <a:lvl8pPr marL="2500103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8pPr>
            <a:lvl9pPr marL="2812615" marR="0" indent="-312512" algn="l" defTabSz="410731" rtl="0" latinLnBrk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Tx/>
              <a:buSzPct val="145000"/>
              <a:buFontTx/>
              <a:buChar char="•"/>
              <a:defRPr sz="2249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9pPr>
          </a:lstStyle>
          <a:p>
            <a:pPr marL="0" indent="0">
              <a:spcBef>
                <a:spcPts val="0"/>
              </a:spcBef>
              <a:spcAft>
                <a:spcPts val="200"/>
              </a:spcAft>
              <a:buSzPct val="100000"/>
              <a:buFontTx/>
              <a:buNone/>
            </a:pPr>
            <a:r>
              <a:rPr lang="mt-MT" sz="1200" b="1" u="sng">
                <a:solidFill>
                  <a:srgbClr val="50AD81"/>
                </a:solidFill>
              </a:rPr>
              <a:t>Ikklikkja hawn għal Għodod tal-Analiżi tar-Riskju tal-Bijosigurtà (BEATs) lesti biex jintużaw </a:t>
            </a:r>
            <a:r>
              <a:rPr lang="mt-MT" sz="1200" b="1" u="sng">
                <a:solidFill>
                  <a:schemeClr val="tx1"/>
                </a:solidFill>
              </a:rPr>
              <a:t>għall-azjendi agrikoli tal-brojlers</a:t>
            </a:r>
          </a:p>
        </p:txBody>
      </p:sp>
    </p:spTree>
    <p:extLst>
      <p:ext uri="{BB962C8B-B14F-4D97-AF65-F5344CB8AC3E}">
        <p14:creationId xmlns:p14="http://schemas.microsoft.com/office/powerpoint/2010/main" val="94574288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3D206B6-FD25-FFB0-6C76-137BCC14D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327" y="116360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BE" altLang="en-BE" sz="18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605A58-C26A-208D-63E8-03138DDBCE4B}"/>
              </a:ext>
            </a:extLst>
          </p:cNvPr>
          <p:cNvSpPr txBox="1"/>
          <p:nvPr/>
        </p:nvSpPr>
        <p:spPr>
          <a:xfrm>
            <a:off x="4346967" y="3810489"/>
            <a:ext cx="6678706" cy="2616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t-MT" sz="11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760FED2-BBCD-D174-AC33-A648AD78E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989433"/>
              </p:ext>
            </p:extLst>
          </p:nvPr>
        </p:nvGraphicFramePr>
        <p:xfrm>
          <a:off x="1697317" y="1119674"/>
          <a:ext cx="8797366" cy="461865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398683">
                  <a:extLst>
                    <a:ext uri="{9D8B030D-6E8A-4147-A177-3AD203B41FA5}">
                      <a16:colId xmlns:a16="http://schemas.microsoft.com/office/drawing/2014/main" val="810819094"/>
                    </a:ext>
                  </a:extLst>
                </a:gridCol>
                <a:gridCol w="4398683">
                  <a:extLst>
                    <a:ext uri="{9D8B030D-6E8A-4147-A177-3AD203B41FA5}">
                      <a16:colId xmlns:a16="http://schemas.microsoft.com/office/drawing/2014/main" val="1362465403"/>
                    </a:ext>
                  </a:extLst>
                </a:gridCol>
              </a:tblGrid>
              <a:tr h="2309326">
                <a:tc>
                  <a:txBody>
                    <a:bodyPr/>
                    <a:lstStyle/>
                    <a:p>
                      <a:pPr marL="0" marR="0" lvl="0" indent="0" algn="ctr" defTabSz="4107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0" lang="mt-MT" sz="1600" b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mt-MT" sz="1600" b="1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 1:</a:t>
                      </a:r>
                      <a:r>
                        <a:rPr lang="mt-MT" sz="1600" b="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Iddefinixxi ż-żoni ta’ riskju fl-azjenda agrikola: Agħmel tpinġija skematika tal-post tal-azjenda u immarka bil-kulur iż-żoni tar-riskju, u identifika l-bini, l-istalel, is-siti tal-ħażna, il-mogħdijiet eċċ.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3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t-MT" sz="1600" baseline="0">
                          <a:solidFill>
                            <a:schemeClr val="tx1"/>
                          </a:solidFill>
                        </a:rPr>
                        <a:t>Pass 2: </a:t>
                      </a:r>
                      <a:r>
                        <a:rPr lang="mt-MT" sz="1600" b="0" baseline="0">
                          <a:solidFill>
                            <a:schemeClr val="tx1"/>
                          </a:solidFill>
                        </a:rPr>
                        <a:t>Dur l-għodda tal-analiżi tar-riskju: Wieġeb il-mistoqsijiet li jappartjenu għaż-żoni differenti u l-linji ta’ transizzjoni bejn iż-żoni</a:t>
                      </a:r>
                      <a:r>
                        <a:rPr kumimoji="0" lang="mt-MT" sz="1600" b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443670"/>
                  </a:ext>
                </a:extLst>
              </a:tr>
              <a:tr h="2309326">
                <a:tc>
                  <a:txBody>
                    <a:bodyPr/>
                    <a:lstStyle/>
                    <a:p>
                      <a:pPr marL="0" marR="0" lvl="0" indent="0" algn="ctr" defTabSz="4107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t-MT" sz="1600" b="1" baseline="0"/>
                        <a:t>Pass 4</a:t>
                      </a:r>
                      <a:r>
                        <a:rPr lang="mt-MT" sz="1600" baseline="0"/>
                        <a:t>: Pjan tas-saħħa: Agħmel pjan ta’ azzjoni b’azzjonijiet preventivi fformulati bi SMART għal kull żona u għal kull linja ta’ tranżizzjoni bejn iż-żoni: Abbażi tar-riżultati tal-għodda tal-analiżi tar-riskju, jistgħu jiġu stabbiliti pjanijiet ta’ saħħa fl-azjenda agrikola mfassla apposta mal-veterinarju tal-azjenda tiegħek li joffru soluzzjonijiet biex tissaħħaħ il-bijosigurtà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t-MT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Pass 3</a:t>
                      </a:r>
                      <a:r>
                        <a:rPr kumimoji="0" lang="mt-M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: </a:t>
                      </a:r>
                      <a:r>
                        <a:rPr lang="mt-MT" sz="1600" baseline="0"/>
                        <a:t>Interpretazzjoni: Analizza flimkien mal-veterinarju tal-azjenda tiegħek u ddiskuti l-opportunitajiet għal titjib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538338"/>
                  </a:ext>
                </a:extLst>
              </a:tr>
            </a:tbl>
          </a:graphicData>
        </a:graphic>
      </p:graphicFrame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05CD006-185C-A846-4A43-BBB5B9FCEE1D}"/>
              </a:ext>
            </a:extLst>
          </p:cNvPr>
          <p:cNvCxnSpPr/>
          <p:nvPr/>
        </p:nvCxnSpPr>
        <p:spPr>
          <a:xfrm>
            <a:off x="5638798" y="3088151"/>
            <a:ext cx="853441" cy="0"/>
          </a:xfrm>
          <a:prstGeom prst="straightConnector1">
            <a:avLst/>
          </a:prstGeom>
          <a:ln w="28575">
            <a:solidFill>
              <a:srgbClr val="069E7E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DD1D276-3D8D-E1BE-12EE-C5C655013E24}"/>
              </a:ext>
            </a:extLst>
          </p:cNvPr>
          <p:cNvCxnSpPr>
            <a:cxnSpLocks/>
          </p:cNvCxnSpPr>
          <p:nvPr/>
        </p:nvCxnSpPr>
        <p:spPr>
          <a:xfrm>
            <a:off x="8290560" y="3159760"/>
            <a:ext cx="0" cy="650729"/>
          </a:xfrm>
          <a:prstGeom prst="straightConnector1">
            <a:avLst/>
          </a:prstGeom>
          <a:ln w="28575">
            <a:solidFill>
              <a:srgbClr val="069E7E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3F726F5-73C9-0919-4802-9927C674E5AD}"/>
              </a:ext>
            </a:extLst>
          </p:cNvPr>
          <p:cNvCxnSpPr/>
          <p:nvPr/>
        </p:nvCxnSpPr>
        <p:spPr>
          <a:xfrm flipH="1">
            <a:off x="5638798" y="5527040"/>
            <a:ext cx="853441" cy="0"/>
          </a:xfrm>
          <a:prstGeom prst="straightConnector1">
            <a:avLst/>
          </a:prstGeom>
          <a:ln w="28575">
            <a:solidFill>
              <a:srgbClr val="069E7E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8482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 panose="02000503000000020004"/>
            <a:ea typeface="Helvetica Neue" panose="02000503000000020004"/>
            <a:cs typeface="Helvetica Neue" panose="02000503000000020004"/>
            <a:sym typeface="Helvetica Neue" panose="020005030000000200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752347-4e16-4ce8-a381-9ddf3e797ad6" xsi:nil="true"/>
    <lcf76f155ced4ddcb4097134ff3c332f xmlns="9b53d6be-5940-4371-8a56-d6ca0a43a11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D7E5E20A3B6448BB831F127F5CFB05" ma:contentTypeVersion="10" ma:contentTypeDescription="Create a new document." ma:contentTypeScope="" ma:versionID="ebffcedfc4ee438384d0a3e06140505a">
  <xsd:schema xmlns:xsd="http://www.w3.org/2001/XMLSchema" xmlns:xs="http://www.w3.org/2001/XMLSchema" xmlns:p="http://schemas.microsoft.com/office/2006/metadata/properties" xmlns:ns2="9b53d6be-5940-4371-8a56-d6ca0a43a11a" xmlns:ns3="c1752347-4e16-4ce8-a381-9ddf3e797ad6" targetNamespace="http://schemas.microsoft.com/office/2006/metadata/properties" ma:root="true" ma:fieldsID="18d40dfe561e73f2d6d814587a11b20f" ns2:_="" ns3:_="">
    <xsd:import namespace="9b53d6be-5940-4371-8a56-d6ca0a43a11a"/>
    <xsd:import namespace="c1752347-4e16-4ce8-a381-9ddf3e797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3d6be-5940-4371-8a56-d6ca0a43a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52347-4e16-4ce8-a381-9ddf3e797a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ff6e862-8fe4-4eeb-87d7-41a886a2cda4}" ma:internalName="TaxCatchAll" ma:showField="CatchAllData" ma:web="c1752347-4e16-4ce8-a381-9ddf3e797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50B9DF-290C-47F1-B672-B81D867B9B10}">
  <ds:schemaRefs>
    <ds:schemaRef ds:uri="http://schemas.microsoft.com/office/2006/metadata/properties"/>
    <ds:schemaRef ds:uri="http://schemas.microsoft.com/office/infopath/2007/PartnerControls"/>
    <ds:schemaRef ds:uri="c1752347-4e16-4ce8-a381-9ddf3e797ad6"/>
    <ds:schemaRef ds:uri="9b53d6be-5940-4371-8a56-d6ca0a43a11a"/>
  </ds:schemaRefs>
</ds:datastoreItem>
</file>

<file path=customXml/itemProps2.xml><?xml version="1.0" encoding="utf-8"?>
<ds:datastoreItem xmlns:ds="http://schemas.openxmlformats.org/officeDocument/2006/customXml" ds:itemID="{CC9C9E23-2E2A-4D5A-A545-8D2765865F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268E03-1EF1-4D00-A8B3-E25F2C29E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3d6be-5940-4371-8a56-d6ca0a43a11a"/>
    <ds:schemaRef ds:uri="c1752347-4e16-4ce8-a381-9ddf3e797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975</Words>
  <Application>Microsoft Office PowerPoint</Application>
  <PresentationFormat>Panorámica</PresentationFormat>
  <Paragraphs>98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Aptos</vt:lpstr>
      <vt:lpstr>Arial</vt:lpstr>
      <vt:lpstr>Helvetica Neue</vt:lpstr>
      <vt:lpstr>Helvetica Neue Light</vt:lpstr>
      <vt:lpstr>Helvetica Neue Medium</vt:lpstr>
      <vt:lpstr>Merriweather Sans</vt:lpstr>
      <vt:lpstr>Verdana</vt:lpstr>
      <vt:lpstr>White</vt:lpstr>
      <vt:lpstr>Presentación de PowerPoint</vt:lpstr>
      <vt:lpstr>GĦAN ĠENERALI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FVE</dc:creator>
  <cp:lastModifiedBy>Andrea Castro Troya</cp:lastModifiedBy>
  <cp:revision>95</cp:revision>
  <dcterms:created xsi:type="dcterms:W3CDTF">2019-08-16T09:24:46Z</dcterms:created>
  <dcterms:modified xsi:type="dcterms:W3CDTF">2024-03-05T11:34:47Z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0x01010081D7E5E20A3B6448BB831F127F5CFB05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2024-02-01T14:19:59Z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3ed1f877-606a-41ca-8188-ce10206d6b72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