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notesSlides/notesSlide8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61" r:id="rId2"/>
    <p:sldId id="2435" r:id="rId3"/>
    <p:sldId id="2436" r:id="rId4"/>
    <p:sldId id="264" r:id="rId5"/>
    <p:sldId id="265" r:id="rId6"/>
    <p:sldId id="269" r:id="rId7"/>
    <p:sldId id="2437" r:id="rId8"/>
    <p:sldId id="263" r:id="rId9"/>
    <p:sldId id="2438" r:id="rId10"/>
    <p:sldId id="2439" r:id="rId11"/>
    <p:sldId id="257" r:id="rId12"/>
    <p:sldId id="2440" r:id="rId13"/>
    <p:sldId id="2423" r:id="rId14"/>
    <p:sldId id="2424" r:id="rId15"/>
    <p:sldId id="2429" r:id="rId16"/>
    <p:sldId id="2430" r:id="rId17"/>
    <p:sldId id="2431" r:id="rId18"/>
    <p:sldId id="2432" r:id="rId19"/>
    <p:sldId id="270" r:id="rId20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BEB"/>
    <a:srgbClr val="003399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800" autoAdjust="0"/>
  </p:normalViewPr>
  <p:slideViewPr>
    <p:cSldViewPr>
      <p:cViewPr>
        <p:scale>
          <a:sx n="66" d="100"/>
          <a:sy n="66" d="100"/>
        </p:scale>
        <p:origin x="2196" y="-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/>
      <dgm:spPr/>
      <dgm:t>
        <a:bodyPr/>
        <a:lstStyle/>
        <a:p>
          <a:r>
            <a:rPr lang="pl-PL">
              <a:latin typeface="EC Square Sans Pro" panose="020B0506040000020004" pitchFamily="34" charset="0"/>
            </a:rPr>
            <a:t>Środki przeciwdrobnoustrojowe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>
              <a:latin typeface="EC Square Sans Pro" panose="020B0506040000020004" pitchFamily="34" charset="0"/>
              <a:ea typeface="+mn-ea"/>
              <a:cs typeface="+mn-cs"/>
            </a:rPr>
            <a:t>Antybiotyki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/>
      <dgm:spPr/>
      <dgm:t>
        <a:bodyPr/>
        <a:lstStyle/>
        <a:p>
          <a:r>
            <a:rPr lang="pl-PL">
              <a:latin typeface="EC Square Sans Pro" panose="020B0506040000020004" pitchFamily="34" charset="0"/>
            </a:rPr>
            <a:t>Środki przeciwgrzybicze, przeciwpierwotniakowe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500" dirty="0">
            <a:latin typeface="EC Square Sans Pro" panose="020B0506040000020004" pitchFamily="34" charset="0"/>
            <a:ea typeface="+mn-ea"/>
            <a:cs typeface="+mn-cs"/>
          </a:endParaRP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endParaRPr lang="pl-PL" sz="3200" b="1" dirty="0">
            <a:solidFill>
              <a:schemeClr val="bg1"/>
            </a:solidFill>
            <a:latin typeface="EC Square Sans Pro" panose="020B0506040000020004" pitchFamily="34" charset="0"/>
          </a:endParaRP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pl-PL" sz="2400">
              <a:latin typeface="EC Square Sans Pro"/>
            </a:rPr>
            <a:t>Zapobieganie (profilaktyka)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endParaRPr lang="pl-PL" sz="2400" dirty="0">
            <a:latin typeface="EC Square Sans Pro"/>
          </a:endParaRP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pl-PL" sz="2400">
              <a:latin typeface="EC Square Sans Pro"/>
            </a:rPr>
            <a:t>Leczenie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pl-PL" sz="2400">
              <a:latin typeface="EC Square Sans Pro"/>
            </a:rPr>
            <a:t>Stymulacja wzrostu</a:t>
          </a: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pl-PL" sz="1800">
              <a:latin typeface="EC Square Sans Pro" panose="020B0506040000020004" pitchFamily="34" charset="0"/>
            </a:rPr>
            <a:t>Leczenie indywidualne</a:t>
          </a: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pl-PL" sz="1800">
              <a:solidFill>
                <a:schemeClr val="bg1"/>
              </a:solidFill>
              <a:latin typeface="EC Square Sans Pro" panose="020B0506040000020004" pitchFamily="34" charset="0"/>
            </a:rPr>
            <a:t>Leczenie grupowe</a:t>
          </a: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/>
      <dgm:spPr>
        <a:solidFill>
          <a:srgbClr val="ECEBEB"/>
        </a:solidFill>
      </dgm:spPr>
      <dgm:t>
        <a:bodyPr/>
        <a:lstStyle/>
        <a:p>
          <a:pPr rtl="0"/>
          <a:r>
            <a:rPr lang="pl-PL">
              <a:latin typeface="EC Square Sans Pro"/>
            </a:rPr>
            <a:t>TYLKO w wyjątkowych przypadkach (gdy ryzyko zakażenia jest bardzo wysokie/konsekwencje poważne)</a:t>
          </a: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E40B37E3-1031-44AB-AC30-353AFC1FEBE0}">
      <dgm:prSet/>
      <dgm:spPr>
        <a:solidFill>
          <a:srgbClr val="ECEBEB"/>
        </a:solidFill>
      </dgm:spPr>
      <dgm:t>
        <a:bodyPr/>
        <a:lstStyle/>
        <a:p>
          <a:r>
            <a:rPr lang="pl-PL">
              <a:latin typeface="EC Square Sans Pro" panose="020B0506040000020004" pitchFamily="34" charset="0"/>
            </a:rPr>
            <a:t>TYLKO w przypadku, gdy ryzyko rozprzestrzeniania się zakażenia lub choroby zakaźnej w grupie zwierząt jest wysokie</a:t>
          </a: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7D1B31A2-A6A7-480C-9723-5D7F22A9364F}">
      <dgm:prSet/>
      <dgm:spPr>
        <a:solidFill>
          <a:srgbClr val="ECEBEB"/>
        </a:solidFill>
      </dgm:spPr>
      <dgm:t>
        <a:bodyPr/>
        <a:lstStyle/>
        <a:p>
          <a:r>
            <a:rPr lang="pl-PL">
              <a:latin typeface="EC Square Sans Pro" panose="020B0506040000020004" pitchFamily="34" charset="0"/>
            </a:rPr>
            <a:t>w przypadku braku innych odpowiednich alternatyw</a:t>
          </a: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pl-PL" sz="1800" b="1">
              <a:solidFill>
                <a:srgbClr val="C00000"/>
              </a:solidFill>
              <a:latin typeface="EC Square Sans Pro" panose="020B0506040000020004" pitchFamily="34" charset="0"/>
            </a:rPr>
            <a:t>ZAKAZ!</a:t>
          </a: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74276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>
              <a:latin typeface="EC Square Sans Pro" panose="020B0506040000020004" pitchFamily="34" charset="0"/>
            </a:rPr>
            <a:t>Środki przeciwdrobnoustrojowe</a:t>
          </a: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>
              <a:latin typeface="EC Square Sans Pro" panose="020B0506040000020004" pitchFamily="34" charset="0"/>
              <a:ea typeface="+mn-ea"/>
              <a:cs typeface="+mn-cs"/>
            </a:rPr>
            <a:t>Antybiotyki</a:t>
          </a: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>
              <a:latin typeface="EC Square Sans Pro" panose="020B0506040000020004" pitchFamily="34" charset="0"/>
            </a:rPr>
            <a:t>Środki przeciwgrzybicze, przeciwpierwotniakowe</a:t>
          </a: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500" kern="1200" dirty="0">
            <a:latin typeface="EC Square Sans Pro" panose="020B0506040000020004" pitchFamily="34" charset="0"/>
            <a:ea typeface="+mn-ea"/>
            <a:cs typeface="+mn-cs"/>
          </a:endParaRP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833499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66424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3677556" y="212751"/>
              </a:lnTo>
              <a:lnTo>
                <a:pt x="3677556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81795" y="2454248"/>
          <a:ext cx="303930" cy="237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656"/>
              </a:lnTo>
              <a:lnTo>
                <a:pt x="303930" y="23706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81795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66424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1225852" y="212751"/>
              </a:lnTo>
              <a:lnTo>
                <a:pt x="1225852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30091" y="2454248"/>
          <a:ext cx="303930" cy="2275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890"/>
              </a:lnTo>
              <a:lnTo>
                <a:pt x="303930" y="22758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30091" y="2454248"/>
          <a:ext cx="303930" cy="88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670"/>
              </a:lnTo>
              <a:lnTo>
                <a:pt x="303930" y="8846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40572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1225852" y="0"/>
              </a:moveTo>
              <a:lnTo>
                <a:pt x="1225852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478387" y="2454248"/>
          <a:ext cx="216459" cy="2346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6797"/>
              </a:lnTo>
              <a:lnTo>
                <a:pt x="216459" y="23467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478387" y="2454248"/>
          <a:ext cx="185478" cy="90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366"/>
              </a:lnTo>
              <a:lnTo>
                <a:pt x="185478" y="9083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288868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3677556" y="0"/>
              </a:moveTo>
              <a:lnTo>
                <a:pt x="3677556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256764" y="2544"/>
          <a:ext cx="5419319" cy="1013100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b="1" kern="1200" dirty="0">
            <a:solidFill>
              <a:schemeClr val="bg1"/>
            </a:solidFill>
            <a:latin typeface="EC Square Sans Pro" panose="020B0506040000020004" pitchFamily="34" charset="0"/>
          </a:endParaRPr>
        </a:p>
      </dsp:txBody>
      <dsp:txXfrm>
        <a:off x="2256764" y="2544"/>
        <a:ext cx="5419319" cy="1013100"/>
      </dsp:txXfrm>
    </dsp:sp>
    <dsp:sp modelId="{8BADFCBF-D1DC-4E42-979C-F40C472F8488}">
      <dsp:nvSpPr>
        <dsp:cNvPr id="0" name=""/>
        <dsp:cNvSpPr/>
      </dsp:nvSpPr>
      <dsp:spPr>
        <a:xfrm>
          <a:off x="275767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EC Square Sans Pro"/>
            </a:rPr>
            <a:t>Zapobieganie (profilaktyka)</a:t>
          </a:r>
        </a:p>
      </dsp:txBody>
      <dsp:txXfrm>
        <a:off x="275767" y="1441147"/>
        <a:ext cx="2026201" cy="1013100"/>
      </dsp:txXfrm>
    </dsp:sp>
    <dsp:sp modelId="{A6C8C1EB-8865-484F-BCE3-7F2107D8B6C3}">
      <dsp:nvSpPr>
        <dsp:cNvPr id="0" name=""/>
        <dsp:cNvSpPr/>
      </dsp:nvSpPr>
      <dsp:spPr>
        <a:xfrm>
          <a:off x="663866" y="2856064"/>
          <a:ext cx="1526844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>
              <a:latin typeface="EC Square Sans Pro"/>
            </a:rPr>
            <a:t>TYLKO w wyjątkowych przypadkach (gdy ryzyko zakażenia jest bardzo wysokie/konsekwencje poważne)</a:t>
          </a:r>
        </a:p>
      </dsp:txBody>
      <dsp:txXfrm>
        <a:off x="663866" y="2856064"/>
        <a:ext cx="1526844" cy="1013100"/>
      </dsp:txXfrm>
    </dsp:sp>
    <dsp:sp modelId="{1D468441-9162-423C-890A-1EE79A56B0FE}">
      <dsp:nvSpPr>
        <dsp:cNvPr id="0" name=""/>
        <dsp:cNvSpPr/>
      </dsp:nvSpPr>
      <dsp:spPr>
        <a:xfrm>
          <a:off x="694846" y="4294495"/>
          <a:ext cx="150498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sp:txBody>
      <dsp:txXfrm>
        <a:off x="694846" y="4294495"/>
        <a:ext cx="1504981" cy="1013100"/>
      </dsp:txXfrm>
    </dsp:sp>
    <dsp:sp modelId="{79CA2D34-2210-4B8A-A54C-05755DE52FC2}">
      <dsp:nvSpPr>
        <dsp:cNvPr id="0" name=""/>
        <dsp:cNvSpPr/>
      </dsp:nvSpPr>
      <dsp:spPr>
        <a:xfrm>
          <a:off x="2727471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>
            <a:latin typeface="EC Square Sans Pro"/>
          </a:endParaRPr>
        </a:p>
      </dsp:txBody>
      <dsp:txXfrm>
        <a:off x="2727471" y="1441147"/>
        <a:ext cx="2026201" cy="1013100"/>
      </dsp:txXfrm>
    </dsp:sp>
    <dsp:sp modelId="{056FBD11-301E-4E08-BB2D-244024B98DBE}">
      <dsp:nvSpPr>
        <dsp:cNvPr id="0" name=""/>
        <dsp:cNvSpPr/>
      </dsp:nvSpPr>
      <dsp:spPr>
        <a:xfrm>
          <a:off x="3234021" y="2879750"/>
          <a:ext cx="1560276" cy="91833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>
              <a:latin typeface="EC Square Sans Pro" panose="020B0506040000020004" pitchFamily="34" charset="0"/>
            </a:rPr>
            <a:t>TYLKO w przypadku, gdy ryzyko rozprzestrzeniania się zakażenia lub choroby zakaźnej w grupie zwierząt jest wysokie</a:t>
          </a:r>
        </a:p>
      </dsp:txBody>
      <dsp:txXfrm>
        <a:off x="3234021" y="2879750"/>
        <a:ext cx="1560276" cy="918335"/>
      </dsp:txXfrm>
    </dsp:sp>
    <dsp:sp modelId="{F84671BE-FF3F-413A-BA64-D7ED5C73F108}">
      <dsp:nvSpPr>
        <dsp:cNvPr id="0" name=""/>
        <dsp:cNvSpPr/>
      </dsp:nvSpPr>
      <dsp:spPr>
        <a:xfrm>
          <a:off x="3234021" y="4223588"/>
          <a:ext cx="1560276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>
              <a:latin typeface="EC Square Sans Pro" panose="020B0506040000020004" pitchFamily="34" charset="0"/>
            </a:rPr>
            <a:t>w przypadku braku innych odpowiednich alternatyw</a:t>
          </a:r>
        </a:p>
      </dsp:txBody>
      <dsp:txXfrm>
        <a:off x="3234021" y="4223588"/>
        <a:ext cx="1560276" cy="1013100"/>
      </dsp:txXfrm>
    </dsp:sp>
    <dsp:sp modelId="{E1EE393F-8641-4D6B-B63A-A168979238BF}">
      <dsp:nvSpPr>
        <dsp:cNvPr id="0" name=""/>
        <dsp:cNvSpPr/>
      </dsp:nvSpPr>
      <dsp:spPr>
        <a:xfrm>
          <a:off x="5179175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EC Square Sans Pro"/>
            </a:rPr>
            <a:t>Leczenie</a:t>
          </a:r>
        </a:p>
      </dsp:txBody>
      <dsp:txXfrm>
        <a:off x="5179175" y="1441147"/>
        <a:ext cx="2026201" cy="1013100"/>
      </dsp:txXfrm>
    </dsp:sp>
    <dsp:sp modelId="{C6758C82-A4AF-43D3-87C2-91E8B51EF3A4}">
      <dsp:nvSpPr>
        <dsp:cNvPr id="0" name=""/>
        <dsp:cNvSpPr/>
      </dsp:nvSpPr>
      <dsp:spPr>
        <a:xfrm>
          <a:off x="5685725" y="2879750"/>
          <a:ext cx="2026201" cy="1013100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>
              <a:latin typeface="EC Square Sans Pro" panose="020B0506040000020004" pitchFamily="34" charset="0"/>
            </a:rPr>
            <a:t>Leczenie indywidualne</a:t>
          </a:r>
        </a:p>
      </dsp:txBody>
      <dsp:txXfrm>
        <a:off x="5685725" y="2879750"/>
        <a:ext cx="2026201" cy="1013100"/>
      </dsp:txXfrm>
    </dsp:sp>
    <dsp:sp modelId="{93C4C636-7764-4E61-88B4-05ADD066EEEB}">
      <dsp:nvSpPr>
        <dsp:cNvPr id="0" name=""/>
        <dsp:cNvSpPr/>
      </dsp:nvSpPr>
      <dsp:spPr>
        <a:xfrm>
          <a:off x="5685725" y="4318353"/>
          <a:ext cx="2026201" cy="1013100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>
              <a:solidFill>
                <a:schemeClr val="bg1"/>
              </a:solidFill>
              <a:latin typeface="EC Square Sans Pro" panose="020B0506040000020004" pitchFamily="34" charset="0"/>
            </a:rPr>
            <a:t>Leczenie grupowe</a:t>
          </a:r>
        </a:p>
      </dsp:txBody>
      <dsp:txXfrm>
        <a:off x="5685725" y="4318353"/>
        <a:ext cx="2026201" cy="1013100"/>
      </dsp:txXfrm>
    </dsp:sp>
    <dsp:sp modelId="{A2722EEE-F459-40F7-832E-C0EB22C38702}">
      <dsp:nvSpPr>
        <dsp:cNvPr id="0" name=""/>
        <dsp:cNvSpPr/>
      </dsp:nvSpPr>
      <dsp:spPr>
        <a:xfrm>
          <a:off x="7630879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EC Square Sans Pro"/>
            </a:rPr>
            <a:t>Stymulacja wzrostu</a:t>
          </a:r>
        </a:p>
      </dsp:txBody>
      <dsp:txXfrm>
        <a:off x="7630879" y="1441147"/>
        <a:ext cx="2026201" cy="1013100"/>
      </dsp:txXfrm>
    </dsp:sp>
    <dsp:sp modelId="{EC37E445-08B7-481B-8A71-9679E047E10B}">
      <dsp:nvSpPr>
        <dsp:cNvPr id="0" name=""/>
        <dsp:cNvSpPr/>
      </dsp:nvSpPr>
      <dsp:spPr>
        <a:xfrm>
          <a:off x="8137429" y="2879750"/>
          <a:ext cx="202620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>
              <a:solidFill>
                <a:srgbClr val="C00000"/>
              </a:solidFill>
              <a:latin typeface="EC Square Sans Pro" panose="020B0506040000020004" pitchFamily="34" charset="0"/>
            </a:rPr>
            <a:t>ZAKAZ!</a:t>
          </a:r>
        </a:p>
      </dsp:txBody>
      <dsp:txXfrm>
        <a:off x="8137429" y="2879750"/>
        <a:ext cx="2026201" cy="1013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26/09/2024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Art. 114 Stosowanie produktów leczniczych u gatunków zwierząt </a:t>
            </a:r>
            <a:r>
              <a:rPr lang="pl-PL" b="1"/>
              <a:t>wodnych</a:t>
            </a:r>
            <a:r>
              <a:rPr lang="pl-PL"/>
              <a:t>, od których lub z których pozyskuje się żywność </a:t>
            </a:r>
            <a:br>
              <a:rPr lang="pl-PL"/>
            </a:br>
            <a:r>
              <a:rPr lang="pl-PL"/>
              <a:t>1. Na zasadzie odstępstwa od art. 106 ust. 1, jeżeli w państwie członkowskim nie istnieje żaden dopuszczony do obrotu weterynaryjny produkt leczniczy stosowany dla danego objawu u gatunku zwierząt wodnych, od których lub z których pozyskuje się żywność, odpowiedzialny lekarz weterynarii może, na swoją własną bezpośrednią odpowiedzialność, a w szczególności w celu uniknięcia spowodowania niedopuszczalnego cierpienia, leczyć chore zwierzęta, stosując następujący produkt leczniczy: </a:t>
            </a:r>
          </a:p>
          <a:p>
            <a:pPr marL="228600" indent="-228600">
              <a:buAutoNum type="alphaLcParenBoth"/>
            </a:pPr>
            <a:r>
              <a:rPr lang="pl-PL"/>
              <a:t>weterynaryjny produkt leczniczy dopuszczony do obrotu na podstawie niniejszego Rozporządzenia </a:t>
            </a:r>
            <a:r>
              <a:rPr lang="pl-PL" b="1"/>
              <a:t>w odpowiednim państwie członkowskim lub w innym państwie członkowskim</a:t>
            </a:r>
            <a:r>
              <a:rPr lang="pl-PL"/>
              <a:t> w celu stosowania go </a:t>
            </a:r>
            <a:r>
              <a:rPr lang="pl-PL" b="1"/>
              <a:t>u tego samego lub innego gatunku zwierząt wodnych</a:t>
            </a:r>
            <a:r>
              <a:rPr lang="pl-PL"/>
              <a:t>, od których lub z których pozyskuje się żywność, w przypadku </a:t>
            </a:r>
            <a:r>
              <a:rPr lang="pl-PL" b="1"/>
              <a:t>tego samego lub innego objawu</a:t>
            </a:r>
            <a:r>
              <a:rPr lang="pl-PL"/>
              <a:t>; </a:t>
            </a:r>
          </a:p>
          <a:p>
            <a:pPr marL="228600" indent="-228600">
              <a:buAutoNum type="alphaLcParenBoth"/>
            </a:pPr>
            <a:r>
              <a:rPr lang="pl-PL"/>
              <a:t>jeżeli nie istnieje żaden weterynaryjny produkt leczniczy, o którym mowa w lit. a) niniejszego ustępu, weterynaryjny produkt leczniczy dopuszczony do obrotu na podstawie niniejszego Rozporządzenia w odpowiednim państwie członkowskim lub w innym państwie członkowskim w celu stosowania go u danego </a:t>
            </a:r>
            <a:r>
              <a:rPr lang="pl-PL" b="1"/>
              <a:t>gatunku zwierząt lądowych, od których i z których pozyskuje się żywność</a:t>
            </a:r>
            <a:r>
              <a:rPr lang="pl-PL"/>
              <a:t>, zawierający </a:t>
            </a:r>
            <a:r>
              <a:rPr lang="pl-PL" b="1"/>
              <a:t>substancję obecną w wykazie</a:t>
            </a:r>
            <a:r>
              <a:rPr lang="pl-PL"/>
              <a:t> ustanowionym zgodnie z ust. 3; </a:t>
            </a:r>
          </a:p>
          <a:p>
            <a:pPr marL="228600" indent="-228600">
              <a:buAutoNum type="alphaLcParenBoth"/>
            </a:pPr>
            <a:r>
              <a:rPr lang="pl-PL"/>
              <a:t>jeżeli nie istnieje żaden weterynaryjny produkt leczniczy, o którym mowa w lit. (a) lub (b) niniejszego ustępu, </a:t>
            </a:r>
            <a:r>
              <a:rPr lang="pl-PL" b="1"/>
              <a:t>produkt leczniczy stosowany u ludzi</a:t>
            </a:r>
            <a:r>
              <a:rPr lang="pl-PL"/>
              <a:t> i dopuszczony do obrotu zgodnie z dyrektywą 2001/83/WE lub Rozporządzeniem (WE) nr 726/2004 i zawierający substancje obecne w wykazie ustanowionym zgodnie z ust. 3 niniejszego artykułu; lub </a:t>
            </a:r>
          </a:p>
          <a:p>
            <a:pPr marL="228600" indent="-228600">
              <a:buAutoNum type="alphaLcParenBoth"/>
            </a:pPr>
            <a:r>
              <a:rPr lang="pl-PL"/>
              <a:t>jeżeli nie istnieje żaden produkt leczniczy, o którym mowa w lit. a), b) lub c) niniejszego ustępu, weterynaryjny produkt leczniczy </a:t>
            </a:r>
            <a:r>
              <a:rPr lang="pl-PL" b="1"/>
              <a:t>przygotowany doraźnie</a:t>
            </a:r>
            <a:r>
              <a:rPr lang="pl-PL"/>
              <a:t> zgodnie ze wskazaniami zawartymi w recepcie weterynaryjnej.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/>
              <a:t>2. Na zasadzie odstępstwa od ust. 1 lit. b) i c), </a:t>
            </a:r>
            <a:r>
              <a:rPr lang="pl-PL" b="1"/>
              <a:t>do momentu ustanowienia wykazu, o którym mowa w ust. 3</a:t>
            </a:r>
            <a:r>
              <a:rPr lang="pl-PL"/>
              <a:t>, odpowiedzialny lekarz weterynarii może w drodze wyjątku, na swoją własną bezpośrednią odpowiedzialność, a w szczególności w celu uniknięcia spowodowania niedopuszczalnego cierpienia, leczyć zwierzęta należące do gatunku zwierząt wodnych, od których lub z których pozyskuje się żywność, znajdujące się w konkretnym gospodarstwie, stosując następujący produkt leczniczy: </a:t>
            </a:r>
          </a:p>
          <a:p>
            <a:pPr marL="228600" indent="-228600">
              <a:buAutoNum type="alphaLcParenBoth"/>
            </a:pPr>
            <a:r>
              <a:rPr lang="pl-PL"/>
              <a:t>weterynaryjny produkt leczniczy dopuszczony do obrotu na podstawie niniejszego Rozporządzenia w </a:t>
            </a:r>
            <a:r>
              <a:rPr lang="pl-PL" b="1"/>
              <a:t>odpowiednim państwie członkowskim lub w innym państwie członkowskim do stosowania u gatunku zwierząt lądowych, od których lub z których pozyskuje się żywność</a:t>
            </a:r>
            <a:r>
              <a:rPr lang="pl-PL"/>
              <a:t>; (b) jeżeli nie istnieje żaden weterynaryjny produkt leczniczy, o którym mowa w lit. a) niniejszego ustępu, </a:t>
            </a:r>
            <a:r>
              <a:rPr lang="pl-PL" b="1"/>
              <a:t>produkt leczniczy stosowany u ludzi</a:t>
            </a:r>
            <a:r>
              <a:rPr lang="pl-PL"/>
              <a:t> i dopuszczony do obrotu zgodnie z dyrektywą 2001/83/WE lub Rozporządzeniem (WE) nr 726/2004. </a:t>
            </a:r>
          </a:p>
          <a:p>
            <a:pPr marL="228600" indent="-228600">
              <a:buAutoNum type="alphaLcParenBoth"/>
            </a:pPr>
            <a:endParaRPr lang="en-US" dirty="0"/>
          </a:p>
          <a:p>
            <a:r>
              <a:rPr lang="pl-PL"/>
              <a:t>3. Komisja ustanawia, w drodze aktów wykonawczych, najpóźniej w ciągu pięciu lat od dnia 28 stycznia 2022 r., wykaz substancji stosowanych w weterynaryjnych produktach leczniczych dopuszczonych do obrotu w Unii w celu stosowania u gatunków zwierząt lądowych, od których lub z których pozyskuje się żywność, lub substancji zawartych w produkcie leczniczym stosowanym u ludzi i dopuszczonym do obrotu zgodnie z dyrektywą 2001/83/WE lub Rozporządzeniem (WE) nr 726/2004, które mogą być stosowane u gatunków zwierząt wodnych, od których lub z których pozyskuje się żywność, zgodnie z ust. 1 niniejszego artykułu. Te akty wykonawcze przyjmuje się zgodnie z procedurą sprawdzającą, o której mowa w art. 145 ust. 2.</a:t>
            </a:r>
          </a:p>
          <a:p>
            <a:endParaRPr lang="en-US" dirty="0"/>
          </a:p>
          <a:p>
            <a:r>
              <a:rPr lang="pl-PL"/>
              <a:t>4. Z wyjątkiem przypadków dotyczących immunologicznych weterynaryjnych produktów leczniczych, jeżeli nie ma dostępnych produktów leczniczych, o których mowa w ust. 1 i 2, odpowiedzialny lekarz weterynarii może w drodze wyjątku, na swoją własną bezpośrednią odpowiedzialność, w szczególności w celu uniknięcia spowodowania niedopuszczalnego cierpienia, leczyć gatunki zwierząt wodnych, od których lub z których pozyskuje się żywność, za pomocą weterynaryjnego produktu leczniczego dopuszczonego do obrotu w państwie trzecim dla tego samego gatunku i tego samego objawu.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628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i="0">
                <a:solidFill>
                  <a:srgbClr val="474747"/>
                </a:solidFill>
                <a:effectLst/>
                <a:latin typeface="Google Sans"/>
              </a:rPr>
              <a:t>Profilaktyka: słowo to pochodzi z języka greckiego i oznacza „straż przednią”, co jest trafnym określeniem środka podjętego w celu odparcia choroby lub innych niepożądanych skutków. Profilaktyka to </a:t>
            </a:r>
            <a:r>
              <a:rPr lang="pl-PL" b="0" i="0">
                <a:solidFill>
                  <a:srgbClr val="040C28"/>
                </a:solidFill>
                <a:effectLst/>
                <a:latin typeface="Google Sans"/>
              </a:rPr>
              <a:t>lek lub </a:t>
            </a:r>
            <a:r>
              <a:rPr lang="pl-PL" b="1" i="0">
                <a:solidFill>
                  <a:srgbClr val="040C28"/>
                </a:solidFill>
                <a:effectLst/>
                <a:latin typeface="Google Sans"/>
              </a:rPr>
              <a:t>leczenie zaprojektowane i stosowane w celu zapobiegania wystąpieniu choroby</a:t>
            </a:r>
            <a:r>
              <a:rPr lang="pl-PL" b="0" i="0">
                <a:solidFill>
                  <a:srgbClr val="474747"/>
                </a:solidFill>
                <a:effectLst/>
                <a:latin typeface="Google Sans"/>
              </a:rPr>
              <a:t>, zanim choroba stanie się widoczna.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W kontekście Rozporządzenia w sprawie weterynaryjnych produktów leczniczych stosuje się następujące definicje: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pl-PL" sz="1800" b="1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„Profilaktyka” </a:t>
            </a:r>
            <a:r>
              <a:rPr lang="pl-PL" sz="1800" b="0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oznacza „podanie zwierzęciu lub grupie zwierząt produktu leczniczego przed pojawieniem się klinicznych objawów choroby w celu zapobieżenia wystąpieniu choroby lub zakażenia”. (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EUAlbertina"/>
                <a:ea typeface="+mn-ea"/>
                <a:cs typeface="+mn-cs"/>
              </a:rPr>
              <a:t>art. 4 ust. 16 Rozporządzenia (UE)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i="0" u="none" strike="noStrike" baseline="0">
                <a:solidFill>
                  <a:srgbClr val="19161A"/>
                </a:solidFill>
                <a:latin typeface="EUAlbertina"/>
              </a:rPr>
              <a:t>„Metafilaktyka” </a:t>
            </a:r>
            <a:r>
              <a:rPr lang="pl-PL" sz="1800" b="0" i="0" u="none" strike="noStrike" baseline="0">
                <a:solidFill>
                  <a:srgbClr val="19161A"/>
                </a:solidFill>
                <a:latin typeface="EUAlbertina"/>
              </a:rPr>
              <a:t>oznacza „podanie produktu leczniczego grupie zwierząt po zdiagnozowaniu klinicznych przypadków choroby u części zwierząt w grupie w celu leczenia tych zwierząt, u których występują kliniczne objawy choroby, oraz w celu opanowania rozprzestrzeniania się choroby na zwierzęta pozostające z nimi w bliskim kontakcie, które są zagrożone, i które być może już zostały zarażone bezobjawowo”. (</a:t>
            </a:r>
            <a:r>
              <a:rPr lang="pl-PL" sz="1200" b="0" i="0" u="none" strike="noStrike" baseline="0">
                <a:solidFill>
                  <a:srgbClr val="000000"/>
                </a:solidFill>
                <a:latin typeface="EUAlbertina"/>
              </a:rPr>
              <a:t>art. 4 ust. 15 Rozporządzenia (UE)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i="0">
                <a:solidFill>
                  <a:srgbClr val="474747"/>
                </a:solidFill>
                <a:effectLst/>
                <a:latin typeface="Google Sans"/>
              </a:rPr>
              <a:t>Metafilaktyka: </a:t>
            </a:r>
            <a:r>
              <a:rPr lang="pl-PL" b="0" i="0">
                <a:solidFill>
                  <a:srgbClr val="040C28"/>
                </a:solidFill>
                <a:effectLst/>
                <a:latin typeface="Google Sans"/>
              </a:rPr>
              <a:t>Leczenie grupy zwierząt niemających objawów choroby, ale mających bliski kontakt z innymi zwierzętami, u których występują objawy choroby zakaźnej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i="0">
                <a:solidFill>
                  <a:srgbClr val="474747"/>
                </a:solidFill>
                <a:effectLst/>
                <a:latin typeface="Google Sans"/>
              </a:rPr>
              <a:t>Profilaktyka/zapobieganie i metafilaktyka obejmują podawanie środków przeciwdrobnoustrojowych „zdrowym” osobnikom w celu „zapobieżenia” zakażeniom, przy czym </a:t>
            </a:r>
            <a:r>
              <a:rPr lang="pl-PL" b="0" i="0">
                <a:solidFill>
                  <a:srgbClr val="040C28"/>
                </a:solidFill>
                <a:effectLst/>
                <a:latin typeface="Google Sans"/>
              </a:rPr>
              <a:t>w przypadku profilaktyki/zapobiegania istnieje postrzegane „ryzyko”, a w przypadku metafilaktyki definiowalne „zagrożenie”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OMÓW dwa ostatnie punkty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Możemy sprawdzić, czy szablon jest dostępny w poszczególnych krajach i jeśli tak, załączyć szablon dotyczący danego kraju</a:t>
            </a:r>
          </a:p>
          <a:p>
            <a:r>
              <a:rPr lang="pl-PL"/>
              <a:t>Pole niebieskie: Wyjaśnij, na czym polega stosowanie zgodnie z art. 112-114.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Artykuł 113 Stosowanie produktów leczniczych w sposób nieuwzględniony w warunkach pozwolenia na dopuszczenie do obrotu w przypadku gatunków zwierząt lądowych, od których lub z których pozyskuje się żywność 1. Na zasadzie odstępstwa od art. 106 ust. 1, jeżeli w państwie członkowskim nie istnieje żaden dopuszczony do obrotu weterynaryjny produkt leczniczy stosowany dla danego objawu u gatunku zwierząt lądowych, od których lub z których pozyskuje się żywność, odpowiedzialny lekarz weterynarii może w drodze wyjątku, na swoją własną bezpośrednią odpowiedzialność, a w szczególności w celu uniknięcia spowodowania niedopuszczalnego cierpienia, leczyć chore zwierzęta, stosując następujący produkt leczniczy: a) weterynaryjny produkt leczniczy dopuszczony do obrotu na podstawie niniejszego Rozporządzenia w odpowiednim państwie członkowskim lub w innym państwie członkowskim w celu stosowania go u tego samego lub innego gatunku zwierząt lądowych, od których lub z których pozyskuje się żywność, w przypadku tego samego lub innego objawu; b) jeżeli nie istnieje żaden weterynaryjny produkt leczniczy, o którym mowa w lit. a) niniejszego ustępu, weterynaryjny produkt leczniczy dopuszczony do obrotu na podstawie niniejszego Rozporządzenia w odpowiednim państwie członkowskim w celu stosowania go u gatunku zwierząt niesłużących do produkcji żywności dla tego samego objawu; c) jeżeli nie istnieje żaden weterynaryjny produkt leczniczy, o którym mowa w lit. a) lub b) niniejszego ustępu, produkt leczniczy stosowany u ludzi i dopuszczony do obrotu zgodnie z dyrektywą 2001/83/WE lub Rozporządzeniem (WE) nr 726/2004; lub d) jeżeli nie istnieje żaden produkt leczniczy, o którym mowa w lit. a), b) lub c) niniejszego ustępu, weterynaryjny produkt leczniczy przygotowany doraźnie zgodnie ze wskazaniami zawartymi w recepcie weterynaryjnej. 2. Z wyjątkiem przypadków dotyczących immunologicznych weterynaryjnych produktów leczniczych, jeżeli nie ma dostępnych produktów leczniczych, o których mowa w ust. 1, odpowiedzialny lekarz weterynarii może w drodze wyjątku, na swoją własną bezpośrednią odpowiedzialności, w szczególności w celu uniknięcia spowodowania niedopuszczalnego cierpienia, leczyć zwierzęta lądowe, od których lub z których pozyskuje się żywność, za pomocą weterynaryjnego produktu leczniczego dopuszczonego do obrotu w państwie trzecim dla tego samego gatunku zwierząt i tego samego objawu. 3. Lekarz weterynarii może podać produkt leczniczy osobiście lub zezwolić na to, na swoją własną odpowiedzialność, innej osobie, zgodnie z przepisami krajowymi. 4. Substancje farmakologicznie czynne zawarte w produktach leczniczych stosowanych zgodnie z ust. 1 i 2 niniejszego artykułu są dozwolone zgodnie z Rozporządzeniem (WE) nr 470/2009 i aktami przyjętymi na jego podstawie. 5. Niniejszy artykuł ma również zastosowanie w przypadku, gdy dopuszczony do obrotu weterynaryjny produkt leczniczy nie jest dostępny w odpowiednim państwie członkowskim.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0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605462"/>
            <a:ext cx="3022600" cy="797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3" Type="http://schemas.microsoft.com/office/2017/06/relationships/model3d" Target="../media/model3d1.glb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10" Type="http://schemas.microsoft.com/office/2017/06/relationships/model3d" Target="../media/model3d2.glb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/>
              <a:t>POLSKA</a:t>
            </a:r>
          </a:p>
          <a:p>
            <a:endParaRPr lang="es-ES" kern="1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/>
              <a:t>21 i 22 października 2024 r.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FB216B-E1B3-B95E-2E17-6E60CBF20DE0}"/>
              </a:ext>
            </a:extLst>
          </p:cNvPr>
          <p:cNvGrpSpPr/>
          <p:nvPr/>
        </p:nvGrpSpPr>
        <p:grpSpPr>
          <a:xfrm>
            <a:off x="9001174" y="5598135"/>
            <a:ext cx="3190826" cy="804609"/>
            <a:chOff x="8787815" y="5750084"/>
            <a:chExt cx="3190826" cy="80460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7228D2-3A4E-143A-9CEB-D7CE6B55EC34}"/>
                </a:ext>
              </a:extLst>
            </p:cNvPr>
            <p:cNvSpPr/>
            <p:nvPr/>
          </p:nvSpPr>
          <p:spPr>
            <a:xfrm>
              <a:off x="8787815" y="5750084"/>
              <a:ext cx="3190826" cy="804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id="{DC49CDF2-FFF0-673D-31C0-255AEE07F9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3038426" cy="69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821009" y="114012"/>
            <a:ext cx="9046891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Stosowanie środków przeciwdrobnoustrojowych w celach innych niż leczenie chorych zwierząt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Profilaktyka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Metafilaktyka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17543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Gdy środki przeciwdrobnoustrojowe podaje się zwierzętom narażonym na zakażenie lub chorobę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Działanie podejmowane w celu utrzymania zdrowia i zapobieżenia wystąpieniu zakażeniu lub choroby.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0" y="1682750"/>
            <a:ext cx="5330337" cy="17543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Gdy środki przeciwdrobnoustrojowe są podawane zwierzętom z objawami klinicznymi i zwierzętom klinicznie zdrowym należącym do tego samego stada lub zagrody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Niektóre zakażenia leczy się jeszcze przed wystąpieniem objawów klinicznych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87753" y="3386453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ZDROWIE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582740" y="3390421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CHOROBA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Początek choroby zakaźnej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Brak objawów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objawy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76637" y="3904916"/>
              <a:ext cx="1684205" cy="1221615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684205" cy="1221615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1" ay="4534914" az="5662729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0838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76637" y="3904916"/>
                <a:ext cx="1684205" cy="12216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Zapobiegawczo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wcześnie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Leczenie/kontrola zakażenia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standardowo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3D8078-E3C3-473A-BE07-85222CEE4D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82" y="4714615"/>
            <a:ext cx="1515236" cy="1103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A7BFDB-0D08-4F18-B381-979767E762A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50" y="4093068"/>
            <a:ext cx="2706859" cy="19935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8DF98D7-B975-4086-8D12-50263262A14B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3988305"/>
            <a:ext cx="1414395" cy="78645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39B478-2B0F-4535-8D17-28FF5B795D1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4747896"/>
            <a:ext cx="1414395" cy="78645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A1169E-DBA6-40E5-A786-CB71F7B002A5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487" y="5495159"/>
            <a:ext cx="1414395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9210059" cy="532414"/>
          </a:xfrm>
        </p:spPr>
        <p:txBody>
          <a:bodyPr>
            <a:noAutofit/>
          </a:bodyPr>
          <a:lstStyle/>
          <a:p>
            <a:pPr marL="263051" indent="-263051"/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4. Zasady ramowe UE dotyczące weterynaryjnych produktów leczniczych i pasz leczniczych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198"/>
              </a:spcAft>
            </a:pPr>
            <a:endParaRPr lang="en-GB" sz="1797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198"/>
              </a:spcAft>
            </a:pPr>
            <a:endParaRPr lang="en-GB" sz="1797" kern="1200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48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385834" y="1534015"/>
            <a:ext cx="11420331" cy="829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396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Rozporządzenie (UE) 2019/6 </a:t>
            </a:r>
            <a:r>
              <a:rPr lang="pl-PL" sz="2396" dirty="0">
                <a:solidFill>
                  <a:schemeClr val="bg1"/>
                </a:solidFill>
                <a:latin typeface="EC Square Sans Pro" panose="020B0506040000020004" pitchFamily="34" charset="0"/>
              </a:rPr>
              <a:t>w sprawie</a:t>
            </a:r>
            <a:r>
              <a:rPr lang="pl-PL" sz="2396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weterynaryjnych produktów leczniczych</a:t>
            </a:r>
            <a:br>
              <a:rPr lang="pl-PL" sz="2396" b="1" dirty="0">
                <a:solidFill>
                  <a:schemeClr val="bg1"/>
                </a:solidFill>
              </a:rPr>
            </a:br>
            <a:endParaRPr lang="pl-PL" sz="2396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>
            <a:noAutofit/>
          </a:bodyPr>
          <a:lstStyle/>
          <a:p>
            <a:pPr algn="ctr"/>
            <a:r>
              <a:rPr lang="pl-PL" sz="16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Profilaktyka  </a:t>
            </a:r>
          </a:p>
          <a:p>
            <a:endParaRPr lang="en-US" sz="1600" b="1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pl-PL" sz="1600" dirty="0">
                <a:solidFill>
                  <a:srgbClr val="002060"/>
                </a:solidFill>
                <a:latin typeface="EC Square Sans Pro"/>
              </a:rPr>
              <a:t>Podawanie tylko w wyjątkowych przypadkach pojedynczym zwierzętom (antybiotyki) lub ograniczonej liczbie zwierząt </a:t>
            </a:r>
            <a:br>
              <a:rPr lang="en-US" sz="1600" dirty="0">
                <a:solidFill>
                  <a:srgbClr val="002060"/>
                </a:solidFill>
                <a:latin typeface="EC Square Sans Pro"/>
              </a:rPr>
            </a:br>
            <a:r>
              <a:rPr lang="pl-PL" sz="1600" dirty="0">
                <a:solidFill>
                  <a:srgbClr val="002060"/>
                </a:solidFill>
                <a:latin typeface="EC Square Sans Pro"/>
              </a:rPr>
              <a:t>(inne środki przeciwdrobnoustrojowe), gdy ryzyko zakażenia </a:t>
            </a:r>
            <a:br>
              <a:rPr lang="en-US" sz="1600" dirty="0">
                <a:solidFill>
                  <a:srgbClr val="002060"/>
                </a:solidFill>
                <a:latin typeface="EC Square Sans Pro"/>
              </a:rPr>
            </a:br>
            <a:r>
              <a:rPr lang="pl-PL" sz="1600" dirty="0">
                <a:solidFill>
                  <a:srgbClr val="002060"/>
                </a:solidFill>
                <a:latin typeface="EC Square Sans Pro"/>
              </a:rPr>
              <a:t>lub choroby zakaźnej jest bardzo wysokie, a konsekwencje </a:t>
            </a:r>
            <a:br>
              <a:rPr lang="en-US" sz="1600" dirty="0">
                <a:solidFill>
                  <a:srgbClr val="002060"/>
                </a:solidFill>
                <a:latin typeface="EC Square Sans Pro"/>
              </a:rPr>
            </a:br>
            <a:r>
              <a:rPr lang="pl-PL" sz="1600" dirty="0">
                <a:solidFill>
                  <a:srgbClr val="002060"/>
                </a:solidFill>
                <a:latin typeface="EC Square Sans Pro"/>
              </a:rPr>
              <a:t>mogą być poważne.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>
            <a:noAutofit/>
          </a:bodyPr>
          <a:lstStyle/>
          <a:p>
            <a:pPr algn="ctr"/>
            <a:r>
              <a:rPr lang="pl-PL" sz="1600" b="1" dirty="0" err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Metafilaktyka</a:t>
            </a:r>
            <a:r>
              <a:rPr lang="pl-PL" sz="1600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sz="1600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pl-PL" sz="1600" dirty="0">
                <a:solidFill>
                  <a:srgbClr val="002060"/>
                </a:solidFill>
                <a:latin typeface="EC Square Sans Pro"/>
              </a:rPr>
              <a:t>Wyłącznie wtedy, gdy ryzyko rozprzestrzeniania się zakażenia lub choroby zakaźnej w grupie zwierząt jest wysokie i gdy nie są dostępne inne odpowiednie środki alternatywne.</a:t>
            </a:r>
          </a:p>
          <a:p>
            <a:endParaRPr lang="en-US" sz="1600" kern="1200" dirty="0">
              <a:solidFill>
                <a:srgbClr val="002060"/>
              </a:solidFill>
              <a:latin typeface="EC Square Sans Pro"/>
            </a:endParaRPr>
          </a:p>
          <a:p>
            <a:r>
              <a:rPr lang="pl-PL" sz="1600" dirty="0">
                <a:solidFill>
                  <a:srgbClr val="002060"/>
                </a:solidFill>
                <a:latin typeface="EC Square Sans Pro"/>
              </a:rPr>
              <a:t>Państwa członkowskie mogą wydawać wytyczne dotyczące odpowiednich środków alternatywnych i powinny aktywnie wspierać opracowywanie i stosowanie wytycznych promujących zrozumienie czynników ryzyka związanych z </a:t>
            </a:r>
            <a:r>
              <a:rPr lang="pl-PL" sz="1600" dirty="0" err="1">
                <a:solidFill>
                  <a:srgbClr val="002060"/>
                </a:solidFill>
                <a:latin typeface="EC Square Sans Pro"/>
              </a:rPr>
              <a:t>metafilaktyką</a:t>
            </a:r>
            <a:r>
              <a:rPr lang="pl-PL" sz="1600" dirty="0">
                <a:solidFill>
                  <a:srgbClr val="002060"/>
                </a:solidFill>
                <a:latin typeface="EC Square Sans Pro"/>
              </a:rPr>
              <a:t> oraz obejmujących kryteria jej wszczynania.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10800" cy="533400"/>
          </a:xfrm>
        </p:spPr>
        <p:txBody>
          <a:bodyPr>
            <a:noAutofit/>
          </a:bodyPr>
          <a:lstStyle/>
          <a:p>
            <a:pPr marL="263525" indent="-263525"/>
            <a:r>
              <a:rPr lang="pl-PL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Zasady ramowe UE w sprawie weterynaryjnych produktów leczniczych i pasz leczniczych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381000" y="1156553"/>
            <a:ext cx="11430000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Ogólne zasady wynikające z Rozporządzenia w sprawie weterynaryjnych produktów leczniczych</a:t>
            </a:r>
            <a:br>
              <a:rPr lang="pl-PL" sz="2000" b="1" dirty="0">
                <a:solidFill>
                  <a:schemeClr val="bg1"/>
                </a:solidFill>
              </a:rPr>
            </a:br>
            <a:endParaRPr lang="pl-PL" sz="2000" b="1" dirty="0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Weterynaryjne produkty lecznicze należy stosować zgodnie z </a:t>
            </a:r>
            <a:r>
              <a:rPr lang="pl-PL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warunkami zezwolenia na dopuszczenie do obrotu</a:t>
            </a:r>
            <a:r>
              <a:rPr lang="pl-PL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Wszystkie </a:t>
            </a:r>
            <a:r>
              <a:rPr lang="pl-PL" b="1">
                <a:solidFill>
                  <a:srgbClr val="003399"/>
                </a:solidFill>
                <a:latin typeface="EC Square Sans Pro" panose="020B0506040000020004" pitchFamily="34" charset="0"/>
              </a:rPr>
              <a:t>recepty weterynaryjne </a:t>
            </a:r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powinny być wystawiane </a:t>
            </a:r>
            <a:r>
              <a:rPr lang="pl-PL" b="1">
                <a:solidFill>
                  <a:srgbClr val="003399"/>
                </a:solidFill>
                <a:latin typeface="EC Square Sans Pro" panose="020B0506040000020004" pitchFamily="34" charset="0"/>
              </a:rPr>
              <a:t>na podstawie badania klinicznego </a:t>
            </a:r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lub innej właściwej oceny przeprowadzonej przez lekarza weterynarii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Wykaz środków przeciwdrobnoustrojowych </a:t>
            </a:r>
            <a:r>
              <a:rPr lang="pl-PL" b="1">
                <a:solidFill>
                  <a:srgbClr val="003399"/>
                </a:solidFill>
                <a:latin typeface="EC Square Sans Pro" panose="020B0506040000020004" pitchFamily="34" charset="0"/>
              </a:rPr>
              <a:t>zarezerwowanych wyłącznie dla ludzi</a:t>
            </a:r>
            <a:r>
              <a:rPr lang="pl-PL" sz="1400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Zobowiązanie państw członkowskich do </a:t>
            </a:r>
            <a:r>
              <a:rPr lang="pl-PL" b="1">
                <a:solidFill>
                  <a:srgbClr val="003399"/>
                </a:solidFill>
                <a:latin typeface="EC Square Sans Pro" panose="020B0506040000020004" pitchFamily="34" charset="0"/>
              </a:rPr>
              <a:t>gromadzenia danych na temat sprzedaży i stosowania środków przeciwdrobnoustrojowych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1252200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000" i="0" u="none" strike="noStrike" dirty="0">
                <a:solidFill>
                  <a:srgbClr val="003399"/>
                </a:solidFill>
                <a:latin typeface="EC Square Sans Pro" panose="020B0506040000020004" pitchFamily="34" charset="0"/>
              </a:rPr>
              <a:t>Rozporządzenie wykonawcze Komisji (UE) 2022/1255 z dnia 19 lipca 2022 r. określające środki przeciwdrobnoustrojowe lub grupy środków przeciwdrobnoustrojowych zarezerwowane do leczenia niektórych zakażeń u ludzi zgodnie z Rozporządzeniem Parlamentu Europejskiego i Rady (UE) 2019/6 </a:t>
            </a: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RECEPTY WETERYNARYJNE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494842" cy="2814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Lekarz weterynarii może wystawić receptę weterynaryjną </a:t>
            </a:r>
            <a:r>
              <a:rPr kumimoji="0" lang="pl-PL" sz="2000" b="1" i="0" u="sng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dopiero 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po przeprowadzeniu</a:t>
            </a:r>
            <a:r>
              <a:rPr kumimoji="0" lang="pl-PL" sz="2000" b="0" i="0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 </a:t>
            </a:r>
            <a:r>
              <a:rPr kumimoji="0" lang="pl-PL" sz="2000" b="0" i="0" u="sng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badania klinicznego lub innej właściwej oceny stanu zdrowia</a:t>
            </a:r>
            <a:r>
              <a:rPr kumimoji="0" lang="pl-PL" sz="2000" b="0" i="0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 zwierzęcia lub grupy zwierząt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Lekarz weterynarii może wystawić receptę weterynaryjną na środek przeciwdrobnoustrojowy wyłącznie po zdiagnozowaniu choroby zakaźnej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Lekarz weterynarii musi być w stanie przedstawić uzasadnienie wydania recepty weterynaryjnej na środek przeciwdrobnoustrojowy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w szczególności do podania w celu zapobiegawczym (profilaktyka) i grupie zwierząt (</a:t>
            </a:r>
            <a:r>
              <a:rPr kumimoji="0" lang="pl-PL" sz="2000" b="0" i="0" u="none" strike="noStrike" cap="none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metafilaktyka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)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Artykuł 105</a:t>
            </a: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Zasady ogólne – recepta weterynaryjna </a:t>
            </a:r>
            <a:r>
              <a:rPr kumimoji="0" lang="pl-PL" sz="1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(przykładowy szablon FR)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891" y="766753"/>
            <a:ext cx="4334830" cy="610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5" y="1530350"/>
            <a:ext cx="2655076" cy="968514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Identyfikator lekarza weterynarii (nr prawa wykonywania zawodu)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743201" y="2014607"/>
            <a:ext cx="106679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825751"/>
            <a:ext cx="2828071" cy="1174014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Nazwa leku (substancji czynnej), postać i moc.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Przepisana ilość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</a:rPr>
              <a:t>Schemat dawkowania 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864270"/>
            <a:ext cx="2844193" cy="847682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</a:rPr>
              <a:t>Odpowiednie oświadczenie, w przypadku gdy dany produkt leczniczy jest przepisywany zgodnie z art. 107 ust. 3 i 4 lub z art. 112–114 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66120"/>
            <a:ext cx="2828071" cy="1243100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Recepta na środek przeciwdrobnoustrojowy jest ważna tylko 5 dni od daty wystawienia. </a:t>
            </a: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16195" y="3412758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10">
            <a:extLst>
              <a:ext uri="{FF2B5EF4-FFF2-40B4-BE49-F238E27FC236}">
                <a16:creationId xmlns:a16="http://schemas.microsoft.com/office/drawing/2014/main" id="{88FB0F11-B24B-41FB-9D1A-ECAF28ED0215}"/>
              </a:ext>
            </a:extLst>
          </p:cNvPr>
          <p:cNvSpPr txBox="1"/>
          <p:nvPr/>
        </p:nvSpPr>
        <p:spPr>
          <a:xfrm>
            <a:off x="8462294" y="728678"/>
            <a:ext cx="3196306" cy="63483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Imię i nazwisko oraz adres właściciela zwierząt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A9B826B-585E-4DC3-84E0-C2536598BF5C}"/>
              </a:ext>
            </a:extLst>
          </p:cNvPr>
          <p:cNvSpPr txBox="1"/>
          <p:nvPr/>
        </p:nvSpPr>
        <p:spPr>
          <a:xfrm>
            <a:off x="8478414" y="5648623"/>
            <a:ext cx="3162089" cy="697964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Data i podpis lekarza weterynarii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D73860A3-CDA5-4E10-853B-CF537A85DFB0}"/>
              </a:ext>
            </a:extLst>
          </p:cNvPr>
          <p:cNvSpPr txBox="1"/>
          <p:nvPr/>
        </p:nvSpPr>
        <p:spPr>
          <a:xfrm>
            <a:off x="8462295" y="3235966"/>
            <a:ext cx="3230524" cy="950078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Zwierzęta służące do produkcji żywności: okres karencji (nawet jeśli wynosi 0)</a:t>
            </a: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E6E6C5FF-1EC3-4B68-BF84-C2EB0A65DA98}"/>
              </a:ext>
            </a:extLst>
          </p:cNvPr>
          <p:cNvSpPr txBox="1"/>
          <p:nvPr/>
        </p:nvSpPr>
        <p:spPr>
          <a:xfrm>
            <a:off x="8462294" y="1923018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Data</a:t>
            </a: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D0BD4936-E1CB-4E72-8C03-E8C4D661EC4A}"/>
              </a:ext>
            </a:extLst>
          </p:cNvPr>
          <p:cNvSpPr txBox="1"/>
          <p:nvPr/>
        </p:nvSpPr>
        <p:spPr>
          <a:xfrm>
            <a:off x="8462295" y="4265004"/>
            <a:ext cx="3230524" cy="88035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Potencjalne ostrzeżenia lub komunikaty dotyczące odpowiedzialnego stosowania</a:t>
            </a: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57D477ED-9285-4237-9023-A7003D2F9CD5}"/>
              </a:ext>
            </a:extLst>
          </p:cNvPr>
          <p:cNvSpPr txBox="1"/>
          <p:nvPr/>
        </p:nvSpPr>
        <p:spPr>
          <a:xfrm>
            <a:off x="8462294" y="1436564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Identyfikacja zwierząt</a:t>
            </a:r>
          </a:p>
        </p:txBody>
      </p: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5AFD2615-46EE-42B6-A231-9AD3CE601885}"/>
              </a:ext>
            </a:extLst>
          </p:cNvPr>
          <p:cNvCxnSpPr>
            <a:cxnSpLocks/>
          </p:cNvCxnSpPr>
          <p:nvPr/>
        </p:nvCxnSpPr>
        <p:spPr>
          <a:xfrm flipH="1">
            <a:off x="7467600" y="1153415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9">
            <a:extLst>
              <a:ext uri="{FF2B5EF4-FFF2-40B4-BE49-F238E27FC236}">
                <a16:creationId xmlns:a16="http://schemas.microsoft.com/office/drawing/2014/main" id="{2F04EED3-541A-4B0D-B8E2-0D5C1177C6CB}"/>
              </a:ext>
            </a:extLst>
          </p:cNvPr>
          <p:cNvCxnSpPr>
            <a:cxnSpLocks/>
          </p:cNvCxnSpPr>
          <p:nvPr/>
        </p:nvCxnSpPr>
        <p:spPr>
          <a:xfrm flipH="1">
            <a:off x="7467600" y="1530350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006C285-40B9-4F63-80A4-59B549E301B8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7467602" y="2107685"/>
            <a:ext cx="994692" cy="15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8B0FC049-9EB2-4121-A610-B73533CB65E7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7467600" y="3711005"/>
            <a:ext cx="99469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0682E033-62FD-4839-A4B8-2F6D2342A37F}"/>
              </a:ext>
            </a:extLst>
          </p:cNvPr>
          <p:cNvCxnSpPr>
            <a:cxnSpLocks/>
          </p:cNvCxnSpPr>
          <p:nvPr/>
        </p:nvCxnSpPr>
        <p:spPr>
          <a:xfrm flipH="1" flipV="1">
            <a:off x="7483722" y="4768267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5E1995BA-2890-4E2A-AE58-FB65A669ECEF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7483722" y="5997605"/>
            <a:ext cx="994692" cy="103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597197"/>
            <a:ext cx="31242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Prowadzenie dokumentacji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139844"/>
            <a:ext cx="2661556" cy="4911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2019/6 (weterynaryjne produkty lecznicze)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244700" y="2560231"/>
            <a:ext cx="3233057" cy="47958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Artykuł 108</a:t>
            </a:r>
          </a:p>
        </p:txBody>
      </p:sp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9278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OBOWIĄZKI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842C1F-0F31-D7E8-08F8-8005575D5D5F}"/>
              </a:ext>
            </a:extLst>
          </p:cNvPr>
          <p:cNvSpPr txBox="1"/>
          <p:nvPr/>
        </p:nvSpPr>
        <p:spPr>
          <a:xfrm>
            <a:off x="4172400" y="1371600"/>
            <a:ext cx="8020800" cy="5248800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216000" rIns="216000" bIns="216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Artykuł 108</a:t>
            </a:r>
          </a:p>
          <a:p>
            <a:pPr algn="ctr">
              <a:spcAft>
                <a:spcPts val="600"/>
              </a:spcAft>
            </a:pP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Prowadzenie dokumentacji przez właścicieli i posiadaczy zwierząt, od których lub z których pozyskuje się żywność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Właściciele lub, jeśli zwierzęta nie są trzymane przez właścicieli, posiadacze zwierząt, od których lub z których pozyskuje się żywność, prowadzą dokumentację stosowanych przez nich produktów leczniczych i w stosownych przypadkach przechowują kopie recept weterynaryjnych.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Dokumentacja, o której mowa w ust. 1, obejmuje następujące dane: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datę pierwszego podania produktu leczniczego zwierzętom;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nazwę produktu leczniczego;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ilość podanego produktu leczniczego;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 imię i nazwisko lub firmę oraz stały adres lub siedzibę statutową dostawcy;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(e) dowód nabycia stosowanych przez nich produktów leczniczych;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 identyfikację zwierzęcia lub grupy zwierząt poddawanych leczeniu;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w stosownych przypadkach imię i nazwisko oraz dane do kontaktu lekarza weterynarii wystawiającego receptę;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 okres karencji, nawet jeśli jest to okres zerowy;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(i) czas trwania leczenia.</a:t>
            </a: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Zezwolenie na dopuszczenie do obrotu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5290457" cy="3000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2019/6 (weterynaryjne produkty lecznicze)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7924800" cy="1309596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Zasada nadrzędna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Leki weterynaryjne należy stosować zgodnie z zezwoleniem </a:t>
            </a:r>
            <a:br>
              <a:rPr kumimoji="0" lang="en-US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</a:br>
            <a:r>
              <a:rPr kumimoji="0" lang="pl-PL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na dopuszczenie do obrotu (</a:t>
            </a:r>
            <a:r>
              <a:rPr kumimoji="0" lang="pl-PL" sz="2400" b="0" i="0" u="none" strike="noStrike" cap="none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ChPL</a:t>
            </a:r>
            <a:r>
              <a:rPr kumimoji="0" lang="pl-PL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/ulotka)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Stosowanie weterynaryjnych produktów leczniczych powinno odpowiadać wytycznym dotyczącym </a:t>
            </a: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leczenia określonego objawu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gatunku docelowego 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i </a:t>
            </a: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schematu dawkowania </a:t>
            </a:r>
            <a:r>
              <a:rPr kumimoji="0" lang="pl-PL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szczegółowo opisanym w charakterystyce produktu leczniczego/ulotce. Jeśli nie ma produktu weterynaryjnego dopuszczonego do stosowania dla danego objawu/u danego gatunku lub występuje niedobór takiego produktu -&gt; można skorzystać z zasad określonych w art.</a:t>
            </a:r>
            <a:r>
              <a:rPr kumimoji="0" lang="pl-PL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112–114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2213771" cy="54243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Gdy nie ma dopuszczonego do obrotu leku przeznaczonego dla </a:t>
            </a:r>
            <a:r>
              <a:rPr kumimoji="0" lang="pl-PL" b="1" i="0" u="sng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zwierząt służących do produkcji żywności </a:t>
            </a:r>
            <a:r>
              <a:rPr kumimoji="0" lang="pl-PL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lub odpowiednie leki dopuszczone do obrotu nie są dostępne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49"/>
            <a:ext cx="8610600" cy="95035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stosowanie weterynaryjnych produktów leczniczych w sposób nieuwzględniony w warunkach pozwolenia na dopuszczenie do obrotu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83920" y="3146420"/>
            <a:ext cx="4773879" cy="1077218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do obrotu do stosowania: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w odniesieniu do leczenia tego samego/innego objawu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- u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tego samego/innego gatunku zwierząt służących do produkcji żywności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- 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w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tym samym/innym państwie UE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84381" y="5376378"/>
            <a:ext cx="4590207" cy="338554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Dopuszczony do obrotu produkt leczniczy przeznaczony dla ludzi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97894" y="6153972"/>
            <a:ext cx="4715061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WPL przygotowany doraźnie</a:t>
            </a: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zgodnie ze wskazaniami zawartymi w recepcie weterynaryjnej.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164775"/>
            <a:ext cx="4780778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do obrotu (art. 106 ust. 1) w kraju do leczenia danego gatunku i objawu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57799" y="2215200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87346" y="2738582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33700" y="2607853"/>
            <a:ext cx="285265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Jeśli nie, to na własną odpowiedzialność lekarza weterynarii i w celu uniknięcia spowodowania niedopuszczalnego cierpienia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4742" y="216477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Należy stosować ten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2971" y="316121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2085" y="4340257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2085" y="5328156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75098" y="5047033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70013" y="5019153"/>
            <a:ext cx="147018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brak, zastosować</a:t>
            </a: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21486" y="5826587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8" y="5725911"/>
            <a:ext cx="148470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brak, zastosować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57799" y="3246907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198642" y="442595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198642" y="5395018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8396130" y="5328156"/>
            <a:ext cx="3133889" cy="1542544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Przepisy państw trzecich dotyczące szczepionek. !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508426" y="4583151"/>
            <a:ext cx="3519794" cy="646331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„zastosować w sposób nieuwzględniony w warunkach wydanego zezwolenia na dopuszczenie </a:t>
            </a:r>
            <a:br>
              <a:rPr kumimoji="0" lang="en-US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</a:b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do obrotu”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796" y="265940"/>
            <a:ext cx="1009108" cy="722571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584382" y="4528906"/>
            <a:ext cx="4593978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w UE do stosowania w leczeniu tego samego objawu u gatunków zwierząt niesłużących do produkcji żywności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75098" y="4226661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098305" y="4200577"/>
            <a:ext cx="155605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brak, zastosować</a:t>
            </a: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2085" y="6072661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Przygotować produkt</a:t>
            </a: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2654" y="618662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8657769" y="2222971"/>
            <a:ext cx="2872250" cy="18158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Produkt dopuszczony do obrotu w państwie</a:t>
            </a:r>
            <a:r>
              <a:rPr kumimoji="0" lang="pl-PL" sz="1200" b="1" i="0" u="none" strike="noStrike" cap="none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trzecim: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W przypadkach, gdy żadna z powyższych opcji nie jest dostępna 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użyć </a:t>
            </a:r>
            <a:r>
              <a:rPr kumimoji="0" lang="pl-PL" sz="1200" b="0" i="0" u="none" strike="noStrike" cap="none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WPL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dopuszczonego do obrotu w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państwie trzecim do leczenia tego samego gatunku zwierząt i tego samego objawu</a:t>
            </a:r>
          </a:p>
        </p:txBody>
      </p:sp>
    </p:spTree>
    <p:extLst>
      <p:ext uri="{BB962C8B-B14F-4D97-AF65-F5344CB8AC3E}">
        <p14:creationId xmlns:p14="http://schemas.microsoft.com/office/powerpoint/2010/main" val="127913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77148"/>
            <a:ext cx="12213771" cy="73845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4" y="1206592"/>
            <a:ext cx="12213773" cy="71332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Gdy brak dopuszczonego do obrotu leku przeznaczonego dla </a:t>
            </a:r>
            <a:r>
              <a:rPr kumimoji="0" lang="pl-PL" sz="2400" b="1" i="0" u="sng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zwierząt wodnych służących do produkcji żywności </a:t>
            </a: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lub gdy leki dopuszczone do obrotu są niedostępne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stosowanie weterynaryjnych produktów leczniczych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95615" y="2790146"/>
            <a:ext cx="5348065" cy="101566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do obrotu do stosowania: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-</a:t>
            </a: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w odniesieniu do tego samego/innego wskazania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- u</a:t>
            </a:r>
            <a:r>
              <a:rPr kumimoji="0" lang="pl-PL" sz="120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</a:t>
            </a: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tego samego/innego gatunku zwierząt wodnych służących do produkcji żywności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- </a:t>
            </a:r>
            <a:r>
              <a:rPr kumimoji="0" lang="pl-PL" sz="120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w </a:t>
            </a: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tym samym/innym państwie UE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495615" y="4017007"/>
            <a:ext cx="5311621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w UE do stosowania </a:t>
            </a: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gatunków zwierząt lądowych służących do produkcji żywności </a:t>
            </a: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(wykaz substancji w trakcie opracowywania)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484242" y="4959350"/>
            <a:ext cx="5309716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Dopuszczony do obrotu </a:t>
            </a: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leczniczy przeznaczony do stosowania u ludzi </a:t>
            </a: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(wykaz substancji w trakcie opracowywania)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66539" y="5797550"/>
            <a:ext cx="5348065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WPL przygotowany doraźnie</a:t>
            </a:r>
            <a:r>
              <a:rPr kumimoji="0" lang="pl-PL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zgodnie ze wskazaniami zawartymi w recepcie weterynaryjnej.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001473"/>
            <a:ext cx="5354964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Produkt dopuszczony do obrotu w kraju dla danego gatunku zwierząt wodnych i danego wskazania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3757" y="2051898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28667" y="2575280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69648" y="2552494"/>
            <a:ext cx="2776600" cy="287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nie, zastosować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30700" y="200147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Należy stosować ten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8929" y="299791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8043" y="404495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20291" y="5953949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Przygotować produkt</a:t>
            </a: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38147" y="3736614"/>
            <a:ext cx="2715278" cy="3868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nie, zastosować</a:t>
            </a: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38146" y="4701379"/>
            <a:ext cx="2676457" cy="3073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nie, zastosować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8" y="5492750"/>
            <a:ext cx="2624310" cy="3004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Jeżeli nie, zastosować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3757" y="3083605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4600" y="413064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6848" y="6020811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64712" y="4119066"/>
            <a:ext cx="4640998" cy="377965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„kaskadowo środki przeciwdrobnoustrojowe”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4600" y="274032"/>
            <a:ext cx="693137" cy="728683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28667" y="467848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28667" y="377104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28667" y="5541623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8043" y="498082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Wybrać produkt</a:t>
            </a: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4600" y="506651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8914223" y="4684961"/>
            <a:ext cx="3133889" cy="1749239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Przepisy państw trzecich dotyczące szczepionek.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53007" y="2111209"/>
            <a:ext cx="2553193" cy="18158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Produkt dopuszczony do obrotu w państwie</a:t>
            </a:r>
            <a:r>
              <a:rPr kumimoji="0" lang="pl-PL" sz="1200" b="1" i="0" u="none" strike="noStrike" cap="none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trzecim: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W przypadkach, gdy żadna z powyższych opcji nie jest dostępna 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użyć </a:t>
            </a:r>
            <a:r>
              <a:rPr kumimoji="0" lang="pl-PL" sz="1200" b="0" i="0" u="none" strike="noStrike" cap="none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WPL</a:t>
            </a:r>
            <a:r>
              <a:rPr kumimoji="0" lang="pl-PL" sz="12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dopuszczonego do obrotu w </a:t>
            </a:r>
            <a:r>
              <a:rPr kumimoji="0" lang="pl-PL" sz="1200" b="1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państwie trzecim do leczenia tego samego gatunku zwierząt i tego samego objawu</a:t>
            </a:r>
          </a:p>
        </p:txBody>
      </p:sp>
    </p:spTree>
    <p:extLst>
      <p:ext uri="{BB962C8B-B14F-4D97-AF65-F5344CB8AC3E}">
        <p14:creationId xmlns:p14="http://schemas.microsoft.com/office/powerpoint/2010/main" val="2844523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Dziękujemy!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1B89F7-8DB8-23A9-7B87-713611914EC8}"/>
              </a:ext>
            </a:extLst>
          </p:cNvPr>
          <p:cNvGrpSpPr/>
          <p:nvPr/>
        </p:nvGrpSpPr>
        <p:grpSpPr>
          <a:xfrm>
            <a:off x="8665894" y="5720055"/>
            <a:ext cx="3388946" cy="866955"/>
            <a:chOff x="8787815" y="5750084"/>
            <a:chExt cx="3388946" cy="8669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3D1955-6842-6FCB-D4CC-39EF5C62BA63}"/>
                </a:ext>
              </a:extLst>
            </p:cNvPr>
            <p:cNvSpPr/>
            <p:nvPr/>
          </p:nvSpPr>
          <p:spPr>
            <a:xfrm>
              <a:off x="8787815" y="5750084"/>
              <a:ext cx="3388946" cy="8669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id="{C1EE83B1-5728-24E0-B165-1D1430B6A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3312746" cy="752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pl-PL" sz="2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Przedstawienie ogólnych ram regulacyjnych UE z naciskiem na Rozporządzenie w sprawie weterynaryjnych produktów leczniczych. </a:t>
            </a:r>
            <a:r>
              <a:rPr lang="pl-PL" sz="28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algn="l"/>
            <a:endParaRPr lang="es-ES" sz="3200" b="1" kern="1200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sz="1600" kern="1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>
                <a:latin typeface="EC Square Sans Pro" panose="020B0506040000020004" pitchFamily="34" charset="0"/>
              </a:rPr>
              <a:t>POLSKA, 21 i 22 PAŹDZIERNIKA 2024 R.</a:t>
            </a:r>
          </a:p>
          <a:p>
            <a:endParaRPr lang="es-ES" kern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Praktyczne szkolenie dla rolników i lekarzy weterynarii: Nowe sposoby walki z opornością na środki przeciwdrobnoustrojowe</a:t>
            </a:r>
          </a:p>
          <a:p>
            <a:endParaRPr lang="es-ES" kern="1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7B3273-2B58-8992-6E0E-164D85984DF9}"/>
              </a:ext>
            </a:extLst>
          </p:cNvPr>
          <p:cNvGrpSpPr/>
          <p:nvPr/>
        </p:nvGrpSpPr>
        <p:grpSpPr>
          <a:xfrm>
            <a:off x="9829800" y="6101568"/>
            <a:ext cx="2286000" cy="633603"/>
            <a:chOff x="8787815" y="5750084"/>
            <a:chExt cx="2286000" cy="63360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DF222F-DEE2-683F-F41B-413770AA0D4C}"/>
                </a:ext>
              </a:extLst>
            </p:cNvPr>
            <p:cNvSpPr/>
            <p:nvPr/>
          </p:nvSpPr>
          <p:spPr>
            <a:xfrm>
              <a:off x="8787815" y="5750084"/>
              <a:ext cx="2286000" cy="633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id="{958D8496-1719-AF89-0BC9-76DAD82C5C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2286000" cy="519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2800" dirty="0">
                <a:latin typeface="EC Square Sans Pro" panose="020B0506040000020004" pitchFamily="34" charset="0"/>
              </a:rPr>
              <a:t>Content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38200" y="1682750"/>
            <a:ext cx="10439400" cy="1609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6088" indent="-446088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EU framework on veterinary medicinal products (Regulation (EU) 2019/6) and medicated feed (Regulation (EU) 2019/4)</a:t>
            </a:r>
            <a:r>
              <a:rPr lang="en-US" sz="2800" dirty="0">
                <a:latin typeface="EC Square Sans Pro" panose="020B0506040000020004" pitchFamily="34" charset="0"/>
              </a:rPr>
              <a:t>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endParaRPr lang="en-GB" sz="28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7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endParaRPr lang="es-ES" kern="1200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6D9A5DAE-36AA-2003-47DC-B732DAED26DB}"/>
              </a:ext>
            </a:extLst>
          </p:cNvPr>
          <p:cNvSpPr/>
          <p:nvPr/>
        </p:nvSpPr>
        <p:spPr>
          <a:xfrm>
            <a:off x="549589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5B4A95B8-2A1C-5EDA-A20F-DB2630C520A3}"/>
              </a:ext>
            </a:extLst>
          </p:cNvPr>
          <p:cNvSpPr txBox="1"/>
          <p:nvPr/>
        </p:nvSpPr>
        <p:spPr>
          <a:xfrm>
            <a:off x="375260" y="300828"/>
            <a:ext cx="114414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200" dirty="0">
                <a:solidFill>
                  <a:schemeClr val="bg1"/>
                </a:solidFill>
                <a:latin typeface="EC Square Sans Pro" panose="020B0506040000020004" pitchFamily="34" charset="0"/>
              </a:rPr>
              <a:t>Ramy prawne UE dotyczące weterynaryjnych produktów leczniczych/pasz leczniczych</a:t>
            </a:r>
          </a:p>
        </p:txBody>
      </p:sp>
      <p:sp>
        <p:nvSpPr>
          <p:cNvPr id="6" name="Rectángulo 2">
            <a:extLst>
              <a:ext uri="{FF2B5EF4-FFF2-40B4-BE49-F238E27FC236}">
                <a16:creationId xmlns:a16="http://schemas.microsoft.com/office/drawing/2014/main" id="{9223AF06-827F-5B93-C60B-44131DD3E90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pl-PL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Rozporządzenie (UE) 2019/6 </a:t>
            </a:r>
            <a:r>
              <a:rPr lang="pl-PL" sz="2400">
                <a:solidFill>
                  <a:schemeClr val="tx1"/>
                </a:solidFill>
                <a:latin typeface="EC Square Sans Pro" panose="020B0506040000020004" pitchFamily="34" charset="0"/>
              </a:rPr>
              <a:t>w sprawie</a:t>
            </a:r>
            <a:r>
              <a:rPr lang="pl-PL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 weterynaryjnych produktów leczniczych</a:t>
            </a:r>
            <a:br>
              <a:rPr lang="pl-PL" sz="1800" b="1">
                <a:solidFill>
                  <a:schemeClr val="bg1"/>
                </a:solidFill>
              </a:rPr>
            </a:br>
            <a:r>
              <a:rPr lang="pl-PL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Rectángulo 10">
            <a:extLst>
              <a:ext uri="{FF2B5EF4-FFF2-40B4-BE49-F238E27FC236}">
                <a16:creationId xmlns:a16="http://schemas.microsoft.com/office/drawing/2014/main" id="{D00CDD7F-0BBF-FDD2-9896-B1C86EB8389F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pl-PL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Rozporządzenie (UE) 2019/4 w sprawie pasz leczniczych</a:t>
            </a:r>
          </a:p>
          <a:p>
            <a:endParaRPr lang="en-US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366715"/>
            <a:ext cx="114414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200" dirty="0">
                <a:solidFill>
                  <a:schemeClr val="bg1"/>
                </a:solidFill>
                <a:latin typeface="EC Square Sans Pro" panose="020B0506040000020004" pitchFamily="34" charset="0"/>
              </a:rPr>
              <a:t>Ramy prawne UE dotyczące weterynaryjnych produktów leczniczych/pasz leczniczych</a:t>
            </a: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pl-PL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Rozporządzenie (UE) 2019/6 </a:t>
            </a:r>
            <a:r>
              <a:rPr lang="pl-PL" sz="2400">
                <a:solidFill>
                  <a:schemeClr val="tx1"/>
                </a:solidFill>
                <a:latin typeface="EC Square Sans Pro" panose="020B0506040000020004" pitchFamily="34" charset="0"/>
              </a:rPr>
              <a:t>w sprawie</a:t>
            </a:r>
            <a:r>
              <a:rPr lang="pl-PL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 weterynaryjnych produktów leczniczych</a:t>
            </a:r>
            <a:br>
              <a:rPr lang="pl-PL" sz="1800" b="1">
                <a:solidFill>
                  <a:schemeClr val="bg1"/>
                </a:solidFill>
              </a:rPr>
            </a:br>
            <a:r>
              <a:rPr lang="pl-PL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pl-PL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Rozporządzenie (UE) 2019/4 w sprawie pasz leczniczych</a:t>
            </a:r>
          </a:p>
          <a:p>
            <a:endParaRPr lang="en-US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Definicje i zasady ogólne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1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„recepta weterynaryjna” </a:t>
            </a: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to dokument wydany przez lekarza weterynarii dotyczący weterynaryjnego produktu leczniczego lub produktu leczniczego do stosowania u ludzi w celu zastosowania u zwierząt.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4511" y="3230390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1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„środek przeciwdrobnoustrojowy” </a:t>
            </a: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oznacza każdą substancję działającą bezpośrednio na mikroorganizmy, stosowaną w leczeniu lub zapobieganiu zakażeniom lub chorobom zakaźnym, w tym antybiotyki, środki przeciwwirusowe, przeciwgrzybicze i przeciwpierwotniakowe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20618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1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Weterynaryjne produkty lecznicze o działaniu przeciwdrobnoustrojowym mogą być wydawane wyłącznie na receptę weterynaryjną. 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endParaRPr lang="es-ES" kern="1200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1295400" y="294380"/>
            <a:ext cx="8829785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ŚRODKI PRZECIWDROBNOUSTROJOWE A ANTYBIOTYKI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606152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OPORNOŚĆ! </a:t>
            </a: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575356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Środki przeciwpasożytnicze</a:t>
            </a: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Rozporządzenie 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F34955-5EF1-8A75-0156-BC4C2723D64E}"/>
              </a:ext>
            </a:extLst>
          </p:cNvPr>
          <p:cNvSpPr txBox="1"/>
          <p:nvPr/>
        </p:nvSpPr>
        <p:spPr>
          <a:xfrm>
            <a:off x="3009900" y="2462472"/>
            <a:ext cx="3124200" cy="782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rgbClr val="003399"/>
                </a:solidFill>
                <a:latin typeface="+mj-lt"/>
              </a:rPr>
              <a:t>Środki przeciwdrobnoustrojowe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03B33-07FE-1F43-41F2-CB786F88F6E1}"/>
              </a:ext>
            </a:extLst>
          </p:cNvPr>
          <p:cNvSpPr txBox="1"/>
          <p:nvPr/>
        </p:nvSpPr>
        <p:spPr>
          <a:xfrm>
            <a:off x="582713" y="4160477"/>
            <a:ext cx="2143118" cy="782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>
                <a:solidFill>
                  <a:srgbClr val="003399"/>
                </a:solidFill>
                <a:latin typeface="+mj-lt"/>
              </a:rPr>
              <a:t>Antybiotyki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40DAF-DD87-223A-0767-438ABD01AF5E}"/>
              </a:ext>
            </a:extLst>
          </p:cNvPr>
          <p:cNvSpPr txBox="1"/>
          <p:nvPr/>
        </p:nvSpPr>
        <p:spPr>
          <a:xfrm>
            <a:off x="3399483" y="4130946"/>
            <a:ext cx="2330757" cy="88301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rgbClr val="003399"/>
                </a:solidFill>
                <a:latin typeface="+mj-lt"/>
              </a:rPr>
              <a:t>Środki przeciwgrzybicze, </a:t>
            </a:r>
            <a:r>
              <a:rPr lang="pl-PL" dirty="0" err="1">
                <a:solidFill>
                  <a:srgbClr val="003399"/>
                </a:solidFill>
                <a:latin typeface="+mj-lt"/>
              </a:rPr>
              <a:t>przeciwpierwotniakowe</a:t>
            </a:r>
            <a:endParaRPr lang="pl-PL" dirty="0">
              <a:solidFill>
                <a:srgbClr val="003399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BA634F-6035-47AF-8535-706CD2ADA381}"/>
              </a:ext>
            </a:extLst>
          </p:cNvPr>
          <p:cNvSpPr txBox="1"/>
          <p:nvPr/>
        </p:nvSpPr>
        <p:spPr>
          <a:xfrm>
            <a:off x="6345915" y="4168281"/>
            <a:ext cx="2143118" cy="782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rgbClr val="003399"/>
                </a:solidFill>
                <a:latin typeface="+mj-lt"/>
              </a:rPr>
              <a:t>Środki przeciwwirusowe</a:t>
            </a: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93726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Niektóre leki są wydawane na receptę weterynaryjną z uwagi na bezpieczeństwo (zwierząt i ludzi!), skuteczność, potencjalną oporność i możliwość niewłaściwego stosowania.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152400" y="2871171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(a) narkotyczne leki przeciwbólowe lub substancje psychotropowe 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(b) leki dla zwierząt służących do produkcji żywności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(c) </a:t>
            </a:r>
            <a:r>
              <a:rPr kumimoji="0" lang="pl-PL" sz="2000" b="1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środki przeciwdrobnoustrojowe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(d) jeśli konieczne jest wcześniejsze postawienie diagnozy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(e) produkty do eutanazji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(f) nowe substancje czynne (&lt; 5 lat)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(g) szczepionki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(h) hormony lub tyreostatyki lub beta2-mimetyki</a:t>
            </a:r>
          </a:p>
        </p:txBody>
      </p:sp>
      <p:pic>
        <p:nvPicPr>
          <p:cNvPr id="7" name="Imagen 7" descr="Forma&#10;&#10;Descripción generada automáticamente con confianza baja">
            <a:extLst>
              <a:ext uri="{FF2B5EF4-FFF2-40B4-BE49-F238E27FC236}">
                <a16:creationId xmlns:a16="http://schemas.microsoft.com/office/drawing/2014/main" id="{C727E8BE-A227-5C71-134C-776DC1822B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930" y="1741248"/>
            <a:ext cx="881270" cy="88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7773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85352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pl-PL" sz="14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</a:t>
            </a:r>
            <a:r>
              <a:rPr kumimoji="0" lang="pl-PL" sz="14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należy stosować </a:t>
            </a:r>
            <a:r>
              <a:rPr kumimoji="0" lang="pl-PL" sz="14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rutynowo</a:t>
            </a:r>
            <a:r>
              <a:rPr kumimoji="0" lang="pl-PL" sz="14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pl-PL" sz="14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</a:t>
            </a:r>
            <a:r>
              <a:rPr kumimoji="0" lang="pl-PL" sz="14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należy stosować </a:t>
            </a:r>
            <a:r>
              <a:rPr kumimoji="0" lang="pl-PL" sz="14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w celu skompensowania </a:t>
            </a:r>
            <a:r>
              <a:rPr kumimoji="0" lang="pl-PL" sz="14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braku higieny, nieodpowiedniej hodowli zwierząt, braku opieki lub złego zarządzania gospodarstwem</a:t>
            </a:r>
            <a:r>
              <a:rPr kumimoji="0" lang="pl-PL" sz="1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1FFC9-9ECC-A922-FDA7-0F098E7B6139}"/>
              </a:ext>
            </a:extLst>
          </p:cNvPr>
          <p:cNvSpPr txBox="1"/>
          <p:nvPr/>
        </p:nvSpPr>
        <p:spPr>
          <a:xfrm>
            <a:off x="2819400" y="1627990"/>
            <a:ext cx="4572000" cy="782622"/>
          </a:xfrm>
          <a:prstGeom prst="rect">
            <a:avLst/>
          </a:prstGeom>
          <a:solidFill>
            <a:srgbClr val="003297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+mj-lt"/>
              </a:rPr>
              <a:t>Sposoby stosowania środków przeciwdrobnoustrojowych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C350F-582E-0712-02E3-3765AF9BE747}"/>
              </a:ext>
            </a:extLst>
          </p:cNvPr>
          <p:cNvSpPr txBox="1"/>
          <p:nvPr/>
        </p:nvSpPr>
        <p:spPr>
          <a:xfrm>
            <a:off x="528642" y="3044038"/>
            <a:ext cx="1833558" cy="8485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 dirty="0">
                <a:solidFill>
                  <a:srgbClr val="003399"/>
                </a:solidFill>
                <a:latin typeface="+mj-lt"/>
              </a:rPr>
              <a:t>Zapobieganie (profilaktyka)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345882-4ECD-65BB-AA34-B9B46D330BA2}"/>
              </a:ext>
            </a:extLst>
          </p:cNvPr>
          <p:cNvSpPr txBox="1"/>
          <p:nvPr/>
        </p:nvSpPr>
        <p:spPr>
          <a:xfrm>
            <a:off x="2913773" y="2997958"/>
            <a:ext cx="1954419" cy="9564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lvl="0" algn="ctr" rtl="0"/>
            <a:r>
              <a:rPr lang="pl-PL" sz="2400" dirty="0">
                <a:solidFill>
                  <a:srgbClr val="003399"/>
                </a:solidFill>
                <a:latin typeface="+mj-lt"/>
              </a:rPr>
              <a:t>Podawanie grupowe (</a:t>
            </a:r>
            <a:r>
              <a:rPr lang="pl-PL" sz="2400" dirty="0" err="1">
                <a:solidFill>
                  <a:srgbClr val="003399"/>
                </a:solidFill>
                <a:latin typeface="+mj-lt"/>
              </a:rPr>
              <a:t>metafilaktyka</a:t>
            </a:r>
            <a:r>
              <a:rPr lang="pl-PL" sz="2400" dirty="0">
                <a:solidFill>
                  <a:srgbClr val="003399"/>
                </a:solidFill>
                <a:latin typeface="+mj-lt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BFFF3-8BBA-C5BC-BC3A-0F385DC43EE7}"/>
              </a:ext>
            </a:extLst>
          </p:cNvPr>
          <p:cNvSpPr txBox="1"/>
          <p:nvPr/>
        </p:nvSpPr>
        <p:spPr>
          <a:xfrm>
            <a:off x="5419766" y="3044037"/>
            <a:ext cx="1833558" cy="8485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>
                <a:solidFill>
                  <a:srgbClr val="003399"/>
                </a:solidFill>
                <a:latin typeface="+mj-lt"/>
              </a:rPr>
              <a:t>Leczenie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114A18-332F-8CB8-6A46-745B0113D643}"/>
              </a:ext>
            </a:extLst>
          </p:cNvPr>
          <p:cNvSpPr txBox="1"/>
          <p:nvPr/>
        </p:nvSpPr>
        <p:spPr>
          <a:xfrm>
            <a:off x="7865328" y="3113768"/>
            <a:ext cx="1833558" cy="78640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>
                <a:solidFill>
                  <a:srgbClr val="003399"/>
                </a:solidFill>
                <a:latin typeface="+mj-lt"/>
              </a:rPr>
              <a:t>Stymulacja wzrostu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FBC657-D39F-6A6E-8F5F-142823A71501}"/>
              </a:ext>
            </a:extLst>
          </p:cNvPr>
          <p:cNvSpPr txBox="1"/>
          <p:nvPr/>
        </p:nvSpPr>
        <p:spPr>
          <a:xfrm>
            <a:off x="845820" y="4455415"/>
            <a:ext cx="1440180" cy="878584"/>
          </a:xfrm>
          <a:prstGeom prst="rect">
            <a:avLst/>
          </a:prstGeom>
          <a:solidFill>
            <a:srgbClr val="EBE9E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900" dirty="0">
                <a:solidFill>
                  <a:srgbClr val="003399"/>
                </a:solidFill>
                <a:latin typeface="+mj-lt"/>
              </a:rPr>
              <a:t>TYLKO w wyjątkowych przypadkach (gdy ryzyko zakażenia jest bardzo wysokie/konsekwencje poważne)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90983C-375B-08BE-53AC-4C3EA6B100EA}"/>
              </a:ext>
            </a:extLst>
          </p:cNvPr>
          <p:cNvSpPr txBox="1"/>
          <p:nvPr/>
        </p:nvSpPr>
        <p:spPr>
          <a:xfrm>
            <a:off x="880111" y="5884419"/>
            <a:ext cx="1440180" cy="878584"/>
          </a:xfrm>
          <a:prstGeom prst="rect">
            <a:avLst/>
          </a:prstGeom>
          <a:solidFill>
            <a:srgbClr val="EBE9E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l-PL" sz="800" dirty="0">
                <a:solidFill>
                  <a:srgbClr val="003399"/>
                </a:solidFill>
                <a:latin typeface="+mj-lt"/>
              </a:rPr>
              <a:t>Leczenie antybiotykami </a:t>
            </a:r>
            <a:r>
              <a:rPr lang="pl-PL" sz="800" b="1" dirty="0">
                <a:solidFill>
                  <a:srgbClr val="003399"/>
                </a:solidFill>
                <a:latin typeface="+mj-lt"/>
              </a:rPr>
              <a:t>WYŁĄCZNIE</a:t>
            </a:r>
            <a:r>
              <a:rPr lang="pl-PL" sz="800" dirty="0">
                <a:solidFill>
                  <a:srgbClr val="003399"/>
                </a:solidFill>
                <a:latin typeface="+mj-lt"/>
              </a:rPr>
              <a:t> pojedynczych zwierząt</a:t>
            </a:r>
          </a:p>
          <a:p>
            <a:pPr algn="ctr"/>
            <a:r>
              <a:rPr lang="pl-PL" sz="800" dirty="0">
                <a:solidFill>
                  <a:srgbClr val="003399"/>
                </a:solidFill>
                <a:latin typeface="+mj-lt"/>
              </a:rPr>
              <a:t>Inne środki przeciwdrobnoustrojowe </a:t>
            </a:r>
            <a:r>
              <a:rPr lang="pl-PL" sz="800" b="1" dirty="0">
                <a:solidFill>
                  <a:srgbClr val="003399"/>
                </a:solidFill>
                <a:latin typeface="+mj-lt"/>
              </a:rPr>
              <a:t>TYLKO</a:t>
            </a:r>
            <a:r>
              <a:rPr lang="pl-PL" sz="800" dirty="0">
                <a:solidFill>
                  <a:srgbClr val="003399"/>
                </a:solidFill>
                <a:latin typeface="+mj-lt"/>
              </a:rPr>
              <a:t> dla ograniczonej liczby zwierząt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8CB208-15CF-0D0F-BA3D-0BAD3C50FF44}"/>
              </a:ext>
            </a:extLst>
          </p:cNvPr>
          <p:cNvSpPr txBox="1"/>
          <p:nvPr/>
        </p:nvSpPr>
        <p:spPr>
          <a:xfrm>
            <a:off x="3406140" y="4442842"/>
            <a:ext cx="1516380" cy="878584"/>
          </a:xfrm>
          <a:prstGeom prst="rect">
            <a:avLst/>
          </a:prstGeom>
          <a:solidFill>
            <a:srgbClr val="EBE9E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900">
                <a:solidFill>
                  <a:srgbClr val="003399"/>
                </a:solidFill>
                <a:latin typeface="+mj-lt"/>
              </a:rPr>
              <a:t>TYLKO w przypadku, gdy ryzyko rozprzestrzeniania się zakażenia lub choroby zakaźnej w grupie zwierząt jest wysokie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8E0F46-B45D-4CC6-883C-9E94B76DCF1D}"/>
              </a:ext>
            </a:extLst>
          </p:cNvPr>
          <p:cNvSpPr txBox="1"/>
          <p:nvPr/>
        </p:nvSpPr>
        <p:spPr>
          <a:xfrm>
            <a:off x="3406140" y="5822547"/>
            <a:ext cx="1516380" cy="878584"/>
          </a:xfrm>
          <a:prstGeom prst="rect">
            <a:avLst/>
          </a:prstGeom>
          <a:solidFill>
            <a:srgbClr val="EBE9E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900">
                <a:solidFill>
                  <a:srgbClr val="003399"/>
                </a:solidFill>
                <a:latin typeface="+mj-lt"/>
              </a:rPr>
              <a:t>w przypadku braku innych odpowiednich alternatyw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FDE6F2-DCB8-F4C4-00DC-DF9646FA060C}"/>
              </a:ext>
            </a:extLst>
          </p:cNvPr>
          <p:cNvSpPr txBox="1"/>
          <p:nvPr/>
        </p:nvSpPr>
        <p:spPr>
          <a:xfrm>
            <a:off x="5859780" y="4622800"/>
            <a:ext cx="1973580" cy="554300"/>
          </a:xfrm>
          <a:prstGeom prst="rect">
            <a:avLst/>
          </a:prstGeom>
          <a:solidFill>
            <a:srgbClr val="6AAF87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>
                <a:solidFill>
                  <a:srgbClr val="003399"/>
                </a:solidFill>
                <a:latin typeface="+mj-lt"/>
              </a:rPr>
              <a:t>Leczenie indywidualne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D57A5A-8735-1683-8DB5-E95501C53C49}"/>
              </a:ext>
            </a:extLst>
          </p:cNvPr>
          <p:cNvSpPr txBox="1"/>
          <p:nvPr/>
        </p:nvSpPr>
        <p:spPr>
          <a:xfrm>
            <a:off x="5859780" y="6078216"/>
            <a:ext cx="1973580" cy="554300"/>
          </a:xfrm>
          <a:prstGeom prst="rect">
            <a:avLst/>
          </a:prstGeom>
          <a:solidFill>
            <a:srgbClr val="2C747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latin typeface="+mj-lt"/>
              </a:rPr>
              <a:t>Leczenie grupowe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C7F315-8F33-01F7-2BAF-07562DB9147D}"/>
              </a:ext>
            </a:extLst>
          </p:cNvPr>
          <p:cNvSpPr txBox="1"/>
          <p:nvPr/>
        </p:nvSpPr>
        <p:spPr>
          <a:xfrm>
            <a:off x="8305800" y="4649470"/>
            <a:ext cx="1973580" cy="554300"/>
          </a:xfrm>
          <a:prstGeom prst="rect">
            <a:avLst/>
          </a:prstGeom>
          <a:solidFill>
            <a:srgbClr val="EBE9E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b="1">
                <a:solidFill>
                  <a:srgbClr val="C00000"/>
                </a:solidFill>
                <a:latin typeface="+mj-lt"/>
              </a:rPr>
              <a:t>ZAKAZ!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00E428DC-5143-4B9D-AC0C-34069071B25D}"/>
</file>

<file path=customXml/itemProps2.xml><?xml version="1.0" encoding="utf-8"?>
<ds:datastoreItem xmlns:ds="http://schemas.openxmlformats.org/officeDocument/2006/customXml" ds:itemID="{EA3ACB2D-39D1-4F77-B837-8A69E1D541E5}"/>
</file>

<file path=customXml/itemProps3.xml><?xml version="1.0" encoding="utf-8"?>
<ds:datastoreItem xmlns:ds="http://schemas.openxmlformats.org/officeDocument/2006/customXml" ds:itemID="{FE769A49-B620-4D69-8655-4C7DCBE397C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3156</Words>
  <Application>Microsoft Office PowerPoint</Application>
  <PresentationFormat>Custom</PresentationFormat>
  <Paragraphs>230</Paragraphs>
  <Slides>19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EC Square Sans Pro</vt:lpstr>
      <vt:lpstr>EUAlbertina</vt:lpstr>
      <vt:lpstr>Google Sans</vt:lpstr>
      <vt:lpstr>Montserrat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Desktop DS</cp:lastModifiedBy>
  <cp:revision>60</cp:revision>
  <dcterms:created xsi:type="dcterms:W3CDTF">2023-11-20T15:58:16Z</dcterms:created>
  <dcterms:modified xsi:type="dcterms:W3CDTF">2024-09-26T10:30:14Z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0x010100C78BAB6A1C84F545963E0C901C12A503</vt:lpwstr>
  </property>
</Properties>
</file>