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61" r:id="rId2"/>
    <p:sldId id="262" r:id="rId3"/>
    <p:sldId id="265" r:id="rId4"/>
    <p:sldId id="316" r:id="rId5"/>
    <p:sldId id="2425" r:id="rId6"/>
    <p:sldId id="2442" r:id="rId7"/>
    <p:sldId id="2426" r:id="rId8"/>
    <p:sldId id="2427" r:id="rId9"/>
    <p:sldId id="264" r:id="rId10"/>
    <p:sldId id="274" r:id="rId11"/>
    <p:sldId id="300" r:id="rId12"/>
    <p:sldId id="295" r:id="rId13"/>
    <p:sldId id="2443" r:id="rId14"/>
    <p:sldId id="315" r:id="rId15"/>
    <p:sldId id="298" r:id="rId16"/>
    <p:sldId id="299" r:id="rId17"/>
    <p:sldId id="289" r:id="rId18"/>
    <p:sldId id="290" r:id="rId19"/>
    <p:sldId id="301" r:id="rId20"/>
    <p:sldId id="294" r:id="rId21"/>
    <p:sldId id="270" r:id="rId22"/>
    <p:sldId id="313" r:id="rId23"/>
    <p:sldId id="302" r:id="rId24"/>
    <p:sldId id="304" r:id="rId25"/>
    <p:sldId id="286" r:id="rId26"/>
    <p:sldId id="314" r:id="rId27"/>
    <p:sldId id="287" r:id="rId28"/>
    <p:sldId id="309" r:id="rId29"/>
    <p:sldId id="310" r:id="rId30"/>
    <p:sldId id="311" r:id="rId31"/>
    <p:sldId id="288" r:id="rId32"/>
    <p:sldId id="291" r:id="rId33"/>
    <p:sldId id="306" r:id="rId34"/>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FF33"/>
    <a:srgbClr val="CCFFCC"/>
    <a:srgbClr val="FFFFCC"/>
    <a:srgbClr val="FFFFFF"/>
    <a:srgbClr val="FFCCFF"/>
    <a:srgbClr val="009900"/>
    <a:srgbClr val="2C7470"/>
    <a:srgbClr val="CC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9" autoAdjust="0"/>
    <p:restoredTop sz="94660"/>
  </p:normalViewPr>
  <p:slideViewPr>
    <p:cSldViewPr>
      <p:cViewPr varScale="1">
        <p:scale>
          <a:sx n="64" d="100"/>
          <a:sy n="64" d="100"/>
        </p:scale>
        <p:origin x="90" y="10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ro-RO">
              <a:solidFill>
                <a:schemeClr val="tx1"/>
              </a:solidFill>
              <a:latin typeface="EC Square Sans Pro" panose="020B0506040000020004" pitchFamily="34" charset="0"/>
            </a:rPr>
            <a:t>Se aplică reguli diferite </a:t>
          </a: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ro-RO" sz="2800">
              <a:latin typeface="EC Square Sans Pro" panose="020B0506040000020004" pitchFamily="34" charset="0"/>
            </a:rPr>
            <a:t>Medicație orală </a:t>
          </a:r>
        </a:p>
        <a:p>
          <a:r>
            <a:rPr lang="ro-RO" sz="2000">
              <a:latin typeface="EC Square Sans Pro" panose="020B0506040000020004" pitchFamily="34" charset="0"/>
            </a:rPr>
            <a:t>(amestecare în exploatație în furaje sau în apă de către deținătorul animalelor)</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ro-RO">
              <a:solidFill>
                <a:schemeClr val="bg1"/>
              </a:solidFill>
              <a:latin typeface="EC Square Sans Pro" panose="020B0506040000020004" pitchFamily="34" charset="0"/>
            </a:rPr>
            <a:t>Prin furaj</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ro-RO">
              <a:latin typeface="EC Square Sans Pro" panose="020B0506040000020004" pitchFamily="34" charset="0"/>
            </a:rPr>
            <a:t>Prin apă</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ro-RO" sz="2000" dirty="0">
              <a:solidFill>
                <a:schemeClr val="tx1"/>
              </a:solidFill>
              <a:latin typeface="EC Square Sans Pro" panose="020B0506040000020004" pitchFamily="34" charset="0"/>
            </a:rPr>
            <a:t>Furaj medicamentat</a:t>
          </a:r>
        </a:p>
        <a:p>
          <a:r>
            <a:rPr lang="ro-RO" sz="1600" dirty="0">
              <a:solidFill>
                <a:schemeClr val="tx1"/>
              </a:solidFill>
              <a:latin typeface="EC Square Sans Pro" panose="020B0506040000020004" pitchFamily="34" charset="0"/>
            </a:rPr>
            <a:t>(furaj amestecat cu medicamente într-o fabrică de furaje sau de către un producător de amestecuri de furaje mobil sau într-un vehicul echipat special de către operatorul din sectorul hranei pentru animale)</a:t>
          </a: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808A2B-7FE9-4216-9D34-A6225F88C0DA}"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ro-RO"/>
        </a:p>
      </dgm:t>
    </dgm:pt>
    <dgm:pt modelId="{D6C89811-1E3D-46DE-96DD-C5CCDA32D59B}">
      <dgm:prSet phldrT="[Text]" custT="1"/>
      <dgm:spPr/>
      <dgm:t>
        <a:bodyPr/>
        <a:lstStyle/>
        <a:p>
          <a:r>
            <a:rPr lang="en-US" sz="2000" b="1" dirty="0" err="1">
              <a:solidFill>
                <a:srgbClr val="002060"/>
              </a:solidFill>
              <a:latin typeface="EC Square Sans Pro"/>
            </a:rPr>
            <a:t>Campanii</a:t>
          </a:r>
          <a:r>
            <a:rPr lang="en-US" sz="2000" b="1" dirty="0">
              <a:solidFill>
                <a:srgbClr val="002060"/>
              </a:solidFill>
              <a:latin typeface="EC Square Sans Pro"/>
            </a:rPr>
            <a:t> de </a:t>
          </a:r>
          <a:r>
            <a:rPr lang="en-US" sz="2000" b="1" dirty="0" err="1">
              <a:solidFill>
                <a:srgbClr val="002060"/>
              </a:solidFill>
              <a:latin typeface="EC Square Sans Pro"/>
            </a:rPr>
            <a:t>conștientizare</a:t>
          </a:r>
          <a:endParaRPr lang="ro-RO" sz="2000" b="1" i="0" dirty="0">
            <a:solidFill>
              <a:srgbClr val="002060"/>
            </a:solidFill>
            <a:latin typeface="EC Square Sans Pro"/>
          </a:endParaRPr>
        </a:p>
      </dgm:t>
    </dgm:pt>
    <dgm:pt modelId="{C7C1D8A9-9B50-43A3-AD0A-E67CB828B7B4}" type="parTrans" cxnId="{70C2F767-5216-49F4-8D64-A83FAD0C6B11}">
      <dgm:prSet/>
      <dgm:spPr/>
      <dgm:t>
        <a:bodyPr/>
        <a:lstStyle/>
        <a:p>
          <a:endParaRPr lang="ro-RO"/>
        </a:p>
      </dgm:t>
    </dgm:pt>
    <dgm:pt modelId="{94125B41-DE07-4695-AF2B-99A3B0713ADC}" type="sibTrans" cxnId="{70C2F767-5216-49F4-8D64-A83FAD0C6B11}">
      <dgm:prSet/>
      <dgm:spPr/>
      <dgm:t>
        <a:bodyPr/>
        <a:lstStyle/>
        <a:p>
          <a:endParaRPr lang="ro-RO"/>
        </a:p>
      </dgm:t>
    </dgm:pt>
    <dgm:pt modelId="{0AD12817-5074-4ACF-9240-FB1E61EBBAED}">
      <dgm:prSet phldrT="[Text]" custT="1"/>
      <dgm:spPr/>
      <dgm:t>
        <a:bodyPr/>
        <a:lstStyle/>
        <a:p>
          <a:r>
            <a:rPr lang="vi-VN" sz="2000" b="1" dirty="0">
              <a:solidFill>
                <a:srgbClr val="002060"/>
              </a:solidFill>
            </a:rPr>
            <a:t>Stabilirea obiectivelor de reducere a vânzărilor</a:t>
          </a:r>
          <a:endParaRPr lang="ro-RO" sz="2000" b="1" i="0" dirty="0">
            <a:solidFill>
              <a:srgbClr val="002060"/>
            </a:solidFill>
            <a:latin typeface="EC Square Sans Pro"/>
          </a:endParaRPr>
        </a:p>
      </dgm:t>
    </dgm:pt>
    <dgm:pt modelId="{1120F0DA-30DA-4A2E-A5AC-F305D82BEB6C}" type="parTrans" cxnId="{5777F12F-3C89-4A70-81EF-145F7B64867B}">
      <dgm:prSet/>
      <dgm:spPr/>
      <dgm:t>
        <a:bodyPr/>
        <a:lstStyle/>
        <a:p>
          <a:endParaRPr lang="ro-RO"/>
        </a:p>
      </dgm:t>
    </dgm:pt>
    <dgm:pt modelId="{1F923114-7C0B-4776-A827-7A4AF7B8B730}" type="sibTrans" cxnId="{5777F12F-3C89-4A70-81EF-145F7B64867B}">
      <dgm:prSet/>
      <dgm:spPr/>
      <dgm:t>
        <a:bodyPr/>
        <a:lstStyle/>
        <a:p>
          <a:endParaRPr lang="ro-RO"/>
        </a:p>
      </dgm:t>
    </dgm:pt>
    <dgm:pt modelId="{AB6636CD-6894-4D96-B924-FD0C661CFA94}">
      <dgm:prSet phldrT="[Text]" custT="1"/>
      <dgm:spPr/>
      <dgm:t>
        <a:bodyPr/>
        <a:lstStyle/>
        <a:p>
          <a:r>
            <a:rPr lang="vi-VN" sz="2000" b="1" dirty="0">
              <a:solidFill>
                <a:srgbClr val="002060"/>
              </a:solidFill>
            </a:rPr>
            <a:t>Restrângerea utilizării antibioticelor la animalele de fermă</a:t>
          </a:r>
          <a:endParaRPr lang="ro-RO" sz="2000" b="1" i="0" dirty="0">
            <a:solidFill>
              <a:srgbClr val="002060"/>
            </a:solidFill>
            <a:latin typeface="EC Square Sans Pro"/>
          </a:endParaRPr>
        </a:p>
      </dgm:t>
    </dgm:pt>
    <dgm:pt modelId="{07AAF8E3-C20B-4479-ABF5-81CFCDE5D90A}" type="parTrans" cxnId="{FDD006E9-8A47-4C01-906A-F0A45BF3E881}">
      <dgm:prSet/>
      <dgm:spPr/>
      <dgm:t>
        <a:bodyPr/>
        <a:lstStyle/>
        <a:p>
          <a:endParaRPr lang="ro-RO"/>
        </a:p>
      </dgm:t>
    </dgm:pt>
    <dgm:pt modelId="{7ECF5C00-FC15-4DFC-945C-DF56EC6AB1C1}" type="sibTrans" cxnId="{FDD006E9-8A47-4C01-906A-F0A45BF3E881}">
      <dgm:prSet/>
      <dgm:spPr/>
      <dgm:t>
        <a:bodyPr/>
        <a:lstStyle/>
        <a:p>
          <a:endParaRPr lang="ro-RO"/>
        </a:p>
      </dgm:t>
    </dgm:pt>
    <dgm:pt modelId="{A506154F-4FB7-42C8-B4CD-C811C5AA3EA2}">
      <dgm:prSet phldrT="[Text]" custT="1"/>
      <dgm:spPr/>
      <dgm:t>
        <a:bodyPr/>
        <a:lstStyle/>
        <a:p>
          <a:pPr algn="just">
            <a:lnSpc>
              <a:spcPct val="100000"/>
            </a:lnSpc>
            <a:spcAft>
              <a:spcPts val="0"/>
            </a:spcAft>
          </a:pPr>
          <a:r>
            <a:rPr lang="vi-VN" sz="2000" b="1" dirty="0">
              <a:solidFill>
                <a:srgbClr val="002060"/>
              </a:solidFill>
            </a:rPr>
            <a:t>Măsuri de control a prescrierii</a:t>
          </a:r>
          <a:endParaRPr lang="ro-RO" sz="2000" b="1" i="0" dirty="0">
            <a:solidFill>
              <a:srgbClr val="002060"/>
            </a:solidFill>
            <a:latin typeface="EC Square Sans Pro"/>
          </a:endParaRPr>
        </a:p>
      </dgm:t>
    </dgm:pt>
    <dgm:pt modelId="{E7CF338B-16D4-4D49-921A-5D071338F22D}" type="parTrans" cxnId="{A6800959-A018-4799-AD42-338DE9A4058C}">
      <dgm:prSet/>
      <dgm:spPr/>
      <dgm:t>
        <a:bodyPr/>
        <a:lstStyle/>
        <a:p>
          <a:endParaRPr lang="ro-RO"/>
        </a:p>
      </dgm:t>
    </dgm:pt>
    <dgm:pt modelId="{2D5D33CF-AD74-4B23-B8C6-BA8181F8B46A}" type="sibTrans" cxnId="{A6800959-A018-4799-AD42-338DE9A4058C}">
      <dgm:prSet/>
      <dgm:spPr/>
      <dgm:t>
        <a:bodyPr/>
        <a:lstStyle/>
        <a:p>
          <a:endParaRPr lang="ro-RO"/>
        </a:p>
      </dgm:t>
    </dgm:pt>
    <dgm:pt modelId="{16F68D4F-9370-47CC-B48E-1D730A5F5779}" type="pres">
      <dgm:prSet presAssocID="{12808A2B-7FE9-4216-9D34-A6225F88C0DA}" presName="arrowDiagram" presStyleCnt="0">
        <dgm:presLayoutVars>
          <dgm:chMax val="5"/>
          <dgm:dir/>
          <dgm:resizeHandles val="exact"/>
        </dgm:presLayoutVars>
      </dgm:prSet>
      <dgm:spPr/>
    </dgm:pt>
    <dgm:pt modelId="{17EF7FE4-486C-4C48-B78D-02D414483F30}" type="pres">
      <dgm:prSet presAssocID="{12808A2B-7FE9-4216-9D34-A6225F88C0DA}" presName="arrow" presStyleLbl="bgShp" presStyleIdx="0" presStyleCnt="1" custLinFactNeighborX="1317" custLinFactNeighborY="2307"/>
      <dgm:spPr/>
    </dgm:pt>
    <dgm:pt modelId="{E772F8A6-389D-4C10-93CB-12EDA47C969D}" type="pres">
      <dgm:prSet presAssocID="{12808A2B-7FE9-4216-9D34-A6225F88C0DA}" presName="arrowDiagram4" presStyleCnt="0"/>
      <dgm:spPr/>
    </dgm:pt>
    <dgm:pt modelId="{F5DD5378-8F83-4677-8EE9-4ED8E811B30E}" type="pres">
      <dgm:prSet presAssocID="{D6C89811-1E3D-46DE-96DD-C5CCDA32D59B}" presName="bullet4a" presStyleLbl="node1" presStyleIdx="0" presStyleCnt="4"/>
      <dgm:spPr/>
    </dgm:pt>
    <dgm:pt modelId="{D657619C-3AA3-40D0-BA1C-3C881346DAE1}" type="pres">
      <dgm:prSet presAssocID="{D6C89811-1E3D-46DE-96DD-C5CCDA32D59B}" presName="textBox4a" presStyleLbl="revTx" presStyleIdx="0" presStyleCnt="4" custScaleX="134956" custScaleY="50011" custLinFactNeighborX="4930" custLinFactNeighborY="-17296">
        <dgm:presLayoutVars>
          <dgm:bulletEnabled val="1"/>
        </dgm:presLayoutVars>
      </dgm:prSet>
      <dgm:spPr/>
    </dgm:pt>
    <dgm:pt modelId="{089894B5-7BEC-4BBD-9C5B-CEC79897DBCB}" type="pres">
      <dgm:prSet presAssocID="{0AD12817-5074-4ACF-9240-FB1E61EBBAED}" presName="bullet4b" presStyleLbl="node1" presStyleIdx="1" presStyleCnt="4"/>
      <dgm:spPr/>
    </dgm:pt>
    <dgm:pt modelId="{721DCE80-C8DB-4B1B-A64A-657EFE3C4782}" type="pres">
      <dgm:prSet presAssocID="{0AD12817-5074-4ACF-9240-FB1E61EBBAED}" presName="textBox4b" presStyleLbl="revTx" presStyleIdx="1" presStyleCnt="4" custScaleX="186553" custScaleY="21631" custLinFactNeighborX="34786" custLinFactNeighborY="-27916">
        <dgm:presLayoutVars>
          <dgm:bulletEnabled val="1"/>
        </dgm:presLayoutVars>
      </dgm:prSet>
      <dgm:spPr/>
    </dgm:pt>
    <dgm:pt modelId="{9EC8E8A6-1C16-490D-A65E-D384FE976321}" type="pres">
      <dgm:prSet presAssocID="{AB6636CD-6894-4D96-B924-FD0C661CFA94}" presName="bullet4c" presStyleLbl="node1" presStyleIdx="2" presStyleCnt="4"/>
      <dgm:spPr/>
    </dgm:pt>
    <dgm:pt modelId="{70C8B0A8-697B-421E-AE73-3726C15C2285}" type="pres">
      <dgm:prSet presAssocID="{AB6636CD-6894-4D96-B924-FD0C661CFA94}" presName="textBox4c" presStyleLbl="revTx" presStyleIdx="2" presStyleCnt="4" custScaleX="252808" custScaleY="19243" custLinFactNeighborX="42539" custLinFactNeighborY="-29110">
        <dgm:presLayoutVars>
          <dgm:bulletEnabled val="1"/>
        </dgm:presLayoutVars>
      </dgm:prSet>
      <dgm:spPr/>
    </dgm:pt>
    <dgm:pt modelId="{DE6A7F51-C4CA-43FD-AD2C-845B53569753}" type="pres">
      <dgm:prSet presAssocID="{A506154F-4FB7-42C8-B4CD-C811C5AA3EA2}" presName="bullet4d" presStyleLbl="node1" presStyleIdx="3" presStyleCnt="4"/>
      <dgm:spPr/>
    </dgm:pt>
    <dgm:pt modelId="{21FCF273-11E3-41F8-95BB-CEED2885B20B}" type="pres">
      <dgm:prSet presAssocID="{A506154F-4FB7-42C8-B4CD-C811C5AA3EA2}" presName="textBox4d" presStyleLbl="revTx" presStyleIdx="3" presStyleCnt="4" custScaleX="136438" custScaleY="19351" custLinFactNeighborX="6484" custLinFactNeighborY="-36038">
        <dgm:presLayoutVars>
          <dgm:bulletEnabled val="1"/>
        </dgm:presLayoutVars>
      </dgm:prSet>
      <dgm:spPr/>
    </dgm:pt>
  </dgm:ptLst>
  <dgm:cxnLst>
    <dgm:cxn modelId="{5777F12F-3C89-4A70-81EF-145F7B64867B}" srcId="{12808A2B-7FE9-4216-9D34-A6225F88C0DA}" destId="{0AD12817-5074-4ACF-9240-FB1E61EBBAED}" srcOrd="1" destOrd="0" parTransId="{1120F0DA-30DA-4A2E-A5AC-F305D82BEB6C}" sibTransId="{1F923114-7C0B-4776-A827-7A4AF7B8B730}"/>
    <dgm:cxn modelId="{26ABC63E-95F2-48EE-B130-900FBC672581}" type="presOf" srcId="{A506154F-4FB7-42C8-B4CD-C811C5AA3EA2}" destId="{21FCF273-11E3-41F8-95BB-CEED2885B20B}" srcOrd="0" destOrd="0" presId="urn:microsoft.com/office/officeart/2005/8/layout/arrow2"/>
    <dgm:cxn modelId="{C4D57E44-587C-4363-A195-991A1CDC3F52}" type="presOf" srcId="{0AD12817-5074-4ACF-9240-FB1E61EBBAED}" destId="{721DCE80-C8DB-4B1B-A64A-657EFE3C4782}" srcOrd="0" destOrd="0" presId="urn:microsoft.com/office/officeart/2005/8/layout/arrow2"/>
    <dgm:cxn modelId="{70C2F767-5216-49F4-8D64-A83FAD0C6B11}" srcId="{12808A2B-7FE9-4216-9D34-A6225F88C0DA}" destId="{D6C89811-1E3D-46DE-96DD-C5CCDA32D59B}" srcOrd="0" destOrd="0" parTransId="{C7C1D8A9-9B50-43A3-AD0A-E67CB828B7B4}" sibTransId="{94125B41-DE07-4695-AF2B-99A3B0713ADC}"/>
    <dgm:cxn modelId="{A920F26E-760B-4D7C-AF99-BDA466CCD757}" type="presOf" srcId="{D6C89811-1E3D-46DE-96DD-C5CCDA32D59B}" destId="{D657619C-3AA3-40D0-BA1C-3C881346DAE1}" srcOrd="0" destOrd="0" presId="urn:microsoft.com/office/officeart/2005/8/layout/arrow2"/>
    <dgm:cxn modelId="{A6800959-A018-4799-AD42-338DE9A4058C}" srcId="{12808A2B-7FE9-4216-9D34-A6225F88C0DA}" destId="{A506154F-4FB7-42C8-B4CD-C811C5AA3EA2}" srcOrd="3" destOrd="0" parTransId="{E7CF338B-16D4-4D49-921A-5D071338F22D}" sibTransId="{2D5D33CF-AD74-4B23-B8C6-BA8181F8B46A}"/>
    <dgm:cxn modelId="{F4BCF9DD-346E-4F0C-A2D2-048763290236}" type="presOf" srcId="{12808A2B-7FE9-4216-9D34-A6225F88C0DA}" destId="{16F68D4F-9370-47CC-B48E-1D730A5F5779}" srcOrd="0" destOrd="0" presId="urn:microsoft.com/office/officeart/2005/8/layout/arrow2"/>
    <dgm:cxn modelId="{FDD006E9-8A47-4C01-906A-F0A45BF3E881}" srcId="{12808A2B-7FE9-4216-9D34-A6225F88C0DA}" destId="{AB6636CD-6894-4D96-B924-FD0C661CFA94}" srcOrd="2" destOrd="0" parTransId="{07AAF8E3-C20B-4479-ABF5-81CFCDE5D90A}" sibTransId="{7ECF5C00-FC15-4DFC-945C-DF56EC6AB1C1}"/>
    <dgm:cxn modelId="{1BBDD0E9-1E4D-4C08-92FB-19C25AD02364}" type="presOf" srcId="{AB6636CD-6894-4D96-B924-FD0C661CFA94}" destId="{70C8B0A8-697B-421E-AE73-3726C15C2285}" srcOrd="0" destOrd="0" presId="urn:microsoft.com/office/officeart/2005/8/layout/arrow2"/>
    <dgm:cxn modelId="{BBFB9289-F222-476C-B8F4-2FAD2C447330}" type="presParOf" srcId="{16F68D4F-9370-47CC-B48E-1D730A5F5779}" destId="{17EF7FE4-486C-4C48-B78D-02D414483F30}" srcOrd="0" destOrd="0" presId="urn:microsoft.com/office/officeart/2005/8/layout/arrow2"/>
    <dgm:cxn modelId="{04F44200-2151-4470-8587-C45EDCDAB26C}" type="presParOf" srcId="{16F68D4F-9370-47CC-B48E-1D730A5F5779}" destId="{E772F8A6-389D-4C10-93CB-12EDA47C969D}" srcOrd="1" destOrd="0" presId="urn:microsoft.com/office/officeart/2005/8/layout/arrow2"/>
    <dgm:cxn modelId="{453DAFEA-C9ED-46CD-809D-C07A32850C87}" type="presParOf" srcId="{E772F8A6-389D-4C10-93CB-12EDA47C969D}" destId="{F5DD5378-8F83-4677-8EE9-4ED8E811B30E}" srcOrd="0" destOrd="0" presId="urn:microsoft.com/office/officeart/2005/8/layout/arrow2"/>
    <dgm:cxn modelId="{CDA088A4-9A93-45B8-86F7-0F021966AC5C}" type="presParOf" srcId="{E772F8A6-389D-4C10-93CB-12EDA47C969D}" destId="{D657619C-3AA3-40D0-BA1C-3C881346DAE1}" srcOrd="1" destOrd="0" presId="urn:microsoft.com/office/officeart/2005/8/layout/arrow2"/>
    <dgm:cxn modelId="{5F69B428-4E59-4BB8-BA8D-52AE8F554BEB}" type="presParOf" srcId="{E772F8A6-389D-4C10-93CB-12EDA47C969D}" destId="{089894B5-7BEC-4BBD-9C5B-CEC79897DBCB}" srcOrd="2" destOrd="0" presId="urn:microsoft.com/office/officeart/2005/8/layout/arrow2"/>
    <dgm:cxn modelId="{01D1B79A-DA50-4A1E-BF3C-BE74AB88658C}" type="presParOf" srcId="{E772F8A6-389D-4C10-93CB-12EDA47C969D}" destId="{721DCE80-C8DB-4B1B-A64A-657EFE3C4782}" srcOrd="3" destOrd="0" presId="urn:microsoft.com/office/officeart/2005/8/layout/arrow2"/>
    <dgm:cxn modelId="{7DA6E32C-90DC-4306-918C-E1245BBA4373}" type="presParOf" srcId="{E772F8A6-389D-4C10-93CB-12EDA47C969D}" destId="{9EC8E8A6-1C16-490D-A65E-D384FE976321}" srcOrd="4" destOrd="0" presId="urn:microsoft.com/office/officeart/2005/8/layout/arrow2"/>
    <dgm:cxn modelId="{2EDFF38A-C75A-4F9E-85C0-ED7E2281AA69}" type="presParOf" srcId="{E772F8A6-389D-4C10-93CB-12EDA47C969D}" destId="{70C8B0A8-697B-421E-AE73-3726C15C2285}" srcOrd="5" destOrd="0" presId="urn:microsoft.com/office/officeart/2005/8/layout/arrow2"/>
    <dgm:cxn modelId="{8F7232D8-703F-47F7-B575-CC5A1CD05D5F}" type="presParOf" srcId="{E772F8A6-389D-4C10-93CB-12EDA47C969D}" destId="{DE6A7F51-C4CA-43FD-AD2C-845B53569753}" srcOrd="6" destOrd="0" presId="urn:microsoft.com/office/officeart/2005/8/layout/arrow2"/>
    <dgm:cxn modelId="{6F3D313C-A051-4453-B213-624C2DB70542}" type="presParOf" srcId="{E772F8A6-389D-4C10-93CB-12EDA47C969D}" destId="{21FCF273-11E3-41F8-95BB-CEED2885B20B}"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o-RO" sz="2700" kern="1200">
              <a:solidFill>
                <a:schemeClr val="tx1"/>
              </a:solidFill>
              <a:latin typeface="EC Square Sans Pro" panose="020B0506040000020004" pitchFamily="34" charset="0"/>
            </a:rPr>
            <a:t>Se aplică reguli diferite </a:t>
          </a: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o-RO" sz="2000" kern="1200" dirty="0">
              <a:solidFill>
                <a:schemeClr val="tx1"/>
              </a:solidFill>
              <a:latin typeface="EC Square Sans Pro" panose="020B0506040000020004" pitchFamily="34" charset="0"/>
            </a:rPr>
            <a:t>Furaj medicamentat</a:t>
          </a:r>
        </a:p>
        <a:p>
          <a:pPr marL="0" lvl="0" indent="0" algn="ctr" defTabSz="889000">
            <a:lnSpc>
              <a:spcPct val="90000"/>
            </a:lnSpc>
            <a:spcBef>
              <a:spcPct val="0"/>
            </a:spcBef>
            <a:spcAft>
              <a:spcPct val="35000"/>
            </a:spcAft>
            <a:buNone/>
          </a:pPr>
          <a:r>
            <a:rPr lang="ro-RO" sz="1600" kern="1200" dirty="0">
              <a:solidFill>
                <a:schemeClr val="tx1"/>
              </a:solidFill>
              <a:latin typeface="EC Square Sans Pro" panose="020B0506040000020004" pitchFamily="34" charset="0"/>
            </a:rPr>
            <a:t>(furaj amestecat cu medicamente într-o fabrică de furaje sau de către un producător de amestecuri de furaje mobil sau într-un vehicul echipat special de către operatorul din sectorul hranei pentru animale)</a:t>
          </a: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o-RO" sz="2800" kern="1200">
              <a:latin typeface="EC Square Sans Pro" panose="020B0506040000020004" pitchFamily="34" charset="0"/>
            </a:rPr>
            <a:t>Medicație orală </a:t>
          </a:r>
        </a:p>
        <a:p>
          <a:pPr marL="0" lvl="0" indent="0" algn="ctr" defTabSz="1244600">
            <a:lnSpc>
              <a:spcPct val="90000"/>
            </a:lnSpc>
            <a:spcBef>
              <a:spcPct val="0"/>
            </a:spcBef>
            <a:spcAft>
              <a:spcPct val="35000"/>
            </a:spcAft>
            <a:buNone/>
          </a:pPr>
          <a:r>
            <a:rPr lang="ro-RO" sz="2000" kern="1200">
              <a:latin typeface="EC Square Sans Pro" panose="020B0506040000020004" pitchFamily="34" charset="0"/>
            </a:rPr>
            <a:t>(amestecare în exploatație în furaje sau în apă de către deținătorul animalelor)</a:t>
          </a: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o-RO" sz="2700" kern="1200">
              <a:solidFill>
                <a:schemeClr val="bg1"/>
              </a:solidFill>
              <a:latin typeface="EC Square Sans Pro" panose="020B0506040000020004" pitchFamily="34" charset="0"/>
            </a:rPr>
            <a:t>Prin furaj</a:t>
          </a: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o-RO" sz="2700" kern="1200">
              <a:latin typeface="EC Square Sans Pro" panose="020B0506040000020004" pitchFamily="34" charset="0"/>
            </a:rPr>
            <a:t>Prin apă</a:t>
          </a:r>
        </a:p>
      </dsp:txBody>
      <dsp:txXfrm>
        <a:off x="6917423" y="3840875"/>
        <a:ext cx="1919452" cy="930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F7FE4-486C-4C48-B78D-02D414483F30}">
      <dsp:nvSpPr>
        <dsp:cNvPr id="0" name=""/>
        <dsp:cNvSpPr/>
      </dsp:nvSpPr>
      <dsp:spPr>
        <a:xfrm>
          <a:off x="0" y="58692"/>
          <a:ext cx="8534400" cy="533400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D5378-8F83-4677-8EE9-4ED8E811B30E}">
      <dsp:nvSpPr>
        <dsp:cNvPr id="0" name=""/>
        <dsp:cNvSpPr/>
      </dsp:nvSpPr>
      <dsp:spPr>
        <a:xfrm>
          <a:off x="840638" y="3995708"/>
          <a:ext cx="196291" cy="19629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7619C-3AA3-40D0-BA1C-3C881346DAE1}">
      <dsp:nvSpPr>
        <dsp:cNvPr id="0" name=""/>
        <dsp:cNvSpPr/>
      </dsp:nvSpPr>
      <dsp:spPr>
        <a:xfrm>
          <a:off x="755660" y="4191585"/>
          <a:ext cx="1969524" cy="63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11" tIns="0" rIns="0" bIns="0" numCol="1" spcCol="1270" anchor="t" anchorCtr="0">
          <a:noAutofit/>
        </a:bodyPr>
        <a:lstStyle/>
        <a:p>
          <a:pPr marL="0" lvl="0" indent="0" algn="l" defTabSz="889000">
            <a:lnSpc>
              <a:spcPct val="90000"/>
            </a:lnSpc>
            <a:spcBef>
              <a:spcPct val="0"/>
            </a:spcBef>
            <a:spcAft>
              <a:spcPct val="35000"/>
            </a:spcAft>
            <a:buNone/>
          </a:pPr>
          <a:r>
            <a:rPr lang="en-US" sz="2000" b="1" kern="1200" dirty="0" err="1">
              <a:solidFill>
                <a:srgbClr val="002060"/>
              </a:solidFill>
              <a:latin typeface="EC Square Sans Pro"/>
            </a:rPr>
            <a:t>Campanii</a:t>
          </a:r>
          <a:r>
            <a:rPr lang="en-US" sz="2000" b="1" kern="1200" dirty="0">
              <a:solidFill>
                <a:srgbClr val="002060"/>
              </a:solidFill>
              <a:latin typeface="EC Square Sans Pro"/>
            </a:rPr>
            <a:t> de </a:t>
          </a:r>
          <a:r>
            <a:rPr lang="en-US" sz="2000" b="1" kern="1200" dirty="0" err="1">
              <a:solidFill>
                <a:srgbClr val="002060"/>
              </a:solidFill>
              <a:latin typeface="EC Square Sans Pro"/>
            </a:rPr>
            <a:t>conștientizare</a:t>
          </a:r>
          <a:endParaRPr lang="ro-RO" sz="2000" b="1" i="0" kern="1200" dirty="0">
            <a:solidFill>
              <a:srgbClr val="002060"/>
            </a:solidFill>
            <a:latin typeface="EC Square Sans Pro"/>
          </a:endParaRPr>
        </a:p>
      </dsp:txBody>
      <dsp:txXfrm>
        <a:off x="755660" y="4191585"/>
        <a:ext cx="1969524" cy="634885"/>
      </dsp:txXfrm>
    </dsp:sp>
    <dsp:sp modelId="{089894B5-7BEC-4BBD-9C5B-CEC79897DBCB}">
      <dsp:nvSpPr>
        <dsp:cNvPr id="0" name=""/>
        <dsp:cNvSpPr/>
      </dsp:nvSpPr>
      <dsp:spPr>
        <a:xfrm>
          <a:off x="2227478" y="2755020"/>
          <a:ext cx="341376" cy="341376"/>
        </a:xfrm>
        <a:prstGeom prst="ellipse">
          <a:avLst/>
        </a:prstGeom>
        <a:solidFill>
          <a:schemeClr val="accent5">
            <a:hueOff val="-4345446"/>
            <a:satOff val="-19131"/>
            <a:lumOff val="183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DCE80-C8DB-4B1B-A64A-657EFE3C4782}">
      <dsp:nvSpPr>
        <dsp:cNvPr id="0" name=""/>
        <dsp:cNvSpPr/>
      </dsp:nvSpPr>
      <dsp:spPr>
        <a:xfrm>
          <a:off x="2245997" y="3200393"/>
          <a:ext cx="3343447" cy="527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88" tIns="0" rIns="0" bIns="0" numCol="1" spcCol="1270" anchor="t" anchorCtr="0">
          <a:noAutofit/>
        </a:bodyPr>
        <a:lstStyle/>
        <a:p>
          <a:pPr marL="0" lvl="0" indent="0" algn="l" defTabSz="889000">
            <a:lnSpc>
              <a:spcPct val="90000"/>
            </a:lnSpc>
            <a:spcBef>
              <a:spcPct val="0"/>
            </a:spcBef>
            <a:spcAft>
              <a:spcPct val="35000"/>
            </a:spcAft>
            <a:buNone/>
          </a:pPr>
          <a:r>
            <a:rPr lang="vi-VN" sz="2000" b="1" kern="1200" dirty="0">
              <a:solidFill>
                <a:srgbClr val="002060"/>
              </a:solidFill>
            </a:rPr>
            <a:t>Stabilirea obiectivelor de reducere a vânzărilor</a:t>
          </a:r>
          <a:endParaRPr lang="ro-RO" sz="2000" b="1" i="0" kern="1200" dirty="0">
            <a:solidFill>
              <a:srgbClr val="002060"/>
            </a:solidFill>
            <a:latin typeface="EC Square Sans Pro"/>
          </a:endParaRPr>
        </a:p>
      </dsp:txBody>
      <dsp:txXfrm>
        <a:off x="2245997" y="3200393"/>
        <a:ext cx="3343447" cy="527285"/>
      </dsp:txXfrm>
    </dsp:sp>
    <dsp:sp modelId="{9EC8E8A6-1C16-490D-A65E-D384FE976321}">
      <dsp:nvSpPr>
        <dsp:cNvPr id="0" name=""/>
        <dsp:cNvSpPr/>
      </dsp:nvSpPr>
      <dsp:spPr>
        <a:xfrm>
          <a:off x="3998366" y="1840772"/>
          <a:ext cx="452323" cy="452323"/>
        </a:xfrm>
        <a:prstGeom prst="ellipse">
          <a:avLst/>
        </a:prstGeom>
        <a:solidFill>
          <a:schemeClr val="accent5">
            <a:hueOff val="-8690892"/>
            <a:satOff val="-38262"/>
            <a:lumOff val="36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8B0A8-697B-421E-AE73-3726C15C2285}">
      <dsp:nvSpPr>
        <dsp:cNvPr id="0" name=""/>
        <dsp:cNvSpPr/>
      </dsp:nvSpPr>
      <dsp:spPr>
        <a:xfrm>
          <a:off x="3617591" y="2438390"/>
          <a:ext cx="4530885" cy="63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677" tIns="0" rIns="0" bIns="0" numCol="1" spcCol="1270" anchor="t" anchorCtr="0">
          <a:noAutofit/>
        </a:bodyPr>
        <a:lstStyle/>
        <a:p>
          <a:pPr marL="0" lvl="0" indent="0" algn="l" defTabSz="889000">
            <a:lnSpc>
              <a:spcPct val="90000"/>
            </a:lnSpc>
            <a:spcBef>
              <a:spcPct val="0"/>
            </a:spcBef>
            <a:spcAft>
              <a:spcPct val="35000"/>
            </a:spcAft>
            <a:buNone/>
          </a:pPr>
          <a:r>
            <a:rPr lang="vi-VN" sz="2000" b="1" kern="1200" dirty="0">
              <a:solidFill>
                <a:srgbClr val="002060"/>
              </a:solidFill>
            </a:rPr>
            <a:t>Restrângerea utilizării antibioticelor la animalele de fermă</a:t>
          </a:r>
          <a:endParaRPr lang="ro-RO" sz="2000" b="1" i="0" kern="1200" dirty="0">
            <a:solidFill>
              <a:srgbClr val="002060"/>
            </a:solidFill>
            <a:latin typeface="EC Square Sans Pro"/>
          </a:endParaRPr>
        </a:p>
      </dsp:txBody>
      <dsp:txXfrm>
        <a:off x="3617591" y="2438390"/>
        <a:ext cx="4530885" cy="634328"/>
      </dsp:txXfrm>
    </dsp:sp>
    <dsp:sp modelId="{DE6A7F51-C4CA-43FD-AD2C-845B53569753}">
      <dsp:nvSpPr>
        <dsp:cNvPr id="0" name=""/>
        <dsp:cNvSpPr/>
      </dsp:nvSpPr>
      <dsp:spPr>
        <a:xfrm>
          <a:off x="5927140" y="1235896"/>
          <a:ext cx="605942" cy="605942"/>
        </a:xfrm>
        <a:prstGeom prst="ellipse">
          <a:avLst/>
        </a:prstGeom>
        <a:solidFill>
          <a:schemeClr val="accent5">
            <a:hueOff val="-13036338"/>
            <a:satOff val="-57393"/>
            <a:lumOff val="5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CF273-11E3-41F8-95BB-CEED2885B20B}">
      <dsp:nvSpPr>
        <dsp:cNvPr id="0" name=""/>
        <dsp:cNvSpPr/>
      </dsp:nvSpPr>
      <dsp:spPr>
        <a:xfrm>
          <a:off x="6019794" y="1702804"/>
          <a:ext cx="2445274" cy="74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076" tIns="0" rIns="0" bIns="0" numCol="1" spcCol="1270" anchor="t" anchorCtr="0">
          <a:noAutofit/>
        </a:bodyPr>
        <a:lstStyle/>
        <a:p>
          <a:pPr marL="0" lvl="0" indent="0" algn="just" defTabSz="889000">
            <a:lnSpc>
              <a:spcPct val="100000"/>
            </a:lnSpc>
            <a:spcBef>
              <a:spcPct val="0"/>
            </a:spcBef>
            <a:spcAft>
              <a:spcPts val="0"/>
            </a:spcAft>
            <a:buNone/>
          </a:pPr>
          <a:r>
            <a:rPr lang="vi-VN" sz="2000" b="1" kern="1200" dirty="0">
              <a:solidFill>
                <a:srgbClr val="002060"/>
              </a:solidFill>
            </a:rPr>
            <a:t>Măsuri de control a prescrierii</a:t>
          </a:r>
          <a:endParaRPr lang="ro-RO" sz="2000" b="1" i="0" kern="1200" dirty="0">
            <a:solidFill>
              <a:srgbClr val="002060"/>
            </a:solidFill>
            <a:latin typeface="EC Square Sans Pro"/>
          </a:endParaRPr>
        </a:p>
      </dsp:txBody>
      <dsp:txXfrm>
        <a:off x="6019794" y="1702804"/>
        <a:ext cx="2445274" cy="7400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002051F-408C-49ED-B385-5F86A80093BE}" type="datetimeFigureOut">
              <a:rPr lang="en-US" smtClean="0"/>
              <a:t>5/7/2024</a:t>
            </a:fld>
            <a:endParaRPr lang="en-U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A87AFFE9-9018-4974-B734-5EB1396298EE}" type="slidenum">
              <a:rPr lang="en-US" smtClean="0"/>
              <a:t>‹#›</a:t>
            </a:fld>
            <a:endParaRPr lang="en-US"/>
          </a:p>
        </p:txBody>
      </p:sp>
    </p:spTree>
    <p:extLst>
      <p:ext uri="{BB962C8B-B14F-4D97-AF65-F5344CB8AC3E}">
        <p14:creationId xmlns:p14="http://schemas.microsoft.com/office/powerpoint/2010/main" val="262029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a:t>Prin urmare, actul delegat privind medicația orală se aplică produselor medicinale veterinare administrate pe cale orală prin amestecare sau adăugare în furaje și amestecării medicamentelor veterinare în apa de băut sau în hrana lichidă de către deținătorul de animale. Acesta nu ar trebui să se aplice amestecării unui produs medicinal veterinar în hrana pentru animale de către operatorii din sectorul hranei pentru animale, indiferent dacă aceștia operează într-o fabrică de furaje, ca producător de amestecuri de furaje mobil sau ca producător de amestecuri de furaje în cadrul exploatației, activitate care este reglementată de Regulamentul (UE) 2019/4. </a:t>
            </a:r>
          </a:p>
          <a:p>
            <a:endParaRPr lang="en-US" dirty="0"/>
          </a:p>
          <a:p>
            <a:r>
              <a:rPr lang="ro-RO"/>
              <a:t>(f) „producător de amestecuri de furaje mobil” înseamnă un operator din sectorul hranei pentru animale care deține o unitate de furaje constând într-un vehicul special echipat pentru fabricarea de furaje medicamentate; (g) „producător de amestecuri de furaje în cadrul exploatației” înseamnă un operator din sectorul hranei pentru animale care fabrică furaje medicamentate pentru utilizarea acestora exclusiv în propria exploatație;</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a:t>1. Furnizarea de furaje medicamentate deținătorilor de animale este condiționată de:</a:t>
            </a:r>
          </a:p>
          <a:p>
            <a:r>
              <a:rPr lang="ro-RO"/>
              <a:t>(a) prezentarea și, în cazul fabricării de către producătorii de amestecuri de furaje realizate în exploatație, de deținerea unei prescripții veterinare pentru furaje medicamentate; și</a:t>
            </a:r>
          </a:p>
          <a:p>
            <a:r>
              <a:rPr lang="ro-RO"/>
              <a:t>(b) îndeplinirea condițiilor stabilite la alineatele (2)-(10).</a:t>
            </a:r>
          </a:p>
          <a:p>
            <a:endParaRPr lang="en-US" dirty="0"/>
          </a:p>
          <a:p>
            <a:r>
              <a:rPr lang="ro-RO"/>
              <a:t>2.  O prescripție veterinară pentru un furaj medicamentat se emite numai în urma unei examinări clinice sau a oricărei alte evaluări corespunzătoare de către un medic veterinar a stării de sănătate a animalului sau a grupului de animale și doar pentru o boală diagnosticată.</a:t>
            </a:r>
          </a:p>
          <a:p>
            <a:endParaRPr lang="en-US" dirty="0"/>
          </a:p>
          <a:p>
            <a:r>
              <a:rPr lang="ro-RO"/>
              <a:t>3. Prin derogare de la alineatul (2), o prescripție veterinară pentru furaje medicamentate care conțin produse medicinale veterinare imunologice poate fi emisă și în absența unei boli diagnosticate.</a:t>
            </a:r>
          </a:p>
          <a:p>
            <a:endParaRPr lang="en-US" dirty="0"/>
          </a:p>
          <a:p>
            <a:r>
              <a:rPr lang="ro-RO"/>
              <a:t>4. Prin derogare de la alineatul (2), în cazul în care nu este posibil să se confirme prezența unei boli diagnosticate, se poate elibera o prescripție veterinară pentru furaje medicamentate care conțin substanțe antiparazitare fără efect antimicrobian,</a:t>
            </a:r>
          </a:p>
          <a:p>
            <a:r>
              <a:rPr lang="ro-RO"/>
              <a:t>pe baza cunoașterii stării de infestare cu paraziți a animalului sau a grupului de animale.</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a:t>6. Prescripția veterinară pentru hrana medicamentată trebuie să conțină informațiile prevăzute în anexa V. Prescripția veterinară inițială pentru furajele medicamentate trebuie păstrată de producător sau, după caz, de către operatorul din sectorul</a:t>
            </a:r>
          </a:p>
          <a:p>
            <a:r>
              <a:rPr lang="ro-RO"/>
              <a:t>furajelor care furnizează furajele medicamentate deținătorului de animale. Medicul veterinar sau profesionistul menționat la alineatul (5) care emite prescripția și deținătorul de animale de la care se obțin produse alimentare sau de animale pentru blană păstrează o copie a prescripției veterinare pentru furaje medicamentate. Originalul și copiile se păstrează timp de cinci ani de la data emiterii.</a:t>
            </a:r>
          </a:p>
          <a:p>
            <a:endParaRPr lang="en-US" dirty="0"/>
          </a:p>
          <a:p>
            <a:r>
              <a:rPr lang="ro-RO"/>
              <a:t>7. Cu excepția furajelor medicamentate destinate animalelor de la care nu se obțin produse alimentare, altele decât animalele pentru blană, furajele medicamentate nu se folosesc pentru mai mult de un tratament în cadrul unei aceeași prescripții veterinare pentru furaje medicamentate.</a:t>
            </a:r>
          </a:p>
          <a:p>
            <a:r>
              <a:rPr lang="ro-RO"/>
              <a:t>Durata unui tratament respectă rezumatul caracteristicilor produsului pentru produsul medicinal veterinar încorporat în furaje și, în cazul în care aceasta nu este specificată, nu depășește durata de o lună, respectiv de două săptămâni în cazul furajelor medicamentate</a:t>
            </a:r>
          </a:p>
          <a:p>
            <a:r>
              <a:rPr lang="ro-RO"/>
              <a:t>care conțin produse medicinale veterinare antibiotice.</a:t>
            </a:r>
          </a:p>
          <a:p>
            <a:endParaRPr lang="en-US" dirty="0"/>
          </a:p>
          <a:p>
            <a:r>
              <a:rPr lang="ro-RO"/>
              <a:t>8. Prescripția veterinară pentru furaje medicamentate este valabilă pentru o perioadă maximă de șase luni de la data emiterii sale în cazul animalelor de la care nu se obțin produse alimentare, altele decât animalele pentru blană, și de trei săptămâni în cazul animalelor de la care se obțin produse alimentare și al animalelor</a:t>
            </a:r>
          </a:p>
          <a:p>
            <a:r>
              <a:rPr lang="ro-RO"/>
              <a:t>pentru blană. În cazul furajelor medicamentate care conțin produse medicinale veterinare antimicrobiene, prescripția este valabilă pentru o perioadă de maximum cinci zile de la data emiterii sale.</a:t>
            </a:r>
          </a:p>
          <a:p>
            <a:endParaRPr lang="en-US" dirty="0"/>
          </a:p>
          <a:p>
            <a:r>
              <a:rPr lang="ro-RO"/>
              <a:t>9. Medicul veterinar care a eliberat prescripția veterinară pentru furaje medicamentate se asigură că medicația respectivă este justificată pentru animalele-țintă din motive veterinare. În plus, respectivul medic veterinar se asigură că administrarea</a:t>
            </a:r>
          </a:p>
          <a:p>
            <a:r>
              <a:rPr lang="ro-RO"/>
              <a:t>produsului medicinal veterinar în cauză nu este incompatibilă cu un alt tratament sau cu o altă utilizare și că nu există contraindicații sau interacțiuni atunci când se folosesc mai multe medicamente. În special, medicul veterinar nu prescrie</a:t>
            </a:r>
          </a:p>
          <a:p>
            <a:r>
              <a:rPr lang="ro-RO"/>
              <a:t>furaje medicamentate cu mai mult de un produs medicinal veterinar ce conține antimicrobiene.</a:t>
            </a:r>
          </a:p>
          <a:p>
            <a:endParaRPr lang="en-US" dirty="0"/>
          </a:p>
          <a:p>
            <a:r>
              <a:rPr lang="ro-RO"/>
              <a:t>10. Prescripția veterinară pentru furaje medicamentate:</a:t>
            </a:r>
          </a:p>
          <a:p>
            <a:r>
              <a:rPr lang="ro-RO"/>
              <a:t>(a) respectă rezumatul caracteristicilor produsului al produsului medicinal veterinar, cu excepția produselor medicinale veterinare</a:t>
            </a:r>
          </a:p>
          <a:p>
            <a:r>
              <a:rPr lang="ro-RO"/>
              <a:t>destinate să fie utilizate în conformitate cu articolul 112, 113 sau 114 din Regulamentul (UE)</a:t>
            </a:r>
          </a:p>
          <a:p>
            <a:r>
              <a:rPr lang="ro-RO"/>
              <a:t>2019/6;</a:t>
            </a:r>
          </a:p>
          <a:p>
            <a:r>
              <a:rPr lang="ro-RO"/>
              <a:t>(b) indică doza zilnică de produs medicinal veterinar care să fie încorporată într-o cantitate de furaje medicamentate</a:t>
            </a:r>
          </a:p>
          <a:p>
            <a:r>
              <a:rPr lang="ro-RO"/>
              <a:t>necesară pentru a asigura asimilarea dozei de către animalul-țintă, ținând cont de faptul că asimilarea furajelor de către animalele bolnave</a:t>
            </a:r>
          </a:p>
          <a:p>
            <a:r>
              <a:rPr lang="ro-RO"/>
              <a:t>poate fi diferită de o rație zilnică normală;</a:t>
            </a:r>
          </a:p>
          <a:p>
            <a:r>
              <a:rPr lang="ro-RO"/>
              <a:t>(c) garantează că furajele medicamentate care conțin doza de produs medicinal veterinar corespund unui procent de cel puțin 50 %</a:t>
            </a:r>
          </a:p>
          <a:p>
            <a:r>
              <a:rPr lang="ro-RO"/>
              <a:t>din rația zilnică de furaje pe bază de substanță uscată și că, pentru rumegătoare, doza zilnică de produs medicinal veterinar</a:t>
            </a:r>
          </a:p>
          <a:p>
            <a:r>
              <a:rPr lang="ro-RO"/>
              <a:t>este conținută în cel puțin 50 % din furajele complementare, cu excepția furajelor minerale;</a:t>
            </a:r>
          </a:p>
          <a:p>
            <a:r>
              <a:rPr lang="ro-RO"/>
              <a:t>(d) indică rata de includere a substanțelor active, calculată pe baza parametrilor relevanți.</a:t>
            </a:r>
          </a:p>
          <a:p>
            <a:endParaRPr lang="en-US" dirty="0"/>
          </a:p>
          <a:p>
            <a:r>
              <a:rPr lang="ro-RO"/>
              <a:t>11. Prescripțiile veterinare pentru furajele medicamentate eliberate în conformitate cu alineatele 2, 3 și 4 sunt recunoscute în întreaga Uniune.</a:t>
            </a:r>
          </a:p>
          <a:p>
            <a:endParaRPr lang="en-US" dirty="0"/>
          </a:p>
          <a:p>
            <a:r>
              <a:rPr lang="ro-RO"/>
              <a:t>12. Comisia poate, prin intermediul unor acte de punere în aplicare, să stabilească un format standard pentru informațiile prevăzute</a:t>
            </a:r>
          </a:p>
          <a:p>
            <a:r>
              <a:rPr lang="ro-RO"/>
              <a:t>în anexa V. Acest format standard este pus la dispoziție și în format electronic. Respectivele acte de punere în aplicare se adoptă</a:t>
            </a:r>
          </a:p>
          <a:p>
            <a:r>
              <a:rPr lang="ro-RO"/>
              <a:t>în conformitate cu procedura de examinare menționată la articolul 21 alineatul (2).</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AFFE9-9018-4974-B734-5EB1396298EE}" type="slidenum">
              <a:rPr lang="en-US" smtClean="0"/>
              <a:t>29</a:t>
            </a:fld>
            <a:endParaRPr lang="en-US"/>
          </a:p>
        </p:txBody>
      </p:sp>
    </p:spTree>
    <p:extLst>
      <p:ext uri="{BB962C8B-B14F-4D97-AF65-F5344CB8AC3E}">
        <p14:creationId xmlns:p14="http://schemas.microsoft.com/office/powerpoint/2010/main" val="35680804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cid:image004.jpg@01D9F6A4.3DC88080" TargetMode="External"/><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46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2"/>
            <a:ext cx="2844800" cy="365801"/>
          </a:xfrm>
          <a:prstGeom prst="rect">
            <a:avLst/>
          </a:prstGeom>
        </p:spPr>
        <p:txBody>
          <a:bodyPr/>
          <a:lstStyle>
            <a:lvl1pPr>
              <a:defRPr/>
            </a:lvl1pPr>
          </a:lstStyle>
          <a:p>
            <a:pPr>
              <a:defRPr/>
            </a:pPr>
            <a:fld id="{EF6E381F-5024-4D40-9A88-354FEF516BC6}" type="datetimeFigureOut">
              <a:rPr lang="en-US"/>
              <a:pPr>
                <a:defRPr/>
              </a:pPr>
              <a:t>5/7/2024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2"/>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2"/>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561754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20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40138"/>
            <a:ext cx="11573197" cy="725588"/>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03065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8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334"/>
        <p:cNvGrpSpPr/>
        <p:nvPr/>
      </p:nvGrpSpPr>
      <p:grpSpPr>
        <a:xfrm>
          <a:off x="0" y="0"/>
          <a:ext cx="0" cy="0"/>
          <a:chOff x="0" y="0"/>
          <a:chExt cx="0" cy="0"/>
        </a:xfrm>
      </p:grpSpPr>
      <p:sp>
        <p:nvSpPr>
          <p:cNvPr id="3" name="Google Shape;335;p9"/>
          <p:cNvSpPr/>
          <p:nvPr/>
        </p:nvSpPr>
        <p:spPr>
          <a:xfrm>
            <a:off x="-38099" y="5940294"/>
            <a:ext cx="12255500" cy="951083"/>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4" name="Google Shape;336;p9"/>
          <p:cNvSpPr>
            <a:spLocks/>
          </p:cNvSpPr>
          <p:nvPr/>
        </p:nvSpPr>
        <p:spPr bwMode="auto">
          <a:xfrm>
            <a:off x="-38099" y="6115242"/>
            <a:ext cx="12255500" cy="780905"/>
          </a:xfrm>
          <a:custGeom>
            <a:avLst/>
            <a:gdLst>
              <a:gd name="T0" fmla="*/ 381 w 367665"/>
              <a:gd name="T1" fmla="*/ 8001 h 33910"/>
              <a:gd name="T2" fmla="*/ 16764 w 367665"/>
              <a:gd name="T3" fmla="*/ 16266 h 33910"/>
              <a:gd name="T4" fmla="*/ 47244 w 367665"/>
              <a:gd name="T5" fmla="*/ 16266 h 33910"/>
              <a:gd name="T6" fmla="*/ 62484 w 367665"/>
              <a:gd name="T7" fmla="*/ 9925 h 33910"/>
              <a:gd name="T8" fmla="*/ 77724 w 367665"/>
              <a:gd name="T9" fmla="*/ 23434 h 33910"/>
              <a:gd name="T10" fmla="*/ 92964 w 367665"/>
              <a:gd name="T11" fmla="*/ 23434 h 33910"/>
              <a:gd name="T12" fmla="*/ 107442 w 367665"/>
              <a:gd name="T13" fmla="*/ 16266 h 33910"/>
              <a:gd name="T14" fmla="*/ 122682 w 367665"/>
              <a:gd name="T15" fmla="*/ 11855 h 33910"/>
              <a:gd name="T16" fmla="*/ 138684 w 367665"/>
              <a:gd name="T17" fmla="*/ 11855 h 33910"/>
              <a:gd name="T18" fmla="*/ 153924 w 367665"/>
              <a:gd name="T19" fmla="*/ 15714 h 33910"/>
              <a:gd name="T20" fmla="*/ 168783 w 367665"/>
              <a:gd name="T21" fmla="*/ 11028 h 33910"/>
              <a:gd name="T22" fmla="*/ 184023 w 367665"/>
              <a:gd name="T23" fmla="*/ 18471 h 33910"/>
              <a:gd name="T24" fmla="*/ 199644 w 367665"/>
              <a:gd name="T25" fmla="*/ 29775 h 33910"/>
              <a:gd name="T26" fmla="*/ 214122 w 367665"/>
              <a:gd name="T27" fmla="*/ 22055 h 33910"/>
              <a:gd name="T28" fmla="*/ 229743 w 367665"/>
              <a:gd name="T29" fmla="*/ 22055 h 33910"/>
              <a:gd name="T30" fmla="*/ 245364 w 367665"/>
              <a:gd name="T31" fmla="*/ 8546 h 33910"/>
              <a:gd name="T32" fmla="*/ 260604 w 367665"/>
              <a:gd name="T33" fmla="*/ 16266 h 33910"/>
              <a:gd name="T34" fmla="*/ 275844 w 367665"/>
              <a:gd name="T35" fmla="*/ 16266 h 33910"/>
              <a:gd name="T36" fmla="*/ 291084 w 367665"/>
              <a:gd name="T37" fmla="*/ 9925 h 33910"/>
              <a:gd name="T38" fmla="*/ 321564 w 367665"/>
              <a:gd name="T39" fmla="*/ 9925 h 33910"/>
              <a:gd name="T40" fmla="*/ 336804 w 367665"/>
              <a:gd name="T41" fmla="*/ 23158 h 33910"/>
              <a:gd name="T42" fmla="*/ 351282 w 367665"/>
              <a:gd name="T43" fmla="*/ 18471 h 33910"/>
              <a:gd name="T44" fmla="*/ 367665 w 367665"/>
              <a:gd name="T45" fmla="*/ 0 h 33910"/>
              <a:gd name="T46" fmla="*/ 367665 w 367665"/>
              <a:gd name="T47" fmla="*/ 33910 h 33910"/>
              <a:gd name="T48" fmla="*/ 0 w 367665"/>
              <a:gd name="T49" fmla="*/ 33910 h 33910"/>
              <a:gd name="T50" fmla="*/ 381 w 367665"/>
              <a:gd name="T51" fmla="*/ 8001 h 339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lnTo>
                  <a:pt x="381" y="8001"/>
                </a:lnTo>
                <a:close/>
              </a:path>
            </a:pathLst>
          </a:custGeom>
          <a:solidFill>
            <a:srgbClr val="00CEF6">
              <a:alpha val="7333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Google Shape;337;p9"/>
          <p:cNvSpPr/>
          <p:nvPr/>
        </p:nvSpPr>
        <p:spPr>
          <a:xfrm rot="8100000">
            <a:off x="2463800" y="5681051"/>
            <a:ext cx="162984" cy="163816"/>
          </a:xfrm>
          <a:prstGeom prst="teardrop">
            <a:avLst>
              <a:gd name="adj" fmla="val 100000"/>
            </a:avLst>
          </a:prstGeom>
          <a:solidFill>
            <a:schemeClr val="accent5"/>
          </a:solidFill>
          <a:ln>
            <a:noFill/>
          </a:ln>
        </p:spPr>
        <p:txBody>
          <a:bodyPr spcFirstLastPara="1" lIns="91594" tIns="91594" rIns="91594" bIns="91594" anchor="ctr"/>
          <a:lstStyle/>
          <a:p>
            <a:pPr>
              <a:defRPr/>
            </a:pPr>
            <a:endParaRPr>
              <a:latin typeface="Calibri"/>
            </a:endParaRPr>
          </a:p>
        </p:txBody>
      </p:sp>
      <p:sp>
        <p:nvSpPr>
          <p:cNvPr id="6" name="Google Shape;338;p9"/>
          <p:cNvSpPr/>
          <p:nvPr/>
        </p:nvSpPr>
        <p:spPr>
          <a:xfrm rot="8100000">
            <a:off x="8051800" y="6059576"/>
            <a:ext cx="162984" cy="163816"/>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lIns="91594" tIns="91594" rIns="91594" bIns="91594" anchor="ctr"/>
          <a:lstStyle/>
          <a:p>
            <a:pPr>
              <a:defRPr/>
            </a:pPr>
            <a:endParaRPr>
              <a:latin typeface="Calibri"/>
            </a:endParaRPr>
          </a:p>
        </p:txBody>
      </p:sp>
      <p:sp>
        <p:nvSpPr>
          <p:cNvPr id="7" name="Google Shape;339;p9"/>
          <p:cNvSpPr/>
          <p:nvPr/>
        </p:nvSpPr>
        <p:spPr>
          <a:xfrm rot="8100000">
            <a:off x="9575800" y="6104108"/>
            <a:ext cx="162984" cy="163816"/>
          </a:xfrm>
          <a:prstGeom prst="teardrop">
            <a:avLst>
              <a:gd name="adj" fmla="val 100000"/>
            </a:avLst>
          </a:prstGeom>
          <a:solidFill>
            <a:schemeClr val="accent1"/>
          </a:solidFill>
          <a:ln>
            <a:noFill/>
          </a:ln>
        </p:spPr>
        <p:txBody>
          <a:bodyPr spcFirstLastPara="1" lIns="91594" tIns="91594" rIns="91594" bIns="91594" anchor="ctr"/>
          <a:lstStyle/>
          <a:p>
            <a:pPr>
              <a:defRPr/>
            </a:pPr>
            <a:endParaRPr>
              <a:latin typeface="Calibri"/>
            </a:endParaRPr>
          </a:p>
        </p:txBody>
      </p:sp>
      <p:grpSp>
        <p:nvGrpSpPr>
          <p:cNvPr id="8" name="Google Shape;340;p9"/>
          <p:cNvGrpSpPr>
            <a:grpSpLocks/>
          </p:cNvGrpSpPr>
          <p:nvPr/>
        </p:nvGrpSpPr>
        <p:grpSpPr bwMode="auto">
          <a:xfrm>
            <a:off x="-12699" y="5960968"/>
            <a:ext cx="12223751" cy="795220"/>
            <a:chOff x="-9525" y="4462475"/>
            <a:chExt cx="9167825" cy="595300"/>
          </a:xfrm>
        </p:grpSpPr>
        <p:sp>
          <p:nvSpPr>
            <p:cNvPr id="9" name="Google Shape;341;p9"/>
            <p:cNvSpPr>
              <a:spLocks/>
            </p:cNvSpPr>
            <p:nvPr/>
          </p:nvSpPr>
          <p:spPr bwMode="auto">
            <a:xfrm>
              <a:off x="-9525" y="4581535"/>
              <a:ext cx="4205294" cy="476240"/>
            </a:xfrm>
            <a:custGeom>
              <a:avLst/>
              <a:gdLst>
                <a:gd name="T0" fmla="*/ 0 w 168212"/>
                <a:gd name="T1" fmla="*/ 1715 h 19050"/>
                <a:gd name="T2" fmla="*/ 15812 w 168212"/>
                <a:gd name="T3" fmla="*/ 16574 h 19050"/>
                <a:gd name="T4" fmla="*/ 31052 w 168212"/>
                <a:gd name="T5" fmla="*/ 16574 h 19050"/>
                <a:gd name="T6" fmla="*/ 46292 w 168212"/>
                <a:gd name="T7" fmla="*/ 14097 h 19050"/>
                <a:gd name="T8" fmla="*/ 61532 w 168212"/>
                <a:gd name="T9" fmla="*/ 19050 h 19050"/>
                <a:gd name="T10" fmla="*/ 76581 w 168212"/>
                <a:gd name="T11" fmla="*/ 11240 h 19050"/>
                <a:gd name="T12" fmla="*/ 92012 w 168212"/>
                <a:gd name="T13" fmla="*/ 11240 h 19050"/>
                <a:gd name="T14" fmla="*/ 106871 w 168212"/>
                <a:gd name="T15" fmla="*/ 0 h 19050"/>
                <a:gd name="T16" fmla="*/ 122111 w 168212"/>
                <a:gd name="T17" fmla="*/ 2667 h 19050"/>
                <a:gd name="T18" fmla="*/ 137541 w 168212"/>
                <a:gd name="T19" fmla="*/ 2667 h 19050"/>
                <a:gd name="T20" fmla="*/ 152972 w 168212"/>
                <a:gd name="T21" fmla="*/ 16002 h 19050"/>
                <a:gd name="T22" fmla="*/ 168212 w 168212"/>
                <a:gd name="T23" fmla="*/ 16002 h 190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Google Shape;342;p9"/>
            <p:cNvSpPr>
              <a:spLocks/>
            </p:cNvSpPr>
            <p:nvPr/>
          </p:nvSpPr>
          <p:spPr bwMode="auto">
            <a:xfrm>
              <a:off x="4195769" y="4462475"/>
              <a:ext cx="3424241" cy="590538"/>
            </a:xfrm>
            <a:custGeom>
              <a:avLst/>
              <a:gdLst>
                <a:gd name="T0" fmla="*/ 0 w 136969"/>
                <a:gd name="T1" fmla="*/ 20955 h 23622"/>
                <a:gd name="T2" fmla="*/ 15049 w 136969"/>
                <a:gd name="T3" fmla="*/ 9144 h 23622"/>
                <a:gd name="T4" fmla="*/ 30480 w 136969"/>
                <a:gd name="T5" fmla="*/ 4381 h 23622"/>
                <a:gd name="T6" fmla="*/ 45720 w 136969"/>
                <a:gd name="T7" fmla="*/ 13716 h 23622"/>
                <a:gd name="T8" fmla="*/ 60769 w 136969"/>
                <a:gd name="T9" fmla="*/ 13716 h 23622"/>
                <a:gd name="T10" fmla="*/ 76009 w 136969"/>
                <a:gd name="T11" fmla="*/ 16573 h 23622"/>
                <a:gd name="T12" fmla="*/ 91249 w 136969"/>
                <a:gd name="T13" fmla="*/ 11811 h 23622"/>
                <a:gd name="T14" fmla="*/ 106680 w 136969"/>
                <a:gd name="T15" fmla="*/ 23622 h 23622"/>
                <a:gd name="T16" fmla="*/ 122110 w 136969"/>
                <a:gd name="T17" fmla="*/ 23622 h 23622"/>
                <a:gd name="T18" fmla="*/ 136969 w 136969"/>
                <a:gd name="T19" fmla="*/ 0 h 23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Google Shape;343;p9"/>
            <p:cNvSpPr>
              <a:spLocks/>
            </p:cNvSpPr>
            <p:nvPr/>
          </p:nvSpPr>
          <p:spPr bwMode="auto">
            <a:xfrm>
              <a:off x="7624773" y="4472000"/>
              <a:ext cx="1533527" cy="414329"/>
            </a:xfrm>
            <a:custGeom>
              <a:avLst/>
              <a:gdLst>
                <a:gd name="T0" fmla="*/ 0 w 61341"/>
                <a:gd name="T1" fmla="*/ 0 h 16573"/>
                <a:gd name="T2" fmla="*/ 15049 w 61341"/>
                <a:gd name="T3" fmla="*/ 4762 h 16573"/>
                <a:gd name="T4" fmla="*/ 30670 w 61341"/>
                <a:gd name="T5" fmla="*/ 4762 h 16573"/>
                <a:gd name="T6" fmla="*/ 45910 w 61341"/>
                <a:gd name="T7" fmla="*/ 4762 h 16573"/>
                <a:gd name="T8" fmla="*/ 61341 w 61341"/>
                <a:gd name="T9" fmla="*/ 16573 h 165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 name="Google Shape;344;p9"/>
          <p:cNvGrpSpPr>
            <a:grpSpLocks/>
          </p:cNvGrpSpPr>
          <p:nvPr/>
        </p:nvGrpSpPr>
        <p:grpSpPr bwMode="auto">
          <a:xfrm>
            <a:off x="-57151" y="5935521"/>
            <a:ext cx="12306301" cy="858838"/>
            <a:chOff x="-42837" y="4443488"/>
            <a:chExt cx="9229575" cy="642788"/>
          </a:xfrm>
        </p:grpSpPr>
        <p:sp>
          <p:nvSpPr>
            <p:cNvPr id="13" name="Google Shape;345;p9"/>
            <p:cNvSpPr>
              <a:spLocks noChangeArrowheads="1"/>
            </p:cNvSpPr>
            <p:nvPr/>
          </p:nvSpPr>
          <p:spPr bwMode="auto">
            <a:xfrm>
              <a:off x="1114432" y="4900582"/>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14" name="Google Shape;346;p9"/>
            <p:cNvSpPr>
              <a:spLocks noChangeArrowheads="1"/>
            </p:cNvSpPr>
            <p:nvPr/>
          </p:nvSpPr>
          <p:spPr bwMode="auto">
            <a:xfrm>
              <a:off x="1495426" y="5029139"/>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15" name="Google Shape;347;p9"/>
            <p:cNvSpPr>
              <a:spLocks noChangeArrowheads="1"/>
            </p:cNvSpPr>
            <p:nvPr/>
          </p:nvSpPr>
          <p:spPr bwMode="auto">
            <a:xfrm>
              <a:off x="733438" y="4972003"/>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16" name="Google Shape;348;p9"/>
            <p:cNvSpPr>
              <a:spLocks noChangeArrowheads="1"/>
            </p:cNvSpPr>
            <p:nvPr/>
          </p:nvSpPr>
          <p:spPr bwMode="auto">
            <a:xfrm>
              <a:off x="352445" y="4962480"/>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17" name="Google Shape;349;p9"/>
            <p:cNvSpPr>
              <a:spLocks noChangeArrowheads="1"/>
            </p:cNvSpPr>
            <p:nvPr/>
          </p:nvSpPr>
          <p:spPr bwMode="auto">
            <a:xfrm>
              <a:off x="-42837" y="4605375"/>
              <a:ext cx="57150"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18" name="Google Shape;350;p9"/>
            <p:cNvSpPr>
              <a:spLocks noChangeArrowheads="1"/>
            </p:cNvSpPr>
            <p:nvPr/>
          </p:nvSpPr>
          <p:spPr bwMode="auto">
            <a:xfrm>
              <a:off x="1876420" y="4833922"/>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19" name="Google Shape;351;p9"/>
            <p:cNvSpPr>
              <a:spLocks noChangeArrowheads="1"/>
            </p:cNvSpPr>
            <p:nvPr/>
          </p:nvSpPr>
          <p:spPr bwMode="auto">
            <a:xfrm>
              <a:off x="2257413" y="4829161"/>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20" name="Google Shape;352;p9"/>
            <p:cNvSpPr>
              <a:spLocks noChangeArrowheads="1"/>
            </p:cNvSpPr>
            <p:nvPr/>
          </p:nvSpPr>
          <p:spPr bwMode="auto">
            <a:xfrm>
              <a:off x="2638407" y="4548239"/>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21" name="Google Shape;353;p9"/>
            <p:cNvSpPr>
              <a:spLocks noChangeArrowheads="1"/>
            </p:cNvSpPr>
            <p:nvPr/>
          </p:nvSpPr>
          <p:spPr bwMode="auto">
            <a:xfrm>
              <a:off x="3019401" y="4614898"/>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22" name="Google Shape;354;p9"/>
            <p:cNvSpPr>
              <a:spLocks noChangeArrowheads="1"/>
            </p:cNvSpPr>
            <p:nvPr/>
          </p:nvSpPr>
          <p:spPr bwMode="auto">
            <a:xfrm>
              <a:off x="3400395" y="4614898"/>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23" name="Google Shape;355;p9"/>
            <p:cNvSpPr>
              <a:spLocks noChangeArrowheads="1"/>
            </p:cNvSpPr>
            <p:nvPr/>
          </p:nvSpPr>
          <p:spPr bwMode="auto">
            <a:xfrm>
              <a:off x="3781388" y="4948196"/>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24" name="Google Shape;356;p9"/>
            <p:cNvSpPr>
              <a:spLocks noChangeArrowheads="1"/>
            </p:cNvSpPr>
            <p:nvPr/>
          </p:nvSpPr>
          <p:spPr bwMode="auto">
            <a:xfrm>
              <a:off x="4162382" y="4948196"/>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25" name="Google Shape;357;p9"/>
            <p:cNvSpPr>
              <a:spLocks noChangeArrowheads="1"/>
            </p:cNvSpPr>
            <p:nvPr/>
          </p:nvSpPr>
          <p:spPr bwMode="auto">
            <a:xfrm>
              <a:off x="4543376" y="4667273"/>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26" name="Google Shape;358;p9"/>
            <p:cNvSpPr>
              <a:spLocks noChangeArrowheads="1"/>
            </p:cNvSpPr>
            <p:nvPr/>
          </p:nvSpPr>
          <p:spPr bwMode="auto">
            <a:xfrm>
              <a:off x="4924370" y="4543477"/>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27" name="Google Shape;359;p9"/>
            <p:cNvSpPr>
              <a:spLocks noChangeArrowheads="1"/>
            </p:cNvSpPr>
            <p:nvPr/>
          </p:nvSpPr>
          <p:spPr bwMode="auto">
            <a:xfrm>
              <a:off x="5305364" y="4772024"/>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28" name="Google Shape;360;p9"/>
            <p:cNvSpPr>
              <a:spLocks noChangeArrowheads="1"/>
            </p:cNvSpPr>
            <p:nvPr/>
          </p:nvSpPr>
          <p:spPr bwMode="auto">
            <a:xfrm>
              <a:off x="5686357" y="4772024"/>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29" name="Google Shape;361;p9"/>
            <p:cNvSpPr>
              <a:spLocks noChangeArrowheads="1"/>
            </p:cNvSpPr>
            <p:nvPr/>
          </p:nvSpPr>
          <p:spPr bwMode="auto">
            <a:xfrm>
              <a:off x="6067351" y="4848206"/>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30" name="Google Shape;362;p9"/>
            <p:cNvSpPr>
              <a:spLocks noChangeArrowheads="1"/>
            </p:cNvSpPr>
            <p:nvPr/>
          </p:nvSpPr>
          <p:spPr bwMode="auto">
            <a:xfrm>
              <a:off x="6448345" y="4729172"/>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31" name="Google Shape;363;p9"/>
            <p:cNvSpPr>
              <a:spLocks noChangeArrowheads="1"/>
            </p:cNvSpPr>
            <p:nvPr/>
          </p:nvSpPr>
          <p:spPr bwMode="auto">
            <a:xfrm>
              <a:off x="6829339" y="5024378"/>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32" name="Google Shape;364;p9"/>
            <p:cNvSpPr>
              <a:spLocks noChangeArrowheads="1"/>
            </p:cNvSpPr>
            <p:nvPr/>
          </p:nvSpPr>
          <p:spPr bwMode="auto">
            <a:xfrm>
              <a:off x="7210332" y="5024378"/>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33" name="Google Shape;365;p9"/>
            <p:cNvSpPr>
              <a:spLocks noChangeArrowheads="1"/>
            </p:cNvSpPr>
            <p:nvPr/>
          </p:nvSpPr>
          <p:spPr bwMode="auto">
            <a:xfrm>
              <a:off x="7591326" y="4443488"/>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34" name="Google Shape;366;p9"/>
            <p:cNvSpPr>
              <a:spLocks noChangeArrowheads="1"/>
            </p:cNvSpPr>
            <p:nvPr/>
          </p:nvSpPr>
          <p:spPr bwMode="auto">
            <a:xfrm>
              <a:off x="7972320" y="4557761"/>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35" name="Google Shape;367;p9"/>
            <p:cNvSpPr>
              <a:spLocks noChangeArrowheads="1"/>
            </p:cNvSpPr>
            <p:nvPr/>
          </p:nvSpPr>
          <p:spPr bwMode="auto">
            <a:xfrm>
              <a:off x="8353314" y="4557761"/>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36" name="Google Shape;368;p9"/>
            <p:cNvSpPr>
              <a:spLocks noChangeArrowheads="1"/>
            </p:cNvSpPr>
            <p:nvPr/>
          </p:nvSpPr>
          <p:spPr bwMode="auto">
            <a:xfrm>
              <a:off x="8734307" y="4557761"/>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37" name="Google Shape;369;p9"/>
            <p:cNvSpPr>
              <a:spLocks noChangeArrowheads="1"/>
            </p:cNvSpPr>
            <p:nvPr/>
          </p:nvSpPr>
          <p:spPr bwMode="auto">
            <a:xfrm>
              <a:off x="9129589" y="4867252"/>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grpSp>
      <p:sp>
        <p:nvSpPr>
          <p:cNvPr id="38" name="Google Shape;370;p9"/>
          <p:cNvSpPr>
            <a:spLocks noChangeArrowheads="1"/>
          </p:cNvSpPr>
          <p:nvPr/>
        </p:nvSpPr>
        <p:spPr bwMode="auto">
          <a:xfrm>
            <a:off x="3987800" y="6126374"/>
            <a:ext cx="152400" cy="152682"/>
          </a:xfrm>
          <a:prstGeom prst="ellipse">
            <a:avLst/>
          </a:prstGeom>
          <a:noFill/>
          <a:ln w="952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594" tIns="91594" rIns="91594" bIns="91594"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39" name="Google Shape;371;p9"/>
          <p:cNvSpPr>
            <a:spLocks noChangeArrowheads="1"/>
          </p:cNvSpPr>
          <p:nvPr/>
        </p:nvSpPr>
        <p:spPr bwMode="auto">
          <a:xfrm>
            <a:off x="1447800" y="6508080"/>
            <a:ext cx="152400" cy="152682"/>
          </a:xfrm>
          <a:prstGeom prst="ellipse">
            <a:avLst/>
          </a:prstGeom>
          <a:noFill/>
          <a:ln w="952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594" tIns="91594" rIns="91594" bIns="91594"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40" name="Google Shape;372;p9"/>
          <p:cNvSpPr>
            <a:spLocks noChangeArrowheads="1"/>
          </p:cNvSpPr>
          <p:nvPr/>
        </p:nvSpPr>
        <p:spPr bwMode="auto">
          <a:xfrm>
            <a:off x="6527800" y="6032539"/>
            <a:ext cx="152400" cy="152682"/>
          </a:xfrm>
          <a:prstGeom prst="ellipse">
            <a:avLst/>
          </a:prstGeom>
          <a:noFill/>
          <a:ln w="952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594" tIns="91594" rIns="91594" bIns="91594"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41" name="Google Shape;373;p9"/>
          <p:cNvSpPr/>
          <p:nvPr/>
        </p:nvSpPr>
        <p:spPr>
          <a:xfrm rot="8100000">
            <a:off x="11599334" y="5782840"/>
            <a:ext cx="165100" cy="163816"/>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lIns="91594" tIns="91594" rIns="91594" bIns="91594" anchor="ctr"/>
          <a:lstStyle/>
          <a:p>
            <a:pPr>
              <a:defRPr/>
            </a:pPr>
            <a:endParaRPr>
              <a:latin typeface="Calibri"/>
            </a:endParaRPr>
          </a:p>
        </p:txBody>
      </p:sp>
      <p:sp>
        <p:nvSpPr>
          <p:cNvPr id="374" name="Google Shape;374;p9"/>
          <p:cNvSpPr txBox="1">
            <a:spLocks noGrp="1"/>
          </p:cNvSpPr>
          <p:nvPr>
            <p:ph type="body" idx="1"/>
          </p:nvPr>
        </p:nvSpPr>
        <p:spPr>
          <a:xfrm>
            <a:off x="609600" y="5146617"/>
            <a:ext cx="10972800" cy="694083"/>
          </a:xfrm>
          <a:prstGeom prst="rect">
            <a:avLst/>
          </a:prstGeom>
        </p:spPr>
        <p:txBody>
          <a:bodyPr spcFirstLastPara="1">
            <a:noAutofit/>
          </a:bodyPr>
          <a:lstStyle>
            <a:lvl1pPr marL="458069" lvl="0" indent="-229034" algn="ctr">
              <a:spcBef>
                <a:spcPts val="361"/>
              </a:spcBef>
              <a:spcAft>
                <a:spcPts val="0"/>
              </a:spcAft>
              <a:buClr>
                <a:schemeClr val="accent1"/>
              </a:buClr>
              <a:buSzPts val="1400"/>
              <a:buNone/>
              <a:defRPr sz="1403">
                <a:solidFill>
                  <a:schemeClr val="accent1"/>
                </a:solidFill>
              </a:defRPr>
            </a:lvl1pPr>
          </a:lstStyle>
          <a:p>
            <a:pPr lvl="0"/>
            <a:r>
              <a:rPr lang="en-US"/>
              <a:t>Click to edit Master text styles</a:t>
            </a:r>
          </a:p>
        </p:txBody>
      </p:sp>
      <p:sp>
        <p:nvSpPr>
          <p:cNvPr id="42" name="Google Shape;375;p9"/>
          <p:cNvSpPr txBox="1">
            <a:spLocks noGrp="1"/>
          </p:cNvSpPr>
          <p:nvPr>
            <p:ph type="sldNum" idx="10"/>
          </p:nvPr>
        </p:nvSpPr>
        <p:spPr>
          <a:xfrm>
            <a:off x="11408834" y="6447644"/>
            <a:ext cx="732367" cy="423057"/>
          </a:xfrm>
          <a:prstGeom prst="rect">
            <a:avLst/>
          </a:prstGeom>
        </p:spPr>
        <p:txBody>
          <a:bodyPr vert="horz" wrap="square" lIns="91440" tIns="45720" rIns="91440" bIns="45720" numCol="1" anchor="t" anchorCtr="0" compatLnSpc="1">
            <a:prstTxWarp prst="textNoShape">
              <a:avLst/>
            </a:prstTxWarp>
          </a:bodyPr>
          <a:lstStyle>
            <a:lvl1pPr>
              <a:defRPr/>
            </a:lvl1pPr>
          </a:lstStyle>
          <a:p>
            <a:fld id="{DB5C5995-A58B-4443-A39A-68B3809790D8}" type="slidenum">
              <a:rPr lang="ro-RO" altLang="en-US"/>
              <a:pPr/>
              <a:t>‹#›</a:t>
            </a:fld>
            <a:endParaRPr lang="ro-RO" altLang="en-US"/>
          </a:p>
        </p:txBody>
      </p:sp>
    </p:spTree>
    <p:extLst>
      <p:ext uri="{BB962C8B-B14F-4D97-AF65-F5344CB8AC3E}">
        <p14:creationId xmlns:p14="http://schemas.microsoft.com/office/powerpoint/2010/main" val="321765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2"/>
            <a:ext cx="9144000" cy="2392021"/>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68122"/>
            <a:ext cx="2743200" cy="365801"/>
          </a:xfrm>
          <a:prstGeom prst="rect">
            <a:avLst/>
          </a:prstGeom>
        </p:spPr>
        <p:txBody>
          <a:bodyPr/>
          <a:lstStyle/>
          <a:p>
            <a:fld id="{8E706E86-AAD8-484A-BDBB-6AA92EB016D9}" type="datetimeFigureOut">
              <a:rPr lang="en-US" smtClean="0"/>
              <a:t>5/7/2024</a:t>
            </a:fld>
            <a:endParaRPr lang="en-US"/>
          </a:p>
        </p:txBody>
      </p:sp>
      <p:sp>
        <p:nvSpPr>
          <p:cNvPr id="5" name="Footer Placeholder 4"/>
          <p:cNvSpPr>
            <a:spLocks noGrp="1"/>
          </p:cNvSpPr>
          <p:nvPr>
            <p:ph type="ftr" sz="quarter" idx="11"/>
          </p:nvPr>
        </p:nvSpPr>
        <p:spPr>
          <a:xfrm>
            <a:off x="4038600" y="6368122"/>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2"/>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237586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 id="2147483675" r:id="rId14"/>
    <p:sldLayoutId id="2147483676" r:id="rId15"/>
    <p:sldLayoutId id="2147483677" r:id="rId16"/>
    <p:sldLayoutId id="2147483679" r:id="rId17"/>
    <p:sldLayoutId id="2147483680" r:id="rId18"/>
    <p:sldLayoutId id="2147483681" r:id="rId19"/>
    <p:sldLayoutId id="2147483682" r:id="rId2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1.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 Id="rId5" Type="http://schemas.openxmlformats.org/officeDocument/2006/relationships/image" Target="../media/image38.emf"/><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15.xml"/><Relationship Id="rId4" Type="http://schemas.openxmlformats.org/officeDocument/2006/relationships/image" Target="../media/image5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ro-RO"/>
              <a:t>ROMÂNIA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ro-RO"/>
              <a:t>09 și 10 mai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AE5AE-EFCC-5779-8C4F-8748559373DB}"/>
              </a:ext>
            </a:extLst>
          </p:cNvPr>
          <p:cNvGrpSpPr/>
          <p:nvPr/>
        </p:nvGrpSpPr>
        <p:grpSpPr>
          <a:xfrm>
            <a:off x="3584403" y="2215581"/>
            <a:ext cx="2973848" cy="2867083"/>
            <a:chOff x="1115618" y="1926356"/>
            <a:chExt cx="3181045" cy="3151102"/>
          </a:xfrm>
        </p:grpSpPr>
        <p:sp>
          <p:nvSpPr>
            <p:cNvPr id="3" name="Oval 2">
              <a:extLst>
                <a:ext uri="{FF2B5EF4-FFF2-40B4-BE49-F238E27FC236}">
                  <a16:creationId xmlns:a16="http://schemas.microsoft.com/office/drawing/2014/main" id="{A864AEA5-8E22-AE02-1F1C-1173CA94EED5}"/>
                </a:ext>
              </a:extLst>
            </p:cNvPr>
            <p:cNvSpPr/>
            <p:nvPr/>
          </p:nvSpPr>
          <p:spPr>
            <a:xfrm>
              <a:off x="1403648" y="2214389"/>
              <a:ext cx="2592288" cy="2592288"/>
            </a:xfrm>
            <a:prstGeom prst="ellipse">
              <a:avLst/>
            </a:prstGeom>
            <a:solidFill>
              <a:srgbClr val="002060"/>
            </a:solidFill>
            <a:ln w="254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4" name="Arc 31">
              <a:extLst>
                <a:ext uri="{FF2B5EF4-FFF2-40B4-BE49-F238E27FC236}">
                  <a16:creationId xmlns:a16="http://schemas.microsoft.com/office/drawing/2014/main" id="{E2705E4B-1DC9-6335-AC10-16674ABA494B}"/>
                </a:ext>
              </a:extLst>
            </p:cNvPr>
            <p:cNvSpPr>
              <a:spLocks/>
            </p:cNvSpPr>
            <p:nvPr/>
          </p:nvSpPr>
          <p:spPr bwMode="auto">
            <a:xfrm rot="16200000">
              <a:off x="1114241" y="1927733"/>
              <a:ext cx="1413385" cy="1410632"/>
            </a:xfrm>
            <a:custGeom>
              <a:avLst/>
              <a:gdLst>
                <a:gd name="T0" fmla="*/ 693238 w 19905"/>
                <a:gd name="T1" fmla="*/ 0 h 19873"/>
                <a:gd name="T2" fmla="*/ 1630691 w 19905"/>
                <a:gd name="T3" fmla="*/ 940395 h 19873"/>
                <a:gd name="T4" fmla="*/ 0 w 19905"/>
                <a:gd name="T5" fmla="*/ 1627065 h 19873"/>
                <a:gd name="T6" fmla="*/ 0 60000 65536"/>
                <a:gd name="T7" fmla="*/ 0 60000 65536"/>
                <a:gd name="T8" fmla="*/ 0 60000 65536"/>
                <a:gd name="T9" fmla="*/ 0 w 19905"/>
                <a:gd name="T10" fmla="*/ 0 h 19873"/>
                <a:gd name="T11" fmla="*/ 19905 w 19905"/>
                <a:gd name="T12" fmla="*/ 19873 h 19873"/>
              </a:gdLst>
              <a:ahLst/>
              <a:cxnLst>
                <a:cxn ang="T6">
                  <a:pos x="T0" y="T1"/>
                </a:cxn>
                <a:cxn ang="T7">
                  <a:pos x="T2" y="T3"/>
                </a:cxn>
                <a:cxn ang="T8">
                  <a:pos x="T4" y="T5"/>
                </a:cxn>
              </a:cxnLst>
              <a:rect l="T9" t="T10" r="T11" b="T12"/>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63500" cap="sq">
              <a:solidFill>
                <a:srgbClr val="002060"/>
              </a:solidFill>
              <a:prstDash val="solid"/>
              <a:round/>
              <a:headEnd/>
              <a:tailEnd type="triangle" w="med" len="sm"/>
            </a:ln>
          </p:spPr>
          <p:txBody>
            <a:bodyPr wrap="none" anchor="ctr"/>
            <a:lstStyle/>
            <a:p>
              <a:endParaRPr lang="ko-KR" altLang="en-US" sz="1600"/>
            </a:p>
          </p:txBody>
        </p:sp>
        <p:sp>
          <p:nvSpPr>
            <p:cNvPr id="5" name="Arc 31">
              <a:extLst>
                <a:ext uri="{FF2B5EF4-FFF2-40B4-BE49-F238E27FC236}">
                  <a16:creationId xmlns:a16="http://schemas.microsoft.com/office/drawing/2014/main" id="{0F456002-E53D-B9B1-7010-23E03501220E}"/>
                </a:ext>
              </a:extLst>
            </p:cNvPr>
            <p:cNvSpPr>
              <a:spLocks/>
            </p:cNvSpPr>
            <p:nvPr/>
          </p:nvSpPr>
          <p:spPr bwMode="auto">
            <a:xfrm rot="5400000">
              <a:off x="2851957" y="3665450"/>
              <a:ext cx="1413384" cy="1410632"/>
            </a:xfrm>
            <a:custGeom>
              <a:avLst/>
              <a:gdLst>
                <a:gd name="T0" fmla="*/ 693238 w 19905"/>
                <a:gd name="T1" fmla="*/ 0 h 19873"/>
                <a:gd name="T2" fmla="*/ 1630691 w 19905"/>
                <a:gd name="T3" fmla="*/ 940395 h 19873"/>
                <a:gd name="T4" fmla="*/ 0 w 19905"/>
                <a:gd name="T5" fmla="*/ 1627065 h 19873"/>
                <a:gd name="T6" fmla="*/ 0 60000 65536"/>
                <a:gd name="T7" fmla="*/ 0 60000 65536"/>
                <a:gd name="T8" fmla="*/ 0 60000 65536"/>
                <a:gd name="T9" fmla="*/ 0 w 19905"/>
                <a:gd name="T10" fmla="*/ 0 h 19873"/>
                <a:gd name="T11" fmla="*/ 19905 w 19905"/>
                <a:gd name="T12" fmla="*/ 19873 h 19873"/>
              </a:gdLst>
              <a:ahLst/>
              <a:cxnLst>
                <a:cxn ang="T6">
                  <a:pos x="T0" y="T1"/>
                </a:cxn>
                <a:cxn ang="T7">
                  <a:pos x="T2" y="T3"/>
                </a:cxn>
                <a:cxn ang="T8">
                  <a:pos x="T4" y="T5"/>
                </a:cxn>
              </a:cxnLst>
              <a:rect l="T9" t="T10" r="T11" b="T12"/>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63500" cap="sq">
              <a:solidFill>
                <a:srgbClr val="002060"/>
              </a:solidFill>
              <a:prstDash val="solid"/>
              <a:round/>
              <a:headEnd/>
              <a:tailEnd type="triangle" w="med" len="sm"/>
            </a:ln>
          </p:spPr>
          <p:txBody>
            <a:bodyPr wrap="none" anchor="ctr"/>
            <a:lstStyle/>
            <a:p>
              <a:endParaRPr lang="ko-KR" altLang="en-US" sz="1600"/>
            </a:p>
          </p:txBody>
        </p:sp>
        <p:sp>
          <p:nvSpPr>
            <p:cNvPr id="6" name="Arc 31">
              <a:extLst>
                <a:ext uri="{FF2B5EF4-FFF2-40B4-BE49-F238E27FC236}">
                  <a16:creationId xmlns:a16="http://schemas.microsoft.com/office/drawing/2014/main" id="{6E77C84E-A479-765D-2644-CC0E4DDF03A0}"/>
                </a:ext>
              </a:extLst>
            </p:cNvPr>
            <p:cNvSpPr>
              <a:spLocks/>
            </p:cNvSpPr>
            <p:nvPr/>
          </p:nvSpPr>
          <p:spPr bwMode="auto">
            <a:xfrm>
              <a:off x="2883279" y="1965909"/>
              <a:ext cx="1413384" cy="1410632"/>
            </a:xfrm>
            <a:custGeom>
              <a:avLst/>
              <a:gdLst>
                <a:gd name="T0" fmla="*/ 693238 w 19905"/>
                <a:gd name="T1" fmla="*/ 0 h 19873"/>
                <a:gd name="T2" fmla="*/ 1630691 w 19905"/>
                <a:gd name="T3" fmla="*/ 940395 h 19873"/>
                <a:gd name="T4" fmla="*/ 0 w 19905"/>
                <a:gd name="T5" fmla="*/ 1627065 h 19873"/>
                <a:gd name="T6" fmla="*/ 0 60000 65536"/>
                <a:gd name="T7" fmla="*/ 0 60000 65536"/>
                <a:gd name="T8" fmla="*/ 0 60000 65536"/>
                <a:gd name="T9" fmla="*/ 0 w 19905"/>
                <a:gd name="T10" fmla="*/ 0 h 19873"/>
                <a:gd name="T11" fmla="*/ 19905 w 19905"/>
                <a:gd name="T12" fmla="*/ 19873 h 19873"/>
              </a:gdLst>
              <a:ahLst/>
              <a:cxnLst>
                <a:cxn ang="T6">
                  <a:pos x="T0" y="T1"/>
                </a:cxn>
                <a:cxn ang="T7">
                  <a:pos x="T2" y="T3"/>
                </a:cxn>
                <a:cxn ang="T8">
                  <a:pos x="T4" y="T5"/>
                </a:cxn>
              </a:cxnLst>
              <a:rect l="T9" t="T10" r="T11" b="T12"/>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63500" cap="sq">
              <a:solidFill>
                <a:srgbClr val="002060"/>
              </a:solidFill>
              <a:prstDash val="solid"/>
              <a:round/>
              <a:headEnd/>
              <a:tailEnd type="triangle" w="med" len="sm"/>
            </a:ln>
          </p:spPr>
          <p:txBody>
            <a:bodyPr wrap="none" anchor="ctr"/>
            <a:lstStyle/>
            <a:p>
              <a:endParaRPr lang="ko-KR" altLang="en-US" sz="1600" dirty="0"/>
            </a:p>
          </p:txBody>
        </p:sp>
        <p:sp>
          <p:nvSpPr>
            <p:cNvPr id="7" name="Arc 31">
              <a:extLst>
                <a:ext uri="{FF2B5EF4-FFF2-40B4-BE49-F238E27FC236}">
                  <a16:creationId xmlns:a16="http://schemas.microsoft.com/office/drawing/2014/main" id="{75214A5C-81BE-8C29-776A-DB5312318005}"/>
                </a:ext>
              </a:extLst>
            </p:cNvPr>
            <p:cNvSpPr>
              <a:spLocks/>
            </p:cNvSpPr>
            <p:nvPr/>
          </p:nvSpPr>
          <p:spPr bwMode="auto">
            <a:xfrm rot="10800000">
              <a:off x="1146040" y="3653735"/>
              <a:ext cx="1413383" cy="1410632"/>
            </a:xfrm>
            <a:custGeom>
              <a:avLst/>
              <a:gdLst>
                <a:gd name="T0" fmla="*/ 693238 w 19905"/>
                <a:gd name="T1" fmla="*/ 0 h 19873"/>
                <a:gd name="T2" fmla="*/ 1630691 w 19905"/>
                <a:gd name="T3" fmla="*/ 940395 h 19873"/>
                <a:gd name="T4" fmla="*/ 0 w 19905"/>
                <a:gd name="T5" fmla="*/ 1627065 h 19873"/>
                <a:gd name="T6" fmla="*/ 0 60000 65536"/>
                <a:gd name="T7" fmla="*/ 0 60000 65536"/>
                <a:gd name="T8" fmla="*/ 0 60000 65536"/>
                <a:gd name="T9" fmla="*/ 0 w 19905"/>
                <a:gd name="T10" fmla="*/ 0 h 19873"/>
                <a:gd name="T11" fmla="*/ 19905 w 19905"/>
                <a:gd name="T12" fmla="*/ 19873 h 19873"/>
              </a:gdLst>
              <a:ahLst/>
              <a:cxnLst>
                <a:cxn ang="T6">
                  <a:pos x="T0" y="T1"/>
                </a:cxn>
                <a:cxn ang="T7">
                  <a:pos x="T2" y="T3"/>
                </a:cxn>
                <a:cxn ang="T8">
                  <a:pos x="T4" y="T5"/>
                </a:cxn>
              </a:cxnLst>
              <a:rect l="T9" t="T10" r="T11" b="T12"/>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63500" cap="sq">
              <a:solidFill>
                <a:srgbClr val="002060"/>
              </a:solidFill>
              <a:prstDash val="solid"/>
              <a:round/>
              <a:headEnd/>
              <a:tailEnd type="triangle" w="med" len="sm"/>
            </a:ln>
          </p:spPr>
          <p:txBody>
            <a:bodyPr wrap="none" anchor="ctr"/>
            <a:lstStyle/>
            <a:p>
              <a:endParaRPr lang="ko-KR" altLang="en-US" sz="1600"/>
            </a:p>
          </p:txBody>
        </p:sp>
      </p:grpSp>
      <p:sp>
        <p:nvSpPr>
          <p:cNvPr id="8" name="TextBox 7">
            <a:extLst>
              <a:ext uri="{FF2B5EF4-FFF2-40B4-BE49-F238E27FC236}">
                <a16:creationId xmlns:a16="http://schemas.microsoft.com/office/drawing/2014/main" id="{91769F14-84F6-88DE-F839-4A7D8AE02AC1}"/>
              </a:ext>
            </a:extLst>
          </p:cNvPr>
          <p:cNvSpPr txBox="1"/>
          <p:nvPr/>
        </p:nvSpPr>
        <p:spPr>
          <a:xfrm>
            <a:off x="3800150" y="2827171"/>
            <a:ext cx="2530482" cy="1569660"/>
          </a:xfrm>
          <a:prstGeom prst="rect">
            <a:avLst/>
          </a:prstGeom>
          <a:noFill/>
        </p:spPr>
        <p:txBody>
          <a:bodyPr wrap="square" rtlCol="0" anchor="ctr">
            <a:spAutoFit/>
          </a:bodyPr>
          <a:lstStyle/>
          <a:p>
            <a:pPr algn="ctr"/>
            <a:r>
              <a:rPr lang="en-US" altLang="ko-KR" sz="3200" b="1" dirty="0" err="1">
                <a:solidFill>
                  <a:schemeClr val="bg1"/>
                </a:solidFill>
                <a:latin typeface="EC Square Sans Pro" panose="020B0506040000020004"/>
              </a:rPr>
              <a:t>Evoluția</a:t>
            </a:r>
            <a:endParaRPr lang="en-US" altLang="ko-KR" sz="3200" b="1" dirty="0">
              <a:solidFill>
                <a:schemeClr val="bg1"/>
              </a:solidFill>
              <a:latin typeface="EC Square Sans Pro" panose="020B0506040000020004"/>
            </a:endParaRPr>
          </a:p>
          <a:p>
            <a:pPr algn="ctr"/>
            <a:r>
              <a:rPr lang="en-US" altLang="ko-KR" sz="3200" b="1" dirty="0" err="1">
                <a:solidFill>
                  <a:schemeClr val="bg1"/>
                </a:solidFill>
                <a:latin typeface="EC Square Sans Pro" panose="020B0506040000020004"/>
              </a:rPr>
              <a:t>legislației</a:t>
            </a:r>
            <a:endParaRPr lang="en-US" altLang="ko-KR" sz="3200" b="1" dirty="0">
              <a:solidFill>
                <a:schemeClr val="bg1"/>
              </a:solidFill>
              <a:latin typeface="EC Square Sans Pro" panose="020B0506040000020004"/>
            </a:endParaRPr>
          </a:p>
          <a:p>
            <a:pPr algn="ctr"/>
            <a:r>
              <a:rPr lang="en-US" altLang="ko-KR" sz="3200" b="1" dirty="0" err="1">
                <a:solidFill>
                  <a:schemeClr val="bg1"/>
                </a:solidFill>
                <a:latin typeface="EC Square Sans Pro" panose="020B0506040000020004"/>
              </a:rPr>
              <a:t>domeniului</a:t>
            </a:r>
            <a:endParaRPr lang="ko-KR" altLang="en-US" sz="3200" b="1" dirty="0">
              <a:solidFill>
                <a:schemeClr val="bg1"/>
              </a:solidFill>
              <a:latin typeface="EC Square Sans Pro" panose="020B0506040000020004"/>
            </a:endParaRPr>
          </a:p>
        </p:txBody>
      </p:sp>
      <p:sp>
        <p:nvSpPr>
          <p:cNvPr id="9" name="Oval 8">
            <a:extLst>
              <a:ext uri="{FF2B5EF4-FFF2-40B4-BE49-F238E27FC236}">
                <a16:creationId xmlns:a16="http://schemas.microsoft.com/office/drawing/2014/main" id="{F12E0B59-14F8-6921-E8C1-50AE6A07BEAB}"/>
              </a:ext>
            </a:extLst>
          </p:cNvPr>
          <p:cNvSpPr/>
          <p:nvPr/>
        </p:nvSpPr>
        <p:spPr>
          <a:xfrm>
            <a:off x="4594167" y="1453292"/>
            <a:ext cx="942449" cy="9424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a:solidFill>
                  <a:srgbClr val="002060"/>
                </a:solidFill>
                <a:latin typeface="EC Square Sans Pro" panose="020B0506040000020004"/>
              </a:rPr>
              <a:t>1.</a:t>
            </a:r>
            <a:endParaRPr lang="ko-KR" altLang="en-US" sz="3200" b="1" dirty="0">
              <a:solidFill>
                <a:srgbClr val="002060"/>
              </a:solidFill>
              <a:latin typeface="EC Square Sans Pro" panose="020B0506040000020004"/>
            </a:endParaRPr>
          </a:p>
        </p:txBody>
      </p:sp>
      <p:sp>
        <p:nvSpPr>
          <p:cNvPr id="10" name="Rectangle 9">
            <a:extLst>
              <a:ext uri="{FF2B5EF4-FFF2-40B4-BE49-F238E27FC236}">
                <a16:creationId xmlns:a16="http://schemas.microsoft.com/office/drawing/2014/main" id="{53FC0650-7BF9-5CC3-F35E-352D7EE3E23C}"/>
              </a:ext>
            </a:extLst>
          </p:cNvPr>
          <p:cNvSpPr/>
          <p:nvPr/>
        </p:nvSpPr>
        <p:spPr>
          <a:xfrm>
            <a:off x="5536616" y="1233086"/>
            <a:ext cx="4597984" cy="9283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TextBox 10">
            <a:extLst>
              <a:ext uri="{FF2B5EF4-FFF2-40B4-BE49-F238E27FC236}">
                <a16:creationId xmlns:a16="http://schemas.microsoft.com/office/drawing/2014/main" id="{ACE107C2-651F-964E-AC23-C411119DF115}"/>
              </a:ext>
            </a:extLst>
          </p:cNvPr>
          <p:cNvSpPr txBox="1"/>
          <p:nvPr/>
        </p:nvSpPr>
        <p:spPr>
          <a:xfrm>
            <a:off x="5726530" y="1229930"/>
            <a:ext cx="4485305" cy="523220"/>
          </a:xfrm>
          <a:prstGeom prst="rect">
            <a:avLst/>
          </a:prstGeom>
          <a:noFill/>
        </p:spPr>
        <p:txBody>
          <a:bodyPr wrap="square" rtlCol="0" anchor="ctr">
            <a:spAutoFit/>
          </a:bodyPr>
          <a:lstStyle/>
          <a:p>
            <a:r>
              <a:rPr lang="en-US" sz="2800" b="1" dirty="0" err="1">
                <a:solidFill>
                  <a:srgbClr val="002060"/>
                </a:solidFill>
                <a:latin typeface="EC Square Sans Pro" panose="020B0506040000020004"/>
                <a:ea typeface="Calibri" panose="020F0502020204030204" pitchFamily="34" charset="0"/>
                <a:cs typeface="Times New Roman" panose="02020603050405020304" pitchFamily="18" charset="0"/>
              </a:rPr>
              <a:t>Regulamentul</a:t>
            </a:r>
            <a:r>
              <a:rPr lang="en-US" sz="2800" b="1" dirty="0">
                <a:solidFill>
                  <a:srgbClr val="002060"/>
                </a:solidFill>
                <a:latin typeface="EC Square Sans Pro" panose="020B0506040000020004"/>
                <a:ea typeface="Calibri" panose="020F0502020204030204" pitchFamily="34" charset="0"/>
                <a:cs typeface="Times New Roman" panose="02020603050405020304" pitchFamily="18" charset="0"/>
              </a:rPr>
              <a:t> (UE) 726/2004</a:t>
            </a:r>
            <a:endParaRPr lang="ko-KR" altLang="en-US" sz="2800" b="1" dirty="0">
              <a:solidFill>
                <a:srgbClr val="002060"/>
              </a:solidFill>
              <a:latin typeface="EC Square Sans Pro" panose="020B0506040000020004"/>
            </a:endParaRPr>
          </a:p>
        </p:txBody>
      </p:sp>
      <p:sp>
        <p:nvSpPr>
          <p:cNvPr id="12" name="TextBox 11">
            <a:extLst>
              <a:ext uri="{FF2B5EF4-FFF2-40B4-BE49-F238E27FC236}">
                <a16:creationId xmlns:a16="http://schemas.microsoft.com/office/drawing/2014/main" id="{D645C671-EEDF-D1CB-7359-A4E93E0F3854}"/>
              </a:ext>
            </a:extLst>
          </p:cNvPr>
          <p:cNvSpPr txBox="1"/>
          <p:nvPr/>
        </p:nvSpPr>
        <p:spPr>
          <a:xfrm>
            <a:off x="5679119" y="1611513"/>
            <a:ext cx="4297026" cy="400110"/>
          </a:xfrm>
          <a:prstGeom prst="rect">
            <a:avLst/>
          </a:prstGeom>
          <a:noFill/>
        </p:spPr>
        <p:txBody>
          <a:bodyPr wrap="square">
            <a:spAutoFit/>
          </a:bodyPr>
          <a:lstStyle/>
          <a:p>
            <a:pPr algn="ctr"/>
            <a:r>
              <a:rPr lang="en-US" sz="2000" b="1" dirty="0" err="1">
                <a:solidFill>
                  <a:srgbClr val="002060"/>
                </a:solidFill>
                <a:latin typeface="EC Square Sans Pro" panose="020B0506040000020004"/>
                <a:ea typeface="Calibri" panose="020F0502020204030204" pitchFamily="34" charset="0"/>
                <a:cs typeface="Times New Roman" panose="02020603050405020304" pitchFamily="18" charset="0"/>
              </a:rPr>
              <a:t>cadrul</a:t>
            </a:r>
            <a:r>
              <a:rPr lang="en-US" sz="2000" b="1" dirty="0">
                <a:solidFill>
                  <a:srgbClr val="002060"/>
                </a:solidFill>
                <a:latin typeface="EC Square Sans Pro" panose="020B0506040000020004"/>
                <a:ea typeface="Calibri" panose="020F0502020204030204" pitchFamily="34" charset="0"/>
                <a:cs typeface="Times New Roman" panose="02020603050405020304" pitchFamily="18" charset="0"/>
              </a:rPr>
              <a:t> legal al UE </a:t>
            </a:r>
            <a:r>
              <a:rPr lang="en-US" sz="2000" b="1" dirty="0" err="1">
                <a:solidFill>
                  <a:srgbClr val="002060"/>
                </a:solidFill>
                <a:latin typeface="EC Square Sans Pro" panose="020B0506040000020004"/>
                <a:ea typeface="Calibri" panose="020F0502020204030204" pitchFamily="34" charset="0"/>
                <a:cs typeface="Times New Roman" panose="02020603050405020304" pitchFamily="18" charset="0"/>
              </a:rPr>
              <a:t>în</a:t>
            </a:r>
            <a:r>
              <a:rPr lang="en-US" sz="2000" b="1" dirty="0">
                <a:solidFill>
                  <a:srgbClr val="002060"/>
                </a:solidFill>
                <a:latin typeface="EC Square Sans Pro" panose="020B0506040000020004"/>
                <a:ea typeface="Calibri" panose="020F0502020204030204" pitchFamily="34" charset="0"/>
                <a:cs typeface="Times New Roman" panose="02020603050405020304" pitchFamily="18" charset="0"/>
              </a:rPr>
              <a:t> </a:t>
            </a:r>
            <a:r>
              <a:rPr lang="en-US" sz="2000" b="1" dirty="0" err="1">
                <a:solidFill>
                  <a:srgbClr val="002060"/>
                </a:solidFill>
                <a:latin typeface="EC Square Sans Pro" panose="020B0506040000020004"/>
                <a:ea typeface="Calibri" panose="020F0502020204030204" pitchFamily="34" charset="0"/>
                <a:cs typeface="Times New Roman" panose="02020603050405020304" pitchFamily="18" charset="0"/>
              </a:rPr>
              <a:t>domeniul</a:t>
            </a:r>
            <a:r>
              <a:rPr lang="en-US" sz="2000" b="1" dirty="0">
                <a:solidFill>
                  <a:srgbClr val="002060"/>
                </a:solidFill>
                <a:latin typeface="EC Square Sans Pro" panose="020B0506040000020004"/>
                <a:ea typeface="Calibri" panose="020F0502020204030204" pitchFamily="34" charset="0"/>
                <a:cs typeface="Times New Roman" panose="02020603050405020304" pitchFamily="18" charset="0"/>
              </a:rPr>
              <a:t> </a:t>
            </a:r>
            <a:r>
              <a:rPr lang="en-US" sz="2000" b="1" dirty="0" err="1">
                <a:solidFill>
                  <a:srgbClr val="002060"/>
                </a:solidFill>
                <a:latin typeface="EC Square Sans Pro" panose="020B0506040000020004"/>
                <a:ea typeface="Calibri" panose="020F0502020204030204" pitchFamily="34" charset="0"/>
                <a:cs typeface="Times New Roman" panose="02020603050405020304" pitchFamily="18" charset="0"/>
              </a:rPr>
              <a:t>farmaceutic</a:t>
            </a:r>
            <a:r>
              <a:rPr lang="en-US" sz="2000" b="1" dirty="0">
                <a:solidFill>
                  <a:srgbClr val="002060"/>
                </a:solidFill>
                <a:latin typeface="EC Square Sans Pro" panose="020B0506040000020004"/>
                <a:ea typeface="Calibri" panose="020F0502020204030204" pitchFamily="34" charset="0"/>
                <a:cs typeface="Times New Roman" panose="02020603050405020304" pitchFamily="18" charset="0"/>
              </a:rPr>
              <a:t> </a:t>
            </a:r>
            <a:endParaRPr lang="en-US" sz="2000" dirty="0">
              <a:solidFill>
                <a:srgbClr val="002060"/>
              </a:solidFill>
              <a:latin typeface="EC Square Sans Pro" panose="020B0506040000020004"/>
            </a:endParaRPr>
          </a:p>
        </p:txBody>
      </p:sp>
      <p:sp>
        <p:nvSpPr>
          <p:cNvPr id="13" name="Rectangle 12">
            <a:extLst>
              <a:ext uri="{FF2B5EF4-FFF2-40B4-BE49-F238E27FC236}">
                <a16:creationId xmlns:a16="http://schemas.microsoft.com/office/drawing/2014/main" id="{2169778D-CA7B-3617-B0C9-D8131CF6A48A}"/>
              </a:ext>
            </a:extLst>
          </p:cNvPr>
          <p:cNvSpPr/>
          <p:nvPr/>
        </p:nvSpPr>
        <p:spPr>
          <a:xfrm>
            <a:off x="7214917" y="2973205"/>
            <a:ext cx="4533537" cy="1147945"/>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TextBox 13">
            <a:extLst>
              <a:ext uri="{FF2B5EF4-FFF2-40B4-BE49-F238E27FC236}">
                <a16:creationId xmlns:a16="http://schemas.microsoft.com/office/drawing/2014/main" id="{C319C70B-873C-1555-D46C-576A30875FC1}"/>
              </a:ext>
            </a:extLst>
          </p:cNvPr>
          <p:cNvSpPr txBox="1"/>
          <p:nvPr/>
        </p:nvSpPr>
        <p:spPr>
          <a:xfrm>
            <a:off x="7160773" y="2958804"/>
            <a:ext cx="4552807" cy="523220"/>
          </a:xfrm>
          <a:prstGeom prst="rect">
            <a:avLst/>
          </a:prstGeom>
          <a:noFill/>
        </p:spPr>
        <p:txBody>
          <a:bodyPr wrap="square" rtlCol="0" anchor="ctr">
            <a:spAutoFit/>
          </a:bodyPr>
          <a:lstStyle/>
          <a:p>
            <a:pPr algn="ctr"/>
            <a:r>
              <a:rPr lang="en-US" sz="2800" b="1" dirty="0" err="1">
                <a:solidFill>
                  <a:schemeClr val="bg1"/>
                </a:solidFill>
                <a:latin typeface="EC Square Sans Pro" panose="020B0506040000020004"/>
                <a:ea typeface="Calibri" panose="020F0502020204030204" pitchFamily="34" charset="0"/>
                <a:cs typeface="Times New Roman" panose="02020603050405020304" pitchFamily="18" charset="0"/>
              </a:rPr>
              <a:t>Regulamentul</a:t>
            </a:r>
            <a:r>
              <a:rPr lang="en-US" sz="2400" b="1" dirty="0">
                <a:solidFill>
                  <a:schemeClr val="bg1"/>
                </a:solidFill>
                <a:latin typeface="EC Square Sans Pro" panose="020B0506040000020004"/>
                <a:ea typeface="Calibri" panose="020F0502020204030204" pitchFamily="34" charset="0"/>
                <a:cs typeface="Times New Roman" panose="02020603050405020304" pitchFamily="18" charset="0"/>
              </a:rPr>
              <a:t> (UE) 2019/5 </a:t>
            </a:r>
            <a:endParaRPr lang="ko-KR" altLang="en-US" sz="2400" b="1" dirty="0">
              <a:solidFill>
                <a:schemeClr val="bg1"/>
              </a:solidFill>
              <a:latin typeface="EC Square Sans Pro" panose="020B0506040000020004"/>
              <a:cs typeface="Times New Roman" panose="02020603050405020304" pitchFamily="18" charset="0"/>
            </a:endParaRPr>
          </a:p>
        </p:txBody>
      </p:sp>
      <p:sp>
        <p:nvSpPr>
          <p:cNvPr id="15" name="Oval 14">
            <a:extLst>
              <a:ext uri="{FF2B5EF4-FFF2-40B4-BE49-F238E27FC236}">
                <a16:creationId xmlns:a16="http://schemas.microsoft.com/office/drawing/2014/main" id="{67B20731-179A-A239-071F-97AE9CDDA80A}"/>
              </a:ext>
            </a:extLst>
          </p:cNvPr>
          <p:cNvSpPr/>
          <p:nvPr/>
        </p:nvSpPr>
        <p:spPr>
          <a:xfrm>
            <a:off x="6297556" y="3056761"/>
            <a:ext cx="942449" cy="942449"/>
          </a:xfrm>
          <a:prstGeom prst="ellipse">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a:latin typeface="EC Square Sans Pro" panose="020B0506040000020004"/>
              </a:rPr>
              <a:t>2.</a:t>
            </a:r>
            <a:endParaRPr lang="ko-KR" altLang="en-US" sz="3200" b="1" dirty="0">
              <a:latin typeface="EC Square Sans Pro" panose="020B0506040000020004"/>
            </a:endParaRPr>
          </a:p>
        </p:txBody>
      </p:sp>
      <p:sp>
        <p:nvSpPr>
          <p:cNvPr id="16" name="TextBox 15">
            <a:extLst>
              <a:ext uri="{FF2B5EF4-FFF2-40B4-BE49-F238E27FC236}">
                <a16:creationId xmlns:a16="http://schemas.microsoft.com/office/drawing/2014/main" id="{06E7BE5A-4249-7EEB-D97F-9540860B2ED7}"/>
              </a:ext>
            </a:extLst>
          </p:cNvPr>
          <p:cNvSpPr txBox="1"/>
          <p:nvPr/>
        </p:nvSpPr>
        <p:spPr>
          <a:xfrm>
            <a:off x="7250975" y="3386601"/>
            <a:ext cx="4526223" cy="707886"/>
          </a:xfrm>
          <a:prstGeom prst="rect">
            <a:avLst/>
          </a:prstGeom>
          <a:noFill/>
        </p:spPr>
        <p:txBody>
          <a:bodyPr wrap="square">
            <a:spAutoFit/>
          </a:bodyPr>
          <a:lstStyle/>
          <a:p>
            <a:pPr algn="ct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primul</a:t>
            </a: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 </a:t>
            </a: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cadru</a:t>
            </a: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 juridic specific </a:t>
            </a: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nou</a:t>
            </a: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  </a:t>
            </a: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pentru</a:t>
            </a: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 </a:t>
            </a: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produsele</a:t>
            </a: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 de </a:t>
            </a: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a.u.v.</a:t>
            </a:r>
            <a:endParaRPr lang="ko-KR" altLang="en-US" sz="2000" b="1" dirty="0">
              <a:solidFill>
                <a:schemeClr val="bg1"/>
              </a:solidFill>
              <a:latin typeface="EC Square Sans Pro" panose="020B0506040000020004"/>
              <a:cs typeface="Times New Roman" panose="02020603050405020304" pitchFamily="18" charset="0"/>
            </a:endParaRPr>
          </a:p>
        </p:txBody>
      </p:sp>
      <p:sp>
        <p:nvSpPr>
          <p:cNvPr id="17" name="Oval 16">
            <a:extLst>
              <a:ext uri="{FF2B5EF4-FFF2-40B4-BE49-F238E27FC236}">
                <a16:creationId xmlns:a16="http://schemas.microsoft.com/office/drawing/2014/main" id="{F2CAD207-0695-B4A7-0C56-31F3733623F7}"/>
              </a:ext>
            </a:extLst>
          </p:cNvPr>
          <p:cNvSpPr/>
          <p:nvPr/>
        </p:nvSpPr>
        <p:spPr>
          <a:xfrm>
            <a:off x="4783323" y="4721575"/>
            <a:ext cx="942449" cy="9424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latin typeface="Palatino Linotype" panose="02040502050505030304" pitchFamily="18" charset="0"/>
              </a:rPr>
              <a:t> </a:t>
            </a:r>
            <a:r>
              <a:rPr lang="en-US" altLang="ko-KR" sz="3200" b="1" dirty="0">
                <a:latin typeface="EC Square Sans Pro" panose="020B0506040000020004"/>
              </a:rPr>
              <a:t>3.</a:t>
            </a:r>
            <a:endParaRPr lang="ko-KR" altLang="en-US" sz="2800" b="1" dirty="0">
              <a:latin typeface="EC Square Sans Pro" panose="020B0506040000020004"/>
            </a:endParaRPr>
          </a:p>
        </p:txBody>
      </p:sp>
      <p:sp>
        <p:nvSpPr>
          <p:cNvPr id="18" name="Rectangle 17">
            <a:extLst>
              <a:ext uri="{FF2B5EF4-FFF2-40B4-BE49-F238E27FC236}">
                <a16:creationId xmlns:a16="http://schemas.microsoft.com/office/drawing/2014/main" id="{25D7D44E-E870-D393-EF80-C8055B2B35BA}"/>
              </a:ext>
            </a:extLst>
          </p:cNvPr>
          <p:cNvSpPr/>
          <p:nvPr/>
        </p:nvSpPr>
        <p:spPr>
          <a:xfrm>
            <a:off x="5679119" y="5205673"/>
            <a:ext cx="4648201" cy="10543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D41864F-42FB-F575-5A39-7EAF194E853D}"/>
              </a:ext>
            </a:extLst>
          </p:cNvPr>
          <p:cNvSpPr txBox="1"/>
          <p:nvPr/>
        </p:nvSpPr>
        <p:spPr>
          <a:xfrm>
            <a:off x="5679120" y="5189408"/>
            <a:ext cx="4532716" cy="1138773"/>
          </a:xfrm>
          <a:prstGeom prst="rect">
            <a:avLst/>
          </a:prstGeom>
          <a:noFill/>
        </p:spPr>
        <p:txBody>
          <a:bodyPr wrap="square" rtlCol="0" anchor="ctr">
            <a:spAutoFit/>
          </a:bodyPr>
          <a:lstStyle/>
          <a:p>
            <a:pPr algn="ctr"/>
            <a:r>
              <a:rPr lang="en-US" sz="2800" b="1" dirty="0">
                <a:solidFill>
                  <a:schemeClr val="bg1"/>
                </a:solidFill>
                <a:latin typeface="EC Square Sans Pro" panose="020B0506040000020004"/>
                <a:ea typeface="Calibri" panose="020F0502020204030204" pitchFamily="34" charset="0"/>
                <a:cs typeface="Times New Roman" panose="02020603050405020304" pitchFamily="18" charset="0"/>
              </a:rPr>
              <a:t>   </a:t>
            </a:r>
            <a:r>
              <a:rPr lang="en-US" sz="2800" b="1" dirty="0" err="1">
                <a:solidFill>
                  <a:schemeClr val="bg1"/>
                </a:solidFill>
                <a:latin typeface="EC Square Sans Pro" panose="020B0506040000020004"/>
                <a:ea typeface="Calibri" panose="020F0502020204030204" pitchFamily="34" charset="0"/>
                <a:cs typeface="Times New Roman" panose="02020603050405020304" pitchFamily="18" charset="0"/>
              </a:rPr>
              <a:t>Regulamentul</a:t>
            </a:r>
            <a:r>
              <a:rPr lang="en-US" sz="2800" b="1" dirty="0">
                <a:solidFill>
                  <a:schemeClr val="bg1"/>
                </a:solidFill>
                <a:latin typeface="EC Square Sans Pro" panose="020B0506040000020004"/>
                <a:ea typeface="Calibri" panose="020F0502020204030204" pitchFamily="34" charset="0"/>
                <a:cs typeface="Times New Roman" panose="02020603050405020304" pitchFamily="18" charset="0"/>
              </a:rPr>
              <a:t> (UE) 2019/6</a:t>
            </a:r>
          </a:p>
          <a:p>
            <a:pPr algn="ct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versiunea</a:t>
            </a: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 </a:t>
            </a: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consolidată</a:t>
            </a: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 cu </a:t>
            </a: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aplicabilitate</a:t>
            </a: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 </a:t>
            </a:r>
          </a:p>
          <a:p>
            <a:pPr algn="ct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din 28 </a:t>
            </a: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ianuarie</a:t>
            </a: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 2022  </a:t>
            </a:r>
          </a:p>
        </p:txBody>
      </p:sp>
      <p:sp>
        <p:nvSpPr>
          <p:cNvPr id="22" name="Oval 21">
            <a:extLst>
              <a:ext uri="{FF2B5EF4-FFF2-40B4-BE49-F238E27FC236}">
                <a16:creationId xmlns:a16="http://schemas.microsoft.com/office/drawing/2014/main" id="{A1BB1484-C7CF-AB79-A492-B61D6832B55C}"/>
              </a:ext>
            </a:extLst>
          </p:cNvPr>
          <p:cNvSpPr/>
          <p:nvPr/>
        </p:nvSpPr>
        <p:spPr>
          <a:xfrm>
            <a:off x="3008889" y="3131605"/>
            <a:ext cx="942449" cy="9424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a:latin typeface="EC Square Sans Pro" panose="020B0506040000020004"/>
              </a:rPr>
              <a:t>4.</a:t>
            </a:r>
            <a:endParaRPr lang="ko-KR" altLang="en-US" sz="3200" b="1" dirty="0">
              <a:latin typeface="EC Square Sans Pro" panose="020B0506040000020004"/>
            </a:endParaRPr>
          </a:p>
        </p:txBody>
      </p:sp>
      <p:sp>
        <p:nvSpPr>
          <p:cNvPr id="23" name="Rectangle 22">
            <a:extLst>
              <a:ext uri="{FF2B5EF4-FFF2-40B4-BE49-F238E27FC236}">
                <a16:creationId xmlns:a16="http://schemas.microsoft.com/office/drawing/2014/main" id="{2A1AE215-A6C8-7CF4-E235-43A4558BFF52}"/>
              </a:ext>
            </a:extLst>
          </p:cNvPr>
          <p:cNvSpPr/>
          <p:nvPr/>
        </p:nvSpPr>
        <p:spPr>
          <a:xfrm>
            <a:off x="683115" y="3207560"/>
            <a:ext cx="2391372" cy="883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trike="sngStrike" dirty="0" err="1">
                <a:latin typeface="EC Square Sans Pro" panose="020B0506040000020004"/>
                <a:ea typeface="Calibri" panose="020F0502020204030204" pitchFamily="34" charset="0"/>
                <a:cs typeface="Times New Roman" panose="02020603050405020304" pitchFamily="18" charset="0"/>
              </a:rPr>
              <a:t>Directiva</a:t>
            </a:r>
            <a:r>
              <a:rPr lang="en-US" sz="2800" b="1" strike="sngStrike" dirty="0">
                <a:latin typeface="EC Square Sans Pro" panose="020B0506040000020004"/>
                <a:ea typeface="Calibri" panose="020F0502020204030204" pitchFamily="34" charset="0"/>
                <a:cs typeface="Times New Roman" panose="02020603050405020304" pitchFamily="18" charset="0"/>
              </a:rPr>
              <a:t> 2001/82/CE</a:t>
            </a:r>
            <a:endParaRPr lang="ko-KR" altLang="en-US" sz="3600" strike="sngStrike" dirty="0">
              <a:latin typeface="EC Square Sans Pro" panose="020B0506040000020004"/>
            </a:endParaRPr>
          </a:p>
        </p:txBody>
      </p:sp>
      <p:sp>
        <p:nvSpPr>
          <p:cNvPr id="20" name="Rectangle 19">
            <a:extLst>
              <a:ext uri="{FF2B5EF4-FFF2-40B4-BE49-F238E27FC236}">
                <a16:creationId xmlns:a16="http://schemas.microsoft.com/office/drawing/2014/main" id="{9869B084-0103-2374-9989-2966DB404264}"/>
              </a:ext>
            </a:extLst>
          </p:cNvPr>
          <p:cNvSpPr/>
          <p:nvPr/>
        </p:nvSpPr>
        <p:spPr>
          <a:xfrm>
            <a:off x="0" y="313417"/>
            <a:ext cx="12192000" cy="6423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540776" algn="l"/>
              </a:tabLst>
              <a:defRPr/>
            </a:pPr>
            <a:r>
              <a:rPr lang="en-US" sz="3600" b="1" i="1" dirty="0">
                <a:latin typeface="Palatino Linotype" panose="02040502050505030304" pitchFamily="18" charset="0"/>
              </a:rPr>
              <a:t>    </a:t>
            </a:r>
            <a:r>
              <a:rPr lang="en-US" sz="3600" b="1" dirty="0" err="1">
                <a:solidFill>
                  <a:schemeClr val="bg1"/>
                </a:solidFill>
                <a:latin typeface="EC Square Sans Pro" panose="020B0506040000020004"/>
                <a:ea typeface="Yu Gothic UI Semibold" pitchFamily="34" charset="-128"/>
                <a:cs typeface="Times New Roman" panose="02020603050405020304" pitchFamily="18" charset="0"/>
              </a:rPr>
              <a:t>Evoluția</a:t>
            </a:r>
            <a:r>
              <a:rPr lang="en-US" sz="3600" b="1" dirty="0">
                <a:solidFill>
                  <a:schemeClr val="bg1"/>
                </a:solidFill>
                <a:latin typeface="EC Square Sans Pro" panose="020B0506040000020004"/>
                <a:ea typeface="Yu Gothic UI Semibold" pitchFamily="34" charset="-128"/>
                <a:cs typeface="Times New Roman" panose="02020603050405020304" pitchFamily="18" charset="0"/>
              </a:rPr>
              <a:t> </a:t>
            </a:r>
            <a:r>
              <a:rPr lang="en-US" sz="3600" b="1" dirty="0" err="1">
                <a:solidFill>
                  <a:schemeClr val="bg1"/>
                </a:solidFill>
                <a:latin typeface="EC Square Sans Pro" panose="020B0506040000020004"/>
                <a:ea typeface="Yu Gothic UI Semibold" pitchFamily="34" charset="-128"/>
                <a:cs typeface="Times New Roman" panose="02020603050405020304" pitchFamily="18" charset="0"/>
              </a:rPr>
              <a:t>legislativă</a:t>
            </a:r>
            <a:r>
              <a:rPr lang="en-US" sz="3600" b="1" dirty="0">
                <a:solidFill>
                  <a:schemeClr val="bg1"/>
                </a:solidFill>
                <a:latin typeface="EC Square Sans Pro" panose="020B0506040000020004"/>
                <a:ea typeface="Yu Gothic UI Semibold" pitchFamily="34" charset="-128"/>
                <a:cs typeface="Times New Roman" panose="02020603050405020304" pitchFamily="18" charset="0"/>
              </a:rPr>
              <a:t> a </a:t>
            </a:r>
            <a:r>
              <a:rPr lang="en-US" sz="3600" b="1" dirty="0" err="1">
                <a:solidFill>
                  <a:schemeClr val="bg1"/>
                </a:solidFill>
                <a:latin typeface="EC Square Sans Pro" panose="020B0506040000020004"/>
                <a:ea typeface="Yu Gothic UI Semibold" pitchFamily="34" charset="-128"/>
                <a:cs typeface="Times New Roman" panose="02020603050405020304" pitchFamily="18" charset="0"/>
              </a:rPr>
              <a:t>domeniului</a:t>
            </a:r>
            <a:endParaRPr lang="en-US" sz="3600" b="1" dirty="0">
              <a:solidFill>
                <a:schemeClr val="bg1"/>
              </a:solidFill>
              <a:latin typeface="EC Square Sans Pro" panose="020B0506040000020004"/>
              <a:ea typeface="Yu Gothic UI Semibold" pitchFamily="34" charset="-128"/>
              <a:cs typeface="Times New Roman" panose="02020603050405020304" pitchFamily="18" charset="0"/>
            </a:endParaRPr>
          </a:p>
        </p:txBody>
      </p:sp>
    </p:spTree>
    <p:extLst>
      <p:ext uri="{BB962C8B-B14F-4D97-AF65-F5344CB8AC3E}">
        <p14:creationId xmlns:p14="http://schemas.microsoft.com/office/powerpoint/2010/main" val="237266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F8CC29D-A056-15A4-E7EC-BAFD68C36DC9}"/>
              </a:ext>
            </a:extLst>
          </p:cNvPr>
          <p:cNvSpPr txBox="1"/>
          <p:nvPr/>
        </p:nvSpPr>
        <p:spPr>
          <a:xfrm>
            <a:off x="0" y="2485706"/>
            <a:ext cx="12192000" cy="646331"/>
          </a:xfrm>
          <a:prstGeom prst="rect">
            <a:avLst/>
          </a:prstGeom>
          <a:solidFill>
            <a:srgbClr val="002060"/>
          </a:solidFill>
        </p:spPr>
        <p:txBody>
          <a:bodyPr wrap="square" rtlCol="0" anchor="ctr">
            <a:spAutoFit/>
          </a:bodyPr>
          <a:lstStyle/>
          <a:p>
            <a:pPr algn="ctr"/>
            <a:r>
              <a:rPr lang="en-US" altLang="ko-KR" sz="3600" b="1" dirty="0">
                <a:solidFill>
                  <a:schemeClr val="bg1"/>
                </a:solidFill>
              </a:rPr>
              <a:t>                                                    </a:t>
            </a:r>
            <a:r>
              <a:rPr lang="en-US" altLang="ko-KR" sz="3200" b="1" dirty="0" err="1">
                <a:solidFill>
                  <a:schemeClr val="bg1"/>
                </a:solidFill>
                <a:latin typeface="EC Square Sans Pro"/>
              </a:rPr>
              <a:t>Legislația</a:t>
            </a:r>
            <a:r>
              <a:rPr lang="en-US" altLang="ko-KR" sz="3200" b="1" dirty="0">
                <a:solidFill>
                  <a:schemeClr val="bg1"/>
                </a:solidFill>
                <a:latin typeface="EC Square Sans Pro"/>
              </a:rPr>
              <a:t> </a:t>
            </a:r>
            <a:r>
              <a:rPr lang="en-US" altLang="ko-KR" sz="3200" b="1" dirty="0" err="1">
                <a:solidFill>
                  <a:schemeClr val="bg1"/>
                </a:solidFill>
                <a:latin typeface="EC Square Sans Pro"/>
              </a:rPr>
              <a:t>națională</a:t>
            </a:r>
            <a:r>
              <a:rPr lang="en-US" altLang="ko-KR" sz="3200" b="1" dirty="0">
                <a:solidFill>
                  <a:schemeClr val="bg1"/>
                </a:solidFill>
                <a:latin typeface="EC Square Sans Pro"/>
              </a:rPr>
              <a:t> </a:t>
            </a:r>
            <a:r>
              <a:rPr lang="en-US" altLang="ko-KR" sz="3200" b="1" dirty="0" err="1">
                <a:solidFill>
                  <a:schemeClr val="bg1"/>
                </a:solidFill>
                <a:latin typeface="EC Square Sans Pro"/>
              </a:rPr>
              <a:t>conexă</a:t>
            </a:r>
            <a:r>
              <a:rPr lang="en-US" altLang="ko-KR" sz="3200" b="1" dirty="0">
                <a:solidFill>
                  <a:schemeClr val="bg1"/>
                </a:solidFill>
                <a:latin typeface="EC Square Sans Pro"/>
              </a:rPr>
              <a:t> </a:t>
            </a:r>
            <a:endParaRPr lang="ko-KR" altLang="en-US" sz="3600" b="1" dirty="0">
              <a:solidFill>
                <a:schemeClr val="bg1"/>
              </a:solidFill>
              <a:latin typeface="EC Square Sans Pro"/>
            </a:endParaRPr>
          </a:p>
        </p:txBody>
      </p:sp>
      <p:grpSp>
        <p:nvGrpSpPr>
          <p:cNvPr id="2" name="Group 1">
            <a:extLst>
              <a:ext uri="{FF2B5EF4-FFF2-40B4-BE49-F238E27FC236}">
                <a16:creationId xmlns:a16="http://schemas.microsoft.com/office/drawing/2014/main" id="{3C1D64A0-F0BA-6371-61F9-B44428718E32}"/>
              </a:ext>
            </a:extLst>
          </p:cNvPr>
          <p:cNvGrpSpPr/>
          <p:nvPr/>
        </p:nvGrpSpPr>
        <p:grpSpPr>
          <a:xfrm>
            <a:off x="1774857" y="809992"/>
            <a:ext cx="4986478" cy="4131614"/>
            <a:chOff x="742696" y="1727095"/>
            <a:chExt cx="5791703" cy="3963585"/>
          </a:xfrm>
        </p:grpSpPr>
        <p:grpSp>
          <p:nvGrpSpPr>
            <p:cNvPr id="3" name="Group 2">
              <a:extLst>
                <a:ext uri="{FF2B5EF4-FFF2-40B4-BE49-F238E27FC236}">
                  <a16:creationId xmlns:a16="http://schemas.microsoft.com/office/drawing/2014/main" id="{563E918A-3F2D-1681-3E9F-8A2DA38FD71E}"/>
                </a:ext>
              </a:extLst>
            </p:cNvPr>
            <p:cNvGrpSpPr/>
            <p:nvPr/>
          </p:nvGrpSpPr>
          <p:grpSpPr>
            <a:xfrm>
              <a:off x="742701" y="1727095"/>
              <a:ext cx="5791696" cy="958448"/>
              <a:chOff x="942976" y="2214056"/>
              <a:chExt cx="5791696" cy="958448"/>
            </a:xfrm>
          </p:grpSpPr>
          <p:grpSp>
            <p:nvGrpSpPr>
              <p:cNvPr id="22" name="Group 21">
                <a:extLst>
                  <a:ext uri="{FF2B5EF4-FFF2-40B4-BE49-F238E27FC236}">
                    <a16:creationId xmlns:a16="http://schemas.microsoft.com/office/drawing/2014/main" id="{C7837701-A026-DE59-6297-B1E0D7E4DFE7}"/>
                  </a:ext>
                </a:extLst>
              </p:cNvPr>
              <p:cNvGrpSpPr/>
              <p:nvPr/>
            </p:nvGrpSpPr>
            <p:grpSpPr>
              <a:xfrm>
                <a:off x="942976" y="2214056"/>
                <a:ext cx="5791696" cy="958448"/>
                <a:chOff x="942976" y="2286040"/>
                <a:chExt cx="6504002" cy="1076325"/>
              </a:xfrm>
            </p:grpSpPr>
            <p:sp>
              <p:nvSpPr>
                <p:cNvPr id="24" name="Rectangle: Rounded Corners 23">
                  <a:extLst>
                    <a:ext uri="{FF2B5EF4-FFF2-40B4-BE49-F238E27FC236}">
                      <a16:creationId xmlns:a16="http://schemas.microsoft.com/office/drawing/2014/main" id="{0FA55572-B6AC-8B6A-42BA-7253D841B80F}"/>
                    </a:ext>
                  </a:extLst>
                </p:cNvPr>
                <p:cNvSpPr/>
                <p:nvPr/>
              </p:nvSpPr>
              <p:spPr>
                <a:xfrm>
                  <a:off x="942976" y="2286040"/>
                  <a:ext cx="6504002" cy="1076325"/>
                </a:xfrm>
                <a:prstGeom prst="roundRect">
                  <a:avLst>
                    <a:gd name="adj" fmla="val 50000"/>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sp>
              <p:nvSpPr>
                <p:cNvPr id="26" name="Oval 25">
                  <a:extLst>
                    <a:ext uri="{FF2B5EF4-FFF2-40B4-BE49-F238E27FC236}">
                      <a16:creationId xmlns:a16="http://schemas.microsoft.com/office/drawing/2014/main" id="{33E7E2D9-B4CC-782F-5DEB-E1F3B53A923D}"/>
                    </a:ext>
                  </a:extLst>
                </p:cNvPr>
                <p:cNvSpPr/>
                <p:nvPr/>
              </p:nvSpPr>
              <p:spPr>
                <a:xfrm>
                  <a:off x="1026316" y="2353361"/>
                  <a:ext cx="1137917" cy="942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grpSp>
          <p:sp>
            <p:nvSpPr>
              <p:cNvPr id="23" name="TextBox 22">
                <a:extLst>
                  <a:ext uri="{FF2B5EF4-FFF2-40B4-BE49-F238E27FC236}">
                    <a16:creationId xmlns:a16="http://schemas.microsoft.com/office/drawing/2014/main" id="{12B67999-44F4-A29D-F755-6073AEA727B3}"/>
                  </a:ext>
                </a:extLst>
              </p:cNvPr>
              <p:cNvSpPr txBox="1"/>
              <p:nvPr/>
            </p:nvSpPr>
            <p:spPr>
              <a:xfrm>
                <a:off x="1140815" y="2448576"/>
                <a:ext cx="708780" cy="501941"/>
              </a:xfrm>
              <a:prstGeom prst="rect">
                <a:avLst/>
              </a:prstGeom>
              <a:noFill/>
            </p:spPr>
            <p:txBody>
              <a:bodyPr wrap="square" rtlCol="0">
                <a:spAutoFit/>
              </a:bodyPr>
              <a:lstStyle/>
              <a:p>
                <a:pPr algn="ctr"/>
                <a:r>
                  <a:rPr lang="en-US" altLang="ko-KR" sz="2800" b="1" dirty="0">
                    <a:solidFill>
                      <a:schemeClr val="bg1"/>
                    </a:solidFill>
                    <a:latin typeface="EC Square Sans Pro"/>
                  </a:rPr>
                  <a:t>01</a:t>
                </a:r>
                <a:endParaRPr lang="ko-KR" altLang="en-US" sz="2800" b="1" dirty="0">
                  <a:solidFill>
                    <a:schemeClr val="bg1"/>
                  </a:solidFill>
                  <a:latin typeface="EC Square Sans Pro"/>
                </a:endParaRPr>
              </a:p>
            </p:txBody>
          </p:sp>
        </p:grpSp>
        <p:grpSp>
          <p:nvGrpSpPr>
            <p:cNvPr id="4" name="Group 3">
              <a:extLst>
                <a:ext uri="{FF2B5EF4-FFF2-40B4-BE49-F238E27FC236}">
                  <a16:creationId xmlns:a16="http://schemas.microsoft.com/office/drawing/2014/main" id="{E226FAFB-5017-3C38-14AC-6E95E637F504}"/>
                </a:ext>
              </a:extLst>
            </p:cNvPr>
            <p:cNvGrpSpPr/>
            <p:nvPr/>
          </p:nvGrpSpPr>
          <p:grpSpPr>
            <a:xfrm>
              <a:off x="742698" y="2712381"/>
              <a:ext cx="5791698" cy="958448"/>
              <a:chOff x="3962398" y="3027483"/>
              <a:chExt cx="5791698" cy="958448"/>
            </a:xfrm>
          </p:grpSpPr>
          <p:grpSp>
            <p:nvGrpSpPr>
              <p:cNvPr id="17" name="Group 16">
                <a:extLst>
                  <a:ext uri="{FF2B5EF4-FFF2-40B4-BE49-F238E27FC236}">
                    <a16:creationId xmlns:a16="http://schemas.microsoft.com/office/drawing/2014/main" id="{7915751D-E20D-4360-AE8E-29559AA5A6C2}"/>
                  </a:ext>
                </a:extLst>
              </p:cNvPr>
              <p:cNvGrpSpPr/>
              <p:nvPr/>
            </p:nvGrpSpPr>
            <p:grpSpPr>
              <a:xfrm>
                <a:off x="3962398" y="3027483"/>
                <a:ext cx="5791698" cy="958448"/>
                <a:chOff x="942973" y="1892047"/>
                <a:chExt cx="6504001" cy="1076325"/>
              </a:xfrm>
            </p:grpSpPr>
            <p:sp>
              <p:nvSpPr>
                <p:cNvPr id="19" name="Rectangle: Rounded Corners 18">
                  <a:extLst>
                    <a:ext uri="{FF2B5EF4-FFF2-40B4-BE49-F238E27FC236}">
                      <a16:creationId xmlns:a16="http://schemas.microsoft.com/office/drawing/2014/main" id="{DFC78E24-298F-5A27-333F-7185BBBB78E5}"/>
                    </a:ext>
                  </a:extLst>
                </p:cNvPr>
                <p:cNvSpPr/>
                <p:nvPr/>
              </p:nvSpPr>
              <p:spPr>
                <a:xfrm>
                  <a:off x="942973" y="1892047"/>
                  <a:ext cx="6504001" cy="1076325"/>
                </a:xfrm>
                <a:prstGeom prst="roundRect">
                  <a:avLst>
                    <a:gd name="adj" fmla="val 50000"/>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sp>
              <p:nvSpPr>
                <p:cNvPr id="21" name="Oval 20">
                  <a:extLst>
                    <a:ext uri="{FF2B5EF4-FFF2-40B4-BE49-F238E27FC236}">
                      <a16:creationId xmlns:a16="http://schemas.microsoft.com/office/drawing/2014/main" id="{B0D3AFF4-38B8-488C-B87C-8699EEEB93FB}"/>
                    </a:ext>
                  </a:extLst>
                </p:cNvPr>
                <p:cNvSpPr/>
                <p:nvPr/>
              </p:nvSpPr>
              <p:spPr>
                <a:xfrm>
                  <a:off x="1014607" y="1953724"/>
                  <a:ext cx="1161331" cy="9429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grpSp>
          <p:sp>
            <p:nvSpPr>
              <p:cNvPr id="18" name="TextBox 17">
                <a:extLst>
                  <a:ext uri="{FF2B5EF4-FFF2-40B4-BE49-F238E27FC236}">
                    <a16:creationId xmlns:a16="http://schemas.microsoft.com/office/drawing/2014/main" id="{5F529682-C2FB-25A2-8858-1DB81D4A3676}"/>
                  </a:ext>
                </a:extLst>
              </p:cNvPr>
              <p:cNvSpPr txBox="1"/>
              <p:nvPr/>
            </p:nvSpPr>
            <p:spPr>
              <a:xfrm>
                <a:off x="4160239" y="3255737"/>
                <a:ext cx="708780" cy="501941"/>
              </a:xfrm>
              <a:prstGeom prst="rect">
                <a:avLst/>
              </a:prstGeom>
              <a:noFill/>
            </p:spPr>
            <p:txBody>
              <a:bodyPr wrap="square" rtlCol="0">
                <a:spAutoFit/>
              </a:bodyPr>
              <a:lstStyle/>
              <a:p>
                <a:pPr algn="ctr"/>
                <a:r>
                  <a:rPr lang="en-US" altLang="ko-KR" sz="2800" b="1" dirty="0">
                    <a:solidFill>
                      <a:schemeClr val="bg1"/>
                    </a:solidFill>
                    <a:latin typeface="EC Square Sans Pro"/>
                  </a:rPr>
                  <a:t>02</a:t>
                </a:r>
                <a:endParaRPr lang="ko-KR" altLang="en-US" sz="2800" b="1" dirty="0">
                  <a:solidFill>
                    <a:schemeClr val="bg1"/>
                  </a:solidFill>
                  <a:latin typeface="EC Square Sans Pro"/>
                </a:endParaRPr>
              </a:p>
            </p:txBody>
          </p:sp>
        </p:grpSp>
        <p:grpSp>
          <p:nvGrpSpPr>
            <p:cNvPr id="5" name="Group 4">
              <a:extLst>
                <a:ext uri="{FF2B5EF4-FFF2-40B4-BE49-F238E27FC236}">
                  <a16:creationId xmlns:a16="http://schemas.microsoft.com/office/drawing/2014/main" id="{952DF852-4797-78C2-542B-645D7D3BE77C}"/>
                </a:ext>
              </a:extLst>
            </p:cNvPr>
            <p:cNvGrpSpPr/>
            <p:nvPr/>
          </p:nvGrpSpPr>
          <p:grpSpPr>
            <a:xfrm>
              <a:off x="742696" y="3730936"/>
              <a:ext cx="5791701" cy="958448"/>
              <a:chOff x="2971796" y="3874179"/>
              <a:chExt cx="5791701" cy="958448"/>
            </a:xfrm>
          </p:grpSpPr>
          <p:grpSp>
            <p:nvGrpSpPr>
              <p:cNvPr id="12" name="Group 11">
                <a:extLst>
                  <a:ext uri="{FF2B5EF4-FFF2-40B4-BE49-F238E27FC236}">
                    <a16:creationId xmlns:a16="http://schemas.microsoft.com/office/drawing/2014/main" id="{0B9FCEE2-B08D-C348-3856-B29EF8158888}"/>
                  </a:ext>
                </a:extLst>
              </p:cNvPr>
              <p:cNvGrpSpPr/>
              <p:nvPr/>
            </p:nvGrpSpPr>
            <p:grpSpPr>
              <a:xfrm>
                <a:off x="2971796" y="3874179"/>
                <a:ext cx="5791701" cy="958448"/>
                <a:chOff x="942970" y="1535419"/>
                <a:chExt cx="6504004" cy="1076325"/>
              </a:xfrm>
            </p:grpSpPr>
            <p:sp>
              <p:nvSpPr>
                <p:cNvPr id="14" name="Rectangle: Rounded Corners 13">
                  <a:extLst>
                    <a:ext uri="{FF2B5EF4-FFF2-40B4-BE49-F238E27FC236}">
                      <a16:creationId xmlns:a16="http://schemas.microsoft.com/office/drawing/2014/main" id="{53687E90-A550-D36B-9A80-18BCBD7C31A5}"/>
                    </a:ext>
                  </a:extLst>
                </p:cNvPr>
                <p:cNvSpPr/>
                <p:nvPr/>
              </p:nvSpPr>
              <p:spPr>
                <a:xfrm>
                  <a:off x="942970" y="1535419"/>
                  <a:ext cx="6504004" cy="1076325"/>
                </a:xfrm>
                <a:prstGeom prst="roundRect">
                  <a:avLst>
                    <a:gd name="adj" fmla="val 50000"/>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sp>
              <p:nvSpPr>
                <p:cNvPr id="16" name="Oval 15">
                  <a:extLst>
                    <a:ext uri="{FF2B5EF4-FFF2-40B4-BE49-F238E27FC236}">
                      <a16:creationId xmlns:a16="http://schemas.microsoft.com/office/drawing/2014/main" id="{19609D65-2762-6D89-A168-662E7F129FB0}"/>
                    </a:ext>
                  </a:extLst>
                </p:cNvPr>
                <p:cNvSpPr/>
                <p:nvPr/>
              </p:nvSpPr>
              <p:spPr>
                <a:xfrm>
                  <a:off x="1002900" y="1594625"/>
                  <a:ext cx="1161330" cy="9429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grpSp>
          <p:sp>
            <p:nvSpPr>
              <p:cNvPr id="13" name="TextBox 12">
                <a:extLst>
                  <a:ext uri="{FF2B5EF4-FFF2-40B4-BE49-F238E27FC236}">
                    <a16:creationId xmlns:a16="http://schemas.microsoft.com/office/drawing/2014/main" id="{CCCBBD9A-ADCA-CEEA-D50D-EC64E941B151}"/>
                  </a:ext>
                </a:extLst>
              </p:cNvPr>
              <p:cNvSpPr txBox="1"/>
              <p:nvPr/>
            </p:nvSpPr>
            <p:spPr>
              <a:xfrm>
                <a:off x="3169639" y="4107964"/>
                <a:ext cx="708780" cy="501941"/>
              </a:xfrm>
              <a:prstGeom prst="rect">
                <a:avLst/>
              </a:prstGeom>
              <a:noFill/>
            </p:spPr>
            <p:txBody>
              <a:bodyPr wrap="square" rtlCol="0">
                <a:spAutoFit/>
              </a:bodyPr>
              <a:lstStyle/>
              <a:p>
                <a:pPr algn="ctr"/>
                <a:r>
                  <a:rPr lang="en-US" altLang="ko-KR" sz="2800" b="1" dirty="0">
                    <a:solidFill>
                      <a:schemeClr val="bg1"/>
                    </a:solidFill>
                    <a:latin typeface="EC Square Sans Pro"/>
                  </a:rPr>
                  <a:t>03</a:t>
                </a:r>
                <a:endParaRPr lang="ko-KR" altLang="en-US" sz="2800" b="1" dirty="0">
                  <a:solidFill>
                    <a:schemeClr val="bg1"/>
                  </a:solidFill>
                  <a:latin typeface="EC Square Sans Pro"/>
                </a:endParaRPr>
              </a:p>
            </p:txBody>
          </p:sp>
        </p:grpSp>
        <p:grpSp>
          <p:nvGrpSpPr>
            <p:cNvPr id="6" name="Group 5">
              <a:extLst>
                <a:ext uri="{FF2B5EF4-FFF2-40B4-BE49-F238E27FC236}">
                  <a16:creationId xmlns:a16="http://schemas.microsoft.com/office/drawing/2014/main" id="{4B463B63-2846-7E40-D26A-8E764420D380}"/>
                </a:ext>
              </a:extLst>
            </p:cNvPr>
            <p:cNvGrpSpPr/>
            <p:nvPr/>
          </p:nvGrpSpPr>
          <p:grpSpPr>
            <a:xfrm>
              <a:off x="800735" y="4732232"/>
              <a:ext cx="5733664" cy="958448"/>
              <a:chOff x="5163435" y="4703616"/>
              <a:chExt cx="5733664" cy="958448"/>
            </a:xfrm>
          </p:grpSpPr>
          <p:grpSp>
            <p:nvGrpSpPr>
              <p:cNvPr id="7" name="Group 6">
                <a:extLst>
                  <a:ext uri="{FF2B5EF4-FFF2-40B4-BE49-F238E27FC236}">
                    <a16:creationId xmlns:a16="http://schemas.microsoft.com/office/drawing/2014/main" id="{DFACBBBA-EA12-D2CA-EEC1-4E1E0201FB40}"/>
                  </a:ext>
                </a:extLst>
              </p:cNvPr>
              <p:cNvGrpSpPr/>
              <p:nvPr/>
            </p:nvGrpSpPr>
            <p:grpSpPr>
              <a:xfrm>
                <a:off x="5163435" y="4703616"/>
                <a:ext cx="5733664" cy="958448"/>
                <a:chOff x="1008147" y="1159408"/>
                <a:chExt cx="6438828" cy="1076325"/>
              </a:xfrm>
            </p:grpSpPr>
            <p:sp>
              <p:nvSpPr>
                <p:cNvPr id="9" name="Rectangle: Rounded Corners 8">
                  <a:extLst>
                    <a:ext uri="{FF2B5EF4-FFF2-40B4-BE49-F238E27FC236}">
                      <a16:creationId xmlns:a16="http://schemas.microsoft.com/office/drawing/2014/main" id="{96A1FE0E-085E-117E-C408-4F645B11157E}"/>
                    </a:ext>
                  </a:extLst>
                </p:cNvPr>
                <p:cNvSpPr/>
                <p:nvPr/>
              </p:nvSpPr>
              <p:spPr>
                <a:xfrm>
                  <a:off x="1008147" y="1159408"/>
                  <a:ext cx="6438828" cy="1076325"/>
                </a:xfrm>
                <a:prstGeom prst="roundRect">
                  <a:avLst>
                    <a:gd name="adj" fmla="val 50000"/>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0188" defTabSz="741363"/>
                  <a:r>
                    <a:rPr lang="en-US" sz="2000" dirty="0">
                      <a:solidFill>
                        <a:srgbClr val="FF0000"/>
                      </a:solidFill>
                      <a:latin typeface="Palatino Linotype" panose="02040502050505030304" pitchFamily="18" charset="0"/>
                    </a:rPr>
                    <a:t>          </a:t>
                  </a:r>
                  <a:r>
                    <a:rPr lang="en-US" sz="2800" b="1" dirty="0" err="1">
                      <a:solidFill>
                        <a:srgbClr val="002060"/>
                      </a:solidFill>
                      <a:latin typeface="EC Square Sans Pro"/>
                    </a:rPr>
                    <a:t>Ordinul</a:t>
                  </a:r>
                  <a:r>
                    <a:rPr lang="en-US" sz="2800" b="1" dirty="0">
                      <a:solidFill>
                        <a:srgbClr val="002060"/>
                      </a:solidFill>
                      <a:latin typeface="EC Square Sans Pro"/>
                    </a:rPr>
                    <a:t> 128 / 2021 </a:t>
                  </a:r>
                </a:p>
                <a:p>
                  <a:pPr marL="230188" defTabSz="741363"/>
                  <a:r>
                    <a:rPr lang="en-US" sz="2400" b="1" i="1" dirty="0">
                      <a:solidFill>
                        <a:srgbClr val="002060"/>
                      </a:solidFill>
                      <a:latin typeface="EC Square Sans Pro"/>
                    </a:rPr>
                    <a:t>      </a:t>
                  </a:r>
                  <a:r>
                    <a:rPr lang="en-US" sz="2200" b="1" dirty="0" err="1">
                      <a:solidFill>
                        <a:srgbClr val="002060"/>
                      </a:solidFill>
                      <a:latin typeface="EC Square Sans Pro"/>
                    </a:rPr>
                    <a:t>Prescripția</a:t>
                  </a:r>
                  <a:r>
                    <a:rPr lang="en-US" sz="2200" b="1" dirty="0">
                      <a:solidFill>
                        <a:srgbClr val="002060"/>
                      </a:solidFill>
                      <a:latin typeface="EC Square Sans Pro"/>
                    </a:rPr>
                    <a:t> cu </a:t>
                  </a:r>
                  <a:r>
                    <a:rPr lang="en-US" sz="2200" b="1" dirty="0" err="1">
                      <a:solidFill>
                        <a:srgbClr val="002060"/>
                      </a:solidFill>
                      <a:latin typeface="EC Square Sans Pro"/>
                    </a:rPr>
                    <a:t>regim</a:t>
                  </a:r>
                  <a:r>
                    <a:rPr lang="en-US" sz="2200" b="1" dirty="0">
                      <a:solidFill>
                        <a:srgbClr val="002060"/>
                      </a:solidFill>
                      <a:latin typeface="EC Square Sans Pro"/>
                    </a:rPr>
                    <a:t> special</a:t>
                  </a:r>
                </a:p>
              </p:txBody>
            </p:sp>
            <p:sp>
              <p:nvSpPr>
                <p:cNvPr id="11" name="Oval 10">
                  <a:extLst>
                    <a:ext uri="{FF2B5EF4-FFF2-40B4-BE49-F238E27FC236}">
                      <a16:creationId xmlns:a16="http://schemas.microsoft.com/office/drawing/2014/main" id="{7F544875-995A-5679-E775-ED40B0E465A2}"/>
                    </a:ext>
                  </a:extLst>
                </p:cNvPr>
                <p:cNvSpPr/>
                <p:nvPr/>
              </p:nvSpPr>
              <p:spPr>
                <a:xfrm>
                  <a:off x="1073054" y="1226083"/>
                  <a:ext cx="1091175" cy="942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grpSp>
          <p:sp>
            <p:nvSpPr>
              <p:cNvPr id="8" name="TextBox 7">
                <a:extLst>
                  <a:ext uri="{FF2B5EF4-FFF2-40B4-BE49-F238E27FC236}">
                    <a16:creationId xmlns:a16="http://schemas.microsoft.com/office/drawing/2014/main" id="{BC0354F9-B6CC-E014-C8F1-22BABB3A9722}"/>
                  </a:ext>
                </a:extLst>
              </p:cNvPr>
              <p:cNvSpPr txBox="1"/>
              <p:nvPr/>
            </p:nvSpPr>
            <p:spPr>
              <a:xfrm>
                <a:off x="5321443" y="4938839"/>
                <a:ext cx="708780" cy="501941"/>
              </a:xfrm>
              <a:prstGeom prst="rect">
                <a:avLst/>
              </a:prstGeom>
              <a:solidFill>
                <a:srgbClr val="FFC000"/>
              </a:solidFill>
            </p:spPr>
            <p:txBody>
              <a:bodyPr wrap="square" rtlCol="0">
                <a:spAutoFit/>
              </a:bodyPr>
              <a:lstStyle/>
              <a:p>
                <a:pPr algn="ctr"/>
                <a:r>
                  <a:rPr lang="en-US" altLang="ko-KR" sz="2800" b="1" dirty="0">
                    <a:solidFill>
                      <a:schemeClr val="bg1"/>
                    </a:solidFill>
                    <a:latin typeface="EC Square Sans Pro"/>
                  </a:rPr>
                  <a:t>04</a:t>
                </a:r>
                <a:endParaRPr lang="ko-KR" altLang="en-US" sz="2800" b="1" dirty="0">
                  <a:solidFill>
                    <a:schemeClr val="bg1"/>
                  </a:solidFill>
                  <a:latin typeface="EC Square Sans Pro"/>
                </a:endParaRPr>
              </a:p>
            </p:txBody>
          </p:sp>
        </p:grpSp>
      </p:grpSp>
      <p:sp>
        <p:nvSpPr>
          <p:cNvPr id="27" name="TextBox 26">
            <a:extLst>
              <a:ext uri="{FF2B5EF4-FFF2-40B4-BE49-F238E27FC236}">
                <a16:creationId xmlns:a16="http://schemas.microsoft.com/office/drawing/2014/main" id="{8532E1E6-073F-308A-E811-83DDA863BD90}"/>
              </a:ext>
            </a:extLst>
          </p:cNvPr>
          <p:cNvSpPr txBox="1"/>
          <p:nvPr/>
        </p:nvSpPr>
        <p:spPr>
          <a:xfrm>
            <a:off x="2739226" y="872482"/>
            <a:ext cx="3538033" cy="861774"/>
          </a:xfrm>
          <a:prstGeom prst="rect">
            <a:avLst/>
          </a:prstGeom>
          <a:noFill/>
        </p:spPr>
        <p:txBody>
          <a:bodyPr wrap="square">
            <a:spAutoFit/>
          </a:bodyPr>
          <a:lstStyle/>
          <a:p>
            <a:pPr algn="just">
              <a:defRPr/>
            </a:pPr>
            <a:r>
              <a:rPr lang="en-US" sz="2500" b="1" dirty="0" err="1">
                <a:solidFill>
                  <a:srgbClr val="002060"/>
                </a:solidFill>
                <a:latin typeface="EC Square Sans Pro"/>
              </a:rPr>
              <a:t>Directiv</a:t>
            </a:r>
            <a:r>
              <a:rPr lang="ro-RO" sz="2500" b="1" dirty="0">
                <a:solidFill>
                  <a:srgbClr val="002060"/>
                </a:solidFill>
                <a:latin typeface="EC Square Sans Pro"/>
              </a:rPr>
              <a:t>a 2001</a:t>
            </a:r>
            <a:r>
              <a:rPr lang="en-US" sz="2500" b="1" dirty="0">
                <a:solidFill>
                  <a:srgbClr val="002060"/>
                </a:solidFill>
                <a:latin typeface="EC Square Sans Pro"/>
              </a:rPr>
              <a:t> /82 /EC</a:t>
            </a:r>
          </a:p>
          <a:p>
            <a:pPr algn="just">
              <a:defRPr/>
            </a:pPr>
            <a:r>
              <a:rPr lang="en-US" sz="2500" b="1" dirty="0" err="1">
                <a:solidFill>
                  <a:srgbClr val="002060"/>
                </a:solidFill>
                <a:latin typeface="EC Square Sans Pro"/>
              </a:rPr>
              <a:t>Directiva</a:t>
            </a:r>
            <a:r>
              <a:rPr lang="en-US" sz="2500" b="1" dirty="0">
                <a:solidFill>
                  <a:srgbClr val="002060"/>
                </a:solidFill>
                <a:latin typeface="EC Square Sans Pro"/>
              </a:rPr>
              <a:t> 2004 /28 /EC</a:t>
            </a:r>
            <a:endParaRPr lang="ro-RO" sz="2500" b="1" dirty="0">
              <a:solidFill>
                <a:srgbClr val="002060"/>
              </a:solidFill>
              <a:latin typeface="EC Square Sans Pro"/>
            </a:endParaRPr>
          </a:p>
        </p:txBody>
      </p:sp>
      <p:sp>
        <p:nvSpPr>
          <p:cNvPr id="28" name="TextBox 27">
            <a:extLst>
              <a:ext uri="{FF2B5EF4-FFF2-40B4-BE49-F238E27FC236}">
                <a16:creationId xmlns:a16="http://schemas.microsoft.com/office/drawing/2014/main" id="{512B169B-1139-F26C-C7E3-8642A84B38E3}"/>
              </a:ext>
            </a:extLst>
          </p:cNvPr>
          <p:cNvSpPr txBox="1"/>
          <p:nvPr/>
        </p:nvSpPr>
        <p:spPr>
          <a:xfrm>
            <a:off x="2739226" y="2118135"/>
            <a:ext cx="3356774" cy="609398"/>
          </a:xfrm>
          <a:prstGeom prst="rect">
            <a:avLst/>
          </a:prstGeom>
          <a:noFill/>
        </p:spPr>
        <p:txBody>
          <a:bodyPr wrap="square">
            <a:spAutoFit/>
          </a:bodyPr>
          <a:lstStyle/>
          <a:p>
            <a:pPr algn="just">
              <a:lnSpc>
                <a:spcPct val="120000"/>
              </a:lnSpc>
              <a:defRPr/>
            </a:pPr>
            <a:r>
              <a:rPr lang="it-IT" sz="2800" b="1" dirty="0">
                <a:solidFill>
                  <a:srgbClr val="002060"/>
                </a:solidFill>
                <a:latin typeface="EC Square Sans Pro"/>
              </a:rPr>
              <a:t>Ordinul 184 / 2006</a:t>
            </a:r>
            <a:endParaRPr lang="en-US" sz="2800" b="1" dirty="0">
              <a:solidFill>
                <a:srgbClr val="002060"/>
              </a:solidFill>
              <a:latin typeface="EC Square Sans Pro"/>
            </a:endParaRPr>
          </a:p>
        </p:txBody>
      </p:sp>
      <p:sp>
        <p:nvSpPr>
          <p:cNvPr id="29" name="TextBox 28">
            <a:extLst>
              <a:ext uri="{FF2B5EF4-FFF2-40B4-BE49-F238E27FC236}">
                <a16:creationId xmlns:a16="http://schemas.microsoft.com/office/drawing/2014/main" id="{C760623D-9698-82A5-43F2-A7AA1D7F71B7}"/>
              </a:ext>
            </a:extLst>
          </p:cNvPr>
          <p:cNvSpPr txBox="1"/>
          <p:nvPr/>
        </p:nvSpPr>
        <p:spPr>
          <a:xfrm>
            <a:off x="2699574" y="3107230"/>
            <a:ext cx="3918232" cy="523220"/>
          </a:xfrm>
          <a:prstGeom prst="rect">
            <a:avLst/>
          </a:prstGeom>
          <a:noFill/>
        </p:spPr>
        <p:txBody>
          <a:bodyPr wrap="square">
            <a:spAutoFit/>
          </a:bodyPr>
          <a:lstStyle/>
          <a:p>
            <a:r>
              <a:rPr lang="it-IT" sz="2800" b="1" dirty="0">
                <a:solidFill>
                  <a:srgbClr val="002060"/>
                </a:solidFill>
                <a:latin typeface="EC Square Sans Pro"/>
              </a:rPr>
              <a:t>Ordinul 58 / 2010</a:t>
            </a:r>
            <a:r>
              <a:rPr lang="it-IT" sz="2800" dirty="0">
                <a:solidFill>
                  <a:srgbClr val="002060"/>
                </a:solidFill>
                <a:latin typeface="EC Square Sans Pro"/>
              </a:rPr>
              <a:t> </a:t>
            </a:r>
            <a:endParaRPr lang="en-US" sz="2800" dirty="0">
              <a:solidFill>
                <a:srgbClr val="002060"/>
              </a:solidFill>
              <a:latin typeface="EC Square Sans Pro"/>
            </a:endParaRPr>
          </a:p>
        </p:txBody>
      </p:sp>
      <p:sp>
        <p:nvSpPr>
          <p:cNvPr id="30" name="Rectangle: Rounded Corners 29">
            <a:extLst>
              <a:ext uri="{FF2B5EF4-FFF2-40B4-BE49-F238E27FC236}">
                <a16:creationId xmlns:a16="http://schemas.microsoft.com/office/drawing/2014/main" id="{FFBB70EC-C255-4976-2D03-2598A1099259}"/>
              </a:ext>
            </a:extLst>
          </p:cNvPr>
          <p:cNvSpPr/>
          <p:nvPr/>
        </p:nvSpPr>
        <p:spPr>
          <a:xfrm>
            <a:off x="3427488" y="4986270"/>
            <a:ext cx="6707112" cy="1268480"/>
          </a:xfrm>
          <a:prstGeom prst="roundRect">
            <a:avLst>
              <a:gd name="adj" fmla="val 50000"/>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00"/>
                </a:solidFill>
                <a:latin typeface="Palatino Linotype" panose="02040502050505030304" pitchFamily="18" charset="0"/>
              </a:rPr>
              <a:t>              </a:t>
            </a:r>
            <a:r>
              <a:rPr lang="en-US" sz="2800" b="1" dirty="0" err="1">
                <a:solidFill>
                  <a:srgbClr val="FF0000"/>
                </a:solidFill>
                <a:latin typeface="EC Square Sans Pro"/>
              </a:rPr>
              <a:t>Ordinul</a:t>
            </a:r>
            <a:r>
              <a:rPr lang="en-US" sz="2800" b="1" dirty="0">
                <a:solidFill>
                  <a:srgbClr val="FF0000"/>
                </a:solidFill>
                <a:latin typeface="EC Square Sans Pro"/>
              </a:rPr>
              <a:t> </a:t>
            </a:r>
            <a:r>
              <a:rPr lang="en-US" sz="2800" b="1" dirty="0" err="1">
                <a:solidFill>
                  <a:srgbClr val="FF0000"/>
                </a:solidFill>
                <a:latin typeface="EC Square Sans Pro"/>
              </a:rPr>
              <a:t>comun</a:t>
            </a:r>
            <a:r>
              <a:rPr lang="en-US" sz="2800" b="1" dirty="0">
                <a:solidFill>
                  <a:srgbClr val="FF0000"/>
                </a:solidFill>
                <a:latin typeface="EC Square Sans Pro"/>
              </a:rPr>
              <a:t> 1328 / 56 / 2022 </a:t>
            </a:r>
            <a:endParaRPr lang="en-US" sz="2400" b="1" dirty="0">
              <a:solidFill>
                <a:srgbClr val="FF0000"/>
              </a:solidFill>
              <a:latin typeface="EC Square Sans Pro"/>
            </a:endParaRPr>
          </a:p>
          <a:p>
            <a:r>
              <a:rPr lang="en-US" sz="2400" b="1" dirty="0">
                <a:solidFill>
                  <a:srgbClr val="FF0000"/>
                </a:solidFill>
                <a:latin typeface="EC Square Sans Pro"/>
              </a:rPr>
              <a:t>            </a:t>
            </a:r>
            <a:r>
              <a:rPr lang="en-US" sz="2400" b="1" dirty="0" err="1">
                <a:solidFill>
                  <a:srgbClr val="FF0000"/>
                </a:solidFill>
                <a:latin typeface="EC Square Sans Pro"/>
              </a:rPr>
              <a:t>Formularul</a:t>
            </a:r>
            <a:r>
              <a:rPr lang="en-US" sz="2400" b="1" dirty="0">
                <a:solidFill>
                  <a:srgbClr val="FF0000"/>
                </a:solidFill>
                <a:latin typeface="EC Square Sans Pro"/>
              </a:rPr>
              <a:t> de </a:t>
            </a:r>
            <a:r>
              <a:rPr lang="en-US" sz="2400" b="1" dirty="0" err="1">
                <a:solidFill>
                  <a:srgbClr val="FF0000"/>
                </a:solidFill>
                <a:latin typeface="EC Square Sans Pro"/>
              </a:rPr>
              <a:t>prescripție</a:t>
            </a:r>
            <a:r>
              <a:rPr lang="en-US" sz="2400" b="1" dirty="0">
                <a:solidFill>
                  <a:srgbClr val="FF0000"/>
                </a:solidFill>
                <a:latin typeface="EC Square Sans Pro"/>
              </a:rPr>
              <a:t> </a:t>
            </a:r>
            <a:r>
              <a:rPr lang="en-US" sz="2400" b="1" dirty="0" err="1">
                <a:solidFill>
                  <a:srgbClr val="FF0000"/>
                </a:solidFill>
                <a:latin typeface="EC Square Sans Pro"/>
              </a:rPr>
              <a:t>medicală</a:t>
            </a:r>
            <a:endParaRPr lang="en-US" sz="2400" b="1" dirty="0">
              <a:solidFill>
                <a:srgbClr val="FF0000"/>
              </a:solidFill>
              <a:latin typeface="EC Square Sans Pro"/>
            </a:endParaRPr>
          </a:p>
        </p:txBody>
      </p:sp>
      <p:sp>
        <p:nvSpPr>
          <p:cNvPr id="31" name="Oval 30">
            <a:extLst>
              <a:ext uri="{FF2B5EF4-FFF2-40B4-BE49-F238E27FC236}">
                <a16:creationId xmlns:a16="http://schemas.microsoft.com/office/drawing/2014/main" id="{BAF1DB0D-F13D-E076-D0C5-ECC789EE8BD4}"/>
              </a:ext>
            </a:extLst>
          </p:cNvPr>
          <p:cNvSpPr/>
          <p:nvPr/>
        </p:nvSpPr>
        <p:spPr>
          <a:xfrm>
            <a:off x="3505200" y="5155287"/>
            <a:ext cx="990600" cy="947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EC Square Sans Pro"/>
                <a:cs typeface="Arial" panose="020B0604020202020204" pitchFamily="34" charset="0"/>
              </a:rPr>
              <a:t>05</a:t>
            </a:r>
          </a:p>
        </p:txBody>
      </p:sp>
      <p:pic>
        <p:nvPicPr>
          <p:cNvPr id="33" name="Picture 32"/>
          <p:cNvPicPr>
            <a:picLocks noChangeAspect="1"/>
          </p:cNvPicPr>
          <p:nvPr/>
        </p:nvPicPr>
        <p:blipFill rotWithShape="1">
          <a:blip r:embed="rId2"/>
          <a:srcRect l="1135" r="72742" b="87159"/>
          <a:stretch/>
        </p:blipFill>
        <p:spPr>
          <a:xfrm>
            <a:off x="192593" y="178060"/>
            <a:ext cx="1752601" cy="609600"/>
          </a:xfrm>
          <a:prstGeom prst="rect">
            <a:avLst/>
          </a:prstGeom>
        </p:spPr>
      </p:pic>
    </p:spTree>
    <p:extLst>
      <p:ext uri="{BB962C8B-B14F-4D97-AF65-F5344CB8AC3E}">
        <p14:creationId xmlns:p14="http://schemas.microsoft.com/office/powerpoint/2010/main" val="184851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7928" y="102222"/>
            <a:ext cx="12246250" cy="896798"/>
          </a:xfrm>
          <a:solidFill>
            <a:srgbClr val="002060"/>
          </a:solidFill>
        </p:spPr>
        <p:txBody>
          <a:bodyPr/>
          <a:lstStyle/>
          <a:p>
            <a:pPr algn="just">
              <a:lnSpc>
                <a:spcPct val="107000"/>
              </a:lnSpc>
              <a:spcAft>
                <a:spcPts val="800"/>
              </a:spcAft>
            </a:pPr>
            <a:r>
              <a:rPr lang="en-US" sz="3200" b="1" i="1" kern="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  </a:t>
            </a:r>
            <a:r>
              <a:rPr lang="en-US" sz="3100" b="1"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Ce se </a:t>
            </a:r>
            <a:r>
              <a:rPr lang="en-US" sz="3100" b="1" kern="100" dirty="0" err="1">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va</a:t>
            </a:r>
            <a:r>
              <a:rPr lang="en-US" sz="3100" b="1"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 </a:t>
            </a:r>
            <a:r>
              <a:rPr lang="en-US" sz="3100" b="1" kern="100" dirty="0" err="1">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schimba</a:t>
            </a:r>
            <a:r>
              <a:rPr lang="en-US" sz="3100" b="1"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 </a:t>
            </a:r>
            <a:r>
              <a:rPr lang="en-US" sz="3100" b="1" kern="100" dirty="0" err="1">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în</a:t>
            </a:r>
            <a:r>
              <a:rPr lang="en-US" sz="3100" b="1"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 </a:t>
            </a:r>
            <a:r>
              <a:rPr lang="en-US" sz="3100" b="1" kern="100" dirty="0" err="1">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practica</a:t>
            </a:r>
            <a:r>
              <a:rPr lang="en-US" sz="3100" b="1"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 </a:t>
            </a:r>
            <a:r>
              <a:rPr lang="en-US" sz="3100" b="1" kern="100" dirty="0" err="1">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veterinară</a:t>
            </a:r>
            <a:r>
              <a:rPr lang="en-US" sz="3100" b="1"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 </a:t>
            </a:r>
            <a:r>
              <a:rPr lang="en-US" sz="3100" b="1" kern="100" dirty="0" err="1">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odată</a:t>
            </a:r>
            <a:r>
              <a:rPr lang="en-US" sz="3100" b="1"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 cu</a:t>
            </a:r>
            <a:r>
              <a:rPr lang="en-US" altLang="ko-KR" sz="3100" b="1" dirty="0">
                <a:solidFill>
                  <a:schemeClr val="bg1"/>
                </a:solidFill>
                <a:effectLst>
                  <a:outerShdw blurRad="38100" dist="38100" dir="2700000" algn="tl">
                    <a:srgbClr val="000000">
                      <a:alpha val="43137"/>
                    </a:srgbClr>
                  </a:outerShdw>
                </a:effectLst>
                <a:latin typeface="EC Square Sans Pro"/>
              </a:rPr>
              <a:t> </a:t>
            </a:r>
            <a:r>
              <a:rPr lang="en-US" altLang="ko-KR" sz="3100" b="1"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Reg. 2019/6 </a:t>
            </a:r>
            <a:r>
              <a:rPr lang="en-US" sz="3100" b="1"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a:t>
            </a:r>
            <a:endParaRPr lang="en-US" sz="3100"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916A06C-BBD9-4249-8374-B746EE06E1ED}"/>
              </a:ext>
            </a:extLst>
          </p:cNvPr>
          <p:cNvSpPr/>
          <p:nvPr/>
        </p:nvSpPr>
        <p:spPr>
          <a:xfrm>
            <a:off x="10505" y="969016"/>
            <a:ext cx="4396383" cy="71350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Rectangle 3">
            <a:extLst>
              <a:ext uri="{FF2B5EF4-FFF2-40B4-BE49-F238E27FC236}">
                <a16:creationId xmlns:a16="http://schemas.microsoft.com/office/drawing/2014/main" id="{D7D84D17-811C-4DB3-B6CD-FA6F96D409EC}"/>
              </a:ext>
            </a:extLst>
          </p:cNvPr>
          <p:cNvSpPr/>
          <p:nvPr/>
        </p:nvSpPr>
        <p:spPr>
          <a:xfrm>
            <a:off x="10505" y="1643028"/>
            <a:ext cx="4396383" cy="9062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altLang="ko-KR" sz="2600" b="1" dirty="0" err="1">
                <a:solidFill>
                  <a:schemeClr val="bg1"/>
                </a:solidFill>
                <a:effectLst>
                  <a:outerShdw blurRad="38100" dist="38100" dir="2700000" algn="tl">
                    <a:srgbClr val="000000">
                      <a:alpha val="43137"/>
                    </a:srgbClr>
                  </a:outerShdw>
                </a:effectLst>
                <a:latin typeface="EC Square Sans Pro"/>
                <a:cs typeface="Arial" pitchFamily="34" charset="0"/>
              </a:rPr>
              <a:t>Importul</a:t>
            </a: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 </a:t>
            </a:r>
            <a:r>
              <a:rPr lang="en-US" altLang="ko-KR" sz="2600" b="1" dirty="0" err="1">
                <a:solidFill>
                  <a:schemeClr val="bg1"/>
                </a:solidFill>
                <a:effectLst>
                  <a:outerShdw blurRad="38100" dist="38100" dir="2700000" algn="tl">
                    <a:srgbClr val="000000">
                      <a:alpha val="43137"/>
                    </a:srgbClr>
                  </a:outerShdw>
                </a:effectLst>
                <a:latin typeface="EC Square Sans Pro"/>
                <a:cs typeface="Arial" pitchFamily="34" charset="0"/>
              </a:rPr>
              <a:t>medicamentelor</a:t>
            </a: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 </a:t>
            </a:r>
            <a:r>
              <a:rPr lang="en-US" altLang="ko-KR" sz="2600" b="1" dirty="0" err="1">
                <a:solidFill>
                  <a:schemeClr val="bg1"/>
                </a:solidFill>
                <a:effectLst>
                  <a:outerShdw blurRad="38100" dist="38100" dir="2700000" algn="tl">
                    <a:srgbClr val="000000">
                      <a:alpha val="43137"/>
                    </a:srgbClr>
                  </a:outerShdw>
                </a:effectLst>
                <a:latin typeface="EC Square Sans Pro"/>
                <a:cs typeface="Arial" pitchFamily="34" charset="0"/>
              </a:rPr>
              <a:t>în</a:t>
            </a: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 </a:t>
            </a:r>
            <a:r>
              <a:rPr lang="en-US" altLang="ko-KR" sz="2600" b="1" dirty="0" err="1">
                <a:solidFill>
                  <a:schemeClr val="bg1"/>
                </a:solidFill>
                <a:effectLst>
                  <a:outerShdw blurRad="38100" dist="38100" dir="2700000" algn="tl">
                    <a:srgbClr val="000000">
                      <a:alpha val="43137"/>
                    </a:srgbClr>
                  </a:outerShdw>
                </a:effectLst>
                <a:latin typeface="EC Square Sans Pro"/>
                <a:cs typeface="Arial" pitchFamily="34" charset="0"/>
              </a:rPr>
              <a:t>și</a:t>
            </a: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 din UE</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5" name="Rectangle 4">
            <a:extLst>
              <a:ext uri="{FF2B5EF4-FFF2-40B4-BE49-F238E27FC236}">
                <a16:creationId xmlns:a16="http://schemas.microsoft.com/office/drawing/2014/main" id="{F45CA143-5154-4765-8E5E-58C649AD4072}"/>
              </a:ext>
            </a:extLst>
          </p:cNvPr>
          <p:cNvSpPr/>
          <p:nvPr/>
        </p:nvSpPr>
        <p:spPr>
          <a:xfrm>
            <a:off x="10505" y="2552890"/>
            <a:ext cx="4394535" cy="87867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altLang="ko-KR" sz="2600" b="1" dirty="0" err="1">
                <a:solidFill>
                  <a:schemeClr val="bg1"/>
                </a:solidFill>
                <a:effectLst>
                  <a:outerShdw blurRad="38100" dist="38100" dir="2700000" algn="tl">
                    <a:srgbClr val="000000">
                      <a:alpha val="43137"/>
                    </a:srgbClr>
                  </a:outerShdw>
                </a:effectLst>
                <a:latin typeface="EC Square Sans Pro"/>
                <a:cs typeface="Arial" pitchFamily="34" charset="0"/>
              </a:rPr>
              <a:t>Baza</a:t>
            </a: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 de date </a:t>
            </a:r>
            <a:r>
              <a:rPr lang="en-US" altLang="ko-KR" sz="2600" b="1" dirty="0" err="1">
                <a:solidFill>
                  <a:schemeClr val="bg1"/>
                </a:solidFill>
                <a:effectLst>
                  <a:outerShdw blurRad="38100" dist="38100" dir="2700000" algn="tl">
                    <a:srgbClr val="000000">
                      <a:alpha val="43137"/>
                    </a:srgbClr>
                  </a:outerShdw>
                </a:effectLst>
                <a:latin typeface="EC Square Sans Pro"/>
                <a:cs typeface="Arial" pitchFamily="34" charset="0"/>
              </a:rPr>
              <a:t>centrală</a:t>
            </a: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 UE </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6" name="Rectangle 5">
            <a:extLst>
              <a:ext uri="{FF2B5EF4-FFF2-40B4-BE49-F238E27FC236}">
                <a16:creationId xmlns:a16="http://schemas.microsoft.com/office/drawing/2014/main" id="{DF8E191E-F724-4E1B-B6D2-802EC4E3DC36}"/>
              </a:ext>
            </a:extLst>
          </p:cNvPr>
          <p:cNvSpPr/>
          <p:nvPr/>
        </p:nvSpPr>
        <p:spPr>
          <a:xfrm>
            <a:off x="-1" y="3404767"/>
            <a:ext cx="4405039" cy="966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a:extLst>
              <a:ext uri="{FF2B5EF4-FFF2-40B4-BE49-F238E27FC236}">
                <a16:creationId xmlns:a16="http://schemas.microsoft.com/office/drawing/2014/main" id="{87AA4243-8467-4E3B-A5FB-6B276A4B6040}"/>
              </a:ext>
            </a:extLst>
          </p:cNvPr>
          <p:cNvSpPr/>
          <p:nvPr/>
        </p:nvSpPr>
        <p:spPr>
          <a:xfrm>
            <a:off x="1452" y="4342321"/>
            <a:ext cx="4396383" cy="64633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TextBox 12">
            <a:extLst>
              <a:ext uri="{FF2B5EF4-FFF2-40B4-BE49-F238E27FC236}">
                <a16:creationId xmlns:a16="http://schemas.microsoft.com/office/drawing/2014/main" id="{36C88DD7-6FBC-4CA5-B905-62FD6914D7F1}"/>
              </a:ext>
            </a:extLst>
          </p:cNvPr>
          <p:cNvSpPr txBox="1"/>
          <p:nvPr/>
        </p:nvSpPr>
        <p:spPr>
          <a:xfrm>
            <a:off x="265442" y="1039618"/>
            <a:ext cx="4057176" cy="492443"/>
          </a:xfrm>
          <a:prstGeom prst="rect">
            <a:avLst/>
          </a:prstGeom>
          <a:noFill/>
        </p:spPr>
        <p:txBody>
          <a:bodyPr wrap="square" rtlCol="0">
            <a:spAutoFit/>
          </a:bodyPr>
          <a:lstStyle/>
          <a:p>
            <a:pPr algn="r"/>
            <a:r>
              <a:rPr lang="en-US" altLang="ko-KR" sz="2600" b="1" dirty="0" err="1">
                <a:solidFill>
                  <a:schemeClr val="bg1"/>
                </a:solidFill>
                <a:effectLst>
                  <a:outerShdw blurRad="38100" dist="38100" dir="2700000" algn="tl">
                    <a:srgbClr val="000000">
                      <a:alpha val="43137"/>
                    </a:srgbClr>
                  </a:outerShdw>
                </a:effectLst>
                <a:latin typeface="EC Square Sans Pro"/>
                <a:cs typeface="Arial" pitchFamily="34" charset="0"/>
              </a:rPr>
              <a:t>Rețetele</a:t>
            </a: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 </a:t>
            </a:r>
            <a:r>
              <a:rPr lang="en-US" altLang="ko-KR" sz="2600" b="1" dirty="0" err="1">
                <a:solidFill>
                  <a:schemeClr val="bg1"/>
                </a:solidFill>
                <a:effectLst>
                  <a:outerShdw blurRad="38100" dist="38100" dir="2700000" algn="tl">
                    <a:srgbClr val="000000">
                      <a:alpha val="43137"/>
                    </a:srgbClr>
                  </a:outerShdw>
                </a:effectLst>
                <a:latin typeface="EC Square Sans Pro"/>
                <a:cs typeface="Arial" pitchFamily="34" charset="0"/>
              </a:rPr>
              <a:t>veterinare</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16" name="TextBox 15">
            <a:extLst>
              <a:ext uri="{FF2B5EF4-FFF2-40B4-BE49-F238E27FC236}">
                <a16:creationId xmlns:a16="http://schemas.microsoft.com/office/drawing/2014/main" id="{7694276F-2566-46D6-999C-7726A9396D91}"/>
              </a:ext>
            </a:extLst>
          </p:cNvPr>
          <p:cNvSpPr txBox="1"/>
          <p:nvPr/>
        </p:nvSpPr>
        <p:spPr>
          <a:xfrm>
            <a:off x="1349940" y="3627689"/>
            <a:ext cx="2880000" cy="492443"/>
          </a:xfrm>
          <a:prstGeom prst="rect">
            <a:avLst/>
          </a:prstGeom>
          <a:noFill/>
        </p:spPr>
        <p:txBody>
          <a:bodyPr wrap="square" rtlCol="0">
            <a:spAutoFit/>
          </a:bodyPr>
          <a:lstStyle/>
          <a:p>
            <a:pPr algn="r"/>
            <a:r>
              <a:rPr lang="en-US" altLang="ko-KR" sz="2600" b="1" dirty="0" err="1">
                <a:solidFill>
                  <a:schemeClr val="bg1"/>
                </a:solidFill>
                <a:effectLst>
                  <a:outerShdw blurRad="38100" dist="38100" dir="2700000" algn="tl">
                    <a:srgbClr val="000000">
                      <a:alpha val="43137"/>
                    </a:srgbClr>
                  </a:outerShdw>
                </a:effectLst>
                <a:latin typeface="EC Square Sans Pro"/>
                <a:cs typeface="Arial" pitchFamily="34" charset="0"/>
              </a:rPr>
              <a:t>Vânzările</a:t>
            </a: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 online</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17" name="TextBox 16">
            <a:extLst>
              <a:ext uri="{FF2B5EF4-FFF2-40B4-BE49-F238E27FC236}">
                <a16:creationId xmlns:a16="http://schemas.microsoft.com/office/drawing/2014/main" id="{5514F380-A943-4673-AB1B-DF6FCBF450A7}"/>
              </a:ext>
            </a:extLst>
          </p:cNvPr>
          <p:cNvSpPr txBox="1"/>
          <p:nvPr/>
        </p:nvSpPr>
        <p:spPr>
          <a:xfrm>
            <a:off x="-30023" y="4424835"/>
            <a:ext cx="4483173" cy="492443"/>
          </a:xfrm>
          <a:prstGeom prst="rect">
            <a:avLst/>
          </a:prstGeom>
          <a:noFill/>
        </p:spPr>
        <p:txBody>
          <a:bodyPr wrap="square" rtlCol="0">
            <a:spAutoFit/>
          </a:bodyPr>
          <a:lstStyle/>
          <a:p>
            <a:pPr algn="r"/>
            <a:r>
              <a:rPr lang="en-US" sz="2600" b="1" dirty="0" err="1">
                <a:solidFill>
                  <a:schemeClr val="bg1"/>
                </a:solidFill>
                <a:effectLst>
                  <a:outerShdw blurRad="38100" dist="38100" dir="2700000" algn="tl">
                    <a:srgbClr val="000000">
                      <a:alpha val="43137"/>
                    </a:srgbClr>
                  </a:outerShdw>
                </a:effectLst>
                <a:latin typeface="EC Square Sans Pro"/>
                <a:cs typeface="Arial" pitchFamily="34" charset="0"/>
              </a:rPr>
              <a:t>Rezistența</a:t>
            </a:r>
            <a:r>
              <a:rPr lang="en-US" sz="2600" b="1" dirty="0">
                <a:solidFill>
                  <a:schemeClr val="bg1"/>
                </a:solidFill>
                <a:effectLst>
                  <a:outerShdw blurRad="38100" dist="38100" dir="2700000" algn="tl">
                    <a:srgbClr val="000000">
                      <a:alpha val="43137"/>
                    </a:srgbClr>
                  </a:outerShdw>
                </a:effectLst>
                <a:latin typeface="EC Square Sans Pro"/>
                <a:cs typeface="Arial" pitchFamily="34" charset="0"/>
              </a:rPr>
              <a:t> </a:t>
            </a:r>
            <a:r>
              <a:rPr lang="en-US" sz="2600" b="1" dirty="0" err="1">
                <a:solidFill>
                  <a:schemeClr val="bg1"/>
                </a:solidFill>
                <a:effectLst>
                  <a:outerShdw blurRad="38100" dist="38100" dir="2700000" algn="tl">
                    <a:srgbClr val="000000">
                      <a:alpha val="43137"/>
                    </a:srgbClr>
                  </a:outerShdw>
                </a:effectLst>
                <a:latin typeface="EC Square Sans Pro"/>
                <a:cs typeface="Arial" pitchFamily="34" charset="0"/>
              </a:rPr>
              <a:t>antimicrobiană</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19" name="TextBox 18">
            <a:extLst>
              <a:ext uri="{FF2B5EF4-FFF2-40B4-BE49-F238E27FC236}">
                <a16:creationId xmlns:a16="http://schemas.microsoft.com/office/drawing/2014/main" id="{76ACF0DD-DF83-4624-A12B-71BD22FA4044}"/>
              </a:ext>
            </a:extLst>
          </p:cNvPr>
          <p:cNvSpPr txBox="1"/>
          <p:nvPr/>
        </p:nvSpPr>
        <p:spPr>
          <a:xfrm>
            <a:off x="4453151" y="969017"/>
            <a:ext cx="7752704" cy="646331"/>
          </a:xfrm>
          <a:prstGeom prst="rect">
            <a:avLst/>
          </a:prstGeom>
          <a:solidFill>
            <a:schemeClr val="accent2">
              <a:lumMod val="20000"/>
              <a:lumOff val="80000"/>
            </a:schemeClr>
          </a:solidFill>
        </p:spPr>
        <p:txBody>
          <a:bodyPr wrap="square" rtlCol="0">
            <a:spAutoFit/>
          </a:bodyPr>
          <a:lstStyle/>
          <a:p>
            <a:pPr algn="just"/>
            <a:r>
              <a:rPr lang="en-US" altLang="ko-KR" dirty="0">
                <a:solidFill>
                  <a:srgbClr val="002060"/>
                </a:solidFill>
                <a:latin typeface="EC Square Sans Pro"/>
                <a:cs typeface="Arial" pitchFamily="34" charset="0"/>
              </a:rPr>
              <a:t>Pot fi </a:t>
            </a:r>
            <a:r>
              <a:rPr lang="en-US" altLang="ko-KR" dirty="0" err="1">
                <a:solidFill>
                  <a:srgbClr val="002060"/>
                </a:solidFill>
                <a:latin typeface="EC Square Sans Pro"/>
                <a:cs typeface="Arial" pitchFamily="34" charset="0"/>
              </a:rPr>
              <a:t>eliberate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doar</a:t>
            </a:r>
            <a:r>
              <a:rPr lang="en-US" altLang="ko-KR" dirty="0">
                <a:solidFill>
                  <a:srgbClr val="002060"/>
                </a:solidFill>
                <a:latin typeface="EC Square Sans Pro"/>
                <a:cs typeface="Arial" pitchFamily="34" charset="0"/>
              </a:rPr>
              <a:t> de </a:t>
            </a:r>
            <a:r>
              <a:rPr lang="en-US" altLang="ko-KR" dirty="0" err="1">
                <a:solidFill>
                  <a:srgbClr val="002060"/>
                </a:solidFill>
                <a:latin typeface="EC Square Sans Pro"/>
                <a:cs typeface="Arial" pitchFamily="34" charset="0"/>
              </a:rPr>
              <a:t>medicii</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veterinari</a:t>
            </a:r>
            <a:r>
              <a:rPr lang="en-US" altLang="ko-KR" dirty="0">
                <a:solidFill>
                  <a:srgbClr val="002060"/>
                </a:solidFill>
                <a:latin typeface="EC Square Sans Pro"/>
                <a:cs typeface="Arial" pitchFamily="34" charset="0"/>
              </a:rPr>
              <a:t> (se </a:t>
            </a:r>
            <a:r>
              <a:rPr lang="en-US" altLang="ko-KR" dirty="0" err="1">
                <a:solidFill>
                  <a:srgbClr val="002060"/>
                </a:solidFill>
                <a:latin typeface="EC Square Sans Pro"/>
                <a:cs typeface="Arial" pitchFamily="34" charset="0"/>
              </a:rPr>
              <a:t>aplică</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excepții</a:t>
            </a:r>
            <a:r>
              <a:rPr lang="en-US" altLang="ko-KR" dirty="0">
                <a:solidFill>
                  <a:srgbClr val="002060"/>
                </a:solidFill>
                <a:latin typeface="EC Square Sans Pro"/>
                <a:cs typeface="Arial" pitchFamily="34" charset="0"/>
              </a:rPr>
              <a:t>). </a:t>
            </a:r>
            <a:r>
              <a:rPr lang="en-US" altLang="ko-KR" b="1" dirty="0" err="1">
                <a:solidFill>
                  <a:srgbClr val="002060"/>
                </a:solidFill>
                <a:latin typeface="EC Square Sans Pro"/>
                <a:cs typeface="Arial" pitchFamily="34" charset="0"/>
              </a:rPr>
              <a:t>Rețeta</a:t>
            </a:r>
            <a:r>
              <a:rPr lang="en-US" altLang="ko-KR" b="1" dirty="0">
                <a:solidFill>
                  <a:srgbClr val="002060"/>
                </a:solidFill>
                <a:latin typeface="EC Square Sans Pro"/>
                <a:cs typeface="Arial" pitchFamily="34" charset="0"/>
              </a:rPr>
              <a:t> </a:t>
            </a:r>
            <a:r>
              <a:rPr lang="en-US" altLang="ko-KR" b="1" dirty="0" err="1">
                <a:solidFill>
                  <a:srgbClr val="002060"/>
                </a:solidFill>
                <a:latin typeface="EC Square Sans Pro"/>
                <a:cs typeface="Arial" pitchFamily="34" charset="0"/>
              </a:rPr>
              <a:t>va</a:t>
            </a:r>
            <a:r>
              <a:rPr lang="en-US" altLang="ko-KR" b="1" dirty="0">
                <a:solidFill>
                  <a:srgbClr val="002060"/>
                </a:solidFill>
                <a:latin typeface="EC Square Sans Pro"/>
                <a:cs typeface="Arial" pitchFamily="34" charset="0"/>
              </a:rPr>
              <a:t> fi </a:t>
            </a:r>
            <a:r>
              <a:rPr lang="en-US" altLang="ko-KR" b="1" dirty="0" err="1">
                <a:solidFill>
                  <a:srgbClr val="002060"/>
                </a:solidFill>
                <a:latin typeface="EC Square Sans Pro"/>
                <a:cs typeface="Arial" pitchFamily="34" charset="0"/>
              </a:rPr>
              <a:t>valabilă</a:t>
            </a:r>
            <a:r>
              <a:rPr lang="en-US" altLang="ko-KR" b="1" dirty="0">
                <a:solidFill>
                  <a:srgbClr val="002060"/>
                </a:solidFill>
                <a:latin typeface="EC Square Sans Pro"/>
                <a:cs typeface="Arial" pitchFamily="34" charset="0"/>
              </a:rPr>
              <a:t> </a:t>
            </a:r>
            <a:r>
              <a:rPr lang="en-US" altLang="ko-KR" b="1" dirty="0" err="1">
                <a:solidFill>
                  <a:srgbClr val="002060"/>
                </a:solidFill>
                <a:latin typeface="EC Square Sans Pro"/>
                <a:cs typeface="Arial" pitchFamily="34" charset="0"/>
              </a:rPr>
              <a:t>în</a:t>
            </a:r>
            <a:r>
              <a:rPr lang="en-US" altLang="ko-KR" b="1" dirty="0">
                <a:solidFill>
                  <a:srgbClr val="002060"/>
                </a:solidFill>
                <a:latin typeface="EC Square Sans Pro"/>
                <a:cs typeface="Arial" pitchFamily="34" charset="0"/>
              </a:rPr>
              <a:t> UE. </a:t>
            </a:r>
            <a:r>
              <a:rPr lang="en-US" altLang="ko-KR" dirty="0" err="1">
                <a:solidFill>
                  <a:srgbClr val="002060"/>
                </a:solidFill>
                <a:latin typeface="EC Square Sans Pro"/>
                <a:cs typeface="Arial" pitchFamily="34" charset="0"/>
              </a:rPr>
              <a:t>Cantitatea</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prescrisă</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trebuie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limitată</a:t>
            </a:r>
            <a:r>
              <a:rPr lang="en-US" altLang="ko-KR" dirty="0">
                <a:solidFill>
                  <a:srgbClr val="002060"/>
                </a:solidFill>
                <a:latin typeface="EC Square Sans Pro"/>
                <a:cs typeface="Arial" pitchFamily="34" charset="0"/>
              </a:rPr>
              <a:t> la </a:t>
            </a:r>
            <a:r>
              <a:rPr lang="en-US" altLang="ko-KR" dirty="0" err="1">
                <a:solidFill>
                  <a:srgbClr val="002060"/>
                </a:solidFill>
                <a:latin typeface="EC Square Sans Pro"/>
                <a:cs typeface="Arial" pitchFamily="34" charset="0"/>
              </a:rPr>
              <a:t>tratament</a:t>
            </a:r>
            <a:r>
              <a:rPr lang="en-US" altLang="ko-KR" dirty="0">
                <a:solidFill>
                  <a:srgbClr val="002060"/>
                </a:solidFill>
                <a:latin typeface="EC Square Sans Pro"/>
                <a:cs typeface="Arial" pitchFamily="34" charset="0"/>
              </a:rPr>
              <a:t>. </a:t>
            </a:r>
            <a:r>
              <a:rPr lang="en-US" altLang="ko-KR" b="1" dirty="0">
                <a:solidFill>
                  <a:srgbClr val="002060"/>
                </a:solidFill>
                <a:latin typeface="EC Square Sans Pro"/>
                <a:cs typeface="Arial" pitchFamily="34" charset="0"/>
              </a:rPr>
              <a:t>art. 105</a:t>
            </a:r>
            <a:endParaRPr lang="ko-KR" altLang="en-US" b="1" dirty="0">
              <a:solidFill>
                <a:srgbClr val="002060"/>
              </a:solidFill>
              <a:latin typeface="EC Square Sans Pro"/>
              <a:cs typeface="Arial" pitchFamily="34" charset="0"/>
            </a:endParaRPr>
          </a:p>
        </p:txBody>
      </p:sp>
      <p:sp>
        <p:nvSpPr>
          <p:cNvPr id="22" name="TextBox 21">
            <a:extLst>
              <a:ext uri="{FF2B5EF4-FFF2-40B4-BE49-F238E27FC236}">
                <a16:creationId xmlns:a16="http://schemas.microsoft.com/office/drawing/2014/main" id="{1C9AFA7B-C5CA-435B-9D3A-9DC034CE5015}"/>
              </a:ext>
            </a:extLst>
          </p:cNvPr>
          <p:cNvSpPr txBox="1"/>
          <p:nvPr/>
        </p:nvSpPr>
        <p:spPr>
          <a:xfrm>
            <a:off x="4460410" y="1587172"/>
            <a:ext cx="7731590" cy="923330"/>
          </a:xfrm>
          <a:prstGeom prst="rect">
            <a:avLst/>
          </a:prstGeom>
          <a:solidFill>
            <a:schemeClr val="accent2">
              <a:lumMod val="20000"/>
              <a:lumOff val="80000"/>
            </a:schemeClr>
          </a:solidFill>
        </p:spPr>
        <p:txBody>
          <a:bodyPr wrap="square" rtlCol="0">
            <a:spAutoFit/>
          </a:bodyPr>
          <a:lstStyle/>
          <a:p>
            <a:pPr algn="just"/>
            <a:r>
              <a:rPr lang="en-US" altLang="ko-KR" dirty="0" err="1">
                <a:solidFill>
                  <a:srgbClr val="002060"/>
                </a:solidFill>
                <a:latin typeface="EC Square Sans Pro"/>
                <a:cs typeface="Arial" pitchFamily="34" charset="0"/>
              </a:rPr>
              <a:t>Cascada</a:t>
            </a:r>
            <a:r>
              <a:rPr lang="en-US" altLang="ko-KR" dirty="0">
                <a:solidFill>
                  <a:srgbClr val="002060"/>
                </a:solidFill>
                <a:latin typeface="EC Square Sans Pro"/>
                <a:cs typeface="Arial" pitchFamily="34" charset="0"/>
              </a:rPr>
              <a:t> de </a:t>
            </a:r>
            <a:r>
              <a:rPr lang="en-US" altLang="ko-KR" dirty="0" err="1">
                <a:solidFill>
                  <a:srgbClr val="002060"/>
                </a:solidFill>
                <a:latin typeface="EC Square Sans Pro"/>
                <a:cs typeface="Arial" pitchFamily="34" charset="0"/>
              </a:rPr>
              <a:t>prescripție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mai</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flexibilă</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Importul</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medicamentelor</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a.u.v.</a:t>
            </a:r>
            <a:r>
              <a:rPr lang="en-US" altLang="ko-KR" dirty="0">
                <a:solidFill>
                  <a:srgbClr val="002060"/>
                </a:solidFill>
                <a:latin typeface="EC Square Sans Pro"/>
                <a:cs typeface="Arial" pitchFamily="34" charset="0"/>
              </a:rPr>
              <a:t> din </a:t>
            </a:r>
            <a:r>
              <a:rPr lang="en-US" altLang="ko-KR" dirty="0" err="1">
                <a:solidFill>
                  <a:srgbClr val="002060"/>
                </a:solidFill>
                <a:latin typeface="EC Square Sans Pro"/>
                <a:cs typeface="Arial" pitchFamily="34" charset="0"/>
              </a:rPr>
              <a:t>altă</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țară</a:t>
            </a:r>
            <a:r>
              <a:rPr lang="en-US" altLang="ko-KR" dirty="0">
                <a:solidFill>
                  <a:srgbClr val="002060"/>
                </a:solidFill>
                <a:latin typeface="EC Square Sans Pro"/>
                <a:cs typeface="Arial" pitchFamily="34" charset="0"/>
              </a:rPr>
              <a:t> a UE </a:t>
            </a:r>
            <a:r>
              <a:rPr lang="en-US" altLang="ko-KR" dirty="0" err="1">
                <a:solidFill>
                  <a:srgbClr val="002060"/>
                </a:solidFill>
                <a:latin typeface="EC Square Sans Pro"/>
                <a:cs typeface="Arial" pitchFamily="34" charset="0"/>
              </a:rPr>
              <a:t>va</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deveni</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mai</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ușor</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Medicamentele</a:t>
            </a:r>
            <a:r>
              <a:rPr lang="en-US" altLang="ko-KR" dirty="0">
                <a:solidFill>
                  <a:srgbClr val="002060"/>
                </a:solidFill>
                <a:latin typeface="EC Square Sans Pro"/>
                <a:cs typeface="Arial" pitchFamily="34" charset="0"/>
              </a:rPr>
              <a:t> din </a:t>
            </a:r>
            <a:r>
              <a:rPr lang="en-US" altLang="ko-KR" dirty="0" err="1">
                <a:solidFill>
                  <a:srgbClr val="002060"/>
                </a:solidFill>
                <a:latin typeface="EC Square Sans Pro"/>
                <a:cs typeface="Arial" pitchFamily="34" charset="0"/>
              </a:rPr>
              <a:t>țările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terțe</a:t>
            </a:r>
            <a:r>
              <a:rPr lang="en-US" altLang="ko-KR" dirty="0">
                <a:solidFill>
                  <a:srgbClr val="002060"/>
                </a:solidFill>
                <a:latin typeface="EC Square Sans Pro"/>
                <a:cs typeface="Arial" pitchFamily="34" charset="0"/>
              </a:rPr>
              <a:t> pot fi </a:t>
            </a:r>
            <a:r>
              <a:rPr lang="en-US" altLang="ko-KR" dirty="0" err="1">
                <a:solidFill>
                  <a:srgbClr val="002060"/>
                </a:solidFill>
                <a:latin typeface="EC Square Sans Pro"/>
                <a:cs typeface="Arial" pitchFamily="34" charset="0"/>
              </a:rPr>
              <a:t>utilizate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în</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anumite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condiții</a:t>
            </a:r>
            <a:r>
              <a:rPr lang="en-US" altLang="ko-KR" dirty="0">
                <a:solidFill>
                  <a:srgbClr val="002060"/>
                </a:solidFill>
                <a:latin typeface="EC Square Sans Pro"/>
                <a:cs typeface="Arial" pitchFamily="34" charset="0"/>
              </a:rPr>
              <a:t>. Se pot </a:t>
            </a:r>
            <a:r>
              <a:rPr lang="en-US" altLang="ko-KR" dirty="0" err="1">
                <a:solidFill>
                  <a:srgbClr val="002060"/>
                </a:solidFill>
                <a:latin typeface="EC Square Sans Pro"/>
                <a:cs typeface="Arial" pitchFamily="34" charset="0"/>
              </a:rPr>
              <a:t>aplica</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restricții</a:t>
            </a:r>
            <a:r>
              <a:rPr lang="en-US" altLang="ko-KR" dirty="0">
                <a:solidFill>
                  <a:srgbClr val="002060"/>
                </a:solidFill>
                <a:latin typeface="EC Square Sans Pro"/>
                <a:cs typeface="Arial" pitchFamily="34" charset="0"/>
              </a:rPr>
              <a:t>. </a:t>
            </a:r>
            <a:r>
              <a:rPr lang="en-US" altLang="ko-KR" b="1" dirty="0">
                <a:solidFill>
                  <a:srgbClr val="002060"/>
                </a:solidFill>
                <a:latin typeface="EC Square Sans Pro"/>
                <a:cs typeface="Arial" pitchFamily="34" charset="0"/>
              </a:rPr>
              <a:t>art. 112-115</a:t>
            </a:r>
          </a:p>
        </p:txBody>
      </p:sp>
      <p:sp>
        <p:nvSpPr>
          <p:cNvPr id="25" name="TextBox 24">
            <a:extLst>
              <a:ext uri="{FF2B5EF4-FFF2-40B4-BE49-F238E27FC236}">
                <a16:creationId xmlns:a16="http://schemas.microsoft.com/office/drawing/2014/main" id="{B31FCD78-ADE2-48D0-84DF-A0252EB2B027}"/>
              </a:ext>
            </a:extLst>
          </p:cNvPr>
          <p:cNvSpPr txBox="1"/>
          <p:nvPr/>
        </p:nvSpPr>
        <p:spPr>
          <a:xfrm>
            <a:off x="4460411" y="2512020"/>
            <a:ext cx="7793769" cy="923330"/>
          </a:xfrm>
          <a:prstGeom prst="rect">
            <a:avLst/>
          </a:prstGeom>
          <a:solidFill>
            <a:schemeClr val="accent2">
              <a:lumMod val="20000"/>
              <a:lumOff val="80000"/>
            </a:schemeClr>
          </a:solidFill>
        </p:spPr>
        <p:txBody>
          <a:bodyPr wrap="square" rtlCol="0">
            <a:spAutoFit/>
          </a:bodyPr>
          <a:lstStyle/>
          <a:p>
            <a:pPr algn="just"/>
            <a:r>
              <a:rPr lang="en-US" altLang="ko-KR" dirty="0">
                <a:solidFill>
                  <a:srgbClr val="002060"/>
                </a:solidFill>
                <a:latin typeface="EC Square Sans Pro"/>
                <a:cs typeface="Arial" pitchFamily="34" charset="0"/>
              </a:rPr>
              <a:t>O </a:t>
            </a:r>
            <a:r>
              <a:rPr lang="en-US" altLang="ko-KR" b="1" dirty="0" err="1">
                <a:solidFill>
                  <a:srgbClr val="002060"/>
                </a:solidFill>
                <a:latin typeface="EC Square Sans Pro"/>
                <a:cs typeface="Arial" pitchFamily="34" charset="0"/>
              </a:rPr>
              <a:t>Bază</a:t>
            </a:r>
            <a:r>
              <a:rPr lang="en-US" altLang="ko-KR" dirty="0">
                <a:solidFill>
                  <a:srgbClr val="002060"/>
                </a:solidFill>
                <a:latin typeface="EC Square Sans Pro"/>
                <a:cs typeface="Arial" pitchFamily="34" charset="0"/>
              </a:rPr>
              <a:t> </a:t>
            </a:r>
            <a:r>
              <a:rPr lang="en-US" altLang="ko-KR" b="1" dirty="0">
                <a:solidFill>
                  <a:srgbClr val="002060"/>
                </a:solidFill>
                <a:latin typeface="EC Square Sans Pro"/>
                <a:cs typeface="Arial" pitchFamily="34" charset="0"/>
              </a:rPr>
              <a:t>cu </a:t>
            </a:r>
            <a:r>
              <a:rPr lang="en-US" altLang="ko-KR" b="1" dirty="0" err="1">
                <a:solidFill>
                  <a:srgbClr val="002060"/>
                </a:solidFill>
                <a:latin typeface="EC Square Sans Pro"/>
                <a:cs typeface="Arial" pitchFamily="34" charset="0"/>
              </a:rPr>
              <a:t>medicamentele</a:t>
            </a:r>
            <a:r>
              <a:rPr lang="en-US" altLang="ko-KR" b="1" dirty="0">
                <a:solidFill>
                  <a:srgbClr val="002060"/>
                </a:solidFill>
                <a:latin typeface="EC Square Sans Pro"/>
                <a:cs typeface="Arial" pitchFamily="34" charset="0"/>
              </a:rPr>
              <a:t> </a:t>
            </a:r>
            <a:r>
              <a:rPr lang="en-US" altLang="ko-KR" b="1" dirty="0" err="1">
                <a:solidFill>
                  <a:srgbClr val="002060"/>
                </a:solidFill>
                <a:latin typeface="EC Square Sans Pro"/>
                <a:cs typeface="Arial" pitchFamily="34" charset="0"/>
              </a:rPr>
              <a:t>a.u.v</a:t>
            </a:r>
            <a:r>
              <a:rPr lang="en-US" altLang="ko-KR" b="1" dirty="0">
                <a:solidFill>
                  <a:srgbClr val="002060"/>
                </a:solidFill>
                <a:latin typeface="EC Square Sans Pro"/>
                <a:cs typeface="Arial" pitchFamily="34" charset="0"/>
              </a:rPr>
              <a:t>. </a:t>
            </a:r>
            <a:r>
              <a:rPr lang="en-US" altLang="ko-KR" b="1" dirty="0" err="1">
                <a:solidFill>
                  <a:srgbClr val="002060"/>
                </a:solidFill>
                <a:latin typeface="EC Square Sans Pro"/>
                <a:cs typeface="Arial" pitchFamily="34" charset="0"/>
              </a:rPr>
              <a:t>autorizate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ușor</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accesibilă</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Datele</a:t>
            </a:r>
            <a:r>
              <a:rPr lang="en-US" altLang="ko-KR" dirty="0">
                <a:solidFill>
                  <a:srgbClr val="002060"/>
                </a:solidFill>
                <a:latin typeface="EC Square Sans Pro"/>
                <a:cs typeface="Arial" pitchFamily="34" charset="0"/>
              </a:rPr>
              <a:t> de </a:t>
            </a:r>
            <a:r>
              <a:rPr lang="en-US" altLang="ko-KR" dirty="0" err="1">
                <a:solidFill>
                  <a:srgbClr val="002060"/>
                </a:solidFill>
                <a:latin typeface="EC Square Sans Pro"/>
                <a:cs typeface="Arial" pitchFamily="34" charset="0"/>
              </a:rPr>
              <a:t>farmacovigilență</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înregistrarea</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evenimentelor</a:t>
            </a:r>
            <a:r>
              <a:rPr lang="en-US" altLang="ko-KR" dirty="0">
                <a:solidFill>
                  <a:srgbClr val="002060"/>
                </a:solidFill>
                <a:latin typeface="EC Square Sans Pro"/>
                <a:cs typeface="Arial" pitchFamily="34" charset="0"/>
              </a:rPr>
              <a:t> adverse, </a:t>
            </a:r>
            <a:r>
              <a:rPr lang="en-US" altLang="ko-KR" dirty="0" err="1">
                <a:solidFill>
                  <a:srgbClr val="002060"/>
                </a:solidFill>
                <a:latin typeface="EC Square Sans Pro"/>
                <a:cs typeface="Arial" pitchFamily="34" charset="0"/>
              </a:rPr>
              <a:t>vor</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deveni</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accesibile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medicilor</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veterinari</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Raportare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mai</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ușoară</a:t>
            </a:r>
            <a:r>
              <a:rPr lang="en-US" altLang="ko-KR" dirty="0">
                <a:solidFill>
                  <a:srgbClr val="002060"/>
                </a:solidFill>
                <a:latin typeface="EC Square Sans Pro"/>
                <a:cs typeface="Arial" pitchFamily="34" charset="0"/>
              </a:rPr>
              <a:t>. </a:t>
            </a:r>
            <a:r>
              <a:rPr lang="en-US" altLang="ko-KR" b="1" dirty="0">
                <a:solidFill>
                  <a:srgbClr val="002060"/>
                </a:solidFill>
                <a:latin typeface="EC Square Sans Pro"/>
                <a:cs typeface="Arial" pitchFamily="34" charset="0"/>
              </a:rPr>
              <a:t>art. 55, 56, 74</a:t>
            </a:r>
            <a:r>
              <a:rPr lang="en-US" altLang="ko-KR" dirty="0">
                <a:solidFill>
                  <a:srgbClr val="002060"/>
                </a:solidFill>
                <a:latin typeface="EC Square Sans Pro"/>
                <a:cs typeface="Arial" pitchFamily="34" charset="0"/>
              </a:rPr>
              <a:t>.</a:t>
            </a:r>
          </a:p>
        </p:txBody>
      </p:sp>
      <p:sp>
        <p:nvSpPr>
          <p:cNvPr id="29" name="TextBox 28">
            <a:extLst>
              <a:ext uri="{FF2B5EF4-FFF2-40B4-BE49-F238E27FC236}">
                <a16:creationId xmlns:a16="http://schemas.microsoft.com/office/drawing/2014/main" id="{510CD3B6-B63E-4091-814A-DFD59CE4B8A0}"/>
              </a:ext>
            </a:extLst>
          </p:cNvPr>
          <p:cNvSpPr txBox="1"/>
          <p:nvPr/>
        </p:nvSpPr>
        <p:spPr>
          <a:xfrm>
            <a:off x="4460410" y="3450552"/>
            <a:ext cx="7747720" cy="923330"/>
          </a:xfrm>
          <a:prstGeom prst="rect">
            <a:avLst/>
          </a:prstGeom>
          <a:solidFill>
            <a:schemeClr val="accent2">
              <a:lumMod val="20000"/>
              <a:lumOff val="80000"/>
            </a:schemeClr>
          </a:solidFill>
        </p:spPr>
        <p:txBody>
          <a:bodyPr wrap="square" rtlCol="0">
            <a:spAutoFit/>
          </a:bodyPr>
          <a:lstStyle/>
          <a:p>
            <a:pPr algn="just"/>
            <a:r>
              <a:rPr lang="en-US" altLang="ko-KR" dirty="0" err="1">
                <a:solidFill>
                  <a:srgbClr val="002060"/>
                </a:solidFill>
                <a:latin typeface="EC Square Sans Pro"/>
                <a:cs typeface="Arial" pitchFamily="34" charset="0"/>
              </a:rPr>
              <a:t>Sunt</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permise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pentru</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medicamente</a:t>
            </a:r>
            <a:r>
              <a:rPr lang="en-US" altLang="ko-KR" dirty="0">
                <a:solidFill>
                  <a:srgbClr val="002060"/>
                </a:solidFill>
                <a:latin typeface="EC Square Sans Pro"/>
                <a:cs typeface="Arial" pitchFamily="34" charset="0"/>
              </a:rPr>
              <a:t> care </a:t>
            </a:r>
            <a:r>
              <a:rPr lang="en-US" altLang="ko-KR" b="1" dirty="0">
                <a:solidFill>
                  <a:srgbClr val="002060"/>
                </a:solidFill>
                <a:latin typeface="EC Square Sans Pro"/>
                <a:cs typeface="Arial" pitchFamily="34" charset="0"/>
              </a:rPr>
              <a:t>nu </a:t>
            </a:r>
            <a:r>
              <a:rPr lang="en-US" altLang="ko-KR" b="1" dirty="0" err="1">
                <a:solidFill>
                  <a:srgbClr val="002060"/>
                </a:solidFill>
                <a:latin typeface="EC Square Sans Pro"/>
                <a:cs typeface="Arial" pitchFamily="34" charset="0"/>
              </a:rPr>
              <a:t>necesită</a:t>
            </a:r>
            <a:r>
              <a:rPr lang="en-US" altLang="ko-KR" b="1" dirty="0">
                <a:solidFill>
                  <a:srgbClr val="002060"/>
                </a:solidFill>
                <a:latin typeface="EC Square Sans Pro"/>
                <a:cs typeface="Arial" pitchFamily="34" charset="0"/>
              </a:rPr>
              <a:t> o </a:t>
            </a:r>
            <a:r>
              <a:rPr lang="en-US" altLang="ko-KR" b="1" dirty="0" err="1">
                <a:solidFill>
                  <a:srgbClr val="002060"/>
                </a:solidFill>
                <a:latin typeface="EC Square Sans Pro"/>
                <a:cs typeface="Arial" pitchFamily="34" charset="0"/>
              </a:rPr>
              <a:t>rețetă</a:t>
            </a:r>
            <a:r>
              <a:rPr lang="en-US" altLang="ko-KR" b="1" dirty="0">
                <a:solidFill>
                  <a:srgbClr val="002060"/>
                </a:solidFill>
                <a:latin typeface="EC Square Sans Pro"/>
                <a:cs typeface="Arial" pitchFamily="34" charset="0"/>
              </a:rPr>
              <a:t> </a:t>
            </a:r>
            <a:r>
              <a:rPr lang="en-US" altLang="ko-KR" b="1" dirty="0" err="1">
                <a:solidFill>
                  <a:srgbClr val="002060"/>
                </a:solidFill>
                <a:latin typeface="EC Square Sans Pro"/>
                <a:cs typeface="Arial" pitchFamily="34" charset="0"/>
              </a:rPr>
              <a:t>veterinară</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Statele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membre</a:t>
            </a:r>
            <a:r>
              <a:rPr lang="en-US" altLang="ko-KR" dirty="0">
                <a:solidFill>
                  <a:srgbClr val="002060"/>
                </a:solidFill>
                <a:latin typeface="EC Square Sans Pro"/>
                <a:cs typeface="Arial" pitchFamily="34" charset="0"/>
              </a:rPr>
              <a:t> pot </a:t>
            </a:r>
            <a:r>
              <a:rPr lang="en-US" altLang="ko-KR" dirty="0" err="1">
                <a:solidFill>
                  <a:srgbClr val="002060"/>
                </a:solidFill>
                <a:latin typeface="EC Square Sans Pro"/>
                <a:cs typeface="Arial" pitchFamily="34" charset="0"/>
              </a:rPr>
              <a:t>anula</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acest</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lucru</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doar</a:t>
            </a:r>
            <a:r>
              <a:rPr lang="en-US" altLang="ko-KR" dirty="0">
                <a:solidFill>
                  <a:srgbClr val="002060"/>
                </a:solidFill>
                <a:latin typeface="EC Square Sans Pro"/>
                <a:cs typeface="Arial" pitchFamily="34" charset="0"/>
              </a:rPr>
              <a:t> pe </a:t>
            </a:r>
            <a:r>
              <a:rPr lang="en-US" altLang="ko-KR" dirty="0" err="1">
                <a:solidFill>
                  <a:srgbClr val="002060"/>
                </a:solidFill>
                <a:latin typeface="EC Square Sans Pro"/>
                <a:cs typeface="Arial" pitchFamily="34" charset="0"/>
              </a:rPr>
              <a:t>propriul</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teritoriu</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Farmaciile</a:t>
            </a:r>
            <a:r>
              <a:rPr lang="en-US" altLang="ko-KR" dirty="0">
                <a:solidFill>
                  <a:srgbClr val="002060"/>
                </a:solidFill>
                <a:latin typeface="EC Square Sans Pro"/>
                <a:cs typeface="Arial" pitchFamily="34" charset="0"/>
              </a:rPr>
              <a:t> online </a:t>
            </a:r>
            <a:r>
              <a:rPr lang="en-US" altLang="ko-KR" dirty="0" err="1">
                <a:solidFill>
                  <a:srgbClr val="002060"/>
                </a:solidFill>
                <a:latin typeface="EC Square Sans Pro"/>
                <a:cs typeface="Arial" pitchFamily="34" charset="0"/>
              </a:rPr>
              <a:t>legale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monitorizate</a:t>
            </a:r>
            <a:r>
              <a:rPr lang="en-US" altLang="ko-KR" dirty="0">
                <a:solidFill>
                  <a:srgbClr val="002060"/>
                </a:solidFill>
                <a:latin typeface="EC Square Sans Pro"/>
                <a:cs typeface="Arial" pitchFamily="34" charset="0"/>
              </a:rPr>
              <a:t> </a:t>
            </a:r>
            <a:r>
              <a:rPr lang="en-US" altLang="ko-KR" dirty="0" err="1">
                <a:solidFill>
                  <a:srgbClr val="002060"/>
                </a:solidFill>
                <a:latin typeface="EC Square Sans Pro"/>
                <a:cs typeface="Arial" pitchFamily="34" charset="0"/>
              </a:rPr>
              <a:t>și</a:t>
            </a:r>
            <a:r>
              <a:rPr lang="en-US" altLang="ko-KR" dirty="0">
                <a:solidFill>
                  <a:srgbClr val="002060"/>
                </a:solidFill>
                <a:latin typeface="EC Square Sans Pro"/>
                <a:cs typeface="Arial" pitchFamily="34" charset="0"/>
              </a:rPr>
              <a:t> certificate cu logo </a:t>
            </a:r>
            <a:r>
              <a:rPr lang="en-US" altLang="ko-KR" dirty="0" err="1">
                <a:solidFill>
                  <a:srgbClr val="002060"/>
                </a:solidFill>
                <a:latin typeface="EC Square Sans Pro"/>
                <a:cs typeface="Arial" pitchFamily="34" charset="0"/>
              </a:rPr>
              <a:t>comun</a:t>
            </a:r>
            <a:r>
              <a:rPr lang="en-US" altLang="ko-KR" dirty="0">
                <a:solidFill>
                  <a:srgbClr val="002060"/>
                </a:solidFill>
                <a:latin typeface="EC Square Sans Pro"/>
                <a:cs typeface="Arial" pitchFamily="34" charset="0"/>
              </a:rPr>
              <a:t> al UE. </a:t>
            </a:r>
            <a:r>
              <a:rPr lang="en-US" altLang="ko-KR" b="1" dirty="0">
                <a:solidFill>
                  <a:srgbClr val="002060"/>
                </a:solidFill>
                <a:latin typeface="EC Square Sans Pro"/>
                <a:cs typeface="Arial" pitchFamily="34" charset="0"/>
              </a:rPr>
              <a:t>art. 104</a:t>
            </a:r>
            <a:endParaRPr lang="ko-KR" altLang="en-US" b="1" dirty="0">
              <a:solidFill>
                <a:srgbClr val="002060"/>
              </a:solidFill>
              <a:latin typeface="EC Square Sans Pro"/>
              <a:cs typeface="Arial" pitchFamily="34" charset="0"/>
            </a:endParaRPr>
          </a:p>
        </p:txBody>
      </p:sp>
      <p:sp>
        <p:nvSpPr>
          <p:cNvPr id="50" name="TextBox 49">
            <a:extLst>
              <a:ext uri="{FF2B5EF4-FFF2-40B4-BE49-F238E27FC236}">
                <a16:creationId xmlns:a16="http://schemas.microsoft.com/office/drawing/2014/main" id="{3D850A1F-18EC-63B1-C378-9C38B76E1361}"/>
              </a:ext>
            </a:extLst>
          </p:cNvPr>
          <p:cNvSpPr txBox="1"/>
          <p:nvPr/>
        </p:nvSpPr>
        <p:spPr>
          <a:xfrm>
            <a:off x="4446673" y="4386026"/>
            <a:ext cx="7759182" cy="646331"/>
          </a:xfrm>
          <a:prstGeom prst="rect">
            <a:avLst/>
          </a:prstGeom>
          <a:solidFill>
            <a:schemeClr val="accent2">
              <a:lumMod val="20000"/>
              <a:lumOff val="80000"/>
            </a:schemeClr>
          </a:solidFill>
        </p:spPr>
        <p:txBody>
          <a:bodyPr wrap="square">
            <a:spAutoFit/>
          </a:bodyPr>
          <a:lstStyle/>
          <a:p>
            <a:pPr algn="just"/>
            <a:r>
              <a:rPr lang="en-US" b="1" dirty="0" err="1">
                <a:solidFill>
                  <a:srgbClr val="002060"/>
                </a:solidFill>
                <a:latin typeface="EC Square Sans Pro"/>
                <a:cs typeface="Arial" pitchFamily="34" charset="0"/>
              </a:rPr>
              <a:t>Uzul</a:t>
            </a:r>
            <a:r>
              <a:rPr lang="en-US" dirty="0">
                <a:solidFill>
                  <a:srgbClr val="002060"/>
                </a:solidFill>
                <a:latin typeface="EC Square Sans Pro"/>
                <a:cs typeface="Arial" pitchFamily="34" charset="0"/>
              </a:rPr>
              <a:t> </a:t>
            </a:r>
            <a:r>
              <a:rPr lang="en-US" b="1" dirty="0" err="1">
                <a:solidFill>
                  <a:srgbClr val="002060"/>
                </a:solidFill>
                <a:latin typeface="EC Square Sans Pro"/>
                <a:cs typeface="Arial" pitchFamily="34" charset="0"/>
              </a:rPr>
              <a:t>poate</a:t>
            </a:r>
            <a:r>
              <a:rPr lang="en-US" b="1" dirty="0">
                <a:solidFill>
                  <a:srgbClr val="002060"/>
                </a:solidFill>
                <a:latin typeface="EC Square Sans Pro"/>
                <a:cs typeface="Arial" pitchFamily="34" charset="0"/>
              </a:rPr>
              <a:t> fi </a:t>
            </a:r>
            <a:r>
              <a:rPr lang="en-US" b="1" dirty="0" err="1">
                <a:solidFill>
                  <a:srgbClr val="002060"/>
                </a:solidFill>
                <a:latin typeface="EC Square Sans Pro"/>
                <a:cs typeface="Arial" pitchFamily="34" charset="0"/>
              </a:rPr>
              <a:t>restricționat</a:t>
            </a:r>
            <a:r>
              <a:rPr lang="en-US" b="1"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sau</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interzis</a:t>
            </a:r>
            <a:r>
              <a:rPr lang="en-US" dirty="0">
                <a:solidFill>
                  <a:srgbClr val="002060"/>
                </a:solidFill>
                <a:latin typeface="EC Square Sans Pro"/>
                <a:cs typeface="Arial" pitchFamily="34" charset="0"/>
              </a:rPr>
              <a:t> la </a:t>
            </a:r>
            <a:r>
              <a:rPr lang="en-US" dirty="0" err="1">
                <a:solidFill>
                  <a:srgbClr val="002060"/>
                </a:solidFill>
                <a:latin typeface="EC Square Sans Pro"/>
                <a:cs typeface="Arial" pitchFamily="34" charset="0"/>
              </a:rPr>
              <a:t>animale</a:t>
            </a:r>
            <a:r>
              <a:rPr lang="en-US" dirty="0">
                <a:solidFill>
                  <a:srgbClr val="002060"/>
                </a:solidFill>
                <a:latin typeface="EC Square Sans Pro"/>
                <a:cs typeface="Arial" pitchFamily="34" charset="0"/>
              </a:rPr>
              <a:t>. </a:t>
            </a:r>
            <a:r>
              <a:rPr lang="en-US" b="1" dirty="0">
                <a:solidFill>
                  <a:srgbClr val="002060"/>
                </a:solidFill>
                <a:latin typeface="EC Square Sans Pro"/>
                <a:cs typeface="Arial" pitchFamily="34" charset="0"/>
              </a:rPr>
              <a:t>CE </a:t>
            </a:r>
            <a:r>
              <a:rPr lang="en-US" b="1" dirty="0" err="1">
                <a:solidFill>
                  <a:srgbClr val="002060"/>
                </a:solidFill>
                <a:latin typeface="EC Square Sans Pro"/>
                <a:cs typeface="Arial" pitchFamily="34" charset="0"/>
              </a:rPr>
              <a:t>întocmește</a:t>
            </a:r>
            <a:r>
              <a:rPr lang="en-US" b="1" dirty="0">
                <a:solidFill>
                  <a:srgbClr val="002060"/>
                </a:solidFill>
                <a:latin typeface="EC Square Sans Pro"/>
                <a:cs typeface="Arial" pitchFamily="34" charset="0"/>
              </a:rPr>
              <a:t> </a:t>
            </a:r>
            <a:r>
              <a:rPr lang="en-US" b="1" dirty="0" err="1">
                <a:solidFill>
                  <a:srgbClr val="002060"/>
                </a:solidFill>
                <a:latin typeface="EC Square Sans Pro"/>
                <a:cs typeface="Arial" pitchFamily="34" charset="0"/>
              </a:rPr>
              <a:t>lista</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Uzul</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preventiv</a:t>
            </a:r>
            <a:r>
              <a:rPr lang="en-US" dirty="0">
                <a:solidFill>
                  <a:srgbClr val="002060"/>
                </a:solidFill>
                <a:latin typeface="EC Square Sans Pro"/>
                <a:cs typeface="Arial" pitchFamily="34" charset="0"/>
              </a:rPr>
              <a:t> e </a:t>
            </a:r>
            <a:r>
              <a:rPr lang="en-US" dirty="0" err="1">
                <a:solidFill>
                  <a:srgbClr val="002060"/>
                </a:solidFill>
                <a:latin typeface="EC Square Sans Pro"/>
                <a:cs typeface="Arial" pitchFamily="34" charset="0"/>
              </a:rPr>
              <a:t>permis</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excepțional</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și</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în</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utilizări</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metafilactice</a:t>
            </a:r>
            <a:r>
              <a:rPr lang="en-US" dirty="0">
                <a:solidFill>
                  <a:srgbClr val="002060"/>
                </a:solidFill>
                <a:latin typeface="EC Square Sans Pro"/>
                <a:cs typeface="Arial" pitchFamily="34" charset="0"/>
              </a:rPr>
              <a:t>. </a:t>
            </a:r>
            <a:r>
              <a:rPr lang="en-US" b="1" dirty="0">
                <a:solidFill>
                  <a:srgbClr val="002060"/>
                </a:solidFill>
                <a:latin typeface="EC Square Sans Pro"/>
                <a:cs typeface="Arial" pitchFamily="34" charset="0"/>
              </a:rPr>
              <a:t>art. 36, 107</a:t>
            </a:r>
          </a:p>
        </p:txBody>
      </p:sp>
      <p:sp>
        <p:nvSpPr>
          <p:cNvPr id="51" name="Rectangle 50">
            <a:extLst>
              <a:ext uri="{FF2B5EF4-FFF2-40B4-BE49-F238E27FC236}">
                <a16:creationId xmlns:a16="http://schemas.microsoft.com/office/drawing/2014/main" id="{18A3E307-6678-9FBF-5301-2A8AB8658027}"/>
              </a:ext>
            </a:extLst>
          </p:cNvPr>
          <p:cNvSpPr/>
          <p:nvPr/>
        </p:nvSpPr>
        <p:spPr>
          <a:xfrm>
            <a:off x="7929" y="4996958"/>
            <a:ext cx="4396383" cy="8341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2600" b="1" dirty="0" err="1">
                <a:effectLst>
                  <a:outerShdw blurRad="38100" dist="38100" dir="2700000" algn="tl">
                    <a:srgbClr val="000000">
                      <a:alpha val="43137"/>
                    </a:srgbClr>
                  </a:outerShdw>
                </a:effectLst>
                <a:latin typeface="EC Square Sans Pro"/>
              </a:rPr>
              <a:t>Furajele</a:t>
            </a:r>
            <a:r>
              <a:rPr lang="en-US" sz="2600" b="1" dirty="0">
                <a:effectLst>
                  <a:outerShdw blurRad="38100" dist="38100" dir="2700000" algn="tl">
                    <a:srgbClr val="000000">
                      <a:alpha val="43137"/>
                    </a:srgbClr>
                  </a:outerShdw>
                </a:effectLst>
                <a:latin typeface="EC Square Sans Pro"/>
              </a:rPr>
              <a:t> cu </a:t>
            </a:r>
            <a:r>
              <a:rPr lang="en-US" sz="2600" b="1" dirty="0" err="1">
                <a:effectLst>
                  <a:outerShdw blurRad="38100" dist="38100" dir="2700000" algn="tl">
                    <a:srgbClr val="000000">
                      <a:alpha val="43137"/>
                    </a:srgbClr>
                  </a:outerShdw>
                </a:effectLst>
                <a:latin typeface="EC Square Sans Pro"/>
              </a:rPr>
              <a:t>medicamente</a:t>
            </a:r>
            <a:endParaRPr lang="ko-KR" altLang="en-US" sz="2600" b="1" dirty="0">
              <a:effectLst>
                <a:outerShdw blurRad="38100" dist="38100" dir="2700000" algn="tl">
                  <a:srgbClr val="000000">
                    <a:alpha val="43137"/>
                  </a:srgbClr>
                </a:outerShdw>
              </a:effectLst>
              <a:latin typeface="EC Square Sans Pro"/>
            </a:endParaRPr>
          </a:p>
        </p:txBody>
      </p:sp>
      <p:sp>
        <p:nvSpPr>
          <p:cNvPr id="56" name="TextBox 55">
            <a:extLst>
              <a:ext uri="{FF2B5EF4-FFF2-40B4-BE49-F238E27FC236}">
                <a16:creationId xmlns:a16="http://schemas.microsoft.com/office/drawing/2014/main" id="{13FD5998-B060-8B05-6A3D-FC6C2EAF9C41}"/>
              </a:ext>
            </a:extLst>
          </p:cNvPr>
          <p:cNvSpPr txBox="1"/>
          <p:nvPr/>
        </p:nvSpPr>
        <p:spPr>
          <a:xfrm>
            <a:off x="4453150" y="5009595"/>
            <a:ext cx="7749802" cy="923330"/>
          </a:xfrm>
          <a:prstGeom prst="rect">
            <a:avLst/>
          </a:prstGeom>
          <a:solidFill>
            <a:schemeClr val="accent2">
              <a:lumMod val="20000"/>
              <a:lumOff val="80000"/>
            </a:schemeClr>
          </a:solidFill>
        </p:spPr>
        <p:txBody>
          <a:bodyPr wrap="square">
            <a:spAutoFit/>
          </a:bodyPr>
          <a:lstStyle/>
          <a:p>
            <a:pPr algn="just"/>
            <a:r>
              <a:rPr lang="en-US" b="1" dirty="0" err="1">
                <a:solidFill>
                  <a:srgbClr val="002060"/>
                </a:solidFill>
                <a:latin typeface="EC Square Sans Pro"/>
                <a:cs typeface="Arial" pitchFamily="34" charset="0"/>
              </a:rPr>
              <a:t>Necesită</a:t>
            </a:r>
            <a:r>
              <a:rPr lang="en-US" b="1" dirty="0">
                <a:solidFill>
                  <a:srgbClr val="002060"/>
                </a:solidFill>
                <a:latin typeface="EC Square Sans Pro"/>
                <a:cs typeface="Arial" pitchFamily="34" charset="0"/>
              </a:rPr>
              <a:t> </a:t>
            </a:r>
            <a:r>
              <a:rPr lang="en-US" b="1" dirty="0" err="1">
                <a:solidFill>
                  <a:srgbClr val="002060"/>
                </a:solidFill>
                <a:latin typeface="EC Square Sans Pro"/>
                <a:cs typeface="Arial" pitchFamily="34" charset="0"/>
              </a:rPr>
              <a:t>rețetă</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prescrisă</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doar</a:t>
            </a:r>
            <a:r>
              <a:rPr lang="en-US" dirty="0">
                <a:solidFill>
                  <a:srgbClr val="002060"/>
                </a:solidFill>
                <a:latin typeface="EC Square Sans Pro"/>
                <a:cs typeface="Arial" pitchFamily="34" charset="0"/>
              </a:rPr>
              <a:t> pt. </a:t>
            </a:r>
            <a:r>
              <a:rPr lang="en-US" b="1" dirty="0" err="1">
                <a:solidFill>
                  <a:srgbClr val="002060"/>
                </a:solidFill>
                <a:latin typeface="EC Square Sans Pro"/>
                <a:cs typeface="Arial" pitchFamily="34" charset="0"/>
              </a:rPr>
              <a:t>două</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săptămâni</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și</a:t>
            </a:r>
            <a:r>
              <a:rPr lang="en-US" dirty="0">
                <a:solidFill>
                  <a:srgbClr val="002060"/>
                </a:solidFill>
                <a:latin typeface="EC Square Sans Pro"/>
                <a:cs typeface="Arial" pitchFamily="34" charset="0"/>
              </a:rPr>
              <a:t> nu </a:t>
            </a:r>
            <a:r>
              <a:rPr lang="en-US" dirty="0" err="1">
                <a:solidFill>
                  <a:srgbClr val="002060"/>
                </a:solidFill>
                <a:latin typeface="EC Square Sans Pro"/>
                <a:cs typeface="Arial" pitchFamily="34" charset="0"/>
              </a:rPr>
              <a:t>poate</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conține</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mai</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mult</a:t>
            </a:r>
            <a:r>
              <a:rPr lang="en-US" dirty="0">
                <a:solidFill>
                  <a:srgbClr val="002060"/>
                </a:solidFill>
                <a:latin typeface="EC Square Sans Pro"/>
                <a:cs typeface="Arial" pitchFamily="34" charset="0"/>
              </a:rPr>
              <a:t> de </a:t>
            </a:r>
            <a:r>
              <a:rPr lang="en-US" b="1" dirty="0">
                <a:solidFill>
                  <a:srgbClr val="002060"/>
                </a:solidFill>
                <a:latin typeface="EC Square Sans Pro"/>
                <a:cs typeface="Arial" pitchFamily="34" charset="0"/>
              </a:rPr>
              <a:t>o </a:t>
            </a:r>
            <a:r>
              <a:rPr lang="en-US" b="1" dirty="0" err="1">
                <a:solidFill>
                  <a:srgbClr val="002060"/>
                </a:solidFill>
                <a:latin typeface="EC Square Sans Pro"/>
                <a:cs typeface="Arial" pitchFamily="34" charset="0"/>
              </a:rPr>
              <a:t>substanță</a:t>
            </a:r>
            <a:r>
              <a:rPr lang="en-US" b="1"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antimicrobiană</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Utilizarea</a:t>
            </a:r>
            <a:r>
              <a:rPr lang="en-US" dirty="0">
                <a:solidFill>
                  <a:srgbClr val="002060"/>
                </a:solidFill>
                <a:latin typeface="EC Square Sans Pro"/>
                <a:cs typeface="Arial" pitchFamily="34" charset="0"/>
              </a:rPr>
              <a:t> preventive, nu </a:t>
            </a:r>
            <a:r>
              <a:rPr lang="en-US" dirty="0" err="1">
                <a:solidFill>
                  <a:srgbClr val="002060"/>
                </a:solidFill>
                <a:latin typeface="EC Square Sans Pro"/>
                <a:cs typeface="Arial" pitchFamily="34" charset="0"/>
              </a:rPr>
              <a:t>este</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permisă</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utilizarea</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metafilactică</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în</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anumite</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condiții</a:t>
            </a:r>
            <a:r>
              <a:rPr lang="en-US" dirty="0">
                <a:solidFill>
                  <a:srgbClr val="002060"/>
                </a:solidFill>
                <a:latin typeface="EC Square Sans Pro"/>
                <a:cs typeface="Arial" pitchFamily="34" charset="0"/>
              </a:rPr>
              <a:t>. </a:t>
            </a:r>
            <a:r>
              <a:rPr lang="en-US" b="1" dirty="0">
                <a:solidFill>
                  <a:srgbClr val="002060"/>
                </a:solidFill>
                <a:latin typeface="EC Square Sans Pro"/>
                <a:cs typeface="Arial" pitchFamily="34" charset="0"/>
              </a:rPr>
              <a:t>art. 105, 109</a:t>
            </a:r>
          </a:p>
        </p:txBody>
      </p:sp>
      <p:sp>
        <p:nvSpPr>
          <p:cNvPr id="57" name="Rectangle 56">
            <a:extLst>
              <a:ext uri="{FF2B5EF4-FFF2-40B4-BE49-F238E27FC236}">
                <a16:creationId xmlns:a16="http://schemas.microsoft.com/office/drawing/2014/main" id="{58669A16-9141-B509-91AC-35D96D6AC90F}"/>
              </a:ext>
            </a:extLst>
          </p:cNvPr>
          <p:cNvSpPr/>
          <p:nvPr/>
        </p:nvSpPr>
        <p:spPr>
          <a:xfrm>
            <a:off x="3300" y="5816816"/>
            <a:ext cx="4394535" cy="96605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2600" b="1" dirty="0" err="1">
                <a:solidFill>
                  <a:schemeClr val="bg1"/>
                </a:solidFill>
                <a:effectLst>
                  <a:outerShdw blurRad="38100" dist="38100" dir="2700000" algn="tl">
                    <a:srgbClr val="000000">
                      <a:alpha val="43137"/>
                    </a:srgbClr>
                  </a:outerShdw>
                </a:effectLst>
                <a:latin typeface="EC Square Sans Pro"/>
                <a:cs typeface="Arial" pitchFamily="34" charset="0"/>
              </a:rPr>
              <a:t>Monitorizarea</a:t>
            </a:r>
            <a:r>
              <a:rPr lang="en-US" sz="2600" b="1" dirty="0">
                <a:solidFill>
                  <a:schemeClr val="bg1"/>
                </a:solidFill>
                <a:effectLst>
                  <a:outerShdw blurRad="38100" dist="38100" dir="2700000" algn="tl">
                    <a:srgbClr val="000000">
                      <a:alpha val="43137"/>
                    </a:srgbClr>
                  </a:outerShdw>
                </a:effectLst>
                <a:latin typeface="EC Square Sans Pro"/>
                <a:cs typeface="Arial" pitchFamily="34" charset="0"/>
              </a:rPr>
              <a:t> in </a:t>
            </a:r>
            <a:r>
              <a:rPr lang="en-US" sz="2600" b="1" dirty="0" err="1">
                <a:solidFill>
                  <a:schemeClr val="bg1"/>
                </a:solidFill>
                <a:effectLst>
                  <a:outerShdw blurRad="38100" dist="38100" dir="2700000" algn="tl">
                    <a:srgbClr val="000000">
                      <a:alpha val="43137"/>
                    </a:srgbClr>
                  </a:outerShdw>
                </a:effectLst>
                <a:latin typeface="EC Square Sans Pro"/>
                <a:cs typeface="Arial" pitchFamily="34" charset="0"/>
              </a:rPr>
              <a:t>fermă</a:t>
            </a:r>
            <a:r>
              <a:rPr lang="en-US" sz="2600" b="1" dirty="0">
                <a:solidFill>
                  <a:schemeClr val="bg1"/>
                </a:solidFill>
                <a:effectLst>
                  <a:outerShdw blurRad="38100" dist="38100" dir="2700000" algn="tl">
                    <a:srgbClr val="000000">
                      <a:alpha val="43137"/>
                    </a:srgbClr>
                  </a:outerShdw>
                </a:effectLst>
                <a:latin typeface="EC Square Sans Pro"/>
                <a:cs typeface="Arial" pitchFamily="34" charset="0"/>
              </a:rPr>
              <a:t> </a:t>
            </a:r>
            <a:r>
              <a:rPr lang="en-US" sz="2600" b="1" dirty="0" err="1">
                <a:solidFill>
                  <a:schemeClr val="bg1"/>
                </a:solidFill>
                <a:effectLst>
                  <a:outerShdw blurRad="38100" dist="38100" dir="2700000" algn="tl">
                    <a:srgbClr val="000000">
                      <a:alpha val="43137"/>
                    </a:srgbClr>
                  </a:outerShdw>
                </a:effectLst>
                <a:latin typeface="EC Square Sans Pro"/>
                <a:cs typeface="Arial" pitchFamily="34" charset="0"/>
              </a:rPr>
              <a:t>și</a:t>
            </a:r>
            <a:r>
              <a:rPr lang="en-US" sz="2600" b="1" dirty="0">
                <a:solidFill>
                  <a:schemeClr val="bg1"/>
                </a:solidFill>
                <a:effectLst>
                  <a:outerShdw blurRad="38100" dist="38100" dir="2700000" algn="tl">
                    <a:srgbClr val="000000">
                      <a:alpha val="43137"/>
                    </a:srgbClr>
                  </a:outerShdw>
                </a:effectLst>
                <a:latin typeface="EC Square Sans Pro"/>
                <a:cs typeface="Arial" pitchFamily="34" charset="0"/>
              </a:rPr>
              <a:t> </a:t>
            </a:r>
            <a:r>
              <a:rPr lang="en-US" sz="2600" b="1" dirty="0" err="1">
                <a:solidFill>
                  <a:schemeClr val="bg1"/>
                </a:solidFill>
                <a:effectLst>
                  <a:outerShdw blurRad="38100" dist="38100" dir="2700000" algn="tl">
                    <a:srgbClr val="000000">
                      <a:alpha val="43137"/>
                    </a:srgbClr>
                  </a:outerShdw>
                </a:effectLst>
                <a:latin typeface="EC Square Sans Pro"/>
                <a:cs typeface="Arial" pitchFamily="34" charset="0"/>
              </a:rPr>
              <a:t>importul</a:t>
            </a:r>
            <a:r>
              <a:rPr lang="en-US" sz="2600" b="1" dirty="0">
                <a:solidFill>
                  <a:schemeClr val="bg1"/>
                </a:solidFill>
                <a:effectLst>
                  <a:outerShdw blurRad="38100" dist="38100" dir="2700000" algn="tl">
                    <a:srgbClr val="000000">
                      <a:alpha val="43137"/>
                    </a:srgbClr>
                  </a:outerShdw>
                </a:effectLst>
                <a:latin typeface="EC Square Sans Pro"/>
                <a:cs typeface="Arial" pitchFamily="34" charset="0"/>
              </a:rPr>
              <a:t> </a:t>
            </a:r>
            <a:r>
              <a:rPr lang="en-US" sz="2600" b="1" dirty="0" err="1">
                <a:solidFill>
                  <a:schemeClr val="bg1"/>
                </a:solidFill>
                <a:effectLst>
                  <a:outerShdw blurRad="38100" dist="38100" dir="2700000" algn="tl">
                    <a:srgbClr val="000000">
                      <a:alpha val="43137"/>
                    </a:srgbClr>
                  </a:outerShdw>
                </a:effectLst>
                <a:latin typeface="EC Square Sans Pro"/>
                <a:cs typeface="Arial" pitchFamily="34" charset="0"/>
              </a:rPr>
              <a:t>animalelor</a:t>
            </a:r>
            <a:r>
              <a:rPr lang="en-US" sz="2600" b="1" dirty="0">
                <a:solidFill>
                  <a:schemeClr val="bg1"/>
                </a:solidFill>
                <a:effectLst>
                  <a:outerShdw blurRad="38100" dist="38100" dir="2700000" algn="tl">
                    <a:srgbClr val="000000">
                      <a:alpha val="43137"/>
                    </a:srgbClr>
                  </a:outerShdw>
                </a:effectLst>
                <a:latin typeface="EC Square Sans Pro"/>
                <a:cs typeface="Arial" pitchFamily="34" charset="0"/>
              </a:rPr>
              <a:t> </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59" name="TextBox 58">
            <a:extLst>
              <a:ext uri="{FF2B5EF4-FFF2-40B4-BE49-F238E27FC236}">
                <a16:creationId xmlns:a16="http://schemas.microsoft.com/office/drawing/2014/main" id="{A253090F-564B-9573-8ABF-4352421E4281}"/>
              </a:ext>
            </a:extLst>
          </p:cNvPr>
          <p:cNvSpPr txBox="1"/>
          <p:nvPr/>
        </p:nvSpPr>
        <p:spPr>
          <a:xfrm>
            <a:off x="4443514" y="5891848"/>
            <a:ext cx="7724101" cy="923330"/>
          </a:xfrm>
          <a:prstGeom prst="rect">
            <a:avLst/>
          </a:prstGeom>
          <a:solidFill>
            <a:schemeClr val="accent2">
              <a:lumMod val="20000"/>
              <a:lumOff val="80000"/>
            </a:schemeClr>
          </a:solidFill>
        </p:spPr>
        <p:txBody>
          <a:bodyPr wrap="square">
            <a:spAutoFit/>
          </a:bodyPr>
          <a:lstStyle/>
          <a:p>
            <a:pPr algn="just"/>
            <a:r>
              <a:rPr lang="en-US" dirty="0" err="1">
                <a:solidFill>
                  <a:srgbClr val="002060"/>
                </a:solidFill>
                <a:latin typeface="EC Square Sans Pro"/>
                <a:cs typeface="Arial" pitchFamily="34" charset="0"/>
              </a:rPr>
              <a:t>Sistemele</a:t>
            </a:r>
            <a:r>
              <a:rPr lang="en-US" dirty="0">
                <a:solidFill>
                  <a:srgbClr val="002060"/>
                </a:solidFill>
                <a:latin typeface="EC Square Sans Pro"/>
                <a:cs typeface="Arial" pitchFamily="34" charset="0"/>
              </a:rPr>
              <a:t> de </a:t>
            </a:r>
            <a:r>
              <a:rPr lang="en-US" dirty="0" err="1">
                <a:solidFill>
                  <a:srgbClr val="002060"/>
                </a:solidFill>
                <a:latin typeface="EC Square Sans Pro"/>
                <a:cs typeface="Arial" pitchFamily="34" charset="0"/>
              </a:rPr>
              <a:t>utilizare</a:t>
            </a:r>
            <a:r>
              <a:rPr lang="en-US" dirty="0">
                <a:solidFill>
                  <a:srgbClr val="002060"/>
                </a:solidFill>
                <a:latin typeface="EC Square Sans Pro"/>
                <a:cs typeface="Arial" pitchFamily="34" charset="0"/>
              </a:rPr>
              <a:t> a </a:t>
            </a:r>
            <a:r>
              <a:rPr lang="en-US" dirty="0" err="1">
                <a:solidFill>
                  <a:srgbClr val="002060"/>
                </a:solidFill>
                <a:latin typeface="EC Square Sans Pro"/>
                <a:cs typeface="Arial" pitchFamily="34" charset="0"/>
              </a:rPr>
              <a:t>antibioticelor</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și</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supravegherea</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națională</a:t>
            </a:r>
            <a:r>
              <a:rPr lang="en-US" dirty="0">
                <a:solidFill>
                  <a:srgbClr val="002060"/>
                </a:solidFill>
                <a:latin typeface="EC Square Sans Pro"/>
                <a:cs typeface="Arial" pitchFamily="34" charset="0"/>
              </a:rPr>
              <a:t> a </a:t>
            </a:r>
            <a:r>
              <a:rPr lang="en-US" dirty="0" err="1">
                <a:solidFill>
                  <a:srgbClr val="002060"/>
                </a:solidFill>
                <a:latin typeface="EC Square Sans Pro"/>
                <a:cs typeface="Arial" pitchFamily="34" charset="0"/>
              </a:rPr>
              <a:t>utilizării</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lor</a:t>
            </a:r>
            <a:r>
              <a:rPr lang="en-US" dirty="0">
                <a:solidFill>
                  <a:srgbClr val="002060"/>
                </a:solidFill>
                <a:latin typeface="EC Square Sans Pro"/>
                <a:cs typeface="Arial" pitchFamily="34" charset="0"/>
              </a:rPr>
              <a:t> </a:t>
            </a:r>
            <a:r>
              <a:rPr lang="en-US" b="1" dirty="0" err="1">
                <a:solidFill>
                  <a:srgbClr val="002060"/>
                </a:solidFill>
                <a:latin typeface="EC Square Sans Pro"/>
                <a:cs typeface="Arial" pitchFamily="34" charset="0"/>
              </a:rPr>
              <a:t>devin</a:t>
            </a:r>
            <a:r>
              <a:rPr lang="en-US" b="1" dirty="0">
                <a:solidFill>
                  <a:srgbClr val="002060"/>
                </a:solidFill>
                <a:latin typeface="EC Square Sans Pro"/>
                <a:cs typeface="Arial" pitchFamily="34" charset="0"/>
              </a:rPr>
              <a:t> </a:t>
            </a:r>
            <a:r>
              <a:rPr lang="en-US" b="1" dirty="0" err="1">
                <a:solidFill>
                  <a:srgbClr val="002060"/>
                </a:solidFill>
                <a:latin typeface="EC Square Sans Pro"/>
                <a:cs typeface="Arial" pitchFamily="34" charset="0"/>
              </a:rPr>
              <a:t>obligatorii</a:t>
            </a:r>
            <a:r>
              <a:rPr lang="en-US" dirty="0">
                <a:solidFill>
                  <a:srgbClr val="002060"/>
                </a:solidFill>
                <a:latin typeface="EC Square Sans Pro"/>
                <a:cs typeface="Arial" pitchFamily="34" charset="0"/>
              </a:rPr>
              <a:t>. </a:t>
            </a:r>
            <a:r>
              <a:rPr lang="en-US" b="1" dirty="0" err="1">
                <a:solidFill>
                  <a:srgbClr val="002060"/>
                </a:solidFill>
                <a:latin typeface="EC Square Sans Pro"/>
                <a:cs typeface="Arial" pitchFamily="34" charset="0"/>
              </a:rPr>
              <a:t>Publicitatea</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medicamentelor</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eliberate</a:t>
            </a:r>
            <a:r>
              <a:rPr lang="en-US" dirty="0">
                <a:solidFill>
                  <a:srgbClr val="002060"/>
                </a:solidFill>
                <a:latin typeface="EC Square Sans Pro"/>
                <a:cs typeface="Arial" pitchFamily="34" charset="0"/>
              </a:rPr>
              <a:t> pe </a:t>
            </a:r>
            <a:r>
              <a:rPr lang="en-US" dirty="0" err="1">
                <a:solidFill>
                  <a:srgbClr val="002060"/>
                </a:solidFill>
                <a:latin typeface="EC Square Sans Pro"/>
                <a:cs typeface="Arial" pitchFamily="34" charset="0"/>
              </a:rPr>
              <a:t>bază</a:t>
            </a:r>
            <a:r>
              <a:rPr lang="en-US" dirty="0">
                <a:solidFill>
                  <a:srgbClr val="002060"/>
                </a:solidFill>
                <a:latin typeface="EC Square Sans Pro"/>
                <a:cs typeface="Arial" pitchFamily="34" charset="0"/>
              </a:rPr>
              <a:t> de </a:t>
            </a:r>
            <a:r>
              <a:rPr lang="en-US" dirty="0" err="1">
                <a:solidFill>
                  <a:srgbClr val="002060"/>
                </a:solidFill>
                <a:latin typeface="EC Square Sans Pro"/>
                <a:cs typeface="Arial" pitchFamily="34" charset="0"/>
              </a:rPr>
              <a:t>rețetă</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veterinară</a:t>
            </a:r>
            <a:r>
              <a:rPr lang="en-US" dirty="0">
                <a:solidFill>
                  <a:srgbClr val="002060"/>
                </a:solidFill>
                <a:latin typeface="EC Square Sans Pro"/>
                <a:cs typeface="Arial" pitchFamily="34" charset="0"/>
              </a:rPr>
              <a:t> </a:t>
            </a:r>
            <a:r>
              <a:rPr lang="en-US" dirty="0" err="1">
                <a:solidFill>
                  <a:srgbClr val="002060"/>
                </a:solidFill>
                <a:latin typeface="EC Square Sans Pro"/>
                <a:cs typeface="Arial" pitchFamily="34" charset="0"/>
              </a:rPr>
              <a:t>în</a:t>
            </a:r>
            <a:r>
              <a:rPr lang="en-US" dirty="0">
                <a:solidFill>
                  <a:srgbClr val="002060"/>
                </a:solidFill>
                <a:latin typeface="EC Square Sans Pro"/>
                <a:cs typeface="Arial" pitchFamily="34" charset="0"/>
              </a:rPr>
              <a:t> presa </a:t>
            </a:r>
            <a:r>
              <a:rPr lang="en-US" dirty="0" err="1">
                <a:solidFill>
                  <a:srgbClr val="002060"/>
                </a:solidFill>
                <a:latin typeface="EC Square Sans Pro"/>
                <a:cs typeface="Arial" pitchFamily="34" charset="0"/>
              </a:rPr>
              <a:t>neprofesională</a:t>
            </a:r>
            <a:r>
              <a:rPr lang="en-US" dirty="0">
                <a:solidFill>
                  <a:srgbClr val="002060"/>
                </a:solidFill>
                <a:latin typeface="EC Square Sans Pro"/>
                <a:cs typeface="Arial" pitchFamily="34" charset="0"/>
              </a:rPr>
              <a:t> </a:t>
            </a:r>
            <a:r>
              <a:rPr lang="en-US" b="1" dirty="0" err="1">
                <a:solidFill>
                  <a:srgbClr val="002060"/>
                </a:solidFill>
                <a:latin typeface="EC Square Sans Pro"/>
                <a:cs typeface="Arial" pitchFamily="34" charset="0"/>
              </a:rPr>
              <a:t>va</a:t>
            </a:r>
            <a:r>
              <a:rPr lang="en-US" b="1" dirty="0">
                <a:solidFill>
                  <a:srgbClr val="002060"/>
                </a:solidFill>
                <a:latin typeface="EC Square Sans Pro"/>
                <a:cs typeface="Arial" pitchFamily="34" charset="0"/>
              </a:rPr>
              <a:t> fi </a:t>
            </a:r>
            <a:r>
              <a:rPr lang="en-US" b="1" dirty="0" err="1">
                <a:solidFill>
                  <a:srgbClr val="002060"/>
                </a:solidFill>
                <a:latin typeface="EC Square Sans Pro"/>
                <a:cs typeface="Arial" pitchFamily="34" charset="0"/>
              </a:rPr>
              <a:t>interzisă</a:t>
            </a:r>
            <a:r>
              <a:rPr lang="en-US" b="1" dirty="0">
                <a:solidFill>
                  <a:srgbClr val="002060"/>
                </a:solidFill>
                <a:latin typeface="EC Square Sans Pro"/>
                <a:cs typeface="Arial" pitchFamily="34" charset="0"/>
              </a:rPr>
              <a:t>. art. 57, 120</a:t>
            </a:r>
          </a:p>
        </p:txBody>
      </p:sp>
    </p:spTree>
    <p:extLst>
      <p:ext uri="{BB962C8B-B14F-4D97-AF65-F5344CB8AC3E}">
        <p14:creationId xmlns:p14="http://schemas.microsoft.com/office/powerpoint/2010/main" val="276390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0D7DB-1BC6-100F-EAAD-7B2D08F21681}"/>
              </a:ext>
            </a:extLst>
          </p:cNvPr>
          <p:cNvSpPr txBox="1"/>
          <p:nvPr/>
        </p:nvSpPr>
        <p:spPr>
          <a:xfrm>
            <a:off x="132522" y="422280"/>
            <a:ext cx="4963450" cy="2492990"/>
          </a:xfrm>
          <a:prstGeom prst="rect">
            <a:avLst/>
          </a:prstGeom>
          <a:solidFill>
            <a:schemeClr val="accent4">
              <a:lumMod val="20000"/>
              <a:lumOff val="80000"/>
            </a:schemeClr>
          </a:solidFill>
        </p:spPr>
        <p:txBody>
          <a:bodyPr wrap="square">
            <a:spAutoFit/>
          </a:bodyPr>
          <a:lstStyle/>
          <a:p>
            <a:pPr algn="just">
              <a:defRPr/>
            </a:pPr>
            <a:r>
              <a:rPr lang="en-US" sz="2600" b="1" dirty="0" err="1">
                <a:solidFill>
                  <a:srgbClr val="002060"/>
                </a:solidFill>
                <a:latin typeface="EC Square Sans Pro"/>
                <a:cs typeface="Calibri" panose="020F0502020204030204" pitchFamily="34" charset="0"/>
              </a:rPr>
              <a:t>Veterinarul</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poate</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deține</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stocuri</a:t>
            </a:r>
            <a:r>
              <a:rPr lang="en-US" sz="2600" b="1" dirty="0">
                <a:solidFill>
                  <a:srgbClr val="002060"/>
                </a:solidFill>
                <a:latin typeface="EC Square Sans Pro"/>
                <a:cs typeface="Calibri" panose="020F0502020204030204" pitchFamily="34" charset="0"/>
              </a:rPr>
              <a:t> de </a:t>
            </a:r>
            <a:r>
              <a:rPr lang="en-US" sz="2600" b="1" dirty="0" err="1">
                <a:solidFill>
                  <a:srgbClr val="002060"/>
                </a:solidFill>
                <a:latin typeface="EC Square Sans Pro"/>
                <a:cs typeface="Calibri" panose="020F0502020204030204" pitchFamily="34" charset="0"/>
              </a:rPr>
              <a:t>produse</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și</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poate</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în</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anumite</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condiții</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furniza</a:t>
            </a:r>
            <a:r>
              <a:rPr lang="en-US" sz="2600" b="1" dirty="0">
                <a:solidFill>
                  <a:srgbClr val="002060"/>
                </a:solidFill>
                <a:latin typeface="EC Square Sans Pro"/>
                <a:cs typeface="Calibri" panose="020F0502020204030204" pitchFamily="34" charset="0"/>
              </a:rPr>
              <a:t> direct </a:t>
            </a:r>
            <a:r>
              <a:rPr lang="en-US" sz="2600" b="1" dirty="0" err="1">
                <a:solidFill>
                  <a:srgbClr val="002060"/>
                </a:solidFill>
                <a:latin typeface="EC Square Sans Pro"/>
                <a:cs typeface="Calibri" panose="020F0502020204030204" pitchFamily="34" charset="0"/>
              </a:rPr>
              <a:t>acele</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produse</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pentru</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tratamentul</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animalelor</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aflate</a:t>
            </a:r>
            <a:r>
              <a:rPr lang="en-US" sz="2600" b="1" dirty="0">
                <a:solidFill>
                  <a:srgbClr val="002060"/>
                </a:solidFill>
                <a:latin typeface="EC Square Sans Pro"/>
                <a:cs typeface="Calibri" panose="020F0502020204030204" pitchFamily="34" charset="0"/>
              </a:rPr>
              <a:t> sub </a:t>
            </a:r>
            <a:r>
              <a:rPr lang="en-US" sz="2600" b="1" dirty="0" err="1">
                <a:solidFill>
                  <a:srgbClr val="002060"/>
                </a:solidFill>
                <a:latin typeface="EC Square Sans Pro"/>
                <a:cs typeface="Calibri" panose="020F0502020204030204" pitchFamily="34" charset="0"/>
              </a:rPr>
              <a:t>îngrijirea</a:t>
            </a:r>
            <a:r>
              <a:rPr lang="en-US" sz="2600" b="1" dirty="0">
                <a:solidFill>
                  <a:srgbClr val="002060"/>
                </a:solidFill>
                <a:latin typeface="EC Square Sans Pro"/>
                <a:cs typeface="Calibri" panose="020F0502020204030204" pitchFamily="34" charset="0"/>
              </a:rPr>
              <a:t> </a:t>
            </a:r>
            <a:r>
              <a:rPr lang="en-US" sz="2600" b="1" dirty="0" err="1">
                <a:solidFill>
                  <a:srgbClr val="002060"/>
                </a:solidFill>
                <a:latin typeface="EC Square Sans Pro"/>
                <a:cs typeface="Calibri" panose="020F0502020204030204" pitchFamily="34" charset="0"/>
              </a:rPr>
              <a:t>sa</a:t>
            </a:r>
            <a:r>
              <a:rPr lang="en-US" sz="2600" b="1" dirty="0">
                <a:solidFill>
                  <a:srgbClr val="002060"/>
                </a:solidFill>
                <a:latin typeface="EC Square Sans Pro"/>
                <a:cs typeface="Calibri" panose="020F0502020204030204" pitchFamily="34" charset="0"/>
              </a:rPr>
              <a:t>.</a:t>
            </a:r>
            <a:endParaRPr lang="ro-RO" sz="2600" b="1" dirty="0">
              <a:solidFill>
                <a:srgbClr val="002060"/>
              </a:solidFill>
              <a:latin typeface="EC Square Sans Pro"/>
              <a:cs typeface="Calibri" panose="020F0502020204030204" pitchFamily="34" charset="0"/>
            </a:endParaRPr>
          </a:p>
        </p:txBody>
      </p:sp>
      <p:sp>
        <p:nvSpPr>
          <p:cNvPr id="3" name="Rectangle 2"/>
          <p:cNvSpPr/>
          <p:nvPr/>
        </p:nvSpPr>
        <p:spPr>
          <a:xfrm>
            <a:off x="5095972" y="412826"/>
            <a:ext cx="7093986" cy="1692771"/>
          </a:xfrm>
          <a:prstGeom prst="rect">
            <a:avLst/>
          </a:prstGeom>
          <a:solidFill>
            <a:srgbClr val="CC6600"/>
          </a:solidFill>
        </p:spPr>
        <p:txBody>
          <a:bodyPr wrap="square">
            <a:spAutoFit/>
          </a:bodyPr>
          <a:lstStyle/>
          <a:p>
            <a:pPr algn="just">
              <a:defRPr/>
            </a:pPr>
            <a:r>
              <a:rPr lang="vi-VN" sz="2600" b="1" dirty="0">
                <a:solidFill>
                  <a:schemeClr val="bg1"/>
                </a:solidFill>
                <a:latin typeface="EC Square Sans Pro"/>
                <a:cs typeface="Calibri" panose="020F0502020204030204" pitchFamily="34" charset="0"/>
              </a:rPr>
              <a:t>Medicamentele eliberate pe bază de prescripție medicală (POM) pot fi obținute doar de la o farmacie sau de la un veterinar autorizat.</a:t>
            </a:r>
            <a:endParaRPr lang="en-US" sz="2600" b="1" dirty="0">
              <a:solidFill>
                <a:schemeClr val="bg1"/>
              </a:solidFill>
              <a:latin typeface="EC Square Sans Pro"/>
              <a:cs typeface="Calibri" panose="020F0502020204030204" pitchFamily="34" charset="0"/>
            </a:endParaRPr>
          </a:p>
        </p:txBody>
      </p:sp>
      <p:sp>
        <p:nvSpPr>
          <p:cNvPr id="4" name="Rectangle 3"/>
          <p:cNvSpPr/>
          <p:nvPr/>
        </p:nvSpPr>
        <p:spPr>
          <a:xfrm>
            <a:off x="113926" y="2523436"/>
            <a:ext cx="12111590" cy="461665"/>
          </a:xfrm>
          <a:prstGeom prst="rect">
            <a:avLst/>
          </a:prstGeom>
          <a:solidFill>
            <a:srgbClr val="FFCCFF"/>
          </a:solidFill>
        </p:spPr>
        <p:txBody>
          <a:bodyPr wrap="square">
            <a:spAutoFit/>
          </a:bodyPr>
          <a:lstStyle/>
          <a:p>
            <a:pPr algn="just"/>
            <a:r>
              <a:rPr lang="vi-VN" altLang="en-US" sz="2400" b="1" dirty="0">
                <a:solidFill>
                  <a:srgbClr val="002060"/>
                </a:solidFill>
                <a:latin typeface="EC Square Sans Pro"/>
                <a:cs typeface="Calibri" panose="020F0502020204030204" pitchFamily="34" charset="0"/>
              </a:rPr>
              <a:t>Veterinarii trebuie să utilizeze doar produse înregistrate pentru fiecare specie.</a:t>
            </a:r>
            <a:endParaRPr lang="ro-RO" altLang="en-US" sz="2400" b="1" dirty="0">
              <a:solidFill>
                <a:srgbClr val="002060"/>
              </a:solidFill>
              <a:latin typeface="EC Square Sans Pro"/>
              <a:cs typeface="Times New Roman" panose="02020603050405020304" pitchFamily="18" charset="0"/>
            </a:endParaRPr>
          </a:p>
        </p:txBody>
      </p:sp>
      <p:sp>
        <p:nvSpPr>
          <p:cNvPr id="5" name="TextBox 4">
            <a:extLst>
              <a:ext uri="{FF2B5EF4-FFF2-40B4-BE49-F238E27FC236}">
                <a16:creationId xmlns:a16="http://schemas.microsoft.com/office/drawing/2014/main" id="{8AF73191-A46B-4CCE-8E38-2CCF0F7E5B8E}"/>
              </a:ext>
            </a:extLst>
          </p:cNvPr>
          <p:cNvSpPr txBox="1"/>
          <p:nvPr/>
        </p:nvSpPr>
        <p:spPr>
          <a:xfrm>
            <a:off x="5095972" y="1240077"/>
            <a:ext cx="7084303" cy="1200329"/>
          </a:xfrm>
          <a:prstGeom prst="rect">
            <a:avLst/>
          </a:prstGeom>
          <a:solidFill>
            <a:srgbClr val="FFFFCC"/>
          </a:solidFill>
        </p:spPr>
        <p:txBody>
          <a:bodyPr wrap="square">
            <a:spAutoFit/>
          </a:bodyPr>
          <a:lstStyle/>
          <a:p>
            <a:pPr algn="just"/>
            <a:r>
              <a:rPr lang="vi-VN" altLang="en-US" sz="2400" b="1" dirty="0">
                <a:solidFill>
                  <a:srgbClr val="002060"/>
                </a:solidFill>
                <a:latin typeface="EC Square Sans Pro"/>
                <a:cs typeface="Calibri" panose="020F0502020204030204" pitchFamily="34" charset="0"/>
              </a:rPr>
              <a:t>Conform reglementărilor UE, numai medicamentele pentru care s-a stabilit un nivel maxim de reziduuri (MRL) pot fi utilizate.</a:t>
            </a:r>
            <a:endParaRPr lang="en-US" altLang="en-US" sz="2400" b="1" dirty="0">
              <a:solidFill>
                <a:srgbClr val="FF0000"/>
              </a:solidFill>
              <a:latin typeface="EC Square Sans Pro"/>
              <a:cs typeface="Calibri" panose="020F0502020204030204" pitchFamily="34" charset="0"/>
            </a:endParaRPr>
          </a:p>
        </p:txBody>
      </p:sp>
      <p:sp>
        <p:nvSpPr>
          <p:cNvPr id="6" name="Rectangle 5"/>
          <p:cNvSpPr/>
          <p:nvPr/>
        </p:nvSpPr>
        <p:spPr>
          <a:xfrm>
            <a:off x="150444" y="3902825"/>
            <a:ext cx="12064822" cy="461665"/>
          </a:xfrm>
          <a:prstGeom prst="rect">
            <a:avLst/>
          </a:prstGeom>
          <a:solidFill>
            <a:schemeClr val="accent1">
              <a:lumMod val="20000"/>
              <a:lumOff val="80000"/>
            </a:schemeClr>
          </a:solidFill>
        </p:spPr>
        <p:txBody>
          <a:bodyPr wrap="square">
            <a:spAutoFit/>
          </a:bodyPr>
          <a:lstStyle/>
          <a:p>
            <a:pPr algn="just">
              <a:defRPr/>
            </a:pPr>
            <a:r>
              <a:rPr lang="vi-VN" sz="2400" b="1" dirty="0">
                <a:solidFill>
                  <a:srgbClr val="002060"/>
                </a:solidFill>
                <a:latin typeface="EC Square Sans Pro"/>
                <a:cs typeface="Calibri" panose="020F0502020204030204" pitchFamily="34" charset="0"/>
              </a:rPr>
              <a:t>Fermierii pot obține furaje medicate pentru animale numai pe bază de rețetă.</a:t>
            </a:r>
            <a:endParaRPr lang="en-US" sz="2400" b="1" dirty="0">
              <a:solidFill>
                <a:srgbClr val="FF0000"/>
              </a:solidFill>
              <a:latin typeface="EC Square Sans Pro"/>
              <a:cs typeface="Calibri" panose="020F0502020204030204" pitchFamily="34" charset="0"/>
            </a:endParaRPr>
          </a:p>
        </p:txBody>
      </p:sp>
      <p:sp>
        <p:nvSpPr>
          <p:cNvPr id="7" name="Rectangle 6"/>
          <p:cNvSpPr/>
          <p:nvPr/>
        </p:nvSpPr>
        <p:spPr>
          <a:xfrm>
            <a:off x="150444" y="3022145"/>
            <a:ext cx="12064822" cy="830997"/>
          </a:xfrm>
          <a:prstGeom prst="rect">
            <a:avLst/>
          </a:prstGeom>
          <a:solidFill>
            <a:srgbClr val="FF0000"/>
          </a:solidFill>
        </p:spPr>
        <p:txBody>
          <a:bodyPr wrap="square">
            <a:spAutoFit/>
          </a:bodyPr>
          <a:lstStyle/>
          <a:p>
            <a:pPr algn="just">
              <a:defRPr/>
            </a:pPr>
            <a:r>
              <a:rPr lang="vi-VN" sz="2400" b="1" dirty="0">
                <a:solidFill>
                  <a:schemeClr val="bg1"/>
                </a:solidFill>
                <a:latin typeface="EC Square Sans Pro"/>
                <a:cs typeface="Calibri" panose="020F0502020204030204" pitchFamily="34" charset="0"/>
              </a:rPr>
              <a:t>Numai producătorii de furaje autorizați pot deține premixuri medicate autorizate în scopul producerii hranei medicate pentru animale (Reg. 1831/2003)</a:t>
            </a:r>
            <a:endParaRPr lang="ro-RO" sz="2400" b="1" dirty="0">
              <a:solidFill>
                <a:schemeClr val="bg1"/>
              </a:solidFill>
              <a:latin typeface="EC Square Sans Pro"/>
              <a:cs typeface="Calibri" panose="020F0502020204030204" pitchFamily="34" charset="0"/>
            </a:endParaRPr>
          </a:p>
        </p:txBody>
      </p:sp>
      <p:sp>
        <p:nvSpPr>
          <p:cNvPr id="8" name="Rectangle 7"/>
          <p:cNvSpPr/>
          <p:nvPr/>
        </p:nvSpPr>
        <p:spPr>
          <a:xfrm>
            <a:off x="155670" y="4395268"/>
            <a:ext cx="12024605" cy="1692771"/>
          </a:xfrm>
          <a:prstGeom prst="rect">
            <a:avLst/>
          </a:prstGeom>
          <a:solidFill>
            <a:schemeClr val="accent1">
              <a:lumMod val="50000"/>
            </a:schemeClr>
          </a:solidFill>
        </p:spPr>
        <p:txBody>
          <a:bodyPr wrap="square">
            <a:spAutoFit/>
          </a:bodyPr>
          <a:lstStyle/>
          <a:p>
            <a:pPr algn="just"/>
            <a:r>
              <a:rPr lang="vi-VN" altLang="en-US" sz="2600" b="1" dirty="0">
                <a:solidFill>
                  <a:schemeClr val="bg1"/>
                </a:solidFill>
                <a:latin typeface="EC Square Sans Pro"/>
                <a:cs typeface="Calibri" panose="020F0502020204030204" pitchFamily="34" charset="0"/>
              </a:rPr>
              <a:t>Dacă nu există un produs înregistrat pentru o anumită specie, atunci veterinarul poate, în mod excepțional, prescrie/utiliza un produs autorizat pentru altă specie sau pentru o altă afecțiune în aceeași specie, sau un produs autorizat pentru uz uman.</a:t>
            </a:r>
            <a:endParaRPr lang="ro-RO" altLang="en-US" sz="2600" b="1" dirty="0">
              <a:solidFill>
                <a:schemeClr val="bg1"/>
              </a:solidFill>
              <a:latin typeface="EC Square Sans Pro"/>
              <a:cs typeface="Calibri" panose="020F0502020204030204" pitchFamily="34" charset="0"/>
            </a:endParaRPr>
          </a:p>
        </p:txBody>
      </p:sp>
      <p:sp>
        <p:nvSpPr>
          <p:cNvPr id="9" name="TextBox 8">
            <a:extLst>
              <a:ext uri="{FF2B5EF4-FFF2-40B4-BE49-F238E27FC236}">
                <a16:creationId xmlns:a16="http://schemas.microsoft.com/office/drawing/2014/main" id="{9F38D73E-C5AD-8C6E-FCE4-C165AED22967}"/>
              </a:ext>
            </a:extLst>
          </p:cNvPr>
          <p:cNvSpPr txBox="1"/>
          <p:nvPr/>
        </p:nvSpPr>
        <p:spPr>
          <a:xfrm>
            <a:off x="150444" y="-200630"/>
            <a:ext cx="37338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FF0000"/>
                </a:solidFill>
                <a:effectLst/>
                <a:uLnTx/>
                <a:uFillTx/>
                <a:latin typeface="EC Square Sans Pro"/>
              </a:rPr>
              <a:t>Acum</a:t>
            </a:r>
            <a:r>
              <a:rPr kumimoji="0" lang="en-US" sz="4000" b="1" i="0" u="none" strike="noStrike" kern="0" cap="none" spc="0" normalizeH="0" baseline="0" noProof="0" dirty="0">
                <a:ln>
                  <a:noFill/>
                </a:ln>
                <a:solidFill>
                  <a:srgbClr val="FF0000"/>
                </a:solidFill>
                <a:effectLst/>
                <a:uLnTx/>
                <a:uFillTx/>
                <a:latin typeface="EC Square Sans Pro"/>
              </a:rPr>
              <a:t>:</a:t>
            </a:r>
          </a:p>
        </p:txBody>
      </p:sp>
    </p:spTree>
    <p:extLst>
      <p:ext uri="{BB962C8B-B14F-4D97-AF65-F5344CB8AC3E}">
        <p14:creationId xmlns:p14="http://schemas.microsoft.com/office/powerpoint/2010/main" val="417880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542" y="4157410"/>
            <a:ext cx="3090225" cy="205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nvGraphicFramePr>
        <p:xfrm>
          <a:off x="1676400" y="615950"/>
          <a:ext cx="8534400" cy="5392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387350"/>
            <a:ext cx="9372600" cy="892552"/>
          </a:xfrm>
          <a:prstGeom prst="rect">
            <a:avLst/>
          </a:prstGeom>
          <a:solidFill>
            <a:srgbClr val="002060"/>
          </a:solidFill>
        </p:spPr>
        <p:txBody>
          <a:bodyPr wrap="square">
            <a:spAutoFit/>
          </a:bodyPr>
          <a:lstStyle/>
          <a:p>
            <a:pPr algn="ctr">
              <a:defRPr/>
            </a:pPr>
            <a:r>
              <a:rPr lang="vi-VN" sz="2600" b="1" dirty="0">
                <a:solidFill>
                  <a:srgbClr val="FFFFFF"/>
                </a:solidFill>
                <a:latin typeface="EC Square Sans Pro"/>
              </a:rPr>
              <a:t>Măsurile implementate la nivelul țărilor pentru a reduce vânzările de antimicrobiene veterinare în întreaga Europă.</a:t>
            </a:r>
            <a:endParaRPr lang="ro-RO" sz="2600" b="1" dirty="0">
              <a:solidFill>
                <a:srgbClr val="FFFFFF"/>
              </a:solidFill>
              <a:latin typeface="EC Square Sans Pro"/>
            </a:endParaRPr>
          </a:p>
        </p:txBody>
      </p:sp>
      <p:pic>
        <p:nvPicPr>
          <p:cNvPr id="5" name="Picture 4"/>
          <p:cNvPicPr>
            <a:picLocks noChangeAspect="1"/>
          </p:cNvPicPr>
          <p:nvPr/>
        </p:nvPicPr>
        <p:blipFill rotWithShape="1">
          <a:blip r:embed="rId8"/>
          <a:srcRect l="1135" r="72742" b="87159"/>
          <a:stretch/>
        </p:blipFill>
        <p:spPr>
          <a:xfrm>
            <a:off x="209476" y="4837727"/>
            <a:ext cx="1752601" cy="609600"/>
          </a:xfrm>
          <a:prstGeom prst="rect">
            <a:avLst/>
          </a:prstGeom>
        </p:spPr>
      </p:pic>
    </p:spTree>
    <p:extLst>
      <p:ext uri="{BB962C8B-B14F-4D97-AF65-F5344CB8AC3E}">
        <p14:creationId xmlns:p14="http://schemas.microsoft.com/office/powerpoint/2010/main" val="124722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2B9C9B9-E3C3-0336-87A5-B2F3BD7115A7}"/>
              </a:ext>
            </a:extLst>
          </p:cNvPr>
          <p:cNvSpPr txBox="1"/>
          <p:nvPr/>
        </p:nvSpPr>
        <p:spPr>
          <a:xfrm>
            <a:off x="7987724" y="173412"/>
            <a:ext cx="3429651" cy="5570756"/>
          </a:xfrm>
          <a:prstGeom prst="rect">
            <a:avLst/>
          </a:prstGeom>
          <a:solidFill>
            <a:schemeClr val="accent2"/>
          </a:solidFill>
        </p:spPr>
        <p:txBody>
          <a:bodyPr wrap="square">
            <a:spAutoFit/>
          </a:bodyPr>
          <a:lstStyle/>
          <a:p>
            <a:endParaRPr lang="en-US" sz="1400" dirty="0">
              <a:latin typeface="Times New Roman" panose="02020603050405020304" pitchFamily="18" charset="0"/>
            </a:endParaRPr>
          </a:p>
          <a:p>
            <a:pPr marR="1080" algn="r"/>
            <a:r>
              <a:rPr lang="en-US" sz="1400" b="1" dirty="0">
                <a:latin typeface="Arial" panose="020B0604020202020204" pitchFamily="34" charset="0"/>
              </a:rPr>
              <a:t>REGIM SPECIAL</a:t>
            </a:r>
          </a:p>
          <a:p>
            <a:pPr algn="just"/>
            <a:r>
              <a:rPr lang="en-US" sz="1200" dirty="0" err="1">
                <a:latin typeface="Arial" panose="020B0604020202020204" pitchFamily="34" charset="0"/>
              </a:rPr>
              <a:t>Seria</a:t>
            </a:r>
            <a:r>
              <a:rPr lang="en-US" sz="1200" dirty="0">
                <a:latin typeface="Arial" panose="020B0604020202020204" pitchFamily="34" charset="0"/>
              </a:rPr>
              <a:t> ................./ nr. .........................................</a:t>
            </a:r>
          </a:p>
          <a:p>
            <a:pPr algn="just"/>
            <a:r>
              <a:rPr lang="en-US" sz="1200" dirty="0" err="1">
                <a:latin typeface="Arial" panose="020B0604020202020204" pitchFamily="34" charset="0"/>
              </a:rPr>
              <a:t>Unitatea</a:t>
            </a:r>
            <a:r>
              <a:rPr lang="en-US" sz="1200" dirty="0">
                <a:latin typeface="Arial" panose="020B0604020202020204" pitchFamily="34" charset="0"/>
              </a:rPr>
              <a:t> </a:t>
            </a:r>
            <a:r>
              <a:rPr lang="en-US" sz="1200" dirty="0" err="1">
                <a:latin typeface="Arial" panose="020B0604020202020204" pitchFamily="34" charset="0"/>
              </a:rPr>
              <a:t>sanitara</a:t>
            </a:r>
            <a:r>
              <a:rPr lang="en-US" sz="1200" dirty="0">
                <a:latin typeface="Arial" panose="020B0604020202020204" pitchFamily="34" charset="0"/>
              </a:rPr>
              <a:t> </a:t>
            </a:r>
            <a:r>
              <a:rPr lang="en-US" sz="1200" dirty="0" err="1">
                <a:latin typeface="Arial" panose="020B0604020202020204" pitchFamily="34" charset="0"/>
              </a:rPr>
              <a:t>veterinara</a:t>
            </a:r>
            <a:r>
              <a:rPr lang="en-US" sz="1200" dirty="0">
                <a:latin typeface="Arial" panose="020B0604020202020204" pitchFamily="34" charset="0"/>
              </a:rPr>
              <a:t> </a:t>
            </a:r>
            <a:r>
              <a:rPr lang="en-US" sz="1200" dirty="0" err="1">
                <a:latin typeface="Arial" panose="020B0604020202020204" pitchFamily="34" charset="0"/>
              </a:rPr>
              <a:t>emitenta</a:t>
            </a:r>
            <a:endParaRPr lang="en-US" sz="1200" dirty="0">
              <a:latin typeface="Arial" panose="020B0604020202020204" pitchFamily="34" charset="0"/>
            </a:endParaRPr>
          </a:p>
          <a:p>
            <a:pPr algn="just"/>
            <a:r>
              <a:rPr lang="en-US" sz="1200" dirty="0">
                <a:latin typeface="Arial" panose="020B0604020202020204" pitchFamily="34" charset="0"/>
              </a:rPr>
              <a:t>..........................................................................</a:t>
            </a:r>
          </a:p>
          <a:p>
            <a:pPr algn="just"/>
            <a:r>
              <a:rPr lang="en-US" sz="1200" dirty="0" err="1">
                <a:latin typeface="Arial" panose="020B0604020202020204" pitchFamily="34" charset="0"/>
              </a:rPr>
              <a:t>Localitatea</a:t>
            </a:r>
            <a:r>
              <a:rPr lang="en-US" sz="1200" dirty="0">
                <a:latin typeface="Arial" panose="020B0604020202020204" pitchFamily="34" charset="0"/>
              </a:rPr>
              <a:t> ........................................................</a:t>
            </a:r>
          </a:p>
          <a:p>
            <a:pPr algn="just"/>
            <a:r>
              <a:rPr lang="en-US" sz="1200" dirty="0" err="1">
                <a:latin typeface="Arial" panose="020B0604020202020204" pitchFamily="34" charset="0"/>
              </a:rPr>
              <a:t>Judetul</a:t>
            </a:r>
            <a:r>
              <a:rPr lang="en-US" sz="1200" dirty="0">
                <a:latin typeface="Arial" panose="020B0604020202020204" pitchFamily="34" charset="0"/>
              </a:rPr>
              <a:t> ..............................................................</a:t>
            </a:r>
          </a:p>
          <a:p>
            <a:pPr marR="10160"/>
            <a:r>
              <a:rPr lang="it-IT" sz="1200" b="1" dirty="0">
                <a:latin typeface="Arial" panose="020B0604020202020204" pitchFamily="34" charset="0"/>
              </a:rPr>
              <a:t>Numele persoanei fizice sau juridice detinatoare de animale </a:t>
            </a:r>
          </a:p>
          <a:p>
            <a:pPr marR="10160" algn="just"/>
            <a:r>
              <a:rPr lang="it-IT" sz="1200" dirty="0">
                <a:latin typeface="Arial" panose="020B0604020202020204" pitchFamily="34" charset="0"/>
              </a:rPr>
              <a:t>Domiciliul/adresa sediului social:</a:t>
            </a:r>
          </a:p>
          <a:p>
            <a:pPr algn="just"/>
            <a:r>
              <a:rPr lang="en-US" sz="1200" dirty="0" err="1">
                <a:latin typeface="Arial" panose="020B0604020202020204" pitchFamily="34" charset="0"/>
              </a:rPr>
              <a:t>Localitatea</a:t>
            </a:r>
            <a:r>
              <a:rPr lang="en-US" sz="1200" dirty="0">
                <a:latin typeface="Arial" panose="020B0604020202020204" pitchFamily="34" charset="0"/>
              </a:rPr>
              <a:t> ........................................................</a:t>
            </a:r>
          </a:p>
          <a:p>
            <a:pPr algn="just"/>
            <a:r>
              <a:rPr lang="en-US" sz="1200" dirty="0">
                <a:latin typeface="Arial" panose="020B0604020202020204" pitchFamily="34" charset="0"/>
              </a:rPr>
              <a:t>Strada ...............................................................</a:t>
            </a:r>
          </a:p>
          <a:p>
            <a:pPr algn="just"/>
            <a:r>
              <a:rPr lang="en-US" sz="1200" dirty="0">
                <a:latin typeface="Arial" panose="020B0604020202020204" pitchFamily="34" charset="0"/>
              </a:rPr>
              <a:t>Nr.........,</a:t>
            </a:r>
            <a:r>
              <a:rPr lang="en-US" sz="1200" dirty="0" err="1">
                <a:latin typeface="Arial" panose="020B0604020202020204" pitchFamily="34" charset="0"/>
              </a:rPr>
              <a:t>Judet</a:t>
            </a:r>
            <a:r>
              <a:rPr lang="en-US" sz="1200" dirty="0">
                <a:latin typeface="Arial" panose="020B0604020202020204" pitchFamily="34" charset="0"/>
              </a:rPr>
              <a:t>......................,</a:t>
            </a:r>
            <a:r>
              <a:rPr lang="en-US" sz="1200" dirty="0" err="1">
                <a:latin typeface="Arial" panose="020B0604020202020204" pitchFamily="34" charset="0"/>
              </a:rPr>
              <a:t>telefon</a:t>
            </a:r>
            <a:r>
              <a:rPr lang="en-US" sz="1200" dirty="0">
                <a:latin typeface="Arial" panose="020B0604020202020204" pitchFamily="34" charset="0"/>
              </a:rPr>
              <a:t>...................</a:t>
            </a:r>
          </a:p>
          <a:p>
            <a:pPr algn="just"/>
            <a:r>
              <a:rPr lang="en-US" sz="1200" dirty="0" err="1">
                <a:latin typeface="Arial" panose="020B0604020202020204" pitchFamily="34" charset="0"/>
              </a:rPr>
              <a:t>Animalul</a:t>
            </a:r>
            <a:r>
              <a:rPr lang="en-US" sz="1200" dirty="0">
                <a:latin typeface="Arial" panose="020B0604020202020204" pitchFamily="34" charset="0"/>
              </a:rPr>
              <a:t>/</a:t>
            </a:r>
            <a:r>
              <a:rPr lang="en-US" sz="1200" dirty="0" err="1">
                <a:latin typeface="Arial" panose="020B0604020202020204" pitchFamily="34" charset="0"/>
              </a:rPr>
              <a:t>Animalele</a:t>
            </a:r>
            <a:r>
              <a:rPr lang="en-US" sz="1200" dirty="0">
                <a:latin typeface="Arial" panose="020B0604020202020204" pitchFamily="34" charset="0"/>
              </a:rPr>
              <a:t> din </a:t>
            </a:r>
            <a:r>
              <a:rPr lang="en-US" sz="1200" dirty="0" err="1">
                <a:latin typeface="Arial" panose="020B0604020202020204" pitchFamily="34" charset="0"/>
              </a:rPr>
              <a:t>specia</a:t>
            </a:r>
            <a:r>
              <a:rPr lang="en-US" sz="1200" dirty="0">
                <a:latin typeface="Arial" panose="020B0604020202020204" pitchFamily="34" charset="0"/>
              </a:rPr>
              <a:t> ..........................</a:t>
            </a:r>
          </a:p>
          <a:p>
            <a:pPr algn="just"/>
            <a:r>
              <a:rPr lang="en-US" sz="1200" dirty="0" err="1">
                <a:latin typeface="Arial" panose="020B0604020202020204" pitchFamily="34" charset="0"/>
              </a:rPr>
              <a:t>Numarul</a:t>
            </a:r>
            <a:r>
              <a:rPr lang="en-US" sz="1200" dirty="0">
                <a:latin typeface="Arial" panose="020B0604020202020204" pitchFamily="34" charset="0"/>
              </a:rPr>
              <a:t>/</a:t>
            </a:r>
            <a:r>
              <a:rPr lang="en-US" sz="1200" dirty="0" err="1">
                <a:latin typeface="Arial" panose="020B0604020202020204" pitchFamily="34" charset="0"/>
              </a:rPr>
              <a:t>Numerele</a:t>
            </a:r>
            <a:r>
              <a:rPr lang="en-US" sz="1200" dirty="0">
                <a:latin typeface="Arial" panose="020B0604020202020204" pitchFamily="34" charset="0"/>
              </a:rPr>
              <a:t> de </a:t>
            </a:r>
            <a:r>
              <a:rPr lang="en-US" sz="1200" dirty="0" err="1">
                <a:latin typeface="Arial" panose="020B0604020202020204" pitchFamily="34" charset="0"/>
              </a:rPr>
              <a:t>identificare</a:t>
            </a:r>
            <a:r>
              <a:rPr lang="en-US" sz="1200" dirty="0">
                <a:latin typeface="Arial" panose="020B0604020202020204" pitchFamily="34" charset="0"/>
              </a:rPr>
              <a:t>......................</a:t>
            </a:r>
          </a:p>
          <a:p>
            <a:pPr algn="just"/>
            <a:r>
              <a:rPr lang="en-US" sz="1200" dirty="0" err="1">
                <a:latin typeface="Arial" panose="020B0604020202020204" pitchFamily="34" charset="0"/>
              </a:rPr>
              <a:t>Categoria</a:t>
            </a:r>
            <a:r>
              <a:rPr lang="en-US" sz="1200" dirty="0">
                <a:latin typeface="Arial" panose="020B0604020202020204" pitchFamily="34" charset="0"/>
              </a:rPr>
              <a:t> ..........................................................</a:t>
            </a:r>
          </a:p>
          <a:p>
            <a:pPr algn="just"/>
            <a:r>
              <a:rPr lang="en-US" sz="1200" dirty="0" err="1">
                <a:latin typeface="Arial" panose="020B0604020202020204" pitchFamily="34" charset="0"/>
              </a:rPr>
              <a:t>Sexul</a:t>
            </a:r>
            <a:r>
              <a:rPr lang="en-US" sz="1200" dirty="0">
                <a:latin typeface="Arial" panose="020B0604020202020204" pitchFamily="34" charset="0"/>
              </a:rPr>
              <a:t> .................................................................</a:t>
            </a:r>
          </a:p>
          <a:p>
            <a:pPr algn="just"/>
            <a:r>
              <a:rPr lang="en-US" sz="1200" dirty="0" err="1">
                <a:latin typeface="Arial" panose="020B0604020202020204" pitchFamily="34" charset="0"/>
              </a:rPr>
              <a:t>Greutatea</a:t>
            </a:r>
            <a:r>
              <a:rPr lang="en-US" sz="1200" dirty="0">
                <a:latin typeface="Arial" panose="020B0604020202020204" pitchFamily="34" charset="0"/>
              </a:rPr>
              <a:t> </a:t>
            </a:r>
            <a:r>
              <a:rPr lang="en-US" sz="1200" dirty="0" err="1">
                <a:latin typeface="Arial" panose="020B0604020202020204" pitchFamily="34" charset="0"/>
              </a:rPr>
              <a:t>medie</a:t>
            </a:r>
            <a:r>
              <a:rPr lang="en-US" sz="1200" dirty="0">
                <a:latin typeface="Arial" panose="020B0604020202020204" pitchFamily="34" charset="0"/>
              </a:rPr>
              <a:t>/animal (kg) ............................</a:t>
            </a:r>
          </a:p>
          <a:p>
            <a:pPr algn="just"/>
            <a:r>
              <a:rPr lang="en-US" sz="1200" dirty="0" err="1">
                <a:latin typeface="Arial" panose="020B0604020202020204" pitchFamily="34" charset="0"/>
              </a:rPr>
              <a:t>Diagnosticul</a:t>
            </a:r>
            <a:r>
              <a:rPr lang="en-US" sz="1200" dirty="0">
                <a:latin typeface="Arial" panose="020B0604020202020204" pitchFamily="34" charset="0"/>
              </a:rPr>
              <a:t>.......................................................</a:t>
            </a:r>
          </a:p>
          <a:p>
            <a:pPr algn="just"/>
            <a:r>
              <a:rPr lang="en-US" sz="1200" dirty="0">
                <a:latin typeface="Arial" panose="020B0604020202020204" pitchFamily="34" charset="0"/>
              </a:rPr>
              <a:t>..........................................................................</a:t>
            </a:r>
          </a:p>
          <a:p>
            <a:pPr algn="just"/>
            <a:r>
              <a:rPr lang="en-US" sz="1200" dirty="0">
                <a:latin typeface="Arial" panose="020B0604020202020204" pitchFamily="34" charset="0"/>
              </a:rPr>
              <a:t>Nr. din </a:t>
            </a:r>
            <a:r>
              <a:rPr lang="en-US" sz="1200" dirty="0" err="1">
                <a:latin typeface="Arial" panose="020B0604020202020204" pitchFamily="34" charset="0"/>
              </a:rPr>
              <a:t>registrul</a:t>
            </a:r>
            <a:r>
              <a:rPr lang="en-US" sz="1200" dirty="0">
                <a:latin typeface="Arial" panose="020B0604020202020204" pitchFamily="34" charset="0"/>
              </a:rPr>
              <a:t> de </a:t>
            </a:r>
            <a:r>
              <a:rPr lang="en-US" sz="1200" dirty="0" err="1">
                <a:latin typeface="Arial" panose="020B0604020202020204" pitchFamily="34" charset="0"/>
              </a:rPr>
              <a:t>consultatii</a:t>
            </a:r>
            <a:r>
              <a:rPr lang="en-US" sz="1200" dirty="0">
                <a:latin typeface="Arial" panose="020B0604020202020204" pitchFamily="34" charset="0"/>
              </a:rPr>
              <a:t>.........../data .........</a:t>
            </a:r>
          </a:p>
          <a:p>
            <a:pPr algn="just"/>
            <a:endParaRPr lang="en-US" sz="1600" dirty="0">
              <a:latin typeface="Arial" panose="020B0604020202020204" pitchFamily="34" charset="0"/>
            </a:endParaRPr>
          </a:p>
          <a:p>
            <a:pPr algn="just"/>
            <a:r>
              <a:rPr lang="en-US" sz="1400" dirty="0">
                <a:latin typeface="Arial" panose="020B0604020202020204" pitchFamily="34" charset="0"/>
              </a:rPr>
              <a:t>Rp/</a:t>
            </a:r>
          </a:p>
          <a:p>
            <a:pPr algn="just"/>
            <a:endParaRPr lang="en-US" sz="1400" dirty="0"/>
          </a:p>
          <a:p>
            <a:pPr algn="just"/>
            <a:endParaRPr lang="en-US" sz="1400" dirty="0">
              <a:latin typeface="Arial" panose="020B0604020202020204" pitchFamily="34" charset="0"/>
            </a:endParaRPr>
          </a:p>
          <a:p>
            <a:pPr algn="just"/>
            <a:endParaRPr lang="en-US" sz="900" dirty="0">
              <a:latin typeface="Arial" panose="020B0604020202020204" pitchFamily="34" charset="0"/>
            </a:endParaRPr>
          </a:p>
          <a:p>
            <a:pPr algn="r"/>
            <a:r>
              <a:rPr lang="en-US" sz="1100" dirty="0" err="1">
                <a:latin typeface="Arial" panose="020B0604020202020204" pitchFamily="34" charset="0"/>
              </a:rPr>
              <a:t>Semnatura</a:t>
            </a:r>
            <a:r>
              <a:rPr lang="en-US" sz="1100" dirty="0">
                <a:latin typeface="Arial" panose="020B0604020202020204" pitchFamily="34" charset="0"/>
              </a:rPr>
              <a:t> </a:t>
            </a:r>
            <a:r>
              <a:rPr lang="en-US" sz="1100" dirty="0" err="1">
                <a:latin typeface="Arial" panose="020B0604020202020204" pitchFamily="34" charset="0"/>
              </a:rPr>
              <a:t>si</a:t>
            </a:r>
            <a:r>
              <a:rPr lang="en-US" sz="1100" dirty="0">
                <a:latin typeface="Arial" panose="020B0604020202020204" pitchFamily="34" charset="0"/>
              </a:rPr>
              <a:t> </a:t>
            </a:r>
            <a:r>
              <a:rPr lang="en-US" sz="1100" dirty="0" err="1">
                <a:latin typeface="Arial" panose="020B0604020202020204" pitchFamily="34" charset="0"/>
              </a:rPr>
              <a:t>parafa</a:t>
            </a:r>
            <a:r>
              <a:rPr lang="en-US" sz="1100" dirty="0">
                <a:latin typeface="Arial" panose="020B0604020202020204" pitchFamily="34" charset="0"/>
              </a:rPr>
              <a:t> </a:t>
            </a:r>
            <a:r>
              <a:rPr lang="en-US" sz="1100" dirty="0" err="1">
                <a:latin typeface="Arial" panose="020B0604020202020204" pitchFamily="34" charset="0"/>
              </a:rPr>
              <a:t>medicului</a:t>
            </a:r>
            <a:r>
              <a:rPr lang="en-US" sz="1100" dirty="0">
                <a:latin typeface="Arial" panose="020B0604020202020204" pitchFamily="34" charset="0"/>
              </a:rPr>
              <a:t> </a:t>
            </a:r>
            <a:r>
              <a:rPr lang="en-US" sz="1100" dirty="0" err="1">
                <a:latin typeface="Arial" panose="020B0604020202020204" pitchFamily="34" charset="0"/>
              </a:rPr>
              <a:t>veterinar</a:t>
            </a:r>
            <a:endParaRPr lang="en-US" sz="1100" dirty="0">
              <a:latin typeface="Arial" panose="020B0604020202020204" pitchFamily="34" charset="0"/>
            </a:endParaRPr>
          </a:p>
          <a:p>
            <a:pPr algn="r"/>
            <a:r>
              <a:rPr lang="en-US" sz="1100" dirty="0">
                <a:latin typeface="Arial" panose="020B0604020202020204" pitchFamily="34" charset="0"/>
              </a:rPr>
              <a:t>Data ......................</a:t>
            </a:r>
          </a:p>
        </p:txBody>
      </p:sp>
      <p:pic>
        <p:nvPicPr>
          <p:cNvPr id="21" name="Picture 5">
            <a:extLst>
              <a:ext uri="{FF2B5EF4-FFF2-40B4-BE49-F238E27FC236}">
                <a16:creationId xmlns:a16="http://schemas.microsoft.com/office/drawing/2014/main" id="{9077056E-F18E-4BE4-83E3-DA50744C2DA0}"/>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9562" y="1214564"/>
            <a:ext cx="2814808" cy="299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E51AEBE2-6874-7867-DC26-6B1B071DAA5C}"/>
              </a:ext>
            </a:extLst>
          </p:cNvPr>
          <p:cNvGrpSpPr/>
          <p:nvPr/>
        </p:nvGrpSpPr>
        <p:grpSpPr>
          <a:xfrm>
            <a:off x="2778014" y="911239"/>
            <a:ext cx="3785046" cy="656710"/>
            <a:chOff x="305643" y="0"/>
            <a:chExt cx="3145484" cy="1101056"/>
          </a:xfrm>
          <a:solidFill>
            <a:schemeClr val="bg2">
              <a:lumMod val="50000"/>
            </a:schemeClr>
          </a:solidFill>
        </p:grpSpPr>
        <p:sp>
          <p:nvSpPr>
            <p:cNvPr id="3" name="Rectangle: Rounded Corners 2">
              <a:extLst>
                <a:ext uri="{FF2B5EF4-FFF2-40B4-BE49-F238E27FC236}">
                  <a16:creationId xmlns:a16="http://schemas.microsoft.com/office/drawing/2014/main" id="{2211D964-D68F-BD91-AB2D-C63B8E4CAC4F}"/>
                </a:ext>
              </a:extLst>
            </p:cNvPr>
            <p:cNvSpPr/>
            <p:nvPr/>
          </p:nvSpPr>
          <p:spPr>
            <a:xfrm>
              <a:off x="305643" y="0"/>
              <a:ext cx="3145484" cy="110105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4" name="Rectangle: Rounded Corners 4">
              <a:extLst>
                <a:ext uri="{FF2B5EF4-FFF2-40B4-BE49-F238E27FC236}">
                  <a16:creationId xmlns:a16="http://schemas.microsoft.com/office/drawing/2014/main" id="{1CF36077-E716-EFEC-6951-F16E5896B048}"/>
                </a:ext>
              </a:extLst>
            </p:cNvPr>
            <p:cNvSpPr txBox="1"/>
            <p:nvPr/>
          </p:nvSpPr>
          <p:spPr>
            <a:xfrm>
              <a:off x="359392" y="53749"/>
              <a:ext cx="3037986" cy="9935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Inscriptio</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Antetul</a:t>
              </a:r>
              <a:r>
                <a:rPr lang="en-US" sz="2800" b="1" dirty="0">
                  <a:effectLst>
                    <a:outerShdw blurRad="38100" dist="38100" dir="2700000" algn="tl">
                      <a:srgbClr val="000000">
                        <a:alpha val="43137"/>
                      </a:srgbClr>
                    </a:outerShdw>
                  </a:effectLst>
                  <a:latin typeface="EC Square Sans Pro"/>
                </a:rPr>
                <a:t>)</a:t>
              </a:r>
            </a:p>
          </p:txBody>
        </p:sp>
      </p:grpSp>
      <p:grpSp>
        <p:nvGrpSpPr>
          <p:cNvPr id="5" name="Group 4">
            <a:extLst>
              <a:ext uri="{FF2B5EF4-FFF2-40B4-BE49-F238E27FC236}">
                <a16:creationId xmlns:a16="http://schemas.microsoft.com/office/drawing/2014/main" id="{F2BB6307-3B2C-417A-595F-356B83362B46}"/>
              </a:ext>
            </a:extLst>
          </p:cNvPr>
          <p:cNvGrpSpPr/>
          <p:nvPr/>
        </p:nvGrpSpPr>
        <p:grpSpPr>
          <a:xfrm>
            <a:off x="2789610" y="1639957"/>
            <a:ext cx="4512890" cy="683583"/>
            <a:chOff x="357160" y="0"/>
            <a:chExt cx="3730872" cy="1322948"/>
          </a:xfrm>
          <a:solidFill>
            <a:schemeClr val="accent3">
              <a:lumMod val="75000"/>
            </a:schemeClr>
          </a:solidFill>
        </p:grpSpPr>
        <p:sp>
          <p:nvSpPr>
            <p:cNvPr id="6" name="Rectangle: Rounded Corners 5">
              <a:extLst>
                <a:ext uri="{FF2B5EF4-FFF2-40B4-BE49-F238E27FC236}">
                  <a16:creationId xmlns:a16="http://schemas.microsoft.com/office/drawing/2014/main" id="{832BDB8B-9093-9287-4002-CB24B5D5DDE5}"/>
                </a:ext>
              </a:extLst>
            </p:cNvPr>
            <p:cNvSpPr/>
            <p:nvPr/>
          </p:nvSpPr>
          <p:spPr>
            <a:xfrm>
              <a:off x="357160" y="0"/>
              <a:ext cx="3730872" cy="132294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7" name="Rectangle: Rounded Corners 4">
              <a:extLst>
                <a:ext uri="{FF2B5EF4-FFF2-40B4-BE49-F238E27FC236}">
                  <a16:creationId xmlns:a16="http://schemas.microsoft.com/office/drawing/2014/main" id="{F38F8E5F-1DCC-AB61-4B7C-FFD59D06D270}"/>
                </a:ext>
              </a:extLst>
            </p:cNvPr>
            <p:cNvSpPr txBox="1"/>
            <p:nvPr/>
          </p:nvSpPr>
          <p:spPr>
            <a:xfrm>
              <a:off x="486322" y="39886"/>
              <a:ext cx="3601710" cy="1193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Invocatio</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Praepositio</a:t>
              </a:r>
              <a:r>
                <a:rPr lang="en-US" sz="2800" b="1" dirty="0">
                  <a:effectLst>
                    <a:outerShdw blurRad="38100" dist="38100" dir="2700000" algn="tl">
                      <a:srgbClr val="000000">
                        <a:alpha val="43137"/>
                      </a:srgbClr>
                    </a:outerShdw>
                  </a:effectLst>
                  <a:latin typeface="EC Square Sans Pro"/>
                </a:rPr>
                <a:t>)</a:t>
              </a:r>
            </a:p>
          </p:txBody>
        </p:sp>
      </p:grpSp>
      <p:grpSp>
        <p:nvGrpSpPr>
          <p:cNvPr id="8" name="Group 7">
            <a:extLst>
              <a:ext uri="{FF2B5EF4-FFF2-40B4-BE49-F238E27FC236}">
                <a16:creationId xmlns:a16="http://schemas.microsoft.com/office/drawing/2014/main" id="{059FA18F-235F-70B3-9041-719BC2DA627F}"/>
              </a:ext>
            </a:extLst>
          </p:cNvPr>
          <p:cNvGrpSpPr/>
          <p:nvPr/>
        </p:nvGrpSpPr>
        <p:grpSpPr>
          <a:xfrm>
            <a:off x="3221659" y="2349965"/>
            <a:ext cx="9129091" cy="720406"/>
            <a:chOff x="305643" y="8965"/>
            <a:chExt cx="9129091" cy="1657467"/>
          </a:xfrm>
          <a:solidFill>
            <a:srgbClr val="002060"/>
          </a:solidFill>
        </p:grpSpPr>
        <p:sp>
          <p:nvSpPr>
            <p:cNvPr id="9" name="Rectangle: Rounded Corners 8">
              <a:extLst>
                <a:ext uri="{FF2B5EF4-FFF2-40B4-BE49-F238E27FC236}">
                  <a16:creationId xmlns:a16="http://schemas.microsoft.com/office/drawing/2014/main" id="{470F502D-9614-4D16-30CB-05F7861404BF}"/>
                </a:ext>
              </a:extLst>
            </p:cNvPr>
            <p:cNvSpPr/>
            <p:nvPr/>
          </p:nvSpPr>
          <p:spPr>
            <a:xfrm>
              <a:off x="305643" y="8965"/>
              <a:ext cx="7953480" cy="165746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0" name="Rectangle: Rounded Corners 4">
              <a:extLst>
                <a:ext uri="{FF2B5EF4-FFF2-40B4-BE49-F238E27FC236}">
                  <a16:creationId xmlns:a16="http://schemas.microsoft.com/office/drawing/2014/main" id="{ED354DC2-CCEF-9042-0750-37587BD95447}"/>
                </a:ext>
              </a:extLst>
            </p:cNvPr>
            <p:cNvSpPr txBox="1"/>
            <p:nvPr/>
          </p:nvSpPr>
          <p:spPr>
            <a:xfrm>
              <a:off x="386553" y="89875"/>
              <a:ext cx="9048181" cy="14956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Designatio</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materiarum</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Ordinatio</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sau</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Praescriptio</a:t>
              </a:r>
              <a:r>
                <a:rPr lang="en-US" sz="2800" b="1" dirty="0">
                  <a:effectLst>
                    <a:outerShdw blurRad="38100" dist="38100" dir="2700000" algn="tl">
                      <a:srgbClr val="000000">
                        <a:alpha val="43137"/>
                      </a:srgbClr>
                    </a:outerShdw>
                  </a:effectLst>
                  <a:latin typeface="EC Square Sans Pro"/>
                </a:rPr>
                <a:t>)</a:t>
              </a:r>
            </a:p>
          </p:txBody>
        </p:sp>
      </p:grpSp>
      <p:grpSp>
        <p:nvGrpSpPr>
          <p:cNvPr id="11" name="Group 10">
            <a:extLst>
              <a:ext uri="{FF2B5EF4-FFF2-40B4-BE49-F238E27FC236}">
                <a16:creationId xmlns:a16="http://schemas.microsoft.com/office/drawing/2014/main" id="{B20E1930-68F4-22FB-6701-1095D5ED2F19}"/>
              </a:ext>
            </a:extLst>
          </p:cNvPr>
          <p:cNvGrpSpPr/>
          <p:nvPr/>
        </p:nvGrpSpPr>
        <p:grpSpPr>
          <a:xfrm>
            <a:off x="3372864" y="3057327"/>
            <a:ext cx="2697736" cy="720406"/>
            <a:chOff x="903257" y="16192"/>
            <a:chExt cx="3338735" cy="955462"/>
          </a:xfrm>
          <a:solidFill>
            <a:schemeClr val="accent6">
              <a:lumMod val="75000"/>
            </a:schemeClr>
          </a:solidFill>
        </p:grpSpPr>
        <p:sp>
          <p:nvSpPr>
            <p:cNvPr id="12" name="Rectangle: Rounded Corners 11">
              <a:extLst>
                <a:ext uri="{FF2B5EF4-FFF2-40B4-BE49-F238E27FC236}">
                  <a16:creationId xmlns:a16="http://schemas.microsoft.com/office/drawing/2014/main" id="{504D886E-2AB5-9133-C30F-7ADB873A40F9}"/>
                </a:ext>
              </a:extLst>
            </p:cNvPr>
            <p:cNvSpPr/>
            <p:nvPr/>
          </p:nvSpPr>
          <p:spPr>
            <a:xfrm>
              <a:off x="903257" y="16192"/>
              <a:ext cx="3338735" cy="95546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3" name="Rectangle: Rounded Corners 4">
              <a:extLst>
                <a:ext uri="{FF2B5EF4-FFF2-40B4-BE49-F238E27FC236}">
                  <a16:creationId xmlns:a16="http://schemas.microsoft.com/office/drawing/2014/main" id="{6DFC17D2-705C-0BCE-B979-95F6B6F09F98}"/>
                </a:ext>
              </a:extLst>
            </p:cNvPr>
            <p:cNvSpPr txBox="1"/>
            <p:nvPr/>
          </p:nvSpPr>
          <p:spPr>
            <a:xfrm>
              <a:off x="1014380" y="109674"/>
              <a:ext cx="3116488" cy="7093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Subscriptio</a:t>
              </a:r>
              <a:endParaRPr lang="en-US" sz="2800" b="1" dirty="0">
                <a:effectLst>
                  <a:outerShdw blurRad="38100" dist="38100" dir="2700000" algn="tl">
                    <a:srgbClr val="000000">
                      <a:alpha val="43137"/>
                    </a:srgbClr>
                  </a:outerShdw>
                </a:effectLst>
                <a:latin typeface="EC Square Sans Pro"/>
              </a:endParaRPr>
            </a:p>
          </p:txBody>
        </p:sp>
      </p:grpSp>
      <p:grpSp>
        <p:nvGrpSpPr>
          <p:cNvPr id="14" name="Group 13">
            <a:extLst>
              <a:ext uri="{FF2B5EF4-FFF2-40B4-BE49-F238E27FC236}">
                <a16:creationId xmlns:a16="http://schemas.microsoft.com/office/drawing/2014/main" id="{51B0709A-C456-BE5B-0772-52EAD4A148FC}"/>
              </a:ext>
            </a:extLst>
          </p:cNvPr>
          <p:cNvGrpSpPr/>
          <p:nvPr/>
        </p:nvGrpSpPr>
        <p:grpSpPr>
          <a:xfrm>
            <a:off x="4013748" y="3776324"/>
            <a:ext cx="7702003" cy="692570"/>
            <a:chOff x="795136" y="97293"/>
            <a:chExt cx="6825134" cy="1016674"/>
          </a:xfrm>
          <a:solidFill>
            <a:srgbClr val="7030A0"/>
          </a:solidFill>
        </p:grpSpPr>
        <p:sp>
          <p:nvSpPr>
            <p:cNvPr id="15" name="Rectangle: Rounded Corners 14">
              <a:extLst>
                <a:ext uri="{FF2B5EF4-FFF2-40B4-BE49-F238E27FC236}">
                  <a16:creationId xmlns:a16="http://schemas.microsoft.com/office/drawing/2014/main" id="{442E21A5-E496-B5A5-8E3E-7D0D0DD450EB}"/>
                </a:ext>
              </a:extLst>
            </p:cNvPr>
            <p:cNvSpPr/>
            <p:nvPr/>
          </p:nvSpPr>
          <p:spPr>
            <a:xfrm>
              <a:off x="795136" y="97294"/>
              <a:ext cx="6796365" cy="101667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6" name="Rectangle: Rounded Corners 4">
              <a:extLst>
                <a:ext uri="{FF2B5EF4-FFF2-40B4-BE49-F238E27FC236}">
                  <a16:creationId xmlns:a16="http://schemas.microsoft.com/office/drawing/2014/main" id="{F72E7D6F-B868-1039-8C09-A6870102D4D9}"/>
                </a:ext>
              </a:extLst>
            </p:cNvPr>
            <p:cNvSpPr txBox="1"/>
            <p:nvPr/>
          </p:nvSpPr>
          <p:spPr>
            <a:xfrm>
              <a:off x="923165" y="97293"/>
              <a:ext cx="6697105" cy="9174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defTabSz="137795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Signatura</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Instructio</a:t>
              </a:r>
              <a:r>
                <a:rPr lang="en-US" sz="2800" b="1" dirty="0">
                  <a:effectLst>
                    <a:outerShdw blurRad="38100" dist="38100" dir="2700000" algn="tl">
                      <a:srgbClr val="000000">
                        <a:alpha val="43137"/>
                      </a:srgbClr>
                    </a:outerShdw>
                  </a:effectLst>
                  <a:latin typeface="EC Square Sans Pro"/>
                </a:rPr>
                <a:t>) et </a:t>
              </a:r>
              <a:r>
                <a:rPr lang="en-US" sz="2800" b="1" dirty="0" err="1">
                  <a:effectLst>
                    <a:outerShdw blurRad="38100" dist="38100" dir="2700000" algn="tl">
                      <a:srgbClr val="000000">
                        <a:alpha val="43137"/>
                      </a:srgbClr>
                    </a:outerShdw>
                  </a:effectLst>
                  <a:latin typeface="EC Square Sans Pro"/>
                </a:rPr>
                <a:t>nomen</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aegroti</a:t>
              </a:r>
              <a:endParaRPr lang="en-US" sz="2800" b="1" dirty="0">
                <a:effectLst>
                  <a:outerShdw blurRad="38100" dist="38100" dir="2700000" algn="tl">
                    <a:srgbClr val="000000">
                      <a:alpha val="43137"/>
                    </a:srgbClr>
                  </a:outerShdw>
                </a:effectLst>
                <a:latin typeface="EC Square Sans Pro"/>
              </a:endParaRPr>
            </a:p>
          </p:txBody>
        </p:sp>
      </p:grpSp>
      <p:grpSp>
        <p:nvGrpSpPr>
          <p:cNvPr id="17" name="Group 16">
            <a:extLst>
              <a:ext uri="{FF2B5EF4-FFF2-40B4-BE49-F238E27FC236}">
                <a16:creationId xmlns:a16="http://schemas.microsoft.com/office/drawing/2014/main" id="{1CCC9FA6-7F45-8C78-19AB-A12F7568A66B}"/>
              </a:ext>
            </a:extLst>
          </p:cNvPr>
          <p:cNvGrpSpPr/>
          <p:nvPr/>
        </p:nvGrpSpPr>
        <p:grpSpPr>
          <a:xfrm>
            <a:off x="4349116" y="4468896"/>
            <a:ext cx="3004184" cy="692569"/>
            <a:chOff x="2035451" y="3168342"/>
            <a:chExt cx="4316106" cy="698797"/>
          </a:xfrm>
        </p:grpSpPr>
        <p:sp>
          <p:nvSpPr>
            <p:cNvPr id="18" name="Rectangle: Rounded Corners 17">
              <a:extLst>
                <a:ext uri="{FF2B5EF4-FFF2-40B4-BE49-F238E27FC236}">
                  <a16:creationId xmlns:a16="http://schemas.microsoft.com/office/drawing/2014/main" id="{50CF8E73-ED89-9B5D-DA70-B429797B3692}"/>
                </a:ext>
              </a:extLst>
            </p:cNvPr>
            <p:cNvSpPr/>
            <p:nvPr/>
          </p:nvSpPr>
          <p:spPr>
            <a:xfrm>
              <a:off x="2035451" y="3168342"/>
              <a:ext cx="4295982" cy="6987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9" name="Rectangle: Rounded Corners 4">
              <a:extLst>
                <a:ext uri="{FF2B5EF4-FFF2-40B4-BE49-F238E27FC236}">
                  <a16:creationId xmlns:a16="http://schemas.microsoft.com/office/drawing/2014/main" id="{3190A18E-DE15-F280-95CD-8234CB95CC47}"/>
                </a:ext>
              </a:extLst>
            </p:cNvPr>
            <p:cNvSpPr txBox="1"/>
            <p:nvPr/>
          </p:nvSpPr>
          <p:spPr>
            <a:xfrm>
              <a:off x="2123799" y="3202453"/>
              <a:ext cx="4227758" cy="630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defTabSz="155575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Nomen</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medici</a:t>
              </a:r>
              <a:endParaRPr lang="en-US" sz="2800" b="1" dirty="0">
                <a:effectLst>
                  <a:outerShdw blurRad="38100" dist="38100" dir="2700000" algn="tl">
                    <a:srgbClr val="000000">
                      <a:alpha val="43137"/>
                    </a:srgbClr>
                  </a:outerShdw>
                </a:effectLst>
                <a:latin typeface="EC Square Sans Pro"/>
              </a:endParaRPr>
            </a:p>
          </p:txBody>
        </p:sp>
      </p:grpSp>
      <p:sp>
        <p:nvSpPr>
          <p:cNvPr id="20" name="Title 1">
            <a:extLst>
              <a:ext uri="{FF2B5EF4-FFF2-40B4-BE49-F238E27FC236}">
                <a16:creationId xmlns:a16="http://schemas.microsoft.com/office/drawing/2014/main" id="{81E75F7D-B0B5-2CCC-F483-D00CEFB3AC51}"/>
              </a:ext>
            </a:extLst>
          </p:cNvPr>
          <p:cNvSpPr txBox="1">
            <a:spLocks/>
          </p:cNvSpPr>
          <p:nvPr/>
        </p:nvSpPr>
        <p:spPr>
          <a:xfrm>
            <a:off x="2509695" y="5705806"/>
            <a:ext cx="8907680" cy="597728"/>
          </a:xfrm>
          <a:prstGeom prst="rect">
            <a:avLst/>
          </a:prstGeom>
          <a:solidFill>
            <a:srgbClr val="00206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fr-FR" sz="3200" b="1" dirty="0" err="1">
                <a:solidFill>
                  <a:schemeClr val="bg1"/>
                </a:solidFill>
                <a:latin typeface="EC Square Sans Pro"/>
              </a:rPr>
              <a:t>Părţile</a:t>
            </a:r>
            <a:r>
              <a:rPr lang="fr-FR" sz="3200" b="1" dirty="0">
                <a:solidFill>
                  <a:schemeClr val="bg1"/>
                </a:solidFill>
                <a:latin typeface="EC Square Sans Pro"/>
              </a:rPr>
              <a:t> </a:t>
            </a:r>
            <a:r>
              <a:rPr lang="fr-FR" sz="3200" b="1" dirty="0" err="1">
                <a:solidFill>
                  <a:schemeClr val="bg1"/>
                </a:solidFill>
                <a:latin typeface="EC Square Sans Pro"/>
              </a:rPr>
              <a:t>componente</a:t>
            </a:r>
            <a:r>
              <a:rPr lang="fr-FR" sz="3200" b="1" dirty="0">
                <a:solidFill>
                  <a:schemeClr val="bg1"/>
                </a:solidFill>
                <a:latin typeface="EC Square Sans Pro"/>
              </a:rPr>
              <a:t> ale </a:t>
            </a:r>
            <a:r>
              <a:rPr lang="fr-FR" sz="3200" b="1" dirty="0" err="1">
                <a:solidFill>
                  <a:schemeClr val="bg1"/>
                </a:solidFill>
                <a:latin typeface="EC Square Sans Pro"/>
              </a:rPr>
              <a:t>reţetei</a:t>
            </a:r>
            <a:r>
              <a:rPr lang="fr-FR" sz="3200" b="1" dirty="0">
                <a:solidFill>
                  <a:schemeClr val="bg1"/>
                </a:solidFill>
                <a:latin typeface="EC Square Sans Pro"/>
              </a:rPr>
              <a:t> </a:t>
            </a:r>
            <a:r>
              <a:rPr lang="fr-FR" sz="3200" b="1" dirty="0" err="1">
                <a:solidFill>
                  <a:schemeClr val="bg1"/>
                </a:solidFill>
                <a:latin typeface="EC Square Sans Pro"/>
              </a:rPr>
              <a:t>modelul</a:t>
            </a:r>
            <a:r>
              <a:rPr lang="fr-FR" sz="3200" b="1" dirty="0">
                <a:solidFill>
                  <a:schemeClr val="bg1"/>
                </a:solidFill>
                <a:latin typeface="EC Square Sans Pro"/>
              </a:rPr>
              <a:t> </a:t>
            </a:r>
            <a:r>
              <a:rPr lang="fr-FR" sz="3200" b="1" dirty="0" err="1">
                <a:solidFill>
                  <a:schemeClr val="bg1"/>
                </a:solidFill>
                <a:latin typeface="EC Square Sans Pro"/>
              </a:rPr>
              <a:t>vechi</a:t>
            </a:r>
            <a:endParaRPr lang="en-US" sz="3600" b="1" dirty="0">
              <a:solidFill>
                <a:schemeClr val="bg1"/>
              </a:solidFill>
              <a:latin typeface="EC Square Sans Pro"/>
            </a:endParaRPr>
          </a:p>
        </p:txBody>
      </p:sp>
      <p:cxnSp>
        <p:nvCxnSpPr>
          <p:cNvPr id="22" name="Straight Connector 21">
            <a:extLst>
              <a:ext uri="{FF2B5EF4-FFF2-40B4-BE49-F238E27FC236}">
                <a16:creationId xmlns:a16="http://schemas.microsoft.com/office/drawing/2014/main" id="{E264A35C-202F-673E-1F07-E0C4602F506D}"/>
              </a:ext>
            </a:extLst>
          </p:cNvPr>
          <p:cNvCxnSpPr/>
          <p:nvPr/>
        </p:nvCxnSpPr>
        <p:spPr>
          <a:xfrm>
            <a:off x="2789612" y="474514"/>
            <a:ext cx="8304617" cy="4968552"/>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2F64CC9-B412-243E-CF8C-43248BE36843}"/>
              </a:ext>
            </a:extLst>
          </p:cNvPr>
          <p:cNvCxnSpPr>
            <a:cxnSpLocks/>
          </p:cNvCxnSpPr>
          <p:nvPr/>
        </p:nvCxnSpPr>
        <p:spPr>
          <a:xfrm flipH="1">
            <a:off x="2789612" y="330498"/>
            <a:ext cx="7407921" cy="5328592"/>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3"/>
          <a:srcRect l="1135" r="72742" b="87159"/>
          <a:stretch/>
        </p:blipFill>
        <p:spPr>
          <a:xfrm>
            <a:off x="609600" y="5693113"/>
            <a:ext cx="1752601" cy="609600"/>
          </a:xfrm>
          <a:prstGeom prst="rect">
            <a:avLst/>
          </a:prstGeom>
        </p:spPr>
      </p:pic>
    </p:spTree>
    <p:extLst>
      <p:ext uri="{BB962C8B-B14F-4D97-AF65-F5344CB8AC3E}">
        <p14:creationId xmlns:p14="http://schemas.microsoft.com/office/powerpoint/2010/main" val="286414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FF091C-8260-6C59-4A1E-326BD14FAE78}"/>
              </a:ext>
            </a:extLst>
          </p:cNvPr>
          <p:cNvPicPr>
            <a:picLocks noChangeAspect="1"/>
          </p:cNvPicPr>
          <p:nvPr/>
        </p:nvPicPr>
        <p:blipFill>
          <a:blip r:embed="rId2"/>
          <a:stretch>
            <a:fillRect/>
          </a:stretch>
        </p:blipFill>
        <p:spPr>
          <a:xfrm>
            <a:off x="1600200" y="-69850"/>
            <a:ext cx="5120609" cy="6858000"/>
          </a:xfrm>
          <a:prstGeom prst="rect">
            <a:avLst/>
          </a:prstGeom>
        </p:spPr>
      </p:pic>
      <p:grpSp>
        <p:nvGrpSpPr>
          <p:cNvPr id="3" name="Group 2">
            <a:extLst>
              <a:ext uri="{FF2B5EF4-FFF2-40B4-BE49-F238E27FC236}">
                <a16:creationId xmlns:a16="http://schemas.microsoft.com/office/drawing/2014/main" id="{28725D41-7F3E-C2DA-7F61-1A0B05D6E11C}"/>
              </a:ext>
            </a:extLst>
          </p:cNvPr>
          <p:cNvGrpSpPr/>
          <p:nvPr/>
        </p:nvGrpSpPr>
        <p:grpSpPr>
          <a:xfrm>
            <a:off x="3935762" y="168119"/>
            <a:ext cx="2664295" cy="500234"/>
            <a:chOff x="305643" y="0"/>
            <a:chExt cx="3145484" cy="1101056"/>
          </a:xfrm>
          <a:solidFill>
            <a:schemeClr val="bg2">
              <a:lumMod val="50000"/>
            </a:schemeClr>
          </a:solidFill>
        </p:grpSpPr>
        <p:sp>
          <p:nvSpPr>
            <p:cNvPr id="4" name="Rectangle: Rounded Corners 3">
              <a:extLst>
                <a:ext uri="{FF2B5EF4-FFF2-40B4-BE49-F238E27FC236}">
                  <a16:creationId xmlns:a16="http://schemas.microsoft.com/office/drawing/2014/main" id="{96CB5A59-3F72-163C-53D1-58E258930F03}"/>
                </a:ext>
              </a:extLst>
            </p:cNvPr>
            <p:cNvSpPr/>
            <p:nvPr/>
          </p:nvSpPr>
          <p:spPr>
            <a:xfrm>
              <a:off x="305643" y="0"/>
              <a:ext cx="3145484" cy="110105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 name="Rectangle: Rounded Corners 4">
              <a:extLst>
                <a:ext uri="{FF2B5EF4-FFF2-40B4-BE49-F238E27FC236}">
                  <a16:creationId xmlns:a16="http://schemas.microsoft.com/office/drawing/2014/main" id="{2604A56C-5C0A-823B-6914-CD6B54AC2E4F}"/>
                </a:ext>
              </a:extLst>
            </p:cNvPr>
            <p:cNvSpPr txBox="1"/>
            <p:nvPr/>
          </p:nvSpPr>
          <p:spPr>
            <a:xfrm>
              <a:off x="359392" y="53749"/>
              <a:ext cx="3037986" cy="9935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000" b="1" dirty="0" err="1">
                  <a:effectLst>
                    <a:outerShdw blurRad="38100" dist="38100" dir="2700000" algn="tl">
                      <a:srgbClr val="000000">
                        <a:alpha val="43137"/>
                      </a:srgbClr>
                    </a:outerShdw>
                  </a:effectLst>
                  <a:latin typeface="EC Square Sans Pro"/>
                </a:rPr>
                <a:t>Inscriptio</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Antetul</a:t>
              </a:r>
              <a:r>
                <a:rPr lang="en-US" sz="2000" b="1" dirty="0">
                  <a:effectLst>
                    <a:outerShdw blurRad="38100" dist="38100" dir="2700000" algn="tl">
                      <a:srgbClr val="000000">
                        <a:alpha val="43137"/>
                      </a:srgbClr>
                    </a:outerShdw>
                  </a:effectLst>
                  <a:latin typeface="EC Square Sans Pro"/>
                </a:rPr>
                <a:t>)</a:t>
              </a:r>
            </a:p>
          </p:txBody>
        </p:sp>
      </p:grpSp>
      <p:sp>
        <p:nvSpPr>
          <p:cNvPr id="11" name="Rectangle: Rounded Corners 4">
            <a:extLst>
              <a:ext uri="{FF2B5EF4-FFF2-40B4-BE49-F238E27FC236}">
                <a16:creationId xmlns:a16="http://schemas.microsoft.com/office/drawing/2014/main" id="{0B1727F0-72BC-420C-95E0-68AD7022069D}"/>
              </a:ext>
            </a:extLst>
          </p:cNvPr>
          <p:cNvSpPr txBox="1"/>
          <p:nvPr/>
        </p:nvSpPr>
        <p:spPr>
          <a:xfrm>
            <a:off x="1828800" y="4148740"/>
            <a:ext cx="4396679" cy="372110"/>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000" b="1" dirty="0" err="1">
                <a:effectLst>
                  <a:outerShdw blurRad="38100" dist="38100" dir="2700000" algn="tl">
                    <a:srgbClr val="000000">
                      <a:alpha val="43137"/>
                    </a:srgbClr>
                  </a:outerShdw>
                </a:effectLst>
                <a:latin typeface="EC Square Sans Pro"/>
              </a:rPr>
              <a:t>Designatio</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materiarum</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Ordinatio</a:t>
            </a:r>
            <a:r>
              <a:rPr lang="en-US" sz="2000" b="1" dirty="0">
                <a:effectLst>
                  <a:outerShdw blurRad="38100" dist="38100" dir="2700000" algn="tl">
                    <a:srgbClr val="000000">
                      <a:alpha val="43137"/>
                    </a:srgbClr>
                  </a:outerShdw>
                </a:effectLst>
                <a:latin typeface="EC Square Sans Pro"/>
              </a:rPr>
              <a:t>)</a:t>
            </a:r>
          </a:p>
        </p:txBody>
      </p:sp>
      <p:grpSp>
        <p:nvGrpSpPr>
          <p:cNvPr id="12" name="Group 11">
            <a:extLst>
              <a:ext uri="{FF2B5EF4-FFF2-40B4-BE49-F238E27FC236}">
                <a16:creationId xmlns:a16="http://schemas.microsoft.com/office/drawing/2014/main" id="{89446C23-B2C0-2B71-2349-D46EF6C88DDF}"/>
              </a:ext>
            </a:extLst>
          </p:cNvPr>
          <p:cNvGrpSpPr/>
          <p:nvPr/>
        </p:nvGrpSpPr>
        <p:grpSpPr>
          <a:xfrm>
            <a:off x="2203418" y="5231556"/>
            <a:ext cx="2044932" cy="412370"/>
            <a:chOff x="-498702" y="3089407"/>
            <a:chExt cx="4481768" cy="698797"/>
          </a:xfrm>
        </p:grpSpPr>
        <p:sp>
          <p:nvSpPr>
            <p:cNvPr id="13" name="Rectangle: Rounded Corners 12">
              <a:extLst>
                <a:ext uri="{FF2B5EF4-FFF2-40B4-BE49-F238E27FC236}">
                  <a16:creationId xmlns:a16="http://schemas.microsoft.com/office/drawing/2014/main" id="{2BC29B71-0015-74E0-2840-5A81A3EC3A29}"/>
                </a:ext>
              </a:extLst>
            </p:cNvPr>
            <p:cNvSpPr/>
            <p:nvPr/>
          </p:nvSpPr>
          <p:spPr>
            <a:xfrm>
              <a:off x="-462397" y="3089407"/>
              <a:ext cx="4295982" cy="6987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4" name="Rectangle: Rounded Corners 4">
              <a:extLst>
                <a:ext uri="{FF2B5EF4-FFF2-40B4-BE49-F238E27FC236}">
                  <a16:creationId xmlns:a16="http://schemas.microsoft.com/office/drawing/2014/main" id="{6F41F37B-A38E-793F-E1CB-AC0AEB756A95}"/>
                </a:ext>
              </a:extLst>
            </p:cNvPr>
            <p:cNvSpPr txBox="1"/>
            <p:nvPr/>
          </p:nvSpPr>
          <p:spPr>
            <a:xfrm>
              <a:off x="-498702" y="3123519"/>
              <a:ext cx="4481768" cy="630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defTabSz="1555750">
                <a:lnSpc>
                  <a:spcPct val="90000"/>
                </a:lnSpc>
                <a:spcBef>
                  <a:spcPct val="0"/>
                </a:spcBef>
                <a:spcAft>
                  <a:spcPct val="35000"/>
                </a:spcAft>
              </a:pPr>
              <a:r>
                <a:rPr lang="en-US" sz="2000" b="1" dirty="0" err="1">
                  <a:effectLst>
                    <a:outerShdw blurRad="38100" dist="38100" dir="2700000" algn="tl">
                      <a:srgbClr val="000000">
                        <a:alpha val="43137"/>
                      </a:srgbClr>
                    </a:outerShdw>
                  </a:effectLst>
                  <a:latin typeface="EC Square Sans Pro"/>
                </a:rPr>
                <a:t>Nomen</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medici</a:t>
              </a:r>
              <a:endParaRPr lang="en-US" sz="2000" b="1" dirty="0">
                <a:effectLst>
                  <a:outerShdw blurRad="38100" dist="38100" dir="2700000" algn="tl">
                    <a:srgbClr val="000000">
                      <a:alpha val="43137"/>
                    </a:srgbClr>
                  </a:outerShdw>
                </a:effectLst>
                <a:latin typeface="EC Square Sans Pro"/>
              </a:endParaRPr>
            </a:p>
          </p:txBody>
        </p:sp>
      </p:grpSp>
      <p:grpSp>
        <p:nvGrpSpPr>
          <p:cNvPr id="15" name="Group 14">
            <a:extLst>
              <a:ext uri="{FF2B5EF4-FFF2-40B4-BE49-F238E27FC236}">
                <a16:creationId xmlns:a16="http://schemas.microsoft.com/office/drawing/2014/main" id="{74D0058A-4416-8227-E4A8-70C0CE1F9138}"/>
              </a:ext>
            </a:extLst>
          </p:cNvPr>
          <p:cNvGrpSpPr/>
          <p:nvPr/>
        </p:nvGrpSpPr>
        <p:grpSpPr>
          <a:xfrm>
            <a:off x="3284108" y="2893096"/>
            <a:ext cx="2126092" cy="412372"/>
            <a:chOff x="795136" y="97291"/>
            <a:chExt cx="7721144" cy="1016676"/>
          </a:xfrm>
          <a:solidFill>
            <a:srgbClr val="7030A0"/>
          </a:solidFill>
        </p:grpSpPr>
        <p:sp>
          <p:nvSpPr>
            <p:cNvPr id="16" name="Rectangle: Rounded Corners 15">
              <a:extLst>
                <a:ext uri="{FF2B5EF4-FFF2-40B4-BE49-F238E27FC236}">
                  <a16:creationId xmlns:a16="http://schemas.microsoft.com/office/drawing/2014/main" id="{6B358A82-19AF-98A3-A0D1-6AD8B872CE8D}"/>
                </a:ext>
              </a:extLst>
            </p:cNvPr>
            <p:cNvSpPr/>
            <p:nvPr/>
          </p:nvSpPr>
          <p:spPr>
            <a:xfrm>
              <a:off x="795136" y="97294"/>
              <a:ext cx="6796365" cy="101667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7" name="Rectangle: Rounded Corners 4">
              <a:extLst>
                <a:ext uri="{FF2B5EF4-FFF2-40B4-BE49-F238E27FC236}">
                  <a16:creationId xmlns:a16="http://schemas.microsoft.com/office/drawing/2014/main" id="{43CF7A92-AC5C-3D70-9EF1-93A90F61E59F}"/>
                </a:ext>
              </a:extLst>
            </p:cNvPr>
            <p:cNvSpPr txBox="1"/>
            <p:nvPr/>
          </p:nvSpPr>
          <p:spPr>
            <a:xfrm>
              <a:off x="923165" y="97291"/>
              <a:ext cx="7593115" cy="9876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defTabSz="1377950">
                <a:spcBef>
                  <a:spcPct val="0"/>
                </a:spcBef>
              </a:pPr>
              <a:r>
                <a:rPr lang="en-US" sz="2000" b="1" dirty="0" err="1">
                  <a:effectLst>
                    <a:outerShdw blurRad="38100" dist="38100" dir="2700000" algn="tl">
                      <a:srgbClr val="000000">
                        <a:alpha val="43137"/>
                      </a:srgbClr>
                    </a:outerShdw>
                  </a:effectLst>
                  <a:latin typeface="EC Square Sans Pro"/>
                </a:rPr>
                <a:t>Nomen</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aegroti</a:t>
              </a:r>
              <a:endParaRPr lang="en-US" sz="2000" b="1" dirty="0">
                <a:effectLst>
                  <a:outerShdw blurRad="38100" dist="38100" dir="2700000" algn="tl">
                    <a:srgbClr val="000000">
                      <a:alpha val="43137"/>
                    </a:srgbClr>
                  </a:outerShdw>
                </a:effectLst>
                <a:latin typeface="EC Square Sans Pro"/>
              </a:endParaRPr>
            </a:p>
          </p:txBody>
        </p:sp>
      </p:grpSp>
      <p:sp>
        <p:nvSpPr>
          <p:cNvPr id="20" name="Rectangle: Rounded Corners 4">
            <a:extLst>
              <a:ext uri="{FF2B5EF4-FFF2-40B4-BE49-F238E27FC236}">
                <a16:creationId xmlns:a16="http://schemas.microsoft.com/office/drawing/2014/main" id="{41B72688-2B4E-165F-9434-396A9444B404}"/>
              </a:ext>
            </a:extLst>
          </p:cNvPr>
          <p:cNvSpPr txBox="1"/>
          <p:nvPr/>
        </p:nvSpPr>
        <p:spPr>
          <a:xfrm>
            <a:off x="4079776" y="3703441"/>
            <a:ext cx="3006824" cy="424150"/>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defTabSz="1377950">
              <a:spcBef>
                <a:spcPct val="0"/>
              </a:spcBef>
            </a:pPr>
            <a:r>
              <a:rPr lang="en-US" sz="2000" b="1" dirty="0" err="1">
                <a:effectLst>
                  <a:outerShdw blurRad="38100" dist="38100" dir="2700000" algn="tl">
                    <a:srgbClr val="000000">
                      <a:alpha val="43137"/>
                    </a:srgbClr>
                  </a:outerShdw>
                </a:effectLst>
                <a:latin typeface="EC Square Sans Pro"/>
              </a:rPr>
              <a:t>Signatura</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Instructio</a:t>
            </a:r>
            <a:r>
              <a:rPr lang="en-US" sz="2000" b="1" dirty="0">
                <a:effectLst>
                  <a:outerShdw blurRad="38100" dist="38100" dir="2700000" algn="tl">
                    <a:srgbClr val="000000">
                      <a:alpha val="43137"/>
                    </a:srgbClr>
                  </a:outerShdw>
                </a:effectLst>
                <a:latin typeface="EC Square Sans Pro"/>
              </a:rPr>
              <a:t>)</a:t>
            </a:r>
          </a:p>
        </p:txBody>
      </p:sp>
      <p:pic>
        <p:nvPicPr>
          <p:cNvPr id="18" name="Picture 17"/>
          <p:cNvPicPr>
            <a:picLocks noChangeAspect="1"/>
          </p:cNvPicPr>
          <p:nvPr/>
        </p:nvPicPr>
        <p:blipFill rotWithShape="1">
          <a:blip r:embed="rId3"/>
          <a:srcRect l="1135" r="72742" b="87159"/>
          <a:stretch/>
        </p:blipFill>
        <p:spPr>
          <a:xfrm>
            <a:off x="7086600" y="5797550"/>
            <a:ext cx="1752601" cy="609600"/>
          </a:xfrm>
          <a:prstGeom prst="rect">
            <a:avLst/>
          </a:prstGeom>
        </p:spPr>
      </p:pic>
      <p:sp>
        <p:nvSpPr>
          <p:cNvPr id="8" name="TextBox 7"/>
          <p:cNvSpPr txBox="1"/>
          <p:nvPr/>
        </p:nvSpPr>
        <p:spPr>
          <a:xfrm>
            <a:off x="7889776" y="1781795"/>
            <a:ext cx="1260376" cy="3154710"/>
          </a:xfrm>
          <a:prstGeom prst="rect">
            <a:avLst/>
          </a:prstGeom>
          <a:noFill/>
        </p:spPr>
        <p:txBody>
          <a:bodyPr wrap="square" rtlCol="0">
            <a:spAutoFit/>
          </a:bodyPr>
          <a:lstStyle/>
          <a:p>
            <a:r>
              <a:rPr lang="en-US" sz="19900" dirty="0">
                <a:solidFill>
                  <a:srgbClr val="00B050"/>
                </a:solidFill>
                <a:latin typeface="EC Square Sans Pro"/>
                <a:sym typeface="Wingdings" panose="05000000000000000000" pitchFamily="2" charset="2"/>
              </a:rPr>
              <a:t></a:t>
            </a:r>
            <a:endParaRPr lang="en-US" sz="19900" dirty="0">
              <a:solidFill>
                <a:srgbClr val="00B050"/>
              </a:solidFill>
              <a:latin typeface="EC Square Sans Pro"/>
            </a:endParaRPr>
          </a:p>
        </p:txBody>
      </p:sp>
      <p:sp>
        <p:nvSpPr>
          <p:cNvPr id="21" name="Title 1">
            <a:extLst>
              <a:ext uri="{FF2B5EF4-FFF2-40B4-BE49-F238E27FC236}">
                <a16:creationId xmlns:a16="http://schemas.microsoft.com/office/drawing/2014/main" id="{81E75F7D-B0B5-2CCC-F483-D00CEFB3AC51}"/>
              </a:ext>
            </a:extLst>
          </p:cNvPr>
          <p:cNvSpPr txBox="1">
            <a:spLocks/>
          </p:cNvSpPr>
          <p:nvPr/>
        </p:nvSpPr>
        <p:spPr>
          <a:xfrm>
            <a:off x="6554531" y="792637"/>
            <a:ext cx="5562600" cy="1117271"/>
          </a:xfrm>
          <a:prstGeom prst="rect">
            <a:avLst/>
          </a:prstGeom>
          <a:solidFill>
            <a:srgbClr val="00206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b="1" dirty="0" err="1">
                <a:solidFill>
                  <a:schemeClr val="bg1"/>
                </a:solidFill>
                <a:latin typeface="EC Square Sans Pro"/>
              </a:rPr>
              <a:t>Păr</a:t>
            </a:r>
            <a:r>
              <a:rPr lang="vi-VN" sz="3200" b="1" dirty="0">
                <a:solidFill>
                  <a:schemeClr val="bg1"/>
                </a:solidFill>
                <a:latin typeface="EC Square Sans Pro"/>
              </a:rPr>
              <a:t>ț</a:t>
            </a:r>
            <a:r>
              <a:rPr lang="en-US" sz="3200" b="1" dirty="0" err="1">
                <a:solidFill>
                  <a:schemeClr val="bg1"/>
                </a:solidFill>
                <a:latin typeface="EC Square Sans Pro"/>
              </a:rPr>
              <a:t>ile</a:t>
            </a:r>
            <a:r>
              <a:rPr lang="en-US" sz="3200" b="1" dirty="0">
                <a:solidFill>
                  <a:schemeClr val="bg1"/>
                </a:solidFill>
                <a:latin typeface="EC Square Sans Pro"/>
              </a:rPr>
              <a:t> c</a:t>
            </a:r>
            <a:r>
              <a:rPr lang="vi-VN" sz="3200" b="1" dirty="0">
                <a:solidFill>
                  <a:schemeClr val="bg1"/>
                </a:solidFill>
                <a:latin typeface="EC Square Sans Pro"/>
              </a:rPr>
              <a:t>omponente</a:t>
            </a:r>
            <a:r>
              <a:rPr lang="en-US" sz="3200" b="1" dirty="0">
                <a:solidFill>
                  <a:schemeClr val="bg1"/>
                </a:solidFill>
                <a:latin typeface="EC Square Sans Pro"/>
              </a:rPr>
              <a:t> ale</a:t>
            </a:r>
            <a:r>
              <a:rPr lang="vi-VN" sz="3200" b="1" dirty="0">
                <a:solidFill>
                  <a:schemeClr val="bg1"/>
                </a:solidFill>
                <a:latin typeface="EC Square Sans Pro"/>
              </a:rPr>
              <a:t> noului model</a:t>
            </a:r>
            <a:r>
              <a:rPr lang="en-US" sz="3200" b="1" dirty="0">
                <a:solidFill>
                  <a:schemeClr val="bg1"/>
                </a:solidFill>
                <a:latin typeface="EC Square Sans Pro"/>
              </a:rPr>
              <a:t> de</a:t>
            </a:r>
            <a:r>
              <a:rPr lang="vi-VN" sz="3200" b="1" dirty="0">
                <a:solidFill>
                  <a:schemeClr val="bg1"/>
                </a:solidFill>
                <a:latin typeface="EC Square Sans Pro"/>
              </a:rPr>
              <a:t> rețetă</a:t>
            </a:r>
            <a:endParaRPr lang="en-US" sz="3600" b="1" dirty="0">
              <a:solidFill>
                <a:schemeClr val="bg1"/>
              </a:solidFill>
              <a:latin typeface="EC Square Sans Pro"/>
            </a:endParaRPr>
          </a:p>
        </p:txBody>
      </p:sp>
    </p:spTree>
    <p:extLst>
      <p:ext uri="{BB962C8B-B14F-4D97-AF65-F5344CB8AC3E}">
        <p14:creationId xmlns:p14="http://schemas.microsoft.com/office/powerpoint/2010/main" val="292981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7108670" y="1395971"/>
            <a:ext cx="3222780" cy="3055379"/>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b="1">
              <a:latin typeface="Arial Black" pitchFamily="34" charset="0"/>
            </a:endParaRPr>
          </a:p>
        </p:txBody>
      </p:sp>
      <p:sp>
        <p:nvSpPr>
          <p:cNvPr id="9" name="TextBox 8"/>
          <p:cNvSpPr txBox="1"/>
          <p:nvPr/>
        </p:nvSpPr>
        <p:spPr>
          <a:xfrm rot="497227">
            <a:off x="7195830" y="2244025"/>
            <a:ext cx="3102664" cy="1015663"/>
          </a:xfrm>
          <a:prstGeom prst="rect">
            <a:avLst/>
          </a:prstGeom>
          <a:noFill/>
        </p:spPr>
        <p:txBody>
          <a:bodyPr wrap="square">
            <a:spAutoFit/>
          </a:bodyPr>
          <a:lstStyle/>
          <a:p>
            <a:pPr algn="ctr">
              <a:defRPr/>
            </a:pPr>
            <a:r>
              <a:rPr lang="en-US" sz="3000" b="1" i="1" dirty="0" err="1">
                <a:solidFill>
                  <a:schemeClr val="bg1"/>
                </a:solidFill>
                <a:latin typeface="Palatino Linotype" panose="02040502050505030304" pitchFamily="18" charset="0"/>
              </a:rPr>
              <a:t>Terapia</a:t>
            </a:r>
            <a:r>
              <a:rPr lang="en-US" sz="3000" b="1" i="1" dirty="0">
                <a:solidFill>
                  <a:schemeClr val="bg1"/>
                </a:solidFill>
                <a:latin typeface="Palatino Linotype" panose="02040502050505030304" pitchFamily="18" charset="0"/>
              </a:rPr>
              <a:t> </a:t>
            </a:r>
            <a:endParaRPr lang="ro-RO" sz="3000" b="1" i="1" dirty="0">
              <a:solidFill>
                <a:schemeClr val="bg1"/>
              </a:solidFill>
              <a:latin typeface="Palatino Linotype" panose="02040502050505030304" pitchFamily="18" charset="0"/>
            </a:endParaRPr>
          </a:p>
          <a:p>
            <a:pPr algn="ctr">
              <a:defRPr/>
            </a:pPr>
            <a:r>
              <a:rPr lang="en-US" sz="3000" b="1" i="1" dirty="0" err="1">
                <a:solidFill>
                  <a:schemeClr val="bg1"/>
                </a:solidFill>
                <a:latin typeface="Palatino Linotype" panose="02040502050505030304" pitchFamily="18" charset="0"/>
              </a:rPr>
              <a:t>medicamentoasă</a:t>
            </a:r>
            <a:r>
              <a:rPr lang="en-US" sz="3000" b="1" i="1" dirty="0">
                <a:solidFill>
                  <a:schemeClr val="bg1"/>
                </a:solidFill>
                <a:latin typeface="Palatino Linotype" panose="02040502050505030304" pitchFamily="18" charset="0"/>
              </a:rPr>
              <a:t> </a:t>
            </a:r>
            <a:endParaRPr lang="ro-RO" sz="3000" b="1" i="1" dirty="0">
              <a:solidFill>
                <a:schemeClr val="bg1"/>
              </a:solidFill>
              <a:latin typeface="Palatino Linotype" panose="02040502050505030304" pitchFamily="18" charset="0"/>
            </a:endParaRPr>
          </a:p>
        </p:txBody>
      </p:sp>
      <p:sp>
        <p:nvSpPr>
          <p:cNvPr id="28" name="Rectangle 3"/>
          <p:cNvSpPr txBox="1">
            <a:spLocks noChangeArrowheads="1"/>
          </p:cNvSpPr>
          <p:nvPr/>
        </p:nvSpPr>
        <p:spPr>
          <a:xfrm>
            <a:off x="568953" y="346536"/>
            <a:ext cx="11242047" cy="6019800"/>
          </a:xfrm>
          <a:prstGeom prst="rect">
            <a:avLst/>
          </a:prstGeom>
          <a:noFill/>
          <a:effectLst>
            <a:glow rad="139700">
              <a:schemeClr val="accent6">
                <a:satMod val="175000"/>
                <a:alpha val="40000"/>
              </a:schemeClr>
            </a:glow>
            <a:softEdge rad="63500"/>
          </a:effectLst>
        </p:spPr>
        <p:txBody>
          <a:bodyPr/>
          <a:lstStyle/>
          <a:p>
            <a:pPr lvl="1" defTabSz="685800">
              <a:defRPr/>
            </a:pPr>
            <a:r>
              <a:rPr lang="ro-RO" sz="3200" b="1" dirty="0">
                <a:solidFill>
                  <a:srgbClr val="FF0000"/>
                </a:solidFill>
                <a:latin typeface="EC Square Sans Pro"/>
              </a:rPr>
              <a:t>Înainte de orice  tratament</a:t>
            </a:r>
            <a:r>
              <a:rPr lang="en-US" sz="3200" b="1" dirty="0">
                <a:solidFill>
                  <a:srgbClr val="FF0000"/>
                </a:solidFill>
                <a:latin typeface="EC Square Sans Pro"/>
              </a:rPr>
              <a:t>…</a:t>
            </a:r>
            <a:endParaRPr lang="ro-RO" sz="3200" b="1" dirty="0">
              <a:solidFill>
                <a:srgbClr val="FF0000"/>
              </a:solidFill>
              <a:latin typeface="EC Square Sans Pro"/>
            </a:endParaRPr>
          </a:p>
          <a:p>
            <a:pPr lvl="1" defTabSz="685800">
              <a:defRPr/>
            </a:pPr>
            <a:endParaRPr lang="ro-RO" sz="3600" b="1" dirty="0">
              <a:solidFill>
                <a:srgbClr val="FFFFFF"/>
              </a:solidFill>
              <a:effectLst>
                <a:outerShdw blurRad="38100" dist="38100" dir="2700000" algn="tl">
                  <a:srgbClr val="000000">
                    <a:alpha val="43137"/>
                  </a:srgbClr>
                </a:outerShdw>
              </a:effectLst>
              <a:latin typeface="EC Square Sans Pro"/>
            </a:endParaRPr>
          </a:p>
          <a:p>
            <a:pPr lvl="1" defTabSz="685800">
              <a:defRPr/>
            </a:pPr>
            <a:r>
              <a:rPr lang="ro-RO" sz="2800" b="1" dirty="0">
                <a:solidFill>
                  <a:srgbClr val="002060"/>
                </a:solidFill>
                <a:latin typeface="EC Square Sans Pro"/>
              </a:rPr>
              <a:t>Citi</a:t>
            </a:r>
            <a:r>
              <a:rPr lang="en-US" sz="2800" b="1" dirty="0">
                <a:solidFill>
                  <a:srgbClr val="002060"/>
                </a:solidFill>
                <a:latin typeface="EC Square Sans Pro"/>
              </a:rPr>
              <a:t>ț</a:t>
            </a:r>
            <a:r>
              <a:rPr lang="ro-RO" sz="2800" b="1" dirty="0">
                <a:solidFill>
                  <a:srgbClr val="002060"/>
                </a:solidFill>
                <a:latin typeface="EC Square Sans Pro"/>
              </a:rPr>
              <a:t>i atent instrucțiunile</a:t>
            </a:r>
            <a:r>
              <a:rPr lang="en-US" sz="2800" b="1" dirty="0">
                <a:solidFill>
                  <a:srgbClr val="002060"/>
                </a:solidFill>
                <a:latin typeface="EC Square Sans Pro"/>
              </a:rPr>
              <a:t> </a:t>
            </a:r>
          </a:p>
          <a:p>
            <a:pPr lvl="1" defTabSz="685800">
              <a:defRPr/>
            </a:pPr>
            <a:r>
              <a:rPr lang="en-US" sz="2800" b="1" dirty="0" err="1">
                <a:solidFill>
                  <a:srgbClr val="002060"/>
                </a:solidFill>
                <a:latin typeface="EC Square Sans Pro"/>
              </a:rPr>
              <a:t>fiecărui</a:t>
            </a:r>
            <a:r>
              <a:rPr lang="ro-RO" sz="2800" b="1" dirty="0">
                <a:solidFill>
                  <a:srgbClr val="002060"/>
                </a:solidFill>
                <a:latin typeface="EC Square Sans Pro"/>
              </a:rPr>
              <a:t> produ</a:t>
            </a:r>
            <a:r>
              <a:rPr lang="en-US" sz="2800" b="1" dirty="0">
                <a:solidFill>
                  <a:srgbClr val="002060"/>
                </a:solidFill>
                <a:latin typeface="EC Square Sans Pro"/>
              </a:rPr>
              <a:t>s</a:t>
            </a:r>
            <a:r>
              <a:rPr lang="ro-RO" sz="2800" b="1" dirty="0">
                <a:solidFill>
                  <a:srgbClr val="002060"/>
                </a:solidFill>
                <a:latin typeface="EC Square Sans Pro"/>
              </a:rPr>
              <a:t> folosit</a:t>
            </a:r>
            <a:r>
              <a:rPr lang="en-US" sz="2800" b="1" dirty="0">
                <a:solidFill>
                  <a:srgbClr val="002060"/>
                </a:solidFill>
                <a:latin typeface="EC Square Sans Pro"/>
              </a:rPr>
              <a:t>!</a:t>
            </a:r>
          </a:p>
          <a:p>
            <a:pPr lvl="1" defTabSz="685800">
              <a:defRPr/>
            </a:pPr>
            <a:endParaRPr lang="en-US" sz="2800" b="1" dirty="0">
              <a:solidFill>
                <a:srgbClr val="002060"/>
              </a:solidFill>
              <a:latin typeface="EC Square Sans Pro"/>
            </a:endParaRPr>
          </a:p>
          <a:p>
            <a:pPr lvl="1" defTabSz="685800">
              <a:defRPr/>
            </a:pPr>
            <a:r>
              <a:rPr lang="ro-RO" sz="4000" b="1" dirty="0">
                <a:solidFill>
                  <a:srgbClr val="002060"/>
                </a:solidFill>
                <a:latin typeface="EC Square Sans Pro"/>
              </a:rPr>
              <a:t>Pune</a:t>
            </a:r>
            <a:r>
              <a:rPr lang="en-US" sz="4000" b="1" dirty="0">
                <a:solidFill>
                  <a:srgbClr val="002060"/>
                </a:solidFill>
                <a:latin typeface="EC Square Sans Pro"/>
              </a:rPr>
              <a:t>ț</a:t>
            </a:r>
            <a:r>
              <a:rPr lang="ro-RO" sz="4000" b="1" dirty="0">
                <a:solidFill>
                  <a:srgbClr val="002060"/>
                </a:solidFill>
                <a:latin typeface="EC Square Sans Pro"/>
              </a:rPr>
              <a:t>i accent pe:</a:t>
            </a:r>
            <a:endParaRPr lang="en-US" sz="4000" b="1" dirty="0">
              <a:solidFill>
                <a:srgbClr val="002060"/>
              </a:solidFill>
              <a:latin typeface="EC Square Sans Pro"/>
            </a:endParaRPr>
          </a:p>
          <a:p>
            <a:pPr lvl="1" defTabSz="685800">
              <a:defRPr/>
            </a:pPr>
            <a:r>
              <a:rPr lang="en-US" sz="900" b="1" dirty="0">
                <a:solidFill>
                  <a:srgbClr val="002060"/>
                </a:solidFill>
                <a:latin typeface="EC Square Sans Pro"/>
              </a:rPr>
              <a:t> </a:t>
            </a:r>
          </a:p>
          <a:p>
            <a:pPr lvl="1" indent="-457200" defTabSz="457200">
              <a:buClr>
                <a:srgbClr val="002060"/>
              </a:buClr>
              <a:buFont typeface="Arial" panose="020B0604020202020204" pitchFamily="34" charset="0"/>
              <a:buChar char="•"/>
              <a:defRPr/>
            </a:pPr>
            <a:r>
              <a:rPr lang="ro-RO" sz="2400" b="1" dirty="0">
                <a:solidFill>
                  <a:srgbClr val="002060"/>
                </a:solidFill>
                <a:latin typeface="EC Square Sans Pro"/>
              </a:rPr>
              <a:t>Boala </a:t>
            </a:r>
            <a:r>
              <a:rPr lang="en-US" sz="2400" b="1" dirty="0">
                <a:solidFill>
                  <a:srgbClr val="002060"/>
                </a:solidFill>
                <a:latin typeface="EC Square Sans Pro"/>
              </a:rPr>
              <a:t>/</a:t>
            </a:r>
            <a:r>
              <a:rPr lang="ro-RO" sz="2400" b="1" dirty="0">
                <a:solidFill>
                  <a:srgbClr val="002060"/>
                </a:solidFill>
                <a:latin typeface="EC Square Sans Pro"/>
              </a:rPr>
              <a:t> Afec</a:t>
            </a:r>
            <a:r>
              <a:rPr lang="en-US" sz="2400" b="1" dirty="0">
                <a:solidFill>
                  <a:srgbClr val="002060"/>
                </a:solidFill>
                <a:latin typeface="EC Square Sans Pro"/>
              </a:rPr>
              <a:t>ț</a:t>
            </a:r>
            <a:r>
              <a:rPr lang="ro-RO" sz="2400" b="1" dirty="0">
                <a:solidFill>
                  <a:srgbClr val="002060"/>
                </a:solidFill>
                <a:latin typeface="EC Square Sans Pro"/>
              </a:rPr>
              <a:t>iune</a:t>
            </a:r>
            <a:r>
              <a:rPr lang="en-US" sz="2400" b="1" dirty="0">
                <a:solidFill>
                  <a:srgbClr val="002060"/>
                </a:solidFill>
                <a:latin typeface="EC Square Sans Pro"/>
              </a:rPr>
              <a:t>a </a:t>
            </a:r>
            <a:r>
              <a:rPr lang="en-US" sz="2400" b="1" dirty="0" err="1">
                <a:solidFill>
                  <a:srgbClr val="002060"/>
                </a:solidFill>
                <a:latin typeface="EC Square Sans Pro"/>
              </a:rPr>
              <a:t>trat</a:t>
            </a:r>
            <a:r>
              <a:rPr lang="ro-RO" sz="2400" b="1" dirty="0">
                <a:solidFill>
                  <a:srgbClr val="002060"/>
                </a:solidFill>
                <a:latin typeface="EC Square Sans Pro"/>
              </a:rPr>
              <a:t>ată;</a:t>
            </a:r>
            <a:endParaRPr lang="en-US" sz="2400" b="1" dirty="0">
              <a:solidFill>
                <a:srgbClr val="002060"/>
              </a:solidFill>
              <a:latin typeface="EC Square Sans Pro"/>
            </a:endParaRPr>
          </a:p>
          <a:p>
            <a:pPr lvl="1" indent="-457200" defTabSz="457200">
              <a:buClr>
                <a:srgbClr val="002060"/>
              </a:buClr>
              <a:buFont typeface="Arial" panose="020B0604020202020204" pitchFamily="34" charset="0"/>
              <a:buChar char="•"/>
              <a:defRPr/>
            </a:pPr>
            <a:r>
              <a:rPr lang="en-US" sz="2400" b="1" dirty="0" err="1">
                <a:solidFill>
                  <a:srgbClr val="002060"/>
                </a:solidFill>
                <a:latin typeface="EC Square Sans Pro"/>
              </a:rPr>
              <a:t>Speci</a:t>
            </a:r>
            <a:r>
              <a:rPr lang="ro-RO" sz="2400" b="1" dirty="0">
                <a:solidFill>
                  <a:srgbClr val="002060"/>
                </a:solidFill>
                <a:latin typeface="EC Square Sans Pro"/>
              </a:rPr>
              <a:t>a la care s-a administrat</a:t>
            </a:r>
            <a:r>
              <a:rPr lang="en-US" sz="2400" b="1" dirty="0">
                <a:solidFill>
                  <a:srgbClr val="002060"/>
                </a:solidFill>
                <a:latin typeface="EC Square Sans Pro"/>
              </a:rPr>
              <a:t> </a:t>
            </a:r>
            <a:r>
              <a:rPr lang="en-US" sz="2400" b="1" dirty="0" err="1">
                <a:solidFill>
                  <a:srgbClr val="002060"/>
                </a:solidFill>
                <a:latin typeface="EC Square Sans Pro"/>
              </a:rPr>
              <a:t>medicația</a:t>
            </a:r>
            <a:r>
              <a:rPr lang="ro-RO" sz="2400" b="1" dirty="0">
                <a:solidFill>
                  <a:srgbClr val="002060"/>
                </a:solidFill>
                <a:latin typeface="EC Square Sans Pro"/>
              </a:rPr>
              <a:t>;</a:t>
            </a:r>
            <a:endParaRPr lang="en-US" sz="2400" b="1" dirty="0">
              <a:solidFill>
                <a:srgbClr val="002060"/>
              </a:solidFill>
              <a:latin typeface="EC Square Sans Pro"/>
            </a:endParaRPr>
          </a:p>
          <a:p>
            <a:pPr lvl="1" indent="-457200" defTabSz="457200">
              <a:buClr>
                <a:srgbClr val="002060"/>
              </a:buClr>
              <a:buFont typeface="Arial" panose="020B0604020202020204" pitchFamily="34" charset="0"/>
              <a:buChar char="•"/>
              <a:defRPr/>
            </a:pPr>
            <a:r>
              <a:rPr lang="en-US" sz="2400" b="1" dirty="0">
                <a:solidFill>
                  <a:srgbClr val="002060"/>
                </a:solidFill>
                <a:latin typeface="EC Square Sans Pro"/>
              </a:rPr>
              <a:t>Do</a:t>
            </a:r>
            <a:r>
              <a:rPr lang="ro-RO" sz="2400" b="1" dirty="0">
                <a:solidFill>
                  <a:srgbClr val="002060"/>
                </a:solidFill>
                <a:latin typeface="EC Square Sans Pro"/>
              </a:rPr>
              <a:t>zaj; </a:t>
            </a:r>
            <a:endParaRPr lang="en-US" sz="2400" b="1" dirty="0">
              <a:solidFill>
                <a:srgbClr val="002060"/>
              </a:solidFill>
              <a:latin typeface="EC Square Sans Pro"/>
            </a:endParaRPr>
          </a:p>
          <a:p>
            <a:pPr lvl="1" indent="-457200" defTabSz="457200">
              <a:buClr>
                <a:srgbClr val="002060"/>
              </a:buClr>
              <a:buFont typeface="Arial" panose="020B0604020202020204" pitchFamily="34" charset="0"/>
              <a:buChar char="•"/>
              <a:defRPr/>
            </a:pPr>
            <a:r>
              <a:rPr lang="ro-RO" sz="2400" b="1" dirty="0">
                <a:solidFill>
                  <a:srgbClr val="002060"/>
                </a:solidFill>
                <a:latin typeface="EC Square Sans Pro"/>
              </a:rPr>
              <a:t>Perioada de a</a:t>
            </a:r>
            <a:r>
              <a:rPr lang="en-US" sz="2400" b="1" dirty="0">
                <a:solidFill>
                  <a:srgbClr val="002060"/>
                </a:solidFill>
                <a:latin typeface="EC Square Sans Pro"/>
              </a:rPr>
              <a:t>ș</a:t>
            </a:r>
            <a:r>
              <a:rPr lang="ro-RO" sz="2400" b="1" dirty="0">
                <a:solidFill>
                  <a:srgbClr val="002060"/>
                </a:solidFill>
                <a:latin typeface="EC Square Sans Pro"/>
              </a:rPr>
              <a:t>teptare a antibioticului;</a:t>
            </a:r>
            <a:endParaRPr lang="en-US" sz="2400" b="1" dirty="0">
              <a:solidFill>
                <a:srgbClr val="002060"/>
              </a:solidFill>
              <a:latin typeface="EC Square Sans Pro"/>
            </a:endParaRPr>
          </a:p>
          <a:p>
            <a:pPr lvl="1" indent="-457200" defTabSz="457200">
              <a:buClr>
                <a:srgbClr val="002060"/>
              </a:buClr>
              <a:buFont typeface="Arial" panose="020B0604020202020204" pitchFamily="34" charset="0"/>
              <a:buChar char="•"/>
              <a:defRPr/>
            </a:pPr>
            <a:r>
              <a:rPr lang="ro-RO" sz="2400" b="1" dirty="0">
                <a:solidFill>
                  <a:srgbClr val="002060"/>
                </a:solidFill>
                <a:latin typeface="EC Square Sans Pro"/>
              </a:rPr>
              <a:t>D</a:t>
            </a:r>
            <a:r>
              <a:rPr lang="en-US" sz="2400" b="1" dirty="0">
                <a:solidFill>
                  <a:srgbClr val="002060"/>
                </a:solidFill>
                <a:latin typeface="EC Square Sans Pro"/>
              </a:rPr>
              <a:t>at</a:t>
            </a:r>
            <a:r>
              <a:rPr lang="ro-RO" sz="2400" b="1" dirty="0">
                <a:solidFill>
                  <a:srgbClr val="002060"/>
                </a:solidFill>
                <a:latin typeface="EC Square Sans Pro"/>
              </a:rPr>
              <a:t>a</a:t>
            </a:r>
            <a:r>
              <a:rPr lang="en-US" sz="2400" b="1" dirty="0">
                <a:solidFill>
                  <a:srgbClr val="002060"/>
                </a:solidFill>
                <a:latin typeface="EC Square Sans Pro"/>
              </a:rPr>
              <a:t> </a:t>
            </a:r>
            <a:r>
              <a:rPr lang="ro-RO" sz="2400" b="1" dirty="0">
                <a:solidFill>
                  <a:srgbClr val="002060"/>
                </a:solidFill>
                <a:latin typeface="EC Square Sans Pro"/>
              </a:rPr>
              <a:t>expir</a:t>
            </a:r>
            <a:r>
              <a:rPr lang="en-US" sz="2400" b="1" dirty="0">
                <a:solidFill>
                  <a:srgbClr val="002060"/>
                </a:solidFill>
                <a:latin typeface="EC Square Sans Pro"/>
              </a:rPr>
              <a:t>ă</a:t>
            </a:r>
            <a:r>
              <a:rPr lang="ro-RO" sz="2400" b="1" dirty="0">
                <a:solidFill>
                  <a:srgbClr val="002060"/>
                </a:solidFill>
                <a:latin typeface="EC Square Sans Pro"/>
              </a:rPr>
              <a:t>ri</a:t>
            </a:r>
            <a:r>
              <a:rPr lang="en-US" sz="2400" b="1" dirty="0" err="1">
                <a:solidFill>
                  <a:srgbClr val="002060"/>
                </a:solidFill>
                <a:latin typeface="EC Square Sans Pro"/>
              </a:rPr>
              <a:t>i</a:t>
            </a:r>
            <a:r>
              <a:rPr lang="en-US" sz="2400" b="1" dirty="0">
                <a:solidFill>
                  <a:srgbClr val="002060"/>
                </a:solidFill>
                <a:latin typeface="EC Square Sans Pro"/>
              </a:rPr>
              <a:t>;</a:t>
            </a:r>
          </a:p>
          <a:p>
            <a:pPr lvl="1" indent="-457200" defTabSz="457200">
              <a:buClr>
                <a:srgbClr val="002060"/>
              </a:buClr>
              <a:buFont typeface="Arial" panose="020B0604020202020204" pitchFamily="34" charset="0"/>
              <a:buChar char="•"/>
              <a:defRPr/>
            </a:pPr>
            <a:r>
              <a:rPr lang="ro-RO" sz="2400" b="1" dirty="0">
                <a:solidFill>
                  <a:srgbClr val="002060"/>
                </a:solidFill>
                <a:latin typeface="EC Square Sans Pro"/>
              </a:rPr>
              <a:t>Numărul lotului de fabrica</a:t>
            </a:r>
            <a:r>
              <a:rPr lang="en-US" sz="2400" b="1" dirty="0">
                <a:solidFill>
                  <a:srgbClr val="002060"/>
                </a:solidFill>
                <a:latin typeface="EC Square Sans Pro"/>
              </a:rPr>
              <a:t>ț</a:t>
            </a:r>
            <a:r>
              <a:rPr lang="ro-RO" sz="2400" b="1" dirty="0">
                <a:solidFill>
                  <a:srgbClr val="002060"/>
                </a:solidFill>
                <a:latin typeface="EC Square Sans Pro"/>
              </a:rPr>
              <a:t>ie;</a:t>
            </a:r>
            <a:endParaRPr lang="en-US" sz="2400" b="1" dirty="0">
              <a:solidFill>
                <a:srgbClr val="002060"/>
              </a:solidFill>
              <a:latin typeface="EC Square Sans Pro"/>
            </a:endParaRPr>
          </a:p>
          <a:p>
            <a:pPr lvl="1" indent="-457200" defTabSz="457200">
              <a:buClr>
                <a:srgbClr val="002060"/>
              </a:buClr>
              <a:buFont typeface="Arial" panose="020B0604020202020204" pitchFamily="34" charset="0"/>
              <a:buChar char="•"/>
            </a:pPr>
            <a:r>
              <a:rPr lang="ro-RO" sz="2400" b="1" dirty="0">
                <a:solidFill>
                  <a:srgbClr val="002060"/>
                </a:solidFill>
                <a:latin typeface="EC Square Sans Pro"/>
              </a:rPr>
              <a:t>Starea fiziologică a pacientului (vârstă, gesta</a:t>
            </a:r>
            <a:r>
              <a:rPr lang="en-US" sz="2400" b="1" dirty="0">
                <a:solidFill>
                  <a:srgbClr val="002060"/>
                </a:solidFill>
                <a:latin typeface="EC Square Sans Pro"/>
              </a:rPr>
              <a:t>ț</a:t>
            </a:r>
            <a:r>
              <a:rPr lang="ro-RO" sz="2400" b="1" dirty="0">
                <a:solidFill>
                  <a:srgbClr val="002060"/>
                </a:solidFill>
                <a:latin typeface="EC Square Sans Pro"/>
              </a:rPr>
              <a:t>ie etc.)</a:t>
            </a:r>
          </a:p>
          <a:p>
            <a:pPr lvl="1" indent="-457200" defTabSz="457200">
              <a:buClr>
                <a:srgbClr val="002060"/>
              </a:buClr>
              <a:buFont typeface="Arial" panose="020B0604020202020204" pitchFamily="34" charset="0"/>
              <a:buChar char="•"/>
            </a:pPr>
            <a:r>
              <a:rPr lang="ro-RO" sz="2400" b="1" dirty="0">
                <a:solidFill>
                  <a:srgbClr val="002060"/>
                </a:solidFill>
                <a:latin typeface="EC Square Sans Pro"/>
              </a:rPr>
              <a:t>Evita</a:t>
            </a:r>
            <a:r>
              <a:rPr lang="en-US" sz="2400" b="1" dirty="0">
                <a:solidFill>
                  <a:srgbClr val="002060"/>
                </a:solidFill>
                <a:latin typeface="EC Square Sans Pro"/>
              </a:rPr>
              <a:t>ț</a:t>
            </a:r>
            <a:r>
              <a:rPr lang="ro-RO" sz="2400" b="1" dirty="0">
                <a:solidFill>
                  <a:srgbClr val="002060"/>
                </a:solidFill>
                <a:latin typeface="EC Square Sans Pro"/>
              </a:rPr>
              <a:t>i contaminare</a:t>
            </a:r>
            <a:r>
              <a:rPr lang="en-US" sz="2400" b="1" dirty="0">
                <a:solidFill>
                  <a:srgbClr val="002060"/>
                </a:solidFill>
                <a:latin typeface="EC Square Sans Pro"/>
              </a:rPr>
              <a:t>a </a:t>
            </a:r>
            <a:r>
              <a:rPr lang="en-US" sz="2400" b="1" dirty="0" err="1">
                <a:solidFill>
                  <a:srgbClr val="002060"/>
                </a:solidFill>
                <a:latin typeface="EC Square Sans Pro"/>
              </a:rPr>
              <a:t>medicamentelor</a:t>
            </a:r>
            <a:endParaRPr lang="ro-RO" sz="2400" b="1" dirty="0">
              <a:solidFill>
                <a:srgbClr val="002060"/>
              </a:solidFill>
              <a:latin typeface="EC Square Sans Pro"/>
            </a:endParaRPr>
          </a:p>
        </p:txBody>
      </p:sp>
      <p:sp>
        <p:nvSpPr>
          <p:cNvPr id="10" name="TextBox 9"/>
          <p:cNvSpPr txBox="1"/>
          <p:nvPr/>
        </p:nvSpPr>
        <p:spPr>
          <a:xfrm rot="19444790">
            <a:off x="9041493" y="1058648"/>
            <a:ext cx="2579914" cy="830997"/>
          </a:xfrm>
          <a:prstGeom prst="rect">
            <a:avLst/>
          </a:prstGeom>
          <a:solidFill>
            <a:srgbClr val="FF33CC"/>
          </a:solidFill>
          <a:ln w="38100">
            <a:noFill/>
          </a:ln>
        </p:spPr>
        <p:txBody>
          <a:bodyPr wrap="square">
            <a:spAutoFit/>
          </a:bodyPr>
          <a:lstStyle/>
          <a:p>
            <a:pPr algn="ctr">
              <a:defRPr/>
            </a:pPr>
            <a:r>
              <a:rPr lang="en-US" sz="2400" b="1" i="1" dirty="0" err="1">
                <a:solidFill>
                  <a:schemeClr val="bg1"/>
                </a:solidFill>
                <a:latin typeface="Palatino Linotype" panose="02040502050505030304" pitchFamily="18" charset="0"/>
              </a:rPr>
              <a:t>interacţiunile</a:t>
            </a:r>
            <a:endParaRPr lang="en-US" sz="2400" b="1" i="1" dirty="0">
              <a:solidFill>
                <a:schemeClr val="bg1"/>
              </a:solidFill>
              <a:latin typeface="Palatino Linotype" panose="02040502050505030304" pitchFamily="18" charset="0"/>
            </a:endParaRPr>
          </a:p>
          <a:p>
            <a:pPr algn="ctr">
              <a:defRPr/>
            </a:pPr>
            <a:r>
              <a:rPr lang="en-US" sz="2400" b="1" i="1" dirty="0" err="1">
                <a:solidFill>
                  <a:schemeClr val="bg1"/>
                </a:solidFill>
                <a:latin typeface="Palatino Linotype" panose="02040502050505030304" pitchFamily="18" charset="0"/>
              </a:rPr>
              <a:t>medicamentoase</a:t>
            </a:r>
            <a:endParaRPr lang="en-US" sz="2400" b="1" i="1" dirty="0">
              <a:solidFill>
                <a:schemeClr val="bg1"/>
              </a:solidFill>
              <a:latin typeface="Palatino Linotype" panose="02040502050505030304" pitchFamily="18" charset="0"/>
            </a:endParaRPr>
          </a:p>
        </p:txBody>
      </p:sp>
      <p:sp>
        <p:nvSpPr>
          <p:cNvPr id="11" name="Rectangle 10"/>
          <p:cNvSpPr/>
          <p:nvPr/>
        </p:nvSpPr>
        <p:spPr>
          <a:xfrm rot="2658642">
            <a:off x="5938663" y="955133"/>
            <a:ext cx="2525486" cy="830997"/>
          </a:xfrm>
          <a:prstGeom prst="rect">
            <a:avLst/>
          </a:prstGeom>
          <a:solidFill>
            <a:schemeClr val="accent1">
              <a:lumMod val="75000"/>
            </a:schemeClr>
          </a:solidFill>
          <a:ln w="38100">
            <a:noFill/>
          </a:ln>
        </p:spPr>
        <p:txBody>
          <a:bodyPr wrap="square">
            <a:spAutoFit/>
          </a:bodyPr>
          <a:lstStyle/>
          <a:p>
            <a:pPr algn="ctr">
              <a:defRPr/>
            </a:pPr>
            <a:r>
              <a:rPr lang="en-US" sz="2400" b="1" i="1" dirty="0" err="1">
                <a:solidFill>
                  <a:schemeClr val="bg1"/>
                </a:solidFill>
                <a:latin typeface="Palatino Linotype" panose="02040502050505030304" pitchFamily="18" charset="0"/>
              </a:rPr>
              <a:t>formulările</a:t>
            </a:r>
            <a:r>
              <a:rPr lang="en-US" sz="2400" b="1" i="1" dirty="0">
                <a:solidFill>
                  <a:schemeClr val="bg1"/>
                </a:solidFill>
                <a:latin typeface="Palatino Linotype" panose="02040502050505030304" pitchFamily="18" charset="0"/>
              </a:rPr>
              <a:t> </a:t>
            </a:r>
            <a:r>
              <a:rPr lang="en-US" sz="2400" b="1" i="1" dirty="0" err="1">
                <a:solidFill>
                  <a:schemeClr val="bg1"/>
                </a:solidFill>
                <a:latin typeface="Palatino Linotype" panose="02040502050505030304" pitchFamily="18" charset="0"/>
              </a:rPr>
              <a:t>medicamentoase</a:t>
            </a:r>
            <a:endParaRPr lang="en-US" sz="2400" b="1" i="1" dirty="0">
              <a:solidFill>
                <a:schemeClr val="bg1"/>
              </a:solidFill>
              <a:latin typeface="Palatino Linotype" panose="02040502050505030304" pitchFamily="18" charset="0"/>
            </a:endParaRPr>
          </a:p>
        </p:txBody>
      </p:sp>
      <p:sp>
        <p:nvSpPr>
          <p:cNvPr id="12" name="Rectangle 11"/>
          <p:cNvSpPr/>
          <p:nvPr/>
        </p:nvSpPr>
        <p:spPr>
          <a:xfrm rot="476348">
            <a:off x="5487554" y="2984280"/>
            <a:ext cx="2492315" cy="461665"/>
          </a:xfrm>
          <a:prstGeom prst="rect">
            <a:avLst/>
          </a:prstGeom>
          <a:solidFill>
            <a:schemeClr val="accent6">
              <a:lumMod val="75000"/>
            </a:schemeClr>
          </a:solidFill>
          <a:ln w="38100">
            <a:noFill/>
          </a:ln>
        </p:spPr>
        <p:txBody>
          <a:bodyPr wrap="square">
            <a:spAutoFit/>
          </a:bodyPr>
          <a:lstStyle/>
          <a:p>
            <a:pPr algn="ctr">
              <a:defRPr/>
            </a:pPr>
            <a:r>
              <a:rPr lang="en-US" b="1" dirty="0">
                <a:solidFill>
                  <a:schemeClr val="bg1"/>
                </a:solidFill>
                <a:latin typeface="Arial Black" pitchFamily="34" charset="0"/>
              </a:rPr>
              <a:t> </a:t>
            </a:r>
            <a:r>
              <a:rPr lang="en-US" sz="2400" b="1" i="1" dirty="0" err="1">
                <a:solidFill>
                  <a:schemeClr val="bg1"/>
                </a:solidFill>
                <a:latin typeface="Palatino Linotype" panose="02040502050505030304" pitchFamily="18" charset="0"/>
              </a:rPr>
              <a:t>regimul</a:t>
            </a:r>
            <a:r>
              <a:rPr lang="en-US" sz="2400" b="1" i="1" dirty="0">
                <a:solidFill>
                  <a:schemeClr val="bg1"/>
                </a:solidFill>
                <a:latin typeface="Palatino Linotype" panose="02040502050505030304" pitchFamily="18" charset="0"/>
              </a:rPr>
              <a:t> </a:t>
            </a:r>
            <a:r>
              <a:rPr lang="en-US" sz="2400" b="1" i="1" dirty="0" err="1">
                <a:solidFill>
                  <a:schemeClr val="bg1"/>
                </a:solidFill>
                <a:latin typeface="Palatino Linotype" panose="02040502050505030304" pitchFamily="18" charset="0"/>
              </a:rPr>
              <a:t>dozelor</a:t>
            </a:r>
            <a:endParaRPr lang="en-US" sz="2400" b="1" i="1" dirty="0">
              <a:solidFill>
                <a:schemeClr val="bg1"/>
              </a:solidFill>
              <a:latin typeface="Palatino Linotype" panose="02040502050505030304" pitchFamily="18" charset="0"/>
            </a:endParaRPr>
          </a:p>
        </p:txBody>
      </p:sp>
      <p:sp>
        <p:nvSpPr>
          <p:cNvPr id="13" name="Rectangle 12"/>
          <p:cNvSpPr/>
          <p:nvPr/>
        </p:nvSpPr>
        <p:spPr>
          <a:xfrm rot="18321913">
            <a:off x="6452484" y="4193427"/>
            <a:ext cx="2286000" cy="830997"/>
          </a:xfrm>
          <a:prstGeom prst="rect">
            <a:avLst/>
          </a:prstGeom>
          <a:solidFill>
            <a:schemeClr val="accent2">
              <a:lumMod val="50000"/>
            </a:schemeClr>
          </a:solidFill>
          <a:ln w="38100">
            <a:noFill/>
          </a:ln>
        </p:spPr>
        <p:txBody>
          <a:bodyPr>
            <a:spAutoFit/>
          </a:bodyPr>
          <a:lstStyle/>
          <a:p>
            <a:pPr algn="ctr">
              <a:defRPr/>
            </a:pPr>
            <a:r>
              <a:rPr lang="en-US" sz="2400" b="1" i="1" dirty="0" err="1">
                <a:solidFill>
                  <a:schemeClr val="bg1"/>
                </a:solidFill>
                <a:latin typeface="Palatino Linotype" panose="02040502050505030304" pitchFamily="18" charset="0"/>
              </a:rPr>
              <a:t>limita</a:t>
            </a:r>
            <a:r>
              <a:rPr lang="en-US" sz="2400" b="1" i="1" dirty="0">
                <a:solidFill>
                  <a:schemeClr val="bg1"/>
                </a:solidFill>
                <a:latin typeface="Palatino Linotype" panose="02040502050505030304" pitchFamily="18" charset="0"/>
              </a:rPr>
              <a:t> de </a:t>
            </a:r>
            <a:r>
              <a:rPr lang="en-US" sz="2400" b="1" i="1" dirty="0" err="1">
                <a:solidFill>
                  <a:schemeClr val="bg1"/>
                </a:solidFill>
                <a:latin typeface="Palatino Linotype" panose="02040502050505030304" pitchFamily="18" charset="0"/>
              </a:rPr>
              <a:t>siguranţă</a:t>
            </a:r>
            <a:r>
              <a:rPr lang="en-US" sz="2400" b="1" i="1" dirty="0">
                <a:solidFill>
                  <a:schemeClr val="bg1"/>
                </a:solidFill>
                <a:latin typeface="Palatino Linotype" panose="02040502050505030304" pitchFamily="18" charset="0"/>
              </a:rPr>
              <a:t> (IT)</a:t>
            </a:r>
          </a:p>
        </p:txBody>
      </p:sp>
      <p:sp>
        <p:nvSpPr>
          <p:cNvPr id="14" name="Rectangle 13"/>
          <p:cNvSpPr/>
          <p:nvPr/>
        </p:nvSpPr>
        <p:spPr>
          <a:xfrm rot="3290243">
            <a:off x="7912709" y="4340527"/>
            <a:ext cx="2496197" cy="461665"/>
          </a:xfrm>
          <a:prstGeom prst="rect">
            <a:avLst/>
          </a:prstGeom>
          <a:solidFill>
            <a:srgbClr val="FF9900"/>
          </a:solidFill>
          <a:ln w="38100">
            <a:noFill/>
          </a:ln>
        </p:spPr>
        <p:txBody>
          <a:bodyPr wrap="none">
            <a:spAutoFit/>
          </a:bodyPr>
          <a:lstStyle/>
          <a:p>
            <a:pPr algn="ctr">
              <a:defRPr/>
            </a:pPr>
            <a:r>
              <a:rPr lang="en-US" sz="2400" b="1" i="1" dirty="0" err="1">
                <a:solidFill>
                  <a:schemeClr val="bg1"/>
                </a:solidFill>
                <a:latin typeface="Palatino Linotype" panose="02040502050505030304" pitchFamily="18" charset="0"/>
              </a:rPr>
              <a:t>contraindicaţiile</a:t>
            </a:r>
            <a:endParaRPr lang="en-US" sz="2400" b="1" i="1" dirty="0">
              <a:solidFill>
                <a:schemeClr val="bg1"/>
              </a:solidFill>
              <a:latin typeface="Palatino Linotype" panose="02040502050505030304" pitchFamily="18" charset="0"/>
            </a:endParaRPr>
          </a:p>
        </p:txBody>
      </p:sp>
      <p:sp>
        <p:nvSpPr>
          <p:cNvPr id="15" name="Rectangle 14"/>
          <p:cNvSpPr/>
          <p:nvPr/>
        </p:nvSpPr>
        <p:spPr>
          <a:xfrm rot="2738642">
            <a:off x="9120338" y="4331599"/>
            <a:ext cx="2762484" cy="830997"/>
          </a:xfrm>
          <a:prstGeom prst="rect">
            <a:avLst/>
          </a:prstGeom>
          <a:solidFill>
            <a:srgbClr val="7030A0"/>
          </a:solidFill>
          <a:ln w="38100">
            <a:noFill/>
          </a:ln>
        </p:spPr>
        <p:txBody>
          <a:bodyPr wrap="square">
            <a:spAutoFit/>
          </a:bodyPr>
          <a:lstStyle/>
          <a:p>
            <a:pPr algn="ctr">
              <a:defRPr/>
            </a:pPr>
            <a:r>
              <a:rPr lang="en-US" sz="2400" b="1" i="1" dirty="0" err="1">
                <a:solidFill>
                  <a:schemeClr val="bg1"/>
                </a:solidFill>
                <a:latin typeface="Palatino Linotype" panose="02040502050505030304" pitchFamily="18" charset="0"/>
              </a:rPr>
              <a:t>reacţiile</a:t>
            </a:r>
            <a:r>
              <a:rPr lang="en-US" sz="2400" b="1" i="1" dirty="0">
                <a:solidFill>
                  <a:schemeClr val="bg1"/>
                </a:solidFill>
                <a:latin typeface="Palatino Linotype" panose="02040502050505030304" pitchFamily="18" charset="0"/>
              </a:rPr>
              <a:t> adverse </a:t>
            </a:r>
            <a:r>
              <a:rPr lang="en-US" sz="2400" b="1" i="1" dirty="0" err="1">
                <a:solidFill>
                  <a:schemeClr val="bg1"/>
                </a:solidFill>
                <a:latin typeface="Palatino Linotype" panose="02040502050505030304" pitchFamily="18" charset="0"/>
              </a:rPr>
              <a:t>şi</a:t>
            </a:r>
            <a:r>
              <a:rPr lang="en-US" sz="2400" b="1" i="1" dirty="0">
                <a:solidFill>
                  <a:schemeClr val="bg1"/>
                </a:solidFill>
                <a:latin typeface="Palatino Linotype" panose="02040502050505030304" pitchFamily="18" charset="0"/>
              </a:rPr>
              <a:t> </a:t>
            </a:r>
            <a:r>
              <a:rPr lang="en-US" sz="2400" b="1" i="1" dirty="0" err="1">
                <a:solidFill>
                  <a:schemeClr val="bg1"/>
                </a:solidFill>
                <a:latin typeface="Palatino Linotype" panose="02040502050505030304" pitchFamily="18" charset="0"/>
              </a:rPr>
              <a:t>efecte</a:t>
            </a:r>
            <a:r>
              <a:rPr lang="en-US" sz="2400" b="1" i="1" dirty="0">
                <a:solidFill>
                  <a:schemeClr val="bg1"/>
                </a:solidFill>
                <a:latin typeface="Palatino Linotype" panose="02040502050505030304" pitchFamily="18" charset="0"/>
              </a:rPr>
              <a:t> </a:t>
            </a:r>
            <a:r>
              <a:rPr lang="en-US" sz="2400" b="1" i="1" dirty="0" err="1">
                <a:solidFill>
                  <a:schemeClr val="bg1"/>
                </a:solidFill>
                <a:latin typeface="Palatino Linotype" panose="02040502050505030304" pitchFamily="18" charset="0"/>
              </a:rPr>
              <a:t>secundare</a:t>
            </a:r>
            <a:endParaRPr lang="en-US" sz="2400" b="1" i="1"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348727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54350"/>
            <a:ext cx="6200515" cy="2211804"/>
          </a:xfrm>
          <a:effectLst>
            <a:glow rad="139700">
              <a:schemeClr val="accent6">
                <a:satMod val="175000"/>
                <a:alpha val="40000"/>
              </a:schemeClr>
            </a:glow>
          </a:effectLst>
        </p:spPr>
        <p:txBody>
          <a:bodyPr>
            <a:noAutofit/>
          </a:bodyPr>
          <a:lstStyle/>
          <a:p>
            <a:pPr algn="r"/>
            <a:r>
              <a:rPr lang="it-IT" sz="3200" b="1" dirty="0">
                <a:solidFill>
                  <a:srgbClr val="002060"/>
                </a:solidFill>
                <a:latin typeface="EC Square Sans Pro"/>
              </a:rPr>
              <a:t>Medicii veterinari </a:t>
            </a:r>
            <a:br>
              <a:rPr lang="it-IT" sz="2800" b="1" dirty="0">
                <a:solidFill>
                  <a:srgbClr val="002060"/>
                </a:solidFill>
                <a:latin typeface="EC Square Sans Pro"/>
              </a:rPr>
            </a:br>
            <a:r>
              <a:rPr lang="it-IT" sz="2600" b="1" dirty="0">
                <a:solidFill>
                  <a:srgbClr val="002060"/>
                </a:solidFill>
                <a:latin typeface="EC Square Sans Pro"/>
              </a:rPr>
              <a:t>trebuie s</a:t>
            </a:r>
            <a:r>
              <a:rPr lang="ro-RO" sz="2600" b="1" dirty="0">
                <a:solidFill>
                  <a:srgbClr val="002060"/>
                </a:solidFill>
                <a:latin typeface="EC Square Sans Pro"/>
              </a:rPr>
              <a:t>ă</a:t>
            </a:r>
            <a:r>
              <a:rPr lang="it-IT" sz="2600" b="1" dirty="0">
                <a:solidFill>
                  <a:srgbClr val="002060"/>
                </a:solidFill>
                <a:latin typeface="EC Square Sans Pro"/>
              </a:rPr>
              <a:t> prescrie cei mai potriviți agenți antimicrobieni cunoscând clasificarea lor pe grupele terapeutice!</a:t>
            </a:r>
            <a:endParaRPr lang="en-GB" sz="2600" b="1" dirty="0">
              <a:solidFill>
                <a:srgbClr val="002060"/>
              </a:solidFill>
              <a:latin typeface="EC Square Sans Pro"/>
            </a:endParaRPr>
          </a:p>
        </p:txBody>
      </p:sp>
      <p:graphicFrame>
        <p:nvGraphicFramePr>
          <p:cNvPr id="4" name="Group 117"/>
          <p:cNvGraphicFramePr>
            <a:graphicFrameLocks noGrp="1"/>
          </p:cNvGraphicFramePr>
          <p:nvPr/>
        </p:nvGraphicFramePr>
        <p:xfrm>
          <a:off x="6501174" y="2163140"/>
          <a:ext cx="5309826" cy="2745181"/>
        </p:xfrm>
        <a:graphic>
          <a:graphicData uri="http://schemas.openxmlformats.org/drawingml/2006/table">
            <a:tbl>
              <a:tblPr>
                <a:effectLst>
                  <a:reflection blurRad="6350" stA="52000" endA="300" endPos="35000" dir="5400000" sy="-100000" algn="bl" rotWithShape="0"/>
                </a:effectLst>
                <a:tableStyleId>{D113A9D2-9D6B-4929-AA2D-F23B5EE8CBE7}</a:tableStyleId>
              </a:tblPr>
              <a:tblGrid>
                <a:gridCol w="2642826">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44074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chemeClr val="bg1"/>
                          </a:solidFill>
                          <a:effectLst/>
                          <a:latin typeface="EC Square Sans Pro"/>
                        </a:rPr>
                        <a:t>Bactericide</a:t>
                      </a:r>
                    </a:p>
                  </a:txBody>
                  <a:tcPr marL="51435" marR="51435" marT="25710" marB="25710" anchor="ctr" horzOverflow="overflow">
                    <a:lnL w="9525" cap="rnd" cmpd="sng" algn="ctr">
                      <a:noFill/>
                      <a:prstDash val="solid"/>
                    </a:lnL>
                    <a:lnR>
                      <a:noFill/>
                    </a:lnR>
                    <a:lnT w="9525" cap="rnd" cmpd="sng" algn="ctr">
                      <a:noFill/>
                      <a:prstDash val="solid"/>
                    </a:lnT>
                    <a:lnB>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effectLst/>
                          <a:latin typeface="EC Square Sans Pro"/>
                        </a:rPr>
                        <a:t>Bacteriostatice</a:t>
                      </a:r>
                      <a:endParaRPr kumimoji="0" lang="en-GB" sz="28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w="9525" cap="rnd" cmpd="sng" algn="ctr">
                      <a:noFill/>
                      <a:prstDash val="solid"/>
                    </a:lnT>
                    <a:lnB>
                      <a:noFill/>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0000"/>
                  </a:ext>
                </a:extLst>
              </a:tr>
              <a:tr h="46269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Penicilinele</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w="9525" cap="rnd" cmpd="sng" algn="ctr">
                      <a:noFill/>
                      <a:prstDash val="solid"/>
                    </a:lnL>
                    <a:lnR>
                      <a:noFill/>
                    </a:lnR>
                    <a:lnT>
                      <a:noFill/>
                    </a:lnT>
                    <a:lnB>
                      <a:noFill/>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Tetraciclinele</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a:noFill/>
                    </a:lnT>
                    <a:lnB>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1"/>
                  </a:ext>
                </a:extLst>
              </a:tr>
              <a:tr h="45108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Cefalosporinele</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w="9525" cap="rnd" cmpd="sng" algn="ctr">
                      <a:noFill/>
                      <a:prstDash val="solid"/>
                    </a:lnL>
                    <a:lnR>
                      <a:noFill/>
                    </a:lnR>
                    <a:lnT>
                      <a:noFill/>
                    </a:lnT>
                    <a:lnB>
                      <a:noFill/>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Eritromicinele</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a:noFill/>
                    </a:lnT>
                    <a:lnB>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2"/>
                  </a:ext>
                </a:extLst>
              </a:tr>
              <a:tr h="45108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Aminoglicozidele</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w="9525" cap="rnd" cmpd="sng" algn="ctr">
                      <a:noFill/>
                      <a:prstDash val="solid"/>
                    </a:lnL>
                    <a:lnR>
                      <a:noFill/>
                    </a:lnR>
                    <a:lnT>
                      <a:noFill/>
                    </a:lnT>
                    <a:lnB>
                      <a:noFill/>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Sulfonamidele</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a:noFill/>
                    </a:lnT>
                    <a:lnB>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3"/>
                  </a:ext>
                </a:extLst>
              </a:tr>
              <a:tr h="45108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Rifampicinele</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w="9525" cap="rnd" cmpd="sng" algn="ctr">
                      <a:noFill/>
                      <a:prstDash val="solid"/>
                    </a:lnL>
                    <a:lnR>
                      <a:noFill/>
                    </a:lnR>
                    <a:lnT>
                      <a:noFill/>
                    </a:lnT>
                    <a:lnB>
                      <a:noFill/>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Novobiocina</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a:noFill/>
                    </a:lnT>
                    <a:lnB>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4"/>
                  </a:ext>
                </a:extLst>
              </a:tr>
              <a:tr h="45108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Chinolonele</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w="9525" cap="rnd" cmpd="sng" algn="ctr">
                      <a:noFill/>
                      <a:prstDash val="solid"/>
                    </a:lnL>
                    <a:lnR>
                      <a:noFill/>
                    </a:lnR>
                    <a:lnT>
                      <a:noFill/>
                    </a:lnT>
                    <a:lnB w="9525" cap="rnd" cmpd="sng" algn="ctr">
                      <a:noFill/>
                      <a:prstDash val="soli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Cloramfenicolii</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a:noFill/>
                    </a:lnT>
                    <a:lnB w="9525" cap="rnd" cmpd="sng" algn="ctr">
                      <a:noFill/>
                      <a:prstDash val="soli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5"/>
                  </a:ext>
                </a:extLst>
              </a:tr>
            </a:tbl>
          </a:graphicData>
        </a:graphic>
      </p:graphicFrame>
      <p:pic>
        <p:nvPicPr>
          <p:cNvPr id="5" name="Picture 2"/>
          <p:cNvPicPr>
            <a:picLocks noChangeAspect="1" noChangeArrowheads="1"/>
          </p:cNvPicPr>
          <p:nvPr/>
        </p:nvPicPr>
        <p:blipFill>
          <a:blip r:embed="rId2" cstate="print">
            <a:lum bright="-12000"/>
          </a:blip>
          <a:srcRect t="2000" b="3999"/>
          <a:stretch>
            <a:fillRect/>
          </a:stretch>
        </p:blipFill>
        <p:spPr bwMode="auto">
          <a:xfrm>
            <a:off x="1447800" y="615950"/>
            <a:ext cx="4867843" cy="2444707"/>
          </a:xfrm>
          <a:prstGeom prst="rect">
            <a:avLst/>
          </a:prstGeom>
          <a:noFill/>
          <a:ln w="9525">
            <a:noFill/>
            <a:miter lim="800000"/>
            <a:headEnd/>
            <a:tailEnd/>
          </a:ln>
          <a:effectLst>
            <a:outerShdw blurRad="76200" dist="12700" dir="8100000" sy="-23000" kx="800400" algn="br" rotWithShape="0">
              <a:prstClr val="black">
                <a:alpha val="20000"/>
              </a:prstClr>
            </a:outerShdw>
          </a:effectLst>
        </p:spPr>
      </p:pic>
    </p:spTree>
    <p:extLst>
      <p:ext uri="{BB962C8B-B14F-4D97-AF65-F5344CB8AC3E}">
        <p14:creationId xmlns:p14="http://schemas.microsoft.com/office/powerpoint/2010/main" val="424051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97B6F8-43C4-E8A5-DFE8-451EA4451ED5}"/>
              </a:ext>
            </a:extLst>
          </p:cNvPr>
          <p:cNvSpPr txBox="1"/>
          <p:nvPr/>
        </p:nvSpPr>
        <p:spPr>
          <a:xfrm>
            <a:off x="609600" y="216821"/>
            <a:ext cx="10820400" cy="2292935"/>
          </a:xfrm>
          <a:prstGeom prst="rect">
            <a:avLst/>
          </a:prstGeom>
          <a:solidFill>
            <a:schemeClr val="accent2">
              <a:lumMod val="20000"/>
              <a:lumOff val="80000"/>
            </a:schemeClr>
          </a:solidFill>
        </p:spPr>
        <p:txBody>
          <a:bodyPr wrap="square">
            <a:spAutoFit/>
          </a:bodyPr>
          <a:lstStyle/>
          <a:p>
            <a:pPr algn="just">
              <a:defRPr/>
            </a:pPr>
            <a:r>
              <a:rPr lang="ro-RO" sz="2800" dirty="0" err="1">
                <a:solidFill>
                  <a:srgbClr val="002060"/>
                </a:solidFill>
                <a:latin typeface="EC Square Sans Pro"/>
                <a:cs typeface="Arial" charset="0"/>
              </a:rPr>
              <a:t>Evolu</a:t>
            </a:r>
            <a:r>
              <a:rPr lang="en-US" sz="2800" dirty="0">
                <a:solidFill>
                  <a:srgbClr val="002060"/>
                </a:solidFill>
                <a:latin typeface="EC Square Sans Pro"/>
                <a:cs typeface="Arial" charset="0"/>
              </a:rPr>
              <a:t>ț</a:t>
            </a:r>
            <a:r>
              <a:rPr lang="ro-RO" sz="2800" dirty="0">
                <a:solidFill>
                  <a:srgbClr val="002060"/>
                </a:solidFill>
                <a:latin typeface="EC Square Sans Pro"/>
                <a:cs typeface="Arial" charset="0"/>
              </a:rPr>
              <a:t>ia domeniului au dus la necesitatea unei clasificări noi</a:t>
            </a:r>
            <a:r>
              <a:rPr lang="en-US" sz="2800" dirty="0">
                <a:solidFill>
                  <a:srgbClr val="002060"/>
                </a:solidFill>
                <a:latin typeface="EC Square Sans Pro"/>
                <a:cs typeface="Arial" charset="0"/>
              </a:rPr>
              <a:t> </a:t>
            </a:r>
            <a:r>
              <a:rPr lang="en-US" sz="2800" dirty="0" err="1">
                <a:solidFill>
                  <a:srgbClr val="002060"/>
                </a:solidFill>
                <a:latin typeface="EC Square Sans Pro"/>
                <a:cs typeface="Arial" charset="0"/>
              </a:rPr>
              <a:t>și</a:t>
            </a:r>
            <a:r>
              <a:rPr lang="en-US" sz="2800" dirty="0">
                <a:solidFill>
                  <a:srgbClr val="002060"/>
                </a:solidFill>
                <a:latin typeface="EC Square Sans Pro"/>
                <a:cs typeface="Arial" charset="0"/>
              </a:rPr>
              <a:t> </a:t>
            </a:r>
            <a:r>
              <a:rPr lang="en-US" sz="2800" b="1" dirty="0" err="1">
                <a:solidFill>
                  <a:srgbClr val="002060"/>
                </a:solidFill>
                <a:latin typeface="EC Square Sans Pro"/>
                <a:cs typeface="Arial" charset="0"/>
              </a:rPr>
              <a:t>unitare</a:t>
            </a:r>
            <a:r>
              <a:rPr lang="ro-RO" sz="2800" dirty="0">
                <a:solidFill>
                  <a:srgbClr val="002060"/>
                </a:solidFill>
                <a:latin typeface="EC Square Sans Pro"/>
                <a:cs typeface="Arial" charset="0"/>
              </a:rPr>
              <a:t> a medicamentelor! edicul veterinar </a:t>
            </a:r>
            <a:r>
              <a:rPr lang="en-US" sz="2800" dirty="0">
                <a:solidFill>
                  <a:srgbClr val="002060"/>
                </a:solidFill>
                <a:latin typeface="EC Square Sans Pro"/>
                <a:cs typeface="Arial" charset="0"/>
              </a:rPr>
              <a:t>R</a:t>
            </a:r>
            <a:r>
              <a:rPr lang="ro-RO" sz="2800" dirty="0" err="1">
                <a:solidFill>
                  <a:srgbClr val="002060"/>
                </a:solidFill>
                <a:latin typeface="EC Square Sans Pro"/>
                <a:cs typeface="Arial" charset="0"/>
              </a:rPr>
              <a:t>omân</a:t>
            </a:r>
            <a:r>
              <a:rPr lang="ro-RO" sz="2800" dirty="0">
                <a:solidFill>
                  <a:srgbClr val="002060"/>
                </a:solidFill>
                <a:latin typeface="EC Square Sans Pro"/>
                <a:cs typeface="Arial" charset="0"/>
              </a:rPr>
              <a:t> trebuie să cunoască elementele clasificării:</a:t>
            </a:r>
            <a:r>
              <a:rPr lang="en-US" sz="2800" b="1" dirty="0">
                <a:solidFill>
                  <a:srgbClr val="002060"/>
                </a:solidFill>
                <a:latin typeface="EC Square Sans Pro"/>
                <a:cs typeface="Arial" charset="0"/>
              </a:rPr>
              <a:t> </a:t>
            </a:r>
            <a:r>
              <a:rPr lang="ro-RO" sz="3200" b="1" dirty="0">
                <a:solidFill>
                  <a:srgbClr val="FF0000"/>
                </a:solidFill>
                <a:latin typeface="EC Square Sans Pro"/>
                <a:cs typeface="Arial" charset="0"/>
              </a:rPr>
              <a:t>ATCvet</a:t>
            </a:r>
            <a:r>
              <a:rPr lang="ro-RO" sz="2900" b="1" dirty="0">
                <a:solidFill>
                  <a:srgbClr val="FF0000"/>
                </a:solidFill>
                <a:latin typeface="EC Square Sans Pro"/>
                <a:cs typeface="Arial" charset="0"/>
              </a:rPr>
              <a:t> =</a:t>
            </a:r>
            <a:r>
              <a:rPr lang="en-US" sz="2900" b="1" dirty="0">
                <a:solidFill>
                  <a:srgbClr val="FF0000"/>
                </a:solidFill>
                <a:latin typeface="EC Square Sans Pro"/>
                <a:cs typeface="Arial" charset="0"/>
              </a:rPr>
              <a:t> </a:t>
            </a:r>
            <a:r>
              <a:rPr lang="en-US" sz="2800" b="1" dirty="0">
                <a:solidFill>
                  <a:srgbClr val="FF0000"/>
                </a:solidFill>
                <a:latin typeface="EC Square Sans Pro"/>
                <a:cs typeface="Arial" charset="0"/>
              </a:rPr>
              <a:t>Anatomical Therapeutic Chemical Classification System for Veterinary Medicinal Products</a:t>
            </a:r>
          </a:p>
        </p:txBody>
      </p:sp>
      <p:sp>
        <p:nvSpPr>
          <p:cNvPr id="3" name="TextBox 2">
            <a:extLst>
              <a:ext uri="{FF2B5EF4-FFF2-40B4-BE49-F238E27FC236}">
                <a16:creationId xmlns:a16="http://schemas.microsoft.com/office/drawing/2014/main" id="{8E3B30A3-453A-4E5E-3341-BB3B3A8239AA}"/>
              </a:ext>
            </a:extLst>
          </p:cNvPr>
          <p:cNvSpPr txBox="1"/>
          <p:nvPr/>
        </p:nvSpPr>
        <p:spPr>
          <a:xfrm>
            <a:off x="588065" y="2509756"/>
            <a:ext cx="11082529" cy="4170372"/>
          </a:xfrm>
          <a:prstGeom prst="rect">
            <a:avLst/>
          </a:prstGeom>
          <a:solidFill>
            <a:schemeClr val="accent2">
              <a:lumMod val="20000"/>
              <a:lumOff val="80000"/>
            </a:schemeClr>
          </a:solidFill>
        </p:spPr>
        <p:txBody>
          <a:bodyPr wrap="square">
            <a:spAutoFit/>
          </a:bodyPr>
          <a:lstStyle/>
          <a:p>
            <a:pPr>
              <a:defRPr/>
            </a:pPr>
            <a:r>
              <a:rPr lang="ro-RO" sz="2800" b="1" dirty="0">
                <a:solidFill>
                  <a:srgbClr val="002060"/>
                </a:solidFill>
                <a:latin typeface="EC Square Sans Pro"/>
              </a:rPr>
              <a:t>Exemplu:</a:t>
            </a:r>
            <a:r>
              <a:rPr lang="ro-RO" sz="2400" b="1" dirty="0">
                <a:solidFill>
                  <a:srgbClr val="002060"/>
                </a:solidFill>
                <a:latin typeface="EC Square Sans Pro"/>
              </a:rPr>
              <a:t> clasificare</a:t>
            </a:r>
            <a:r>
              <a:rPr lang="en-US" sz="2400" b="1" dirty="0">
                <a:solidFill>
                  <a:srgbClr val="002060"/>
                </a:solidFill>
                <a:latin typeface="EC Square Sans Pro"/>
              </a:rPr>
              <a:t>a</a:t>
            </a:r>
            <a:r>
              <a:rPr lang="ro-RO" sz="2400" dirty="0">
                <a:solidFill>
                  <a:srgbClr val="002060"/>
                </a:solidFill>
                <a:latin typeface="EC Square Sans Pro"/>
              </a:rPr>
              <a:t> </a:t>
            </a:r>
            <a:r>
              <a:rPr lang="ro-RO" sz="2400" b="1" dirty="0">
                <a:solidFill>
                  <a:srgbClr val="002060"/>
                </a:solidFill>
                <a:latin typeface="EC Square Sans Pro"/>
              </a:rPr>
              <a:t>ATC a ampicilinei utilizare sistemică:</a:t>
            </a:r>
            <a:endParaRPr lang="en-US" sz="2400" b="1" dirty="0">
              <a:solidFill>
                <a:srgbClr val="002060"/>
              </a:solidFill>
              <a:latin typeface="EC Square Sans Pro"/>
            </a:endParaRPr>
          </a:p>
          <a:p>
            <a:pPr>
              <a:defRPr/>
            </a:pPr>
            <a:r>
              <a:rPr lang="ro-RO" sz="1400" b="1" dirty="0">
                <a:solidFill>
                  <a:srgbClr val="002060"/>
                </a:solidFill>
                <a:latin typeface="EC Square Sans Pro"/>
              </a:rPr>
              <a:t> </a:t>
            </a:r>
          </a:p>
          <a:p>
            <a:pPr>
              <a:tabLst>
                <a:tab pos="400050" algn="l"/>
              </a:tabLst>
              <a:defRPr/>
            </a:pPr>
            <a:r>
              <a:rPr lang="ro-RO" sz="2400" b="1" dirty="0">
                <a:solidFill>
                  <a:srgbClr val="FF0000"/>
                </a:solidFill>
                <a:latin typeface="EC Square Sans Pro"/>
              </a:rPr>
              <a:t>J </a:t>
            </a:r>
            <a:r>
              <a:rPr lang="en-US" sz="2400" b="1" dirty="0">
                <a:solidFill>
                  <a:srgbClr val="002060"/>
                </a:solidFill>
                <a:latin typeface="EC Square Sans Pro"/>
              </a:rPr>
              <a:t> 	</a:t>
            </a:r>
            <a:r>
              <a:rPr lang="ro-RO" sz="2400" b="1" dirty="0">
                <a:solidFill>
                  <a:srgbClr val="002060"/>
                </a:solidFill>
                <a:latin typeface="EC Square Sans Pro"/>
              </a:rPr>
              <a:t>- </a:t>
            </a:r>
            <a:r>
              <a:rPr lang="en-US" sz="2400" b="1" dirty="0">
                <a:solidFill>
                  <a:srgbClr val="002060"/>
                </a:solidFill>
                <a:latin typeface="EC Square Sans Pro"/>
              </a:rPr>
              <a:t>An</a:t>
            </a:r>
            <a:r>
              <a:rPr lang="ro-RO" sz="2400" b="1" dirty="0">
                <a:solidFill>
                  <a:srgbClr val="002060"/>
                </a:solidFill>
                <a:latin typeface="EC Square Sans Pro"/>
              </a:rPr>
              <a:t>tiinfecţioase generale pt</a:t>
            </a:r>
            <a:r>
              <a:rPr lang="en-US" sz="2400" b="1" dirty="0">
                <a:solidFill>
                  <a:srgbClr val="002060"/>
                </a:solidFill>
                <a:latin typeface="EC Square Sans Pro"/>
              </a:rPr>
              <a:t>.</a:t>
            </a:r>
            <a:r>
              <a:rPr lang="ro-RO" sz="2400" b="1" dirty="0">
                <a:solidFill>
                  <a:srgbClr val="002060"/>
                </a:solidFill>
                <a:latin typeface="EC Square Sans Pro"/>
              </a:rPr>
              <a:t> utilizare sistemică (nivel 1, grup</a:t>
            </a:r>
            <a:r>
              <a:rPr lang="en-US" sz="2400" b="1" dirty="0">
                <a:solidFill>
                  <a:srgbClr val="002060"/>
                </a:solidFill>
                <a:latin typeface="EC Square Sans Pro"/>
              </a:rPr>
              <a:t> </a:t>
            </a:r>
            <a:r>
              <a:rPr lang="ro-RO" sz="2400" b="1" dirty="0">
                <a:solidFill>
                  <a:srgbClr val="002060"/>
                </a:solidFill>
                <a:latin typeface="EC Square Sans Pro"/>
              </a:rPr>
              <a:t>anatomic)</a:t>
            </a:r>
            <a:r>
              <a:rPr lang="en-US" sz="2400" b="1" dirty="0">
                <a:solidFill>
                  <a:srgbClr val="002060"/>
                </a:solidFill>
                <a:latin typeface="EC Square Sans Pro"/>
              </a:rPr>
              <a:t>,</a:t>
            </a:r>
            <a:r>
              <a:rPr lang="ro-RO" sz="2400" b="1" dirty="0">
                <a:solidFill>
                  <a:srgbClr val="002060"/>
                </a:solidFill>
                <a:latin typeface="EC Square Sans Pro"/>
              </a:rPr>
              <a:t> </a:t>
            </a:r>
          </a:p>
          <a:p>
            <a:pPr algn="just">
              <a:tabLst>
                <a:tab pos="400050" algn="l"/>
              </a:tabLst>
              <a:defRPr/>
            </a:pPr>
            <a:r>
              <a:rPr lang="ro-RO" sz="2400" b="1" dirty="0">
                <a:solidFill>
                  <a:srgbClr val="FF0000"/>
                </a:solidFill>
                <a:latin typeface="EC Square Sans Pro"/>
              </a:rPr>
              <a:t>01</a:t>
            </a:r>
            <a:r>
              <a:rPr lang="en-US" sz="2400" b="1" dirty="0">
                <a:solidFill>
                  <a:srgbClr val="FF0000"/>
                </a:solidFill>
                <a:latin typeface="EC Square Sans Pro"/>
              </a:rPr>
              <a:t> </a:t>
            </a:r>
            <a:r>
              <a:rPr lang="en-US" sz="2400" b="1" dirty="0">
                <a:solidFill>
                  <a:srgbClr val="002060"/>
                </a:solidFill>
                <a:latin typeface="EC Square Sans Pro"/>
              </a:rPr>
              <a:t>- </a:t>
            </a:r>
            <a:r>
              <a:rPr lang="ro-RO" sz="2400" b="1" dirty="0">
                <a:solidFill>
                  <a:srgbClr val="002060"/>
                </a:solidFill>
                <a:latin typeface="EC Square Sans Pro"/>
              </a:rPr>
              <a:t>Antibacteriene sistemic</a:t>
            </a:r>
            <a:r>
              <a:rPr lang="en-US" sz="2400" b="1" dirty="0">
                <a:solidFill>
                  <a:srgbClr val="002060"/>
                </a:solidFill>
                <a:latin typeface="EC Square Sans Pro"/>
              </a:rPr>
              <a:t>e</a:t>
            </a:r>
            <a:r>
              <a:rPr lang="ro-RO" sz="2400" b="1" dirty="0">
                <a:solidFill>
                  <a:srgbClr val="002060"/>
                </a:solidFill>
                <a:latin typeface="EC Square Sans Pro"/>
              </a:rPr>
              <a:t> (nivel 2, grup</a:t>
            </a:r>
            <a:r>
              <a:rPr lang="en-US" sz="2400" b="1" dirty="0" err="1">
                <a:solidFill>
                  <a:srgbClr val="002060"/>
                </a:solidFill>
                <a:latin typeface="EC Square Sans Pro"/>
              </a:rPr>
              <a:t>ul</a:t>
            </a:r>
            <a:r>
              <a:rPr lang="ro-RO" sz="2400" b="1" dirty="0">
                <a:solidFill>
                  <a:srgbClr val="002060"/>
                </a:solidFill>
                <a:latin typeface="EC Square Sans Pro"/>
              </a:rPr>
              <a:t> terapeutic)</a:t>
            </a:r>
            <a:r>
              <a:rPr lang="en-US" sz="2400" b="1" dirty="0">
                <a:solidFill>
                  <a:srgbClr val="002060"/>
                </a:solidFill>
                <a:latin typeface="EC Square Sans Pro"/>
              </a:rPr>
              <a:t>,</a:t>
            </a:r>
            <a:r>
              <a:rPr lang="ro-RO" sz="2400" b="1" dirty="0">
                <a:solidFill>
                  <a:srgbClr val="002060"/>
                </a:solidFill>
                <a:latin typeface="EC Square Sans Pro"/>
              </a:rPr>
              <a:t> </a:t>
            </a:r>
          </a:p>
          <a:p>
            <a:pPr algn="just">
              <a:tabLst>
                <a:tab pos="400050" algn="l"/>
              </a:tabLst>
              <a:defRPr/>
            </a:pPr>
            <a:r>
              <a:rPr lang="ro-RO" sz="2400" b="1" dirty="0">
                <a:solidFill>
                  <a:srgbClr val="FF0000"/>
                </a:solidFill>
                <a:latin typeface="EC Square Sans Pro"/>
              </a:rPr>
              <a:t>C</a:t>
            </a:r>
            <a:r>
              <a:rPr lang="en-US" sz="2400" b="1" dirty="0">
                <a:solidFill>
                  <a:srgbClr val="FF0000"/>
                </a:solidFill>
                <a:latin typeface="EC Square Sans Pro"/>
              </a:rPr>
              <a:t> </a:t>
            </a:r>
            <a:r>
              <a:rPr lang="en-US" sz="2400" b="1" dirty="0">
                <a:solidFill>
                  <a:srgbClr val="002060"/>
                </a:solidFill>
                <a:latin typeface="EC Square Sans Pro"/>
              </a:rPr>
              <a:t>	</a:t>
            </a:r>
            <a:r>
              <a:rPr lang="ro-RO" sz="2400" b="1" dirty="0">
                <a:solidFill>
                  <a:srgbClr val="002060"/>
                </a:solidFill>
                <a:latin typeface="EC Square Sans Pro"/>
              </a:rPr>
              <a:t>-</a:t>
            </a:r>
            <a:r>
              <a:rPr lang="en-US" sz="2400" b="1" dirty="0">
                <a:solidFill>
                  <a:srgbClr val="002060"/>
                </a:solidFill>
                <a:latin typeface="EC Square Sans Pro"/>
              </a:rPr>
              <a:t> </a:t>
            </a:r>
            <a:r>
              <a:rPr lang="ro-RO" sz="2400" b="1" dirty="0">
                <a:solidFill>
                  <a:srgbClr val="002060"/>
                </a:solidFill>
                <a:latin typeface="EC Square Sans Pro"/>
              </a:rPr>
              <a:t>Beta-</a:t>
            </a:r>
            <a:r>
              <a:rPr lang="ro-RO" sz="2400" b="1" dirty="0" err="1">
                <a:solidFill>
                  <a:srgbClr val="002060"/>
                </a:solidFill>
                <a:latin typeface="EC Square Sans Pro"/>
              </a:rPr>
              <a:t>lactamine</a:t>
            </a:r>
            <a:r>
              <a:rPr lang="ro-RO" sz="2400" b="1" dirty="0">
                <a:solidFill>
                  <a:srgbClr val="002060"/>
                </a:solidFill>
                <a:latin typeface="EC Square Sans Pro"/>
              </a:rPr>
              <a:t> antibacteriene,</a:t>
            </a:r>
            <a:r>
              <a:rPr lang="en-US" sz="2400" b="1" dirty="0">
                <a:solidFill>
                  <a:srgbClr val="002060"/>
                </a:solidFill>
                <a:latin typeface="EC Square Sans Pro"/>
              </a:rPr>
              <a:t> </a:t>
            </a:r>
            <a:r>
              <a:rPr lang="ro-RO" sz="2400" b="1" dirty="0">
                <a:solidFill>
                  <a:srgbClr val="002060"/>
                </a:solidFill>
                <a:latin typeface="EC Square Sans Pro"/>
              </a:rPr>
              <a:t>(nivel 3, subgrup terapeutic)</a:t>
            </a:r>
            <a:r>
              <a:rPr lang="en-US" sz="2400" b="1" dirty="0">
                <a:solidFill>
                  <a:srgbClr val="002060"/>
                </a:solidFill>
                <a:latin typeface="EC Square Sans Pro"/>
              </a:rPr>
              <a:t>,</a:t>
            </a:r>
            <a:endParaRPr lang="ro-RO" sz="2400" b="1" dirty="0">
              <a:solidFill>
                <a:srgbClr val="002060"/>
              </a:solidFill>
              <a:latin typeface="EC Square Sans Pro"/>
            </a:endParaRPr>
          </a:p>
          <a:p>
            <a:pPr algn="just">
              <a:tabLst>
                <a:tab pos="400050" algn="l"/>
              </a:tabLst>
              <a:defRPr/>
            </a:pPr>
            <a:r>
              <a:rPr lang="ro-RO" sz="2400" b="1" dirty="0">
                <a:solidFill>
                  <a:srgbClr val="FF0000"/>
                </a:solidFill>
                <a:latin typeface="EC Square Sans Pro"/>
              </a:rPr>
              <a:t>A</a:t>
            </a:r>
            <a:r>
              <a:rPr lang="en-US" sz="2400" b="1" dirty="0">
                <a:solidFill>
                  <a:srgbClr val="FF0000"/>
                </a:solidFill>
                <a:latin typeface="EC Square Sans Pro"/>
              </a:rPr>
              <a:t> </a:t>
            </a:r>
            <a:r>
              <a:rPr lang="en-US" sz="2400" b="1" dirty="0">
                <a:solidFill>
                  <a:srgbClr val="002060"/>
                </a:solidFill>
                <a:latin typeface="EC Square Sans Pro"/>
              </a:rPr>
              <a:t>	</a:t>
            </a:r>
            <a:r>
              <a:rPr lang="ro-RO" sz="2400" b="1" dirty="0">
                <a:solidFill>
                  <a:srgbClr val="002060"/>
                </a:solidFill>
                <a:latin typeface="EC Square Sans Pro"/>
              </a:rPr>
              <a:t>-</a:t>
            </a:r>
            <a:r>
              <a:rPr lang="en-US" sz="2400" b="1" dirty="0">
                <a:solidFill>
                  <a:srgbClr val="002060"/>
                </a:solidFill>
                <a:latin typeface="EC Square Sans Pro"/>
              </a:rPr>
              <a:t> </a:t>
            </a:r>
            <a:r>
              <a:rPr lang="ro-RO" sz="2400" b="1" dirty="0">
                <a:solidFill>
                  <a:srgbClr val="002060"/>
                </a:solidFill>
                <a:latin typeface="EC Square Sans Pro"/>
              </a:rPr>
              <a:t>Peniciline cu spectru larg, (nivel 4, subgrup chimic/</a:t>
            </a:r>
            <a:r>
              <a:rPr lang="en-US" sz="2400" b="1" dirty="0">
                <a:solidFill>
                  <a:srgbClr val="002060"/>
                </a:solidFill>
                <a:latin typeface="EC Square Sans Pro"/>
              </a:rPr>
              <a:t> </a:t>
            </a:r>
            <a:r>
              <a:rPr lang="ro-RO" sz="2400" b="1" dirty="0">
                <a:solidFill>
                  <a:srgbClr val="002060"/>
                </a:solidFill>
                <a:latin typeface="EC Square Sans Pro"/>
              </a:rPr>
              <a:t>terapeutic)</a:t>
            </a:r>
            <a:r>
              <a:rPr lang="en-US" sz="2400" b="1" dirty="0">
                <a:solidFill>
                  <a:srgbClr val="002060"/>
                </a:solidFill>
                <a:latin typeface="EC Square Sans Pro"/>
              </a:rPr>
              <a:t>,</a:t>
            </a:r>
            <a:endParaRPr lang="ro-RO" sz="2400" b="1" dirty="0">
              <a:solidFill>
                <a:srgbClr val="002060"/>
              </a:solidFill>
              <a:latin typeface="EC Square Sans Pro"/>
            </a:endParaRPr>
          </a:p>
          <a:p>
            <a:pPr algn="just">
              <a:tabLst>
                <a:tab pos="400050" algn="l"/>
              </a:tabLst>
              <a:defRPr/>
            </a:pPr>
            <a:r>
              <a:rPr lang="ro-RO" sz="2400" b="1" dirty="0">
                <a:solidFill>
                  <a:srgbClr val="FF0000"/>
                </a:solidFill>
                <a:latin typeface="EC Square Sans Pro"/>
              </a:rPr>
              <a:t>01</a:t>
            </a:r>
            <a:r>
              <a:rPr lang="ro-RO" sz="2400" b="1" dirty="0">
                <a:solidFill>
                  <a:srgbClr val="002060"/>
                </a:solidFill>
                <a:latin typeface="EC Square Sans Pro"/>
              </a:rPr>
              <a:t> - Ampicilina (nivel 5, subgrup pentru substanţe chimice). </a:t>
            </a:r>
          </a:p>
          <a:p>
            <a:pPr algn="just">
              <a:defRPr/>
            </a:pPr>
            <a:endParaRPr lang="en-US" sz="500" b="1" i="1" dirty="0">
              <a:solidFill>
                <a:srgbClr val="FF0000"/>
              </a:solidFill>
              <a:latin typeface="Book Antiqua" panose="02040602050305030304" pitchFamily="18" charset="0"/>
            </a:endParaRPr>
          </a:p>
          <a:p>
            <a:pPr>
              <a:defRPr/>
            </a:pPr>
            <a:r>
              <a:rPr lang="ro-RO" b="1" dirty="0">
                <a:solidFill>
                  <a:schemeClr val="bg1"/>
                </a:solidFill>
              </a:rPr>
              <a:t>	</a:t>
            </a:r>
            <a:r>
              <a:rPr lang="ro-RO" sz="3200" b="1" dirty="0">
                <a:solidFill>
                  <a:srgbClr val="FF0000"/>
                </a:solidFill>
                <a:latin typeface="EC Square Sans Pro"/>
              </a:rPr>
              <a:t>Nivel</a:t>
            </a:r>
            <a:r>
              <a:rPr lang="en-US" sz="3200" b="1" dirty="0">
                <a:solidFill>
                  <a:srgbClr val="FF0000"/>
                </a:solidFill>
                <a:latin typeface="EC Square Sans Pro"/>
              </a:rPr>
              <a:t>:</a:t>
            </a:r>
            <a:r>
              <a:rPr lang="ro-RO" sz="3200" b="1" dirty="0">
                <a:solidFill>
                  <a:srgbClr val="FF0000"/>
                </a:solidFill>
                <a:latin typeface="EC Square Sans Pro"/>
              </a:rPr>
              <a:t>		</a:t>
            </a:r>
            <a:r>
              <a:rPr lang="en-US" sz="3200" b="1" dirty="0">
                <a:solidFill>
                  <a:srgbClr val="FF0000"/>
                </a:solidFill>
                <a:latin typeface="EC Square Sans Pro"/>
              </a:rPr>
              <a:t>  </a:t>
            </a:r>
            <a:r>
              <a:rPr lang="ro-RO" sz="3200" b="1" dirty="0">
                <a:solidFill>
                  <a:srgbClr val="FF0000"/>
                </a:solidFill>
                <a:latin typeface="EC Square Sans Pro"/>
              </a:rPr>
              <a:t>0   1  </a:t>
            </a:r>
            <a:r>
              <a:rPr lang="en-US" sz="3200" b="1" dirty="0">
                <a:solidFill>
                  <a:srgbClr val="FF0000"/>
                </a:solidFill>
                <a:latin typeface="EC Square Sans Pro"/>
              </a:rPr>
              <a:t> </a:t>
            </a:r>
            <a:r>
              <a:rPr lang="ro-RO" sz="3200" b="1" dirty="0">
                <a:solidFill>
                  <a:srgbClr val="FF0000"/>
                </a:solidFill>
                <a:latin typeface="EC Square Sans Pro"/>
              </a:rPr>
              <a:t>2   </a:t>
            </a:r>
            <a:r>
              <a:rPr lang="en-US" sz="3200" b="1" dirty="0">
                <a:solidFill>
                  <a:srgbClr val="FF0000"/>
                </a:solidFill>
                <a:latin typeface="EC Square Sans Pro"/>
              </a:rPr>
              <a:t>3</a:t>
            </a:r>
            <a:r>
              <a:rPr lang="ro-RO" sz="3200" b="1" dirty="0">
                <a:solidFill>
                  <a:srgbClr val="FF0000"/>
                </a:solidFill>
                <a:latin typeface="EC Square Sans Pro"/>
              </a:rPr>
              <a:t>   </a:t>
            </a:r>
            <a:r>
              <a:rPr lang="en-US" sz="3200" b="1" dirty="0">
                <a:solidFill>
                  <a:srgbClr val="FF0000"/>
                </a:solidFill>
                <a:latin typeface="EC Square Sans Pro"/>
              </a:rPr>
              <a:t>4</a:t>
            </a:r>
          </a:p>
          <a:p>
            <a:pPr>
              <a:defRPr/>
            </a:pPr>
            <a:r>
              <a:rPr lang="ro-RO" sz="3200" b="1" dirty="0">
                <a:solidFill>
                  <a:schemeClr val="bg1"/>
                </a:solidFill>
                <a:latin typeface="Palatino Linotype" panose="02040502050505030304" pitchFamily="18" charset="0"/>
              </a:rPr>
              <a:t>	</a:t>
            </a:r>
            <a:r>
              <a:rPr lang="ro-RO" sz="3200" b="1" dirty="0">
                <a:solidFill>
                  <a:schemeClr val="bg1"/>
                </a:solidFill>
                <a:highlight>
                  <a:srgbClr val="FF0000"/>
                </a:highlight>
                <a:latin typeface="EC Square Sans Pro"/>
              </a:rPr>
              <a:t>Cod ATC	</a:t>
            </a:r>
            <a:r>
              <a:rPr lang="en-US" sz="3200" b="1" dirty="0">
                <a:solidFill>
                  <a:schemeClr val="bg1"/>
                </a:solidFill>
                <a:highlight>
                  <a:srgbClr val="FF0000"/>
                </a:highlight>
                <a:latin typeface="EC Square Sans Pro"/>
              </a:rPr>
              <a:t>          </a:t>
            </a:r>
            <a:r>
              <a:rPr lang="ro-RO" sz="3200" b="1" dirty="0">
                <a:solidFill>
                  <a:schemeClr val="bg1"/>
                </a:solidFill>
                <a:highlight>
                  <a:srgbClr val="FF0000"/>
                </a:highlight>
                <a:latin typeface="EC Square Sans Pro"/>
              </a:rPr>
              <a:t>J  01 C  A  0</a:t>
            </a:r>
            <a:r>
              <a:rPr lang="en-US" sz="3200" b="1" dirty="0">
                <a:solidFill>
                  <a:schemeClr val="bg1"/>
                </a:solidFill>
                <a:highlight>
                  <a:srgbClr val="FF0000"/>
                </a:highlight>
                <a:latin typeface="EC Square Sans Pro"/>
              </a:rPr>
              <a:t>1    </a:t>
            </a:r>
          </a:p>
          <a:p>
            <a:pPr>
              <a:defRPr/>
            </a:pPr>
            <a:r>
              <a:rPr lang="ro-RO" sz="3200" b="1" dirty="0">
                <a:solidFill>
                  <a:schemeClr val="bg1"/>
                </a:solidFill>
                <a:latin typeface="Palatino Linotype" panose="02040502050505030304" pitchFamily="18" charset="0"/>
              </a:rPr>
              <a:t>	</a:t>
            </a:r>
            <a:r>
              <a:rPr lang="ro-RO" sz="3200" b="1" dirty="0">
                <a:solidFill>
                  <a:schemeClr val="bg1"/>
                </a:solidFill>
                <a:highlight>
                  <a:srgbClr val="000080"/>
                </a:highlight>
                <a:latin typeface="EC Square Sans Pro"/>
              </a:rPr>
              <a:t>Cod ATCvet</a:t>
            </a:r>
            <a:r>
              <a:rPr lang="en-US" sz="3200" b="1" dirty="0">
                <a:solidFill>
                  <a:schemeClr val="bg1"/>
                </a:solidFill>
                <a:highlight>
                  <a:srgbClr val="000080"/>
                </a:highlight>
                <a:latin typeface="EC Square Sans Pro"/>
              </a:rPr>
              <a:t> </a:t>
            </a:r>
            <a:r>
              <a:rPr lang="ro-RO" sz="3200" b="1" dirty="0">
                <a:solidFill>
                  <a:schemeClr val="bg1"/>
                </a:solidFill>
                <a:highlight>
                  <a:srgbClr val="000080"/>
                </a:highlight>
                <a:latin typeface="EC Square Sans Pro"/>
              </a:rPr>
              <a:t>Q  J  01  C  A  0</a:t>
            </a:r>
            <a:r>
              <a:rPr lang="en-US" sz="3200" b="1" dirty="0">
                <a:solidFill>
                  <a:schemeClr val="bg1"/>
                </a:solidFill>
                <a:highlight>
                  <a:srgbClr val="000080"/>
                </a:highlight>
                <a:latin typeface="EC Square Sans Pro"/>
              </a:rPr>
              <a:t>1    </a:t>
            </a:r>
          </a:p>
        </p:txBody>
      </p:sp>
      <p:sp>
        <p:nvSpPr>
          <p:cNvPr id="4" name="TextBox 3">
            <a:extLst>
              <a:ext uri="{FF2B5EF4-FFF2-40B4-BE49-F238E27FC236}">
                <a16:creationId xmlns:a16="http://schemas.microsoft.com/office/drawing/2014/main" id="{4AA84D8A-36E3-8AC3-8CA0-0E9D0E7EFBD3}"/>
              </a:ext>
            </a:extLst>
          </p:cNvPr>
          <p:cNvSpPr txBox="1"/>
          <p:nvPr/>
        </p:nvSpPr>
        <p:spPr>
          <a:xfrm>
            <a:off x="7620000" y="6026150"/>
            <a:ext cx="4419600" cy="307777"/>
          </a:xfrm>
          <a:prstGeom prst="rect">
            <a:avLst/>
          </a:prstGeom>
          <a:solidFill>
            <a:srgbClr val="002060"/>
          </a:solidFill>
        </p:spPr>
        <p:txBody>
          <a:bodyPr wrap="square">
            <a:spAutoFit/>
          </a:bodyPr>
          <a:lstStyle/>
          <a:p>
            <a:r>
              <a:rPr lang="en-US" sz="1400" b="1" dirty="0" err="1">
                <a:solidFill>
                  <a:schemeClr val="bg1"/>
                </a:solidFill>
                <a:latin typeface="EC Square Sans Pro" panose="020B0506040000020004"/>
              </a:rPr>
              <a:t>Sursa</a:t>
            </a:r>
            <a:r>
              <a:rPr lang="en-US" sz="1400" b="1" dirty="0">
                <a:solidFill>
                  <a:schemeClr val="bg1"/>
                </a:solidFill>
                <a:latin typeface="EC Square Sans Pro" panose="020B0506040000020004"/>
              </a:rPr>
              <a:t>: </a:t>
            </a:r>
            <a:r>
              <a:rPr lang="en-US" sz="1400" dirty="0">
                <a:solidFill>
                  <a:schemeClr val="bg1"/>
                </a:solidFill>
                <a:latin typeface="EC Square Sans Pro" panose="020B0506040000020004"/>
              </a:rPr>
              <a:t>https://www.whocc.no/atcvet/atcvet_index/ </a:t>
            </a:r>
          </a:p>
        </p:txBody>
      </p:sp>
    </p:spTree>
    <p:extLst>
      <p:ext uri="{BB962C8B-B14F-4D97-AF65-F5344CB8AC3E}">
        <p14:creationId xmlns:p14="http://schemas.microsoft.com/office/powerpoint/2010/main" val="350092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ro-RO" sz="3200" b="1">
                <a:solidFill>
                  <a:srgbClr val="003399"/>
                </a:solidFill>
                <a:latin typeface="EC Square Sans Pro"/>
              </a:rPr>
              <a:t>Elemente importante ale noilor regulamente UE privind furajele medicamentate</a:t>
            </a:r>
          </a:p>
          <a:p>
            <a:pPr algn="l"/>
            <a:endParaRPr lang="en-US" sz="3200" b="1" dirty="0">
              <a:solidFill>
                <a:srgbClr val="003399"/>
              </a:solidFill>
              <a:latin typeface="EC Square Sans Pro"/>
            </a:endParaRPr>
          </a:p>
          <a:p>
            <a:pPr algn="l"/>
            <a:r>
              <a:rPr lang="ro-RO" sz="1600" i="1">
                <a:solidFill>
                  <a:srgbClr val="003399"/>
                </a:solidFill>
                <a:latin typeface="EC Square Sans Pro"/>
              </a:rPr>
              <a:t>Cursul 3</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ro-RO">
                <a:latin typeface="EC Square Sans Pro" panose="020B0506040000020004" pitchFamily="34" charset="0"/>
              </a:rPr>
              <a:t>ROMÂNIA, 9 și 10 MAI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1143000" y="1682750"/>
            <a:ext cx="3552998" cy="4567238"/>
          </a:xfrm>
          <a:prstGeom prst="rect">
            <a:avLst/>
          </a:prstGeom>
          <a:noFill/>
          <a:ln w="9525">
            <a:noFill/>
            <a:miter lim="800000"/>
            <a:headEnd/>
            <a:tailEnd/>
          </a:ln>
        </p:spPr>
      </p:pic>
      <p:sp>
        <p:nvSpPr>
          <p:cNvPr id="4" name="Rectangle 5"/>
          <p:cNvSpPr>
            <a:spLocks noChangeArrowheads="1"/>
          </p:cNvSpPr>
          <p:nvPr/>
        </p:nvSpPr>
        <p:spPr bwMode="auto">
          <a:xfrm>
            <a:off x="4800600" y="5645150"/>
            <a:ext cx="7239000" cy="276999"/>
          </a:xfrm>
          <a:prstGeom prst="rect">
            <a:avLst/>
          </a:prstGeom>
          <a:solidFill>
            <a:srgbClr val="002060"/>
          </a:solidFill>
          <a:ln w="9525">
            <a:noFill/>
            <a:miter lim="800000"/>
            <a:headEnd/>
            <a:tailEnd/>
          </a:ln>
        </p:spPr>
        <p:txBody>
          <a:bodyPr wrap="square">
            <a:spAutoFit/>
          </a:bodyPr>
          <a:lstStyle/>
          <a:p>
            <a:pPr algn="ctr"/>
            <a:r>
              <a:rPr lang="ro-RO" sz="1200" b="1" dirty="0">
                <a:solidFill>
                  <a:schemeClr val="bg1"/>
                </a:solidFill>
                <a:latin typeface="EC Square Sans Pro"/>
              </a:rPr>
              <a:t>Sursa: </a:t>
            </a:r>
            <a:r>
              <a:rPr lang="en-US" sz="1200" dirty="0">
                <a:solidFill>
                  <a:schemeClr val="bg1"/>
                </a:solidFill>
                <a:latin typeface="EC Square Sans Pro"/>
              </a:rPr>
              <a:t>http://blog.nouadreapta.org/wp-content/uploads/2011/01/caricatura_zilei-23411-</a:t>
            </a:r>
            <a:r>
              <a:rPr lang="en-US" sz="1200" dirty="0">
                <a:solidFill>
                  <a:schemeClr val="bg1"/>
                </a:solidFill>
              </a:rPr>
              <a:t>250x300.jpg</a:t>
            </a:r>
          </a:p>
        </p:txBody>
      </p:sp>
      <p:sp>
        <p:nvSpPr>
          <p:cNvPr id="5" name="Text Box 5"/>
          <p:cNvSpPr txBox="1">
            <a:spLocks noChangeArrowheads="1"/>
          </p:cNvSpPr>
          <p:nvPr/>
        </p:nvSpPr>
        <p:spPr bwMode="auto">
          <a:xfrm>
            <a:off x="5181600" y="2673350"/>
            <a:ext cx="5163338" cy="1421928"/>
          </a:xfrm>
          <a:prstGeom prst="rect">
            <a:avLst/>
          </a:prstGeom>
          <a:noFill/>
          <a:ln w="9525">
            <a:noFill/>
            <a:miter lim="800000"/>
            <a:headEnd/>
            <a:tailEnd/>
          </a:ln>
        </p:spPr>
        <p:txBody>
          <a:bodyPr wrap="square">
            <a:spAutoFit/>
          </a:bodyPr>
          <a:lstStyle/>
          <a:p>
            <a:pPr algn="ctr">
              <a:lnSpc>
                <a:spcPct val="90000"/>
              </a:lnSpc>
              <a:spcBef>
                <a:spcPct val="50000"/>
              </a:spcBef>
            </a:pPr>
            <a:r>
              <a:rPr lang="en-GB" sz="4800" b="1" dirty="0">
                <a:solidFill>
                  <a:srgbClr val="002060"/>
                </a:solidFill>
                <a:latin typeface="EC Square Sans Pro"/>
              </a:rPr>
              <a:t>V</a:t>
            </a:r>
            <a:r>
              <a:rPr lang="ro-RO" sz="4800" b="1" dirty="0">
                <a:solidFill>
                  <a:srgbClr val="002060"/>
                </a:solidFill>
                <a:latin typeface="EC Square Sans Pro"/>
              </a:rPr>
              <a:t>ă mulțumesc</a:t>
            </a:r>
            <a:r>
              <a:rPr lang="en-GB" sz="4800" b="1" dirty="0">
                <a:solidFill>
                  <a:srgbClr val="002060"/>
                </a:solidFill>
                <a:latin typeface="EC Square Sans Pro"/>
              </a:rPr>
              <a:t> </a:t>
            </a:r>
            <a:r>
              <a:rPr lang="ro-RO" sz="4800" b="1" dirty="0">
                <a:solidFill>
                  <a:srgbClr val="002060"/>
                </a:solidFill>
                <a:latin typeface="EC Square Sans Pro"/>
              </a:rPr>
              <a:t>pentru atenție!</a:t>
            </a:r>
            <a:endParaRPr lang="en-GB" sz="4800" b="1" dirty="0">
              <a:solidFill>
                <a:srgbClr val="002060"/>
              </a:solidFill>
              <a:latin typeface="EC Square Sans Pro"/>
            </a:endParaRPr>
          </a:p>
        </p:txBody>
      </p:sp>
    </p:spTree>
    <p:extLst>
      <p:ext uri="{BB962C8B-B14F-4D97-AF65-F5344CB8AC3E}">
        <p14:creationId xmlns:p14="http://schemas.microsoft.com/office/powerpoint/2010/main" val="14977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195381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457200" y="2139950"/>
            <a:ext cx="10972800" cy="4160370"/>
          </a:xfrm>
          <a:prstGeom prst="rect">
            <a:avLst/>
          </a:prstGeom>
          <a:noFill/>
          <a:ln w="9525">
            <a:noFill/>
            <a:miter lim="800000"/>
            <a:headEnd/>
            <a:tailEnd/>
          </a:ln>
        </p:spPr>
        <p:txBody>
          <a:bodyPr wrap="square">
            <a:spAutoFit/>
          </a:bodyPr>
          <a:lstStyle/>
          <a:p>
            <a:pPr algn="just">
              <a:tabLst>
                <a:tab pos="1541211" algn="l"/>
              </a:tabLst>
              <a:defRPr/>
            </a:pPr>
            <a:r>
              <a:rPr lang="vi-VN" sz="2805" b="1" dirty="0">
                <a:solidFill>
                  <a:srgbClr val="002060"/>
                </a:solidFill>
                <a:latin typeface="EC Square Sans Pro"/>
                <a:ea typeface="Yu Gothic UI Semibold" pitchFamily="34" charset="-128"/>
                <a:cs typeface="Times New Roman" panose="02020603050405020304" pitchFamily="18" charset="0"/>
              </a:rPr>
              <a:t>Răspândirea și transmiterea genelor de rezistență este un fenomen complex și s-a demonstrat că este posibilă între</a:t>
            </a:r>
            <a:endParaRPr lang="en-US" sz="2805" b="1" dirty="0">
              <a:solidFill>
                <a:srgbClr val="002060"/>
              </a:solidFill>
              <a:latin typeface="EC Square Sans Pro"/>
              <a:ea typeface="Yu Gothic UI Semibold" pitchFamily="34" charset="-128"/>
              <a:cs typeface="Times New Roman" panose="02020603050405020304" pitchFamily="18" charset="0"/>
            </a:endParaRPr>
          </a:p>
          <a:p>
            <a:pPr algn="just">
              <a:tabLst>
                <a:tab pos="1541211" algn="l"/>
              </a:tabLst>
              <a:defRPr/>
            </a:pPr>
            <a:endParaRPr lang="en-US" b="1" dirty="0">
              <a:solidFill>
                <a:srgbClr val="002060"/>
              </a:solidFill>
              <a:latin typeface="EC Square Sans Pro"/>
              <a:ea typeface="Yu Gothic UI Semibold" pitchFamily="34" charset="-128"/>
              <a:cs typeface="Times New Roman" panose="02020603050405020304" pitchFamily="18" charset="0"/>
            </a:endParaRPr>
          </a:p>
          <a:p>
            <a:pPr marL="457200" indent="-457200" algn="just">
              <a:buFont typeface="Arial" panose="020B0604020202020204" pitchFamily="34" charset="0"/>
              <a:buChar char="•"/>
              <a:tabLst>
                <a:tab pos="1541211" algn="l"/>
              </a:tabLst>
              <a:defRPr/>
            </a:pPr>
            <a:r>
              <a:rPr lang="en-US" sz="2805" b="1" dirty="0" err="1">
                <a:solidFill>
                  <a:srgbClr val="FF0000"/>
                </a:solidFill>
                <a:latin typeface="EC Square Sans Pro"/>
                <a:ea typeface="Yu Gothic UI Semibold" pitchFamily="34" charset="-128"/>
                <a:cs typeface="Times New Roman" panose="02020603050405020304" pitchFamily="18" charset="0"/>
              </a:rPr>
              <a:t>oameni</a:t>
            </a:r>
            <a:r>
              <a:rPr lang="en-US" sz="2805" b="1" dirty="0">
                <a:solidFill>
                  <a:srgbClr val="FF0000"/>
                </a:solidFill>
                <a:latin typeface="EC Square Sans Pro"/>
                <a:ea typeface="Yu Gothic UI Semibold" pitchFamily="34" charset="-128"/>
                <a:cs typeface="Times New Roman" panose="02020603050405020304" pitchFamily="18" charset="0"/>
              </a:rPr>
              <a:t>- </a:t>
            </a:r>
            <a:r>
              <a:rPr lang="en-US" sz="2805" b="1" dirty="0" err="1">
                <a:solidFill>
                  <a:srgbClr val="FF0000"/>
                </a:solidFill>
                <a:latin typeface="EC Square Sans Pro"/>
                <a:ea typeface="Yu Gothic UI Semibold" pitchFamily="34" charset="-128"/>
                <a:cs typeface="Times New Roman" panose="02020603050405020304" pitchFamily="18" charset="0"/>
              </a:rPr>
              <a:t>animale</a:t>
            </a:r>
            <a:r>
              <a:rPr lang="en-US" sz="2805" b="1" dirty="0">
                <a:solidFill>
                  <a:srgbClr val="FF0000"/>
                </a:solidFill>
                <a:latin typeface="EC Square Sans Pro"/>
                <a:ea typeface="Yu Gothic UI Semibold" pitchFamily="34" charset="-128"/>
                <a:cs typeface="Times New Roman" panose="02020603050405020304" pitchFamily="18" charset="0"/>
              </a:rPr>
              <a:t>,</a:t>
            </a:r>
          </a:p>
          <a:p>
            <a:pPr marL="457200" indent="-457200" algn="just">
              <a:buFont typeface="Arial" panose="020B0604020202020204" pitchFamily="34" charset="0"/>
              <a:buChar char="•"/>
              <a:tabLst>
                <a:tab pos="1541211" algn="l"/>
              </a:tabLst>
              <a:defRPr/>
            </a:pPr>
            <a:r>
              <a:rPr lang="en-US" sz="2805" b="1" dirty="0" err="1">
                <a:solidFill>
                  <a:srgbClr val="FF0000"/>
                </a:solidFill>
                <a:latin typeface="EC Square Sans Pro"/>
                <a:ea typeface="Yu Gothic UI Semibold" pitchFamily="34" charset="-128"/>
                <a:cs typeface="Times New Roman" panose="02020603050405020304" pitchFamily="18" charset="0"/>
              </a:rPr>
              <a:t>animale</a:t>
            </a:r>
            <a:r>
              <a:rPr lang="en-US" sz="2805" b="1" dirty="0">
                <a:solidFill>
                  <a:srgbClr val="FF0000"/>
                </a:solidFill>
                <a:latin typeface="EC Square Sans Pro"/>
                <a:ea typeface="Yu Gothic UI Semibold" pitchFamily="34" charset="-128"/>
                <a:cs typeface="Times New Roman" panose="02020603050405020304" pitchFamily="18" charset="0"/>
              </a:rPr>
              <a:t>- </a:t>
            </a:r>
            <a:r>
              <a:rPr lang="en-US" sz="2805" b="1" dirty="0" err="1">
                <a:solidFill>
                  <a:srgbClr val="FF0000"/>
                </a:solidFill>
                <a:latin typeface="EC Square Sans Pro"/>
                <a:ea typeface="Yu Gothic UI Semibold" pitchFamily="34" charset="-128"/>
                <a:cs typeface="Times New Roman" panose="02020603050405020304" pitchFamily="18" charset="0"/>
              </a:rPr>
              <a:t>oameni</a:t>
            </a:r>
            <a:r>
              <a:rPr lang="en-US" sz="2805" b="1" dirty="0">
                <a:solidFill>
                  <a:srgbClr val="FF0000"/>
                </a:solidFill>
                <a:latin typeface="EC Square Sans Pro"/>
                <a:ea typeface="Yu Gothic UI Semibold" pitchFamily="34" charset="-128"/>
                <a:cs typeface="Times New Roman" panose="02020603050405020304" pitchFamily="18" charset="0"/>
              </a:rPr>
              <a:t>,</a:t>
            </a:r>
            <a:r>
              <a:rPr lang="en-US" sz="2805" dirty="0">
                <a:solidFill>
                  <a:srgbClr val="002060"/>
                </a:solidFill>
                <a:latin typeface="EC Square Sans Pro"/>
                <a:ea typeface="Yu Gothic UI Semibold" pitchFamily="34" charset="-128"/>
                <a:cs typeface="Times New Roman" panose="02020603050405020304" pitchFamily="18" charset="0"/>
              </a:rPr>
              <a:t> </a:t>
            </a:r>
            <a:r>
              <a:rPr lang="en-US" sz="2805" dirty="0" err="1">
                <a:solidFill>
                  <a:srgbClr val="002060"/>
                </a:solidFill>
                <a:latin typeface="EC Square Sans Pro"/>
                <a:ea typeface="Yu Gothic UI Semibold" pitchFamily="34" charset="-128"/>
                <a:cs typeface="Times New Roman" panose="02020603050405020304" pitchFamily="18" charset="0"/>
              </a:rPr>
              <a:t>și</a:t>
            </a:r>
            <a:endParaRPr lang="en-US" sz="2805" dirty="0">
              <a:solidFill>
                <a:srgbClr val="002060"/>
              </a:solidFill>
              <a:latin typeface="EC Square Sans Pro"/>
              <a:ea typeface="Yu Gothic UI Semibold" pitchFamily="34" charset="-128"/>
              <a:cs typeface="Times New Roman" panose="02020603050405020304" pitchFamily="18" charset="0"/>
            </a:endParaRPr>
          </a:p>
          <a:p>
            <a:pPr marL="457200" indent="-457200" algn="just">
              <a:buFont typeface="Arial" panose="020B0604020202020204" pitchFamily="34" charset="0"/>
              <a:buChar char="•"/>
              <a:tabLst>
                <a:tab pos="1541211" algn="l"/>
              </a:tabLst>
              <a:defRPr/>
            </a:pPr>
            <a:r>
              <a:rPr lang="en-US" sz="2805" b="1" dirty="0" err="1">
                <a:solidFill>
                  <a:srgbClr val="FF0000"/>
                </a:solidFill>
                <a:latin typeface="EC Square Sans Pro"/>
                <a:ea typeface="Yu Gothic UI Semibold" pitchFamily="34" charset="-128"/>
                <a:cs typeface="Times New Roman" panose="02020603050405020304" pitchFamily="18" charset="0"/>
              </a:rPr>
              <a:t>Intre</a:t>
            </a:r>
            <a:r>
              <a:rPr lang="en-US" sz="2805" b="1" dirty="0">
                <a:solidFill>
                  <a:srgbClr val="FF0000"/>
                </a:solidFill>
                <a:latin typeface="EC Square Sans Pro"/>
                <a:ea typeface="Yu Gothic UI Semibold" pitchFamily="34" charset="-128"/>
                <a:cs typeface="Times New Roman" panose="02020603050405020304" pitchFamily="18" charset="0"/>
              </a:rPr>
              <a:t> </a:t>
            </a:r>
            <a:r>
              <a:rPr lang="en-US" sz="2805" b="1" dirty="0" err="1">
                <a:solidFill>
                  <a:srgbClr val="FF0000"/>
                </a:solidFill>
                <a:latin typeface="EC Square Sans Pro"/>
                <a:ea typeface="Yu Gothic UI Semibold" pitchFamily="34" charset="-128"/>
                <a:cs typeface="Times New Roman" panose="02020603050405020304" pitchFamily="18" charset="0"/>
              </a:rPr>
              <a:t>animale</a:t>
            </a:r>
            <a:r>
              <a:rPr lang="en-US" sz="2805" b="1" dirty="0">
                <a:solidFill>
                  <a:srgbClr val="FF0000"/>
                </a:solidFill>
                <a:latin typeface="EC Square Sans Pro"/>
                <a:ea typeface="Yu Gothic UI Semibold" pitchFamily="34" charset="-128"/>
                <a:cs typeface="Times New Roman" panose="02020603050405020304" pitchFamily="18" charset="0"/>
              </a:rPr>
              <a:t> - </a:t>
            </a:r>
            <a:r>
              <a:rPr lang="en-US" sz="2805" b="1" dirty="0" err="1">
                <a:solidFill>
                  <a:srgbClr val="FF0000"/>
                </a:solidFill>
                <a:latin typeface="EC Square Sans Pro"/>
                <a:ea typeface="Yu Gothic UI Semibold" pitchFamily="34" charset="-128"/>
                <a:cs typeface="Times New Roman" panose="02020603050405020304" pitchFamily="18" charset="0"/>
              </a:rPr>
              <a:t>mediu</a:t>
            </a:r>
            <a:r>
              <a:rPr lang="en-US" sz="2805" b="1" dirty="0">
                <a:solidFill>
                  <a:srgbClr val="FF0000"/>
                </a:solidFill>
                <a:latin typeface="EC Square Sans Pro"/>
                <a:ea typeface="Yu Gothic UI Semibold" pitchFamily="34" charset="-128"/>
                <a:cs typeface="Times New Roman" panose="02020603050405020304" pitchFamily="18" charset="0"/>
              </a:rPr>
              <a:t>.</a:t>
            </a:r>
          </a:p>
          <a:p>
            <a:pPr algn="just">
              <a:tabLst>
                <a:tab pos="1541211" algn="l"/>
              </a:tabLst>
              <a:defRPr/>
            </a:pPr>
            <a:endParaRPr lang="en-US" dirty="0">
              <a:solidFill>
                <a:srgbClr val="002060"/>
              </a:solidFill>
              <a:latin typeface="EC Square Sans Pro"/>
              <a:ea typeface="Yu Gothic UI Semibold" pitchFamily="34" charset="-128"/>
              <a:cs typeface="Times New Roman" panose="02020603050405020304" pitchFamily="18" charset="0"/>
            </a:endParaRPr>
          </a:p>
          <a:p>
            <a:pPr algn="just">
              <a:tabLst>
                <a:tab pos="1541211" algn="l"/>
              </a:tabLst>
              <a:defRPr/>
            </a:pPr>
            <a:r>
              <a:rPr lang="vi-VN" sz="2805" b="1" dirty="0">
                <a:solidFill>
                  <a:srgbClr val="002060"/>
                </a:solidFill>
                <a:latin typeface="EC Square Sans Pro"/>
                <a:ea typeface="Yu Gothic UI Semibold" pitchFamily="34" charset="-128"/>
                <a:cs typeface="Times New Roman" panose="02020603050405020304" pitchFamily="18" charset="0"/>
              </a:rPr>
              <a:t>Tratamentul veterinar antimicrobian durabil trebuie să fie legat de problemele </a:t>
            </a:r>
            <a:r>
              <a:rPr lang="vi-VN" sz="3200" b="1" dirty="0">
                <a:solidFill>
                  <a:srgbClr val="FF0000"/>
                </a:solidFill>
                <a:latin typeface="EC Square Sans Pro"/>
                <a:ea typeface="Yu Gothic UI Semibold" pitchFamily="34" charset="-128"/>
                <a:cs typeface="Times New Roman" panose="02020603050405020304" pitchFamily="18" charset="0"/>
              </a:rPr>
              <a:t>de sănătate publică </a:t>
            </a:r>
            <a:r>
              <a:rPr lang="vi-VN" sz="2805" b="1" dirty="0">
                <a:solidFill>
                  <a:srgbClr val="002060"/>
                </a:solidFill>
                <a:latin typeface="EC Square Sans Pro"/>
                <a:ea typeface="Yu Gothic UI Semibold" pitchFamily="34" charset="-128"/>
                <a:cs typeface="Times New Roman" panose="02020603050405020304" pitchFamily="18" charset="0"/>
              </a:rPr>
              <a:t>și </a:t>
            </a:r>
            <a:r>
              <a:rPr lang="vi-VN" sz="3200" b="1" dirty="0">
                <a:solidFill>
                  <a:srgbClr val="FF0000"/>
                </a:solidFill>
                <a:latin typeface="EC Square Sans Pro"/>
                <a:ea typeface="Yu Gothic UI Semibold" pitchFamily="34" charset="-128"/>
                <a:cs typeface="Times New Roman" panose="02020603050405020304" pitchFamily="18" charset="0"/>
              </a:rPr>
              <a:t>nu</a:t>
            </a:r>
            <a:r>
              <a:rPr lang="vi-VN" sz="3200" b="1" dirty="0">
                <a:solidFill>
                  <a:srgbClr val="002060"/>
                </a:solidFill>
                <a:latin typeface="EC Square Sans Pro"/>
                <a:ea typeface="Yu Gothic UI Semibold" pitchFamily="34" charset="-128"/>
                <a:cs typeface="Times New Roman" panose="02020603050405020304" pitchFamily="18" charset="0"/>
              </a:rPr>
              <a:t> </a:t>
            </a:r>
            <a:r>
              <a:rPr lang="vi-VN" sz="2805" b="1" dirty="0">
                <a:solidFill>
                  <a:srgbClr val="002060"/>
                </a:solidFill>
                <a:latin typeface="EC Square Sans Pro"/>
                <a:ea typeface="Yu Gothic UI Semibold" pitchFamily="34" charset="-128"/>
                <a:cs typeface="Times New Roman" panose="02020603050405020304" pitchFamily="18" charset="0"/>
              </a:rPr>
              <a:t>de problemele de sănătate animală</a:t>
            </a:r>
            <a:endParaRPr lang="en-US" sz="2805" b="1" dirty="0">
              <a:solidFill>
                <a:srgbClr val="002060"/>
              </a:solidFill>
              <a:latin typeface="EC Square Sans Pro"/>
              <a:ea typeface="Yu Gothic UI Semibold" pitchFamily="34" charset="-128"/>
              <a:cs typeface="Times New Roman" panose="02020603050405020304" pitchFamily="18" charset="0"/>
            </a:endParaRPr>
          </a:p>
        </p:txBody>
      </p:sp>
      <p:sp>
        <p:nvSpPr>
          <p:cNvPr id="3" name="Title 1">
            <a:extLst>
              <a:ext uri="{FF2B5EF4-FFF2-40B4-BE49-F238E27FC236}">
                <a16:creationId xmlns:a16="http://schemas.microsoft.com/office/drawing/2014/main" id="{3B36C577-0919-DD50-E822-C007A757CC39}"/>
              </a:ext>
            </a:extLst>
          </p:cNvPr>
          <p:cNvSpPr txBox="1">
            <a:spLocks/>
          </p:cNvSpPr>
          <p:nvPr/>
        </p:nvSpPr>
        <p:spPr>
          <a:xfrm>
            <a:off x="457200" y="768350"/>
            <a:ext cx="1831622" cy="914400"/>
          </a:xfrm>
          <a:prstGeom prst="rect">
            <a:avLst/>
          </a:prstGeom>
          <a:effectLst>
            <a:outerShdw blurRad="50800" dist="38100" dir="5400000" algn="t" rotWithShape="0">
              <a:prstClr val="black">
                <a:alpha val="40000"/>
              </a:prstClr>
            </a:outerShdw>
            <a:reflection blurRad="6350" stA="50000" endA="300" endPos="90000" dir="5400000" sy="-100000" algn="bl" rotWithShape="0"/>
          </a:effectLst>
        </p:spPr>
        <p:txBody>
          <a:bodyPr/>
          <a:lstStyle>
            <a:lvl1pPr>
              <a:defRPr>
                <a:latin typeface="+mj-lt"/>
                <a:ea typeface="+mj-ea"/>
                <a:cs typeface="+mj-cs"/>
              </a:defRPr>
            </a:lvl1pPr>
          </a:lstStyle>
          <a:p>
            <a:pPr>
              <a:defRPr/>
            </a:pPr>
            <a:r>
              <a:rPr lang="ro-RO" sz="5400" b="1" dirty="0">
                <a:solidFill>
                  <a:srgbClr val="002060"/>
                </a:solidFill>
                <a:latin typeface="EC Square Sans Pro"/>
              </a:rPr>
              <a:t>Fa</a:t>
            </a:r>
            <a:r>
              <a:rPr lang="en-US" sz="5400" b="1" dirty="0">
                <a:solidFill>
                  <a:srgbClr val="002060"/>
                </a:solidFill>
                <a:latin typeface="EC Square Sans Pro"/>
              </a:rPr>
              <a:t>p</a:t>
            </a:r>
            <a:r>
              <a:rPr lang="ro-RO" sz="5400" b="1" dirty="0">
                <a:solidFill>
                  <a:srgbClr val="002060"/>
                </a:solidFill>
                <a:latin typeface="EC Square Sans Pro"/>
              </a:rPr>
              <a:t>t</a:t>
            </a:r>
            <a:endParaRPr lang="en-US" sz="5400" b="1" dirty="0">
              <a:solidFill>
                <a:srgbClr val="002060"/>
              </a:solidFill>
              <a:latin typeface="EC Square Sans Pro"/>
            </a:endParaRPr>
          </a:p>
        </p:txBody>
      </p:sp>
    </p:spTree>
    <p:extLst>
      <p:ext uri="{BB962C8B-B14F-4D97-AF65-F5344CB8AC3E}">
        <p14:creationId xmlns:p14="http://schemas.microsoft.com/office/powerpoint/2010/main" val="979314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7950"/>
            <a:ext cx="8584820" cy="687070"/>
          </a:xfrm>
        </p:spPr>
        <p:txBody>
          <a:bodyPr/>
          <a:lstStyle/>
          <a:p>
            <a:pPr algn="l">
              <a:defRPr/>
            </a:pPr>
            <a:r>
              <a:rPr lang="ro-RO" sz="4400" b="1" kern="1200" dirty="0">
                <a:solidFill>
                  <a:srgbClr val="FF0000"/>
                </a:solidFill>
                <a:latin typeface="EC Square Sans Pro" panose="020B0506040000020004"/>
                <a:ea typeface="Yu Gothic UI Semibold" pitchFamily="34" charset="-128"/>
                <a:cs typeface="Arial" pitchFamily="34" charset="0"/>
              </a:rPr>
              <a:t>În România (ca și în Europa...)</a:t>
            </a:r>
            <a:endParaRPr lang="en-US" sz="4400" b="1" kern="1200" dirty="0">
              <a:solidFill>
                <a:srgbClr val="FF0000"/>
              </a:solidFill>
              <a:latin typeface="EC Square Sans Pro" panose="020B0506040000020004"/>
              <a:ea typeface="Yu Gothic UI Semibold" pitchFamily="34" charset="-128"/>
              <a:cs typeface="Arial" pitchFamily="34" charset="0"/>
            </a:endParaRPr>
          </a:p>
        </p:txBody>
      </p:sp>
      <p:sp>
        <p:nvSpPr>
          <p:cNvPr id="4" name="Rectangle 1"/>
          <p:cNvSpPr>
            <a:spLocks noGrp="1" noChangeArrowheads="1"/>
          </p:cNvSpPr>
          <p:nvPr>
            <p:ph idx="1"/>
          </p:nvPr>
        </p:nvSpPr>
        <p:spPr>
          <a:xfrm>
            <a:off x="685800" y="2292350"/>
            <a:ext cx="10972800" cy="3693319"/>
          </a:xfrm>
        </p:spPr>
        <p:txBody>
          <a:bodyPr wrap="square" anchor="ctr">
            <a:spAutoFit/>
          </a:bodyPr>
          <a:lstStyle/>
          <a:p>
            <a:pPr algn="just">
              <a:tabLst>
                <a:tab pos="540776" algn="l"/>
              </a:tabLst>
              <a:defRPr/>
            </a:pPr>
            <a:r>
              <a:rPr lang="ro-RO" sz="3200" b="1" dirty="0">
                <a:solidFill>
                  <a:srgbClr val="002060"/>
                </a:solidFill>
                <a:latin typeface="EC Square Sans Pro" panose="020B0506040000020004"/>
                <a:ea typeface="Yu Gothic UI Semibold" pitchFamily="34" charset="-128"/>
                <a:cs typeface="Times New Roman" panose="02020603050405020304" pitchFamily="18" charset="0"/>
              </a:rPr>
              <a:t>Principale</a:t>
            </a:r>
            <a:r>
              <a:rPr lang="en-US" sz="3200" b="1" dirty="0">
                <a:solidFill>
                  <a:srgbClr val="002060"/>
                </a:solidFill>
                <a:latin typeface="EC Square Sans Pro" panose="020B0506040000020004"/>
                <a:ea typeface="Yu Gothic UI Semibold" pitchFamily="34" charset="-128"/>
                <a:cs typeface="Times New Roman" panose="02020603050405020304" pitchFamily="18" charset="0"/>
              </a:rPr>
              <a:t>le</a:t>
            </a:r>
            <a:r>
              <a:rPr lang="ro-RO" sz="3200" b="1" dirty="0">
                <a:solidFill>
                  <a:srgbClr val="002060"/>
                </a:solidFill>
                <a:latin typeface="EC Square Sans Pro" panose="020B0506040000020004"/>
                <a:ea typeface="Yu Gothic UI Semibold" pitchFamily="34" charset="-128"/>
                <a:cs typeface="Times New Roman" panose="02020603050405020304" pitchFamily="18" charset="0"/>
              </a:rPr>
              <a:t> cauze c</a:t>
            </a:r>
            <a:r>
              <a:rPr lang="en-US" sz="3200" b="1" dirty="0" err="1">
                <a:solidFill>
                  <a:srgbClr val="002060"/>
                </a:solidFill>
                <a:latin typeface="EC Square Sans Pro" panose="020B0506040000020004"/>
                <a:ea typeface="Yu Gothic UI Semibold" pitchFamily="34" charset="-128"/>
                <a:cs typeface="Times New Roman" panose="02020603050405020304" pitchFamily="18" charset="0"/>
              </a:rPr>
              <a:t>ar</a:t>
            </a:r>
            <a:r>
              <a:rPr lang="ro-RO" sz="3200" b="1" dirty="0">
                <a:solidFill>
                  <a:srgbClr val="002060"/>
                </a:solidFill>
                <a:latin typeface="EC Square Sans Pro" panose="020B0506040000020004"/>
                <a:ea typeface="Yu Gothic UI Semibold" pitchFamily="34" charset="-128"/>
                <a:cs typeface="Times New Roman" panose="02020603050405020304" pitchFamily="18" charset="0"/>
              </a:rPr>
              <a:t>e favorizează apariția fenomenelor de rezistență la medicamente sunt:</a:t>
            </a:r>
            <a:endParaRPr lang="en-US" sz="3200" b="1" dirty="0">
              <a:solidFill>
                <a:srgbClr val="002060"/>
              </a:solidFill>
              <a:latin typeface="EC Square Sans Pro" panose="020B0506040000020004"/>
              <a:ea typeface="Yu Gothic UI Semibold" pitchFamily="34" charset="-128"/>
              <a:cs typeface="Times New Roman" panose="02020603050405020304" pitchFamily="18" charset="0"/>
            </a:endParaRPr>
          </a:p>
          <a:p>
            <a:pPr algn="just">
              <a:tabLst>
                <a:tab pos="540776" algn="l"/>
              </a:tabLst>
              <a:defRPr/>
            </a:pPr>
            <a:endParaRPr lang="en-US" dirty="0">
              <a:solidFill>
                <a:srgbClr val="002060"/>
              </a:solidFill>
              <a:latin typeface="EC Square Sans Pro" panose="020B0506040000020004"/>
              <a:ea typeface="Yu Gothic UI Semibold" pitchFamily="34" charset="-128"/>
              <a:cs typeface="Times New Roman" panose="02020603050405020304" pitchFamily="18" charset="0"/>
            </a:endParaRPr>
          </a:p>
          <a:p>
            <a:pPr marL="457200" indent="-457200" algn="just">
              <a:buFont typeface="Arial" pitchFamily="34" charset="0"/>
              <a:buChar char="•"/>
              <a:tabLst>
                <a:tab pos="540776" algn="l"/>
              </a:tabLst>
              <a:defRPr/>
            </a:pPr>
            <a:r>
              <a:rPr lang="ro-RO" sz="3000" b="1" dirty="0">
                <a:solidFill>
                  <a:srgbClr val="FF0000"/>
                </a:solidFill>
                <a:latin typeface="EC Square Sans Pro" panose="020B0506040000020004"/>
                <a:ea typeface="Yu Gothic UI Semibold" pitchFamily="34" charset="-128"/>
                <a:cs typeface="Times New Roman" panose="02020603050405020304" pitchFamily="18" charset="0"/>
              </a:rPr>
              <a:t>sub-dozarea</a:t>
            </a:r>
            <a:r>
              <a:rPr lang="en-US" sz="3000" b="1" dirty="0">
                <a:solidFill>
                  <a:srgbClr val="FF0000"/>
                </a:solidFill>
                <a:latin typeface="EC Square Sans Pro" panose="020B0506040000020004"/>
                <a:ea typeface="Yu Gothic UI Semibold" pitchFamily="34" charset="-128"/>
                <a:cs typeface="Times New Roman" panose="02020603050405020304" pitchFamily="18" charset="0"/>
              </a:rPr>
              <a:t> </a:t>
            </a:r>
            <a:r>
              <a:rPr lang="en-US" sz="3000" b="1" dirty="0" err="1">
                <a:solidFill>
                  <a:srgbClr val="FF0000"/>
                </a:solidFill>
                <a:latin typeface="EC Square Sans Pro" panose="020B0506040000020004"/>
                <a:ea typeface="Yu Gothic UI Semibold" pitchFamily="34" charset="-128"/>
                <a:cs typeface="Times New Roman" panose="02020603050405020304" pitchFamily="18" charset="0"/>
              </a:rPr>
              <a:t>sau</a:t>
            </a:r>
            <a:r>
              <a:rPr lang="en-US" sz="3000" b="1" dirty="0">
                <a:solidFill>
                  <a:srgbClr val="FF0000"/>
                </a:solidFill>
                <a:latin typeface="EC Square Sans Pro" panose="020B0506040000020004"/>
                <a:ea typeface="Yu Gothic UI Semibold" pitchFamily="34" charset="-128"/>
                <a:cs typeface="Times New Roman" panose="02020603050405020304" pitchFamily="18" charset="0"/>
              </a:rPr>
              <a:t> </a:t>
            </a:r>
            <a:r>
              <a:rPr lang="ro-RO" sz="3000" b="1" dirty="0">
                <a:solidFill>
                  <a:srgbClr val="FF0000"/>
                </a:solidFill>
                <a:latin typeface="EC Square Sans Pro" panose="020B0506040000020004"/>
                <a:ea typeface="Yu Gothic UI Semibold" pitchFamily="34" charset="-128"/>
                <a:cs typeface="Times New Roman" panose="02020603050405020304" pitchFamily="18" charset="0"/>
              </a:rPr>
              <a:t>dozarea inadecvată </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a </a:t>
            </a:r>
            <a:r>
              <a:rPr lang="en-US" sz="3000" b="1" dirty="0" err="1">
                <a:solidFill>
                  <a:srgbClr val="002060"/>
                </a:solidFill>
                <a:latin typeface="EC Square Sans Pro" panose="020B0506040000020004"/>
                <a:ea typeface="Yu Gothic UI Semibold" pitchFamily="34" charset="-128"/>
                <a:cs typeface="Times New Roman" panose="02020603050405020304" pitchFamily="18" charset="0"/>
              </a:rPr>
              <a:t>antiinfectioaselor</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a:t>
            </a:r>
            <a:endParaRPr lang="en-US" sz="3000" b="1" dirty="0">
              <a:solidFill>
                <a:srgbClr val="002060"/>
              </a:solidFill>
              <a:latin typeface="EC Square Sans Pro" panose="020B0506040000020004"/>
              <a:ea typeface="Yu Gothic UI Semibold" pitchFamily="34" charset="-128"/>
              <a:cs typeface="Times New Roman" panose="02020603050405020304" pitchFamily="18" charset="0"/>
            </a:endParaRPr>
          </a:p>
          <a:p>
            <a:pPr marL="457200" indent="-457200" algn="just">
              <a:buFont typeface="Arial" pitchFamily="34" charset="0"/>
              <a:buChar char="•"/>
              <a:tabLst>
                <a:tab pos="540776" algn="l"/>
              </a:tabLst>
              <a:defRPr/>
            </a:pPr>
            <a:r>
              <a:rPr lang="ro-RO" sz="3000" b="1" dirty="0">
                <a:solidFill>
                  <a:srgbClr val="FF0000"/>
                </a:solidFill>
                <a:latin typeface="EC Square Sans Pro" panose="020B0506040000020004"/>
                <a:ea typeface="Yu Gothic UI Semibold" pitchFamily="34" charset="-128"/>
                <a:cs typeface="Times New Roman" panose="02020603050405020304" pitchFamily="18" charset="0"/>
              </a:rPr>
              <a:t>tratamentul bolilor virale</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 la animale cu antibiotice...,</a:t>
            </a:r>
            <a:endParaRPr lang="en-US" sz="3000" b="1" dirty="0">
              <a:solidFill>
                <a:srgbClr val="002060"/>
              </a:solidFill>
              <a:latin typeface="EC Square Sans Pro" panose="020B0506040000020004"/>
              <a:ea typeface="Yu Gothic UI Semibold" pitchFamily="34" charset="-128"/>
              <a:cs typeface="Times New Roman" panose="02020603050405020304" pitchFamily="18" charset="0"/>
            </a:endParaRPr>
          </a:p>
          <a:p>
            <a:pPr marL="457200" indent="-457200" algn="just">
              <a:buFont typeface="Arial" pitchFamily="34" charset="0"/>
              <a:buChar char="•"/>
              <a:tabLst>
                <a:tab pos="540776" algn="l"/>
              </a:tabLst>
              <a:defRPr/>
            </a:pPr>
            <a:r>
              <a:rPr lang="ro-RO" sz="3000" b="1" dirty="0">
                <a:solidFill>
                  <a:srgbClr val="FF0000"/>
                </a:solidFill>
                <a:latin typeface="EC Square Sans Pro" panose="020B0506040000020004"/>
                <a:ea typeface="Yu Gothic UI Semibold" pitchFamily="34" charset="-128"/>
                <a:cs typeface="Times New Roman" panose="02020603050405020304" pitchFamily="18" charset="0"/>
              </a:rPr>
              <a:t>administrarea</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 la orice tratament a antibioticelor c</a:t>
            </a:r>
            <a:r>
              <a:rPr lang="en-US" sz="3000" b="1" dirty="0">
                <a:solidFill>
                  <a:srgbClr val="002060"/>
                </a:solidFill>
                <a:latin typeface="EC Square Sans Pro" panose="020B0506040000020004"/>
                <a:ea typeface="Yu Gothic UI Semibold" pitchFamily="34" charset="-128"/>
                <a:cs typeface="Times New Roman" panose="02020603050405020304" pitchFamily="18" charset="0"/>
              </a:rPr>
              <a:t>u </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spectru larg, în timp ce antibioticele cu spectru îngust</a:t>
            </a:r>
            <a:r>
              <a:rPr lang="en-US" sz="3000" b="1" dirty="0">
                <a:solidFill>
                  <a:srgbClr val="002060"/>
                </a:solidFill>
                <a:latin typeface="EC Square Sans Pro" panose="020B0506040000020004"/>
                <a:ea typeface="Yu Gothic UI Semibold" pitchFamily="34" charset="-128"/>
                <a:cs typeface="Times New Roman" panose="02020603050405020304" pitchFamily="18" charset="0"/>
              </a:rPr>
              <a:t> a</a:t>
            </a:r>
            <a:r>
              <a:rPr lang="ro-RO" sz="3000" b="1" dirty="0">
                <a:solidFill>
                  <a:srgbClr val="002060"/>
                </a:solidFill>
                <a:latin typeface="EC Square Sans Pro" panose="020B0506040000020004"/>
                <a:ea typeface="Yu Gothic UI Semibold" pitchFamily="34" charset="-128"/>
                <a:cs typeface="Times New Roman" panose="02020603050405020304" pitchFamily="18" charset="0"/>
              </a:rPr>
              <a:t>r fi suficiente. </a:t>
            </a:r>
          </a:p>
        </p:txBody>
      </p:sp>
    </p:spTree>
    <p:extLst>
      <p:ext uri="{BB962C8B-B14F-4D97-AF65-F5344CB8AC3E}">
        <p14:creationId xmlns:p14="http://schemas.microsoft.com/office/powerpoint/2010/main" val="985991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51B04C2-F1C9-3DD5-04C8-E3A497DF3ABC}"/>
              </a:ext>
            </a:extLst>
          </p:cNvPr>
          <p:cNvSpPr>
            <a:spLocks noGrp="1"/>
          </p:cNvSpPr>
          <p:nvPr>
            <p:ph type="title"/>
          </p:nvPr>
        </p:nvSpPr>
        <p:spPr>
          <a:xfrm>
            <a:off x="533400" y="539750"/>
            <a:ext cx="8368396" cy="839752"/>
          </a:xfrm>
        </p:spPr>
        <p:txBody>
          <a:bodyPr/>
          <a:lstStyle/>
          <a:p>
            <a:pPr algn="just">
              <a:defRPr/>
            </a:pPr>
            <a:r>
              <a:rPr lang="ro-RO" sz="4400" b="1" kern="1200" dirty="0">
                <a:solidFill>
                  <a:srgbClr val="FF0000"/>
                </a:solidFill>
                <a:latin typeface="EC Square Sans Pro" panose="020B0506040000020004"/>
                <a:ea typeface="Yu Gothic UI Semibold" pitchFamily="34" charset="-128"/>
                <a:cs typeface="Arial" pitchFamily="34" charset="0"/>
              </a:rPr>
              <a:t>În România</a:t>
            </a:r>
            <a:r>
              <a:rPr lang="ro-RO" sz="4400" kern="1200" dirty="0">
                <a:solidFill>
                  <a:srgbClr val="FF0000"/>
                </a:solidFill>
                <a:latin typeface="EC Square Sans Pro" panose="020B0506040000020004"/>
                <a:ea typeface="Yu Gothic UI Semibold" pitchFamily="34" charset="-128"/>
                <a:cs typeface="Arial" pitchFamily="34" charset="0"/>
              </a:rPr>
              <a:t> (ca și în Europa...)</a:t>
            </a:r>
            <a:endParaRPr lang="en-US" sz="4400" kern="1200" dirty="0">
              <a:solidFill>
                <a:srgbClr val="FF0000"/>
              </a:solidFill>
              <a:latin typeface="EC Square Sans Pro" panose="020B0506040000020004"/>
              <a:ea typeface="Yu Gothic UI Semibold" pitchFamily="34" charset="-128"/>
              <a:cs typeface="Arial" pitchFamily="34" charset="0"/>
            </a:endParaRPr>
          </a:p>
        </p:txBody>
      </p:sp>
      <p:sp>
        <p:nvSpPr>
          <p:cNvPr id="4" name="Rectangle 3">
            <a:extLst>
              <a:ext uri="{FF2B5EF4-FFF2-40B4-BE49-F238E27FC236}">
                <a16:creationId xmlns:a16="http://schemas.microsoft.com/office/drawing/2014/main" id="{70999933-8D16-6C57-DD3A-7BBE855B27B7}"/>
              </a:ext>
            </a:extLst>
          </p:cNvPr>
          <p:cNvSpPr/>
          <p:nvPr/>
        </p:nvSpPr>
        <p:spPr>
          <a:xfrm>
            <a:off x="533400" y="1530349"/>
            <a:ext cx="10972800" cy="4616648"/>
          </a:xfrm>
          <a:prstGeom prst="rect">
            <a:avLst/>
          </a:prstGeom>
        </p:spPr>
        <p:txBody>
          <a:bodyPr wrap="square">
            <a:spAutoFit/>
          </a:bodyPr>
          <a:lstStyle/>
          <a:p>
            <a:pPr marL="291065" indent="-291065" algn="just">
              <a:buFont typeface="Arial" pitchFamily="34" charset="0"/>
              <a:buChar char="•"/>
              <a:defRPr/>
            </a:pPr>
            <a:r>
              <a:rPr lang="vi-VN" sz="2800" b="1" dirty="0">
                <a:solidFill>
                  <a:srgbClr val="002060"/>
                </a:solidFill>
                <a:latin typeface="EC Square Sans Pro"/>
                <a:ea typeface="Yu Gothic UI Semibold" pitchFamily="34" charset="-128"/>
              </a:rPr>
              <a:t>Utilizarea </a:t>
            </a:r>
            <a:r>
              <a:rPr lang="vi-VN" sz="3200" b="1" dirty="0">
                <a:solidFill>
                  <a:srgbClr val="FF0000"/>
                </a:solidFill>
                <a:latin typeface="EC Square Sans Pro"/>
                <a:ea typeface="Yu Gothic UI Semibold" pitchFamily="34" charset="-128"/>
              </a:rPr>
              <a:t>iresponsabilă</a:t>
            </a:r>
            <a:r>
              <a:rPr lang="vi-VN" sz="2800" b="1" dirty="0">
                <a:solidFill>
                  <a:srgbClr val="002060"/>
                </a:solidFill>
                <a:latin typeface="EC Square Sans Pro"/>
                <a:ea typeface="Yu Gothic UI Semibold" pitchFamily="34" charset="-128"/>
              </a:rPr>
              <a:t> a antibioticelor la animalele de fermă, a </a:t>
            </a:r>
            <a:r>
              <a:rPr lang="vi-VN" sz="3200" b="1" dirty="0">
                <a:solidFill>
                  <a:srgbClr val="FF0000"/>
                </a:solidFill>
                <a:latin typeface="EC Square Sans Pro"/>
                <a:ea typeface="Yu Gothic UI Semibold" pitchFamily="34" charset="-128"/>
              </a:rPr>
              <a:t>dezvolt</a:t>
            </a:r>
            <a:r>
              <a:rPr lang="ro-RO" sz="3200" b="1" dirty="0">
                <a:solidFill>
                  <a:srgbClr val="FF0000"/>
                </a:solidFill>
                <a:latin typeface="EC Square Sans Pro"/>
                <a:ea typeface="Yu Gothic UI Semibold" pitchFamily="34" charset="-128"/>
              </a:rPr>
              <a:t>at</a:t>
            </a:r>
            <a:r>
              <a:rPr lang="vi-VN" sz="3200" b="1" dirty="0">
                <a:solidFill>
                  <a:srgbClr val="FF0000"/>
                </a:solidFill>
                <a:latin typeface="EC Square Sans Pro"/>
                <a:ea typeface="Yu Gothic UI Semibold" pitchFamily="34" charset="-128"/>
              </a:rPr>
              <a:t> rezistenț</a:t>
            </a:r>
            <a:r>
              <a:rPr lang="ro-RO" sz="3200" b="1" dirty="0">
                <a:solidFill>
                  <a:srgbClr val="FF0000"/>
                </a:solidFill>
                <a:latin typeface="EC Square Sans Pro"/>
                <a:ea typeface="Yu Gothic UI Semibold" pitchFamily="34" charset="-128"/>
              </a:rPr>
              <a:t>a</a:t>
            </a:r>
            <a:r>
              <a:rPr lang="vi-VN" sz="3200" b="1" dirty="0">
                <a:solidFill>
                  <a:srgbClr val="FF0000"/>
                </a:solidFill>
                <a:latin typeface="EC Square Sans Pro"/>
                <a:ea typeface="Yu Gothic UI Semibold" pitchFamily="34" charset="-128"/>
              </a:rPr>
              <a:t> </a:t>
            </a:r>
            <a:r>
              <a:rPr lang="vi-VN" sz="2800" b="1" dirty="0">
                <a:solidFill>
                  <a:srgbClr val="002060"/>
                </a:solidFill>
                <a:latin typeface="EC Square Sans Pro"/>
                <a:ea typeface="Yu Gothic UI Semibold" pitchFamily="34" charset="-128"/>
              </a:rPr>
              <a:t>la animale sau la persoane</a:t>
            </a:r>
            <a:r>
              <a:rPr lang="en-US" sz="2800" b="1" dirty="0">
                <a:solidFill>
                  <a:srgbClr val="002060"/>
                </a:solidFill>
                <a:latin typeface="EC Square Sans Pro"/>
                <a:ea typeface="Yu Gothic UI Semibold" pitchFamily="34" charset="-128"/>
              </a:rPr>
              <a:t>le</a:t>
            </a:r>
            <a:r>
              <a:rPr lang="vi-VN" sz="2800" b="1" dirty="0">
                <a:solidFill>
                  <a:srgbClr val="002060"/>
                </a:solidFill>
                <a:latin typeface="EC Square Sans Pro"/>
                <a:ea typeface="Yu Gothic UI Semibold" pitchFamily="34" charset="-128"/>
              </a:rPr>
              <a:t> care consum</a:t>
            </a:r>
            <a:r>
              <a:rPr lang="en-US" sz="2800" b="1" dirty="0">
                <a:solidFill>
                  <a:srgbClr val="002060"/>
                </a:solidFill>
                <a:latin typeface="EC Square Sans Pro"/>
                <a:ea typeface="Yu Gothic UI Semibold" pitchFamily="34" charset="-128"/>
              </a:rPr>
              <a:t>at</a:t>
            </a:r>
            <a:r>
              <a:rPr lang="vi-VN" sz="2800" b="1" dirty="0">
                <a:solidFill>
                  <a:srgbClr val="002060"/>
                </a:solidFill>
                <a:latin typeface="EC Square Sans Pro"/>
                <a:ea typeface="Yu Gothic UI Semibold" pitchFamily="34" charset="-128"/>
              </a:rPr>
              <a:t> carne</a:t>
            </a:r>
            <a:r>
              <a:rPr lang="en-US" sz="2800" b="1" dirty="0">
                <a:solidFill>
                  <a:srgbClr val="002060"/>
                </a:solidFill>
                <a:latin typeface="EC Square Sans Pro"/>
                <a:ea typeface="Yu Gothic UI Semibold" pitchFamily="34" charset="-128"/>
              </a:rPr>
              <a:t>a</a:t>
            </a:r>
            <a:r>
              <a:rPr lang="vi-VN" sz="2800" b="1" dirty="0">
                <a:solidFill>
                  <a:srgbClr val="002060"/>
                </a:solidFill>
                <a:latin typeface="EC Square Sans Pro"/>
                <a:ea typeface="Yu Gothic UI Semibold" pitchFamily="34" charset="-128"/>
              </a:rPr>
              <a:t> și subproduse</a:t>
            </a:r>
            <a:r>
              <a:rPr lang="en-US" sz="2800" b="1" dirty="0">
                <a:solidFill>
                  <a:srgbClr val="002060"/>
                </a:solidFill>
                <a:latin typeface="EC Square Sans Pro"/>
                <a:ea typeface="Yu Gothic UI Semibold" pitchFamily="34" charset="-128"/>
              </a:rPr>
              <a:t>le</a:t>
            </a:r>
            <a:r>
              <a:rPr lang="vi-VN" sz="2800" b="1" dirty="0">
                <a:solidFill>
                  <a:srgbClr val="002060"/>
                </a:solidFill>
                <a:latin typeface="EC Square Sans Pro"/>
                <a:ea typeface="Yu Gothic UI Semibold" pitchFamily="34" charset="-128"/>
              </a:rPr>
              <a:t>.</a:t>
            </a:r>
            <a:endParaRPr lang="en-US" sz="2800" b="1" dirty="0">
              <a:solidFill>
                <a:srgbClr val="002060"/>
              </a:solidFill>
              <a:latin typeface="EC Square Sans Pro"/>
              <a:ea typeface="Yu Gothic UI Semibold" pitchFamily="34" charset="-128"/>
            </a:endParaRPr>
          </a:p>
          <a:p>
            <a:pPr algn="just">
              <a:defRPr/>
            </a:pPr>
            <a:endParaRPr lang="ro-RO" sz="1100" b="1" dirty="0">
              <a:solidFill>
                <a:srgbClr val="002060"/>
              </a:solidFill>
              <a:latin typeface="EC Square Sans Pro"/>
              <a:ea typeface="Yu Gothic UI Semibold" pitchFamily="34" charset="-128"/>
            </a:endParaRPr>
          </a:p>
          <a:p>
            <a:pPr algn="just">
              <a:defRPr/>
            </a:pPr>
            <a:r>
              <a:rPr lang="vi-VN" sz="3000" b="1" dirty="0">
                <a:solidFill>
                  <a:srgbClr val="002060"/>
                </a:solidFill>
                <a:latin typeface="EC Square Sans Pro"/>
                <a:ea typeface="Yu Gothic UI Semibold" pitchFamily="34" charset="-128"/>
              </a:rPr>
              <a:t>Antibiorezistenţa a apărut </a:t>
            </a:r>
            <a:r>
              <a:rPr lang="ro-RO" sz="3000" b="1" dirty="0">
                <a:solidFill>
                  <a:srgbClr val="002060"/>
                </a:solidFill>
                <a:latin typeface="EC Square Sans Pro"/>
                <a:ea typeface="Yu Gothic UI Semibold" pitchFamily="34" charset="-128"/>
              </a:rPr>
              <a:t>mai ales</a:t>
            </a:r>
            <a:r>
              <a:rPr lang="vi-VN" sz="3000" b="1" dirty="0">
                <a:solidFill>
                  <a:srgbClr val="002060"/>
                </a:solidFill>
                <a:latin typeface="EC Square Sans Pro"/>
                <a:ea typeface="Yu Gothic UI Semibold" pitchFamily="34" charset="-128"/>
              </a:rPr>
              <a:t> prin folosirea antibioticelor ca</a:t>
            </a:r>
            <a:r>
              <a:rPr lang="en-US" sz="3000" b="1" dirty="0">
                <a:solidFill>
                  <a:srgbClr val="002060"/>
                </a:solidFill>
                <a:latin typeface="EC Square Sans Pro"/>
                <a:ea typeface="Yu Gothic UI Semibold" pitchFamily="34" charset="-128"/>
              </a:rPr>
              <a:t>: </a:t>
            </a:r>
          </a:p>
          <a:p>
            <a:pPr algn="just">
              <a:defRPr/>
            </a:pPr>
            <a:endParaRPr lang="en-US" sz="1050" b="1" dirty="0">
              <a:solidFill>
                <a:srgbClr val="002060"/>
              </a:solidFill>
              <a:latin typeface="EC Square Sans Pro"/>
              <a:ea typeface="Yu Gothic UI Semibold" pitchFamily="34" charset="-128"/>
            </a:endParaRPr>
          </a:p>
          <a:p>
            <a:pPr marL="457200" indent="-457200" algn="just">
              <a:buFont typeface="Arial" pitchFamily="34" charset="0"/>
              <a:buChar char="•"/>
              <a:defRPr/>
            </a:pPr>
            <a:r>
              <a:rPr lang="vi-VN" sz="2800" b="1" dirty="0">
                <a:solidFill>
                  <a:srgbClr val="FF0000"/>
                </a:solidFill>
                <a:latin typeface="EC Square Sans Pro"/>
                <a:ea typeface="Yu Gothic UI Semibold" pitchFamily="34" charset="-128"/>
              </a:rPr>
              <a:t>biostimulatori, </a:t>
            </a:r>
            <a:endParaRPr lang="en-US" sz="2800" b="1" dirty="0">
              <a:solidFill>
                <a:srgbClr val="FF0000"/>
              </a:solidFill>
              <a:latin typeface="EC Square Sans Pro"/>
              <a:ea typeface="Yu Gothic UI Semibold" pitchFamily="34" charset="-128"/>
            </a:endParaRPr>
          </a:p>
          <a:p>
            <a:pPr marL="457200" indent="-457200" algn="just">
              <a:buFont typeface="Arial" pitchFamily="34" charset="0"/>
              <a:buChar char="•"/>
              <a:defRPr/>
            </a:pPr>
            <a:r>
              <a:rPr lang="vi-VN" sz="2800" b="1" dirty="0">
                <a:solidFill>
                  <a:srgbClr val="FF0000"/>
                </a:solidFill>
                <a:latin typeface="EC Square Sans Pro"/>
                <a:ea typeface="Yu Gothic UI Semibold" pitchFamily="34" charset="-128"/>
              </a:rPr>
              <a:t>în conservarea alimente</a:t>
            </a:r>
            <a:r>
              <a:rPr lang="ro-RO" sz="2800" b="1" dirty="0">
                <a:solidFill>
                  <a:srgbClr val="FF0000"/>
                </a:solidFill>
                <a:latin typeface="EC Square Sans Pro"/>
                <a:ea typeface="Yu Gothic UI Semibold" pitchFamily="34" charset="-128"/>
              </a:rPr>
              <a:t>lor de natura animală</a:t>
            </a:r>
            <a:r>
              <a:rPr lang="en-US" sz="2800" b="1" dirty="0">
                <a:solidFill>
                  <a:srgbClr val="FF0000"/>
                </a:solidFill>
                <a:latin typeface="EC Square Sans Pro"/>
                <a:ea typeface="Yu Gothic UI Semibold" pitchFamily="34" charset="-128"/>
              </a:rPr>
              <a:t>,</a:t>
            </a:r>
            <a:r>
              <a:rPr lang="vi-VN" sz="2800" b="1" dirty="0">
                <a:solidFill>
                  <a:srgbClr val="FF0000"/>
                </a:solidFill>
                <a:latin typeface="EC Square Sans Pro"/>
                <a:ea typeface="Yu Gothic UI Semibold" pitchFamily="34" charset="-128"/>
              </a:rPr>
              <a:t> </a:t>
            </a:r>
            <a:endParaRPr lang="en-US" sz="2800" b="1" dirty="0">
              <a:solidFill>
                <a:srgbClr val="FF0000"/>
              </a:solidFill>
              <a:latin typeface="EC Square Sans Pro"/>
              <a:ea typeface="Yu Gothic UI Semibold" pitchFamily="34" charset="-128"/>
            </a:endParaRPr>
          </a:p>
          <a:p>
            <a:pPr marL="457200" indent="-457200" algn="just">
              <a:buFont typeface="Arial" pitchFamily="34" charset="0"/>
              <a:buChar char="•"/>
              <a:defRPr/>
            </a:pPr>
            <a:r>
              <a:rPr lang="ro-RO" sz="2800" b="1" dirty="0">
                <a:solidFill>
                  <a:srgbClr val="FF0000"/>
                </a:solidFill>
                <a:latin typeface="EC Square Sans Pro"/>
                <a:ea typeface="Yu Gothic UI Semibold" pitchFamily="34" charset="-128"/>
              </a:rPr>
              <a:t>prin </a:t>
            </a:r>
            <a:r>
              <a:rPr lang="vi-VN" sz="2800" b="1" dirty="0">
                <a:solidFill>
                  <a:srgbClr val="FF0000"/>
                </a:solidFill>
                <a:latin typeface="EC Square Sans Pro"/>
                <a:ea typeface="Yu Gothic UI Semibold" pitchFamily="34" charset="-128"/>
              </a:rPr>
              <a:t>administrarea antibioticelor neraţional,</a:t>
            </a:r>
            <a:endParaRPr lang="en-US" sz="2800" b="1" dirty="0">
              <a:solidFill>
                <a:srgbClr val="FF0000"/>
              </a:solidFill>
              <a:latin typeface="EC Square Sans Pro"/>
              <a:ea typeface="Yu Gothic UI Semibold" pitchFamily="34" charset="-128"/>
            </a:endParaRPr>
          </a:p>
          <a:p>
            <a:pPr marL="457200" indent="-457200" algn="just">
              <a:buFont typeface="Arial" pitchFamily="34" charset="0"/>
              <a:buChar char="•"/>
              <a:defRPr/>
            </a:pPr>
            <a:r>
              <a:rPr lang="vi-VN" sz="2800" b="1" dirty="0">
                <a:solidFill>
                  <a:srgbClr val="FF0000"/>
                </a:solidFill>
                <a:latin typeface="EC Square Sans Pro"/>
                <a:ea typeface="Yu Gothic UI Semibold" pitchFamily="34" charset="-128"/>
              </a:rPr>
              <a:t>fără</a:t>
            </a:r>
            <a:r>
              <a:rPr lang="ro-RO" sz="2800" b="1" dirty="0">
                <a:solidFill>
                  <a:srgbClr val="FF0000"/>
                </a:solidFill>
                <a:latin typeface="EC Square Sans Pro"/>
                <a:ea typeface="Yu Gothic UI Semibold" pitchFamily="34" charset="-128"/>
              </a:rPr>
              <a:t> rețetă și </a:t>
            </a:r>
            <a:r>
              <a:rPr lang="vi-VN" sz="2800" b="1" dirty="0">
                <a:solidFill>
                  <a:srgbClr val="FF0000"/>
                </a:solidFill>
                <a:latin typeface="EC Square Sans Pro"/>
                <a:ea typeface="Yu Gothic UI Semibold" pitchFamily="34" charset="-128"/>
              </a:rPr>
              <a:t> </a:t>
            </a:r>
            <a:r>
              <a:rPr lang="en-US" sz="2800" b="1" dirty="0" err="1">
                <a:solidFill>
                  <a:srgbClr val="FF0000"/>
                </a:solidFill>
                <a:latin typeface="EC Square Sans Pro"/>
                <a:ea typeface="Yu Gothic UI Semibold" pitchFamily="34" charset="-128"/>
              </a:rPr>
              <a:t>fără</a:t>
            </a:r>
            <a:r>
              <a:rPr lang="en-US" sz="2800" b="1" dirty="0">
                <a:solidFill>
                  <a:srgbClr val="FF0000"/>
                </a:solidFill>
                <a:latin typeface="EC Square Sans Pro"/>
                <a:ea typeface="Yu Gothic UI Semibold" pitchFamily="34" charset="-128"/>
              </a:rPr>
              <a:t> </a:t>
            </a:r>
            <a:r>
              <a:rPr lang="vi-VN" sz="2800" b="1" dirty="0">
                <a:solidFill>
                  <a:srgbClr val="FF0000"/>
                </a:solidFill>
                <a:latin typeface="EC Square Sans Pro"/>
                <a:ea typeface="Yu Gothic UI Semibold" pitchFamily="34" charset="-128"/>
              </a:rPr>
              <a:t>antibiogramă</a:t>
            </a:r>
            <a:r>
              <a:rPr lang="ro-RO" sz="2800" b="1" dirty="0">
                <a:solidFill>
                  <a:srgbClr val="FF0000"/>
                </a:solidFill>
                <a:latin typeface="EC Square Sans Pro"/>
                <a:ea typeface="Yu Gothic UI Semibold" pitchFamily="34" charset="-128"/>
              </a:rPr>
              <a:t>!</a:t>
            </a:r>
            <a:endParaRPr lang="en-US" sz="2800" b="1" dirty="0">
              <a:solidFill>
                <a:srgbClr val="FF0000"/>
              </a:solidFill>
              <a:latin typeface="EC Square Sans Pro"/>
              <a:ea typeface="Yu Gothic UI Semibold" pitchFamily="34" charset="-128"/>
            </a:endParaRPr>
          </a:p>
        </p:txBody>
      </p:sp>
    </p:spTree>
    <p:extLst>
      <p:ext uri="{BB962C8B-B14F-4D97-AF65-F5344CB8AC3E}">
        <p14:creationId xmlns:p14="http://schemas.microsoft.com/office/powerpoint/2010/main" val="328082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F0287BE2-1B67-DE4D-8544-5ED439BBD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5" t="13522" r="53462" b="8185"/>
          <a:stretch/>
        </p:blipFill>
        <p:spPr bwMode="auto">
          <a:xfrm>
            <a:off x="990600" y="620437"/>
            <a:ext cx="4648200" cy="61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4">
            <a:extLst>
              <a:ext uri="{FF2B5EF4-FFF2-40B4-BE49-F238E27FC236}">
                <a16:creationId xmlns:a16="http://schemas.microsoft.com/office/drawing/2014/main" id="{FC823AF1-21C1-C3AD-0DA4-F438F0CE1012}"/>
              </a:ext>
            </a:extLst>
          </p:cNvPr>
          <p:cNvSpPr txBox="1">
            <a:spLocks noGrp="1"/>
          </p:cNvSpPr>
          <p:nvPr>
            <p:ph type="title"/>
          </p:nvPr>
        </p:nvSpPr>
        <p:spPr>
          <a:xfrm>
            <a:off x="1093745" y="45579"/>
            <a:ext cx="9764752" cy="584775"/>
          </a:xfrm>
          <a:prstGeom prst="rect">
            <a:avLst/>
          </a:prstGeom>
          <a:solidFill>
            <a:srgbClr val="002060"/>
          </a:solidFill>
        </p:spPr>
        <p:txBody>
          <a:bodyPr wrap="square">
            <a:spAutoFit/>
          </a:bodyPr>
          <a:lstStyle/>
          <a:p>
            <a:pPr>
              <a:defRPr/>
            </a:pPr>
            <a:r>
              <a:rPr lang="en-US" sz="3200" b="1" i="1" dirty="0">
                <a:solidFill>
                  <a:srgbClr val="002060"/>
                </a:solidFill>
                <a:latin typeface="Book Antiqua" pitchFamily="18" charset="0"/>
              </a:rPr>
              <a:t>  </a:t>
            </a:r>
            <a:r>
              <a:rPr lang="ro-RO" sz="3200" b="1" dirty="0">
                <a:solidFill>
                  <a:schemeClr val="bg1"/>
                </a:solidFill>
                <a:latin typeface="EC Square Sans Pro"/>
                <a:cs typeface="Adobe Devanagari" panose="02040503050201020203" pitchFamily="18" charset="0"/>
              </a:rPr>
              <a:t>Ce este PCU = Population Correction Unit? </a:t>
            </a:r>
            <a:endParaRPr lang="en-US" sz="2800" b="1" dirty="0">
              <a:solidFill>
                <a:schemeClr val="bg1"/>
              </a:solidFill>
              <a:latin typeface="EC Square Sans Pro"/>
              <a:cs typeface="Adobe Devanagari" panose="02040503050201020203" pitchFamily="18" charset="0"/>
            </a:endParaRPr>
          </a:p>
        </p:txBody>
      </p:sp>
      <p:sp>
        <p:nvSpPr>
          <p:cNvPr id="17412" name="Rectangle 5">
            <a:extLst>
              <a:ext uri="{FF2B5EF4-FFF2-40B4-BE49-F238E27FC236}">
                <a16:creationId xmlns:a16="http://schemas.microsoft.com/office/drawing/2014/main" id="{9A2F582C-5269-984E-ADCA-EC07D8561122}"/>
              </a:ext>
            </a:extLst>
          </p:cNvPr>
          <p:cNvSpPr>
            <a:spLocks noChangeArrowheads="1"/>
          </p:cNvSpPr>
          <p:nvPr/>
        </p:nvSpPr>
        <p:spPr bwMode="auto">
          <a:xfrm>
            <a:off x="5782494" y="4578350"/>
            <a:ext cx="6028506" cy="954107"/>
          </a:xfrm>
          <a:prstGeom prst="rect">
            <a:avLst/>
          </a:prstGeom>
          <a:solidFill>
            <a:srgbClr val="00206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o-RO" altLang="en-US" sz="1400" b="1" dirty="0">
                <a:solidFill>
                  <a:schemeClr val="bg1"/>
                </a:solidFill>
                <a:latin typeface="EC Square Sans Pro" panose="020B0506040000020004"/>
              </a:rPr>
              <a:t>Sursa:</a:t>
            </a:r>
            <a:r>
              <a:rPr lang="en-US" altLang="en-US" sz="1400" b="1" dirty="0">
                <a:solidFill>
                  <a:schemeClr val="bg1"/>
                </a:solidFill>
                <a:latin typeface="EC Square Sans Pro" panose="020B0506040000020004"/>
              </a:rPr>
              <a:t> </a:t>
            </a:r>
            <a:r>
              <a:rPr lang="en-US" altLang="en-US" sz="1400" dirty="0">
                <a:solidFill>
                  <a:schemeClr val="bg1"/>
                </a:solidFill>
                <a:latin typeface="EC Square Sans Pro" panose="020B0506040000020004"/>
              </a:rPr>
              <a:t>https://assets.publishing.service.gov.uk/government/uploads/system/uploads/attachment_data/file/580710/1101060-v1-Understanding_the_PCU_-_gov_uk_guidance.pdf</a:t>
            </a:r>
          </a:p>
        </p:txBody>
      </p:sp>
      <p:pic>
        <p:nvPicPr>
          <p:cNvPr id="7" name="Picture 6">
            <a:extLst>
              <a:ext uri="{FF2B5EF4-FFF2-40B4-BE49-F238E27FC236}">
                <a16:creationId xmlns:a16="http://schemas.microsoft.com/office/drawing/2014/main" id="{DBDA8CAF-53C5-5976-8FDF-1BB12F1C48C6}"/>
              </a:ext>
            </a:extLst>
          </p:cNvPr>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rcRect l="51649" t="63345" r="10286" b="22774"/>
          <a:stretch>
            <a:fillRect/>
          </a:stretch>
        </p:blipFill>
        <p:spPr bwMode="auto">
          <a:xfrm>
            <a:off x="5744394" y="1391078"/>
            <a:ext cx="6066606" cy="1282271"/>
          </a:xfrm>
          <a:prstGeom prst="rect">
            <a:avLst/>
          </a:prstGeom>
          <a:solidFill>
            <a:srgbClr val="92D050"/>
          </a:solidFill>
          <a:ln w="9525">
            <a:noFill/>
            <a:miter lim="800000"/>
            <a:headEnd/>
            <a:tailEnd/>
          </a:ln>
          <a:effectLst/>
        </p:spPr>
      </p:pic>
      <p:sp>
        <p:nvSpPr>
          <p:cNvPr id="3" name="TextBox 2">
            <a:extLst>
              <a:ext uri="{FF2B5EF4-FFF2-40B4-BE49-F238E27FC236}">
                <a16:creationId xmlns:a16="http://schemas.microsoft.com/office/drawing/2014/main" id="{139734EC-F9A0-EC7D-EE83-5BD8A2999467}"/>
              </a:ext>
            </a:extLst>
          </p:cNvPr>
          <p:cNvSpPr txBox="1"/>
          <p:nvPr/>
        </p:nvSpPr>
        <p:spPr>
          <a:xfrm>
            <a:off x="5782494" y="2640759"/>
            <a:ext cx="6028506" cy="1877437"/>
          </a:xfrm>
          <a:prstGeom prst="rect">
            <a:avLst/>
          </a:prstGeom>
          <a:solidFill>
            <a:srgbClr val="002060"/>
          </a:solidFill>
        </p:spPr>
        <p:txBody>
          <a:bodyPr wrap="square">
            <a:spAutoFit/>
          </a:bodyPr>
          <a:lstStyle/>
          <a:p>
            <a:pPr algn="just"/>
            <a:r>
              <a:rPr lang="en-US" sz="3200" b="1" dirty="0">
                <a:solidFill>
                  <a:schemeClr val="bg1"/>
                </a:solidFill>
                <a:effectLst>
                  <a:outerShdw blurRad="38100" dist="38100" dir="2700000" algn="tl">
                    <a:srgbClr val="000000">
                      <a:alpha val="43137"/>
                    </a:srgbClr>
                  </a:outerShdw>
                </a:effectLst>
                <a:latin typeface="EC Square Sans Pro"/>
                <a:cs typeface="Adobe Devanagari" panose="02040503050201020203" pitchFamily="18" charset="0"/>
              </a:rPr>
              <a:t>mg/PCU </a:t>
            </a:r>
          </a:p>
          <a:p>
            <a:pPr algn="just"/>
            <a:endParaRPr lang="en-US" sz="1200" b="1" dirty="0">
              <a:solidFill>
                <a:schemeClr val="bg1"/>
              </a:solidFill>
              <a:effectLst>
                <a:outerShdw blurRad="38100" dist="38100" dir="2700000" algn="tl">
                  <a:srgbClr val="000000">
                    <a:alpha val="43137"/>
                  </a:srgbClr>
                </a:outerShdw>
              </a:effectLst>
              <a:latin typeface="EC Square Sans Pro"/>
              <a:cs typeface="Adobe Devanagari" panose="02040503050201020203" pitchFamily="18" charset="0"/>
            </a:endParaRPr>
          </a:p>
          <a:p>
            <a:pPr algn="just"/>
            <a:r>
              <a:rPr lang="en-US" sz="2400" b="1" dirty="0">
                <a:solidFill>
                  <a:schemeClr val="bg1"/>
                </a:solidFill>
                <a:latin typeface="EC Square Sans Pro"/>
                <a:cs typeface="Adobe Devanagari" panose="02040503050201020203" pitchFamily="18" charset="0"/>
              </a:rPr>
              <a:t>Este o </a:t>
            </a:r>
            <a:r>
              <a:rPr lang="en-US" sz="2400" b="1" dirty="0" err="1">
                <a:solidFill>
                  <a:schemeClr val="bg1"/>
                </a:solidFill>
                <a:latin typeface="EC Square Sans Pro"/>
                <a:cs typeface="Adobe Devanagari" panose="02040503050201020203" pitchFamily="18" charset="0"/>
              </a:rPr>
              <a:t>unitate</a:t>
            </a:r>
            <a:r>
              <a:rPr lang="en-US" sz="2400" b="1" dirty="0">
                <a:solidFill>
                  <a:schemeClr val="bg1"/>
                </a:solidFill>
                <a:latin typeface="EC Square Sans Pro"/>
                <a:cs typeface="Adobe Devanagari" panose="02040503050201020203" pitchFamily="18" charset="0"/>
              </a:rPr>
              <a:t> de </a:t>
            </a:r>
            <a:r>
              <a:rPr lang="en-US" sz="2400" b="1" dirty="0" err="1">
                <a:solidFill>
                  <a:schemeClr val="bg1"/>
                </a:solidFill>
                <a:latin typeface="EC Square Sans Pro"/>
                <a:cs typeface="Adobe Devanagari" panose="02040503050201020203" pitchFamily="18" charset="0"/>
              </a:rPr>
              <a:t>măsură</a:t>
            </a:r>
            <a:r>
              <a:rPr lang="en-US" sz="2400" b="1" dirty="0">
                <a:solidFill>
                  <a:schemeClr val="bg1"/>
                </a:solidFill>
                <a:latin typeface="EC Square Sans Pro"/>
                <a:cs typeface="Adobe Devanagari" panose="02040503050201020203" pitchFamily="18" charset="0"/>
              </a:rPr>
              <a:t> </a:t>
            </a:r>
            <a:r>
              <a:rPr lang="en-US" sz="2400" b="1" dirty="0" err="1">
                <a:solidFill>
                  <a:schemeClr val="bg1"/>
                </a:solidFill>
                <a:latin typeface="EC Square Sans Pro"/>
                <a:cs typeface="Adobe Devanagari" panose="02040503050201020203" pitchFamily="18" charset="0"/>
              </a:rPr>
              <a:t>dezvoltată</a:t>
            </a:r>
            <a:r>
              <a:rPr lang="en-US" sz="2400" b="1" dirty="0">
                <a:solidFill>
                  <a:schemeClr val="bg1"/>
                </a:solidFill>
                <a:latin typeface="EC Square Sans Pro"/>
                <a:cs typeface="Adobe Devanagari" panose="02040503050201020203" pitchFamily="18" charset="0"/>
              </a:rPr>
              <a:t> de EMA </a:t>
            </a:r>
            <a:r>
              <a:rPr lang="en-US" sz="2400" b="1" dirty="0" err="1">
                <a:solidFill>
                  <a:schemeClr val="bg1"/>
                </a:solidFill>
                <a:latin typeface="EC Square Sans Pro"/>
                <a:cs typeface="Adobe Devanagari" panose="02040503050201020203" pitchFamily="18" charset="0"/>
              </a:rPr>
              <a:t>pentru</a:t>
            </a:r>
            <a:r>
              <a:rPr lang="en-US" sz="2400" b="1" dirty="0">
                <a:solidFill>
                  <a:schemeClr val="bg1"/>
                </a:solidFill>
                <a:latin typeface="EC Square Sans Pro"/>
                <a:cs typeface="Adobe Devanagari" panose="02040503050201020203" pitchFamily="18" charset="0"/>
              </a:rPr>
              <a:t> a </a:t>
            </a:r>
            <a:r>
              <a:rPr lang="en-US" sz="2400" b="1" dirty="0" err="1">
                <a:solidFill>
                  <a:schemeClr val="bg1"/>
                </a:solidFill>
                <a:latin typeface="EC Square Sans Pro"/>
                <a:cs typeface="Adobe Devanagari" panose="02040503050201020203" pitchFamily="18" charset="0"/>
              </a:rPr>
              <a:t>monitoriza</a:t>
            </a:r>
            <a:r>
              <a:rPr lang="en-US" sz="2400" b="1" dirty="0">
                <a:solidFill>
                  <a:schemeClr val="bg1"/>
                </a:solidFill>
                <a:latin typeface="EC Square Sans Pro"/>
                <a:cs typeface="Adobe Devanagari" panose="02040503050201020203" pitchFamily="18" charset="0"/>
              </a:rPr>
              <a:t> </a:t>
            </a:r>
            <a:r>
              <a:rPr lang="en-US" sz="2400" b="1" dirty="0" err="1">
                <a:solidFill>
                  <a:schemeClr val="bg1"/>
                </a:solidFill>
                <a:latin typeface="EC Square Sans Pro"/>
                <a:cs typeface="Adobe Devanagari" panose="02040503050201020203" pitchFamily="18" charset="0"/>
              </a:rPr>
              <a:t>utilizarea</a:t>
            </a:r>
            <a:r>
              <a:rPr lang="en-US" sz="2400" b="1" dirty="0">
                <a:solidFill>
                  <a:schemeClr val="bg1"/>
                </a:solidFill>
                <a:latin typeface="EC Square Sans Pro"/>
                <a:cs typeface="Adobe Devanagari" panose="02040503050201020203" pitchFamily="18" charset="0"/>
              </a:rPr>
              <a:t> </a:t>
            </a:r>
            <a:r>
              <a:rPr lang="en-US" sz="2400" b="1" dirty="0" err="1">
                <a:solidFill>
                  <a:schemeClr val="bg1"/>
                </a:solidFill>
                <a:latin typeface="EC Square Sans Pro"/>
                <a:cs typeface="Adobe Devanagari" panose="02040503050201020203" pitchFamily="18" charset="0"/>
              </a:rPr>
              <a:t>și</a:t>
            </a:r>
            <a:r>
              <a:rPr lang="en-US" sz="2400" b="1" dirty="0">
                <a:solidFill>
                  <a:schemeClr val="bg1"/>
                </a:solidFill>
                <a:latin typeface="EC Square Sans Pro"/>
                <a:cs typeface="Adobe Devanagari" panose="02040503050201020203" pitchFamily="18" charset="0"/>
              </a:rPr>
              <a:t> </a:t>
            </a:r>
            <a:r>
              <a:rPr lang="en-US" sz="2400" b="1" dirty="0" err="1">
                <a:solidFill>
                  <a:schemeClr val="bg1"/>
                </a:solidFill>
                <a:latin typeface="EC Square Sans Pro"/>
                <a:cs typeface="Adobe Devanagari" panose="02040503050201020203" pitchFamily="18" charset="0"/>
              </a:rPr>
              <a:t>vânzările</a:t>
            </a:r>
            <a:r>
              <a:rPr lang="en-US" sz="2400" b="1" dirty="0">
                <a:solidFill>
                  <a:schemeClr val="bg1"/>
                </a:solidFill>
                <a:latin typeface="EC Square Sans Pro"/>
                <a:cs typeface="Adobe Devanagari" panose="02040503050201020203" pitchFamily="18" charset="0"/>
              </a:rPr>
              <a:t> de </a:t>
            </a:r>
            <a:r>
              <a:rPr lang="en-US" sz="2400" b="1" dirty="0" err="1">
                <a:solidFill>
                  <a:schemeClr val="bg1"/>
                </a:solidFill>
                <a:latin typeface="EC Square Sans Pro"/>
                <a:cs typeface="Adobe Devanagari" panose="02040503050201020203" pitchFamily="18" charset="0"/>
              </a:rPr>
              <a:t>antibiotice</a:t>
            </a:r>
            <a:r>
              <a:rPr lang="en-US" sz="2400" b="1" dirty="0">
                <a:solidFill>
                  <a:schemeClr val="bg1"/>
                </a:solidFill>
                <a:latin typeface="EC Square Sans Pro"/>
                <a:cs typeface="Adobe Devanagari" panose="02040503050201020203" pitchFamily="18" charset="0"/>
              </a:rPr>
              <a:t> </a:t>
            </a:r>
            <a:r>
              <a:rPr lang="en-US" sz="2400" b="1" dirty="0" err="1">
                <a:solidFill>
                  <a:schemeClr val="bg1"/>
                </a:solidFill>
                <a:latin typeface="EC Square Sans Pro"/>
                <a:cs typeface="Adobe Devanagari" panose="02040503050201020203" pitchFamily="18" charset="0"/>
              </a:rPr>
              <a:t>în</a:t>
            </a:r>
            <a:r>
              <a:rPr lang="en-US" sz="2400" b="1" dirty="0">
                <a:solidFill>
                  <a:schemeClr val="bg1"/>
                </a:solidFill>
                <a:latin typeface="EC Square Sans Pro"/>
                <a:cs typeface="Adobe Devanagari" panose="02040503050201020203" pitchFamily="18" charset="0"/>
              </a:rPr>
              <a:t> Europa.</a:t>
            </a:r>
          </a:p>
        </p:txBody>
      </p:sp>
    </p:spTree>
    <p:extLst>
      <p:ext uri="{BB962C8B-B14F-4D97-AF65-F5344CB8AC3E}">
        <p14:creationId xmlns:p14="http://schemas.microsoft.com/office/powerpoint/2010/main" val="1962721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bwMode="auto">
          <a:xfrm>
            <a:off x="3171812" y="4659988"/>
            <a:ext cx="6459832" cy="11419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ES"/>
          </a:p>
        </p:txBody>
      </p:sp>
      <p:sp>
        <p:nvSpPr>
          <p:cNvPr id="7" name="Rectangle 6"/>
          <p:cNvSpPr/>
          <p:nvPr/>
        </p:nvSpPr>
        <p:spPr bwMode="auto">
          <a:xfrm>
            <a:off x="685800" y="1758950"/>
            <a:ext cx="10896600" cy="1523999"/>
          </a:xfrm>
          <a:prstGeom prst="rect">
            <a:avLst/>
          </a:prstGeom>
          <a:solidFill>
            <a:srgbClr val="00206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193397" rIns="0" bIns="193397" spcCol="1270" anchor="ctr"/>
          <a:lstStyle/>
          <a:p>
            <a:pPr algn="just" defTabSz="846155">
              <a:defRPr/>
            </a:pPr>
            <a:r>
              <a:rPr lang="en-US" sz="2400" b="1" dirty="0">
                <a:solidFill>
                  <a:schemeClr val="bg1"/>
                </a:solidFill>
                <a:latin typeface="EC Square Sans Pro"/>
              </a:rPr>
              <a:t> </a:t>
            </a:r>
            <a:r>
              <a:rPr lang="en-US" sz="5400" b="1" dirty="0">
                <a:solidFill>
                  <a:srgbClr val="FF0000"/>
                </a:solidFill>
                <a:latin typeface="EC Square Sans Pro"/>
              </a:rPr>
              <a:t>PCU</a:t>
            </a:r>
            <a:r>
              <a:rPr lang="en-US" sz="2400" b="1" dirty="0">
                <a:solidFill>
                  <a:schemeClr val="bg1"/>
                </a:solidFill>
                <a:latin typeface="EC Square Sans Pro"/>
              </a:rPr>
              <a:t>  </a:t>
            </a:r>
            <a:r>
              <a:rPr lang="vi-VN" sz="2400" b="1" dirty="0">
                <a:solidFill>
                  <a:schemeClr val="bg1"/>
                </a:solidFill>
                <a:latin typeface="EC Square Sans Pro"/>
              </a:rPr>
              <a:t>Se referă la numărul de animale dintr-o țară/</a:t>
            </a:r>
            <a:r>
              <a:rPr lang="en-US" sz="2400" b="1" dirty="0">
                <a:solidFill>
                  <a:schemeClr val="bg1"/>
                </a:solidFill>
                <a:latin typeface="EC Square Sans Pro"/>
              </a:rPr>
              <a:t> </a:t>
            </a:r>
            <a:r>
              <a:rPr lang="vi-VN" sz="2400" b="1" dirty="0">
                <a:solidFill>
                  <a:schemeClr val="bg1"/>
                </a:solidFill>
                <a:latin typeface="EC Square Sans Pro"/>
              </a:rPr>
              <a:t>an corelat cu </a:t>
            </a:r>
            <a:r>
              <a:rPr lang="en-US" sz="2400" b="1" dirty="0">
                <a:solidFill>
                  <a:schemeClr val="bg1"/>
                </a:solidFill>
                <a:latin typeface="EC Square Sans Pro"/>
              </a:rPr>
              <a:t>	 </a:t>
            </a:r>
          </a:p>
          <a:p>
            <a:pPr algn="just" defTabSz="846155">
              <a:defRPr/>
            </a:pPr>
            <a:r>
              <a:rPr lang="en-US" sz="2400" b="1" dirty="0">
                <a:solidFill>
                  <a:schemeClr val="bg1"/>
                </a:solidFill>
                <a:latin typeface="EC Square Sans Pro"/>
              </a:rPr>
              <a:t>                    </a:t>
            </a:r>
            <a:r>
              <a:rPr lang="vi-VN" sz="2400" b="1" dirty="0">
                <a:solidFill>
                  <a:schemeClr val="bg1"/>
                </a:solidFill>
                <a:latin typeface="EC Square Sans Pro"/>
              </a:rPr>
              <a:t>greutatea estimată a fiecărei specii în momentul tratamentului </a:t>
            </a:r>
            <a:endParaRPr lang="en-US" sz="2400" b="1" dirty="0">
              <a:solidFill>
                <a:schemeClr val="bg1"/>
              </a:solidFill>
              <a:latin typeface="EC Square Sans Pro"/>
            </a:endParaRPr>
          </a:p>
          <a:p>
            <a:pPr algn="just" defTabSz="846155">
              <a:defRPr/>
            </a:pPr>
            <a:r>
              <a:rPr lang="en-US" sz="2400" b="1" dirty="0">
                <a:solidFill>
                  <a:schemeClr val="bg1"/>
                </a:solidFill>
                <a:latin typeface="EC Square Sans Pro"/>
              </a:rPr>
              <a:t>                    </a:t>
            </a:r>
            <a:r>
              <a:rPr lang="vi-VN" sz="2400" b="1" dirty="0">
                <a:solidFill>
                  <a:schemeClr val="bg1"/>
                </a:solidFill>
                <a:latin typeface="EC Square Sans Pro"/>
              </a:rPr>
              <a:t>cu</a:t>
            </a:r>
            <a:r>
              <a:rPr lang="en-US" sz="2400" b="1" dirty="0">
                <a:solidFill>
                  <a:schemeClr val="bg1"/>
                </a:solidFill>
                <a:latin typeface="EC Square Sans Pro"/>
              </a:rPr>
              <a:t> </a:t>
            </a:r>
            <a:r>
              <a:rPr lang="vi-VN" sz="2400" b="1" dirty="0">
                <a:solidFill>
                  <a:schemeClr val="bg1"/>
                </a:solidFill>
                <a:latin typeface="EC Square Sans Pro"/>
              </a:rPr>
              <a:t>antibiotice.</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l="11855" t="55785" r="81642" b="22388"/>
          <a:stretch>
            <a:fillRect/>
          </a:stretch>
        </p:blipFill>
        <p:spPr bwMode="auto">
          <a:xfrm>
            <a:off x="4340155" y="3740715"/>
            <a:ext cx="1000387" cy="18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l="52728" t="28969" r="40910" b="50000"/>
          <a:stretch>
            <a:fillRect/>
          </a:stretch>
        </p:blipFill>
        <p:spPr bwMode="auto">
          <a:xfrm>
            <a:off x="6629400" y="3770262"/>
            <a:ext cx="951083" cy="184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42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467F88C-7283-7F92-C8A9-73FB48869A08}"/>
              </a:ext>
            </a:extLst>
          </p:cNvPr>
          <p:cNvSpPr>
            <a:spLocks noChangeArrowheads="1"/>
          </p:cNvSpPr>
          <p:nvPr/>
        </p:nvSpPr>
        <p:spPr bwMode="auto">
          <a:xfrm>
            <a:off x="533400" y="920750"/>
            <a:ext cx="11113605" cy="2477601"/>
          </a:xfrm>
          <a:prstGeom prst="rect">
            <a:avLst/>
          </a:prstGeom>
          <a:noFill/>
          <a:ln w="9525">
            <a:noFill/>
            <a:miter lim="800000"/>
            <a:headEnd/>
            <a:tailEnd/>
          </a:ln>
        </p:spPr>
        <p:txBody>
          <a:bodyPr wrap="square">
            <a:spAutoFit/>
          </a:bodyPr>
          <a:lstStyle/>
          <a:p>
            <a:pPr algn="r">
              <a:defRPr/>
            </a:pPr>
            <a:r>
              <a:rPr lang="ro-RO" sz="3600" b="1" dirty="0">
                <a:solidFill>
                  <a:srgbClr val="002060"/>
                </a:solidFill>
                <a:latin typeface="EC Square Sans Pro"/>
                <a:cs typeface="Segoe UI Semibold" pitchFamily="34" charset="0"/>
              </a:rPr>
              <a:t>În studiul U</a:t>
            </a:r>
            <a:r>
              <a:rPr lang="en-US" sz="3600" b="1" dirty="0">
                <a:solidFill>
                  <a:srgbClr val="002060"/>
                </a:solidFill>
                <a:latin typeface="EC Square Sans Pro"/>
                <a:cs typeface="Segoe UI Semibold" pitchFamily="34" charset="0"/>
              </a:rPr>
              <a:t>E</a:t>
            </a:r>
            <a:r>
              <a:rPr lang="ro-RO" sz="3600" b="1" dirty="0">
                <a:solidFill>
                  <a:srgbClr val="002060"/>
                </a:solidFill>
                <a:latin typeface="EC Square Sans Pro"/>
                <a:cs typeface="Segoe UI Semibold" pitchFamily="34" charset="0"/>
              </a:rPr>
              <a:t>:</a:t>
            </a:r>
            <a:endParaRPr lang="en-US" sz="3600" b="1" dirty="0">
              <a:solidFill>
                <a:srgbClr val="002060"/>
              </a:solidFill>
              <a:latin typeface="EC Square Sans Pro"/>
              <a:cs typeface="Segoe UI Semibold" pitchFamily="34" charset="0"/>
            </a:endParaRPr>
          </a:p>
          <a:p>
            <a:pPr algn="r">
              <a:defRPr/>
            </a:pPr>
            <a:r>
              <a:rPr lang="ro-RO" sz="2800" b="1" dirty="0">
                <a:solidFill>
                  <a:srgbClr val="002060"/>
                </a:solidFill>
                <a:latin typeface="EC Square Sans Pro"/>
                <a:cs typeface="Segoe UI Semibold" pitchFamily="34" charset="0"/>
              </a:rPr>
              <a:t> </a:t>
            </a:r>
          </a:p>
          <a:p>
            <a:pPr algn="just">
              <a:defRPr/>
            </a:pPr>
            <a:r>
              <a:rPr lang="en-US" sz="4000" b="1" dirty="0">
                <a:solidFill>
                  <a:srgbClr val="002060"/>
                </a:solidFill>
                <a:latin typeface="EC Square Sans Pro"/>
                <a:cs typeface="Segoe UI Semibold" pitchFamily="34" charset="0"/>
              </a:rPr>
              <a:t>JIACRA</a:t>
            </a:r>
            <a:r>
              <a:rPr lang="ro-RO" sz="3600" b="1" dirty="0">
                <a:solidFill>
                  <a:srgbClr val="002060"/>
                </a:solidFill>
                <a:latin typeface="EC Square Sans Pro"/>
                <a:cs typeface="Segoe UI Semibold" pitchFamily="34" charset="0"/>
              </a:rPr>
              <a:t> </a:t>
            </a:r>
            <a:r>
              <a:rPr lang="ro-RO" sz="2800" dirty="0">
                <a:solidFill>
                  <a:srgbClr val="002060"/>
                </a:solidFill>
                <a:latin typeface="EC Square Sans Pro"/>
                <a:cs typeface="Segoe UI Semibold" pitchFamily="34" charset="0"/>
              </a:rPr>
              <a:t>(</a:t>
            </a:r>
            <a:r>
              <a:rPr lang="en-US" sz="2800" dirty="0">
                <a:solidFill>
                  <a:srgbClr val="002060"/>
                </a:solidFill>
                <a:latin typeface="EC Square Sans Pro"/>
                <a:cs typeface="Segoe UI Semibold" pitchFamily="34" charset="0"/>
              </a:rPr>
              <a:t>Joint Interagency</a:t>
            </a:r>
            <a:r>
              <a:rPr lang="ro-RO" sz="2800" dirty="0">
                <a:solidFill>
                  <a:srgbClr val="002060"/>
                </a:solidFill>
                <a:latin typeface="EC Square Sans Pro"/>
                <a:cs typeface="Segoe UI Semibold" pitchFamily="34" charset="0"/>
              </a:rPr>
              <a:t> </a:t>
            </a:r>
            <a:r>
              <a:rPr lang="en-US" sz="2800" dirty="0">
                <a:solidFill>
                  <a:srgbClr val="002060"/>
                </a:solidFill>
                <a:latin typeface="EC Square Sans Pro"/>
                <a:cs typeface="Segoe UI Semibold" pitchFamily="34" charset="0"/>
              </a:rPr>
              <a:t>Antimicrobial Consumption and Resistance Analysis) Report</a:t>
            </a:r>
            <a:r>
              <a:rPr lang="en-US" sz="2400" dirty="0">
                <a:solidFill>
                  <a:srgbClr val="002060"/>
                </a:solidFill>
                <a:latin typeface="EC Square Sans Pro"/>
                <a:cs typeface="Segoe UI Semibold" pitchFamily="34" charset="0"/>
              </a:rPr>
              <a:t> </a:t>
            </a:r>
            <a:endParaRPr lang="ro-RO" dirty="0">
              <a:solidFill>
                <a:srgbClr val="002060"/>
              </a:solidFill>
              <a:latin typeface="EC Square Sans Pro"/>
              <a:cs typeface="Segoe UI Semibold" pitchFamily="34" charset="0"/>
            </a:endParaRPr>
          </a:p>
          <a:p>
            <a:pPr algn="just">
              <a:defRPr/>
            </a:pPr>
            <a:r>
              <a:rPr lang="en-US" sz="2000" b="1" dirty="0">
                <a:solidFill>
                  <a:srgbClr val="FF0000"/>
                </a:solidFill>
                <a:latin typeface="EC Square Sans Pro"/>
                <a:cs typeface="Segoe UI Semibold" pitchFamily="34" charset="0"/>
              </a:rPr>
              <a:t>EFSA Journal </a:t>
            </a:r>
            <a:r>
              <a:rPr lang="en-US" sz="2000" dirty="0">
                <a:solidFill>
                  <a:srgbClr val="FF0000"/>
                </a:solidFill>
                <a:latin typeface="EC Square Sans Pro"/>
                <a:cs typeface="Segoe UI Semibold" pitchFamily="34" charset="0"/>
              </a:rPr>
              <a:t>2017;15(7):4872,</a:t>
            </a:r>
            <a:r>
              <a:rPr lang="ro-RO" sz="2000" dirty="0">
                <a:solidFill>
                  <a:srgbClr val="FF0000"/>
                </a:solidFill>
                <a:latin typeface="EC Square Sans Pro"/>
                <a:cs typeface="Segoe UI Semibold" pitchFamily="34" charset="0"/>
              </a:rPr>
              <a:t> </a:t>
            </a:r>
            <a:r>
              <a:rPr lang="en-US" sz="2000" dirty="0">
                <a:solidFill>
                  <a:srgbClr val="FF0000"/>
                </a:solidFill>
                <a:latin typeface="EC Square Sans Pro"/>
                <a:cs typeface="Segoe UI Semibold" pitchFamily="34" charset="0"/>
              </a:rPr>
              <a:t>135 pp.</a:t>
            </a:r>
            <a:r>
              <a:rPr lang="ro-RO" sz="2000" dirty="0">
                <a:solidFill>
                  <a:srgbClr val="FF0000"/>
                </a:solidFill>
                <a:latin typeface="EC Square Sans Pro"/>
                <a:cs typeface="Segoe UI Semibold" pitchFamily="34" charset="0"/>
              </a:rPr>
              <a:t> </a:t>
            </a:r>
            <a:r>
              <a:rPr lang="en-US" sz="2000" dirty="0">
                <a:solidFill>
                  <a:srgbClr val="FF0000"/>
                </a:solidFill>
                <a:latin typeface="EC Square Sans Pro"/>
                <a:cs typeface="Segoe UI Semibold" pitchFamily="34" charset="0"/>
              </a:rPr>
              <a:t>doi:10.2903/j.efsa.2017.4872</a:t>
            </a:r>
          </a:p>
        </p:txBody>
      </p:sp>
      <p:sp>
        <p:nvSpPr>
          <p:cNvPr id="6" name="Rectangle 5">
            <a:extLst>
              <a:ext uri="{FF2B5EF4-FFF2-40B4-BE49-F238E27FC236}">
                <a16:creationId xmlns:a16="http://schemas.microsoft.com/office/drawing/2014/main" id="{1271DD80-E758-D260-FA7C-4B27109F07AC}"/>
              </a:ext>
            </a:extLst>
          </p:cNvPr>
          <p:cNvSpPr/>
          <p:nvPr/>
        </p:nvSpPr>
        <p:spPr>
          <a:xfrm>
            <a:off x="533400" y="3511550"/>
            <a:ext cx="11353800" cy="2369880"/>
          </a:xfrm>
          <a:prstGeom prst="rect">
            <a:avLst/>
          </a:prstGeom>
          <a:solidFill>
            <a:srgbClr val="002060"/>
          </a:solidFill>
          <a:effectLst>
            <a:outerShdw blurRad="50800" dist="38100" dir="10800000" algn="r" rotWithShape="0">
              <a:prstClr val="black">
                <a:alpha val="40000"/>
              </a:prstClr>
            </a:outerShdw>
          </a:effectLst>
        </p:spPr>
        <p:txBody>
          <a:bodyPr wrap="square">
            <a:spAutoFit/>
          </a:bodyPr>
          <a:lstStyle/>
          <a:p>
            <a:pPr algn="just">
              <a:defRPr/>
            </a:pPr>
            <a:r>
              <a:rPr lang="ro-RO" sz="3200" b="1" dirty="0">
                <a:solidFill>
                  <a:schemeClr val="bg1"/>
                </a:solidFill>
                <a:latin typeface="EC Square Sans Pro"/>
                <a:ea typeface="Yu Gothic UI Semibold" pitchFamily="34" charset="-128"/>
                <a:cs typeface="Segoe UI Semibold" pitchFamily="34" charset="0"/>
              </a:rPr>
              <a:t>...</a:t>
            </a:r>
            <a:r>
              <a:rPr lang="en-US" sz="3200" b="1" dirty="0">
                <a:solidFill>
                  <a:schemeClr val="bg1"/>
                </a:solidFill>
                <a:latin typeface="EC Square Sans Pro"/>
                <a:ea typeface="Yu Gothic UI Semibold" pitchFamily="34" charset="-128"/>
                <a:cs typeface="Segoe UI Semibold" pitchFamily="34" charset="0"/>
              </a:rPr>
              <a:t> </a:t>
            </a:r>
            <a:r>
              <a:rPr lang="en-US" sz="3200" b="1" dirty="0" err="1">
                <a:solidFill>
                  <a:schemeClr val="bg1"/>
                </a:solidFill>
                <a:latin typeface="EC Square Sans Pro"/>
                <a:ea typeface="Yu Gothic UI Semibold" pitchFamily="34" charset="-128"/>
                <a:cs typeface="Segoe UI Semibold" pitchFamily="34" charset="0"/>
              </a:rPr>
              <a:t>în</a:t>
            </a:r>
            <a:r>
              <a:rPr lang="en-US" sz="3200" b="1" dirty="0">
                <a:solidFill>
                  <a:schemeClr val="bg1"/>
                </a:solidFill>
                <a:latin typeface="EC Square Sans Pro"/>
                <a:ea typeface="Yu Gothic UI Semibold" pitchFamily="34" charset="-128"/>
                <a:cs typeface="Segoe UI Semibold" pitchFamily="34" charset="0"/>
              </a:rPr>
              <a:t> ultima </a:t>
            </a:r>
            <a:r>
              <a:rPr lang="en-US" sz="3200" b="1" dirty="0" err="1">
                <a:solidFill>
                  <a:schemeClr val="bg1"/>
                </a:solidFill>
                <a:latin typeface="EC Square Sans Pro"/>
                <a:ea typeface="Yu Gothic UI Semibold" pitchFamily="34" charset="-128"/>
                <a:cs typeface="Segoe UI Semibold" pitchFamily="34" charset="0"/>
              </a:rPr>
              <a:t>decadă</a:t>
            </a:r>
            <a:r>
              <a:rPr lang="vi-VN" sz="3200" b="1" dirty="0">
                <a:solidFill>
                  <a:schemeClr val="bg1"/>
                </a:solidFill>
                <a:latin typeface="EC Square Sans Pro"/>
                <a:ea typeface="Yu Gothic UI Semibold" pitchFamily="34" charset="-128"/>
                <a:cs typeface="Segoe UI Semibold" pitchFamily="34" charset="0"/>
              </a:rPr>
              <a:t>, </a:t>
            </a:r>
            <a:r>
              <a:rPr lang="vi-VN" sz="3600" b="1" dirty="0">
                <a:solidFill>
                  <a:schemeClr val="bg1"/>
                </a:solidFill>
                <a:latin typeface="EC Square Sans Pro"/>
                <a:ea typeface="Yu Gothic UI Semibold" pitchFamily="34" charset="-128"/>
                <a:cs typeface="Segoe UI Semibold" pitchFamily="34" charset="0"/>
              </a:rPr>
              <a:t>consumul mediu total </a:t>
            </a:r>
            <a:r>
              <a:rPr lang="vi-VN" sz="3200" b="1" dirty="0">
                <a:solidFill>
                  <a:schemeClr val="bg1"/>
                </a:solidFill>
                <a:latin typeface="EC Square Sans Pro"/>
                <a:ea typeface="Yu Gothic UI Semibold" pitchFamily="34" charset="-128"/>
                <a:cs typeface="Segoe UI Semibold" pitchFamily="34" charset="0"/>
              </a:rPr>
              <a:t>estimat</a:t>
            </a:r>
            <a:r>
              <a:rPr lang="ro-RO" sz="3200" b="1" dirty="0">
                <a:solidFill>
                  <a:schemeClr val="bg1"/>
                </a:solidFill>
                <a:latin typeface="EC Square Sans Pro"/>
                <a:ea typeface="Yu Gothic UI Semibold" pitchFamily="34" charset="-128"/>
                <a:cs typeface="Segoe UI Semibold" pitchFamily="34" charset="0"/>
              </a:rPr>
              <a:t> </a:t>
            </a:r>
            <a:r>
              <a:rPr lang="vi-VN" sz="3200" b="1" dirty="0">
                <a:solidFill>
                  <a:schemeClr val="bg1"/>
                </a:solidFill>
                <a:latin typeface="EC Square Sans Pro"/>
                <a:ea typeface="Yu Gothic UI Semibold" pitchFamily="34" charset="-128"/>
                <a:cs typeface="Segoe UI Semibold" pitchFamily="34" charset="0"/>
              </a:rPr>
              <a:t>de antimicrobiene </a:t>
            </a:r>
            <a:r>
              <a:rPr lang="ro-RO" sz="3200" b="1" dirty="0">
                <a:solidFill>
                  <a:schemeClr val="bg1"/>
                </a:solidFill>
                <a:latin typeface="EC Square Sans Pro"/>
                <a:ea typeface="Yu Gothic UI Semibold" pitchFamily="34" charset="-128"/>
                <a:cs typeface="Segoe UI Semibold" pitchFamily="34" charset="0"/>
              </a:rPr>
              <a:t> în</a:t>
            </a:r>
            <a:r>
              <a:rPr lang="vi-VN" sz="3200" b="1" dirty="0">
                <a:solidFill>
                  <a:srgbClr val="FF0000"/>
                </a:solidFill>
                <a:latin typeface="EC Square Sans Pro"/>
                <a:ea typeface="Yu Gothic UI Semibold" pitchFamily="34" charset="-128"/>
                <a:cs typeface="Segoe UI Semibold" pitchFamily="34" charset="0"/>
              </a:rPr>
              <a:t> mg</a:t>
            </a:r>
            <a:r>
              <a:rPr lang="ro-RO" sz="3200" b="1" dirty="0">
                <a:solidFill>
                  <a:srgbClr val="FF0000"/>
                </a:solidFill>
                <a:latin typeface="EC Square Sans Pro"/>
                <a:ea typeface="Yu Gothic UI Semibold" pitchFamily="34" charset="-128"/>
                <a:cs typeface="Segoe UI Semibold" pitchFamily="34" charset="0"/>
              </a:rPr>
              <a:t>.</a:t>
            </a:r>
            <a:r>
              <a:rPr lang="vi-VN" sz="3200" b="1" dirty="0">
                <a:solidFill>
                  <a:srgbClr val="FF0000"/>
                </a:solidFill>
                <a:latin typeface="EC Square Sans Pro"/>
                <a:ea typeface="Yu Gothic UI Semibold" pitchFamily="34" charset="-128"/>
                <a:cs typeface="Segoe UI Semibold" pitchFamily="34" charset="0"/>
              </a:rPr>
              <a:t> </a:t>
            </a:r>
            <a:r>
              <a:rPr lang="ro-RO" sz="3200" b="1" dirty="0">
                <a:solidFill>
                  <a:srgbClr val="FF0000"/>
                </a:solidFill>
                <a:latin typeface="EC Square Sans Pro"/>
                <a:ea typeface="Yu Gothic UI Semibold" pitchFamily="34" charset="-128"/>
                <a:cs typeface="Segoe UI Semibold" pitchFamily="34" charset="0"/>
              </a:rPr>
              <a:t>s.a/</a:t>
            </a:r>
            <a:r>
              <a:rPr lang="vi-VN" sz="3200" b="1" dirty="0">
                <a:solidFill>
                  <a:srgbClr val="FF0000"/>
                </a:solidFill>
                <a:latin typeface="EC Square Sans Pro"/>
                <a:ea typeface="Yu Gothic UI Semibold" pitchFamily="34" charset="-128"/>
                <a:cs typeface="Segoe UI Semibold" pitchFamily="34" charset="0"/>
              </a:rPr>
              <a:t>kg</a:t>
            </a:r>
            <a:r>
              <a:rPr lang="ro-RO" sz="3200" b="1" dirty="0">
                <a:solidFill>
                  <a:srgbClr val="FF0000"/>
                </a:solidFill>
                <a:latin typeface="EC Square Sans Pro"/>
                <a:ea typeface="Yu Gothic UI Semibold" pitchFamily="34" charset="-128"/>
                <a:cs typeface="Segoe UI Semibold" pitchFamily="34" charset="0"/>
              </a:rPr>
              <a:t>c,</a:t>
            </a:r>
            <a:r>
              <a:rPr lang="vi-VN" sz="3200" b="1" dirty="0">
                <a:solidFill>
                  <a:schemeClr val="bg1"/>
                </a:solidFill>
                <a:latin typeface="EC Square Sans Pro"/>
                <a:ea typeface="Yu Gothic UI Semibold" pitchFamily="34" charset="-128"/>
                <a:cs typeface="Segoe UI Semibold" pitchFamily="34" charset="0"/>
              </a:rPr>
              <a:t> fost de</a:t>
            </a:r>
            <a:r>
              <a:rPr lang="ro-RO" sz="3200" b="1" dirty="0">
                <a:solidFill>
                  <a:schemeClr val="bg1"/>
                </a:solidFill>
                <a:latin typeface="EC Square Sans Pro"/>
                <a:ea typeface="Yu Gothic UI Semibold" pitchFamily="34" charset="-128"/>
                <a:cs typeface="Segoe UI Semibold" pitchFamily="34" charset="0"/>
              </a:rPr>
              <a:t>:</a:t>
            </a:r>
            <a:r>
              <a:rPr lang="vi-VN" sz="3200" b="1" dirty="0">
                <a:solidFill>
                  <a:schemeClr val="bg1"/>
                </a:solidFill>
                <a:latin typeface="EC Square Sans Pro"/>
                <a:ea typeface="Yu Gothic UI Semibold" pitchFamily="34" charset="-128"/>
                <a:cs typeface="Segoe UI Semibold" pitchFamily="34" charset="0"/>
              </a:rPr>
              <a:t> </a:t>
            </a:r>
            <a:endParaRPr lang="en-US" sz="3200" b="1" dirty="0">
              <a:solidFill>
                <a:schemeClr val="bg1"/>
              </a:solidFill>
              <a:latin typeface="EC Square Sans Pro"/>
              <a:ea typeface="Yu Gothic UI Semibold" pitchFamily="34" charset="-128"/>
              <a:cs typeface="Segoe UI Semibold" pitchFamily="34" charset="0"/>
            </a:endParaRPr>
          </a:p>
          <a:p>
            <a:pPr marL="457200" indent="-457200" algn="just">
              <a:buFont typeface="Arial" panose="020B0604020202020204" pitchFamily="34" charset="0"/>
              <a:buChar char="•"/>
              <a:defRPr/>
            </a:pPr>
            <a:r>
              <a:rPr lang="vi-VN" sz="3200" b="1" dirty="0">
                <a:solidFill>
                  <a:srgbClr val="FFC0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124 mg/kgc </a:t>
            </a:r>
            <a:r>
              <a:rPr lang="vi-VN" sz="3200" b="1" dirty="0">
                <a:solidFill>
                  <a:schemeClr val="bg1"/>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la </a:t>
            </a:r>
            <a:r>
              <a:rPr lang="vi-VN" sz="3600" b="1" dirty="0">
                <a:solidFill>
                  <a:schemeClr val="bg1"/>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om</a:t>
            </a:r>
            <a:r>
              <a:rPr lang="vi-VN" sz="3200" b="1" dirty="0">
                <a:solidFill>
                  <a:schemeClr val="bg1"/>
                </a:solidFill>
                <a:latin typeface="EC Square Sans Pro"/>
                <a:ea typeface="Yu Gothic UI Semibold" pitchFamily="34" charset="-128"/>
                <a:cs typeface="Segoe UI Semibold" pitchFamily="34" charset="0"/>
              </a:rPr>
              <a:t> </a:t>
            </a:r>
            <a:r>
              <a:rPr lang="ro-RO" sz="3200" b="1" dirty="0">
                <a:solidFill>
                  <a:schemeClr val="bg1"/>
                </a:solidFill>
                <a:latin typeface="EC Square Sans Pro"/>
                <a:ea typeface="Yu Gothic UI Semibold" pitchFamily="34" charset="-128"/>
                <a:cs typeface="Segoe UI Semibold" pitchFamily="34" charset="0"/>
              </a:rPr>
              <a:t>= </a:t>
            </a:r>
            <a:r>
              <a:rPr lang="vi-VN" sz="3200" b="1" dirty="0">
                <a:solidFill>
                  <a:schemeClr val="bg1"/>
                </a:solidFill>
                <a:latin typeface="EC Square Sans Pro"/>
                <a:ea typeface="Yu Gothic UI Semibold" pitchFamily="34" charset="-128"/>
                <a:cs typeface="Segoe UI Semibold" pitchFamily="34" charset="0"/>
              </a:rPr>
              <a:t>medi</a:t>
            </a:r>
            <a:r>
              <a:rPr lang="en-US" sz="3200" b="1" dirty="0">
                <a:solidFill>
                  <a:schemeClr val="bg1"/>
                </a:solidFill>
                <a:latin typeface="EC Square Sans Pro"/>
                <a:ea typeface="Yu Gothic UI Semibold" pitchFamily="34" charset="-128"/>
                <a:cs typeface="Segoe UI Semibold" pitchFamily="34" charset="0"/>
              </a:rPr>
              <a:t>a</a:t>
            </a:r>
            <a:r>
              <a:rPr lang="vi-VN" sz="3200" b="1" dirty="0">
                <a:solidFill>
                  <a:schemeClr val="bg1"/>
                </a:solidFill>
                <a:latin typeface="EC Square Sans Pro"/>
                <a:ea typeface="Yu Gothic UI Semibold" pitchFamily="34" charset="-128"/>
                <a:cs typeface="Segoe UI Semibold" pitchFamily="34" charset="0"/>
              </a:rPr>
              <a:t> </a:t>
            </a:r>
            <a:r>
              <a:rPr lang="vi-VN" sz="3200" b="1" dirty="0">
                <a:solidFill>
                  <a:srgbClr val="FFC0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118 mg/kg</a:t>
            </a:r>
            <a:r>
              <a:rPr lang="ro-RO" sz="3200" b="1" dirty="0">
                <a:solidFill>
                  <a:srgbClr val="FFC0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c</a:t>
            </a:r>
            <a:r>
              <a:rPr lang="vi-VN" sz="3200" b="1" dirty="0">
                <a:solidFill>
                  <a:schemeClr val="bg1"/>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 </a:t>
            </a:r>
            <a:r>
              <a:rPr lang="vi-VN" sz="3200" dirty="0">
                <a:solidFill>
                  <a:schemeClr val="bg1"/>
                </a:solidFill>
                <a:latin typeface="EC Square Sans Pro"/>
                <a:ea typeface="Yu Gothic UI Semibold" pitchFamily="34" charset="-128"/>
                <a:cs typeface="Segoe UI Semibold" pitchFamily="34" charset="0"/>
              </a:rPr>
              <a:t>și</a:t>
            </a:r>
            <a:r>
              <a:rPr lang="vi-VN" sz="3200" dirty="0">
                <a:solidFill>
                  <a:srgbClr val="002060"/>
                </a:solidFill>
                <a:latin typeface="EC Square Sans Pro"/>
                <a:ea typeface="Yu Gothic UI Semibold" pitchFamily="34" charset="-128"/>
                <a:cs typeface="Segoe UI Semibold" pitchFamily="34" charset="0"/>
              </a:rPr>
              <a:t> </a:t>
            </a:r>
            <a:endParaRPr lang="en-US" sz="3200" dirty="0">
              <a:solidFill>
                <a:srgbClr val="002060"/>
              </a:solidFill>
              <a:latin typeface="EC Square Sans Pro"/>
              <a:ea typeface="Yu Gothic UI Semibold" pitchFamily="34" charset="-128"/>
              <a:cs typeface="Segoe UI Semibold" pitchFamily="34" charset="0"/>
            </a:endParaRPr>
          </a:p>
          <a:p>
            <a:pPr marL="457200" indent="-457200" algn="just">
              <a:buFont typeface="Arial" panose="020B0604020202020204" pitchFamily="34" charset="0"/>
              <a:buChar char="•"/>
              <a:defRPr/>
            </a:pPr>
            <a:r>
              <a:rPr lang="vi-VN"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152 mg/kg</a:t>
            </a:r>
            <a:r>
              <a:rPr lang="ro-RO"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c</a:t>
            </a:r>
            <a:r>
              <a:rPr lang="vi-VN"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 </a:t>
            </a:r>
            <a:r>
              <a:rPr lang="vi-VN" sz="3200" b="1" dirty="0">
                <a:solidFill>
                  <a:schemeClr val="bg1"/>
                </a:solidFill>
                <a:latin typeface="EC Square Sans Pro"/>
                <a:ea typeface="Yu Gothic UI Semibold" pitchFamily="34" charset="-128"/>
                <a:cs typeface="Segoe UI Semibold" pitchFamily="34" charset="0"/>
              </a:rPr>
              <a:t>la</a:t>
            </a:r>
            <a:r>
              <a:rPr lang="ro-RO" sz="3200" b="1" dirty="0">
                <a:solidFill>
                  <a:schemeClr val="bg1"/>
                </a:solidFill>
                <a:latin typeface="EC Square Sans Pro"/>
                <a:ea typeface="Yu Gothic UI Semibold" pitchFamily="34" charset="-128"/>
                <a:cs typeface="Segoe UI Semibold" pitchFamily="34" charset="0"/>
              </a:rPr>
              <a:t> </a:t>
            </a:r>
            <a:r>
              <a:rPr lang="ro-RO" sz="3600" b="1" dirty="0">
                <a:solidFill>
                  <a:schemeClr val="bg1"/>
                </a:solidFill>
                <a:latin typeface="EC Square Sans Pro"/>
                <a:ea typeface="Yu Gothic UI Semibold" pitchFamily="34" charset="-128"/>
                <a:cs typeface="Segoe UI Semibold" pitchFamily="34" charset="0"/>
              </a:rPr>
              <a:t>a</a:t>
            </a:r>
            <a:r>
              <a:rPr lang="vi-VN" sz="3600" b="1" dirty="0">
                <a:solidFill>
                  <a:schemeClr val="bg1"/>
                </a:solidFill>
                <a:latin typeface="EC Square Sans Pro"/>
                <a:ea typeface="Yu Gothic UI Semibold" pitchFamily="34" charset="-128"/>
                <a:cs typeface="Segoe UI Semibold" pitchFamily="34" charset="0"/>
              </a:rPr>
              <a:t>nimale</a:t>
            </a:r>
            <a:r>
              <a:rPr lang="ro-RO" sz="3600" b="1" dirty="0">
                <a:solidFill>
                  <a:schemeClr val="bg1"/>
                </a:solidFill>
                <a:latin typeface="EC Square Sans Pro"/>
                <a:ea typeface="Yu Gothic UI Semibold" pitchFamily="34" charset="-128"/>
                <a:cs typeface="Segoe UI Semibold" pitchFamily="34" charset="0"/>
              </a:rPr>
              <a:t>le de rentă </a:t>
            </a:r>
            <a:r>
              <a:rPr lang="ro-RO" sz="3200" b="1" dirty="0">
                <a:solidFill>
                  <a:schemeClr val="bg1"/>
                </a:solidFill>
                <a:latin typeface="EC Square Sans Pro"/>
                <a:ea typeface="Yu Gothic UI Semibold" pitchFamily="34" charset="-128"/>
                <a:cs typeface="Segoe UI Semibold" pitchFamily="34" charset="0"/>
              </a:rPr>
              <a:t>=</a:t>
            </a:r>
            <a:r>
              <a:rPr lang="vi-VN" sz="3200" b="1" dirty="0">
                <a:solidFill>
                  <a:schemeClr val="bg1"/>
                </a:solidFill>
                <a:latin typeface="EC Square Sans Pro"/>
                <a:ea typeface="Yu Gothic UI Semibold" pitchFamily="34" charset="-128"/>
                <a:cs typeface="Segoe UI Semibold" pitchFamily="34" charset="0"/>
              </a:rPr>
              <a:t> </a:t>
            </a:r>
            <a:r>
              <a:rPr lang="vi-VN"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medi</a:t>
            </a:r>
            <a:r>
              <a:rPr lang="ro-RO"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a</a:t>
            </a:r>
            <a:r>
              <a:rPr lang="vi-VN"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rPr>
              <a:t> 67 mg/kg</a:t>
            </a:r>
            <a:endParaRPr lang="en-US" sz="3200" b="1" dirty="0">
              <a:solidFill>
                <a:srgbClr val="FF9900"/>
              </a:solidFill>
              <a:effectLst>
                <a:outerShdw blurRad="38100" dist="38100" dir="2700000" algn="tl">
                  <a:srgbClr val="000000">
                    <a:alpha val="43137"/>
                  </a:srgbClr>
                </a:outerShdw>
              </a:effectLst>
              <a:latin typeface="EC Square Sans Pro"/>
              <a:ea typeface="Yu Gothic UI Semibold" pitchFamily="34" charset="-128"/>
              <a:cs typeface="Segoe UI Semibold" pitchFamily="34" charset="0"/>
            </a:endParaRPr>
          </a:p>
          <a:p>
            <a:pPr algn="just">
              <a:defRPr/>
            </a:pPr>
            <a:endParaRPr lang="ro-RO" sz="800" i="1" dirty="0">
              <a:solidFill>
                <a:schemeClr val="bg1"/>
              </a:solidFill>
              <a:latin typeface="Book Antiqua" pitchFamily="18" charset="0"/>
              <a:ea typeface="Yu Gothic UI Semibold" pitchFamily="34" charset="-128"/>
              <a:cs typeface="Segoe UI Semibold" pitchFamily="34" charset="0"/>
            </a:endParaRPr>
          </a:p>
        </p:txBody>
      </p:sp>
    </p:spTree>
    <p:extLst>
      <p:ext uri="{BB962C8B-B14F-4D97-AF65-F5344CB8AC3E}">
        <p14:creationId xmlns:p14="http://schemas.microsoft.com/office/powerpoint/2010/main" val="1375209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619" t="82048" r="3087" b="1871"/>
          <a:stretch/>
        </p:blipFill>
        <p:spPr>
          <a:xfrm>
            <a:off x="304800" y="4959350"/>
            <a:ext cx="8458200" cy="1676400"/>
          </a:xfrm>
          <a:prstGeom prst="rect">
            <a:avLst/>
          </a:prstGeom>
        </p:spPr>
      </p:pic>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706" t="4534" r="5238" b="33487"/>
          <a:stretch/>
        </p:blipFill>
        <p:spPr>
          <a:xfrm>
            <a:off x="5899150" y="110470"/>
            <a:ext cx="6139543" cy="5041047"/>
          </a:xfrm>
          <a:prstGeom prst="rect">
            <a:avLst/>
          </a:prstGeom>
        </p:spPr>
      </p:pic>
      <p:sp>
        <p:nvSpPr>
          <p:cNvPr id="4" name="TextBox 3"/>
          <p:cNvSpPr txBox="1"/>
          <p:nvPr/>
        </p:nvSpPr>
        <p:spPr>
          <a:xfrm>
            <a:off x="0" y="768350"/>
            <a:ext cx="5829300" cy="1631216"/>
          </a:xfrm>
          <a:prstGeom prst="rect">
            <a:avLst/>
          </a:prstGeom>
          <a:solidFill>
            <a:srgbClr val="002060"/>
          </a:solidFill>
        </p:spPr>
        <p:txBody>
          <a:bodyPr wrap="square" rtlCol="0">
            <a:spAutoFit/>
          </a:bodyPr>
          <a:lstStyle/>
          <a:p>
            <a:pPr algn="r"/>
            <a:r>
              <a:rPr lang="en-US" sz="3600" b="1" dirty="0" err="1">
                <a:solidFill>
                  <a:schemeClr val="bg1"/>
                </a:solidFill>
                <a:latin typeface="EC Square Sans Pro"/>
              </a:rPr>
              <a:t>Tendințele</a:t>
            </a:r>
            <a:r>
              <a:rPr lang="en-US" sz="3600" b="1" dirty="0">
                <a:solidFill>
                  <a:schemeClr val="bg1"/>
                </a:solidFill>
                <a:latin typeface="EC Square Sans Pro"/>
              </a:rPr>
              <a:t> </a:t>
            </a:r>
            <a:r>
              <a:rPr lang="en-US" sz="3600" b="1" dirty="0" err="1">
                <a:solidFill>
                  <a:schemeClr val="bg1"/>
                </a:solidFill>
                <a:latin typeface="EC Square Sans Pro"/>
              </a:rPr>
              <a:t>vânzărilor</a:t>
            </a:r>
            <a:r>
              <a:rPr lang="en-US" sz="3600" b="1" dirty="0">
                <a:solidFill>
                  <a:schemeClr val="bg1"/>
                </a:solidFill>
                <a:latin typeface="EC Square Sans Pro"/>
              </a:rPr>
              <a:t> </a:t>
            </a:r>
          </a:p>
          <a:p>
            <a:pPr algn="r"/>
            <a:r>
              <a:rPr lang="en-US" sz="2800" b="1" dirty="0" err="1">
                <a:solidFill>
                  <a:schemeClr val="bg1"/>
                </a:solidFill>
                <a:latin typeface="EC Square Sans Pro"/>
              </a:rPr>
              <a:t>pe</a:t>
            </a:r>
            <a:r>
              <a:rPr lang="en-US" sz="2800" b="1" dirty="0">
                <a:solidFill>
                  <a:schemeClr val="bg1"/>
                </a:solidFill>
                <a:latin typeface="EC Square Sans Pro"/>
              </a:rPr>
              <a:t> </a:t>
            </a:r>
            <a:r>
              <a:rPr lang="en-US" sz="2800" b="1" dirty="0" err="1">
                <a:solidFill>
                  <a:schemeClr val="bg1"/>
                </a:solidFill>
                <a:latin typeface="EC Square Sans Pro"/>
              </a:rPr>
              <a:t>clase</a:t>
            </a:r>
            <a:r>
              <a:rPr lang="en-US" sz="2800" b="1" dirty="0">
                <a:solidFill>
                  <a:schemeClr val="bg1"/>
                </a:solidFill>
                <a:latin typeface="EC Square Sans Pro"/>
              </a:rPr>
              <a:t> de antibiotic (mg/PCU)</a:t>
            </a:r>
          </a:p>
          <a:p>
            <a:pPr algn="r"/>
            <a:r>
              <a:rPr lang="en-US" sz="3600" b="1" dirty="0">
                <a:solidFill>
                  <a:schemeClr val="bg1"/>
                </a:solidFill>
                <a:latin typeface="EC Square Sans Pro"/>
              </a:rPr>
              <a:t>2014-2022</a:t>
            </a:r>
          </a:p>
        </p:txBody>
      </p:sp>
      <p:pic>
        <p:nvPicPr>
          <p:cNvPr id="5" name="Picture 4"/>
          <p:cNvPicPr>
            <a:picLocks noChangeAspect="1"/>
          </p:cNvPicPr>
          <p:nvPr/>
        </p:nvPicPr>
        <p:blipFill rotWithShape="1">
          <a:blip r:embed="rId5"/>
          <a:srcRect l="1135" r="72742" b="87159"/>
          <a:stretch/>
        </p:blipFill>
        <p:spPr>
          <a:xfrm>
            <a:off x="3962400" y="3511550"/>
            <a:ext cx="1752601" cy="609600"/>
          </a:xfrm>
          <a:prstGeom prst="rect">
            <a:avLst/>
          </a:prstGeom>
        </p:spPr>
      </p:pic>
      <p:sp>
        <p:nvSpPr>
          <p:cNvPr id="6" name="Rectangle 5"/>
          <p:cNvSpPr/>
          <p:nvPr/>
        </p:nvSpPr>
        <p:spPr>
          <a:xfrm>
            <a:off x="0" y="4502150"/>
            <a:ext cx="5829300" cy="307777"/>
          </a:xfrm>
          <a:prstGeom prst="rect">
            <a:avLst/>
          </a:prstGeom>
          <a:solidFill>
            <a:srgbClr val="002060"/>
          </a:solidFill>
        </p:spPr>
        <p:txBody>
          <a:bodyPr wrap="square">
            <a:spAutoFit/>
          </a:bodyPr>
          <a:lstStyle/>
          <a:p>
            <a:r>
              <a:rPr lang="en-US" sz="1400" b="1" dirty="0">
                <a:solidFill>
                  <a:schemeClr val="bg1"/>
                </a:solidFill>
                <a:latin typeface="EC Square Sans Pro" panose="020B0506040000020004"/>
              </a:rPr>
              <a:t>     </a:t>
            </a:r>
            <a:r>
              <a:rPr lang="en-US" sz="1400" b="1" dirty="0" err="1">
                <a:solidFill>
                  <a:schemeClr val="bg1"/>
                </a:solidFill>
                <a:latin typeface="EC Square Sans Pro" panose="020B0506040000020004"/>
              </a:rPr>
              <a:t>Sursa</a:t>
            </a:r>
            <a:r>
              <a:rPr lang="en-US" sz="1400" b="1" dirty="0">
                <a:solidFill>
                  <a:schemeClr val="bg1"/>
                </a:solidFill>
                <a:latin typeface="EC Square Sans Pro" panose="020B0506040000020004"/>
              </a:rPr>
              <a:t>: </a:t>
            </a:r>
            <a:r>
              <a:rPr lang="en-US" sz="1400" dirty="0">
                <a:solidFill>
                  <a:schemeClr val="bg1"/>
                </a:solidFill>
                <a:latin typeface="EC Square Sans Pro" panose="020B0506040000020004"/>
              </a:rPr>
              <a:t>ESVAC_RAPORT_Romania_2022_12.12.2023</a:t>
            </a:r>
          </a:p>
        </p:txBody>
      </p:sp>
    </p:spTree>
    <p:extLst>
      <p:ext uri="{BB962C8B-B14F-4D97-AF65-F5344CB8AC3E}">
        <p14:creationId xmlns:p14="http://schemas.microsoft.com/office/powerpoint/2010/main" val="2028411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006" t="12853" r="5704" b="4099"/>
          <a:stretch/>
        </p:blipFill>
        <p:spPr>
          <a:xfrm>
            <a:off x="1524000" y="920750"/>
            <a:ext cx="9677400" cy="5251938"/>
          </a:xfrm>
          <a:prstGeom prst="rect">
            <a:avLst/>
          </a:prstGeom>
        </p:spPr>
      </p:pic>
      <p:sp>
        <p:nvSpPr>
          <p:cNvPr id="3" name="TextBox 2"/>
          <p:cNvSpPr txBox="1"/>
          <p:nvPr/>
        </p:nvSpPr>
        <p:spPr>
          <a:xfrm>
            <a:off x="1371600" y="335975"/>
            <a:ext cx="9648497" cy="523220"/>
          </a:xfrm>
          <a:prstGeom prst="rect">
            <a:avLst/>
          </a:prstGeom>
          <a:solidFill>
            <a:srgbClr val="002060"/>
          </a:solidFill>
        </p:spPr>
        <p:txBody>
          <a:bodyPr wrap="square" rtlCol="0">
            <a:spAutoFit/>
          </a:bodyPr>
          <a:lstStyle/>
          <a:p>
            <a:r>
              <a:rPr lang="en-US" sz="2800" b="1" dirty="0" err="1">
                <a:solidFill>
                  <a:schemeClr val="bg1"/>
                </a:solidFill>
                <a:latin typeface="EC Square Sans Pro"/>
              </a:rPr>
              <a:t>Proporția</a:t>
            </a:r>
            <a:r>
              <a:rPr lang="en-US" sz="2800" b="1" dirty="0">
                <a:solidFill>
                  <a:schemeClr val="bg1"/>
                </a:solidFill>
                <a:latin typeface="EC Square Sans Pro"/>
              </a:rPr>
              <a:t> </a:t>
            </a:r>
            <a:r>
              <a:rPr lang="en-US" sz="2800" b="1" dirty="0" err="1">
                <a:solidFill>
                  <a:schemeClr val="bg1"/>
                </a:solidFill>
                <a:latin typeface="EC Square Sans Pro"/>
              </a:rPr>
              <a:t>vânzărilor</a:t>
            </a:r>
            <a:r>
              <a:rPr lang="en-US" sz="2800" b="1" dirty="0">
                <a:solidFill>
                  <a:schemeClr val="bg1"/>
                </a:solidFill>
                <a:latin typeface="EC Square Sans Pro"/>
              </a:rPr>
              <a:t>  (mg/PCU) </a:t>
            </a:r>
            <a:r>
              <a:rPr lang="en-US" sz="2800" b="1" dirty="0" err="1">
                <a:solidFill>
                  <a:schemeClr val="bg1"/>
                </a:solidFill>
                <a:latin typeface="EC Square Sans Pro"/>
              </a:rPr>
              <a:t>pe</a:t>
            </a:r>
            <a:r>
              <a:rPr lang="en-US" sz="2800" b="1" dirty="0">
                <a:solidFill>
                  <a:schemeClr val="bg1"/>
                </a:solidFill>
                <a:latin typeface="EC Square Sans Pro"/>
              </a:rPr>
              <a:t> </a:t>
            </a:r>
            <a:r>
              <a:rPr lang="en-US" sz="2800" b="1" dirty="0" err="1">
                <a:solidFill>
                  <a:schemeClr val="bg1"/>
                </a:solidFill>
                <a:latin typeface="EC Square Sans Pro"/>
              </a:rPr>
              <a:t>formulări</a:t>
            </a:r>
            <a:r>
              <a:rPr lang="en-US" sz="2800" b="1" dirty="0">
                <a:solidFill>
                  <a:schemeClr val="bg1"/>
                </a:solidFill>
                <a:latin typeface="EC Square Sans Pro"/>
              </a:rPr>
              <a:t> </a:t>
            </a:r>
            <a:r>
              <a:rPr lang="en-US" sz="2800" b="1" dirty="0" err="1">
                <a:solidFill>
                  <a:schemeClr val="bg1"/>
                </a:solidFill>
                <a:latin typeface="EC Square Sans Pro"/>
              </a:rPr>
              <a:t>în</a:t>
            </a:r>
            <a:r>
              <a:rPr lang="en-US" sz="2800" b="1" dirty="0">
                <a:solidFill>
                  <a:schemeClr val="bg1"/>
                </a:solidFill>
                <a:latin typeface="EC Square Sans Pro"/>
              </a:rPr>
              <a:t> 2022</a:t>
            </a:r>
          </a:p>
        </p:txBody>
      </p:sp>
      <p:pic>
        <p:nvPicPr>
          <p:cNvPr id="4" name="Picture 3"/>
          <p:cNvPicPr>
            <a:picLocks noChangeAspect="1"/>
          </p:cNvPicPr>
          <p:nvPr/>
        </p:nvPicPr>
        <p:blipFill rotWithShape="1">
          <a:blip r:embed="rId4"/>
          <a:srcRect l="1135" r="72742" b="87159"/>
          <a:stretch/>
        </p:blipFill>
        <p:spPr>
          <a:xfrm>
            <a:off x="838200" y="4273550"/>
            <a:ext cx="1752601" cy="609600"/>
          </a:xfrm>
          <a:prstGeom prst="rect">
            <a:avLst/>
          </a:prstGeom>
        </p:spPr>
      </p:pic>
      <p:sp>
        <p:nvSpPr>
          <p:cNvPr id="5" name="Rectangle 4"/>
          <p:cNvSpPr/>
          <p:nvPr/>
        </p:nvSpPr>
        <p:spPr>
          <a:xfrm>
            <a:off x="7162800" y="5340350"/>
            <a:ext cx="5029200" cy="307777"/>
          </a:xfrm>
          <a:prstGeom prst="rect">
            <a:avLst/>
          </a:prstGeom>
          <a:solidFill>
            <a:srgbClr val="002060"/>
          </a:solidFill>
        </p:spPr>
        <p:txBody>
          <a:bodyPr wrap="square">
            <a:spAutoFit/>
          </a:bodyPr>
          <a:lstStyle/>
          <a:p>
            <a:r>
              <a:rPr lang="en-US" sz="1400" b="1" dirty="0" err="1">
                <a:solidFill>
                  <a:schemeClr val="bg1"/>
                </a:solidFill>
                <a:latin typeface="EC Square Sans Pro" panose="020B0506040000020004"/>
              </a:rPr>
              <a:t>Sursa</a:t>
            </a:r>
            <a:r>
              <a:rPr lang="en-US" sz="1400" b="1" dirty="0">
                <a:solidFill>
                  <a:schemeClr val="bg1"/>
                </a:solidFill>
                <a:latin typeface="EC Square Sans Pro" panose="020B0506040000020004"/>
              </a:rPr>
              <a:t>: </a:t>
            </a:r>
            <a:r>
              <a:rPr lang="en-US" sz="1400" dirty="0">
                <a:solidFill>
                  <a:schemeClr val="bg1"/>
                </a:solidFill>
                <a:latin typeface="EC Square Sans Pro" panose="020B0506040000020004"/>
              </a:rPr>
              <a:t>ESVAC_RAPORT_Romania_2022_12.12.2023</a:t>
            </a:r>
          </a:p>
        </p:txBody>
      </p:sp>
    </p:spTree>
    <p:extLst>
      <p:ext uri="{BB962C8B-B14F-4D97-AF65-F5344CB8AC3E}">
        <p14:creationId xmlns:p14="http://schemas.microsoft.com/office/powerpoint/2010/main" val="169736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a:extLst>
              <a:ext uri="{FF2B5EF4-FFF2-40B4-BE49-F238E27FC236}">
                <a16:creationId xmlns:a16="http://schemas.microsoft.com/office/drawing/2014/main" id="{D5B06E44-AA44-47B7-AAF6-04F925D1A917}"/>
              </a:ext>
            </a:extLst>
          </p:cNvPr>
          <p:cNvSpPr txBox="1"/>
          <p:nvPr/>
        </p:nvSpPr>
        <p:spPr>
          <a:xfrm>
            <a:off x="0" y="234950"/>
            <a:ext cx="11441480" cy="523220"/>
          </a:xfrm>
          <a:prstGeom prst="rect">
            <a:avLst/>
          </a:prstGeom>
          <a:noFill/>
        </p:spPr>
        <p:txBody>
          <a:bodyPr wrap="square" rtlCol="0">
            <a:spAutoFit/>
          </a:bodyP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800" b="0" i="0" u="none" strike="noStrike" cap="none" normalizeH="0" baseline="0" noProof="0">
                <a:ln>
                  <a:noFill/>
                </a:ln>
                <a:solidFill>
                  <a:srgbClr val="FFFFFF"/>
                </a:solidFill>
                <a:effectLst/>
                <a:uLnTx/>
                <a:uFillTx/>
                <a:latin typeface="EC Square Sans Pro" panose="020B0506040000020004" pitchFamily="34" charset="0"/>
              </a:rPr>
              <a:t>Cadrul legal al UE privind produsele medicinale veterinare/furajele medicamentate</a:t>
            </a:r>
          </a:p>
        </p:txBody>
      </p:sp>
      <p:sp>
        <p:nvSpPr>
          <p:cNvPr id="5" name="Rectángulo 2">
            <a:extLst>
              <a:ext uri="{FF2B5EF4-FFF2-40B4-BE49-F238E27FC236}">
                <a16:creationId xmlns:a16="http://schemas.microsoft.com/office/drawing/2014/main" id="{1773ED4B-94AE-4043-B465-D839C22AE128}"/>
              </a:ext>
            </a:extLst>
          </p:cNvPr>
          <p:cNvSpPr/>
          <p:nvPr/>
        </p:nvSpPr>
        <p:spPr>
          <a:xfrm>
            <a:off x="453189" y="2063749"/>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Regulamentul (UE) 2019/6 </a:t>
            </a:r>
            <a:r>
              <a:rPr kumimoji="0" lang="ro-RO" sz="2400" b="0" i="0" u="none" strike="noStrike" cap="none" normalizeH="0" baseline="0" noProof="0">
                <a:ln>
                  <a:noFill/>
                </a:ln>
                <a:solidFill>
                  <a:srgbClr val="000000"/>
                </a:solidFill>
                <a:effectLst/>
                <a:uLnTx/>
                <a:uFillTx/>
                <a:latin typeface="EC Square Sans Pro" panose="020B0506040000020004" pitchFamily="34" charset="0"/>
                <a:ea typeface="+mn-ea"/>
                <a:cs typeface="+mn-cs"/>
              </a:rPr>
              <a:t>privind</a:t>
            </a:r>
            <a:r>
              <a:rPr kumimoji="0" lang="ro-RO"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 Produse medicinale veterinare</a:t>
            </a:r>
            <a:br>
              <a:rPr kumimoji="0" lang="ro-RO" sz="1800" b="1" i="0" u="none" strike="noStrike" cap="none" normalizeH="0" baseline="0" noProof="0">
                <a:ln>
                  <a:noFill/>
                </a:ln>
                <a:solidFill>
                  <a:srgbClr val="FFFFFF"/>
                </a:solidFill>
                <a:effectLst/>
                <a:uLnTx/>
                <a:uFillTx/>
                <a:latin typeface="Calibri"/>
                <a:ea typeface="+mn-ea"/>
                <a:cs typeface="+mn-cs"/>
              </a:rPr>
            </a:br>
            <a:r>
              <a:rPr kumimoji="0" lang="ro-RO"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477000" y="2063749"/>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Regulamentul (UE) 2019/4 privind furajele medicamentate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235232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5600" y="1786658"/>
            <a:ext cx="8191500" cy="4468091"/>
          </a:xfrm>
          <a:prstGeom prst="rect">
            <a:avLst/>
          </a:prstGeom>
        </p:spPr>
      </p:pic>
      <p:pic>
        <p:nvPicPr>
          <p:cNvPr id="3" name="Picture 2"/>
          <p:cNvPicPr>
            <a:picLocks noChangeAspect="1"/>
          </p:cNvPicPr>
          <p:nvPr/>
        </p:nvPicPr>
        <p:blipFill rotWithShape="1">
          <a:blip r:embed="rId3"/>
          <a:srcRect l="1135" r="72742" b="87159"/>
          <a:stretch/>
        </p:blipFill>
        <p:spPr>
          <a:xfrm>
            <a:off x="266700" y="5264150"/>
            <a:ext cx="1752601" cy="609600"/>
          </a:xfrm>
          <a:prstGeom prst="rect">
            <a:avLst/>
          </a:prstGeom>
        </p:spPr>
      </p:pic>
      <p:sp>
        <p:nvSpPr>
          <p:cNvPr id="4" name="Rectangle 3"/>
          <p:cNvSpPr/>
          <p:nvPr/>
        </p:nvSpPr>
        <p:spPr>
          <a:xfrm>
            <a:off x="2019301" y="1106160"/>
            <a:ext cx="10054168" cy="523220"/>
          </a:xfrm>
          <a:prstGeom prst="rect">
            <a:avLst/>
          </a:prstGeom>
          <a:solidFill>
            <a:srgbClr val="002060"/>
          </a:solidFill>
        </p:spPr>
        <p:txBody>
          <a:bodyPr wrap="square">
            <a:spAutoFit/>
          </a:bodyPr>
          <a:lstStyle/>
          <a:p>
            <a:r>
              <a:rPr lang="en-US" sz="2800" b="1" dirty="0" err="1">
                <a:solidFill>
                  <a:schemeClr val="bg1"/>
                </a:solidFill>
                <a:latin typeface="EC Square Sans Pro"/>
              </a:rPr>
              <a:t>Proporția</a:t>
            </a:r>
            <a:r>
              <a:rPr lang="en-US" sz="2800" b="1" dirty="0">
                <a:solidFill>
                  <a:schemeClr val="bg1"/>
                </a:solidFill>
                <a:latin typeface="EC Square Sans Pro"/>
              </a:rPr>
              <a:t> </a:t>
            </a:r>
            <a:r>
              <a:rPr lang="en-US" sz="2800" b="1" dirty="0" err="1">
                <a:solidFill>
                  <a:schemeClr val="bg1"/>
                </a:solidFill>
                <a:latin typeface="EC Square Sans Pro"/>
              </a:rPr>
              <a:t>vânzărilor</a:t>
            </a:r>
            <a:r>
              <a:rPr lang="en-US" sz="2800" b="1" dirty="0">
                <a:solidFill>
                  <a:schemeClr val="bg1"/>
                </a:solidFill>
                <a:latin typeface="EC Square Sans Pro"/>
              </a:rPr>
              <a:t> (mg/PCU) </a:t>
            </a:r>
            <a:r>
              <a:rPr lang="en-US" sz="2800" b="1" dirty="0" err="1">
                <a:solidFill>
                  <a:schemeClr val="bg1"/>
                </a:solidFill>
                <a:latin typeface="EC Square Sans Pro"/>
              </a:rPr>
              <a:t>pe</a:t>
            </a:r>
            <a:r>
              <a:rPr lang="en-US" sz="2800" b="1" dirty="0">
                <a:solidFill>
                  <a:schemeClr val="bg1"/>
                </a:solidFill>
                <a:latin typeface="EC Square Sans Pro"/>
              </a:rPr>
              <a:t> </a:t>
            </a:r>
            <a:r>
              <a:rPr lang="en-US" sz="2800" b="1" dirty="0" err="1">
                <a:solidFill>
                  <a:schemeClr val="bg1"/>
                </a:solidFill>
                <a:latin typeface="EC Square Sans Pro"/>
              </a:rPr>
              <a:t>categorii</a:t>
            </a:r>
            <a:r>
              <a:rPr lang="en-US" sz="2800" b="1" dirty="0">
                <a:solidFill>
                  <a:schemeClr val="bg1"/>
                </a:solidFill>
                <a:latin typeface="EC Square Sans Pro"/>
              </a:rPr>
              <a:t> AMEG </a:t>
            </a:r>
            <a:r>
              <a:rPr lang="en-US" sz="2800" b="1" dirty="0" err="1">
                <a:solidFill>
                  <a:schemeClr val="bg1"/>
                </a:solidFill>
                <a:latin typeface="EC Square Sans Pro"/>
              </a:rPr>
              <a:t>în</a:t>
            </a:r>
            <a:r>
              <a:rPr lang="en-US" sz="2800" b="1" dirty="0">
                <a:solidFill>
                  <a:schemeClr val="bg1"/>
                </a:solidFill>
                <a:latin typeface="EC Square Sans Pro"/>
              </a:rPr>
              <a:t> 2022</a:t>
            </a:r>
          </a:p>
        </p:txBody>
      </p:sp>
      <p:sp>
        <p:nvSpPr>
          <p:cNvPr id="5" name="Rectangle 4"/>
          <p:cNvSpPr/>
          <p:nvPr/>
        </p:nvSpPr>
        <p:spPr>
          <a:xfrm>
            <a:off x="7391400" y="6178550"/>
            <a:ext cx="4038600" cy="523220"/>
          </a:xfrm>
          <a:prstGeom prst="rect">
            <a:avLst/>
          </a:prstGeom>
          <a:solidFill>
            <a:srgbClr val="003399"/>
          </a:solidFill>
        </p:spPr>
        <p:txBody>
          <a:bodyPr wrap="square">
            <a:spAutoFit/>
          </a:bodyPr>
          <a:lstStyle/>
          <a:p>
            <a:r>
              <a:rPr lang="en-US" sz="1400" b="1" dirty="0" err="1">
                <a:solidFill>
                  <a:schemeClr val="bg1"/>
                </a:solidFill>
                <a:latin typeface="EC Square Sans Pro"/>
              </a:rPr>
              <a:t>Sursa</a:t>
            </a:r>
            <a:r>
              <a:rPr lang="en-US" sz="1400" b="1" dirty="0">
                <a:solidFill>
                  <a:schemeClr val="bg1"/>
                </a:solidFill>
                <a:latin typeface="EC Square Sans Pro"/>
              </a:rPr>
              <a:t>: </a:t>
            </a:r>
          </a:p>
          <a:p>
            <a:r>
              <a:rPr lang="en-US" sz="1400" b="1" dirty="0">
                <a:solidFill>
                  <a:schemeClr val="bg1"/>
                </a:solidFill>
                <a:latin typeface="EC Square Sans Pro"/>
              </a:rPr>
              <a:t>ESVAC_RAPORT_Romania_2022_12.12.2023</a:t>
            </a:r>
          </a:p>
        </p:txBody>
      </p:sp>
    </p:spTree>
    <p:extLst>
      <p:ext uri="{BB962C8B-B14F-4D97-AF65-F5344CB8AC3E}">
        <p14:creationId xmlns:p14="http://schemas.microsoft.com/office/powerpoint/2010/main" val="2110777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Msf 24 00015 g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2550"/>
            <a:ext cx="9601200" cy="6858000"/>
          </a:xfrm>
          <a:prstGeom prst="rect">
            <a:avLst/>
          </a:prstGeom>
          <a:solidFill>
            <a:schemeClr val="bg1"/>
          </a:solidFill>
        </p:spPr>
      </p:pic>
      <p:sp>
        <p:nvSpPr>
          <p:cNvPr id="3" name="Rectangle 2"/>
          <p:cNvSpPr/>
          <p:nvPr/>
        </p:nvSpPr>
        <p:spPr>
          <a:xfrm>
            <a:off x="7543800" y="2774293"/>
            <a:ext cx="4129710" cy="3801041"/>
          </a:xfrm>
          <a:prstGeom prst="rect">
            <a:avLst/>
          </a:prstGeom>
        </p:spPr>
        <p:txBody>
          <a:bodyPr wrap="square">
            <a:spAutoFit/>
          </a:bodyPr>
          <a:lstStyle/>
          <a:p>
            <a:pPr algn="just"/>
            <a:r>
              <a:rPr lang="vi-VN" sz="1600" b="1" dirty="0">
                <a:solidFill>
                  <a:srgbClr val="002060"/>
                </a:solidFill>
                <a:effectLst/>
                <a:latin typeface="EC Square Sans Pro"/>
                <a:cs typeface="Arial" panose="020B0604020202020204" pitchFamily="34" charset="0"/>
              </a:rPr>
              <a:t>Vânzările totale de antibiotice veterinare pentru fiecare țară</a:t>
            </a:r>
            <a:r>
              <a:rPr lang="en-US" sz="1600" b="1" dirty="0">
                <a:solidFill>
                  <a:srgbClr val="002060"/>
                </a:solidFill>
                <a:effectLst/>
                <a:latin typeface="EC Square Sans Pro"/>
                <a:cs typeface="Arial" panose="020B0604020202020204" pitchFamily="34" charset="0"/>
              </a:rPr>
              <a:t>,</a:t>
            </a:r>
            <a:r>
              <a:rPr lang="vi-VN" sz="1600" b="1" dirty="0">
                <a:solidFill>
                  <a:srgbClr val="002060"/>
                </a:solidFill>
                <a:effectLst/>
                <a:latin typeface="EC Square Sans Pro"/>
                <a:cs typeface="Arial" panose="020B0604020202020204" pitchFamily="34" charset="0"/>
              </a:rPr>
              <a:t> raportate în mg/PCU în perioada 2010-2021.</a:t>
            </a:r>
            <a:r>
              <a:rPr lang="en-US" sz="1600" b="1" dirty="0">
                <a:solidFill>
                  <a:srgbClr val="002060"/>
                </a:solidFill>
                <a:effectLst/>
                <a:latin typeface="EC Square Sans Pro"/>
                <a:cs typeface="Arial" panose="020B0604020202020204" pitchFamily="34" charset="0"/>
              </a:rPr>
              <a:t>: </a:t>
            </a:r>
          </a:p>
          <a:p>
            <a:pPr algn="just"/>
            <a:endParaRPr lang="en-US" sz="700" b="1" dirty="0">
              <a:solidFill>
                <a:srgbClr val="002060"/>
              </a:solidFill>
              <a:effectLst/>
              <a:latin typeface="EC Square Sans Pro"/>
              <a:cs typeface="Arial" panose="020B0604020202020204" pitchFamily="34" charset="0"/>
            </a:endParaRPr>
          </a:p>
          <a:p>
            <a:pPr marL="342900" indent="-342900" algn="just">
              <a:buAutoNum type="alphaLcParenBoth"/>
            </a:pPr>
            <a:r>
              <a:rPr lang="vi-VN" sz="1600" dirty="0">
                <a:solidFill>
                  <a:srgbClr val="002060"/>
                </a:solidFill>
              </a:rPr>
              <a:t>Țările care în 2021 au raportat încă vânzări de</a:t>
            </a:r>
            <a:r>
              <a:rPr lang="vi-VN" sz="1600" dirty="0"/>
              <a:t> </a:t>
            </a:r>
            <a:r>
              <a:rPr lang="vi-VN" b="1" dirty="0">
                <a:solidFill>
                  <a:srgbClr val="002060"/>
                </a:solidFill>
              </a:rPr>
              <a:t>peste</a:t>
            </a:r>
            <a:r>
              <a:rPr lang="vi-VN" sz="1600" dirty="0">
                <a:solidFill>
                  <a:srgbClr val="002060"/>
                </a:solidFill>
              </a:rPr>
              <a:t> </a:t>
            </a:r>
            <a:r>
              <a:rPr lang="vi-VN" b="1" dirty="0">
                <a:solidFill>
                  <a:srgbClr val="FF0000"/>
                </a:solidFill>
              </a:rPr>
              <a:t>120 mg/PCU</a:t>
            </a:r>
            <a:r>
              <a:rPr lang="en-US" b="1" dirty="0">
                <a:solidFill>
                  <a:srgbClr val="FF0000"/>
                </a:solidFill>
                <a:effectLst/>
                <a:latin typeface="EC Square Sans Pro"/>
                <a:cs typeface="Arial" panose="020B0604020202020204" pitchFamily="34" charset="0"/>
              </a:rPr>
              <a:t> </a:t>
            </a:r>
            <a:endParaRPr lang="en-US" b="1" dirty="0">
              <a:solidFill>
                <a:srgbClr val="FF0000"/>
              </a:solidFill>
              <a:latin typeface="EC Square Sans Pro"/>
              <a:cs typeface="Arial" panose="020B0604020202020204" pitchFamily="34" charset="0"/>
            </a:endParaRPr>
          </a:p>
          <a:p>
            <a:pPr marL="342900" indent="-342900" algn="just">
              <a:buFontTx/>
              <a:buAutoNum type="alphaLcParenBoth"/>
            </a:pPr>
            <a:r>
              <a:rPr lang="vi-VN" sz="1600" dirty="0">
                <a:solidFill>
                  <a:srgbClr val="002060"/>
                </a:solidFill>
              </a:rPr>
              <a:t>Țările care în 2021 au raportat vânzări</a:t>
            </a:r>
            <a:r>
              <a:rPr lang="en-US" sz="1600" dirty="0">
                <a:solidFill>
                  <a:srgbClr val="002060"/>
                </a:solidFill>
              </a:rPr>
              <a:t> </a:t>
            </a:r>
            <a:r>
              <a:rPr lang="en-US" b="1" dirty="0" err="1">
                <a:solidFill>
                  <a:srgbClr val="002060"/>
                </a:solidFill>
              </a:rPr>
              <a:t>între</a:t>
            </a:r>
            <a:r>
              <a:rPr lang="en-US" b="1" dirty="0">
                <a:solidFill>
                  <a:srgbClr val="002060"/>
                </a:solidFill>
              </a:rPr>
              <a:t> </a:t>
            </a:r>
            <a:r>
              <a:rPr lang="en-US" b="1" dirty="0">
                <a:solidFill>
                  <a:srgbClr val="FF0000"/>
                </a:solidFill>
              </a:rPr>
              <a:t>60 mg/PCU </a:t>
            </a:r>
            <a:r>
              <a:rPr lang="en-US" b="1" dirty="0" err="1">
                <a:solidFill>
                  <a:srgbClr val="FF0000"/>
                </a:solidFill>
              </a:rPr>
              <a:t>și</a:t>
            </a:r>
            <a:r>
              <a:rPr lang="en-US" b="1" dirty="0">
                <a:solidFill>
                  <a:srgbClr val="FF0000"/>
                </a:solidFill>
              </a:rPr>
              <a:t> 120 mg/PCU</a:t>
            </a:r>
            <a:r>
              <a:rPr lang="en-US" b="1" dirty="0">
                <a:solidFill>
                  <a:srgbClr val="FF0000"/>
                </a:solidFill>
                <a:effectLst/>
                <a:latin typeface="EC Square Sans Pro"/>
                <a:cs typeface="Arial" panose="020B0604020202020204" pitchFamily="34" charset="0"/>
              </a:rPr>
              <a:t> </a:t>
            </a:r>
          </a:p>
          <a:p>
            <a:pPr marL="342900" indent="-342900" algn="just">
              <a:buAutoNum type="alphaLcParenBoth"/>
            </a:pPr>
            <a:r>
              <a:rPr lang="vi-VN" sz="1600" dirty="0">
                <a:solidFill>
                  <a:srgbClr val="002060"/>
                </a:solidFill>
              </a:rPr>
              <a:t>Țările care în 2021 au raportat vânzări</a:t>
            </a:r>
            <a:r>
              <a:rPr lang="en-US" sz="1600" b="0" dirty="0">
                <a:solidFill>
                  <a:srgbClr val="002060"/>
                </a:solidFill>
                <a:effectLst/>
                <a:latin typeface="EC Square Sans Pro"/>
                <a:cs typeface="Arial" panose="020B0604020202020204" pitchFamily="34" charset="0"/>
              </a:rPr>
              <a:t> </a:t>
            </a:r>
            <a:r>
              <a:rPr lang="en-US" sz="1600" b="1" dirty="0">
                <a:solidFill>
                  <a:srgbClr val="002060"/>
                </a:solidFill>
                <a:effectLst/>
                <a:latin typeface="EC Square Sans Pro"/>
                <a:cs typeface="Arial" panose="020B0604020202020204" pitchFamily="34" charset="0"/>
              </a:rPr>
              <a:t>sub </a:t>
            </a:r>
            <a:r>
              <a:rPr lang="en-US" b="1" dirty="0">
                <a:solidFill>
                  <a:srgbClr val="FF0000"/>
                </a:solidFill>
                <a:effectLst/>
                <a:latin typeface="EC Square Sans Pro"/>
                <a:cs typeface="Arial" panose="020B0604020202020204" pitchFamily="34" charset="0"/>
              </a:rPr>
              <a:t>60 mg/PCU</a:t>
            </a:r>
            <a:r>
              <a:rPr lang="en-US" b="0" dirty="0">
                <a:solidFill>
                  <a:srgbClr val="FF0000"/>
                </a:solidFill>
                <a:effectLst/>
                <a:latin typeface="EC Square Sans Pro"/>
                <a:cs typeface="Arial" panose="020B0604020202020204" pitchFamily="34" charset="0"/>
              </a:rPr>
              <a:t>.</a:t>
            </a:r>
          </a:p>
          <a:p>
            <a:pPr algn="just"/>
            <a:endParaRPr lang="en-US" sz="400" b="0" dirty="0">
              <a:solidFill>
                <a:srgbClr val="002060"/>
              </a:solidFill>
              <a:effectLst/>
              <a:latin typeface="EC Square Sans Pro"/>
              <a:cs typeface="Arial" panose="020B0604020202020204" pitchFamily="34" charset="0"/>
            </a:endParaRPr>
          </a:p>
          <a:p>
            <a:pPr algn="just"/>
            <a:r>
              <a:rPr lang="en-US" sz="1200" b="1" dirty="0" err="1">
                <a:solidFill>
                  <a:srgbClr val="002060"/>
                </a:solidFill>
                <a:latin typeface="EC Square Sans Pro"/>
                <a:cs typeface="Arial" panose="020B0604020202020204" pitchFamily="34" charset="0"/>
              </a:rPr>
              <a:t>Sursa</a:t>
            </a:r>
            <a:r>
              <a:rPr lang="en-US" sz="1200" b="1" dirty="0">
                <a:solidFill>
                  <a:srgbClr val="002060"/>
                </a:solidFill>
                <a:latin typeface="EC Square Sans Pro"/>
                <a:cs typeface="Arial" panose="020B0604020202020204" pitchFamily="34" charset="0"/>
              </a:rPr>
              <a:t>: </a:t>
            </a:r>
            <a:r>
              <a:rPr lang="en-US" sz="1200" b="1" dirty="0" err="1">
                <a:solidFill>
                  <a:srgbClr val="002060"/>
                </a:solidFill>
                <a:latin typeface="EC Square Sans Pro"/>
                <a:cs typeface="Arial" panose="020B0604020202020204" pitchFamily="34" charset="0"/>
              </a:rPr>
              <a:t>Leitão</a:t>
            </a:r>
            <a:r>
              <a:rPr lang="en-US" sz="1200" b="1" dirty="0">
                <a:solidFill>
                  <a:srgbClr val="002060"/>
                </a:solidFill>
                <a:latin typeface="EC Square Sans Pro"/>
                <a:cs typeface="Arial" panose="020B0604020202020204" pitchFamily="34" charset="0"/>
              </a:rPr>
              <a:t> M, </a:t>
            </a:r>
            <a:r>
              <a:rPr lang="en-US" sz="1200" b="1" dirty="0" err="1">
                <a:solidFill>
                  <a:srgbClr val="002060"/>
                </a:solidFill>
                <a:latin typeface="EC Square Sans Pro"/>
                <a:cs typeface="Arial" panose="020B0604020202020204" pitchFamily="34" charset="0"/>
              </a:rPr>
              <a:t>Sarraguça</a:t>
            </a:r>
            <a:r>
              <a:rPr lang="en-US" sz="1200" b="1" dirty="0">
                <a:solidFill>
                  <a:srgbClr val="002060"/>
                </a:solidFill>
                <a:latin typeface="EC Square Sans Pro"/>
                <a:cs typeface="Arial" panose="020B0604020202020204" pitchFamily="34" charset="0"/>
              </a:rPr>
              <a:t> J, </a:t>
            </a:r>
            <a:r>
              <a:rPr lang="en-US" sz="1200" b="1" dirty="0" err="1">
                <a:solidFill>
                  <a:srgbClr val="002060"/>
                </a:solidFill>
                <a:latin typeface="EC Square Sans Pro"/>
                <a:cs typeface="Arial" panose="020B0604020202020204" pitchFamily="34" charset="0"/>
              </a:rPr>
              <a:t>Taghouti</a:t>
            </a:r>
            <a:r>
              <a:rPr lang="en-US" sz="1200" b="1" dirty="0">
                <a:solidFill>
                  <a:srgbClr val="002060"/>
                </a:solidFill>
                <a:latin typeface="EC Square Sans Pro"/>
                <a:cs typeface="Arial" panose="020B0604020202020204" pitchFamily="34" charset="0"/>
              </a:rPr>
              <a:t> M, Monteiro ACG</a:t>
            </a:r>
            <a:r>
              <a:rPr lang="en-US" sz="1200" dirty="0">
                <a:solidFill>
                  <a:srgbClr val="002060"/>
                </a:solidFill>
                <a:latin typeface="EC Square Sans Pro"/>
                <a:cs typeface="Arial" panose="020B0604020202020204" pitchFamily="34" charset="0"/>
              </a:rPr>
              <a:t>. Challenges and Obstacles for Veterinary Antimicrobial Agents’ Data Collection for an “One Health” European Goal to Address Antimicrobial Resistances. Medical Sciences Forum. 2024; 24(1): 15. https://doi.org/10.3390/ECA2023-16430</a:t>
            </a:r>
          </a:p>
        </p:txBody>
      </p:sp>
      <p:pic>
        <p:nvPicPr>
          <p:cNvPr id="4" name="Picture 3"/>
          <p:cNvPicPr>
            <a:picLocks noChangeAspect="1"/>
          </p:cNvPicPr>
          <p:nvPr/>
        </p:nvPicPr>
        <p:blipFill rotWithShape="1">
          <a:blip r:embed="rId3"/>
          <a:srcRect l="1135" r="72742" b="87159"/>
          <a:stretch/>
        </p:blipFill>
        <p:spPr>
          <a:xfrm>
            <a:off x="6705600" y="5416550"/>
            <a:ext cx="685800" cy="238538"/>
          </a:xfrm>
          <a:prstGeom prst="rect">
            <a:avLst/>
          </a:prstGeom>
        </p:spPr>
      </p:pic>
    </p:spTree>
    <p:extLst>
      <p:ext uri="{BB962C8B-B14F-4D97-AF65-F5344CB8AC3E}">
        <p14:creationId xmlns:p14="http://schemas.microsoft.com/office/powerpoint/2010/main" val="2986247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163671"/>
            <a:ext cx="6542729" cy="624479"/>
          </a:xfrm>
        </p:spPr>
        <p:txBody>
          <a:bodyPr>
            <a:noAutofit/>
          </a:bodyPr>
          <a:lstStyle/>
          <a:p>
            <a:r>
              <a:rPr lang="en-US" sz="3200" b="1" dirty="0">
                <a:solidFill>
                  <a:srgbClr val="002060"/>
                </a:solidFill>
                <a:latin typeface="EC Square Sans Pro"/>
              </a:rPr>
              <a:t>Nu </a:t>
            </a:r>
            <a:r>
              <a:rPr lang="en-US" sz="3200" b="1" dirty="0" err="1">
                <a:solidFill>
                  <a:srgbClr val="002060"/>
                </a:solidFill>
                <a:latin typeface="EC Square Sans Pro"/>
              </a:rPr>
              <a:t>uitați</a:t>
            </a:r>
            <a:r>
              <a:rPr lang="en-US" sz="3200" b="1" dirty="0">
                <a:solidFill>
                  <a:srgbClr val="002060"/>
                </a:solidFill>
                <a:latin typeface="EC Square Sans Pro"/>
              </a:rPr>
              <a:t> de </a:t>
            </a:r>
            <a:r>
              <a:rPr lang="en-US" sz="3200" b="1" dirty="0" err="1">
                <a:solidFill>
                  <a:srgbClr val="002060"/>
                </a:solidFill>
                <a:latin typeface="EC Square Sans Pro"/>
              </a:rPr>
              <a:t>codurile</a:t>
            </a:r>
            <a:r>
              <a:rPr lang="en-US" sz="3200" b="1" dirty="0">
                <a:solidFill>
                  <a:srgbClr val="002060"/>
                </a:solidFill>
                <a:latin typeface="EC Square Sans Pro"/>
              </a:rPr>
              <a:t> </a:t>
            </a:r>
            <a:r>
              <a:rPr lang="en-US" sz="3600" b="1" dirty="0" err="1">
                <a:solidFill>
                  <a:srgbClr val="FF0000"/>
                </a:solidFill>
                <a:latin typeface="EC Square Sans Pro"/>
              </a:rPr>
              <a:t>ATCvet</a:t>
            </a:r>
            <a:r>
              <a:rPr lang="en-US" sz="3600" b="1" dirty="0">
                <a:solidFill>
                  <a:srgbClr val="FF0000"/>
                </a:solidFill>
                <a:latin typeface="EC Square Sans Pro"/>
              </a:rPr>
              <a:t>!</a:t>
            </a:r>
          </a:p>
        </p:txBody>
      </p:sp>
      <p:pic>
        <p:nvPicPr>
          <p:cNvPr id="4" name="Picture 3"/>
          <p:cNvPicPr>
            <a:picLocks noChangeAspect="1"/>
          </p:cNvPicPr>
          <p:nvPr/>
        </p:nvPicPr>
        <p:blipFill rotWithShape="1">
          <a:blip r:embed="rId2"/>
          <a:srcRect l="2120" t="21567" r="4725" b="6464"/>
          <a:stretch/>
        </p:blipFill>
        <p:spPr>
          <a:xfrm>
            <a:off x="1" y="4308465"/>
            <a:ext cx="7619999" cy="1641486"/>
          </a:xfrm>
          <a:prstGeom prst="rect">
            <a:avLst/>
          </a:prstGeom>
        </p:spPr>
      </p:pic>
      <p:sp>
        <p:nvSpPr>
          <p:cNvPr id="3" name="TextBox 2"/>
          <p:cNvSpPr txBox="1"/>
          <p:nvPr/>
        </p:nvSpPr>
        <p:spPr>
          <a:xfrm>
            <a:off x="34788" y="3964188"/>
            <a:ext cx="7618342" cy="400110"/>
          </a:xfrm>
          <a:prstGeom prst="rect">
            <a:avLst/>
          </a:prstGeom>
          <a:solidFill>
            <a:schemeClr val="accent1">
              <a:lumMod val="50000"/>
            </a:schemeClr>
          </a:solidFill>
        </p:spPr>
        <p:txBody>
          <a:bodyPr wrap="square" rtlCol="0">
            <a:spAutoFit/>
          </a:bodyPr>
          <a:lstStyle/>
          <a:p>
            <a:pPr algn="ctr"/>
            <a:r>
              <a:rPr lang="en-US" sz="2000" b="1" i="1" dirty="0" err="1">
                <a:solidFill>
                  <a:schemeClr val="bg1"/>
                </a:solidFill>
                <a:latin typeface="Palatino Linotype" panose="02040502050505030304" pitchFamily="18" charset="0"/>
              </a:rPr>
              <a:t>Cele</a:t>
            </a:r>
            <a:r>
              <a:rPr lang="en-US" sz="2000" b="1" i="1" dirty="0">
                <a:solidFill>
                  <a:schemeClr val="bg1"/>
                </a:solidFill>
                <a:latin typeface="Palatino Linotype" panose="02040502050505030304" pitchFamily="18" charset="0"/>
              </a:rPr>
              <a:t> </a:t>
            </a:r>
            <a:r>
              <a:rPr lang="en-US" sz="2000" b="1" i="1" dirty="0" err="1">
                <a:solidFill>
                  <a:schemeClr val="bg1"/>
                </a:solidFill>
                <a:latin typeface="Palatino Linotype" panose="02040502050505030304" pitchFamily="18" charset="0"/>
              </a:rPr>
              <a:t>mai</a:t>
            </a:r>
            <a:r>
              <a:rPr lang="en-US" sz="2000" b="1" i="1" dirty="0">
                <a:solidFill>
                  <a:schemeClr val="bg1"/>
                </a:solidFill>
                <a:latin typeface="Palatino Linotype" panose="02040502050505030304" pitchFamily="18" charset="0"/>
              </a:rPr>
              <a:t> </a:t>
            </a:r>
            <a:r>
              <a:rPr lang="en-US" sz="2000" b="1" i="1" dirty="0" err="1">
                <a:solidFill>
                  <a:schemeClr val="bg1"/>
                </a:solidFill>
                <a:latin typeface="Palatino Linotype" panose="02040502050505030304" pitchFamily="18" charset="0"/>
              </a:rPr>
              <a:t>importante</a:t>
            </a:r>
            <a:r>
              <a:rPr lang="en-US" sz="2000" b="1" i="1" dirty="0">
                <a:solidFill>
                  <a:schemeClr val="bg1"/>
                </a:solidFill>
                <a:latin typeface="Palatino Linotype" panose="02040502050505030304" pitchFamily="18" charset="0"/>
              </a:rPr>
              <a:t> </a:t>
            </a:r>
            <a:r>
              <a:rPr lang="en-US" sz="2000" b="1" i="1" dirty="0" err="1">
                <a:solidFill>
                  <a:schemeClr val="bg1"/>
                </a:solidFill>
                <a:latin typeface="Palatino Linotype" panose="02040502050505030304" pitchFamily="18" charset="0"/>
              </a:rPr>
              <a:t>grupe</a:t>
            </a:r>
            <a:r>
              <a:rPr lang="en-US" sz="2000" b="1" i="1" dirty="0">
                <a:solidFill>
                  <a:schemeClr val="bg1"/>
                </a:solidFill>
                <a:latin typeface="Palatino Linotype" panose="02040502050505030304" pitchFamily="18" charset="0"/>
              </a:rPr>
              <a:t> </a:t>
            </a:r>
            <a:r>
              <a:rPr lang="en-US" sz="2000" b="1" i="1" dirty="0" err="1">
                <a:solidFill>
                  <a:schemeClr val="bg1"/>
                </a:solidFill>
                <a:latin typeface="Palatino Linotype" panose="02040502050505030304" pitchFamily="18" charset="0"/>
              </a:rPr>
              <a:t>ATCvet</a:t>
            </a:r>
            <a:r>
              <a:rPr lang="en-US" sz="2000" b="1" i="1" dirty="0">
                <a:solidFill>
                  <a:schemeClr val="bg1"/>
                </a:solidFill>
                <a:latin typeface="Palatino Linotype" panose="02040502050505030304" pitchFamily="18" charset="0"/>
              </a:rPr>
              <a:t> cu </a:t>
            </a:r>
            <a:r>
              <a:rPr lang="en-US" sz="2000" b="1" i="1" dirty="0" err="1">
                <a:solidFill>
                  <a:schemeClr val="bg1"/>
                </a:solidFill>
                <a:latin typeface="Palatino Linotype" panose="02040502050505030304" pitchFamily="18" charset="0"/>
              </a:rPr>
              <a:t>eliberare</a:t>
            </a:r>
            <a:r>
              <a:rPr lang="en-US" sz="2000" b="1" i="1" dirty="0">
                <a:solidFill>
                  <a:schemeClr val="bg1"/>
                </a:solidFill>
                <a:latin typeface="Palatino Linotype" panose="02040502050505030304" pitchFamily="18" charset="0"/>
              </a:rPr>
              <a:t> de </a:t>
            </a:r>
            <a:r>
              <a:rPr lang="en-US" sz="2000" b="1" i="1" dirty="0" err="1">
                <a:solidFill>
                  <a:schemeClr val="bg1"/>
                </a:solidFill>
                <a:latin typeface="Palatino Linotype" panose="02040502050505030304" pitchFamily="18" charset="0"/>
              </a:rPr>
              <a:t>rețetă</a:t>
            </a:r>
            <a:r>
              <a:rPr lang="en-US" sz="2000" b="1" i="1" dirty="0">
                <a:solidFill>
                  <a:schemeClr val="bg1"/>
                </a:solidFill>
                <a:latin typeface="Palatino Linotype" panose="02040502050505030304" pitchFamily="18" charset="0"/>
              </a:rPr>
              <a:t> </a:t>
            </a:r>
            <a:r>
              <a:rPr lang="en-US" sz="2000" b="1" i="1" dirty="0" err="1">
                <a:solidFill>
                  <a:schemeClr val="bg1"/>
                </a:solidFill>
                <a:latin typeface="Palatino Linotype" panose="02040502050505030304" pitchFamily="18" charset="0"/>
              </a:rPr>
              <a:t>sunt</a:t>
            </a:r>
            <a:r>
              <a:rPr lang="en-US" sz="2000" b="1" i="1" dirty="0">
                <a:solidFill>
                  <a:schemeClr val="bg1"/>
                </a:solidFill>
                <a:latin typeface="Palatino Linotype" panose="02040502050505030304" pitchFamily="18" charset="0"/>
              </a:rPr>
              <a:t>:</a:t>
            </a:r>
          </a:p>
        </p:txBody>
      </p:sp>
      <p:sp>
        <p:nvSpPr>
          <p:cNvPr id="5" name="TextBox 4"/>
          <p:cNvSpPr txBox="1"/>
          <p:nvPr/>
        </p:nvSpPr>
        <p:spPr>
          <a:xfrm>
            <a:off x="34788" y="121540"/>
            <a:ext cx="7356612" cy="646331"/>
          </a:xfrm>
          <a:prstGeom prst="rect">
            <a:avLst/>
          </a:prstGeom>
          <a:solidFill>
            <a:srgbClr val="002060"/>
          </a:solidFill>
        </p:spPr>
        <p:txBody>
          <a:bodyPr wrap="square" rtlCol="0">
            <a:spAutoFit/>
          </a:bodyPr>
          <a:lstStyle/>
          <a:p>
            <a:r>
              <a:rPr lang="en-US" sz="3600" b="1" dirty="0">
                <a:solidFill>
                  <a:schemeClr val="bg1"/>
                </a:solidFill>
                <a:latin typeface="EC Square Sans Pro"/>
              </a:rPr>
              <a:t>     </a:t>
            </a:r>
            <a:r>
              <a:rPr lang="en-US" sz="3600" b="1" dirty="0" err="1">
                <a:solidFill>
                  <a:schemeClr val="bg1"/>
                </a:solidFill>
                <a:latin typeface="EC Square Sans Pro"/>
              </a:rPr>
              <a:t>Atenție</a:t>
            </a:r>
            <a:r>
              <a:rPr lang="en-US" sz="3200" b="1" dirty="0">
                <a:solidFill>
                  <a:schemeClr val="bg1"/>
                </a:solidFill>
                <a:latin typeface="EC Square Sans Pro"/>
              </a:rPr>
              <a:t> la </a:t>
            </a:r>
            <a:r>
              <a:rPr lang="en-US" sz="3200" b="1" dirty="0" err="1">
                <a:solidFill>
                  <a:schemeClr val="bg1"/>
                </a:solidFill>
                <a:latin typeface="EC Square Sans Pro"/>
              </a:rPr>
              <a:t>clasificarea</a:t>
            </a:r>
            <a:r>
              <a:rPr lang="en-US" sz="3200" b="1" dirty="0">
                <a:solidFill>
                  <a:schemeClr val="bg1"/>
                </a:solidFill>
                <a:latin typeface="EC Square Sans Pro"/>
              </a:rPr>
              <a:t> AMEG </a:t>
            </a:r>
          </a:p>
        </p:txBody>
      </p:sp>
      <p:pic>
        <p:nvPicPr>
          <p:cNvPr id="6" name="Picture 5"/>
          <p:cNvPicPr>
            <a:picLocks noChangeAspect="1"/>
          </p:cNvPicPr>
          <p:nvPr/>
        </p:nvPicPr>
        <p:blipFill rotWithShape="1">
          <a:blip r:embed="rId3"/>
          <a:srcRect l="30181" r="30333"/>
          <a:stretch/>
        </p:blipFill>
        <p:spPr>
          <a:xfrm>
            <a:off x="7600950" y="6350"/>
            <a:ext cx="4514850" cy="6864350"/>
          </a:xfrm>
          <a:prstGeom prst="rect">
            <a:avLst/>
          </a:prstGeom>
        </p:spPr>
      </p:pic>
      <p:sp>
        <p:nvSpPr>
          <p:cNvPr id="7" name="Rectangle 6"/>
          <p:cNvSpPr/>
          <p:nvPr/>
        </p:nvSpPr>
        <p:spPr>
          <a:xfrm>
            <a:off x="96196" y="733827"/>
            <a:ext cx="7378741" cy="523220"/>
          </a:xfrm>
          <a:prstGeom prst="rect">
            <a:avLst/>
          </a:prstGeom>
        </p:spPr>
        <p:txBody>
          <a:bodyPr wrap="square">
            <a:spAutoFit/>
          </a:bodyPr>
          <a:lstStyle/>
          <a:p>
            <a:pPr algn="r"/>
            <a:r>
              <a:rPr lang="en-US" sz="1400" b="1" dirty="0" err="1">
                <a:solidFill>
                  <a:srgbClr val="002060"/>
                </a:solidFill>
                <a:latin typeface="EC Square Sans Pro"/>
              </a:rPr>
              <a:t>Sursa</a:t>
            </a:r>
            <a:r>
              <a:rPr lang="en-US" sz="1400" b="1" dirty="0">
                <a:solidFill>
                  <a:srgbClr val="002060"/>
                </a:solidFill>
                <a:latin typeface="EC Square Sans Pro"/>
              </a:rPr>
              <a:t>: </a:t>
            </a:r>
            <a:r>
              <a:rPr lang="en-US" sz="1400" dirty="0">
                <a:solidFill>
                  <a:srgbClr val="002060"/>
                </a:solidFill>
                <a:latin typeface="EC Square Sans Pro"/>
              </a:rPr>
              <a:t>European Commission’s guideline on prudent use of antibiotics in animals: https://bit.ly/2s7LUF2</a:t>
            </a:r>
            <a:endParaRPr lang="ro-RO" sz="1400" dirty="0">
              <a:solidFill>
                <a:srgbClr val="002060"/>
              </a:solidFill>
              <a:latin typeface="EC Square Sans Pro"/>
            </a:endParaRPr>
          </a:p>
        </p:txBody>
      </p:sp>
      <p:pic>
        <p:nvPicPr>
          <p:cNvPr id="8" name="Picture 7"/>
          <p:cNvPicPr>
            <a:picLocks noChangeAspect="1"/>
          </p:cNvPicPr>
          <p:nvPr/>
        </p:nvPicPr>
        <p:blipFill rotWithShape="1">
          <a:blip r:embed="rId4"/>
          <a:srcRect l="861" t="10423" b="1468"/>
          <a:stretch/>
        </p:blipFill>
        <p:spPr>
          <a:xfrm>
            <a:off x="34789" y="1365455"/>
            <a:ext cx="7661411" cy="2455504"/>
          </a:xfrm>
          <a:prstGeom prst="rect">
            <a:avLst/>
          </a:prstGeom>
        </p:spPr>
      </p:pic>
    </p:spTree>
    <p:extLst>
      <p:ext uri="{BB962C8B-B14F-4D97-AF65-F5344CB8AC3E}">
        <p14:creationId xmlns:p14="http://schemas.microsoft.com/office/powerpoint/2010/main" val="2210048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5895859-2B2D-D3C5-4D5C-FBE5B988F8A2}"/>
              </a:ext>
            </a:extLst>
          </p:cNvPr>
          <p:cNvSpPr txBox="1">
            <a:spLocks/>
          </p:cNvSpPr>
          <p:nvPr/>
        </p:nvSpPr>
        <p:spPr>
          <a:xfrm>
            <a:off x="609600" y="1835150"/>
            <a:ext cx="11049000" cy="434340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GB" sz="2906" b="1" dirty="0" err="1">
                <a:solidFill>
                  <a:srgbClr val="002060"/>
                </a:solidFill>
                <a:latin typeface="EC Square Sans Pro"/>
                <a:cs typeface="Times New Roman" panose="02020603050405020304" pitchFamily="18" charset="0"/>
              </a:rPr>
              <a:t>Administrarea</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antibiotice</a:t>
            </a:r>
            <a:r>
              <a:rPr lang="ro-RO" sz="2906" b="1" dirty="0">
                <a:solidFill>
                  <a:srgbClr val="002060"/>
                </a:solidFill>
                <a:latin typeface="Palatino Linotype" panose="02040502050505030304" pitchFamily="18" charset="0"/>
                <a:cs typeface="Times New Roman" panose="02020603050405020304" pitchFamily="18" charset="0"/>
              </a:rPr>
              <a:t>lor</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trebui</a:t>
            </a:r>
            <a:r>
              <a:rPr lang="ro-RO" sz="2906" b="1" dirty="0">
                <a:solidFill>
                  <a:srgbClr val="002060"/>
                </a:solidFill>
                <a:latin typeface="Palatino Linotype" panose="02040502050505030304" pitchFamily="18" charset="0"/>
                <a:cs typeface="Times New Roman" panose="02020603050405020304" pitchFamily="18" charset="0"/>
              </a:rPr>
              <a:t>e</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să</a:t>
            </a:r>
            <a:r>
              <a:rPr lang="en-GB" sz="2906" b="1" dirty="0">
                <a:solidFill>
                  <a:srgbClr val="002060"/>
                </a:solidFill>
                <a:latin typeface="EC Square Sans Pro"/>
                <a:cs typeface="Times New Roman" panose="02020603050405020304" pitchFamily="18" charset="0"/>
              </a:rPr>
              <a:t> fie </a:t>
            </a:r>
            <a:r>
              <a:rPr lang="en-GB" sz="3206" b="1" dirty="0" err="1">
                <a:solidFill>
                  <a:srgbClr val="FF0000"/>
                </a:solidFill>
                <a:latin typeface="EC Square Sans Pro"/>
                <a:cs typeface="Times New Roman" panose="02020603050405020304" pitchFamily="18" charset="0"/>
              </a:rPr>
              <a:t>complementară</a:t>
            </a:r>
            <a:r>
              <a:rPr lang="en-GB" sz="2906" b="1" dirty="0">
                <a:solidFill>
                  <a:srgbClr val="002060"/>
                </a:solidFill>
                <a:latin typeface="EC Square Sans Pro"/>
                <a:cs typeface="Times New Roman" panose="02020603050405020304" pitchFamily="18" charset="0"/>
              </a:rPr>
              <a:t> cu </a:t>
            </a:r>
            <a:r>
              <a:rPr lang="en-GB" b="1" dirty="0" err="1">
                <a:solidFill>
                  <a:srgbClr val="FF0000"/>
                </a:solidFill>
                <a:latin typeface="EC Square Sans Pro"/>
                <a:cs typeface="Times New Roman" panose="02020603050405020304" pitchFamily="18" charset="0"/>
              </a:rPr>
              <a:t>bunele</a:t>
            </a:r>
            <a:r>
              <a:rPr lang="en-GB" b="1" dirty="0">
                <a:solidFill>
                  <a:srgbClr val="FF0000"/>
                </a:solidFill>
                <a:latin typeface="EC Square Sans Pro"/>
                <a:cs typeface="Times New Roman" panose="02020603050405020304" pitchFamily="18" charset="0"/>
              </a:rPr>
              <a:t> </a:t>
            </a:r>
            <a:r>
              <a:rPr lang="en-GB" b="1" dirty="0" err="1">
                <a:solidFill>
                  <a:srgbClr val="FF0000"/>
                </a:solidFill>
                <a:latin typeface="EC Square Sans Pro"/>
                <a:cs typeface="Times New Roman" panose="02020603050405020304" pitchFamily="18" charset="0"/>
              </a:rPr>
              <a:t>practici</a:t>
            </a:r>
            <a:r>
              <a:rPr lang="en-GB" b="1" dirty="0">
                <a:solidFill>
                  <a:srgbClr val="FF0000"/>
                </a:solidFill>
                <a:latin typeface="EC Square Sans Pro"/>
                <a:cs typeface="Times New Roman" panose="02020603050405020304" pitchFamily="18" charset="0"/>
              </a:rPr>
              <a:t> de management</a:t>
            </a:r>
            <a:r>
              <a:rPr lang="ro-RO" sz="2906" b="1" dirty="0">
                <a:solidFill>
                  <a:srgbClr val="002060"/>
                </a:solidFill>
                <a:latin typeface="Palatino Linotype" panose="02040502050505030304" pitchFamily="18" charset="0"/>
                <a:cs typeface="Times New Roman" panose="02020603050405020304" pitchFamily="18" charset="0"/>
              </a:rPr>
              <a:t>,</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multe</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stări</a:t>
            </a:r>
            <a:r>
              <a:rPr lang="en-GB" sz="2906" b="1" dirty="0">
                <a:solidFill>
                  <a:srgbClr val="002060"/>
                </a:solidFill>
                <a:latin typeface="EC Square Sans Pro"/>
                <a:cs typeface="Times New Roman" panose="02020603050405020304" pitchFamily="18" charset="0"/>
              </a:rPr>
              <a:t> de </a:t>
            </a:r>
            <a:r>
              <a:rPr lang="en-GB" sz="2906" b="1" dirty="0" err="1">
                <a:solidFill>
                  <a:srgbClr val="002060"/>
                </a:solidFill>
                <a:latin typeface="EC Square Sans Pro"/>
                <a:cs typeface="Times New Roman" panose="02020603050405020304" pitchFamily="18" charset="0"/>
              </a:rPr>
              <a:t>boală</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putand</a:t>
            </a:r>
            <a:r>
              <a:rPr lang="en-GB" sz="2906" b="1" dirty="0">
                <a:solidFill>
                  <a:srgbClr val="002060"/>
                </a:solidFill>
                <a:latin typeface="EC Square Sans Pro"/>
                <a:cs typeface="Times New Roman" panose="02020603050405020304" pitchFamily="18" charset="0"/>
              </a:rPr>
              <a:t> fi </a:t>
            </a:r>
            <a:r>
              <a:rPr lang="en-GB" sz="2906" b="1" dirty="0" err="1">
                <a:solidFill>
                  <a:srgbClr val="002060"/>
                </a:solidFill>
                <a:latin typeface="EC Square Sans Pro"/>
                <a:cs typeface="Times New Roman" panose="02020603050405020304" pitchFamily="18" charset="0"/>
              </a:rPr>
              <a:t>evitate</a:t>
            </a:r>
            <a:r>
              <a:rPr lang="en-GB" sz="2906" b="1" dirty="0">
                <a:solidFill>
                  <a:srgbClr val="002060"/>
                </a:solidFill>
                <a:latin typeface="EC Square Sans Pro"/>
                <a:cs typeface="Times New Roman" panose="02020603050405020304" pitchFamily="18" charset="0"/>
              </a:rPr>
              <a:t> </a:t>
            </a:r>
            <a:r>
              <a:rPr lang="en-GB" sz="2906" b="1" dirty="0" err="1">
                <a:solidFill>
                  <a:srgbClr val="002060"/>
                </a:solidFill>
                <a:latin typeface="EC Square Sans Pro"/>
                <a:cs typeface="Times New Roman" panose="02020603050405020304" pitchFamily="18" charset="0"/>
              </a:rPr>
              <a:t>prin</a:t>
            </a:r>
            <a:r>
              <a:rPr lang="ro-RO" sz="2906" b="1" dirty="0">
                <a:solidFill>
                  <a:srgbClr val="002060"/>
                </a:solidFill>
                <a:latin typeface="Palatino Linotype" panose="02040502050505030304" pitchFamily="18" charset="0"/>
                <a:cs typeface="Times New Roman" panose="02020603050405020304" pitchFamily="18" charset="0"/>
              </a:rPr>
              <a:t>:</a:t>
            </a:r>
            <a:endParaRPr lang="en-US" sz="2906" b="1" dirty="0">
              <a:solidFill>
                <a:srgbClr val="002060"/>
              </a:solidFill>
              <a:latin typeface="EC Square Sans Pro"/>
              <a:cs typeface="Times New Roman" panose="02020603050405020304" pitchFamily="18" charset="0"/>
            </a:endParaRPr>
          </a:p>
          <a:p>
            <a:pPr marL="0" indent="0" algn="just">
              <a:spcBef>
                <a:spcPts val="0"/>
              </a:spcBef>
              <a:buNone/>
            </a:pPr>
            <a:endParaRPr lang="en-US" sz="1050" b="1" dirty="0">
              <a:solidFill>
                <a:srgbClr val="002060"/>
              </a:solidFill>
              <a:latin typeface="EC Square Sans Pro"/>
              <a:cs typeface="Times New Roman" panose="02020603050405020304" pitchFamily="18" charset="0"/>
            </a:endParaRPr>
          </a:p>
          <a:p>
            <a:pPr marL="0" indent="0" algn="just">
              <a:spcBef>
                <a:spcPts val="0"/>
              </a:spcBef>
              <a:buNone/>
            </a:pPr>
            <a:endParaRPr lang="en-US" sz="401" dirty="0">
              <a:solidFill>
                <a:srgbClr val="002060"/>
              </a:solidFill>
              <a:latin typeface="EC Square Sans Pro"/>
              <a:cs typeface="Times New Roman" panose="02020603050405020304" pitchFamily="18" charset="0"/>
            </a:endParaRPr>
          </a:p>
          <a:p>
            <a:pPr marL="271979" indent="-186091" algn="just">
              <a:spcBef>
                <a:spcPts val="0"/>
              </a:spcBef>
              <a:tabLst>
                <a:tab pos="271979" algn="l"/>
              </a:tabLst>
            </a:pPr>
            <a:r>
              <a:rPr lang="en-GB" sz="2800" b="1" dirty="0" err="1">
                <a:solidFill>
                  <a:srgbClr val="002060"/>
                </a:solidFill>
                <a:latin typeface="EC Square Sans Pro"/>
                <a:cs typeface="Times New Roman" panose="02020603050405020304" pitchFamily="18" charset="0"/>
              </a:rPr>
              <a:t>utilizarea</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practicilor</a:t>
            </a:r>
            <a:r>
              <a:rPr lang="en-GB" sz="2800" b="1" dirty="0">
                <a:solidFill>
                  <a:srgbClr val="002060"/>
                </a:solidFill>
                <a:latin typeface="EC Square Sans Pro"/>
                <a:cs typeface="Times New Roman" panose="02020603050405020304" pitchFamily="18" charset="0"/>
              </a:rPr>
              <a:t> de management care </a:t>
            </a:r>
            <a:r>
              <a:rPr lang="en-GB" sz="2800" b="1" dirty="0" err="1">
                <a:solidFill>
                  <a:srgbClr val="002060"/>
                </a:solidFill>
                <a:latin typeface="EC Square Sans Pro"/>
                <a:cs typeface="Times New Roman" panose="02020603050405020304" pitchFamily="18" charset="0"/>
              </a:rPr>
              <a:t>reduc</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expunerea</a:t>
            </a:r>
            <a:r>
              <a:rPr lang="en-GB" sz="2800" b="1" dirty="0">
                <a:solidFill>
                  <a:srgbClr val="002060"/>
                </a:solidFill>
                <a:latin typeface="EC Square Sans Pro"/>
                <a:cs typeface="Times New Roman" panose="02020603050405020304" pitchFamily="18" charset="0"/>
              </a:rPr>
              <a:t> la </a:t>
            </a:r>
            <a:r>
              <a:rPr lang="en-GB" sz="2800" b="1" dirty="0" err="1">
                <a:solidFill>
                  <a:srgbClr val="002060"/>
                </a:solidFill>
                <a:latin typeface="EC Square Sans Pro"/>
                <a:cs typeface="Times New Roman" panose="02020603050405020304" pitchFamily="18" charset="0"/>
              </a:rPr>
              <a:t>bacteriile</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generatoare</a:t>
            </a:r>
            <a:r>
              <a:rPr lang="en-GB" sz="2800" b="1" dirty="0">
                <a:solidFill>
                  <a:srgbClr val="002060"/>
                </a:solidFill>
                <a:latin typeface="EC Square Sans Pro"/>
                <a:cs typeface="Times New Roman" panose="02020603050405020304" pitchFamily="18" charset="0"/>
              </a:rPr>
              <a:t> de </a:t>
            </a:r>
            <a:r>
              <a:rPr lang="en-GB" sz="2800" b="1" dirty="0" err="1">
                <a:solidFill>
                  <a:srgbClr val="002060"/>
                </a:solidFill>
                <a:latin typeface="EC Square Sans Pro"/>
                <a:cs typeface="Times New Roman" panose="02020603050405020304" pitchFamily="18" charset="0"/>
              </a:rPr>
              <a:t>boli</a:t>
            </a:r>
            <a:r>
              <a:rPr lang="ro-RO" sz="2800" b="1" dirty="0">
                <a:solidFill>
                  <a:srgbClr val="002060"/>
                </a:solidFill>
                <a:latin typeface="Palatino Linotype" panose="02040502050505030304" pitchFamily="18" charset="0"/>
                <a:cs typeface="Times New Roman" panose="02020603050405020304" pitchFamily="18" charset="0"/>
              </a:rPr>
              <a:t>;</a:t>
            </a:r>
            <a:r>
              <a:rPr lang="en-GB" sz="2800" b="1" dirty="0">
                <a:solidFill>
                  <a:srgbClr val="002060"/>
                </a:solidFill>
                <a:latin typeface="EC Square Sans Pro"/>
                <a:cs typeface="Times New Roman" panose="02020603050405020304" pitchFamily="18" charset="0"/>
              </a:rPr>
              <a:t> </a:t>
            </a:r>
          </a:p>
          <a:p>
            <a:pPr marL="85888" indent="0" algn="just">
              <a:spcBef>
                <a:spcPts val="0"/>
              </a:spcBef>
              <a:buNone/>
              <a:tabLst>
                <a:tab pos="271979" algn="l"/>
              </a:tabLst>
            </a:pPr>
            <a:endParaRPr lang="en-GB" sz="1050" b="1" dirty="0">
              <a:solidFill>
                <a:srgbClr val="002060"/>
              </a:solidFill>
              <a:latin typeface="EC Square Sans Pro"/>
              <a:cs typeface="Times New Roman" panose="02020603050405020304" pitchFamily="18" charset="0"/>
            </a:endParaRPr>
          </a:p>
          <a:p>
            <a:pPr marL="271979" indent="-186091" algn="just">
              <a:spcBef>
                <a:spcPts val="0"/>
              </a:spcBef>
              <a:tabLst>
                <a:tab pos="271979" algn="l"/>
              </a:tabLst>
            </a:pPr>
            <a:r>
              <a:rPr lang="en-GB" sz="2800" b="1" dirty="0" err="1">
                <a:solidFill>
                  <a:srgbClr val="002060"/>
                </a:solidFill>
                <a:latin typeface="EC Square Sans Pro"/>
                <a:cs typeface="Times New Roman" panose="02020603050405020304" pitchFamily="18" charset="0"/>
              </a:rPr>
              <a:t>optimizarea</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mediului</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pentru</a:t>
            </a:r>
            <a:r>
              <a:rPr lang="en-GB" sz="2800" b="1" dirty="0">
                <a:solidFill>
                  <a:srgbClr val="002060"/>
                </a:solidFill>
                <a:latin typeface="EC Square Sans Pro"/>
                <a:cs typeface="Times New Roman" panose="02020603050405020304" pitchFamily="18" charset="0"/>
              </a:rPr>
              <a:t> animal, </a:t>
            </a:r>
            <a:r>
              <a:rPr lang="en-GB" sz="2800" b="1" dirty="0" err="1">
                <a:solidFill>
                  <a:srgbClr val="002060"/>
                </a:solidFill>
                <a:latin typeface="EC Square Sans Pro"/>
                <a:cs typeface="Times New Roman" panose="02020603050405020304" pitchFamily="18" charset="0"/>
              </a:rPr>
              <a:t>inclusiv</a:t>
            </a:r>
            <a:r>
              <a:rPr lang="en-GB" sz="2800" b="1" dirty="0">
                <a:solidFill>
                  <a:srgbClr val="002060"/>
                </a:solidFill>
                <a:latin typeface="EC Square Sans Pro"/>
                <a:cs typeface="Times New Roman" panose="02020603050405020304" pitchFamily="18" charset="0"/>
              </a:rPr>
              <a:t> o bun</a:t>
            </a:r>
            <a:r>
              <a:rPr lang="ro-RO" sz="2800" b="1" dirty="0">
                <a:solidFill>
                  <a:srgbClr val="002060"/>
                </a:solidFill>
                <a:latin typeface="Palatino Linotype" panose="02040502050505030304" pitchFamily="18" charset="0"/>
                <a:cs typeface="Times New Roman" panose="02020603050405020304" pitchFamily="18" charset="0"/>
              </a:rPr>
              <a:t>ă</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igiena</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nutriție</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echilibrat</a:t>
            </a:r>
            <a:r>
              <a:rPr lang="en-US" sz="2800" b="1" dirty="0">
                <a:solidFill>
                  <a:srgbClr val="002060"/>
                </a:solidFill>
                <a:latin typeface="EC Square Sans Pro"/>
                <a:cs typeface="Times New Roman" panose="02020603050405020304" pitchFamily="18" charset="0"/>
              </a:rPr>
              <a:t>ă</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și</a:t>
            </a:r>
            <a:r>
              <a:rPr lang="en-GB" sz="2800" b="1" dirty="0">
                <a:solidFill>
                  <a:srgbClr val="002060"/>
                </a:solidFill>
                <a:latin typeface="EC Square Sans Pro"/>
                <a:cs typeface="Times New Roman" panose="02020603050405020304" pitchFamily="18" charset="0"/>
              </a:rPr>
              <a:t> </a:t>
            </a:r>
            <a:r>
              <a:rPr lang="en-GB" sz="2800" b="1" dirty="0" err="1">
                <a:solidFill>
                  <a:srgbClr val="002060"/>
                </a:solidFill>
                <a:latin typeface="EC Square Sans Pro"/>
                <a:cs typeface="Times New Roman" panose="02020603050405020304" pitchFamily="18" charset="0"/>
              </a:rPr>
              <a:t>programe</a:t>
            </a:r>
            <a:r>
              <a:rPr lang="en-GB" sz="2800" b="1" dirty="0">
                <a:solidFill>
                  <a:srgbClr val="002060"/>
                </a:solidFill>
                <a:latin typeface="EC Square Sans Pro"/>
                <a:cs typeface="Times New Roman" panose="02020603050405020304" pitchFamily="18" charset="0"/>
              </a:rPr>
              <a:t> de </a:t>
            </a:r>
            <a:r>
              <a:rPr lang="en-GB" sz="2800" b="1" dirty="0" err="1">
                <a:solidFill>
                  <a:srgbClr val="002060"/>
                </a:solidFill>
                <a:latin typeface="EC Square Sans Pro"/>
                <a:cs typeface="Times New Roman" panose="02020603050405020304" pitchFamily="18" charset="0"/>
              </a:rPr>
              <a:t>vaccinare</a:t>
            </a:r>
            <a:r>
              <a:rPr lang="ro-RO" sz="2800" b="1" dirty="0">
                <a:solidFill>
                  <a:srgbClr val="002060"/>
                </a:solidFill>
                <a:latin typeface="Palatino Linotype" panose="02040502050505030304" pitchFamily="18" charset="0"/>
                <a:cs typeface="Times New Roman" panose="02020603050405020304" pitchFamily="18" charset="0"/>
              </a:rPr>
              <a:t> </a:t>
            </a:r>
            <a:r>
              <a:rPr lang="en-US" sz="2800" b="1" dirty="0" err="1">
                <a:solidFill>
                  <a:srgbClr val="002060"/>
                </a:solidFill>
                <a:latin typeface="EC Square Sans Pro"/>
                <a:cs typeface="Times New Roman" panose="02020603050405020304" pitchFamily="18" charset="0"/>
              </a:rPr>
              <a:t>coerente</a:t>
            </a:r>
            <a:r>
              <a:rPr lang="en-GB" sz="2800" b="1" dirty="0">
                <a:solidFill>
                  <a:srgbClr val="002060"/>
                </a:solidFill>
                <a:latin typeface="EC Square Sans Pro"/>
                <a:cs typeface="Times New Roman" panose="02020603050405020304" pitchFamily="18" charset="0"/>
              </a:rPr>
              <a:t>.</a:t>
            </a:r>
            <a:endParaRPr lang="ro-RO" sz="2800" b="1" dirty="0">
              <a:solidFill>
                <a:srgbClr val="002060"/>
              </a:solidFill>
              <a:latin typeface="EC Square Sans Pro"/>
              <a:cs typeface="Times New Roman" panose="02020603050405020304" pitchFamily="18" charset="0"/>
            </a:endParaRPr>
          </a:p>
        </p:txBody>
      </p:sp>
      <p:sp>
        <p:nvSpPr>
          <p:cNvPr id="4" name="TextBox 3">
            <a:extLst>
              <a:ext uri="{FF2B5EF4-FFF2-40B4-BE49-F238E27FC236}">
                <a16:creationId xmlns:a16="http://schemas.microsoft.com/office/drawing/2014/main" id="{C3BCD2C2-4668-C9DF-7CF2-A5D7F59C5874}"/>
              </a:ext>
            </a:extLst>
          </p:cNvPr>
          <p:cNvSpPr txBox="1"/>
          <p:nvPr/>
        </p:nvSpPr>
        <p:spPr>
          <a:xfrm>
            <a:off x="609600" y="844550"/>
            <a:ext cx="10744200" cy="1077218"/>
          </a:xfrm>
          <a:prstGeom prst="rect">
            <a:avLst/>
          </a:prstGeom>
          <a:solidFill>
            <a:srgbClr val="FF0000"/>
          </a:solidFill>
        </p:spPr>
        <p:txBody>
          <a:bodyPr wrap="square">
            <a:spAutoFit/>
          </a:bodyPr>
          <a:lstStyle/>
          <a:p>
            <a:pPr marL="90341" algn="just">
              <a:spcBef>
                <a:spcPts val="601"/>
              </a:spcBef>
              <a:spcAft>
                <a:spcPts val="601"/>
              </a:spcAft>
            </a:pPr>
            <a:r>
              <a:rPr lang="ro-RO" sz="3200" b="1" kern="1200" dirty="0">
                <a:solidFill>
                  <a:schemeClr val="bg1"/>
                </a:solidFill>
                <a:latin typeface="EC Square Sans Pro"/>
                <a:ea typeface="+mn-ea"/>
                <a:cs typeface="Times New Roman" panose="02020603050405020304" pitchFamily="18" charset="0"/>
              </a:rPr>
              <a:t>Medicul veterinar </a:t>
            </a:r>
            <a:r>
              <a:rPr lang="en-US" sz="3200" b="1" kern="1200" dirty="0" err="1">
                <a:solidFill>
                  <a:schemeClr val="bg1"/>
                </a:solidFill>
                <a:latin typeface="EC Square Sans Pro"/>
                <a:ea typeface="+mn-ea"/>
                <a:cs typeface="Times New Roman" panose="02020603050405020304" pitchFamily="18" charset="0"/>
              </a:rPr>
              <a:t>va</a:t>
            </a:r>
            <a:r>
              <a:rPr lang="ro-RO" sz="3200" b="1" kern="1200" dirty="0">
                <a:solidFill>
                  <a:schemeClr val="bg1"/>
                </a:solidFill>
                <a:latin typeface="EC Square Sans Pro"/>
                <a:ea typeface="+mn-ea"/>
                <a:cs typeface="Times New Roman" panose="02020603050405020304" pitchFamily="18" charset="0"/>
              </a:rPr>
              <a:t> utiliz</a:t>
            </a:r>
            <a:r>
              <a:rPr lang="en-US" sz="3200" b="1" kern="1200" dirty="0">
                <a:solidFill>
                  <a:schemeClr val="bg1"/>
                </a:solidFill>
                <a:latin typeface="EC Square Sans Pro"/>
                <a:ea typeface="+mn-ea"/>
                <a:cs typeface="Times New Roman" panose="02020603050405020304" pitchFamily="18" charset="0"/>
              </a:rPr>
              <a:t>a</a:t>
            </a:r>
            <a:r>
              <a:rPr lang="ro-RO" sz="3200" b="1" kern="1200" dirty="0">
                <a:solidFill>
                  <a:schemeClr val="bg1"/>
                </a:solidFill>
                <a:latin typeface="EC Square Sans Pro"/>
                <a:ea typeface="+mn-ea"/>
                <a:cs typeface="Times New Roman" panose="02020603050405020304" pitchFamily="18" charset="0"/>
              </a:rPr>
              <a:t> antibiotice</a:t>
            </a:r>
            <a:r>
              <a:rPr lang="en-US" sz="3200" b="1" kern="1200" dirty="0">
                <a:solidFill>
                  <a:schemeClr val="bg1"/>
                </a:solidFill>
                <a:latin typeface="EC Square Sans Pro"/>
                <a:ea typeface="+mn-ea"/>
                <a:cs typeface="Times New Roman" panose="02020603050405020304" pitchFamily="18" charset="0"/>
              </a:rPr>
              <a:t>le</a:t>
            </a:r>
            <a:r>
              <a:rPr lang="ro-RO" sz="3200" b="1" kern="1200" dirty="0">
                <a:solidFill>
                  <a:schemeClr val="bg1"/>
                </a:solidFill>
                <a:latin typeface="EC Square Sans Pro"/>
                <a:ea typeface="+mn-ea"/>
                <a:cs typeface="Times New Roman" panose="02020603050405020304" pitchFamily="18" charset="0"/>
              </a:rPr>
              <a:t> în tratarea animalelor doar atunci când este absolut necesar! </a:t>
            </a:r>
            <a:endParaRPr lang="en-US" sz="3200" b="1" kern="1200" dirty="0">
              <a:solidFill>
                <a:schemeClr val="bg1"/>
              </a:solidFill>
              <a:latin typeface="EC Square Sans Pro"/>
              <a:ea typeface="+mn-ea"/>
              <a:cs typeface="Times New Roman" panose="02020603050405020304" pitchFamily="18" charset="0"/>
            </a:endParaRPr>
          </a:p>
        </p:txBody>
      </p:sp>
    </p:spTree>
    <p:extLst>
      <p:ext uri="{BB962C8B-B14F-4D97-AF65-F5344CB8AC3E}">
        <p14:creationId xmlns:p14="http://schemas.microsoft.com/office/powerpoint/2010/main" val="309605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ro-RO" sz="2400" b="0" i="0" u="none" strike="noStrike" cap="none" normalizeH="0" baseline="0" noProof="0">
                <a:ln>
                  <a:noFill/>
                </a:ln>
                <a:effectLst/>
                <a:uLnTx/>
                <a:uFillTx/>
                <a:latin typeface="EC Square Sans Pro" panose="020B0506040000020004" pitchFamily="34" charset="0"/>
              </a:rPr>
              <a:t>Cadrul legal al UE privind produsele medicinale veterinare/furajele medicamentate</a:t>
            </a: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Regulamentul (UE) 2019/6 </a:t>
            </a:r>
            <a:r>
              <a:rPr kumimoji="0" lang="ro-RO" sz="2400" b="0" i="0" u="none" strike="noStrike" cap="none" normalizeH="0" baseline="0" noProof="0">
                <a:ln>
                  <a:noFill/>
                </a:ln>
                <a:solidFill>
                  <a:srgbClr val="000000"/>
                </a:solidFill>
                <a:effectLst/>
                <a:uLnTx/>
                <a:uFillTx/>
                <a:latin typeface="EC Square Sans Pro" panose="020B0506040000020004" pitchFamily="34" charset="0"/>
                <a:ea typeface="+mn-ea"/>
                <a:cs typeface="+mn-cs"/>
              </a:rPr>
              <a:t>privind</a:t>
            </a:r>
            <a:r>
              <a:rPr kumimoji="0" lang="ro-RO"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 Produse medicinale veterinare</a:t>
            </a:r>
            <a:br>
              <a:rPr kumimoji="0" lang="ro-RO" sz="1800" b="1" i="0" u="none" strike="noStrike" cap="none" normalizeH="0" baseline="0" noProof="0">
                <a:ln>
                  <a:noFill/>
                </a:ln>
                <a:solidFill>
                  <a:srgbClr val="FFFFFF"/>
                </a:solidFill>
                <a:effectLst/>
                <a:uLnTx/>
                <a:uFillTx/>
                <a:latin typeface="Calibri"/>
                <a:ea typeface="+mn-ea"/>
                <a:cs typeface="+mn-cs"/>
              </a:rPr>
            </a:br>
            <a:r>
              <a:rPr kumimoji="0" lang="ro-RO"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Regulamentul (UE) 2019/4 privind furajele medicamentate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296015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ro-RO" sz="2800">
                <a:latin typeface="EC Square Sans Pro" panose="020B0506040000020004" pitchFamily="34" charset="0"/>
              </a:rPr>
              <a:t>Reguli comune</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275363" y="1479056"/>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800" b="1" i="0" u="none" strike="noStrike" cap="none" normalizeH="0" baseline="0" noProof="0" dirty="0">
                <a:ln>
                  <a:noFill/>
                </a:ln>
                <a:solidFill>
                  <a:srgbClr val="FFFFFF"/>
                </a:solidFill>
                <a:effectLst/>
                <a:uLnTx/>
                <a:uFillTx/>
                <a:latin typeface="EC Square Sans Pro" panose="020B0506040000020004" pitchFamily="34" charset="0"/>
                <a:ea typeface="+mn-ea"/>
                <a:cs typeface="+mn-cs"/>
              </a:rPr>
              <a:t>MEDICAȚIE PRIN FURAJE SAU APĂ</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2800" b="0"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Reguli comune – Prescripție veterinară</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1800" b="1" i="0" u="none" strike="noStrike" cap="none"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(UE)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ro-RO" sz="1800" b="1" i="0" u="none" strike="noStrike" cap="none" normalizeH="0" baseline="0" noProof="0">
                <a:ln>
                  <a:noFill/>
                </a:ln>
                <a:solidFill>
                  <a:srgbClr val="3163B5"/>
                </a:solidFill>
                <a:effectLst/>
                <a:uLnTx/>
                <a:uFillTx/>
                <a:latin typeface="EC Square Sans Pro" panose="020B0506040000020004" pitchFamily="34" charset="0"/>
                <a:ea typeface="Verdana" panose="020B0604030504040204" pitchFamily="34" charset="0"/>
              </a:rPr>
              <a:t>(FM)</a:t>
            </a: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2091288"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(UE) 2019/6 (PMV)</a:t>
            </a:r>
          </a:p>
          <a:p>
            <a:pPr marL="0" marR="0" lvl="0" indent="0" defTabSz="914400" eaLnBrk="1" fontAlgn="auto" latinLnBrk="0" hangingPunct="1">
              <a:lnSpc>
                <a:spcPct val="100000"/>
              </a:lnSpc>
              <a:spcBef>
                <a:spcPts val="0"/>
              </a:spcBef>
              <a:spcAft>
                <a:spcPts val="0"/>
              </a:spcAft>
              <a:buClrTx/>
              <a:buSzTx/>
              <a:buFontTx/>
              <a:buNone/>
              <a:tabLst/>
              <a:defRPr/>
            </a:pPr>
            <a:r>
              <a:rPr lang="ro-RO" b="1" dirty="0">
                <a:solidFill>
                  <a:srgbClr val="3163B5"/>
                </a:solidFill>
                <a:latin typeface="EC Square Sans Pro" panose="020B0506040000020004" pitchFamily="34" charset="0"/>
                <a:ea typeface="Verdana" panose="020B0604030504040204" pitchFamily="34" charset="0"/>
              </a:rPr>
              <a:t>și</a:t>
            </a:r>
            <a:r>
              <a:rPr kumimoji="0" lang="ro-RO" sz="18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ro-RO" b="1" dirty="0">
                <a:solidFill>
                  <a:srgbClr val="3163B5"/>
                </a:solidFill>
                <a:latin typeface="EC Square Sans Pro" panose="020B0506040000020004" pitchFamily="34" charset="0"/>
                <a:ea typeface="Verdana" panose="020B0604030504040204" pitchFamily="34" charset="0"/>
              </a:rPr>
              <a:t>Regulamentul delegat al Comisiei (UE)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ro-RO" sz="2400">
                <a:latin typeface="EC Square Sans Pro" panose="020B0506040000020004" pitchFamily="34" charset="0"/>
              </a:rPr>
              <a:t>Utilizarea produselor medicinale veterinare antimicrobiene</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800" b="1" i="0" u="none" strike="noStrike" cap="none" normalizeH="0" baseline="0" noProof="0">
                <a:ln>
                  <a:noFill/>
                </a:ln>
                <a:solidFill>
                  <a:prstClr val="white"/>
                </a:solidFill>
                <a:effectLst/>
                <a:uLnTx/>
                <a:uFillTx/>
                <a:latin typeface="Calibri"/>
                <a:ea typeface="Steelfish" charset="0"/>
                <a:cs typeface="Steelfish" charset="0"/>
              </a:rPr>
              <a:t>Interzicerea profilaxiei sistematice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62725" y="1032854"/>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2400" b="1" i="0" u="none" strike="noStrike" cap="none"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Principii privind utilizarea furajelor medicamentate</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2800" b="1" i="0" u="none" strike="noStrike" cap="none" normalizeH="0" baseline="0" noProof="0">
                <a:ln>
                  <a:noFill/>
                </a:ln>
                <a:solidFill>
                  <a:srgbClr val="19355D"/>
                </a:solidFill>
                <a:effectLst/>
                <a:uLnTx/>
                <a:uFillTx/>
                <a:latin typeface="EC Square Sans Pro" panose="020B0506040000020004" pitchFamily="34" charset="0"/>
                <a:ea typeface="+mn-ea"/>
                <a:cs typeface="Arial" pitchFamily="34" charset="0"/>
              </a:rPr>
              <a:t>Cadrul legislativ al UE:  Regulamentul (UE) 2019/4 privind FURAJELE MEDICAMENTATE (FM)</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ro-RO"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Interzicerea utilizării FM cu antimicrobiene pentru profilaxie.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ro-RO"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Cerință pentru diagnosticarea bolii înainte de prescrierea obligatorie a FM.</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ro-RO"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Limitarea duratei unui tratament și valabilitatea prescripției.</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ro-RO"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Reducerea oricărei potențiale sinergii între reziduurile transportate de medicamente pentru furaje și apariția rezistenței antimicrobiene.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ro-RO"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Măsuri de creștere a calității producției de furaje medicamentate (dozare mai precisă) pentru a evita expunerea subterapeutică.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ro-RO" sz="2000" b="0" i="0" u="none" strike="noStrike" cap="none" normalizeH="0" baseline="0" noProof="0">
                <a:ln>
                  <a:noFill/>
                </a:ln>
                <a:solidFill>
                  <a:srgbClr val="002060"/>
                </a:solidFill>
                <a:effectLst/>
                <a:uLnTx/>
                <a:uFillTx/>
                <a:latin typeface="EC Square Sans Pro" panose="020B0506040000020004" pitchFamily="34" charset="0"/>
                <a:ea typeface="+mn-ea"/>
                <a:cs typeface="+mn-cs"/>
              </a:rPr>
              <a:t>Niveluri maxime de contaminare încrucișată pentru 24 de substanțe active antimicrobiene în furajele nevizate.</a:t>
            </a:r>
          </a:p>
        </p:txBody>
      </p:sp>
    </p:spTree>
    <p:extLst>
      <p:ext uri="{BB962C8B-B14F-4D97-AF65-F5344CB8AC3E}">
        <p14:creationId xmlns:p14="http://schemas.microsoft.com/office/powerpoint/2010/main" val="363916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ro-RO" sz="2800">
                <a:latin typeface="EC Square Sans Pro" panose="020B0506040000020004" pitchFamily="34" charset="0"/>
              </a:rPr>
              <a:t>Reguli comune</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017813" y="1385862"/>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ro-RO" sz="2800" b="1" dirty="0">
                <a:solidFill>
                  <a:schemeClr val="bg1"/>
                </a:solidFill>
                <a:latin typeface="EC Square Sans Pro" panose="020B0506040000020004" pitchFamily="34" charset="0"/>
              </a:rPr>
              <a:t>Prescripții veterinare în legătură cu furajele medicamentate (1/2)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o-RO" sz="2800">
                <a:latin typeface="EC Square Sans Pro" panose="020B0506040000020004" pitchFamily="34" charset="0"/>
              </a:rPr>
              <a:t>Reguli comune – Prescripție veterinară</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ro-RO" sz="2800" b="1">
                <a:solidFill>
                  <a:srgbClr val="003399"/>
                </a:solidFill>
                <a:latin typeface="EC Square Sans Pro" panose="020B0506040000020004" pitchFamily="34" charset="0"/>
              </a:rPr>
              <a:t>Articolul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ro-RO" sz="1200">
                <a:solidFill>
                  <a:srgbClr val="024B9C"/>
                </a:solidFill>
                <a:latin typeface="EC Square Sans Pro" panose="020B0506040000020004" pitchFamily="34" charset="0"/>
                <a:ea typeface="+mn-ea"/>
                <a:cs typeface="+mn-cs"/>
              </a:rPr>
              <a:t>Reg.(UE)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ro-RO">
                <a:solidFill>
                  <a:schemeClr val="tx1"/>
                </a:solidFill>
                <a:latin typeface="EC Square Sans Pro" panose="020B0506040000020004" pitchFamily="34" charset="0"/>
              </a:rPr>
              <a:t>Furajele medicamentate (furaje pentru animale amestecate cu medicamente de către operatorul din sectorul hranei pentru animale) necesită: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ro-RO">
                <a:solidFill>
                  <a:schemeClr val="tx1"/>
                </a:solidFill>
                <a:latin typeface="EC Square Sans Pro" panose="020B0506040000020004" pitchFamily="34" charset="0"/>
              </a:rPr>
              <a:t>o prescripție veterinară</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ro-RO">
                <a:solidFill>
                  <a:schemeClr val="tx1"/>
                </a:solidFill>
                <a:latin typeface="EC Square Sans Pro" panose="020B0506040000020004" pitchFamily="34" charset="0"/>
              </a:rPr>
              <a:t>poate fi eliberată numai după examinarea clinică a animalelor sau orice altă evaluare adecvată a stării de sănătate a acestora</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ro-RO">
                <a:solidFill>
                  <a:schemeClr val="tx1"/>
                </a:solidFill>
                <a:latin typeface="EC Square Sans Pro" panose="020B0506040000020004" pitchFamily="34" charset="0"/>
              </a:rPr>
              <a:t>numai pentru bolile diagnosticate (cu excepția vaccinurilor și a antiparazitarelor)</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ro-RO" sz="2000">
                <a:solidFill>
                  <a:schemeClr val="bg1"/>
                </a:solidFill>
                <a:latin typeface="EC Square Sans Pro" panose="020B0506040000020004" pitchFamily="34" charset="0"/>
                <a:sym typeface="Wingdings 2" panose="05020102010507070707" pitchFamily="18" charset="2"/>
              </a:rPr>
              <a:t>Atenție la interacțiunile cu alte medicamente!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ro-RO" sz="2800">
                <a:latin typeface="EC Square Sans Pro" panose="020B0506040000020004" pitchFamily="34" charset="0"/>
              </a:rPr>
              <a:t>Reguli comune</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017813" y="1375134"/>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ro-RO" sz="2800" b="1" dirty="0">
                <a:solidFill>
                  <a:schemeClr val="bg1"/>
                </a:solidFill>
                <a:latin typeface="EC Square Sans Pro" panose="020B0506040000020004" pitchFamily="34" charset="0"/>
              </a:rPr>
              <a:t>Prescripții veterinare în legătură cu furajele medicamentate (2/2)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o-RO" sz="2800">
                <a:latin typeface="EC Square Sans Pro" panose="020B0506040000020004" pitchFamily="34" charset="0"/>
              </a:rPr>
              <a:t>Reguli comune – Prescripție veterinară</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ro-RO" sz="1200">
                <a:solidFill>
                  <a:srgbClr val="024B9C"/>
                </a:solidFill>
                <a:latin typeface="EC Square Sans Pro" panose="020B0506040000020004" pitchFamily="34" charset="0"/>
                <a:ea typeface="+mn-ea"/>
                <a:cs typeface="+mn-cs"/>
              </a:rPr>
              <a:t>Reg.(UE)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ro-RO" sz="2000" b="1">
                <a:solidFill>
                  <a:srgbClr val="003399"/>
                </a:solidFill>
                <a:latin typeface="EC Square Sans Pro" panose="020B0506040000020004" pitchFamily="34" charset="0"/>
              </a:rPr>
              <a:t>Păstrarea evidențelor</a:t>
            </a:r>
            <a:r>
              <a:rPr lang="ro-RO" sz="2000">
                <a:solidFill>
                  <a:srgbClr val="003399"/>
                </a:solidFill>
                <a:latin typeface="EC Square Sans Pro" panose="020B0506040000020004" pitchFamily="34" charset="0"/>
              </a:rPr>
              <a:t>: </a:t>
            </a:r>
            <a:r>
              <a:rPr lang="ro-RO" sz="2000">
                <a:solidFill>
                  <a:schemeClr val="tx1"/>
                </a:solidFill>
                <a:latin typeface="EC Square Sans Pro" panose="020B0506040000020004" pitchFamily="34" charset="0"/>
              </a:rPr>
              <a:t>Prescripțiile veterinare trebuie păstrate de către moara pentru furaje și de medicul veterinar care le prescrie și de deținătorul de animale timp de 5 ani</a:t>
            </a:r>
            <a:br>
              <a:rPr lang="ro-RO" sz="2000">
                <a:solidFill>
                  <a:schemeClr val="tx1"/>
                </a:solidFill>
                <a:latin typeface="EC Square Sans Pro" panose="020B0506040000020004" pitchFamily="34" charset="0"/>
              </a:rPr>
            </a:br>
            <a:endParaRPr lang="ro-RO" sz="2000">
              <a:solidFill>
                <a:schemeClr val="tx1"/>
              </a:solidFill>
              <a:latin typeface="EC Square Sans Pro" panose="020B0506040000020004" pitchFamily="34" charset="0"/>
            </a:endParaRPr>
          </a:p>
          <a:p>
            <a:pPr marL="342900" indent="-342900">
              <a:buFont typeface="Arial" panose="020B0604020202020204" pitchFamily="34" charset="0"/>
              <a:buChar char="•"/>
            </a:pPr>
            <a:r>
              <a:rPr lang="ro-RO" sz="2000">
                <a:solidFill>
                  <a:schemeClr val="tx1"/>
                </a:solidFill>
                <a:latin typeface="EC Square Sans Pro" panose="020B0506040000020004" pitchFamily="34" charset="0"/>
              </a:rPr>
              <a:t>1 prescripție = 1 tratament veterinar </a:t>
            </a:r>
            <a:br>
              <a:rPr lang="ro-RO" sz="2000">
                <a:solidFill>
                  <a:schemeClr val="tx1"/>
                </a:solidFill>
                <a:latin typeface="EC Square Sans Pro" panose="020B0506040000020004" pitchFamily="34" charset="0"/>
              </a:rPr>
            </a:br>
            <a:endParaRPr lang="ro-RO" sz="2000">
              <a:solidFill>
                <a:schemeClr val="tx1"/>
              </a:solidFill>
              <a:latin typeface="EC Square Sans Pro" panose="020B0506040000020004" pitchFamily="34" charset="0"/>
            </a:endParaRPr>
          </a:p>
          <a:p>
            <a:pPr marL="342900" indent="-342900">
              <a:buFont typeface="Arial" panose="020B0604020202020204" pitchFamily="34" charset="0"/>
              <a:buChar char="•"/>
            </a:pPr>
            <a:r>
              <a:rPr lang="ro-RO" sz="2000" b="1">
                <a:solidFill>
                  <a:srgbClr val="003399"/>
                </a:solidFill>
                <a:latin typeface="EC Square Sans Pro" panose="020B0506040000020004" pitchFamily="34" charset="0"/>
              </a:rPr>
              <a:t>Durata maximă a tratamentului</a:t>
            </a:r>
            <a:r>
              <a:rPr lang="ro-RO" sz="2000">
                <a:solidFill>
                  <a:schemeClr val="tx1"/>
                </a:solidFill>
                <a:latin typeface="EC Square Sans Pro" panose="020B0506040000020004" pitchFamily="34" charset="0"/>
              </a:rPr>
              <a:t>: 2 săptămâni pentru antibiotice, 1 lună pentru alte medicamente</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ro-RO" sz="2000" b="1">
                <a:solidFill>
                  <a:srgbClr val="003399"/>
                </a:solidFill>
                <a:latin typeface="EC Square Sans Pro" panose="020B0506040000020004" pitchFamily="34" charset="0"/>
              </a:rPr>
              <a:t>Valabilitatea prescripției</a:t>
            </a:r>
            <a:r>
              <a:rPr lang="ro-RO" sz="2000">
                <a:solidFill>
                  <a:schemeClr val="tx1"/>
                </a:solidFill>
                <a:latin typeface="EC Square Sans Pro" panose="020B0506040000020004" pitchFamily="34" charset="0"/>
              </a:rPr>
              <a:t>: maxim 5 zile pentru furajele cu antimicrobiene, maxim 3 săptămâni pentru alte medicamente pentru animalele de la care se obțin produse alimentare, pauză 6 luni</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ro-RO" sz="2800" b="1">
                <a:solidFill>
                  <a:srgbClr val="003399"/>
                </a:solidFill>
                <a:latin typeface="EC Square Sans Pro" panose="020B0506040000020004" pitchFamily="34" charset="0"/>
              </a:rPr>
              <a:t>Articolul 16</a:t>
            </a:r>
          </a:p>
        </p:txBody>
      </p:sp>
    </p:spTree>
    <p:extLst>
      <p:ext uri="{BB962C8B-B14F-4D97-AF65-F5344CB8AC3E}">
        <p14:creationId xmlns:p14="http://schemas.microsoft.com/office/powerpoint/2010/main" val="294896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rta tricolor a Romaniei 2, autocolant, fara sipci, 130x92cm"/>
          <p:cNvPicPr>
            <a:picLocks noChangeAspect="1" noChangeArrowheads="1"/>
          </p:cNvPicPr>
          <p:nvPr/>
        </p:nvPicPr>
        <p:blipFill rotWithShape="1">
          <a:blip r:embed="rId2">
            <a:extLst>
              <a:ext uri="{28A0092B-C50C-407E-A947-70E740481C1C}">
                <a14:useLocalDpi xmlns:a14="http://schemas.microsoft.com/office/drawing/2010/main" val="0"/>
              </a:ext>
            </a:extLst>
          </a:blip>
          <a:srcRect l="8889" t="15556" r="8889" b="20000"/>
          <a:stretch/>
        </p:blipFill>
        <p:spPr bwMode="auto">
          <a:xfrm>
            <a:off x="3048000" y="768350"/>
            <a:ext cx="6019800" cy="471822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3200400" cy="1219200"/>
          </a:xfrm>
          <a:effectLst>
            <a:outerShdw blurRad="50800" dist="38100" dir="2700000" algn="tl" rotWithShape="0">
              <a:prstClr val="black">
                <a:alpha val="40000"/>
              </a:prstClr>
            </a:outerShdw>
            <a:reflection blurRad="6350" stA="50000" endA="300" endPos="90000" dir="5400000" sy="-100000" algn="bl" rotWithShape="0"/>
          </a:effectLst>
        </p:spPr>
        <p:txBody>
          <a:bodyPr/>
          <a:lstStyle/>
          <a:p>
            <a:r>
              <a:rPr lang="es-ES" sz="4800" b="1" dirty="0">
                <a:solidFill>
                  <a:srgbClr val="002060"/>
                </a:solidFill>
                <a:latin typeface="EC Square Sans Pro"/>
              </a:rPr>
              <a:t>Romania</a:t>
            </a:r>
            <a:r>
              <a:rPr lang="es-ES" sz="4400" b="1" dirty="0">
                <a:solidFill>
                  <a:srgbClr val="002060"/>
                </a:solidFill>
                <a:latin typeface="EC Square Sans Pro"/>
              </a:rPr>
              <a:t> </a:t>
            </a:r>
            <a:r>
              <a:rPr lang="es-ES" sz="3600" b="1" dirty="0" err="1">
                <a:solidFill>
                  <a:srgbClr val="002060"/>
                </a:solidFill>
                <a:latin typeface="EC Square Sans Pro"/>
              </a:rPr>
              <a:t>Specificații</a:t>
            </a:r>
            <a:endParaRPr lang="es-ES" sz="3600" b="1" dirty="0">
              <a:solidFill>
                <a:srgbClr val="002060"/>
              </a:solidFill>
              <a:latin typeface="EC Square Sans Pro"/>
            </a:endParaRPr>
          </a:p>
        </p:txBody>
      </p:sp>
    </p:spTree>
    <p:extLst>
      <p:ext uri="{BB962C8B-B14F-4D97-AF65-F5344CB8AC3E}">
        <p14:creationId xmlns:p14="http://schemas.microsoft.com/office/powerpoint/2010/main" val="1613776791"/>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3237</Words>
  <Application>Microsoft Office PowerPoint</Application>
  <PresentationFormat>Custom</PresentationFormat>
  <Paragraphs>326</Paragraphs>
  <Slides>33</Slides>
  <Notes>5</Notes>
  <HiddenSlides>12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Book Antiqua</vt:lpstr>
      <vt:lpstr>Calibri</vt:lpstr>
      <vt:lpstr>EC Square Sans Pro</vt:lpstr>
      <vt:lpstr>Montserrat</vt:lpstr>
      <vt:lpstr>Palatino Linotype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Medicii veterinari  trebuie să prescrie cei mai potriviți agenți antimicrobieni cunoscând clasificarea lor pe grupele terapeutice!</vt:lpstr>
      <vt:lpstr>PowerPoint Presentation</vt:lpstr>
      <vt:lpstr>PowerPoint Presentation</vt:lpstr>
      <vt:lpstr>PowerPoint Presentation</vt:lpstr>
      <vt:lpstr>PowerPoint Presentation</vt:lpstr>
      <vt:lpstr>În România (ca și în Europa...)</vt:lpstr>
      <vt:lpstr>În România (ca și în Europa...)</vt:lpstr>
      <vt:lpstr>  Ce este PCU = Population Correction Unit? </vt:lpstr>
      <vt:lpstr>PowerPoint Presentation</vt:lpstr>
      <vt:lpstr>PowerPoint Presentation</vt:lpstr>
      <vt:lpstr>PowerPoint Presentation</vt:lpstr>
      <vt:lpstr>PowerPoint Presentation</vt:lpstr>
      <vt:lpstr>PowerPoint Presentation</vt:lpstr>
      <vt:lpstr>PowerPoint Presentation</vt:lpstr>
      <vt:lpstr>Nu uitați de codurile ATCvet!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98</cp:revision>
  <dcterms:created xsi:type="dcterms:W3CDTF">2023-11-20T15:58:16Z</dcterms:created>
  <dcterms:modified xsi:type="dcterms:W3CDTF">2024-05-07T14:04:48Z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