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5BF"/>
    <a:srgbClr val="6F696F"/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1" autoAdjust="0"/>
    <p:restoredTop sz="86845" autoAdjust="0"/>
  </p:normalViewPr>
  <p:slideViewPr>
    <p:cSldViewPr snapToGrid="0">
      <p:cViewPr varScale="1">
        <p:scale>
          <a:sx n="66" d="100"/>
          <a:sy n="66" d="100"/>
        </p:scale>
        <p:origin x="66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CFC2D207-C528-4C16-8D63-5E101B8028B3}"/>
    <pc:docChg chg="undo custSel modSld">
      <pc:chgData name="Shepard ‎" userId="09a58b91f9e979a1" providerId="LiveId" clId="{CFC2D207-C528-4C16-8D63-5E101B8028B3}" dt="2024-06-11T08:37:06.381" v="44" actId="404"/>
      <pc:docMkLst>
        <pc:docMk/>
      </pc:docMkLst>
      <pc:sldChg chg="modSp mod">
        <pc:chgData name="Shepard ‎" userId="09a58b91f9e979a1" providerId="LiveId" clId="{CFC2D207-C528-4C16-8D63-5E101B8028B3}" dt="2024-06-11T08:31:19.373" v="6" actId="1076"/>
        <pc:sldMkLst>
          <pc:docMk/>
          <pc:sldMk cId="0" sldId="258"/>
        </pc:sldMkLst>
        <pc:spChg chg="mod">
          <ac:chgData name="Shepard ‎" userId="09a58b91f9e979a1" providerId="LiveId" clId="{CFC2D207-C528-4C16-8D63-5E101B8028B3}" dt="2024-06-11T08:31:15.782" v="5" actId="14100"/>
          <ac:spMkLst>
            <pc:docMk/>
            <pc:sldMk cId="0" sldId="258"/>
            <ac:spMk id="3" creationId="{6E3E1CFF-2AB1-1CCB-9098-D2EF44E175DD}"/>
          </ac:spMkLst>
        </pc:spChg>
        <pc:spChg chg="mod">
          <ac:chgData name="Shepard ‎" userId="09a58b91f9e979a1" providerId="LiveId" clId="{CFC2D207-C528-4C16-8D63-5E101B8028B3}" dt="2024-06-11T08:31:10.568" v="4" actId="1076"/>
          <ac:spMkLst>
            <pc:docMk/>
            <pc:sldMk cId="0" sldId="258"/>
            <ac:spMk id="6" creationId="{991304BE-893A-AFFC-4CA7-192885745BD8}"/>
          </ac:spMkLst>
        </pc:spChg>
        <pc:spChg chg="mod">
          <ac:chgData name="Shepard ‎" userId="09a58b91f9e979a1" providerId="LiveId" clId="{CFC2D207-C528-4C16-8D63-5E101B8028B3}" dt="2024-06-11T08:31:19.373" v="6" actId="1076"/>
          <ac:spMkLst>
            <pc:docMk/>
            <pc:sldMk cId="0" sldId="258"/>
            <ac:spMk id="77" creationId="{00000000-0000-0000-0000-000000000000}"/>
          </ac:spMkLst>
        </pc:spChg>
      </pc:sldChg>
      <pc:sldChg chg="modSp mod">
        <pc:chgData name="Shepard ‎" userId="09a58b91f9e979a1" providerId="LiveId" clId="{CFC2D207-C528-4C16-8D63-5E101B8028B3}" dt="2024-06-11T08:31:24.333" v="8" actId="27636"/>
        <pc:sldMkLst>
          <pc:docMk/>
          <pc:sldMk cId="0" sldId="260"/>
        </pc:sldMkLst>
        <pc:spChg chg="mod">
          <ac:chgData name="Shepard ‎" userId="09a58b91f9e979a1" providerId="LiveId" clId="{CFC2D207-C528-4C16-8D63-5E101B8028B3}" dt="2024-06-11T08:31:24.333" v="8" actId="27636"/>
          <ac:spMkLst>
            <pc:docMk/>
            <pc:sldMk cId="0" sldId="260"/>
            <ac:spMk id="81" creationId="{00000000-0000-0000-0000-000000000000}"/>
          </ac:spMkLst>
        </pc:spChg>
      </pc:sldChg>
      <pc:sldChg chg="modSp mod">
        <pc:chgData name="Shepard ‎" userId="09a58b91f9e979a1" providerId="LiveId" clId="{CFC2D207-C528-4C16-8D63-5E101B8028B3}" dt="2024-06-11T08:37:06.381" v="44" actId="404"/>
        <pc:sldMkLst>
          <pc:docMk/>
          <pc:sldMk cId="3565649220" sldId="267"/>
        </pc:sldMkLst>
        <pc:spChg chg="mod">
          <ac:chgData name="Shepard ‎" userId="09a58b91f9e979a1" providerId="LiveId" clId="{CFC2D207-C528-4C16-8D63-5E101B8028B3}" dt="2024-06-11T08:35:21.781" v="13" actId="1076"/>
          <ac:spMkLst>
            <pc:docMk/>
            <pc:sldMk cId="3565649220" sldId="267"/>
            <ac:spMk id="4" creationId="{BFB836F6-C601-CA9B-1E50-302EB110AD83}"/>
          </ac:spMkLst>
        </pc:spChg>
        <pc:spChg chg="mod">
          <ac:chgData name="Shepard ‎" userId="09a58b91f9e979a1" providerId="LiveId" clId="{CFC2D207-C528-4C16-8D63-5E101B8028B3}" dt="2024-06-11T08:37:06.381" v="44" actId="404"/>
          <ac:spMkLst>
            <pc:docMk/>
            <pc:sldMk cId="3565649220" sldId="267"/>
            <ac:spMk id="81" creationId="{00000000-0000-0000-0000-000000000000}"/>
          </ac:spMkLst>
        </pc:spChg>
      </pc:sldChg>
      <pc:sldChg chg="modSp mod">
        <pc:chgData name="Shepard ‎" userId="09a58b91f9e979a1" providerId="LiveId" clId="{CFC2D207-C528-4C16-8D63-5E101B8028B3}" dt="2024-06-11T08:36:05.808" v="28" actId="1076"/>
        <pc:sldMkLst>
          <pc:docMk/>
          <pc:sldMk cId="1073693179" sldId="271"/>
        </pc:sldMkLst>
        <pc:spChg chg="mod">
          <ac:chgData name="Shepard ‎" userId="09a58b91f9e979a1" providerId="LiveId" clId="{CFC2D207-C528-4C16-8D63-5E101B8028B3}" dt="2024-06-11T08:35:52.019" v="23" actId="20577"/>
          <ac:spMkLst>
            <pc:docMk/>
            <pc:sldMk cId="1073693179" sldId="271"/>
            <ac:spMk id="5" creationId="{DD27FD88-33A7-E879-5B64-FAA0F0BDDF5F}"/>
          </ac:spMkLst>
        </pc:spChg>
        <pc:spChg chg="mod">
          <ac:chgData name="Shepard ‎" userId="09a58b91f9e979a1" providerId="LiveId" clId="{CFC2D207-C528-4C16-8D63-5E101B8028B3}" dt="2024-06-11T08:35:47.756" v="21" actId="14100"/>
          <ac:spMkLst>
            <pc:docMk/>
            <pc:sldMk cId="1073693179" sldId="271"/>
            <ac:spMk id="17" creationId="{021CC5B9-6C1A-79C8-6C28-BE1F607BE4CC}"/>
          </ac:spMkLst>
        </pc:spChg>
        <pc:spChg chg="mod">
          <ac:chgData name="Shepard ‎" userId="09a58b91f9e979a1" providerId="LiveId" clId="{CFC2D207-C528-4C16-8D63-5E101B8028B3}" dt="2024-06-11T08:36:01.375" v="26" actId="1076"/>
          <ac:spMkLst>
            <pc:docMk/>
            <pc:sldMk cId="1073693179" sldId="271"/>
            <ac:spMk id="22" creationId="{81E45CD7-E777-0F31-3BD9-324109C79790}"/>
          </ac:spMkLst>
        </pc:spChg>
        <pc:spChg chg="mod">
          <ac:chgData name="Shepard ‎" userId="09a58b91f9e979a1" providerId="LiveId" clId="{CFC2D207-C528-4C16-8D63-5E101B8028B3}" dt="2024-06-11T08:35:58" v="25" actId="14100"/>
          <ac:spMkLst>
            <pc:docMk/>
            <pc:sldMk cId="1073693179" sldId="271"/>
            <ac:spMk id="23" creationId="{5F74F31A-18A2-DE70-C209-07E2B31373D7}"/>
          </ac:spMkLst>
        </pc:spChg>
        <pc:spChg chg="mod">
          <ac:chgData name="Shepard ‎" userId="09a58b91f9e979a1" providerId="LiveId" clId="{CFC2D207-C528-4C16-8D63-5E101B8028B3}" dt="2024-06-11T08:36:05.808" v="28" actId="1076"/>
          <ac:spMkLst>
            <pc:docMk/>
            <pc:sldMk cId="1073693179" sldId="271"/>
            <ac:spMk id="24" creationId="{A375887E-0B62-637E-85E2-74C2BF3FC807}"/>
          </ac:spMkLst>
        </pc:spChg>
        <pc:spChg chg="mod">
          <ac:chgData name="Shepard ‎" userId="09a58b91f9e979a1" providerId="LiveId" clId="{CFC2D207-C528-4C16-8D63-5E101B8028B3}" dt="2024-06-11T08:35:41.650" v="20" actId="404"/>
          <ac:spMkLst>
            <pc:docMk/>
            <pc:sldMk cId="1073693179" sldId="271"/>
            <ac:spMk id="81" creationId="{00000000-0000-0000-0000-000000000000}"/>
          </ac:spMkLst>
        </pc:spChg>
      </pc:sldChg>
      <pc:sldChg chg="modSp mod">
        <pc:chgData name="Shepard ‎" userId="09a58b91f9e979a1" providerId="LiveId" clId="{CFC2D207-C528-4C16-8D63-5E101B8028B3}" dt="2024-06-11T08:31:01.245" v="1" actId="1076"/>
        <pc:sldMkLst>
          <pc:docMk/>
          <pc:sldMk cId="3716700542" sldId="327"/>
        </pc:sldMkLst>
        <pc:spChg chg="mod">
          <ac:chgData name="Shepard ‎" userId="09a58b91f9e979a1" providerId="LiveId" clId="{CFC2D207-C528-4C16-8D63-5E101B8028B3}" dt="2024-06-11T08:31:01.245" v="1" actId="1076"/>
          <ac:spMkLst>
            <pc:docMk/>
            <pc:sldMk cId="3716700542" sldId="327"/>
            <ac:spMk id="4" creationId="{7E4DB517-17E6-EC2C-1177-FC8F44BC622C}"/>
          </ac:spMkLst>
        </pc:spChg>
        <pc:spChg chg="mod">
          <ac:chgData name="Shepard ‎" userId="09a58b91f9e979a1" providerId="LiveId" clId="{CFC2D207-C528-4C16-8D63-5E101B8028B3}" dt="2024-06-11T08:30:58.381" v="0" actId="1076"/>
          <ac:spMkLst>
            <pc:docMk/>
            <pc:sldMk cId="3716700542" sldId="327"/>
            <ac:spMk id="64" creationId="{00000000-0000-0000-0000-000000000000}"/>
          </ac:spMkLst>
        </pc:spChg>
      </pc:sldChg>
      <pc:sldChg chg="modSp mod">
        <pc:chgData name="Shepard ‎" userId="09a58b91f9e979a1" providerId="LiveId" clId="{CFC2D207-C528-4C16-8D63-5E101B8028B3}" dt="2024-06-11T08:36:40.587" v="39" actId="14100"/>
        <pc:sldMkLst>
          <pc:docMk/>
          <pc:sldMk cId="945742885" sldId="328"/>
        </pc:sldMkLst>
        <pc:spChg chg="mod">
          <ac:chgData name="Shepard ‎" userId="09a58b91f9e979a1" providerId="LiveId" clId="{CFC2D207-C528-4C16-8D63-5E101B8028B3}" dt="2024-06-11T08:36:24.618" v="33" actId="1076"/>
          <ac:spMkLst>
            <pc:docMk/>
            <pc:sldMk cId="945742885" sldId="328"/>
            <ac:spMk id="2" creationId="{8763A6FD-1D20-5590-B56B-FEB8C49910B2}"/>
          </ac:spMkLst>
        </pc:spChg>
        <pc:spChg chg="mod">
          <ac:chgData name="Shepard ‎" userId="09a58b91f9e979a1" providerId="LiveId" clId="{CFC2D207-C528-4C16-8D63-5E101B8028B3}" dt="2024-06-11T08:36:26.697" v="34" actId="1076"/>
          <ac:spMkLst>
            <pc:docMk/>
            <pc:sldMk cId="945742885" sldId="328"/>
            <ac:spMk id="3" creationId="{940EE0C5-6485-32B5-ABD7-4D7E3684C12C}"/>
          </ac:spMkLst>
        </pc:spChg>
        <pc:spChg chg="mod">
          <ac:chgData name="Shepard ‎" userId="09a58b91f9e979a1" providerId="LiveId" clId="{CFC2D207-C528-4C16-8D63-5E101B8028B3}" dt="2024-06-11T08:36:32.270" v="36" actId="404"/>
          <ac:spMkLst>
            <pc:docMk/>
            <pc:sldMk cId="945742885" sldId="328"/>
            <ac:spMk id="4" creationId="{6CFA2AD5-EAD2-8097-CDC4-8F593FD34392}"/>
          </ac:spMkLst>
        </pc:spChg>
        <pc:spChg chg="mod">
          <ac:chgData name="Shepard ‎" userId="09a58b91f9e979a1" providerId="LiveId" clId="{CFC2D207-C528-4C16-8D63-5E101B8028B3}" dt="2024-06-11T08:36:40.587" v="39" actId="14100"/>
          <ac:spMkLst>
            <pc:docMk/>
            <pc:sldMk cId="945742885" sldId="328"/>
            <ac:spMk id="12" creationId="{8DB81C41-F604-52EE-597C-C3E47A87CEFD}"/>
          </ac:spMkLst>
        </pc:spChg>
        <pc:cxnChg chg="mod">
          <ac:chgData name="Shepard ‎" userId="09a58b91f9e979a1" providerId="LiveId" clId="{CFC2D207-C528-4C16-8D63-5E101B8028B3}" dt="2024-06-11T08:36:37.738" v="38" actId="14100"/>
          <ac:cxnSpMkLst>
            <pc:docMk/>
            <pc:sldMk cId="945742885" sldId="328"/>
            <ac:cxnSpMk id="7" creationId="{96B3110A-502F-4761-1AFC-228501395F7A}"/>
          </ac:cxnSpMkLst>
        </pc:cxnChg>
      </pc:sldChg>
      <pc:sldChg chg="modSp mod">
        <pc:chgData name="Shepard ‎" userId="09a58b91f9e979a1" providerId="LiveId" clId="{CFC2D207-C528-4C16-8D63-5E101B8028B3}" dt="2024-06-11T08:36:48.397" v="40" actId="404"/>
        <pc:sldMkLst>
          <pc:docMk/>
          <pc:sldMk cId="2418848218" sldId="329"/>
        </pc:sldMkLst>
        <pc:graphicFrameChg chg="modGraphic">
          <ac:chgData name="Shepard ‎" userId="09a58b91f9e979a1" providerId="LiveId" clId="{CFC2D207-C528-4C16-8D63-5E101B8028B3}" dt="2024-06-11T08:36:48.397" v="40" actId="404"/>
          <ac:graphicFrameMkLst>
            <pc:docMk/>
            <pc:sldMk cId="2418848218" sldId="329"/>
            <ac:graphicFrameMk id="6" creationId="{3760FED2-BBCD-D174-AC33-A648AD78E685}"/>
          </ac:graphicFrameMkLst>
        </pc:graphicFrameChg>
      </pc:sldChg>
      <pc:sldChg chg="modSp mod">
        <pc:chgData name="Shepard ‎" userId="09a58b91f9e979a1" providerId="LiveId" clId="{CFC2D207-C528-4C16-8D63-5E101B8028B3}" dt="2024-06-11T08:36:20.929" v="32" actId="1076"/>
        <pc:sldMkLst>
          <pc:docMk/>
          <pc:sldMk cId="4084683619" sldId="330"/>
        </pc:sldMkLst>
        <pc:spChg chg="mod">
          <ac:chgData name="Shepard ‎" userId="09a58b91f9e979a1" providerId="LiveId" clId="{CFC2D207-C528-4C16-8D63-5E101B8028B3}" dt="2024-06-11T08:36:09.366" v="29" actId="404"/>
          <ac:spMkLst>
            <pc:docMk/>
            <pc:sldMk cId="4084683619" sldId="330"/>
            <ac:spMk id="7" creationId="{A32411CB-E553-ABB7-5BEC-BD3180A375EE}"/>
          </ac:spMkLst>
        </pc:spChg>
        <pc:spChg chg="mod">
          <ac:chgData name="Shepard ‎" userId="09a58b91f9e979a1" providerId="LiveId" clId="{CFC2D207-C528-4C16-8D63-5E101B8028B3}" dt="2024-06-11T08:36:20.929" v="32" actId="1076"/>
          <ac:spMkLst>
            <pc:docMk/>
            <pc:sldMk cId="4084683619" sldId="330"/>
            <ac:spMk id="13" creationId="{187C0E27-C1C8-ADBB-CA45-84750E918773}"/>
          </ac:spMkLst>
        </pc:spChg>
        <pc:picChg chg="mod">
          <ac:chgData name="Shepard ‎" userId="09a58b91f9e979a1" providerId="LiveId" clId="{CFC2D207-C528-4C16-8D63-5E101B8028B3}" dt="2024-06-11T08:36:16.128" v="31" actId="14100"/>
          <ac:picMkLst>
            <pc:docMk/>
            <pc:sldMk cId="4084683619" sldId="330"/>
            <ac:picMk id="4" creationId="{B7B6543E-59D2-0E96-855F-52E806082045}"/>
          </ac:picMkLst>
        </pc:picChg>
      </pc:sldChg>
      <pc:sldChg chg="modSp mod">
        <pc:chgData name="Shepard ‎" userId="09a58b91f9e979a1" providerId="LiveId" clId="{CFC2D207-C528-4C16-8D63-5E101B8028B3}" dt="2024-06-11T08:35:35.680" v="18" actId="1076"/>
        <pc:sldMkLst>
          <pc:docMk/>
          <pc:sldMk cId="2129983571" sldId="331"/>
        </pc:sldMkLst>
        <pc:spChg chg="mod">
          <ac:chgData name="Shepard ‎" userId="09a58b91f9e979a1" providerId="LiveId" clId="{CFC2D207-C528-4C16-8D63-5E101B8028B3}" dt="2024-06-11T08:35:27.565" v="15" actId="404"/>
          <ac:spMkLst>
            <pc:docMk/>
            <pc:sldMk cId="2129983571" sldId="331"/>
            <ac:spMk id="4" creationId="{B94D379F-7492-D908-3467-B33891587419}"/>
          </ac:spMkLst>
        </pc:spChg>
        <pc:spChg chg="mod">
          <ac:chgData name="Shepard ‎" userId="09a58b91f9e979a1" providerId="LiveId" clId="{CFC2D207-C528-4C16-8D63-5E101B8028B3}" dt="2024-06-11T08:35:35.680" v="18" actId="1076"/>
          <ac:spMkLst>
            <pc:docMk/>
            <pc:sldMk cId="2129983571" sldId="331"/>
            <ac:spMk id="6" creationId="{8068A245-AC3E-C8D0-0395-AEE6DD0923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1266"/>
              <a:t>healthylivestock.net </a:t>
            </a:r>
          </a:p>
          <a:p>
            <a:r>
              <a:rPr lang="en-US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" name="flag_yellow_high.jpg" descr="flag_yellow_high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Funded by:"/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844" dirty="0"/>
              <a:t>Funded by:</a:t>
            </a:r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nded by:"/>
          <p:cNvSpPr txBox="1"/>
          <p:nvPr userDrawn="1"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Ministry of Science </a:t>
            </a:r>
          </a:p>
          <a:p>
            <a:pPr algn="ctr">
              <a:lnSpc>
                <a:spcPct val="100000"/>
              </a:lnSpc>
            </a:pPr>
            <a:r>
              <a:rPr lang="en-GB" sz="702" b="1" dirty="0"/>
              <a:t>&amp; Technology</a:t>
            </a:r>
            <a:endParaRPr sz="702" b="1" dirty="0"/>
          </a:p>
        </p:txBody>
      </p:sp>
      <p:sp>
        <p:nvSpPr>
          <p:cNvPr id="12" name="Funded by:"/>
          <p:cNvSpPr txBox="1"/>
          <p:nvPr userDrawn="1"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Horizon2020</a:t>
            </a:r>
            <a:endParaRPr sz="702" b="1" dirty="0"/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7.jpeg"/><Relationship Id="rId7" Type="http://schemas.openxmlformats.org/officeDocument/2006/relationships/image" Target="../media/image2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livestock.net/cms/wp-content/uploads/2021/03/HealthyLivestock_D_1_25012021D1.1-%E2%80%93-A-report-on-the-key-issues-and-guidelines-related-to-the-writing-and-use-of-a-health-plan-on-high-welfare-pig-and-broiler-farms.pdf" TargetMode="External"/><Relationship Id="rId2" Type="http://schemas.openxmlformats.org/officeDocument/2006/relationships/hyperlink" Target="https://healthylivestock.net/cms/wp-content/uploads/2021/03/210304-Summary-WP1-Use-of-a-health-plan-on-high-welfare-pig-and-broiler-farm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healthylivestock.net/cms/wp-content/uploads/2021/03/HealthyLivestock-BEAT-Tool-for-Poultry-Farms_f.xlsx" TargetMode="External"/><Relationship Id="rId4" Type="http://schemas.openxmlformats.org/officeDocument/2006/relationships/hyperlink" Target="https://healthylivestock.net/cms/wp-content/uploads/2021/03/HealthyLivestock-BEAT-tool-for-pig-farms_F.xlsx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424689" y="1685026"/>
            <a:ext cx="5181404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sk-SK" sz="3200" b="1" i="0" dirty="0">
                <a:solidFill>
                  <a:srgbClr val="069E7E"/>
                </a:solidFill>
                <a:effectLst/>
                <a:latin typeface="Merriweather Sans" pitchFamily="2" charset="0"/>
              </a:rPr>
              <a:t>HealthyLivestock</a:t>
            </a:r>
          </a:p>
          <a:p>
            <a:pPr algn="ctr"/>
            <a:endParaRPr lang="en-GB" sz="2000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sk-SK" sz="2400" b="1" i="0" dirty="0">
                <a:solidFill>
                  <a:srgbClr val="22234F"/>
                </a:solidFill>
                <a:effectLst/>
                <a:latin typeface="Merriweather Sans" pitchFamily="2" charset="0"/>
                <a:ea typeface="Verdana" panose="020B0604030504040204"/>
                <a:sym typeface="Verdana" panose="020B0604030504040204"/>
              </a:rPr>
              <a:t>Používanie zdravotného </a:t>
            </a:r>
            <a:r>
              <a:rPr lang="sk-SK" sz="2400" b="1" dirty="0">
                <a:solidFill>
                  <a:srgbClr val="22234F"/>
                </a:solidFill>
                <a:latin typeface="Merriweather Sans" pitchFamily="2" charset="0"/>
                <a:ea typeface="Verdana" panose="020B0604030504040204"/>
                <a:sym typeface="Verdana" panose="020B0604030504040204"/>
              </a:rPr>
              <a:t>plánu v poľnohospodárskych podnikoch s chovom ošípaných a brojlerov za prísnych noriem týkajúcich sa dobrých životných podmienok</a:t>
            </a:r>
            <a:br>
              <a:rPr lang="sk-SK" sz="2400" b="1" dirty="0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sk-SK" sz="2400" b="1" dirty="0">
              <a:solidFill>
                <a:srgbClr val="FF0000"/>
              </a:solidFill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sk-SK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P. Ferrari, A. Scollo – CRPA</a:t>
            </a:r>
          </a:p>
          <a:p>
            <a:pPr algn="ctr" defTabSz="584200" hangingPunct="0"/>
            <a:r>
              <a:rPr lang="sk-SK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J. Schraeder, M. Wolthuis – WUR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sk-SK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C. Fourichon, P. Levallois, C. Belloc, M. Leblanc Maridor – INRAE/Oniris</a:t>
            </a:r>
          </a:p>
          <a:p>
            <a:pPr algn="ctr" defTabSz="584200" hangingPunct="0"/>
            <a:r>
              <a:rPr kumimoji="0" lang="sk-SK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S. Papasolomontos, G. Kefalas, K. Angastiniotis, M</a:t>
            </a:r>
            <a:r>
              <a:rPr lang="sk-SK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. Simitopoulou - VTN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267806" y="4445415"/>
            <a:ext cx="5495169" cy="971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sk-SK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Nástroj na posúdenie existujúcich rizík, vypracovanie zdravotných plánov pre jednotlivé poľnohospodárske podniky na zmiernenie týchto rizík a monitorovanie účinkov opatrení na zmiernenie rizík.</a:t>
            </a: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sk-SK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Ďakujeme</a:t>
            </a:r>
            <a:r>
              <a:rPr lang="sk-SK" sz="24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vám</a:t>
            </a:r>
            <a:r>
              <a:rPr kumimoji="0" lang="sk-SK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za pozornosť!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5376"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4123" b="7536"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1117600" y="873777"/>
            <a:ext cx="4490719" cy="97690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sk-SK"/>
              <a:t>CELKOVÝ CIEĽ</a:t>
            </a: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1120813" y="3783188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sk-SK" sz="2700" b="1" dirty="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AKO?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690880" y="1597484"/>
            <a:ext cx="5166396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Systematicky posudzovať riziká chorôb súvisiace s ustajnením a riadením v poľnohospodárskych podnikoch s chovom brojlerov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Stanoviť zdravotné plány prispôsobené konkrétnemu poľnohospodárskemu podniku vrátane protokolov biologickej bezpečnosti a prispôsobené rizikám špecifickým pre daný podnik.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Monitorovať zmierňovanie rizík pomocou biomarkerov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690880" y="4257471"/>
            <a:ext cx="5090484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Dva nástroje analýzy rizika BiosEcurity (BEATs): poľnohospodárske podniky s chovom ošípaných + brojlerov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Nástroj BiosEcurity Assessment Tool (BEAT) bol vyvinutý na identifikáciu silných a slabých stránok biologickej bezpečnosti v poľnohospodárskych podnikoch s chovom brojlerov.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6544438" cy="4925962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sk-SK" sz="2900" b="1" dirty="0">
                <a:solidFill>
                  <a:srgbClr val="002060"/>
                </a:solidFill>
              </a:rPr>
              <a:t>NÁSTROJE ANALÝZY RIZIKA BIOLOGICKEJ BEZPEČNOSTI (BEATS)</a:t>
            </a:r>
            <a:br>
              <a:rPr lang="sk-SK" sz="2900" dirty="0"/>
            </a:br>
            <a:r>
              <a:rPr lang="sk-SK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založené na: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sk-SK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Biocheck.Ugent: zameriava sa na riziká vstupu patogénov do poľnohospodárskeho podniku alebo ich úniku z neho (vonkajšia biologická bezpečnosť) a ich šírenia v rámci poľnohospodárskeho podniku (vnútorná biologická bezpečnosť).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sk-SK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3-zónová biologická bezpečnosť podľa FAO: slúži na identifikáciu 3 rôznych zón v rámci poľnohospodárskeho podniku a okolo neho (t. j. mimo poľnohospodárskeho podniku, pracovná zóna, maštale) a ich 2 rozhrania.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sk-SK" sz="2900" b="1" dirty="0">
                <a:solidFill>
                  <a:srgbClr val="002060"/>
                </a:solidFill>
              </a:rPr>
              <a:t>PROTOKOLY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sk-SK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základe biomarkerov = priamych a nepriamych príznakov infekčných chorôb, ako sú klinické príznaky a výsledky laboratórnych analýz na bakteriológiu, virológiu, sérológiu a prítomnosť stresových indikátorov. 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4F3386-CDF0-45C7-BCAB-3ABAC9FCB7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985" y="2559362"/>
            <a:ext cx="4713329" cy="354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sk-SK" sz="2400" b="1" dirty="0">
                <a:solidFill>
                  <a:srgbClr val="002060"/>
                </a:solidFill>
              </a:rPr>
              <a:t>BIOMARKERY PRE POĽNOHOSPODÁRSKE </a:t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sk-SK" sz="2400" b="1" dirty="0">
                <a:solidFill>
                  <a:srgbClr val="002060"/>
                </a:solidFill>
              </a:rPr>
              <a:t>PODNIKY S CHOVOM BROJLEROV</a:t>
            </a:r>
          </a:p>
          <a:p>
            <a:pPr lvl="0"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Lézie na nožičkách pri porážke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sk-SK" sz="2400" b="1" dirty="0">
                <a:solidFill>
                  <a:srgbClr val="002060"/>
                </a:solidFill>
              </a:rPr>
              <a:t>BIOMARKERY PRE POĽNOHOSPODÁRSKE </a:t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sk-SK" sz="2400" b="1" dirty="0">
                <a:solidFill>
                  <a:srgbClr val="002060"/>
                </a:solidFill>
              </a:rPr>
              <a:t>PODNIKY S CHOVOM OŠÍPANÝCH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Vyhodnotenie respiračných ochorení (kašeľ, kýchanie a sťažené dýchanie) a laboratórna analýza krvi/séra na PRRS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Vyhodnotenie výkalov a laboratórna analýza na prítomnosť </a:t>
            </a:r>
            <a:r>
              <a:rPr lang="sk-SK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Zmeny na koži a ošklbaní pri porážke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Haptoglobín, laboratórna analýza séra/krvi (t. j. u odstavčiat)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Laboratórna analýza kortizolu a dehydroepiandrosterónu (DHEA) z prasacej srsti 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Bakteriálna záťaž na povrchu kotercov po čistení a dezinfekcii (výtery)</a:t>
            </a:r>
          </a:p>
          <a:p>
            <a:pPr>
              <a:spcBef>
                <a:spcPts val="600"/>
              </a:spcBef>
              <a:buSzPct val="100000"/>
            </a:pPr>
            <a:r>
              <a:rPr lang="sk-SK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Úmrtnosť vo všetkých kategóriách ošípaných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3" name="Picture 2" descr="A close-up of a hand&#10;&#10;Description automatically generated">
            <a:extLst>
              <a:ext uri="{FF2B5EF4-FFF2-40B4-BE49-F238E27FC236}">
                <a16:creationId xmlns:a16="http://schemas.microsoft.com/office/drawing/2014/main" id="{884BAB74-1EB4-1A44-7A26-E77C05B7B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107" y="884903"/>
            <a:ext cx="4203192" cy="1517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B836F6-C601-CA9B-1E50-302EB110AD83}"/>
              </a:ext>
            </a:extLst>
          </p:cNvPr>
          <p:cNvSpPr txBox="1"/>
          <p:nvPr/>
        </p:nvSpPr>
        <p:spPr>
          <a:xfrm>
            <a:off x="7334398" y="961480"/>
            <a:ext cx="4131601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sk-SK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Uitleg scorekaart voetzoollaesies vleeskuikens (Methodiken </a:t>
            </a:r>
            <a:r>
              <a:rPr lang="sk-SK" sz="700" b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©</a:t>
            </a:r>
            <a:r>
              <a:rPr lang="sk-SK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Berg)</a:t>
            </a:r>
          </a:p>
          <a:p>
            <a:pPr algn="ctr"/>
            <a:r>
              <a:rPr lang="sk-SK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– fotografický sprievodca klasifikáciou zdravia nožičiek brojlerov (verzia 1.2)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F01F1-FDC5-5325-ECF4-944CDECEAEDD}"/>
              </a:ext>
            </a:extLst>
          </p:cNvPr>
          <p:cNvSpPr txBox="1"/>
          <p:nvPr/>
        </p:nvSpPr>
        <p:spPr>
          <a:xfrm>
            <a:off x="7458224" y="2119381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0 - geen laesie </a:t>
            </a:r>
          </a:p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Trieda 0 – žiadna lézia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5B062E-07A5-7DA9-49F3-0B889AB8D7CC}"/>
              </a:ext>
            </a:extLst>
          </p:cNvPr>
          <p:cNvSpPr txBox="1"/>
          <p:nvPr/>
        </p:nvSpPr>
        <p:spPr>
          <a:xfrm>
            <a:off x="8797905" y="2117862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1 - milde laesie </a:t>
            </a:r>
          </a:p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Trieda 1 – žiadna lézia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F252F-4FE5-72E1-BB63-B1D8C1BDD6AC}"/>
              </a:ext>
            </a:extLst>
          </p:cNvPr>
          <p:cNvSpPr txBox="1"/>
          <p:nvPr/>
        </p:nvSpPr>
        <p:spPr>
          <a:xfrm>
            <a:off x="10109815" y="2125117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3 - ernstige laesie </a:t>
            </a:r>
          </a:p>
          <a:p>
            <a:r>
              <a:rPr lang="sk-SK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Trieda 3 – žiadna lézia</a:t>
            </a:r>
          </a:p>
        </p:txBody>
      </p:sp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/>
              <a:t>Lepší rastový výkon: Výrazne vyššia </a:t>
            </a:r>
            <a:r>
              <a:rPr lang="sk-SK" b="1" dirty="0">
                <a:sym typeface="Helvetica Neue" panose="02000503000000020004"/>
              </a:rPr>
              <a:t>počiatočná hmotnosť</a:t>
            </a:r>
            <a:r>
              <a:rPr lang="sk-SK" dirty="0"/>
              <a:t> v 1. deň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/>
              <a:t>Lepšia </a:t>
            </a:r>
            <a:r>
              <a:rPr lang="sk-SK" b="1" dirty="0">
                <a:sym typeface="Helvetica Neue" panose="02000503000000020004"/>
              </a:rPr>
              <a:t>kvalita</a:t>
            </a:r>
            <a:r>
              <a:rPr lang="sk-SK" dirty="0"/>
              <a:t> a </a:t>
            </a:r>
            <a:r>
              <a:rPr lang="sk-SK" b="1" dirty="0">
                <a:sym typeface="Helvetica Neue" panose="02000503000000020004"/>
              </a:rPr>
              <a:t>vývoj</a:t>
            </a:r>
            <a:r>
              <a:rPr lang="sk-SK" dirty="0"/>
              <a:t> kurčiat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/>
              <a:t>Menší výskyt </a:t>
            </a:r>
            <a:r>
              <a:rPr lang="sk-SK" b="1" dirty="0">
                <a:sym typeface="Helvetica Neue" panose="02000503000000020004"/>
              </a:rPr>
              <a:t>dermatitídy</a:t>
            </a:r>
            <a:r>
              <a:rPr lang="sk-SK" dirty="0"/>
              <a:t> nožičiek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dirty="0">
                <a:sym typeface="Helvetica Neue" panose="02000503000000020004"/>
              </a:rPr>
              <a:t>Vyššia hmotnosť</a:t>
            </a:r>
            <a:r>
              <a:rPr lang="sk-SK" dirty="0"/>
              <a:t> pri porážke na 39. deň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dirty="0">
                <a:sym typeface="Helvetica Neue" panose="02000503000000020004"/>
              </a:rPr>
              <a:t>Znížená úmrtnosť</a:t>
            </a:r>
            <a:r>
              <a:rPr lang="sk-SK" dirty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dirty="0">
                <a:sym typeface="Helvetica Neue" panose="02000503000000020004"/>
              </a:rPr>
              <a:t>Odolnejšie</a:t>
            </a:r>
            <a:r>
              <a:rPr lang="sk-SK" dirty="0"/>
              <a:t> a menej náchylné na choroby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dirty="0">
                <a:sym typeface="Helvetica Neue" panose="02000503000000020004"/>
              </a:rPr>
              <a:t>Výrobné náklady</a:t>
            </a:r>
            <a:r>
              <a:rPr lang="sk-SK" dirty="0"/>
              <a:t> v eurách/kg sú v prípade kurčiat vyliahnutých na farme približne o 4,5 % nižšie ako v prípade kurčiat vyliahnutých v liahni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3"/>
            <a:ext cx="10863759" cy="229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sk-SK" sz="2000" b="1" dirty="0">
                <a:solidFill>
                  <a:srgbClr val="002060"/>
                </a:solidFill>
              </a:rPr>
              <a:t>VÝSLEDKY Z POĽNOHOSPODÁRSKYCH PODNIKOV S CHOVOM BROJLEROV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C19B241D-AFDB-07AB-3BE5-0A290DF02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59" y="4668748"/>
            <a:ext cx="11442192" cy="1499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68A245-AC3E-C8D0-0395-AEE6DD09232E}"/>
              </a:ext>
            </a:extLst>
          </p:cNvPr>
          <p:cNvSpPr txBox="1"/>
          <p:nvPr/>
        </p:nvSpPr>
        <p:spPr>
          <a:xfrm>
            <a:off x="4001294" y="4990066"/>
            <a:ext cx="606990" cy="22570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NÁKLADY</a:t>
            </a:r>
          </a:p>
        </p:txBody>
      </p:sp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3"/>
            <a:ext cx="10863759" cy="22915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sk-SK" sz="2000" b="1" dirty="0">
                <a:solidFill>
                  <a:srgbClr val="002060"/>
                </a:solidFill>
              </a:rPr>
              <a:t>VÝSLEDKY Z POĽNOHOSPODÁRSKYCH PODNIKOV S CHOVOM OŠÍPANÝCH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sk-SK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Používanie antimikrobík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sk-SK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FR: Hlavné použitie u prasiatok a odstavčiat s nízkym prírastkom a úbytkom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sk-SK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IT: Hlavné použitie u odstavčiat so znižovaním pre odstavčatá a odstavčatá určené na výkrm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608357" y="5352487"/>
            <a:ext cx="384004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sk-SK" sz="1000">
                <a:solidFill>
                  <a:schemeClr val="tx1"/>
                </a:solidFill>
              </a:rPr>
              <a:t>DDDvet: Indikátor spotreby antimikrobík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sk-SK" sz="1000">
                <a:solidFill>
                  <a:schemeClr val="tx1"/>
                </a:solidFill>
              </a:rPr>
              <a:t>DDDvet: Definovaná denná dávka na zviera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sk-SK" sz="1000"/>
              <a:t>Vypočítané pre prasnice, dojčiace zvieratá, odstavčatá a odstavčatá určené na výkrm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94079" y="3308362"/>
            <a:ext cx="3654324" cy="1477328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sk-SK" dirty="0"/>
              <a:t>Zníženie používania antimikrobík bolo zaznamenané v poľnohospodárskych podnikoch s vyšším používaním týchto antimikrobík</a:t>
            </a:r>
          </a:p>
        </p:txBody>
      </p:sp>
      <p:pic>
        <p:nvPicPr>
          <p:cNvPr id="6" name="Picture 5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A3131467-601D-CF62-A582-8835CB085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044" y="2736665"/>
            <a:ext cx="6763512" cy="32735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0D19A1-A568-5CC9-C42F-55B69DF9D141}"/>
              </a:ext>
            </a:extLst>
          </p:cNvPr>
          <p:cNvSpPr txBox="1"/>
          <p:nvPr/>
        </p:nvSpPr>
        <p:spPr>
          <a:xfrm>
            <a:off x="5260369" y="2732776"/>
            <a:ext cx="67809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FCF1D3-B223-8AB2-BD05-5E35F937D6B5}"/>
              </a:ext>
            </a:extLst>
          </p:cNvPr>
          <p:cNvSpPr txBox="1"/>
          <p:nvPr/>
        </p:nvSpPr>
        <p:spPr>
          <a:xfrm>
            <a:off x="5373383" y="3311078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F6E51-24AF-773D-3FB5-84DCA65DDEC4}"/>
              </a:ext>
            </a:extLst>
          </p:cNvPr>
          <p:cNvSpPr txBox="1"/>
          <p:nvPr/>
        </p:nvSpPr>
        <p:spPr>
          <a:xfrm>
            <a:off x="5383657" y="3846699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6</a:t>
            </a:r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0677DF-E97F-43AE-BB4B-21AB01C0D589}"/>
              </a:ext>
            </a:extLst>
          </p:cNvPr>
          <p:cNvSpPr txBox="1"/>
          <p:nvPr/>
        </p:nvSpPr>
        <p:spPr>
          <a:xfrm>
            <a:off x="5393931" y="4394833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4</a:t>
            </a:r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75F613-1766-4F38-3561-F63846020494}"/>
              </a:ext>
            </a:extLst>
          </p:cNvPr>
          <p:cNvSpPr txBox="1"/>
          <p:nvPr/>
        </p:nvSpPr>
        <p:spPr>
          <a:xfrm>
            <a:off x="5393931" y="4946133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2</a:t>
            </a:r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0EED04-4999-7B7F-D418-83BBDBED5A88}"/>
              </a:ext>
            </a:extLst>
          </p:cNvPr>
          <p:cNvSpPr txBox="1"/>
          <p:nvPr/>
        </p:nvSpPr>
        <p:spPr>
          <a:xfrm>
            <a:off x="5445303" y="5492540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1CC5B9-6C1A-79C8-6C28-BE1F607BE4CC}"/>
              </a:ext>
            </a:extLst>
          </p:cNvPr>
          <p:cNvSpPr txBox="1"/>
          <p:nvPr/>
        </p:nvSpPr>
        <p:spPr>
          <a:xfrm>
            <a:off x="10085802" y="2824610"/>
            <a:ext cx="1720273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Predtým – Francúzsko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B16AB9-876D-2AB7-1C30-B0D40F6B959D}"/>
              </a:ext>
            </a:extLst>
          </p:cNvPr>
          <p:cNvSpPr txBox="1"/>
          <p:nvPr/>
        </p:nvSpPr>
        <p:spPr>
          <a:xfrm>
            <a:off x="10085803" y="3061086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Po – Francúzsko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0D6AF-80C1-C371-9DEE-31B3FAD93B03}"/>
              </a:ext>
            </a:extLst>
          </p:cNvPr>
          <p:cNvSpPr txBox="1"/>
          <p:nvPr/>
        </p:nvSpPr>
        <p:spPr>
          <a:xfrm>
            <a:off x="10085803" y="3307369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Predtým – Taliansko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33ACB9-4531-AE33-9C25-3716493AEC6A}"/>
              </a:ext>
            </a:extLst>
          </p:cNvPr>
          <p:cNvSpPr txBox="1"/>
          <p:nvPr/>
        </p:nvSpPr>
        <p:spPr>
          <a:xfrm>
            <a:off x="10085803" y="3573087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Po – Taliansko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06C0B1-AEF9-4782-94F2-9984F602BE17}"/>
              </a:ext>
            </a:extLst>
          </p:cNvPr>
          <p:cNvSpPr txBox="1"/>
          <p:nvPr/>
        </p:nvSpPr>
        <p:spPr>
          <a:xfrm>
            <a:off x="6146925" y="5687329"/>
            <a:ext cx="87032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Prasnice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E45CD7-E777-0F31-3BD9-324109C79790}"/>
              </a:ext>
            </a:extLst>
          </p:cNvPr>
          <p:cNvSpPr txBox="1"/>
          <p:nvPr/>
        </p:nvSpPr>
        <p:spPr>
          <a:xfrm>
            <a:off x="7267678" y="5687329"/>
            <a:ext cx="1642718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Dojčiace zvieratá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74F31A-18A2-DE70-C209-07E2B31373D7}"/>
              </a:ext>
            </a:extLst>
          </p:cNvPr>
          <p:cNvSpPr txBox="1"/>
          <p:nvPr/>
        </p:nvSpPr>
        <p:spPr>
          <a:xfrm>
            <a:off x="8910396" y="5687329"/>
            <a:ext cx="1175406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Odstavčatá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75887E-0B62-637E-85E2-74C2BF3FC807}"/>
              </a:ext>
            </a:extLst>
          </p:cNvPr>
          <p:cNvSpPr txBox="1"/>
          <p:nvPr/>
        </p:nvSpPr>
        <p:spPr>
          <a:xfrm>
            <a:off x="10045517" y="5609597"/>
            <a:ext cx="1570254" cy="53347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Odstavčatá určené na výkrm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C64D05-2612-F9E0-BF14-6376D294EF52}"/>
              </a:ext>
            </a:extLst>
          </p:cNvPr>
          <p:cNvSpPr txBox="1"/>
          <p:nvPr/>
        </p:nvSpPr>
        <p:spPr>
          <a:xfrm rot="16200000">
            <a:off x="4660431" y="4569647"/>
            <a:ext cx="87032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sk-SK" sz="14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DDDvet</a:t>
            </a:r>
          </a:p>
        </p:txBody>
      </p: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sk-SK" sz="2700" b="1">
                <a:solidFill>
                  <a:srgbClr val="002060"/>
                </a:solidFill>
              </a:rPr>
              <a:t>VÝHODY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559001"/>
            <a:ext cx="4602480" cy="3739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Pozitívna korelácia s výrobnými výsledkami a zlepšenie ziskovosti poľnohospodárskeho podniku → obmedzí riziko hospodárskych strát podniku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Výrobné náklady na odstavčatá určené na výkrm a ošípané v talianskych chovoch klesli o 2,1 % a 6,2 %.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Zlepšenie zdravia brojlerov pomocou nástroja BEAT zníži úmrtnosť a zníži náklady na liečbu.</a:t>
            </a:r>
          </a:p>
        </p:txBody>
      </p:sp>
      <p:pic>
        <p:nvPicPr>
          <p:cNvPr id="4" name="Picture 3" descr="A green arrows pointing to the right&#10;&#10;Description automatically generated">
            <a:extLst>
              <a:ext uri="{FF2B5EF4-FFF2-40B4-BE49-F238E27FC236}">
                <a16:creationId xmlns:a16="http://schemas.microsoft.com/office/drawing/2014/main" id="{B7B6543E-59D2-0E96-855F-52E806082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89" y="859327"/>
            <a:ext cx="5958840" cy="4946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3E2969-1380-4EBD-D679-3B98F67B9821}"/>
              </a:ext>
            </a:extLst>
          </p:cNvPr>
          <p:cNvSpPr txBox="1"/>
          <p:nvPr/>
        </p:nvSpPr>
        <p:spPr>
          <a:xfrm>
            <a:off x="5536189" y="882178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Lepšie zdravie a dobré životné podmienky zvierat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80EB3-09E5-8AC6-F732-C5AA21ECEF0D}"/>
              </a:ext>
            </a:extLst>
          </p:cNvPr>
          <p:cNvSpPr txBox="1"/>
          <p:nvPr/>
        </p:nvSpPr>
        <p:spPr>
          <a:xfrm>
            <a:off x="5536189" y="1567318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Menej choré zvieratá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BC987B-F39C-A12C-96FD-B62D3D6920D7}"/>
              </a:ext>
            </a:extLst>
          </p:cNvPr>
          <p:cNvSpPr txBox="1"/>
          <p:nvPr/>
        </p:nvSpPr>
        <p:spPr>
          <a:xfrm>
            <a:off x="5536189" y="2370219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Menšia potreba liečby zvierat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839809-0C86-6544-C0BE-69332A364232}"/>
              </a:ext>
            </a:extLst>
          </p:cNvPr>
          <p:cNvSpPr txBox="1"/>
          <p:nvPr/>
        </p:nvSpPr>
        <p:spPr>
          <a:xfrm>
            <a:off x="5536189" y="3081317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Znížené používanie antimikrobík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9C492-6EED-BEE7-2321-8586F1D261F3}"/>
              </a:ext>
            </a:extLst>
          </p:cNvPr>
          <p:cNvSpPr txBox="1"/>
          <p:nvPr/>
        </p:nvSpPr>
        <p:spPr>
          <a:xfrm>
            <a:off x="5536189" y="3856839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Znížené riziko antimikrobiálnej rezistencie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5B68A2-1A82-72E0-1A2F-B09BE61D129C}"/>
              </a:ext>
            </a:extLst>
          </p:cNvPr>
          <p:cNvSpPr txBox="1"/>
          <p:nvPr/>
        </p:nvSpPr>
        <p:spPr>
          <a:xfrm>
            <a:off x="5536189" y="4580073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Ziskovejšie poľnohospodárske podniky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7C0E27-C1C8-ADBB-CA45-84750E918773}"/>
              </a:ext>
            </a:extLst>
          </p:cNvPr>
          <p:cNvSpPr txBox="1"/>
          <p:nvPr/>
        </p:nvSpPr>
        <p:spPr>
          <a:xfrm>
            <a:off x="5536189" y="5416202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sk-SK" sz="1400" dirty="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Šťastní farmári, šťastné zvieratá, šťastní veterinárni lekári, šťastná planéta!</a:t>
            </a:r>
          </a:p>
        </p:txBody>
      </p: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5308029" y="2304990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sk-SK" sz="2700" b="1" dirty="0">
                <a:solidFill>
                  <a:srgbClr val="002060"/>
                </a:solidFill>
              </a:rPr>
              <a:t>AKO HO MÔŽETE POUŽÍVAŤ?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711200" y="1025586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sk-SK" sz="2700" b="1" dirty="0">
                <a:solidFill>
                  <a:srgbClr val="002060"/>
                </a:solidFill>
              </a:rPr>
              <a:t>PREČO BY STE TO MALI UROBIŤ?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sk-SK"/>
              <a:t>Znížiť riziko zavlečenia a šírenia mikroorganizmov, najmä patogénnych mikroorganizmov, ktoré spôsobujú choroby zvierat, a tým zvýšiť ochranu zdravia zvierat.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718819" y="5370749"/>
            <a:ext cx="4157981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sk-SK" sz="1200" dirty="0"/>
              <a:t>Ak sa chcete o tejto téme dozvedieť viac, navštívte webovú stránku https://shorturl.at/aPRU4 </a:t>
            </a:r>
          </a:p>
          <a:p>
            <a:r>
              <a:rPr lang="sk-SK" sz="1200" dirty="0"/>
              <a:t>alebo naskenujte QR kód nástroja BEAT: https://shorturl.at/azR35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A2AD5-EAD2-8097-CDC4-8F593FD34392}"/>
              </a:ext>
            </a:extLst>
          </p:cNvPr>
          <p:cNvSpPr txBox="1"/>
          <p:nvPr/>
        </p:nvSpPr>
        <p:spPr>
          <a:xfrm>
            <a:off x="4239573" y="2961244"/>
            <a:ext cx="6969671" cy="2544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sk-SK" sz="1100" b="1" u="sng" dirty="0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2"/>
              </a:rPr>
              <a:t>Kliknite pre zhrnutie opisu nástroja vo formáte PDF</a:t>
            </a:r>
            <a:endParaRPr lang="sk-SK" sz="1100" b="1" u="sng" dirty="0">
              <a:solidFill>
                <a:srgbClr val="59B989"/>
              </a:solidFill>
              <a:effectLst/>
              <a:latin typeface="Helvetica Neue" panose="02000403000000020004" pitchFamily="2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sk-SK" sz="1100" b="1" u="sng" dirty="0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3"/>
              </a:rPr>
              <a:t>Kliknutím zobrazíte úplný opis nástroja</a:t>
            </a:r>
            <a:endParaRPr lang="sk-SK" sz="1100" b="1" u="sng" dirty="0">
              <a:solidFill>
                <a:srgbClr val="59B989"/>
              </a:solidFill>
              <a:effectLst/>
              <a:latin typeface="Helvetica Neue" panose="02000403000000020004" pitchFamily="2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sk-SK" sz="1100" b="1" u="sng" dirty="0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Kliknite pre pripravené nástroje na analýzu rizík biologickej bezpečnosti (BEAT) </a:t>
            </a:r>
            <a:r>
              <a:rPr lang="sk-SK" sz="1100" b="1" u="sng" dirty="0">
                <a:solidFill>
                  <a:srgbClr val="000000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4"/>
              </a:rPr>
              <a:t>pre poľnohospodárske podniky s chovom ošípaných</a:t>
            </a:r>
            <a:endParaRPr lang="sk-SK" sz="1100" b="1" u="sng" dirty="0">
              <a:solidFill>
                <a:srgbClr val="000000"/>
              </a:solidFill>
              <a:effectLst/>
              <a:latin typeface="Helvetica Neue" panose="02000403000000020004" pitchFamily="2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sk-SK" sz="1100" b="1" u="sng" dirty="0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Kliknite pre pripravené nástroje na analýzu rizík biologickej bezpečnosti (BEAT) </a:t>
            </a:r>
            <a:r>
              <a:rPr lang="sk-SK" sz="1100" b="1" u="sng" dirty="0">
                <a:solidFill>
                  <a:srgbClr val="000000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  <a:hlinkClick r:id="rId5"/>
              </a:rPr>
              <a:t>pre poľnohospodárske podniky s chovom brojlerov</a:t>
            </a:r>
            <a:endParaRPr lang="sk-SK" sz="1100" b="1" u="sng" dirty="0">
              <a:solidFill>
                <a:srgbClr val="000000"/>
              </a:solidFill>
              <a:effectLst/>
              <a:latin typeface="Helvetica Neue" panose="02000403000000020004" pitchFamily="2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608457" y="2800277"/>
            <a:ext cx="507493" cy="628723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" name="Picture 4" descr="A qr code with a pig&#10;&#10;Description automatically generated">
            <a:extLst>
              <a:ext uri="{FF2B5EF4-FFF2-40B4-BE49-F238E27FC236}">
                <a16:creationId xmlns:a16="http://schemas.microsoft.com/office/drawing/2014/main" id="{37D897FC-F21C-D4BD-30D0-C73136595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56" y="2431367"/>
            <a:ext cx="2790959" cy="279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196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45338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sk-SK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sk-SK" sz="14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Krok 1: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Určite rizikové zóny v rámci poľnohospodárskeho podniku: Urobte schematický nákres umiestnenia poľnohospodárskeho podniku a farebne vyznačte rizikové zóny a vyznačte budovy, maštale, skladovacie priestory, cesty atď.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>
                          <a:solidFill>
                            <a:schemeClr val="tx1"/>
                          </a:solidFill>
                        </a:rPr>
                        <a:t>Krok 2: </a:t>
                      </a:r>
                      <a:r>
                        <a:rPr lang="sk-SK" sz="1400" b="0">
                          <a:solidFill>
                            <a:schemeClr val="tx1"/>
                          </a:solidFill>
                        </a:rPr>
                        <a:t>Prejdite si nástroj na analýzu rizík: Odpovedzte na otázky patriace k rôznym zónam a prechodovým líniám medzi zónami</a:t>
                      </a:r>
                      <a:r>
                        <a:rPr kumimoji="0" lang="sk-SK" sz="14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1" dirty="0"/>
                        <a:t>Krok 4</a:t>
                      </a:r>
                      <a:r>
                        <a:rPr lang="sk-SK" sz="1400" dirty="0"/>
                        <a:t>: Zdravotný plán: Vypracujte akčný plán s preventívnymi opatreniami formulovanými pomocou metódy SMART pre každú zónu a pre každú prechodovú líniu medzi zónami: Na základe výsledkov nástroja na analýzu rizík je možné spolu s veterinárnym lekárom poľnohospodárskeho podniku vypracovať zdravotné plány na mieru, v ktorých sa navrhnú riešenia na posilnenie biologickej bezpečnosti.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Krok 3</a:t>
                      </a:r>
                      <a:r>
                        <a:rPr kumimoji="0" lang="sk-SK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: </a:t>
                      </a:r>
                      <a:r>
                        <a:rPr lang="sk-SK" sz="1400" dirty="0"/>
                        <a:t>Výklad: Vykonajte analýzu spolu s veterinárnym lekárom poľnohospodárskeho podniku a prediskutujte možnosti zlepšenia.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50B9DF-290C-47F1-B672-B81D867B9B10}">
  <ds:schemaRefs>
    <ds:schemaRef ds:uri="9b53d6be-5940-4371-8a56-d6ca0a43a11a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c1752347-4e16-4ce8-a381-9ddf3e797ad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</Words>
  <Application>Microsoft Office PowerPoint</Application>
  <PresentationFormat>Widescreen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Helvetica Neue</vt:lpstr>
      <vt:lpstr>Helvetica Neue Light</vt:lpstr>
      <vt:lpstr>Helvetica Neue Medium</vt:lpstr>
      <vt:lpstr>Merriweather Sans</vt:lpstr>
      <vt:lpstr>Verdana</vt:lpstr>
      <vt:lpstr>White</vt:lpstr>
      <vt:lpstr>PowerPoint Presentation</vt:lpstr>
      <vt:lpstr>CELKOVÝ CIEĽ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Andrea Castro Troya</cp:lastModifiedBy>
  <cp:revision>88</cp:revision>
  <dcterms:created xsi:type="dcterms:W3CDTF">2019-08-16T09:24:46Z</dcterms:created>
  <dcterms:modified xsi:type="dcterms:W3CDTF">2024-06-12T16:00:35Z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