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5" r:id="rId5"/>
  </p:sldMasterIdLst>
  <p:notesMasterIdLst>
    <p:notesMasterId r:id="rId27"/>
  </p:notesMasterIdLst>
  <p:sldIdLst>
    <p:sldId id="261" r:id="rId6"/>
    <p:sldId id="2435" r:id="rId7"/>
    <p:sldId id="265" r:id="rId8"/>
    <p:sldId id="269" r:id="rId9"/>
    <p:sldId id="2437" r:id="rId10"/>
    <p:sldId id="263" r:id="rId11"/>
    <p:sldId id="2438" r:id="rId12"/>
    <p:sldId id="2439" r:id="rId13"/>
    <p:sldId id="257" r:id="rId14"/>
    <p:sldId id="2440" r:id="rId15"/>
    <p:sldId id="2423" r:id="rId16"/>
    <p:sldId id="2424" r:id="rId17"/>
    <p:sldId id="2429" r:id="rId18"/>
    <p:sldId id="2430" r:id="rId19"/>
    <p:sldId id="2447" r:id="rId20"/>
    <p:sldId id="2443" r:id="rId21"/>
    <p:sldId id="2444" r:id="rId22"/>
    <p:sldId id="2445" r:id="rId23"/>
    <p:sldId id="2446" r:id="rId24"/>
    <p:sldId id="2448" r:id="rId25"/>
    <p:sldId id="270" r:id="rId26"/>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CCFFFF"/>
    <a:srgbClr val="ECEBEB"/>
    <a:srgbClr val="6BB188"/>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44924D-2BAB-DD20-23D3-BB9B8F350714}" v="16" dt="2024-10-03T14:53:04.178"/>
    <p1510:client id="{796A0861-2481-DCCC-81CC-4C4C48EE5655}" v="21" dt="2024-10-03T14:02:45.47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849" autoAdjust="0"/>
  </p:normalViewPr>
  <p:slideViewPr>
    <p:cSldViewPr>
      <p:cViewPr>
        <p:scale>
          <a:sx n="90" d="100"/>
          <a:sy n="90" d="100"/>
        </p:scale>
        <p:origin x="1272" y="204"/>
      </p:cViewPr>
      <p:guideLst>
        <p:guide orient="horz" pos="2880"/>
        <p:guide pos="2160"/>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dgm:spPr/>
      <dgm:t>
        <a:bodyPr/>
        <a:lstStyle/>
        <a:p>
          <a:r>
            <a:rPr lang="sl-SI" dirty="0">
              <a:latin typeface="EC Square Sans Pro" panose="020B0506040000020004" pitchFamily="34" charset="0"/>
            </a:rPr>
            <a:t>Protimikrobne snovi</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pPr marL="0" lvl="0" indent="0" algn="ctr" defTabSz="1555750">
            <a:lnSpc>
              <a:spcPct val="90000"/>
            </a:lnSpc>
            <a:spcBef>
              <a:spcPct val="0"/>
            </a:spcBef>
            <a:spcAft>
              <a:spcPct val="35000"/>
            </a:spcAft>
            <a:buNone/>
          </a:pPr>
          <a:r>
            <a:rPr lang="sl-SI" sz="3500" dirty="0">
              <a:latin typeface="EC Square Sans Pro" panose="020B0506040000020004" pitchFamily="34" charset="0"/>
              <a:ea typeface="+mn-ea"/>
              <a:cs typeface="+mn-cs"/>
            </a:rPr>
            <a:t>Antibiotiki</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dgm:spPr/>
      <dgm:t>
        <a:bodyPr/>
        <a:lstStyle/>
        <a:p>
          <a:r>
            <a:rPr lang="sl-SI" dirty="0">
              <a:latin typeface="EC Square Sans Pro" panose="020B0506040000020004" pitchFamily="34" charset="0"/>
            </a:rPr>
            <a:t>Antimikotiki, </a:t>
          </a:r>
          <a:r>
            <a:rPr lang="sl-SI" dirty="0" err="1">
              <a:latin typeface="EC Square Sans Pro" panose="020B0506040000020004" pitchFamily="34" charset="0"/>
            </a:rPr>
            <a:t>antiprotozoiki</a:t>
          </a:r>
          <a:endParaRPr lang="sl-SI" dirty="0">
            <a:latin typeface="EC Square Sans Pro" panose="020B0506040000020004" pitchFamily="34" charset="0"/>
          </a:endParaRP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pPr marL="0" lvl="0" indent="0" algn="ctr" defTabSz="1555750">
            <a:lnSpc>
              <a:spcPct val="90000"/>
            </a:lnSpc>
            <a:spcBef>
              <a:spcPct val="0"/>
            </a:spcBef>
            <a:spcAft>
              <a:spcPct val="35000"/>
            </a:spcAft>
            <a:buNone/>
          </a:pPr>
          <a:r>
            <a:rPr lang="sl-SI" sz="3500" dirty="0">
              <a:latin typeface="EC Square Sans Pro" panose="020B0506040000020004" pitchFamily="34" charset="0"/>
              <a:ea typeface="+mn-ea"/>
              <a:cs typeface="+mn-cs"/>
            </a:rPr>
            <a:t>Protivirusna zdravila</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134524">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3"/>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3">
        <dgm:presLayoutVars>
          <dgm:chPref val="3"/>
        </dgm:presLayoutVars>
      </dgm:prSet>
      <dgm:spPr/>
    </dgm:pt>
    <dgm:pt modelId="{3B3120E9-2578-4302-893B-16F92B698C88}" type="pres">
      <dgm:prSet presAssocID="{21197F1B-0BC8-494C-B051-533C288516D4}" presName="rootConnector" presStyleLbl="node2" presStyleIdx="0" presStyleCnt="3"/>
      <dgm:spPr/>
    </dgm:pt>
    <dgm:pt modelId="{CD9B10F5-9751-49B5-A8BB-62CE31AB50EA}" type="pres">
      <dgm:prSet presAssocID="{21197F1B-0BC8-494C-B051-533C288516D4}" presName="hierChild4"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3"/>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3">
        <dgm:presLayoutVars>
          <dgm:chPref val="3"/>
        </dgm:presLayoutVars>
      </dgm:prSet>
      <dgm:spPr/>
    </dgm:pt>
    <dgm:pt modelId="{CA84C03A-3A7B-4E32-BAFF-68EB69A559B9}" type="pres">
      <dgm:prSet presAssocID="{FE965841-04E1-444F-B976-1FACF1498245}" presName="rootConnector" presStyleLbl="node2" presStyleIdx="1" presStyleCnt="3"/>
      <dgm:spPr/>
    </dgm:pt>
    <dgm:pt modelId="{51897740-1387-41E9-963D-334C6F5767E9}" type="pres">
      <dgm:prSet presAssocID="{FE965841-04E1-444F-B976-1FACF1498245}" presName="hierChild4"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3"/>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3">
        <dgm:presLayoutVars>
          <dgm:chPref val="3"/>
        </dgm:presLayoutVars>
      </dgm:prSet>
      <dgm:spPr/>
    </dgm:pt>
    <dgm:pt modelId="{DB54BCDD-FEAA-4C45-8C88-7FC13D2AFB55}" type="pres">
      <dgm:prSet presAssocID="{3A5FC350-809A-420E-B508-F86CFE56F9EC}" presName="rootConnector" presStyleLbl="node2" presStyleIdx="2" presStyleCnt="3"/>
      <dgm:spPr/>
    </dgm:pt>
    <dgm:pt modelId="{3E9F8D0D-A30B-4B25-9683-A40C065A5A55}" type="pres">
      <dgm:prSet presAssocID="{3A5FC350-809A-420E-B508-F86CFE56F9EC}" presName="hierChild4" presStyleCnt="0"/>
      <dgm:spPr/>
    </dgm:pt>
    <dgm:pt modelId="{F015672C-D80A-4E03-A066-F82D2F949D38}" type="pres">
      <dgm:prSet presAssocID="{3A5FC350-809A-420E-B508-F86CFE56F9EC}" presName="hierChild5" presStyleCnt="0"/>
      <dgm:spPr/>
    </dgm:pt>
    <dgm:pt modelId="{BB4CEE56-E6B8-48F2-87DC-28AEA1C2CC2F}" type="pres">
      <dgm:prSet presAssocID="{70616961-3CAB-4A6F-ABD6-F89EAC9B54B1}" presName="hierChild3" presStyleCnt="0"/>
      <dgm:spPr/>
    </dgm:pt>
  </dgm:ptLst>
  <dgm:cxnLst>
    <dgm:cxn modelId="{67DA160D-58B7-4938-84AD-DC297B56770D}" type="presOf" srcId="{A55E9538-C70F-480F-A041-F26019CA0F29}" destId="{376D0E75-E68B-4E43-B2DC-DE2FF9225CA2}" srcOrd="0"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8986F1AE-AC82-43E8-B3D8-BFAA21724A3C}" type="presOf" srcId="{6E5DCDA2-A9C1-42FB-B04C-79016636820A}" destId="{33EE5E58-D6C6-4E24-BF1C-969A5FD6A277}" srcOrd="0" destOrd="0" presId="urn:microsoft.com/office/officeart/2005/8/layout/orgChart1"/>
    <dgm:cxn modelId="{DADBF2B9-74F5-4F01-B299-8EC8BFA881CA}" type="presOf" srcId="{3A5FC350-809A-420E-B508-F86CFE56F9EC}" destId="{E1EE393F-8641-4D6B-B63A-A168979238BF}" srcOrd="0" destOrd="0" presId="urn:microsoft.com/office/officeart/2005/8/layout/orgChart1"/>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A1DCEDD8-B401-4476-B3A5-62CCDB460163}" srcId="{A55E9538-C70F-480F-A041-F26019CA0F29}" destId="{70616961-3CAB-4A6F-ABD6-F89EAC9B54B1}" srcOrd="0" destOrd="0" parTransId="{342937CC-BB4C-4F87-AB79-6B17372A4064}" sibTransId="{C9846F41-CE29-4AC6-96F2-18A62F6E07BE}"/>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custT="1"/>
      <dgm:spPr>
        <a:solidFill>
          <a:srgbClr val="003399"/>
        </a:solidFill>
      </dgm:spPr>
      <dgm:t>
        <a:bodyPr/>
        <a:lstStyle/>
        <a:p>
          <a:r>
            <a:rPr lang="sl-SI" sz="3200" b="1">
              <a:solidFill>
                <a:schemeClr val="bg1"/>
              </a:solidFill>
              <a:latin typeface="EC Square Sans Pro" panose="020B0506040000020004" pitchFamily="34" charset="0"/>
            </a:rPr>
            <a:t>Načini uporabe protimikrobnih snovi </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r>
            <a:rPr lang="sl-SI" sz="2400">
              <a:latin typeface="EC Square Sans Pro"/>
            </a:rPr>
            <a:t>Preventiva (profilaksa)</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custT="1"/>
      <dgm:spPr/>
      <dgm:t>
        <a:bodyPr/>
        <a:lstStyle/>
        <a:p>
          <a:pPr rtl="0"/>
          <a:r>
            <a:rPr lang="sl-SI" sz="2400">
              <a:latin typeface="EC Square Sans Pro"/>
            </a:rPr>
            <a:t>Skupno dajanje (metafilaksa)</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r>
            <a:rPr lang="sl-SI" sz="2400">
              <a:latin typeface="EC Square Sans Pro"/>
            </a:rPr>
            <a:t>Zdravljenje</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2FE7B394-D92C-4802-90F6-8F14C473F1F6}">
      <dgm:prSet phldrT="[Text]" custT="1"/>
      <dgm:spPr/>
      <dgm:t>
        <a:bodyPr/>
        <a:lstStyle/>
        <a:p>
          <a:r>
            <a:rPr lang="sl-SI" sz="2400">
              <a:latin typeface="EC Square Sans Pro"/>
            </a:rPr>
            <a:t>Pospeševanje rasti</a:t>
          </a:r>
        </a:p>
      </dgm:t>
    </dgm:pt>
    <dgm:pt modelId="{821E0042-9021-4DC3-B505-188991416569}" type="parTrans" cxnId="{52F33EC9-6314-4065-9FCA-D23CD2D68E67}">
      <dgm:prSet/>
      <dgm:spPr/>
      <dgm:t>
        <a:bodyPr/>
        <a:lstStyle/>
        <a:p>
          <a:endParaRPr lang="en-GB">
            <a:latin typeface="EC Square Sans Pro" panose="020B0506040000020004" pitchFamily="34" charset="0"/>
          </a:endParaRPr>
        </a:p>
      </dgm:t>
    </dgm:pt>
    <dgm:pt modelId="{49092274-3B57-4AC7-BA58-7BE003062D09}" type="sibTrans" cxnId="{52F33EC9-6314-4065-9FCA-D23CD2D68E67}">
      <dgm:prSet/>
      <dgm:spPr/>
      <dgm:t>
        <a:bodyPr/>
        <a:lstStyle/>
        <a:p>
          <a:endParaRPr lang="en-GB">
            <a:latin typeface="EC Square Sans Pro" panose="020B0506040000020004" pitchFamily="34" charset="0"/>
          </a:endParaRPr>
        </a:p>
      </dgm:t>
    </dgm:pt>
    <dgm:pt modelId="{176166B7-1AD9-419F-B43F-D7395DE73958}">
      <dgm:prSet phldrT="[Text]" custT="1"/>
      <dgm:spPr>
        <a:solidFill>
          <a:srgbClr val="6BB188"/>
        </a:solidFill>
      </dgm:spPr>
      <dgm:t>
        <a:bodyPr/>
        <a:lstStyle/>
        <a:p>
          <a:r>
            <a:rPr lang="sl-SI" sz="1800">
              <a:latin typeface="EC Square Sans Pro" panose="020B0506040000020004" pitchFamily="34" charset="0"/>
            </a:rPr>
            <a:t>Individualno zdravljenje</a:t>
          </a:r>
        </a:p>
      </dgm:t>
    </dgm:pt>
    <dgm:pt modelId="{A5D48CD2-4518-4505-B18E-CECFAC10C376}" type="parTrans" cxnId="{E22DE5FE-16C6-45DE-AF62-6681FD929CD3}">
      <dgm:prSet/>
      <dgm:spPr/>
      <dgm:t>
        <a:bodyPr/>
        <a:lstStyle/>
        <a:p>
          <a:endParaRPr lang="en-GB">
            <a:latin typeface="EC Square Sans Pro" panose="020B0506040000020004" pitchFamily="34" charset="0"/>
          </a:endParaRPr>
        </a:p>
      </dgm:t>
    </dgm:pt>
    <dgm:pt modelId="{37636444-98B7-4BE7-9CBA-5D6C1892F993}" type="sibTrans" cxnId="{E22DE5FE-16C6-45DE-AF62-6681FD929CD3}">
      <dgm:prSet/>
      <dgm:spPr/>
      <dgm:t>
        <a:bodyPr/>
        <a:lstStyle/>
        <a:p>
          <a:endParaRPr lang="en-GB">
            <a:latin typeface="EC Square Sans Pro" panose="020B0506040000020004" pitchFamily="34" charset="0"/>
          </a:endParaRPr>
        </a:p>
      </dgm:t>
    </dgm:pt>
    <dgm:pt modelId="{D6F12267-5ACB-4918-A932-2EE35059A542}">
      <dgm:prSet phldrT="[Text]" custT="1"/>
      <dgm:spPr>
        <a:solidFill>
          <a:srgbClr val="2C7470"/>
        </a:solidFill>
      </dgm:spPr>
      <dgm:t>
        <a:bodyPr/>
        <a:lstStyle/>
        <a:p>
          <a:r>
            <a:rPr lang="sl-SI" sz="1800">
              <a:solidFill>
                <a:schemeClr val="bg1"/>
              </a:solidFill>
              <a:latin typeface="EC Square Sans Pro" panose="020B0506040000020004" pitchFamily="34" charset="0"/>
            </a:rPr>
            <a:t>Skupinsko zdravljenje</a:t>
          </a:r>
        </a:p>
      </dgm:t>
    </dgm:pt>
    <dgm:pt modelId="{91F69EEA-8BC8-4DEA-A12D-94ED96263425}" type="parTrans" cxnId="{3DAD3A3B-58E5-4E12-8CD1-F9959ADB2491}">
      <dgm:prSet/>
      <dgm:spPr/>
      <dgm:t>
        <a:bodyPr/>
        <a:lstStyle/>
        <a:p>
          <a:endParaRPr lang="en-GB">
            <a:latin typeface="EC Square Sans Pro" panose="020B0506040000020004" pitchFamily="34" charset="0"/>
          </a:endParaRPr>
        </a:p>
      </dgm:t>
    </dgm:pt>
    <dgm:pt modelId="{D18C6239-60A6-473F-B2E3-F3ED02F4ACDF}" type="sibTrans" cxnId="{3DAD3A3B-58E5-4E12-8CD1-F9959ADB2491}">
      <dgm:prSet/>
      <dgm:spPr/>
      <dgm:t>
        <a:bodyPr/>
        <a:lstStyle/>
        <a:p>
          <a:endParaRPr lang="en-GB">
            <a:latin typeface="EC Square Sans Pro" panose="020B0506040000020004" pitchFamily="34" charset="0"/>
          </a:endParaRPr>
        </a:p>
      </dgm:t>
    </dgm:pt>
    <dgm:pt modelId="{3188FC8E-9FD1-466B-94DD-16005085AE83}">
      <dgm:prSet/>
      <dgm:spPr>
        <a:solidFill>
          <a:srgbClr val="ECEBEB"/>
        </a:solidFill>
      </dgm:spPr>
      <dgm:t>
        <a:bodyPr/>
        <a:lstStyle/>
        <a:p>
          <a:pPr rtl="0"/>
          <a:r>
            <a:rPr lang="sl-SI">
              <a:latin typeface="EC Square Sans Pro"/>
            </a:rPr>
            <a:t>SAMO v izrednih primerih (kadar je tveganje okužbe zelo visoko/so posledice hude)</a:t>
          </a:r>
        </a:p>
      </dgm:t>
    </dgm:pt>
    <dgm:pt modelId="{5C42E7A7-4E85-455E-B011-1669A7275624}" type="parTrans" cxnId="{CAE30CC2-1B6A-4E3C-9808-1651CE3E27EC}">
      <dgm:prSet/>
      <dgm:spPr/>
      <dgm:t>
        <a:bodyPr/>
        <a:lstStyle/>
        <a:p>
          <a:endParaRPr lang="LID4096">
            <a:latin typeface="EC Square Sans Pro" panose="020B0506040000020004" pitchFamily="34" charset="0"/>
          </a:endParaRPr>
        </a:p>
      </dgm:t>
    </dgm:pt>
    <dgm:pt modelId="{A7A37DC2-A0AB-4390-8625-F3AD5DFB996E}" type="sibTrans" cxnId="{CAE30CC2-1B6A-4E3C-9808-1651CE3E27EC}">
      <dgm:prSet/>
      <dgm:spPr/>
      <dgm:t>
        <a:bodyPr/>
        <a:lstStyle/>
        <a:p>
          <a:endParaRPr lang="LID4096">
            <a:latin typeface="EC Square Sans Pro" panose="020B0506040000020004" pitchFamily="34" charset="0"/>
          </a:endParaRPr>
        </a:p>
      </dgm:t>
    </dgm:pt>
    <dgm:pt modelId="{003C9CF6-9CEA-4F0C-AD0C-A9FCC60E84A8}">
      <dgm:prSet custT="1"/>
      <dgm:spPr>
        <a:solidFill>
          <a:srgbClr val="ECEBEB"/>
        </a:solidFill>
      </dgm:spPr>
      <dgm:t>
        <a:bodyPr/>
        <a:lstStyle/>
        <a:p>
          <a:pPr rtl="0"/>
          <a:r>
            <a:rPr lang="sl-SI" sz="1000" dirty="0">
              <a:solidFill>
                <a:srgbClr val="003399">
                  <a:hueOff val="0"/>
                  <a:satOff val="0"/>
                  <a:lumOff val="0"/>
                  <a:alphaOff val="0"/>
                </a:srgbClr>
              </a:solidFill>
              <a:latin typeface="EC Square Sans Pro"/>
              <a:ea typeface="+mn-ea"/>
              <a:cs typeface="+mn-cs"/>
            </a:rPr>
            <a:t>Zdravljenje z antibiotiki </a:t>
          </a:r>
          <a:r>
            <a:rPr lang="sl-SI" sz="1000" b="1" dirty="0">
              <a:solidFill>
                <a:srgbClr val="003399">
                  <a:hueOff val="0"/>
                  <a:satOff val="0"/>
                  <a:lumOff val="0"/>
                  <a:alphaOff val="0"/>
                </a:srgbClr>
              </a:solidFill>
              <a:latin typeface="EC Square Sans Pro"/>
              <a:ea typeface="+mn-ea"/>
              <a:cs typeface="+mn-cs"/>
            </a:rPr>
            <a:t>SAMO</a:t>
          </a:r>
          <a:r>
            <a:rPr lang="sl-SI" sz="1000" dirty="0">
              <a:solidFill>
                <a:srgbClr val="003399">
                  <a:hueOff val="0"/>
                  <a:satOff val="0"/>
                  <a:lumOff val="0"/>
                  <a:alphaOff val="0"/>
                </a:srgbClr>
              </a:solidFill>
              <a:latin typeface="EC Square Sans Pro"/>
              <a:ea typeface="+mn-ea"/>
              <a:cs typeface="+mn-cs"/>
            </a:rPr>
            <a:t> za posamezne živali </a:t>
          </a:r>
        </a:p>
        <a:p>
          <a:pPr rtl="0"/>
          <a:r>
            <a:rPr lang="sl-SI" sz="1000" dirty="0">
              <a:solidFill>
                <a:srgbClr val="003399">
                  <a:hueOff val="0"/>
                  <a:satOff val="0"/>
                  <a:lumOff val="0"/>
                  <a:alphaOff val="0"/>
                </a:srgbClr>
              </a:solidFill>
              <a:latin typeface="EC Square Sans Pro"/>
              <a:ea typeface="+mn-ea"/>
              <a:cs typeface="+mn-cs"/>
            </a:rPr>
            <a:t>Druge protimikrobne snovi </a:t>
          </a:r>
          <a:r>
            <a:rPr lang="sl-SI" sz="1000" b="1" dirty="0">
              <a:solidFill>
                <a:srgbClr val="003399">
                  <a:hueOff val="0"/>
                  <a:satOff val="0"/>
                  <a:lumOff val="0"/>
                  <a:alphaOff val="0"/>
                </a:srgbClr>
              </a:solidFill>
              <a:latin typeface="EC Square Sans Pro"/>
              <a:ea typeface="+mn-ea"/>
              <a:cs typeface="+mn-cs"/>
            </a:rPr>
            <a:t>SAMO</a:t>
          </a:r>
          <a:r>
            <a:rPr lang="sl-SI" sz="1000" dirty="0">
              <a:solidFill>
                <a:srgbClr val="003399">
                  <a:hueOff val="0"/>
                  <a:satOff val="0"/>
                  <a:lumOff val="0"/>
                  <a:alphaOff val="0"/>
                </a:srgbClr>
              </a:solidFill>
              <a:latin typeface="EC Square Sans Pro"/>
              <a:ea typeface="+mn-ea"/>
              <a:cs typeface="+mn-cs"/>
            </a:rPr>
            <a:t> za omejeno število živali </a:t>
          </a:r>
        </a:p>
        <a:p>
          <a:pPr rtl="0"/>
          <a:endParaRPr lang="LID4096" sz="1000" strike="sngStrike" kern="1200" dirty="0">
            <a:solidFill>
              <a:srgbClr val="FF0000"/>
            </a:solidFill>
            <a:latin typeface="EC Square Sans Pro"/>
          </a:endParaRPr>
        </a:p>
      </dgm:t>
    </dgm:pt>
    <dgm:pt modelId="{94564E4D-4C54-4D26-A457-93C709F16AA3}" type="parTrans" cxnId="{0B7D6FB9-DB1B-4062-80F2-0DEE8E2596D9}">
      <dgm:prSet/>
      <dgm:spPr/>
      <dgm:t>
        <a:bodyPr/>
        <a:lstStyle/>
        <a:p>
          <a:endParaRPr lang="LID4096">
            <a:latin typeface="EC Square Sans Pro" panose="020B0506040000020004" pitchFamily="34" charset="0"/>
          </a:endParaRPr>
        </a:p>
      </dgm:t>
    </dgm:pt>
    <dgm:pt modelId="{60B9CABD-ACA7-430E-9051-730C857EE2C0}" type="sibTrans" cxnId="{0B7D6FB9-DB1B-4062-80F2-0DEE8E2596D9}">
      <dgm:prSet/>
      <dgm:spPr/>
      <dgm:t>
        <a:bodyPr/>
        <a:lstStyle/>
        <a:p>
          <a:endParaRPr lang="LID4096">
            <a:latin typeface="EC Square Sans Pro" panose="020B0506040000020004" pitchFamily="34" charset="0"/>
          </a:endParaRPr>
        </a:p>
      </dgm:t>
    </dgm:pt>
    <dgm:pt modelId="{E40B37E3-1031-44AB-AC30-353AFC1FEBE0}">
      <dgm:prSet/>
      <dgm:spPr>
        <a:solidFill>
          <a:srgbClr val="ECEBEB"/>
        </a:solidFill>
      </dgm:spPr>
      <dgm:t>
        <a:bodyPr/>
        <a:lstStyle/>
        <a:p>
          <a:r>
            <a:rPr lang="sl-SI">
              <a:latin typeface="EC Square Sans Pro" panose="020B0506040000020004" pitchFamily="34" charset="0"/>
            </a:rPr>
            <a:t>SAMO če obstaja visoko tveganje širjenja okužbe ali nalezljive bolezni v skupini živali</a:t>
          </a:r>
        </a:p>
      </dgm:t>
    </dgm:pt>
    <dgm:pt modelId="{FB16CC43-DDEF-4BE2-9474-2D52117CE695}" type="parTrans" cxnId="{8E60BE64-2554-4E8F-9E4A-EFED58D3ADCB}">
      <dgm:prSet/>
      <dgm:spPr/>
      <dgm:t>
        <a:bodyPr/>
        <a:lstStyle/>
        <a:p>
          <a:endParaRPr lang="LID4096">
            <a:latin typeface="EC Square Sans Pro" panose="020B0506040000020004" pitchFamily="34" charset="0"/>
          </a:endParaRPr>
        </a:p>
      </dgm:t>
    </dgm:pt>
    <dgm:pt modelId="{C518E7FA-7F4C-4826-A8EE-9B57904AD12D}" type="sibTrans" cxnId="{8E60BE64-2554-4E8F-9E4A-EFED58D3ADCB}">
      <dgm:prSet/>
      <dgm:spPr/>
      <dgm:t>
        <a:bodyPr/>
        <a:lstStyle/>
        <a:p>
          <a:endParaRPr lang="LID4096">
            <a:latin typeface="EC Square Sans Pro" panose="020B0506040000020004" pitchFamily="34" charset="0"/>
          </a:endParaRPr>
        </a:p>
      </dgm:t>
    </dgm:pt>
    <dgm:pt modelId="{7D1B31A2-A6A7-480C-9723-5D7F22A9364F}">
      <dgm:prSet/>
      <dgm:spPr>
        <a:solidFill>
          <a:srgbClr val="ECEBEB"/>
        </a:solidFill>
      </dgm:spPr>
      <dgm:t>
        <a:bodyPr/>
        <a:lstStyle/>
        <a:p>
          <a:r>
            <a:rPr lang="sl-SI">
              <a:latin typeface="EC Square Sans Pro" panose="020B0506040000020004" pitchFamily="34" charset="0"/>
            </a:rPr>
            <a:t>če ni na voljo drugih primerih alternativ</a:t>
          </a:r>
        </a:p>
      </dgm:t>
    </dgm:pt>
    <dgm:pt modelId="{FE465904-CAB5-498B-B1E5-AF603E4A4654}" type="parTrans" cxnId="{787B443C-9982-4789-9A81-6EBF8DC37972}">
      <dgm:prSet/>
      <dgm:spPr/>
      <dgm:t>
        <a:bodyPr/>
        <a:lstStyle/>
        <a:p>
          <a:endParaRPr lang="LID4096">
            <a:latin typeface="EC Square Sans Pro" panose="020B0506040000020004" pitchFamily="34" charset="0"/>
          </a:endParaRPr>
        </a:p>
      </dgm:t>
    </dgm:pt>
    <dgm:pt modelId="{8B53AEBB-B4DC-4F53-AD3D-A4EA542A8DDB}" type="sibTrans" cxnId="{787B443C-9982-4789-9A81-6EBF8DC37972}">
      <dgm:prSet/>
      <dgm:spPr/>
      <dgm:t>
        <a:bodyPr/>
        <a:lstStyle/>
        <a:p>
          <a:endParaRPr lang="LID4096">
            <a:latin typeface="EC Square Sans Pro" panose="020B0506040000020004" pitchFamily="34" charset="0"/>
          </a:endParaRPr>
        </a:p>
      </dgm:t>
    </dgm:pt>
    <dgm:pt modelId="{06E34F59-F514-4E94-A81B-D7CA268EAD41}">
      <dgm:prSet custT="1"/>
      <dgm:spPr>
        <a:solidFill>
          <a:srgbClr val="ECEBEB"/>
        </a:solidFill>
      </dgm:spPr>
      <dgm:t>
        <a:bodyPr/>
        <a:lstStyle/>
        <a:p>
          <a:r>
            <a:rPr lang="sl-SI" sz="1800" b="1">
              <a:solidFill>
                <a:srgbClr val="C00000"/>
              </a:solidFill>
              <a:latin typeface="EC Square Sans Pro" panose="020B0506040000020004" pitchFamily="34" charset="0"/>
            </a:rPr>
            <a:t>PREPOVEDANO!</a:t>
          </a:r>
        </a:p>
      </dgm:t>
    </dgm:pt>
    <dgm:pt modelId="{26AC9B98-C77C-4C00-AB44-22618E6DC88E}" type="parTrans" cxnId="{5D2A24D1-F598-482E-868E-93550B4F6B3F}">
      <dgm:prSet/>
      <dgm:spPr/>
      <dgm:t>
        <a:bodyPr/>
        <a:lstStyle/>
        <a:p>
          <a:endParaRPr lang="LID4096">
            <a:latin typeface="EC Square Sans Pro" panose="020B0506040000020004" pitchFamily="34" charset="0"/>
          </a:endParaRPr>
        </a:p>
      </dgm:t>
    </dgm:pt>
    <dgm:pt modelId="{F5246992-DAAC-4A36-A7B6-120E942722A3}" type="sibTrans" cxnId="{5D2A24D1-F598-482E-868E-93550B4F6B3F}">
      <dgm:prSet/>
      <dgm:spPr/>
      <dgm:t>
        <a:bodyPr/>
        <a:lstStyle/>
        <a:p>
          <a:endParaRPr lang="LID4096">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267462">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4"/>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4">
        <dgm:presLayoutVars>
          <dgm:chPref val="3"/>
        </dgm:presLayoutVars>
      </dgm:prSet>
      <dgm:spPr/>
    </dgm:pt>
    <dgm:pt modelId="{3B3120E9-2578-4302-893B-16F92B698C88}" type="pres">
      <dgm:prSet presAssocID="{21197F1B-0BC8-494C-B051-533C288516D4}" presName="rootConnector" presStyleLbl="node2" presStyleIdx="0" presStyleCnt="4"/>
      <dgm:spPr/>
    </dgm:pt>
    <dgm:pt modelId="{CD9B10F5-9751-49B5-A8BB-62CE31AB50EA}" type="pres">
      <dgm:prSet presAssocID="{21197F1B-0BC8-494C-B051-533C288516D4}" presName="hierChild4" presStyleCnt="0"/>
      <dgm:spPr/>
    </dgm:pt>
    <dgm:pt modelId="{9E067C99-5600-452D-937F-38235D5AA502}" type="pres">
      <dgm:prSet presAssocID="{5C42E7A7-4E85-455E-B011-1669A7275624}" presName="Name37" presStyleLbl="parChTrans1D3" presStyleIdx="0" presStyleCnt="7"/>
      <dgm:spPr/>
    </dgm:pt>
    <dgm:pt modelId="{26365B0F-AFE2-4228-A43A-22F448170464}" type="pres">
      <dgm:prSet presAssocID="{3188FC8E-9FD1-466B-94DD-16005085AE83}" presName="hierRoot2" presStyleCnt="0">
        <dgm:presLayoutVars>
          <dgm:hierBranch val="init"/>
        </dgm:presLayoutVars>
      </dgm:prSet>
      <dgm:spPr/>
    </dgm:pt>
    <dgm:pt modelId="{72A73626-AB86-4602-A49F-39BFDC3D3581}" type="pres">
      <dgm:prSet presAssocID="{3188FC8E-9FD1-466B-94DD-16005085AE83}" presName="rootComposite" presStyleCnt="0"/>
      <dgm:spPr/>
    </dgm:pt>
    <dgm:pt modelId="{A6C8C1EB-8865-484F-BCE3-7F2107D8B6C3}" type="pres">
      <dgm:prSet presAssocID="{3188FC8E-9FD1-466B-94DD-16005085AE83}" presName="rootText" presStyleLbl="node3" presStyleIdx="0" presStyleCnt="7" custScaleX="75355" custLinFactNeighborX="-5846" custLinFactNeighborY="-2338">
        <dgm:presLayoutVars>
          <dgm:chPref val="3"/>
        </dgm:presLayoutVars>
      </dgm:prSet>
      <dgm:spPr/>
    </dgm:pt>
    <dgm:pt modelId="{3A1B6973-9442-4880-B251-237DC77E77DC}" type="pres">
      <dgm:prSet presAssocID="{3188FC8E-9FD1-466B-94DD-16005085AE83}" presName="rootConnector" presStyleLbl="node3" presStyleIdx="0" presStyleCnt="7"/>
      <dgm:spPr/>
    </dgm:pt>
    <dgm:pt modelId="{EE2D4A51-E0DF-4552-B1AF-F59DB52A2ACC}" type="pres">
      <dgm:prSet presAssocID="{3188FC8E-9FD1-466B-94DD-16005085AE83}" presName="hierChild4" presStyleCnt="0"/>
      <dgm:spPr/>
    </dgm:pt>
    <dgm:pt modelId="{76855069-8584-426D-AB7C-4236159F7899}" type="pres">
      <dgm:prSet presAssocID="{3188FC8E-9FD1-466B-94DD-16005085AE83}" presName="hierChild5" presStyleCnt="0"/>
      <dgm:spPr/>
    </dgm:pt>
    <dgm:pt modelId="{EBDCF07C-356A-4AE6-9AD6-0496B7AEFEEB}" type="pres">
      <dgm:prSet presAssocID="{94564E4D-4C54-4D26-A457-93C709F16AA3}" presName="Name37" presStyleLbl="parChTrans1D3" presStyleIdx="1" presStyleCnt="7"/>
      <dgm:spPr/>
    </dgm:pt>
    <dgm:pt modelId="{590057BC-C7F9-457E-96EA-11114F9C461F}" type="pres">
      <dgm:prSet presAssocID="{003C9CF6-9CEA-4F0C-AD0C-A9FCC60E84A8}" presName="hierRoot2" presStyleCnt="0">
        <dgm:presLayoutVars>
          <dgm:hierBranch val="init"/>
        </dgm:presLayoutVars>
      </dgm:prSet>
      <dgm:spPr/>
    </dgm:pt>
    <dgm:pt modelId="{7A8D7767-4DE0-4A55-A1E6-D68B12142E4E}" type="pres">
      <dgm:prSet presAssocID="{003C9CF6-9CEA-4F0C-AD0C-A9FCC60E84A8}" presName="rootComposite" presStyleCnt="0"/>
      <dgm:spPr/>
    </dgm:pt>
    <dgm:pt modelId="{1D468441-9162-423C-890A-1EE79A56B0FE}" type="pres">
      <dgm:prSet presAssocID="{003C9CF6-9CEA-4F0C-AD0C-A9FCC60E84A8}" presName="rootText" presStyleLbl="node3" presStyleIdx="1" presStyleCnt="7" custScaleX="74276" custLinFactNeighborX="-4317" custLinFactNeighborY="-2355">
        <dgm:presLayoutVars>
          <dgm:chPref val="3"/>
        </dgm:presLayoutVars>
      </dgm:prSet>
      <dgm:spPr/>
    </dgm:pt>
    <dgm:pt modelId="{0460D61A-47D8-4E66-A412-8727DD9B068E}" type="pres">
      <dgm:prSet presAssocID="{003C9CF6-9CEA-4F0C-AD0C-A9FCC60E84A8}" presName="rootConnector" presStyleLbl="node3" presStyleIdx="1" presStyleCnt="7"/>
      <dgm:spPr/>
    </dgm:pt>
    <dgm:pt modelId="{BA72BBFD-C668-4A36-BA02-4CEECD72CC6E}" type="pres">
      <dgm:prSet presAssocID="{003C9CF6-9CEA-4F0C-AD0C-A9FCC60E84A8}" presName="hierChild4" presStyleCnt="0"/>
      <dgm:spPr/>
    </dgm:pt>
    <dgm:pt modelId="{F38F7845-B556-482F-B709-CCE629FB588B}" type="pres">
      <dgm:prSet presAssocID="{003C9CF6-9CEA-4F0C-AD0C-A9FCC60E84A8}" presName="hierChild5"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4"/>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4">
        <dgm:presLayoutVars>
          <dgm:chPref val="3"/>
        </dgm:presLayoutVars>
      </dgm:prSet>
      <dgm:spPr/>
    </dgm:pt>
    <dgm:pt modelId="{CA84C03A-3A7B-4E32-BAFF-68EB69A559B9}" type="pres">
      <dgm:prSet presAssocID="{FE965841-04E1-444F-B976-1FACF1498245}" presName="rootConnector" presStyleLbl="node2" presStyleIdx="1" presStyleCnt="4"/>
      <dgm:spPr/>
    </dgm:pt>
    <dgm:pt modelId="{51897740-1387-41E9-963D-334C6F5767E9}" type="pres">
      <dgm:prSet presAssocID="{FE965841-04E1-444F-B976-1FACF1498245}" presName="hierChild4" presStyleCnt="0"/>
      <dgm:spPr/>
    </dgm:pt>
    <dgm:pt modelId="{6A346B9D-CA7E-4111-8B95-B64C84E2753E}" type="pres">
      <dgm:prSet presAssocID="{FB16CC43-DDEF-4BE2-9474-2D52117CE695}" presName="Name37" presStyleLbl="parChTrans1D3" presStyleIdx="2" presStyleCnt="7"/>
      <dgm:spPr/>
    </dgm:pt>
    <dgm:pt modelId="{3FC04528-F745-488C-BA13-59CE1CBC6F90}" type="pres">
      <dgm:prSet presAssocID="{E40B37E3-1031-44AB-AC30-353AFC1FEBE0}" presName="hierRoot2" presStyleCnt="0">
        <dgm:presLayoutVars>
          <dgm:hierBranch val="init"/>
        </dgm:presLayoutVars>
      </dgm:prSet>
      <dgm:spPr/>
    </dgm:pt>
    <dgm:pt modelId="{98749AF1-0E84-491F-9A58-D105049BE13C}" type="pres">
      <dgm:prSet presAssocID="{E40B37E3-1031-44AB-AC30-353AFC1FEBE0}" presName="rootComposite" presStyleCnt="0"/>
      <dgm:spPr/>
    </dgm:pt>
    <dgm:pt modelId="{056FBD11-301E-4E08-BB2D-244024B98DBE}" type="pres">
      <dgm:prSet presAssocID="{E40B37E3-1031-44AB-AC30-353AFC1FEBE0}" presName="rootText" presStyleLbl="node3" presStyleIdx="2" presStyleCnt="7" custScaleX="77005" custScaleY="90646">
        <dgm:presLayoutVars>
          <dgm:chPref val="3"/>
        </dgm:presLayoutVars>
      </dgm:prSet>
      <dgm:spPr/>
    </dgm:pt>
    <dgm:pt modelId="{01F4E229-8F2B-42EA-A2D8-3B76100C8DBD}" type="pres">
      <dgm:prSet presAssocID="{E40B37E3-1031-44AB-AC30-353AFC1FEBE0}" presName="rootConnector" presStyleLbl="node3" presStyleIdx="2" presStyleCnt="7"/>
      <dgm:spPr/>
    </dgm:pt>
    <dgm:pt modelId="{90652709-172E-4D75-8566-8F1933A24245}" type="pres">
      <dgm:prSet presAssocID="{E40B37E3-1031-44AB-AC30-353AFC1FEBE0}" presName="hierChild4" presStyleCnt="0"/>
      <dgm:spPr/>
    </dgm:pt>
    <dgm:pt modelId="{E20A0448-8725-4788-8F45-31B5CE190248}" type="pres">
      <dgm:prSet presAssocID="{E40B37E3-1031-44AB-AC30-353AFC1FEBE0}" presName="hierChild5" presStyleCnt="0"/>
      <dgm:spPr/>
    </dgm:pt>
    <dgm:pt modelId="{4A43AAE7-F5AD-4C04-841D-D7B849F495F0}" type="pres">
      <dgm:prSet presAssocID="{FE465904-CAB5-498B-B1E5-AF603E4A4654}" presName="Name37" presStyleLbl="parChTrans1D3" presStyleIdx="3" presStyleCnt="7"/>
      <dgm:spPr/>
    </dgm:pt>
    <dgm:pt modelId="{1F8B3174-342D-4AFE-B8E7-35CFC47DF152}" type="pres">
      <dgm:prSet presAssocID="{7D1B31A2-A6A7-480C-9723-5D7F22A9364F}" presName="hierRoot2" presStyleCnt="0">
        <dgm:presLayoutVars>
          <dgm:hierBranch val="init"/>
        </dgm:presLayoutVars>
      </dgm:prSet>
      <dgm:spPr/>
    </dgm:pt>
    <dgm:pt modelId="{BFD7DD51-196E-473A-808F-3E3DCAB9B863}" type="pres">
      <dgm:prSet presAssocID="{7D1B31A2-A6A7-480C-9723-5D7F22A9364F}" presName="rootComposite" presStyleCnt="0"/>
      <dgm:spPr/>
    </dgm:pt>
    <dgm:pt modelId="{F84671BE-FF3F-413A-BA64-D7ED5C73F108}" type="pres">
      <dgm:prSet presAssocID="{7D1B31A2-A6A7-480C-9723-5D7F22A9364F}" presName="rootText" presStyleLbl="node3" presStyleIdx="3" presStyleCnt="7" custScaleX="77005">
        <dgm:presLayoutVars>
          <dgm:chPref val="3"/>
        </dgm:presLayoutVars>
      </dgm:prSet>
      <dgm:spPr/>
    </dgm:pt>
    <dgm:pt modelId="{B3A22E51-3F56-4119-9E27-8AD3B6DC5AA8}" type="pres">
      <dgm:prSet presAssocID="{7D1B31A2-A6A7-480C-9723-5D7F22A9364F}" presName="rootConnector" presStyleLbl="node3" presStyleIdx="3" presStyleCnt="7"/>
      <dgm:spPr/>
    </dgm:pt>
    <dgm:pt modelId="{2138B86F-7403-48A2-BD3D-EC8F26716984}" type="pres">
      <dgm:prSet presAssocID="{7D1B31A2-A6A7-480C-9723-5D7F22A9364F}" presName="hierChild4" presStyleCnt="0"/>
      <dgm:spPr/>
    </dgm:pt>
    <dgm:pt modelId="{B7687DD4-2EA6-414B-95B0-8CC30C0BDE68}" type="pres">
      <dgm:prSet presAssocID="{7D1B31A2-A6A7-480C-9723-5D7F22A9364F}" presName="hierChild5"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4"/>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4">
        <dgm:presLayoutVars>
          <dgm:chPref val="3"/>
        </dgm:presLayoutVars>
      </dgm:prSet>
      <dgm:spPr/>
    </dgm:pt>
    <dgm:pt modelId="{DB54BCDD-FEAA-4C45-8C88-7FC13D2AFB55}" type="pres">
      <dgm:prSet presAssocID="{3A5FC350-809A-420E-B508-F86CFE56F9EC}" presName="rootConnector" presStyleLbl="node2" presStyleIdx="2" presStyleCnt="4"/>
      <dgm:spPr/>
    </dgm:pt>
    <dgm:pt modelId="{3E9F8D0D-A30B-4B25-9683-A40C065A5A55}" type="pres">
      <dgm:prSet presAssocID="{3A5FC350-809A-420E-B508-F86CFE56F9EC}" presName="hierChild4" presStyleCnt="0"/>
      <dgm:spPr/>
    </dgm:pt>
    <dgm:pt modelId="{A2F4E1D3-30E4-4E0D-989D-2B4EF8EB816D}" type="pres">
      <dgm:prSet presAssocID="{A5D48CD2-4518-4505-B18E-CECFAC10C376}" presName="Name37" presStyleLbl="parChTrans1D3" presStyleIdx="4" presStyleCnt="7"/>
      <dgm:spPr/>
    </dgm:pt>
    <dgm:pt modelId="{25E54F3E-5C34-41BD-B922-791306262F2E}" type="pres">
      <dgm:prSet presAssocID="{176166B7-1AD9-419F-B43F-D7395DE73958}" presName="hierRoot2" presStyleCnt="0">
        <dgm:presLayoutVars>
          <dgm:hierBranch val="init"/>
        </dgm:presLayoutVars>
      </dgm:prSet>
      <dgm:spPr/>
    </dgm:pt>
    <dgm:pt modelId="{BC4BCA39-B327-4E15-85A1-D5715F6586A8}" type="pres">
      <dgm:prSet presAssocID="{176166B7-1AD9-419F-B43F-D7395DE73958}" presName="rootComposite" presStyleCnt="0"/>
      <dgm:spPr/>
    </dgm:pt>
    <dgm:pt modelId="{C6758C82-A4AF-43D3-87C2-91E8B51EF3A4}" type="pres">
      <dgm:prSet presAssocID="{176166B7-1AD9-419F-B43F-D7395DE73958}" presName="rootText" presStyleLbl="node3" presStyleIdx="4" presStyleCnt="7">
        <dgm:presLayoutVars>
          <dgm:chPref val="3"/>
        </dgm:presLayoutVars>
      </dgm:prSet>
      <dgm:spPr/>
    </dgm:pt>
    <dgm:pt modelId="{1D0AEE6A-D144-4684-B4A9-972EE3C15345}" type="pres">
      <dgm:prSet presAssocID="{176166B7-1AD9-419F-B43F-D7395DE73958}" presName="rootConnector" presStyleLbl="node3" presStyleIdx="4" presStyleCnt="7"/>
      <dgm:spPr/>
    </dgm:pt>
    <dgm:pt modelId="{18C61C07-64A3-4C8F-9570-31CE0C9FE142}" type="pres">
      <dgm:prSet presAssocID="{176166B7-1AD9-419F-B43F-D7395DE73958}" presName="hierChild4" presStyleCnt="0"/>
      <dgm:spPr/>
    </dgm:pt>
    <dgm:pt modelId="{B65F23AC-4C25-4773-9908-FEFF3F4D83BE}" type="pres">
      <dgm:prSet presAssocID="{176166B7-1AD9-419F-B43F-D7395DE73958}" presName="hierChild5" presStyleCnt="0"/>
      <dgm:spPr/>
    </dgm:pt>
    <dgm:pt modelId="{58D8161E-A69A-43D5-A7DF-4447C38A787D}" type="pres">
      <dgm:prSet presAssocID="{91F69EEA-8BC8-4DEA-A12D-94ED96263425}" presName="Name37" presStyleLbl="parChTrans1D3" presStyleIdx="5" presStyleCnt="7"/>
      <dgm:spPr/>
    </dgm:pt>
    <dgm:pt modelId="{23DD3358-CFAB-4476-9018-4F92B7F9D3C0}" type="pres">
      <dgm:prSet presAssocID="{D6F12267-5ACB-4918-A932-2EE35059A542}" presName="hierRoot2" presStyleCnt="0">
        <dgm:presLayoutVars>
          <dgm:hierBranch val="init"/>
        </dgm:presLayoutVars>
      </dgm:prSet>
      <dgm:spPr/>
    </dgm:pt>
    <dgm:pt modelId="{F2874866-0F5C-4AB2-8F81-7739BA29F7F6}" type="pres">
      <dgm:prSet presAssocID="{D6F12267-5ACB-4918-A932-2EE35059A542}" presName="rootComposite" presStyleCnt="0"/>
      <dgm:spPr/>
    </dgm:pt>
    <dgm:pt modelId="{93C4C636-7764-4E61-88B4-05ADD066EEEB}" type="pres">
      <dgm:prSet presAssocID="{D6F12267-5ACB-4918-A932-2EE35059A542}" presName="rootText" presStyleLbl="node3" presStyleIdx="5" presStyleCnt="7">
        <dgm:presLayoutVars>
          <dgm:chPref val="3"/>
        </dgm:presLayoutVars>
      </dgm:prSet>
      <dgm:spPr/>
    </dgm:pt>
    <dgm:pt modelId="{638E6231-26D7-4B03-BD0C-0374E5E003D2}" type="pres">
      <dgm:prSet presAssocID="{D6F12267-5ACB-4918-A932-2EE35059A542}" presName="rootConnector" presStyleLbl="node3" presStyleIdx="5" presStyleCnt="7"/>
      <dgm:spPr/>
    </dgm:pt>
    <dgm:pt modelId="{897C0D03-691B-414B-89DE-622AB6AD4E5B}" type="pres">
      <dgm:prSet presAssocID="{D6F12267-5ACB-4918-A932-2EE35059A542}" presName="hierChild4" presStyleCnt="0"/>
      <dgm:spPr/>
    </dgm:pt>
    <dgm:pt modelId="{19BD91C8-C0B7-48FB-B050-69724A25822B}" type="pres">
      <dgm:prSet presAssocID="{D6F12267-5ACB-4918-A932-2EE35059A542}" presName="hierChild5" presStyleCnt="0"/>
      <dgm:spPr/>
    </dgm:pt>
    <dgm:pt modelId="{F015672C-D80A-4E03-A066-F82D2F949D38}" type="pres">
      <dgm:prSet presAssocID="{3A5FC350-809A-420E-B508-F86CFE56F9EC}" presName="hierChild5" presStyleCnt="0"/>
      <dgm:spPr/>
    </dgm:pt>
    <dgm:pt modelId="{F4D92A73-4B6E-411C-B810-A0412A985452}" type="pres">
      <dgm:prSet presAssocID="{821E0042-9021-4DC3-B505-188991416569}" presName="Name37" presStyleLbl="parChTrans1D2" presStyleIdx="3" presStyleCnt="4"/>
      <dgm:spPr/>
    </dgm:pt>
    <dgm:pt modelId="{76D73CD7-835A-45BA-8765-6B41ECDF6CBD}" type="pres">
      <dgm:prSet presAssocID="{2FE7B394-D92C-4802-90F6-8F14C473F1F6}" presName="hierRoot2" presStyleCnt="0">
        <dgm:presLayoutVars>
          <dgm:hierBranch val="init"/>
        </dgm:presLayoutVars>
      </dgm:prSet>
      <dgm:spPr/>
    </dgm:pt>
    <dgm:pt modelId="{745C1017-BAFD-456E-9EA7-EDE3412AFC44}" type="pres">
      <dgm:prSet presAssocID="{2FE7B394-D92C-4802-90F6-8F14C473F1F6}" presName="rootComposite" presStyleCnt="0"/>
      <dgm:spPr/>
    </dgm:pt>
    <dgm:pt modelId="{A2722EEE-F459-40F7-832E-C0EB22C38702}" type="pres">
      <dgm:prSet presAssocID="{2FE7B394-D92C-4802-90F6-8F14C473F1F6}" presName="rootText" presStyleLbl="node2" presStyleIdx="3" presStyleCnt="4">
        <dgm:presLayoutVars>
          <dgm:chPref val="3"/>
        </dgm:presLayoutVars>
      </dgm:prSet>
      <dgm:spPr/>
    </dgm:pt>
    <dgm:pt modelId="{C84AF96E-B02D-4B72-848F-61E5827B7D16}" type="pres">
      <dgm:prSet presAssocID="{2FE7B394-D92C-4802-90F6-8F14C473F1F6}" presName="rootConnector" presStyleLbl="node2" presStyleIdx="3" presStyleCnt="4"/>
      <dgm:spPr/>
    </dgm:pt>
    <dgm:pt modelId="{E59193FD-54E2-47FC-8B40-65E68E3CCD7A}" type="pres">
      <dgm:prSet presAssocID="{2FE7B394-D92C-4802-90F6-8F14C473F1F6}" presName="hierChild4" presStyleCnt="0"/>
      <dgm:spPr/>
    </dgm:pt>
    <dgm:pt modelId="{79076BFE-62FA-4234-8B92-0DD57480B97D}" type="pres">
      <dgm:prSet presAssocID="{26AC9B98-C77C-4C00-AB44-22618E6DC88E}" presName="Name37" presStyleLbl="parChTrans1D3" presStyleIdx="6" presStyleCnt="7"/>
      <dgm:spPr/>
    </dgm:pt>
    <dgm:pt modelId="{CBEC1D8E-10AA-42A5-BA31-B87DCD5C4EB3}" type="pres">
      <dgm:prSet presAssocID="{06E34F59-F514-4E94-A81B-D7CA268EAD41}" presName="hierRoot2" presStyleCnt="0">
        <dgm:presLayoutVars>
          <dgm:hierBranch val="init"/>
        </dgm:presLayoutVars>
      </dgm:prSet>
      <dgm:spPr/>
    </dgm:pt>
    <dgm:pt modelId="{300685F1-CC35-42F4-A520-E37EA9C1D381}" type="pres">
      <dgm:prSet presAssocID="{06E34F59-F514-4E94-A81B-D7CA268EAD41}" presName="rootComposite" presStyleCnt="0"/>
      <dgm:spPr/>
    </dgm:pt>
    <dgm:pt modelId="{EC37E445-08B7-481B-8A71-9679E047E10B}" type="pres">
      <dgm:prSet presAssocID="{06E34F59-F514-4E94-A81B-D7CA268EAD41}" presName="rootText" presStyleLbl="node3" presStyleIdx="6" presStyleCnt="7">
        <dgm:presLayoutVars>
          <dgm:chPref val="3"/>
        </dgm:presLayoutVars>
      </dgm:prSet>
      <dgm:spPr/>
    </dgm:pt>
    <dgm:pt modelId="{D8CD7F84-AF8A-44A7-8D01-B452BEE5C193}" type="pres">
      <dgm:prSet presAssocID="{06E34F59-F514-4E94-A81B-D7CA268EAD41}" presName="rootConnector" presStyleLbl="node3" presStyleIdx="6" presStyleCnt="7"/>
      <dgm:spPr/>
    </dgm:pt>
    <dgm:pt modelId="{75CD5D57-EEA8-4B3C-B376-44F7BF21DE55}" type="pres">
      <dgm:prSet presAssocID="{06E34F59-F514-4E94-A81B-D7CA268EAD41}" presName="hierChild4" presStyleCnt="0"/>
      <dgm:spPr/>
    </dgm:pt>
    <dgm:pt modelId="{B9FD0E40-1D9A-490D-91A1-28304AD8152E}" type="pres">
      <dgm:prSet presAssocID="{06E34F59-F514-4E94-A81B-D7CA268EAD41}" presName="hierChild5" presStyleCnt="0"/>
      <dgm:spPr/>
    </dgm:pt>
    <dgm:pt modelId="{78C693A8-5D85-4B93-9D03-642502E02333}" type="pres">
      <dgm:prSet presAssocID="{2FE7B394-D92C-4802-90F6-8F14C473F1F6}" presName="hierChild5" presStyleCnt="0"/>
      <dgm:spPr/>
    </dgm:pt>
    <dgm:pt modelId="{BB4CEE56-E6B8-48F2-87DC-28AEA1C2CC2F}" type="pres">
      <dgm:prSet presAssocID="{70616961-3CAB-4A6F-ABD6-F89EAC9B54B1}" presName="hierChild3" presStyleCnt="0"/>
      <dgm:spPr/>
    </dgm:pt>
  </dgm:ptLst>
  <dgm:cxnLst>
    <dgm:cxn modelId="{5F9D3401-B10E-4F6C-B4A0-D36CBDA5CFF8}" type="presOf" srcId="{176166B7-1AD9-419F-B43F-D7395DE73958}" destId="{1D0AEE6A-D144-4684-B4A9-972EE3C15345}" srcOrd="1" destOrd="0" presId="urn:microsoft.com/office/officeart/2005/8/layout/orgChart1"/>
    <dgm:cxn modelId="{944C0804-27EA-4333-90AA-228D25A1D619}" type="presOf" srcId="{7D1B31A2-A6A7-480C-9723-5D7F22A9364F}" destId="{F84671BE-FF3F-413A-BA64-D7ED5C73F108}" srcOrd="0" destOrd="0" presId="urn:microsoft.com/office/officeart/2005/8/layout/orgChart1"/>
    <dgm:cxn modelId="{8C9BDB08-847E-420C-9AAF-5875EA690C0E}" type="presOf" srcId="{821E0042-9021-4DC3-B505-188991416569}" destId="{F4D92A73-4B6E-411C-B810-A0412A985452}" srcOrd="0" destOrd="0" presId="urn:microsoft.com/office/officeart/2005/8/layout/orgChart1"/>
    <dgm:cxn modelId="{67DA160D-58B7-4938-84AD-DC297B56770D}" type="presOf" srcId="{A55E9538-C70F-480F-A041-F26019CA0F29}" destId="{376D0E75-E68B-4E43-B2DC-DE2FF9225CA2}" srcOrd="0" destOrd="0" presId="urn:microsoft.com/office/officeart/2005/8/layout/orgChart1"/>
    <dgm:cxn modelId="{73B7580F-9015-4DC0-A139-D578059DE2C3}" type="presOf" srcId="{5C42E7A7-4E85-455E-B011-1669A7275624}" destId="{9E067C99-5600-452D-937F-38235D5AA502}" srcOrd="0" destOrd="0" presId="urn:microsoft.com/office/officeart/2005/8/layout/orgChart1"/>
    <dgm:cxn modelId="{9132DE13-42FA-44F2-A9E5-BAA1E8217F31}" type="presOf" srcId="{7D1B31A2-A6A7-480C-9723-5D7F22A9364F}" destId="{B3A22E51-3F56-4119-9E27-8AD3B6DC5AA8}" srcOrd="1" destOrd="0" presId="urn:microsoft.com/office/officeart/2005/8/layout/orgChart1"/>
    <dgm:cxn modelId="{18A9C519-CE25-4E25-B7E2-D12ED6EBE26A}" type="presOf" srcId="{2FE7B394-D92C-4802-90F6-8F14C473F1F6}" destId="{C84AF96E-B02D-4B72-848F-61E5827B7D16}" srcOrd="1"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94F58724-0DF4-4D7D-A6B1-D65921F0D277}" type="presOf" srcId="{D6F12267-5ACB-4918-A932-2EE35059A542}" destId="{93C4C636-7764-4E61-88B4-05ADD066EEEB}" srcOrd="0" destOrd="0" presId="urn:microsoft.com/office/officeart/2005/8/layout/orgChart1"/>
    <dgm:cxn modelId="{7924D828-AB34-4A35-A728-33BBF3BD4267}" type="presOf" srcId="{26AC9B98-C77C-4C00-AB44-22618E6DC88E}" destId="{79076BFE-62FA-4234-8B92-0DD57480B97D}" srcOrd="0" destOrd="0" presId="urn:microsoft.com/office/officeart/2005/8/layout/orgChart1"/>
    <dgm:cxn modelId="{255FB833-3AF7-446A-B15A-FA01AF8BF657}" type="presOf" srcId="{3188FC8E-9FD1-466B-94DD-16005085AE83}" destId="{A6C8C1EB-8865-484F-BCE3-7F2107D8B6C3}" srcOrd="0" destOrd="0" presId="urn:microsoft.com/office/officeart/2005/8/layout/orgChart1"/>
    <dgm:cxn modelId="{420F0A35-4359-45EC-9857-1C4F8FAC2FBA}" type="presOf" srcId="{FE465904-CAB5-498B-B1E5-AF603E4A4654}" destId="{4A43AAE7-F5AD-4C04-841D-D7B849F495F0}" srcOrd="0" destOrd="0" presId="urn:microsoft.com/office/officeart/2005/8/layout/orgChart1"/>
    <dgm:cxn modelId="{B0891238-FF46-4D5E-B967-6555B4475D4E}" type="presOf" srcId="{06E34F59-F514-4E94-A81B-D7CA268EAD41}" destId="{D8CD7F84-AF8A-44A7-8D01-B452BEE5C193}" srcOrd="1" destOrd="0" presId="urn:microsoft.com/office/officeart/2005/8/layout/orgChart1"/>
    <dgm:cxn modelId="{42784E39-0505-455C-AAB1-5D928BE9907B}" type="presOf" srcId="{2FE7B394-D92C-4802-90F6-8F14C473F1F6}" destId="{A2722EEE-F459-40F7-832E-C0EB22C38702}" srcOrd="0" destOrd="0" presId="urn:microsoft.com/office/officeart/2005/8/layout/orgChart1"/>
    <dgm:cxn modelId="{3DAD3A3B-58E5-4E12-8CD1-F9959ADB2491}" srcId="{3A5FC350-809A-420E-B508-F86CFE56F9EC}" destId="{D6F12267-5ACB-4918-A932-2EE35059A542}" srcOrd="1" destOrd="0" parTransId="{91F69EEA-8BC8-4DEA-A12D-94ED96263425}" sibTransId="{D18C6239-60A6-473F-B2E3-F3ED02F4ACDF}"/>
    <dgm:cxn modelId="{787B443C-9982-4789-9A81-6EBF8DC37972}" srcId="{FE965841-04E1-444F-B976-1FACF1498245}" destId="{7D1B31A2-A6A7-480C-9723-5D7F22A9364F}" srcOrd="1" destOrd="0" parTransId="{FE465904-CAB5-498B-B1E5-AF603E4A4654}" sibTransId="{8B53AEBB-B4DC-4F53-AD3D-A4EA542A8DDB}"/>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E60BE64-2554-4E8F-9E4A-EFED58D3ADCB}" srcId="{FE965841-04E1-444F-B976-1FACF1498245}" destId="{E40B37E3-1031-44AB-AC30-353AFC1FEBE0}" srcOrd="0" destOrd="0" parTransId="{FB16CC43-DDEF-4BE2-9474-2D52117CE695}" sibTransId="{C518E7FA-7F4C-4826-A8EE-9B57904AD12D}"/>
    <dgm:cxn modelId="{9FA8A948-7D75-4366-B855-D10A80ABD8FD}" type="presOf" srcId="{176166B7-1AD9-419F-B43F-D7395DE73958}" destId="{C6758C82-A4AF-43D3-87C2-91E8B51EF3A4}" srcOrd="0" destOrd="0" presId="urn:microsoft.com/office/officeart/2005/8/layout/orgChart1"/>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05DD497A-363E-41EF-A46D-668787036583}" type="presOf" srcId="{003C9CF6-9CEA-4F0C-AD0C-A9FCC60E84A8}" destId="{0460D61A-47D8-4E66-A412-8727DD9B068E}" srcOrd="1" destOrd="0" presId="urn:microsoft.com/office/officeart/2005/8/layout/orgChart1"/>
    <dgm:cxn modelId="{E1D89A7C-753F-4CD3-827C-15CADCBB7792}" type="presOf" srcId="{E40B37E3-1031-44AB-AC30-353AFC1FEBE0}" destId="{01F4E229-8F2B-42EA-A2D8-3B76100C8DBD}" srcOrd="1" destOrd="0" presId="urn:microsoft.com/office/officeart/2005/8/layout/orgChart1"/>
    <dgm:cxn modelId="{69A8CC7C-5C29-4045-A6CE-DEC4669FE37B}" type="presOf" srcId="{94564E4D-4C54-4D26-A457-93C709F16AA3}" destId="{EBDCF07C-356A-4AE6-9AD6-0496B7AEFEEB}" srcOrd="0" destOrd="0" presId="urn:microsoft.com/office/officeart/2005/8/layout/orgChart1"/>
    <dgm:cxn modelId="{EC860480-7B60-4492-AABC-7F14F4BDDB09}" type="presOf" srcId="{3188FC8E-9FD1-466B-94DD-16005085AE83}" destId="{3A1B6973-9442-4880-B251-237DC77E77DC}" srcOrd="1"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0B5D8B8E-7505-4184-8752-C8FF3E77A2B1}" type="presOf" srcId="{003C9CF6-9CEA-4F0C-AD0C-A9FCC60E84A8}" destId="{1D468441-9162-423C-890A-1EE79A56B0FE}" srcOrd="0" destOrd="0" presId="urn:microsoft.com/office/officeart/2005/8/layout/orgChart1"/>
    <dgm:cxn modelId="{D9C79890-B9FB-4560-B462-CD5CEAA836AE}" type="presOf" srcId="{91F69EEA-8BC8-4DEA-A12D-94ED96263425}" destId="{58D8161E-A69A-43D5-A7DF-4447C38A787D}" srcOrd="0" destOrd="0" presId="urn:microsoft.com/office/officeart/2005/8/layout/orgChart1"/>
    <dgm:cxn modelId="{6A64239D-3A84-49C8-86C8-2A2495E0FC85}" type="presOf" srcId="{FB16CC43-DDEF-4BE2-9474-2D52117CE695}" destId="{6A346B9D-CA7E-4111-8B95-B64C84E2753E}" srcOrd="0" destOrd="0" presId="urn:microsoft.com/office/officeart/2005/8/layout/orgChart1"/>
    <dgm:cxn modelId="{8986F1AE-AC82-43E8-B3D8-BFAA21724A3C}" type="presOf" srcId="{6E5DCDA2-A9C1-42FB-B04C-79016636820A}" destId="{33EE5E58-D6C6-4E24-BF1C-969A5FD6A277}" srcOrd="0" destOrd="0" presId="urn:microsoft.com/office/officeart/2005/8/layout/orgChart1"/>
    <dgm:cxn modelId="{0B7D6FB9-DB1B-4062-80F2-0DEE8E2596D9}" srcId="{21197F1B-0BC8-494C-B051-533C288516D4}" destId="{003C9CF6-9CEA-4F0C-AD0C-A9FCC60E84A8}" srcOrd="1" destOrd="0" parTransId="{94564E4D-4C54-4D26-A457-93C709F16AA3}" sibTransId="{60B9CABD-ACA7-430E-9051-730C857EE2C0}"/>
    <dgm:cxn modelId="{DADBF2B9-74F5-4F01-B299-8EC8BFA881CA}" type="presOf" srcId="{3A5FC350-809A-420E-B508-F86CFE56F9EC}" destId="{E1EE393F-8641-4D6B-B63A-A168979238BF}" srcOrd="0" destOrd="0" presId="urn:microsoft.com/office/officeart/2005/8/layout/orgChart1"/>
    <dgm:cxn modelId="{C040E5BF-9E2F-4FA2-84F4-CE1FA0A3EF0A}" type="presOf" srcId="{06E34F59-F514-4E94-A81B-D7CA268EAD41}" destId="{EC37E445-08B7-481B-8A71-9679E047E10B}" srcOrd="0" destOrd="0" presId="urn:microsoft.com/office/officeart/2005/8/layout/orgChart1"/>
    <dgm:cxn modelId="{CAE30CC2-1B6A-4E3C-9808-1651CE3E27EC}" srcId="{21197F1B-0BC8-494C-B051-533C288516D4}" destId="{3188FC8E-9FD1-466B-94DD-16005085AE83}" srcOrd="0" destOrd="0" parTransId="{5C42E7A7-4E85-455E-B011-1669A7275624}" sibTransId="{A7A37DC2-A0AB-4390-8625-F3AD5DFB996E}"/>
    <dgm:cxn modelId="{4ED463C8-F8EB-4CBB-94EB-60B3C2855324}" type="presOf" srcId="{E40B37E3-1031-44AB-AC30-353AFC1FEBE0}" destId="{056FBD11-301E-4E08-BB2D-244024B98DBE}" srcOrd="0" destOrd="0" presId="urn:microsoft.com/office/officeart/2005/8/layout/orgChart1"/>
    <dgm:cxn modelId="{52F33EC9-6314-4065-9FCA-D23CD2D68E67}" srcId="{70616961-3CAB-4A6F-ABD6-F89EAC9B54B1}" destId="{2FE7B394-D92C-4802-90F6-8F14C473F1F6}" srcOrd="3" destOrd="0" parTransId="{821E0042-9021-4DC3-B505-188991416569}" sibTransId="{49092274-3B57-4AC7-BA58-7BE003062D09}"/>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4F7C0BD1-455E-40B0-A43E-CB2DB888BCCB}" type="presOf" srcId="{D6F12267-5ACB-4918-A932-2EE35059A542}" destId="{638E6231-26D7-4B03-BD0C-0374E5E003D2}" srcOrd="1" destOrd="0" presId="urn:microsoft.com/office/officeart/2005/8/layout/orgChart1"/>
    <dgm:cxn modelId="{5D2A24D1-F598-482E-868E-93550B4F6B3F}" srcId="{2FE7B394-D92C-4802-90F6-8F14C473F1F6}" destId="{06E34F59-F514-4E94-A81B-D7CA268EAD41}" srcOrd="0" destOrd="0" parTransId="{26AC9B98-C77C-4C00-AB44-22618E6DC88E}" sibTransId="{F5246992-DAAC-4A36-A7B6-120E942722A3}"/>
    <dgm:cxn modelId="{A1DCEDD8-B401-4476-B3A5-62CCDB460163}" srcId="{A55E9538-C70F-480F-A041-F26019CA0F29}" destId="{70616961-3CAB-4A6F-ABD6-F89EAC9B54B1}" srcOrd="0" destOrd="0" parTransId="{342937CC-BB4C-4F87-AB79-6B17372A4064}" sibTransId="{C9846F41-CE29-4AC6-96F2-18A62F6E07BE}"/>
    <dgm:cxn modelId="{D11E63DB-A92B-4D9A-A36F-1867F7D74241}" type="presOf" srcId="{A5D48CD2-4518-4505-B18E-CECFAC10C376}" destId="{A2F4E1D3-30E4-4E0D-989D-2B4EF8EB816D}" srcOrd="0" destOrd="0" presId="urn:microsoft.com/office/officeart/2005/8/layout/orgChart1"/>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E22DE5FE-16C6-45DE-AF62-6681FD929CD3}" srcId="{3A5FC350-809A-420E-B508-F86CFE56F9EC}" destId="{176166B7-1AD9-419F-B43F-D7395DE73958}" srcOrd="0" destOrd="0" parTransId="{A5D48CD2-4518-4505-B18E-CECFAC10C376}" sibTransId="{37636444-98B7-4BE7-9CBA-5D6C1892F993}"/>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900CD417-72E3-40D1-B435-49EDA6C46C65}" type="presParOf" srcId="{CD9B10F5-9751-49B5-A8BB-62CE31AB50EA}" destId="{9E067C99-5600-452D-937F-38235D5AA502}" srcOrd="0" destOrd="0" presId="urn:microsoft.com/office/officeart/2005/8/layout/orgChart1"/>
    <dgm:cxn modelId="{26BDB585-5A51-45C2-A354-4CE562DD2609}" type="presParOf" srcId="{CD9B10F5-9751-49B5-A8BB-62CE31AB50EA}" destId="{26365B0F-AFE2-4228-A43A-22F448170464}" srcOrd="1" destOrd="0" presId="urn:microsoft.com/office/officeart/2005/8/layout/orgChart1"/>
    <dgm:cxn modelId="{A39DBE73-B6DF-4561-9AB0-F3DC5759C9C7}" type="presParOf" srcId="{26365B0F-AFE2-4228-A43A-22F448170464}" destId="{72A73626-AB86-4602-A49F-39BFDC3D3581}" srcOrd="0" destOrd="0" presId="urn:microsoft.com/office/officeart/2005/8/layout/orgChart1"/>
    <dgm:cxn modelId="{47F1578D-5E82-4D87-A1B7-5F39B749AB94}" type="presParOf" srcId="{72A73626-AB86-4602-A49F-39BFDC3D3581}" destId="{A6C8C1EB-8865-484F-BCE3-7F2107D8B6C3}" srcOrd="0" destOrd="0" presId="urn:microsoft.com/office/officeart/2005/8/layout/orgChart1"/>
    <dgm:cxn modelId="{CD7B2A8D-024A-43AC-9493-0BB001F38B5F}" type="presParOf" srcId="{72A73626-AB86-4602-A49F-39BFDC3D3581}" destId="{3A1B6973-9442-4880-B251-237DC77E77DC}" srcOrd="1" destOrd="0" presId="urn:microsoft.com/office/officeart/2005/8/layout/orgChart1"/>
    <dgm:cxn modelId="{A489F286-2F8B-432E-9894-7F1E2B63A538}" type="presParOf" srcId="{26365B0F-AFE2-4228-A43A-22F448170464}" destId="{EE2D4A51-E0DF-4552-B1AF-F59DB52A2ACC}" srcOrd="1" destOrd="0" presId="urn:microsoft.com/office/officeart/2005/8/layout/orgChart1"/>
    <dgm:cxn modelId="{62A98BC2-2D5B-4CA7-ABE8-BF1416663F20}" type="presParOf" srcId="{26365B0F-AFE2-4228-A43A-22F448170464}" destId="{76855069-8584-426D-AB7C-4236159F7899}" srcOrd="2" destOrd="0" presId="urn:microsoft.com/office/officeart/2005/8/layout/orgChart1"/>
    <dgm:cxn modelId="{529AD485-6540-4133-BCFE-94A875484FC4}" type="presParOf" srcId="{CD9B10F5-9751-49B5-A8BB-62CE31AB50EA}" destId="{EBDCF07C-356A-4AE6-9AD6-0496B7AEFEEB}" srcOrd="2" destOrd="0" presId="urn:microsoft.com/office/officeart/2005/8/layout/orgChart1"/>
    <dgm:cxn modelId="{7B6A103B-5664-4C34-B853-B64519C4C695}" type="presParOf" srcId="{CD9B10F5-9751-49B5-A8BB-62CE31AB50EA}" destId="{590057BC-C7F9-457E-96EA-11114F9C461F}" srcOrd="3" destOrd="0" presId="urn:microsoft.com/office/officeart/2005/8/layout/orgChart1"/>
    <dgm:cxn modelId="{7AB51442-7844-4D45-9EC3-78B4F62BACFE}" type="presParOf" srcId="{590057BC-C7F9-457E-96EA-11114F9C461F}" destId="{7A8D7767-4DE0-4A55-A1E6-D68B12142E4E}" srcOrd="0" destOrd="0" presId="urn:microsoft.com/office/officeart/2005/8/layout/orgChart1"/>
    <dgm:cxn modelId="{6EA7C479-E978-4FD4-A6B5-C82F6219ADD7}" type="presParOf" srcId="{7A8D7767-4DE0-4A55-A1E6-D68B12142E4E}" destId="{1D468441-9162-423C-890A-1EE79A56B0FE}" srcOrd="0" destOrd="0" presId="urn:microsoft.com/office/officeart/2005/8/layout/orgChart1"/>
    <dgm:cxn modelId="{7AE277E7-DD18-42D4-8A73-226B0239DEE2}" type="presParOf" srcId="{7A8D7767-4DE0-4A55-A1E6-D68B12142E4E}" destId="{0460D61A-47D8-4E66-A412-8727DD9B068E}" srcOrd="1" destOrd="0" presId="urn:microsoft.com/office/officeart/2005/8/layout/orgChart1"/>
    <dgm:cxn modelId="{6438DDBB-CC4B-4961-BE30-8E41C5871C06}" type="presParOf" srcId="{590057BC-C7F9-457E-96EA-11114F9C461F}" destId="{BA72BBFD-C668-4A36-BA02-4CEECD72CC6E}" srcOrd="1" destOrd="0" presId="urn:microsoft.com/office/officeart/2005/8/layout/orgChart1"/>
    <dgm:cxn modelId="{0457E70C-FB6D-47E8-8820-F98255CD7F3F}" type="presParOf" srcId="{590057BC-C7F9-457E-96EA-11114F9C461F}" destId="{F38F7845-B556-482F-B709-CCE629FB588B}" srcOrd="2"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6EC8E825-318B-4DF8-9191-889B9767C3C0}" type="presParOf" srcId="{51897740-1387-41E9-963D-334C6F5767E9}" destId="{6A346B9D-CA7E-4111-8B95-B64C84E2753E}" srcOrd="0" destOrd="0" presId="urn:microsoft.com/office/officeart/2005/8/layout/orgChart1"/>
    <dgm:cxn modelId="{D9D9951E-9029-493A-A607-341DBEF4FD64}" type="presParOf" srcId="{51897740-1387-41E9-963D-334C6F5767E9}" destId="{3FC04528-F745-488C-BA13-59CE1CBC6F90}" srcOrd="1" destOrd="0" presId="urn:microsoft.com/office/officeart/2005/8/layout/orgChart1"/>
    <dgm:cxn modelId="{A08F783B-5CC1-465A-9AAA-50F1D702913D}" type="presParOf" srcId="{3FC04528-F745-488C-BA13-59CE1CBC6F90}" destId="{98749AF1-0E84-491F-9A58-D105049BE13C}" srcOrd="0" destOrd="0" presId="urn:microsoft.com/office/officeart/2005/8/layout/orgChart1"/>
    <dgm:cxn modelId="{52AE6EF6-141E-4469-9954-7F4B7A689FA8}" type="presParOf" srcId="{98749AF1-0E84-491F-9A58-D105049BE13C}" destId="{056FBD11-301E-4E08-BB2D-244024B98DBE}" srcOrd="0" destOrd="0" presId="urn:microsoft.com/office/officeart/2005/8/layout/orgChart1"/>
    <dgm:cxn modelId="{BD2810BF-1EA8-41DB-B120-0793EA1F53CB}" type="presParOf" srcId="{98749AF1-0E84-491F-9A58-D105049BE13C}" destId="{01F4E229-8F2B-42EA-A2D8-3B76100C8DBD}" srcOrd="1" destOrd="0" presId="urn:microsoft.com/office/officeart/2005/8/layout/orgChart1"/>
    <dgm:cxn modelId="{4B0F0016-09E4-4F40-BEF7-DB339A0217A5}" type="presParOf" srcId="{3FC04528-F745-488C-BA13-59CE1CBC6F90}" destId="{90652709-172E-4D75-8566-8F1933A24245}" srcOrd="1" destOrd="0" presId="urn:microsoft.com/office/officeart/2005/8/layout/orgChart1"/>
    <dgm:cxn modelId="{6E55F69A-C8D0-441B-A7C5-D20FB68F3E33}" type="presParOf" srcId="{3FC04528-F745-488C-BA13-59CE1CBC6F90}" destId="{E20A0448-8725-4788-8F45-31B5CE190248}" srcOrd="2" destOrd="0" presId="urn:microsoft.com/office/officeart/2005/8/layout/orgChart1"/>
    <dgm:cxn modelId="{C19AF4B9-B5E3-4F19-8B0A-812A1549FBC3}" type="presParOf" srcId="{51897740-1387-41E9-963D-334C6F5767E9}" destId="{4A43AAE7-F5AD-4C04-841D-D7B849F495F0}" srcOrd="2" destOrd="0" presId="urn:microsoft.com/office/officeart/2005/8/layout/orgChart1"/>
    <dgm:cxn modelId="{4B4C0A93-12B8-415B-98EC-E4011D1144EB}" type="presParOf" srcId="{51897740-1387-41E9-963D-334C6F5767E9}" destId="{1F8B3174-342D-4AFE-B8E7-35CFC47DF152}" srcOrd="3" destOrd="0" presId="urn:microsoft.com/office/officeart/2005/8/layout/orgChart1"/>
    <dgm:cxn modelId="{30437B8A-9D93-4338-AF12-189A3B1676B5}" type="presParOf" srcId="{1F8B3174-342D-4AFE-B8E7-35CFC47DF152}" destId="{BFD7DD51-196E-473A-808F-3E3DCAB9B863}" srcOrd="0" destOrd="0" presId="urn:microsoft.com/office/officeart/2005/8/layout/orgChart1"/>
    <dgm:cxn modelId="{53E3CFCF-85E7-4E9B-B23F-C7D2A6C9178F}" type="presParOf" srcId="{BFD7DD51-196E-473A-808F-3E3DCAB9B863}" destId="{F84671BE-FF3F-413A-BA64-D7ED5C73F108}" srcOrd="0" destOrd="0" presId="urn:microsoft.com/office/officeart/2005/8/layout/orgChart1"/>
    <dgm:cxn modelId="{EE399394-19E3-460F-98C6-5CAE518E9D03}" type="presParOf" srcId="{BFD7DD51-196E-473A-808F-3E3DCAB9B863}" destId="{B3A22E51-3F56-4119-9E27-8AD3B6DC5AA8}" srcOrd="1" destOrd="0" presId="urn:microsoft.com/office/officeart/2005/8/layout/orgChart1"/>
    <dgm:cxn modelId="{16D33FFF-38DB-40A6-ACDF-358336C18D48}" type="presParOf" srcId="{1F8B3174-342D-4AFE-B8E7-35CFC47DF152}" destId="{2138B86F-7403-48A2-BD3D-EC8F26716984}" srcOrd="1" destOrd="0" presId="urn:microsoft.com/office/officeart/2005/8/layout/orgChart1"/>
    <dgm:cxn modelId="{25995A5E-68F1-434F-8695-44571262F2F4}" type="presParOf" srcId="{1F8B3174-342D-4AFE-B8E7-35CFC47DF152}" destId="{B7687DD4-2EA6-414B-95B0-8CC30C0BDE68}" srcOrd="2"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399544DC-4FC2-48B9-AC05-CBE740966967}" type="presParOf" srcId="{3E9F8D0D-A30B-4B25-9683-A40C065A5A55}" destId="{A2F4E1D3-30E4-4E0D-989D-2B4EF8EB816D}" srcOrd="0" destOrd="0" presId="urn:microsoft.com/office/officeart/2005/8/layout/orgChart1"/>
    <dgm:cxn modelId="{20E034FF-6EBB-45CC-A243-22B33521D907}" type="presParOf" srcId="{3E9F8D0D-A30B-4B25-9683-A40C065A5A55}" destId="{25E54F3E-5C34-41BD-B922-791306262F2E}" srcOrd="1" destOrd="0" presId="urn:microsoft.com/office/officeart/2005/8/layout/orgChart1"/>
    <dgm:cxn modelId="{6763A454-B1D2-4186-89C5-292F01EF8897}" type="presParOf" srcId="{25E54F3E-5C34-41BD-B922-791306262F2E}" destId="{BC4BCA39-B327-4E15-85A1-D5715F6586A8}" srcOrd="0" destOrd="0" presId="urn:microsoft.com/office/officeart/2005/8/layout/orgChart1"/>
    <dgm:cxn modelId="{3BBB11F7-E73B-4B45-9EF2-1EFEA9CF6931}" type="presParOf" srcId="{BC4BCA39-B327-4E15-85A1-D5715F6586A8}" destId="{C6758C82-A4AF-43D3-87C2-91E8B51EF3A4}" srcOrd="0" destOrd="0" presId="urn:microsoft.com/office/officeart/2005/8/layout/orgChart1"/>
    <dgm:cxn modelId="{2F5931FE-90CA-459C-9FF3-E3C7493294B5}" type="presParOf" srcId="{BC4BCA39-B327-4E15-85A1-D5715F6586A8}" destId="{1D0AEE6A-D144-4684-B4A9-972EE3C15345}" srcOrd="1" destOrd="0" presId="urn:microsoft.com/office/officeart/2005/8/layout/orgChart1"/>
    <dgm:cxn modelId="{1ED7E9B8-5BF5-4773-B5AD-404FF6F3EC59}" type="presParOf" srcId="{25E54F3E-5C34-41BD-B922-791306262F2E}" destId="{18C61C07-64A3-4C8F-9570-31CE0C9FE142}" srcOrd="1" destOrd="0" presId="urn:microsoft.com/office/officeart/2005/8/layout/orgChart1"/>
    <dgm:cxn modelId="{8637349D-D78D-4B21-A5F5-44B3344C2109}" type="presParOf" srcId="{25E54F3E-5C34-41BD-B922-791306262F2E}" destId="{B65F23AC-4C25-4773-9908-FEFF3F4D83BE}" srcOrd="2" destOrd="0" presId="urn:microsoft.com/office/officeart/2005/8/layout/orgChart1"/>
    <dgm:cxn modelId="{DE7A17B7-FC4C-4CC3-8E6D-0CC7DA60469B}" type="presParOf" srcId="{3E9F8D0D-A30B-4B25-9683-A40C065A5A55}" destId="{58D8161E-A69A-43D5-A7DF-4447C38A787D}" srcOrd="2" destOrd="0" presId="urn:microsoft.com/office/officeart/2005/8/layout/orgChart1"/>
    <dgm:cxn modelId="{E8674549-18BB-4AC0-9F12-C55895FD4D9F}" type="presParOf" srcId="{3E9F8D0D-A30B-4B25-9683-A40C065A5A55}" destId="{23DD3358-CFAB-4476-9018-4F92B7F9D3C0}" srcOrd="3" destOrd="0" presId="urn:microsoft.com/office/officeart/2005/8/layout/orgChart1"/>
    <dgm:cxn modelId="{D492BF12-F67E-40ED-B73D-E92B6BC9DBA9}" type="presParOf" srcId="{23DD3358-CFAB-4476-9018-4F92B7F9D3C0}" destId="{F2874866-0F5C-4AB2-8F81-7739BA29F7F6}" srcOrd="0" destOrd="0" presId="urn:microsoft.com/office/officeart/2005/8/layout/orgChart1"/>
    <dgm:cxn modelId="{7CB827E5-B2A1-456B-899B-5C1868865DA2}" type="presParOf" srcId="{F2874866-0F5C-4AB2-8F81-7739BA29F7F6}" destId="{93C4C636-7764-4E61-88B4-05ADD066EEEB}" srcOrd="0" destOrd="0" presId="urn:microsoft.com/office/officeart/2005/8/layout/orgChart1"/>
    <dgm:cxn modelId="{FEE3076A-5557-4C7B-B0F8-CCDB11C289CF}" type="presParOf" srcId="{F2874866-0F5C-4AB2-8F81-7739BA29F7F6}" destId="{638E6231-26D7-4B03-BD0C-0374E5E003D2}" srcOrd="1" destOrd="0" presId="urn:microsoft.com/office/officeart/2005/8/layout/orgChart1"/>
    <dgm:cxn modelId="{98848E90-43A7-4DDB-9C01-B41094F1D7C0}" type="presParOf" srcId="{23DD3358-CFAB-4476-9018-4F92B7F9D3C0}" destId="{897C0D03-691B-414B-89DE-622AB6AD4E5B}" srcOrd="1" destOrd="0" presId="urn:microsoft.com/office/officeart/2005/8/layout/orgChart1"/>
    <dgm:cxn modelId="{C70F3F35-AF5D-448B-AB82-C691DD3887D1}" type="presParOf" srcId="{23DD3358-CFAB-4476-9018-4F92B7F9D3C0}" destId="{19BD91C8-C0B7-48FB-B050-69724A25822B}" srcOrd="2"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99A00D55-912E-4265-B9D2-EEA6A595644D}" type="presParOf" srcId="{2DF92994-2F41-4F96-8574-774DAC9D5D68}" destId="{F4D92A73-4B6E-411C-B810-A0412A985452}" srcOrd="6" destOrd="0" presId="urn:microsoft.com/office/officeart/2005/8/layout/orgChart1"/>
    <dgm:cxn modelId="{BDDB61BE-8423-4AB3-B679-9C903B575AC4}" type="presParOf" srcId="{2DF92994-2F41-4F96-8574-774DAC9D5D68}" destId="{76D73CD7-835A-45BA-8765-6B41ECDF6CBD}" srcOrd="7" destOrd="0" presId="urn:microsoft.com/office/officeart/2005/8/layout/orgChart1"/>
    <dgm:cxn modelId="{B732AA78-91C9-4F08-9768-B757D287AFD4}" type="presParOf" srcId="{76D73CD7-835A-45BA-8765-6B41ECDF6CBD}" destId="{745C1017-BAFD-456E-9EA7-EDE3412AFC44}" srcOrd="0" destOrd="0" presId="urn:microsoft.com/office/officeart/2005/8/layout/orgChart1"/>
    <dgm:cxn modelId="{FAD6E20B-5845-4F2D-AD28-ED66B418944D}" type="presParOf" srcId="{745C1017-BAFD-456E-9EA7-EDE3412AFC44}" destId="{A2722EEE-F459-40F7-832E-C0EB22C38702}" srcOrd="0" destOrd="0" presId="urn:microsoft.com/office/officeart/2005/8/layout/orgChart1"/>
    <dgm:cxn modelId="{308DCB23-8034-4D76-BA2C-0B85975D2722}" type="presParOf" srcId="{745C1017-BAFD-456E-9EA7-EDE3412AFC44}" destId="{C84AF96E-B02D-4B72-848F-61E5827B7D16}" srcOrd="1" destOrd="0" presId="urn:microsoft.com/office/officeart/2005/8/layout/orgChart1"/>
    <dgm:cxn modelId="{2FF6CDA0-C33A-4323-9F05-D89EC1D576B6}" type="presParOf" srcId="{76D73CD7-835A-45BA-8765-6B41ECDF6CBD}" destId="{E59193FD-54E2-47FC-8B40-65E68E3CCD7A}" srcOrd="1" destOrd="0" presId="urn:microsoft.com/office/officeart/2005/8/layout/orgChart1"/>
    <dgm:cxn modelId="{21299533-FA90-4469-9456-B44929C0E818}" type="presParOf" srcId="{E59193FD-54E2-47FC-8B40-65E68E3CCD7A}" destId="{79076BFE-62FA-4234-8B92-0DD57480B97D}" srcOrd="0" destOrd="0" presId="urn:microsoft.com/office/officeart/2005/8/layout/orgChart1"/>
    <dgm:cxn modelId="{9D926FB4-041F-48EE-BC98-314B8005B958}" type="presParOf" srcId="{E59193FD-54E2-47FC-8B40-65E68E3CCD7A}" destId="{CBEC1D8E-10AA-42A5-BA31-B87DCD5C4EB3}" srcOrd="1" destOrd="0" presId="urn:microsoft.com/office/officeart/2005/8/layout/orgChart1"/>
    <dgm:cxn modelId="{BD432393-23AA-4366-AA34-B7AAC3BC9291}" type="presParOf" srcId="{CBEC1D8E-10AA-42A5-BA31-B87DCD5C4EB3}" destId="{300685F1-CC35-42F4-A520-E37EA9C1D381}" srcOrd="0" destOrd="0" presId="urn:microsoft.com/office/officeart/2005/8/layout/orgChart1"/>
    <dgm:cxn modelId="{FF9E8687-CFEA-4072-9999-6915005928F1}" type="presParOf" srcId="{300685F1-CC35-42F4-A520-E37EA9C1D381}" destId="{EC37E445-08B7-481B-8A71-9679E047E10B}" srcOrd="0" destOrd="0" presId="urn:microsoft.com/office/officeart/2005/8/layout/orgChart1"/>
    <dgm:cxn modelId="{91528274-4F45-445A-A1C2-04888F8B240B}" type="presParOf" srcId="{300685F1-CC35-42F4-A520-E37EA9C1D381}" destId="{D8CD7F84-AF8A-44A7-8D01-B452BEE5C193}" srcOrd="1" destOrd="0" presId="urn:microsoft.com/office/officeart/2005/8/layout/orgChart1"/>
    <dgm:cxn modelId="{B1B68DC6-72CD-4F64-AF5A-DB684CC95896}" type="presParOf" srcId="{CBEC1D8E-10AA-42A5-BA31-B87DCD5C4EB3}" destId="{75CD5D57-EEA8-4B3C-B376-44F7BF21DE55}" srcOrd="1" destOrd="0" presId="urn:microsoft.com/office/officeart/2005/8/layout/orgChart1"/>
    <dgm:cxn modelId="{B411AABC-3D69-4523-9F46-0C6181021118}" type="presParOf" srcId="{CBEC1D8E-10AA-42A5-BA31-B87DCD5C4EB3}" destId="{B9FD0E40-1D9A-490D-91A1-28304AD8152E}" srcOrd="2" destOrd="0" presId="urn:microsoft.com/office/officeart/2005/8/layout/orgChart1"/>
    <dgm:cxn modelId="{88B38275-A891-43E4-8C03-2578EB539557}" type="presParOf" srcId="{76D73CD7-835A-45BA-8765-6B41ECDF6CBD}" destId="{78C693A8-5D85-4B93-9D03-642502E02333}"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AC5D6-F4D0-4580-B032-72BD5EFED5A0}">
      <dsp:nvSpPr>
        <dsp:cNvPr id="0" name=""/>
        <dsp:cNvSpPr/>
      </dsp:nvSpPr>
      <dsp:spPr>
        <a:xfrm>
          <a:off x="4064000" y="2074089"/>
          <a:ext cx="2875309" cy="499020"/>
        </a:xfrm>
        <a:custGeom>
          <a:avLst/>
          <a:gdLst/>
          <a:ahLst/>
          <a:cxnLst/>
          <a:rect l="0" t="0" r="0" b="0"/>
          <a:pathLst>
            <a:path>
              <a:moveTo>
                <a:pt x="0" y="0"/>
              </a:moveTo>
              <a:lnTo>
                <a:pt x="0" y="249510"/>
              </a:lnTo>
              <a:lnTo>
                <a:pt x="2875309" y="249510"/>
              </a:lnTo>
              <a:lnTo>
                <a:pt x="2875309"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4018280" y="2074089"/>
          <a:ext cx="91440" cy="499020"/>
        </a:xfrm>
        <a:custGeom>
          <a:avLst/>
          <a:gdLst/>
          <a:ahLst/>
          <a:cxnLst/>
          <a:rect l="0" t="0" r="0" b="0"/>
          <a:pathLst>
            <a:path>
              <a:moveTo>
                <a:pt x="45720" y="0"/>
              </a:moveTo>
              <a:lnTo>
                <a:pt x="4572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188690" y="2074089"/>
          <a:ext cx="2875309" cy="499020"/>
        </a:xfrm>
        <a:custGeom>
          <a:avLst/>
          <a:gdLst/>
          <a:ahLst/>
          <a:cxnLst/>
          <a:rect l="0" t="0" r="0" b="0"/>
          <a:pathLst>
            <a:path>
              <a:moveTo>
                <a:pt x="2875309" y="0"/>
              </a:moveTo>
              <a:lnTo>
                <a:pt x="2875309" y="249510"/>
              </a:lnTo>
              <a:lnTo>
                <a:pt x="0" y="249510"/>
              </a:lnTo>
              <a:lnTo>
                <a:pt x="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465660" y="885944"/>
          <a:ext cx="319667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sl-SI" sz="3200" kern="1200" dirty="0">
              <a:latin typeface="EC Square Sans Pro" panose="020B0506040000020004" pitchFamily="34" charset="0"/>
            </a:rPr>
            <a:t>Protimikrobne snovi</a:t>
          </a:r>
        </a:p>
      </dsp:txBody>
      <dsp:txXfrm>
        <a:off x="2465660" y="885944"/>
        <a:ext cx="3196679" cy="1188144"/>
      </dsp:txXfrm>
    </dsp:sp>
    <dsp:sp modelId="{8BADFCBF-D1DC-4E42-979C-F40C472F8488}">
      <dsp:nvSpPr>
        <dsp:cNvPr id="0" name=""/>
        <dsp:cNvSpPr/>
      </dsp:nvSpPr>
      <dsp:spPr>
        <a:xfrm>
          <a:off x="54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sl-SI" sz="3500" kern="1200" dirty="0">
              <a:latin typeface="EC Square Sans Pro" panose="020B0506040000020004" pitchFamily="34" charset="0"/>
              <a:ea typeface="+mn-ea"/>
              <a:cs typeface="+mn-cs"/>
            </a:rPr>
            <a:t>Antibiotiki</a:t>
          </a:r>
        </a:p>
      </dsp:txBody>
      <dsp:txXfrm>
        <a:off x="545" y="2573109"/>
        <a:ext cx="2376289" cy="1188144"/>
      </dsp:txXfrm>
    </dsp:sp>
    <dsp:sp modelId="{79CA2D34-2210-4B8A-A54C-05755DE52FC2}">
      <dsp:nvSpPr>
        <dsp:cNvPr id="0" name=""/>
        <dsp:cNvSpPr/>
      </dsp:nvSpPr>
      <dsp:spPr>
        <a:xfrm>
          <a:off x="287585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sl-SI" sz="3200" kern="1200" dirty="0">
              <a:latin typeface="EC Square Sans Pro" panose="020B0506040000020004" pitchFamily="34" charset="0"/>
            </a:rPr>
            <a:t>Antimikotiki, </a:t>
          </a:r>
          <a:r>
            <a:rPr lang="sl-SI" sz="3200" kern="1200" dirty="0" err="1">
              <a:latin typeface="EC Square Sans Pro" panose="020B0506040000020004" pitchFamily="34" charset="0"/>
            </a:rPr>
            <a:t>antiprotozoiki</a:t>
          </a:r>
          <a:endParaRPr lang="sl-SI" sz="3200" kern="1200" dirty="0">
            <a:latin typeface="EC Square Sans Pro" panose="020B0506040000020004" pitchFamily="34" charset="0"/>
          </a:endParaRPr>
        </a:p>
      </dsp:txBody>
      <dsp:txXfrm>
        <a:off x="2875855" y="2573109"/>
        <a:ext cx="2376289" cy="1188144"/>
      </dsp:txXfrm>
    </dsp:sp>
    <dsp:sp modelId="{E1EE393F-8641-4D6B-B63A-A168979238BF}">
      <dsp:nvSpPr>
        <dsp:cNvPr id="0" name=""/>
        <dsp:cNvSpPr/>
      </dsp:nvSpPr>
      <dsp:spPr>
        <a:xfrm>
          <a:off x="575116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sl-SI" sz="3500" kern="1200" dirty="0">
              <a:latin typeface="EC Square Sans Pro" panose="020B0506040000020004" pitchFamily="34" charset="0"/>
              <a:ea typeface="+mn-ea"/>
              <a:cs typeface="+mn-cs"/>
            </a:rPr>
            <a:t>Protivirusna zdravila</a:t>
          </a:r>
        </a:p>
      </dsp:txBody>
      <dsp:txXfrm>
        <a:off x="5751165" y="2573109"/>
        <a:ext cx="2376289" cy="11881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76BFE-62FA-4234-8B92-0DD57480B97D}">
      <dsp:nvSpPr>
        <dsp:cNvPr id="0" name=""/>
        <dsp:cNvSpPr/>
      </dsp:nvSpPr>
      <dsp:spPr>
        <a:xfrm>
          <a:off x="7833499"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D92A73-4B6E-411C-B810-A0412A985452}">
      <dsp:nvSpPr>
        <dsp:cNvPr id="0" name=""/>
        <dsp:cNvSpPr/>
      </dsp:nvSpPr>
      <dsp:spPr>
        <a:xfrm>
          <a:off x="4966424" y="1015645"/>
          <a:ext cx="3677556" cy="425502"/>
        </a:xfrm>
        <a:custGeom>
          <a:avLst/>
          <a:gdLst/>
          <a:ahLst/>
          <a:cxnLst/>
          <a:rect l="0" t="0" r="0" b="0"/>
          <a:pathLst>
            <a:path>
              <a:moveTo>
                <a:pt x="0" y="0"/>
              </a:moveTo>
              <a:lnTo>
                <a:pt x="0" y="212751"/>
              </a:lnTo>
              <a:lnTo>
                <a:pt x="3677556" y="212751"/>
              </a:lnTo>
              <a:lnTo>
                <a:pt x="3677556"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D8161E-A69A-43D5-A7DF-4447C38A787D}">
      <dsp:nvSpPr>
        <dsp:cNvPr id="0" name=""/>
        <dsp:cNvSpPr/>
      </dsp:nvSpPr>
      <dsp:spPr>
        <a:xfrm>
          <a:off x="5381795" y="2454248"/>
          <a:ext cx="303930" cy="2370656"/>
        </a:xfrm>
        <a:custGeom>
          <a:avLst/>
          <a:gdLst/>
          <a:ahLst/>
          <a:cxnLst/>
          <a:rect l="0" t="0" r="0" b="0"/>
          <a:pathLst>
            <a:path>
              <a:moveTo>
                <a:pt x="0" y="0"/>
              </a:moveTo>
              <a:lnTo>
                <a:pt x="0" y="2370656"/>
              </a:lnTo>
              <a:lnTo>
                <a:pt x="303930" y="237065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F4E1D3-30E4-4E0D-989D-2B4EF8EB816D}">
      <dsp:nvSpPr>
        <dsp:cNvPr id="0" name=""/>
        <dsp:cNvSpPr/>
      </dsp:nvSpPr>
      <dsp:spPr>
        <a:xfrm>
          <a:off x="5381795"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8AC5D6-F4D0-4580-B032-72BD5EFED5A0}">
      <dsp:nvSpPr>
        <dsp:cNvPr id="0" name=""/>
        <dsp:cNvSpPr/>
      </dsp:nvSpPr>
      <dsp:spPr>
        <a:xfrm>
          <a:off x="4966424" y="1015645"/>
          <a:ext cx="1225852" cy="425502"/>
        </a:xfrm>
        <a:custGeom>
          <a:avLst/>
          <a:gdLst/>
          <a:ahLst/>
          <a:cxnLst/>
          <a:rect l="0" t="0" r="0" b="0"/>
          <a:pathLst>
            <a:path>
              <a:moveTo>
                <a:pt x="0" y="0"/>
              </a:moveTo>
              <a:lnTo>
                <a:pt x="0" y="212751"/>
              </a:lnTo>
              <a:lnTo>
                <a:pt x="1225852" y="212751"/>
              </a:lnTo>
              <a:lnTo>
                <a:pt x="1225852"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43AAE7-F5AD-4C04-841D-D7B849F495F0}">
      <dsp:nvSpPr>
        <dsp:cNvPr id="0" name=""/>
        <dsp:cNvSpPr/>
      </dsp:nvSpPr>
      <dsp:spPr>
        <a:xfrm>
          <a:off x="2930091" y="2454248"/>
          <a:ext cx="303930" cy="2275890"/>
        </a:xfrm>
        <a:custGeom>
          <a:avLst/>
          <a:gdLst/>
          <a:ahLst/>
          <a:cxnLst/>
          <a:rect l="0" t="0" r="0" b="0"/>
          <a:pathLst>
            <a:path>
              <a:moveTo>
                <a:pt x="0" y="0"/>
              </a:moveTo>
              <a:lnTo>
                <a:pt x="0" y="2275890"/>
              </a:lnTo>
              <a:lnTo>
                <a:pt x="303930" y="227589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346B9D-CA7E-4111-8B95-B64C84E2753E}">
      <dsp:nvSpPr>
        <dsp:cNvPr id="0" name=""/>
        <dsp:cNvSpPr/>
      </dsp:nvSpPr>
      <dsp:spPr>
        <a:xfrm>
          <a:off x="2930091" y="2454248"/>
          <a:ext cx="303930" cy="884670"/>
        </a:xfrm>
        <a:custGeom>
          <a:avLst/>
          <a:gdLst/>
          <a:ahLst/>
          <a:cxnLst/>
          <a:rect l="0" t="0" r="0" b="0"/>
          <a:pathLst>
            <a:path>
              <a:moveTo>
                <a:pt x="0" y="0"/>
              </a:moveTo>
              <a:lnTo>
                <a:pt x="0" y="884670"/>
              </a:lnTo>
              <a:lnTo>
                <a:pt x="303930" y="88467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3740572" y="1015645"/>
          <a:ext cx="1225852" cy="425502"/>
        </a:xfrm>
        <a:custGeom>
          <a:avLst/>
          <a:gdLst/>
          <a:ahLst/>
          <a:cxnLst/>
          <a:rect l="0" t="0" r="0" b="0"/>
          <a:pathLst>
            <a:path>
              <a:moveTo>
                <a:pt x="1225852" y="0"/>
              </a:moveTo>
              <a:lnTo>
                <a:pt x="1225852"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DCF07C-356A-4AE6-9AD6-0496B7AEFEEB}">
      <dsp:nvSpPr>
        <dsp:cNvPr id="0" name=""/>
        <dsp:cNvSpPr/>
      </dsp:nvSpPr>
      <dsp:spPr>
        <a:xfrm>
          <a:off x="478387" y="2454248"/>
          <a:ext cx="216459" cy="2346797"/>
        </a:xfrm>
        <a:custGeom>
          <a:avLst/>
          <a:gdLst/>
          <a:ahLst/>
          <a:cxnLst/>
          <a:rect l="0" t="0" r="0" b="0"/>
          <a:pathLst>
            <a:path>
              <a:moveTo>
                <a:pt x="0" y="0"/>
              </a:moveTo>
              <a:lnTo>
                <a:pt x="0" y="2346797"/>
              </a:lnTo>
              <a:lnTo>
                <a:pt x="216459" y="234679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067C99-5600-452D-937F-38235D5AA502}">
      <dsp:nvSpPr>
        <dsp:cNvPr id="0" name=""/>
        <dsp:cNvSpPr/>
      </dsp:nvSpPr>
      <dsp:spPr>
        <a:xfrm>
          <a:off x="478387" y="2454248"/>
          <a:ext cx="185478" cy="908366"/>
        </a:xfrm>
        <a:custGeom>
          <a:avLst/>
          <a:gdLst/>
          <a:ahLst/>
          <a:cxnLst/>
          <a:rect l="0" t="0" r="0" b="0"/>
          <a:pathLst>
            <a:path>
              <a:moveTo>
                <a:pt x="0" y="0"/>
              </a:moveTo>
              <a:lnTo>
                <a:pt x="0" y="908366"/>
              </a:lnTo>
              <a:lnTo>
                <a:pt x="185478" y="9083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288868" y="1015645"/>
          <a:ext cx="3677556" cy="425502"/>
        </a:xfrm>
        <a:custGeom>
          <a:avLst/>
          <a:gdLst/>
          <a:ahLst/>
          <a:cxnLst/>
          <a:rect l="0" t="0" r="0" b="0"/>
          <a:pathLst>
            <a:path>
              <a:moveTo>
                <a:pt x="3677556" y="0"/>
              </a:moveTo>
              <a:lnTo>
                <a:pt x="3677556"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256764" y="2544"/>
          <a:ext cx="5419319" cy="1013100"/>
        </a:xfrm>
        <a:prstGeom prst="rect">
          <a:avLst/>
        </a:prstGeom>
        <a:solidFill>
          <a:srgbClr val="003399"/>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sl-SI" sz="3200" b="1" kern="1200">
              <a:solidFill>
                <a:schemeClr val="bg1"/>
              </a:solidFill>
              <a:latin typeface="EC Square Sans Pro" panose="020B0506040000020004" pitchFamily="34" charset="0"/>
            </a:rPr>
            <a:t>Načini uporabe protimikrobnih snovi </a:t>
          </a:r>
        </a:p>
      </dsp:txBody>
      <dsp:txXfrm>
        <a:off x="2256764" y="2544"/>
        <a:ext cx="5419319" cy="1013100"/>
      </dsp:txXfrm>
    </dsp:sp>
    <dsp:sp modelId="{8BADFCBF-D1DC-4E42-979C-F40C472F8488}">
      <dsp:nvSpPr>
        <dsp:cNvPr id="0" name=""/>
        <dsp:cNvSpPr/>
      </dsp:nvSpPr>
      <dsp:spPr>
        <a:xfrm>
          <a:off x="275767"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sl-SI" sz="2400" kern="1200">
              <a:latin typeface="EC Square Sans Pro"/>
            </a:rPr>
            <a:t>Preventiva (profilaksa)</a:t>
          </a:r>
        </a:p>
      </dsp:txBody>
      <dsp:txXfrm>
        <a:off x="275767" y="1441147"/>
        <a:ext cx="2026201" cy="1013100"/>
      </dsp:txXfrm>
    </dsp:sp>
    <dsp:sp modelId="{A6C8C1EB-8865-484F-BCE3-7F2107D8B6C3}">
      <dsp:nvSpPr>
        <dsp:cNvPr id="0" name=""/>
        <dsp:cNvSpPr/>
      </dsp:nvSpPr>
      <dsp:spPr>
        <a:xfrm>
          <a:off x="663866" y="2856064"/>
          <a:ext cx="1526844"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sl-SI" sz="1200" kern="1200">
              <a:latin typeface="EC Square Sans Pro"/>
            </a:rPr>
            <a:t>SAMO v izrednih primerih (kadar je tveganje okužbe zelo visoko/so posledice hude)</a:t>
          </a:r>
        </a:p>
      </dsp:txBody>
      <dsp:txXfrm>
        <a:off x="663866" y="2856064"/>
        <a:ext cx="1526844" cy="1013100"/>
      </dsp:txXfrm>
    </dsp:sp>
    <dsp:sp modelId="{1D468441-9162-423C-890A-1EE79A56B0FE}">
      <dsp:nvSpPr>
        <dsp:cNvPr id="0" name=""/>
        <dsp:cNvSpPr/>
      </dsp:nvSpPr>
      <dsp:spPr>
        <a:xfrm>
          <a:off x="694846" y="4294495"/>
          <a:ext cx="150498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r>
            <a:rPr lang="sl-SI" sz="1000" dirty="0">
              <a:solidFill>
                <a:srgbClr val="003399">
                  <a:hueOff val="0"/>
                  <a:satOff val="0"/>
                  <a:lumOff val="0"/>
                  <a:alphaOff val="0"/>
                </a:srgbClr>
              </a:solidFill>
              <a:latin typeface="EC Square Sans Pro"/>
              <a:ea typeface="+mn-ea"/>
              <a:cs typeface="+mn-cs"/>
            </a:rPr>
            <a:t>Zdravljenje z antibiotiki </a:t>
          </a:r>
          <a:r>
            <a:rPr lang="sl-SI" sz="1000" b="1" dirty="0">
              <a:solidFill>
                <a:srgbClr val="003399">
                  <a:hueOff val="0"/>
                  <a:satOff val="0"/>
                  <a:lumOff val="0"/>
                  <a:alphaOff val="0"/>
                </a:srgbClr>
              </a:solidFill>
              <a:latin typeface="EC Square Sans Pro"/>
              <a:ea typeface="+mn-ea"/>
              <a:cs typeface="+mn-cs"/>
            </a:rPr>
            <a:t>SAMO</a:t>
          </a:r>
          <a:r>
            <a:rPr lang="sl-SI" sz="1000" dirty="0">
              <a:solidFill>
                <a:srgbClr val="003399">
                  <a:hueOff val="0"/>
                  <a:satOff val="0"/>
                  <a:lumOff val="0"/>
                  <a:alphaOff val="0"/>
                </a:srgbClr>
              </a:solidFill>
              <a:latin typeface="EC Square Sans Pro"/>
              <a:ea typeface="+mn-ea"/>
              <a:cs typeface="+mn-cs"/>
            </a:rPr>
            <a:t> za posamezne živali </a:t>
          </a:r>
        </a:p>
        <a:p>
          <a:pPr marL="0" lvl="0" indent="0" algn="ctr" defTabSz="444500" rtl="0">
            <a:lnSpc>
              <a:spcPct val="90000"/>
            </a:lnSpc>
            <a:spcBef>
              <a:spcPct val="0"/>
            </a:spcBef>
            <a:spcAft>
              <a:spcPct val="35000"/>
            </a:spcAft>
            <a:buNone/>
          </a:pPr>
          <a:r>
            <a:rPr lang="sl-SI" sz="1000" dirty="0">
              <a:solidFill>
                <a:srgbClr val="003399">
                  <a:hueOff val="0"/>
                  <a:satOff val="0"/>
                  <a:lumOff val="0"/>
                  <a:alphaOff val="0"/>
                </a:srgbClr>
              </a:solidFill>
              <a:latin typeface="EC Square Sans Pro"/>
              <a:ea typeface="+mn-ea"/>
              <a:cs typeface="+mn-cs"/>
            </a:rPr>
            <a:t>Druge protimikrobne snovi </a:t>
          </a:r>
          <a:r>
            <a:rPr lang="sl-SI" sz="1000" b="1" dirty="0">
              <a:solidFill>
                <a:srgbClr val="003399">
                  <a:hueOff val="0"/>
                  <a:satOff val="0"/>
                  <a:lumOff val="0"/>
                  <a:alphaOff val="0"/>
                </a:srgbClr>
              </a:solidFill>
              <a:latin typeface="EC Square Sans Pro"/>
              <a:ea typeface="+mn-ea"/>
              <a:cs typeface="+mn-cs"/>
            </a:rPr>
            <a:t>SAMO</a:t>
          </a:r>
          <a:r>
            <a:rPr lang="sl-SI" sz="1000" dirty="0">
              <a:solidFill>
                <a:srgbClr val="003399">
                  <a:hueOff val="0"/>
                  <a:satOff val="0"/>
                  <a:lumOff val="0"/>
                  <a:alphaOff val="0"/>
                </a:srgbClr>
              </a:solidFill>
              <a:latin typeface="EC Square Sans Pro"/>
              <a:ea typeface="+mn-ea"/>
              <a:cs typeface="+mn-cs"/>
            </a:rPr>
            <a:t> za omejeno število živali </a:t>
          </a:r>
        </a:p>
        <a:p>
          <a:pPr marL="0" lvl="0" indent="0" algn="ctr" defTabSz="444500" rtl="0">
            <a:lnSpc>
              <a:spcPct val="90000"/>
            </a:lnSpc>
            <a:spcBef>
              <a:spcPct val="0"/>
            </a:spcBef>
            <a:spcAft>
              <a:spcPct val="35000"/>
            </a:spcAft>
            <a:buNone/>
          </a:pPr>
          <a:endParaRPr lang="LID4096" sz="1000" strike="sngStrike" kern="1200" dirty="0">
            <a:solidFill>
              <a:srgbClr val="FF0000"/>
            </a:solidFill>
            <a:latin typeface="EC Square Sans Pro"/>
          </a:endParaRPr>
        </a:p>
      </dsp:txBody>
      <dsp:txXfrm>
        <a:off x="694846" y="4294495"/>
        <a:ext cx="1504981" cy="1013100"/>
      </dsp:txXfrm>
    </dsp:sp>
    <dsp:sp modelId="{79CA2D34-2210-4B8A-A54C-05755DE52FC2}">
      <dsp:nvSpPr>
        <dsp:cNvPr id="0" name=""/>
        <dsp:cNvSpPr/>
      </dsp:nvSpPr>
      <dsp:spPr>
        <a:xfrm>
          <a:off x="2727471"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sl-SI" sz="2400" kern="1200">
              <a:latin typeface="EC Square Sans Pro"/>
            </a:rPr>
            <a:t>Skupno dajanje (metafilaksa)</a:t>
          </a:r>
        </a:p>
      </dsp:txBody>
      <dsp:txXfrm>
        <a:off x="2727471" y="1441147"/>
        <a:ext cx="2026201" cy="1013100"/>
      </dsp:txXfrm>
    </dsp:sp>
    <dsp:sp modelId="{056FBD11-301E-4E08-BB2D-244024B98DBE}">
      <dsp:nvSpPr>
        <dsp:cNvPr id="0" name=""/>
        <dsp:cNvSpPr/>
      </dsp:nvSpPr>
      <dsp:spPr>
        <a:xfrm>
          <a:off x="3234021" y="2879750"/>
          <a:ext cx="1560276" cy="918335"/>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sl-SI" sz="1200" kern="1200">
              <a:latin typeface="EC Square Sans Pro" panose="020B0506040000020004" pitchFamily="34" charset="0"/>
            </a:rPr>
            <a:t>SAMO če obstaja visoko tveganje širjenja okužbe ali nalezljive bolezni v skupini živali</a:t>
          </a:r>
        </a:p>
      </dsp:txBody>
      <dsp:txXfrm>
        <a:off x="3234021" y="2879750"/>
        <a:ext cx="1560276" cy="918335"/>
      </dsp:txXfrm>
    </dsp:sp>
    <dsp:sp modelId="{F84671BE-FF3F-413A-BA64-D7ED5C73F108}">
      <dsp:nvSpPr>
        <dsp:cNvPr id="0" name=""/>
        <dsp:cNvSpPr/>
      </dsp:nvSpPr>
      <dsp:spPr>
        <a:xfrm>
          <a:off x="3234021" y="4223588"/>
          <a:ext cx="1560276"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sl-SI" sz="1200" kern="1200">
              <a:latin typeface="EC Square Sans Pro" panose="020B0506040000020004" pitchFamily="34" charset="0"/>
            </a:rPr>
            <a:t>če ni na voljo drugih primerih alternativ</a:t>
          </a:r>
        </a:p>
      </dsp:txBody>
      <dsp:txXfrm>
        <a:off x="3234021" y="4223588"/>
        <a:ext cx="1560276" cy="1013100"/>
      </dsp:txXfrm>
    </dsp:sp>
    <dsp:sp modelId="{E1EE393F-8641-4D6B-B63A-A168979238BF}">
      <dsp:nvSpPr>
        <dsp:cNvPr id="0" name=""/>
        <dsp:cNvSpPr/>
      </dsp:nvSpPr>
      <dsp:spPr>
        <a:xfrm>
          <a:off x="5179175"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sl-SI" sz="2400" kern="1200">
              <a:latin typeface="EC Square Sans Pro"/>
            </a:rPr>
            <a:t>Zdravljenje</a:t>
          </a:r>
        </a:p>
      </dsp:txBody>
      <dsp:txXfrm>
        <a:off x="5179175" y="1441147"/>
        <a:ext cx="2026201" cy="1013100"/>
      </dsp:txXfrm>
    </dsp:sp>
    <dsp:sp modelId="{C6758C82-A4AF-43D3-87C2-91E8B51EF3A4}">
      <dsp:nvSpPr>
        <dsp:cNvPr id="0" name=""/>
        <dsp:cNvSpPr/>
      </dsp:nvSpPr>
      <dsp:spPr>
        <a:xfrm>
          <a:off x="5685725" y="2879750"/>
          <a:ext cx="2026201" cy="1013100"/>
        </a:xfrm>
        <a:prstGeom prst="rect">
          <a:avLst/>
        </a:prstGeom>
        <a:solidFill>
          <a:srgbClr val="6BB188"/>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sl-SI" sz="1800" kern="1200">
              <a:latin typeface="EC Square Sans Pro" panose="020B0506040000020004" pitchFamily="34" charset="0"/>
            </a:rPr>
            <a:t>Individualno zdravljenje</a:t>
          </a:r>
        </a:p>
      </dsp:txBody>
      <dsp:txXfrm>
        <a:off x="5685725" y="2879750"/>
        <a:ext cx="2026201" cy="1013100"/>
      </dsp:txXfrm>
    </dsp:sp>
    <dsp:sp modelId="{93C4C636-7764-4E61-88B4-05ADD066EEEB}">
      <dsp:nvSpPr>
        <dsp:cNvPr id="0" name=""/>
        <dsp:cNvSpPr/>
      </dsp:nvSpPr>
      <dsp:spPr>
        <a:xfrm>
          <a:off x="5685725" y="4318353"/>
          <a:ext cx="2026201" cy="1013100"/>
        </a:xfrm>
        <a:prstGeom prst="rect">
          <a:avLst/>
        </a:prstGeom>
        <a:solidFill>
          <a:srgbClr val="2C747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sl-SI" sz="1800" kern="1200">
              <a:solidFill>
                <a:schemeClr val="bg1"/>
              </a:solidFill>
              <a:latin typeface="EC Square Sans Pro" panose="020B0506040000020004" pitchFamily="34" charset="0"/>
            </a:rPr>
            <a:t>Skupinsko zdravljenje</a:t>
          </a:r>
        </a:p>
      </dsp:txBody>
      <dsp:txXfrm>
        <a:off x="5685725" y="4318353"/>
        <a:ext cx="2026201" cy="1013100"/>
      </dsp:txXfrm>
    </dsp:sp>
    <dsp:sp modelId="{A2722EEE-F459-40F7-832E-C0EB22C38702}">
      <dsp:nvSpPr>
        <dsp:cNvPr id="0" name=""/>
        <dsp:cNvSpPr/>
      </dsp:nvSpPr>
      <dsp:spPr>
        <a:xfrm>
          <a:off x="7630879"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sl-SI" sz="2400" kern="1200">
              <a:latin typeface="EC Square Sans Pro"/>
            </a:rPr>
            <a:t>Pospeševanje rasti</a:t>
          </a:r>
        </a:p>
      </dsp:txBody>
      <dsp:txXfrm>
        <a:off x="7630879" y="1441147"/>
        <a:ext cx="2026201" cy="1013100"/>
      </dsp:txXfrm>
    </dsp:sp>
    <dsp:sp modelId="{EC37E445-08B7-481B-8A71-9679E047E10B}">
      <dsp:nvSpPr>
        <dsp:cNvPr id="0" name=""/>
        <dsp:cNvSpPr/>
      </dsp:nvSpPr>
      <dsp:spPr>
        <a:xfrm>
          <a:off x="8137429" y="2879750"/>
          <a:ext cx="202620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sl-SI" sz="1800" b="1" kern="1200">
              <a:solidFill>
                <a:srgbClr val="C00000"/>
              </a:solidFill>
              <a:latin typeface="EC Square Sans Pro" panose="020B0506040000020004" pitchFamily="34" charset="0"/>
            </a:rPr>
            <a:t>PREPOVEDANO!</a:t>
          </a:r>
        </a:p>
      </dsp:txBody>
      <dsp:txXfrm>
        <a:off x="8137429" y="2879750"/>
        <a:ext cx="2026201" cy="101310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7FC63987-763A-485C-9FBD-E821D4F2DFEA}" type="datetimeFigureOut">
              <a:rPr lang="es-ES" smtClean="0"/>
              <a:t>18/11/2024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13FD84CC-B9D2-4B71-B917-5618B5E60CDC}" type="slidenum">
              <a:rPr lang="es-ES" smtClean="0"/>
              <a:t>‹#›</a:t>
            </a:fld>
            <a:endParaRPr lang="es-ES"/>
          </a:p>
        </p:txBody>
      </p:sp>
    </p:spTree>
    <p:extLst>
      <p:ext uri="{BB962C8B-B14F-4D97-AF65-F5344CB8AC3E}">
        <p14:creationId xmlns:p14="http://schemas.microsoft.com/office/powerpoint/2010/main" val="3727328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a:t>
            </a:fld>
            <a:endParaRPr kumimoji="0" lang="en-GB" sz="12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108996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400"/>
              <a:t>Najprej morate ugotoviti, ali v </a:t>
            </a:r>
            <a:r>
              <a:rPr lang="sl-SI" sz="1400" b="1">
                <a:solidFill>
                  <a:srgbClr val="003399"/>
                </a:solidFill>
              </a:rPr>
              <a:t>vaši državi </a:t>
            </a:r>
            <a:r>
              <a:rPr lang="sl-SI" sz="1400"/>
              <a:t>obstaja zdravilo z dovoljenjem za promet za to </a:t>
            </a:r>
            <a:r>
              <a:rPr lang="sl-SI" sz="1400" b="1">
                <a:solidFill>
                  <a:srgbClr val="009900"/>
                </a:solidFill>
              </a:rPr>
              <a:t>vrsto</a:t>
            </a:r>
            <a:r>
              <a:rPr lang="sl-SI" sz="1400"/>
              <a:t> in </a:t>
            </a:r>
            <a:r>
              <a:rPr lang="sl-SI" sz="1400" b="1">
                <a:solidFill>
                  <a:srgbClr val="FF9966"/>
                </a:solidFill>
              </a:rPr>
              <a:t>indikacijo</a:t>
            </a:r>
          </a:p>
          <a:p>
            <a:endParaRPr lang="fr-BE" sz="1400" b="1" dirty="0">
              <a:solidFill>
                <a:srgbClr val="FF9966"/>
              </a:solidFill>
            </a:endParaRPr>
          </a:p>
          <a:p>
            <a:r>
              <a:rPr lang="sl-SI" sz="1400" b="1">
                <a:solidFill>
                  <a:srgbClr val="FF9966"/>
                </a:solidFill>
              </a:rPr>
              <a:t>V nasprotnem primeru:</a:t>
            </a:r>
          </a:p>
          <a:p>
            <a:pPr marL="285750" indent="-285750">
              <a:buFont typeface="Wingdings" panose="05000000000000000000" pitchFamily="2" charset="2"/>
              <a:buChar char="Ø"/>
            </a:pPr>
            <a:endParaRPr lang="fr-BE" sz="1400" dirty="0"/>
          </a:p>
          <a:p>
            <a:pPr marL="457200" lvl="1" indent="-457200">
              <a:buFont typeface="+mj-lt"/>
              <a:buAutoNum type="alphaLcParenR"/>
            </a:pPr>
            <a:r>
              <a:rPr lang="sl-SI" sz="1400"/>
              <a:t>Zdravilo, ki ima dovoljenje za promet </a:t>
            </a:r>
            <a:r>
              <a:rPr lang="sl-SI" sz="1400" b="1">
                <a:solidFill>
                  <a:srgbClr val="003399"/>
                </a:solidFill>
              </a:rPr>
              <a:t>v vaši državi ali drugi državi članici EU</a:t>
            </a:r>
          </a:p>
          <a:p>
            <a:pPr marL="449263" lvl="5"/>
            <a:r>
              <a:rPr lang="sl-SI" sz="1400"/>
              <a:t>za </a:t>
            </a:r>
            <a:r>
              <a:rPr lang="sl-SI" sz="1400" b="1">
                <a:solidFill>
                  <a:srgbClr val="009900"/>
                </a:solidFill>
              </a:rPr>
              <a:t>isto ali drugo kopensko živalsko vrsto za proizvodnjo živil</a:t>
            </a:r>
            <a:r>
              <a:rPr lang="sl-SI" sz="1400"/>
              <a:t>, </a:t>
            </a:r>
          </a:p>
          <a:p>
            <a:pPr marL="449263" lvl="5"/>
            <a:r>
              <a:rPr lang="sl-SI" sz="1400"/>
              <a:t>za </a:t>
            </a:r>
            <a:r>
              <a:rPr lang="sl-SI" sz="1400" b="1">
                <a:solidFill>
                  <a:srgbClr val="FF9966"/>
                </a:solidFill>
              </a:rPr>
              <a:t>isto ali drugo indikacijo</a:t>
            </a:r>
            <a:r>
              <a:rPr lang="sl-SI" sz="1400"/>
              <a:t>.</a:t>
            </a:r>
          </a:p>
          <a:p>
            <a:pPr marL="449263" lvl="5"/>
            <a:endParaRPr lang="fr-BE" sz="1400" dirty="0"/>
          </a:p>
          <a:p>
            <a:pPr marL="449263" lvl="5"/>
            <a:r>
              <a:rPr lang="sl-SI" sz="1400"/>
              <a:t>če zdravilo ni na voljo, potem</a:t>
            </a:r>
          </a:p>
          <a:p>
            <a:pPr marL="457200" lvl="1" indent="-457200">
              <a:buFont typeface="+mj-lt"/>
              <a:buAutoNum type="alphaLcParenR"/>
            </a:pPr>
            <a:endParaRPr lang="fr-BE" sz="1400" dirty="0"/>
          </a:p>
          <a:p>
            <a:pPr marL="457200" lvl="1" indent="-457200">
              <a:buFont typeface="+mj-lt"/>
              <a:buAutoNum type="alphaLcParenR"/>
            </a:pPr>
            <a:r>
              <a:rPr lang="sl-SI" sz="1400"/>
              <a:t>Zdravilo, ki ima dovoljenje za promet v </a:t>
            </a:r>
            <a:r>
              <a:rPr lang="sl-SI" sz="1400" b="1">
                <a:solidFill>
                  <a:srgbClr val="003399"/>
                </a:solidFill>
              </a:rPr>
              <a:t>vaši državi </a:t>
            </a:r>
          </a:p>
          <a:p>
            <a:pPr marL="449263" lvl="1"/>
            <a:r>
              <a:rPr lang="sl-SI" sz="1400"/>
              <a:t>za uporabo pri </a:t>
            </a:r>
            <a:r>
              <a:rPr lang="sl-SI" sz="1400" b="1" u="sng">
                <a:solidFill>
                  <a:srgbClr val="009900"/>
                </a:solidFill>
              </a:rPr>
              <a:t>živalih, ki niso namenjene za proizvodnjo živil </a:t>
            </a:r>
            <a:r>
              <a:rPr lang="sl-SI" sz="1400"/>
              <a:t>za </a:t>
            </a:r>
            <a:r>
              <a:rPr lang="sl-SI" sz="1400" b="1" u="sng">
                <a:solidFill>
                  <a:srgbClr val="FF9966"/>
                </a:solidFill>
              </a:rPr>
              <a:t>isto indikacijo</a:t>
            </a:r>
            <a:r>
              <a:rPr lang="sl-SI" sz="1400"/>
              <a:t>.</a:t>
            </a:r>
          </a:p>
          <a:p>
            <a:pPr marL="449263" lvl="1"/>
            <a:endParaRPr lang="fr-BE" sz="1400" dirty="0"/>
          </a:p>
          <a:p>
            <a:pPr marL="449263" lvl="1"/>
            <a:r>
              <a:rPr lang="sl-SI" sz="1400"/>
              <a:t>če zdravilo ni na voljo, potem</a:t>
            </a:r>
          </a:p>
          <a:p>
            <a:pPr marL="457200" lvl="1" indent="-457200">
              <a:buFont typeface="+mj-lt"/>
              <a:buAutoNum type="alphaLcParenR"/>
            </a:pPr>
            <a:endParaRPr lang="fr-BE" sz="1400" dirty="0"/>
          </a:p>
          <a:p>
            <a:pPr marL="457200" lvl="1" indent="-457200">
              <a:buFont typeface="+mj-lt"/>
              <a:buAutoNum type="alphaLcParenR" startAt="3"/>
            </a:pPr>
            <a:r>
              <a:rPr lang="sl-SI" sz="1400"/>
              <a:t>Zdravilo, ki ima dovoljenje za </a:t>
            </a:r>
            <a:r>
              <a:rPr lang="sl-SI" sz="1400" b="1"/>
              <a:t>uporabo v humani medicini.</a:t>
            </a:r>
          </a:p>
          <a:p>
            <a:pPr marL="457200" lvl="1" indent="-457200">
              <a:buFont typeface="+mj-lt"/>
              <a:buAutoNum type="alphaLcParenR" startAt="3"/>
            </a:pPr>
            <a:endParaRPr lang="fr-BE" sz="1400" b="1" dirty="0"/>
          </a:p>
          <a:p>
            <a:pPr marL="457200" lvl="6" indent="0" algn="l" defTabSz="914400" rtl="0" eaLnBrk="1" latinLnBrk="0" hangingPunct="1">
              <a:buFont typeface="+mj-lt"/>
              <a:buNone/>
            </a:pPr>
            <a:r>
              <a:rPr lang="sl-SI" sz="1400">
                <a:solidFill>
                  <a:schemeClr val="tx1"/>
                </a:solidFill>
                <a:latin typeface="+mn-lt"/>
                <a:ea typeface="+mn-ea"/>
                <a:cs typeface="+mn-cs"/>
              </a:rPr>
              <a:t>če zdravilo ni na voljo, potem</a:t>
            </a:r>
          </a:p>
          <a:p>
            <a:pPr marL="457200" lvl="1" indent="-457200">
              <a:buFont typeface="+mj-lt"/>
              <a:buAutoNum type="alphaLcParenR" startAt="3"/>
            </a:pPr>
            <a:endParaRPr lang="fr-BE" sz="1400" dirty="0"/>
          </a:p>
          <a:p>
            <a:pPr marL="457200" lvl="1" indent="-457200">
              <a:buFont typeface="+mj-lt"/>
              <a:buAutoNum type="alphaLcParenR" startAt="3"/>
            </a:pPr>
            <a:r>
              <a:rPr lang="sl-SI" sz="1400"/>
              <a:t>Zdravilo, </a:t>
            </a:r>
            <a:r>
              <a:rPr lang="sl-SI" sz="1400" b="1"/>
              <a:t>ki se pripravi za vsak primer posebej. </a:t>
            </a:r>
          </a:p>
          <a:p>
            <a:pPr marL="457200" lvl="1" indent="-457200">
              <a:buFont typeface="+mj-lt"/>
              <a:buAutoNum type="alphaLcParenR" startAt="3"/>
            </a:pPr>
            <a:endParaRPr lang="fr-BE" sz="1400" b="1" dirty="0"/>
          </a:p>
          <a:p>
            <a:pPr marL="457200" lvl="2" indent="0">
              <a:buFont typeface="+mj-lt"/>
              <a:buNone/>
            </a:pPr>
            <a:r>
              <a:rPr lang="sl-SI" sz="1400"/>
              <a:t>če zdravilo ni na voljo, potem</a:t>
            </a:r>
          </a:p>
          <a:p>
            <a:pPr marL="457200" lvl="1" indent="-457200">
              <a:buFont typeface="+mj-lt"/>
              <a:buAutoNum type="alphaLcParenR" startAt="3"/>
            </a:pPr>
            <a:endParaRPr lang="fr-BE" sz="1400" b="1" dirty="0"/>
          </a:p>
          <a:p>
            <a:pPr marL="457200" lvl="1" indent="-457200">
              <a:buFont typeface="+mj-lt"/>
              <a:buAutoNum type="alphaLcParenR" startAt="3"/>
            </a:pPr>
            <a:r>
              <a:rPr lang="sl-SI" sz="1400"/>
              <a:t>Zdravilo, ki ima dovoljenje za promet v </a:t>
            </a:r>
            <a:r>
              <a:rPr lang="sl-SI" sz="1400" b="1">
                <a:solidFill>
                  <a:srgbClr val="003399"/>
                </a:solidFill>
              </a:rPr>
              <a:t>tretji </a:t>
            </a:r>
            <a:r>
              <a:rPr kumimoji="0" lang="sl-SI" sz="1400" b="1" i="0" u="none" strike="noStrike" cap="none" normalizeH="0" baseline="0" noProof="0">
                <a:ln>
                  <a:noFill/>
                </a:ln>
                <a:solidFill>
                  <a:srgbClr val="003399"/>
                </a:solidFill>
                <a:effectLst/>
                <a:uLnTx/>
                <a:uFillTx/>
              </a:rPr>
              <a:t> državi </a:t>
            </a:r>
          </a:p>
          <a:p>
            <a:pPr marL="449263" lvl="2"/>
            <a:r>
              <a:rPr kumimoji="0" lang="sl-SI" sz="1400" i="0" u="none" strike="noStrike" cap="none" normalizeH="0" baseline="0" noProof="0">
                <a:ln>
                  <a:noFill/>
                </a:ln>
                <a:solidFill>
                  <a:sysClr val="windowText" lastClr="000000"/>
                </a:solidFill>
                <a:effectLst/>
                <a:uLnTx/>
                <a:uFillTx/>
              </a:rPr>
              <a:t>za </a:t>
            </a:r>
            <a:r>
              <a:rPr kumimoji="0" lang="sl-SI" sz="1400" b="1" i="0" u="none" strike="noStrike" cap="none" normalizeH="0" baseline="0" noProof="0">
                <a:ln>
                  <a:noFill/>
                </a:ln>
                <a:solidFill>
                  <a:srgbClr val="009900"/>
                </a:solidFill>
                <a:effectLst/>
                <a:uLnTx/>
                <a:uFillTx/>
              </a:rPr>
              <a:t>isto živalsko vrsto </a:t>
            </a:r>
            <a:r>
              <a:rPr kumimoji="0" lang="sl-SI" sz="1400" i="0" u="none" strike="noStrike" cap="none" normalizeH="0" baseline="0" noProof="0">
                <a:ln>
                  <a:noFill/>
                </a:ln>
                <a:solidFill>
                  <a:sysClr val="windowText" lastClr="000000"/>
                </a:solidFill>
                <a:effectLst/>
                <a:uLnTx/>
                <a:uFillTx/>
              </a:rPr>
              <a:t>in </a:t>
            </a:r>
            <a:r>
              <a:rPr kumimoji="0" lang="sl-SI" sz="1400" b="1" i="0" u="none" strike="noStrike" cap="none" normalizeH="0" baseline="0" noProof="0">
                <a:ln>
                  <a:noFill/>
                </a:ln>
                <a:solidFill>
                  <a:srgbClr val="FF9966"/>
                </a:solidFill>
                <a:effectLst/>
                <a:uLnTx/>
                <a:uFillTx/>
              </a:rPr>
              <a:t>isto indikacijo.</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D84CC-B9D2-4B71-B917-5618B5E60CDC}"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2962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73100" y="436563"/>
            <a:ext cx="4478338" cy="2524125"/>
          </a:xfrm>
        </p:spPr>
      </p:sp>
      <p:sp>
        <p:nvSpPr>
          <p:cNvPr id="3" name="Marcador de notas 2"/>
          <p:cNvSpPr>
            <a:spLocks noGrp="1"/>
          </p:cNvSpPr>
          <p:nvPr>
            <p:ph type="body" idx="1"/>
          </p:nvPr>
        </p:nvSpPr>
        <p:spPr>
          <a:xfrm>
            <a:off x="345861" y="3021107"/>
            <a:ext cx="6042454" cy="3884518"/>
          </a:xfrm>
        </p:spPr>
        <p:txBody>
          <a:bodyPr/>
          <a:lstStyle/>
          <a:p>
            <a:r>
              <a:rPr lang="sl-SI"/>
              <a:t>Člen 114 – Uporaba zdravil za </a:t>
            </a:r>
            <a:r>
              <a:rPr lang="sl-SI" b="1"/>
              <a:t>vodne</a:t>
            </a:r>
            <a:r>
              <a:rPr lang="sl-SI"/>
              <a:t> vrste za proizvodnjo živil </a:t>
            </a:r>
          </a:p>
          <a:p>
            <a:br>
              <a:rPr lang="sl-SI"/>
            </a:br>
            <a:r>
              <a:rPr lang="sl-SI"/>
              <a:t>1. Z odstopanjem od člena 106(1), kadar v državi članici ni zdravila za uporabo v veterinarski medicini z dovoljenjem za promet za indikacijo, ki se nanaša na </a:t>
            </a:r>
            <a:r>
              <a:rPr lang="sl-SI" b="1" u="sng">
                <a:solidFill>
                  <a:srgbClr val="FF33CC"/>
                </a:solidFill>
              </a:rPr>
              <a:t>vodne</a:t>
            </a:r>
            <a:r>
              <a:rPr lang="sl-SI" b="1" u="sng"/>
              <a:t> vrste za proizvodnjo živil</a:t>
            </a:r>
            <a:r>
              <a:rPr lang="sl-SI"/>
              <a:t>, lahko odgovorni veterinar, …… </a:t>
            </a:r>
          </a:p>
          <a:p>
            <a:pPr marL="199088" indent="-199088">
              <a:buAutoNum type="alphaLcParenBoth"/>
            </a:pPr>
            <a:r>
              <a:rPr lang="sl-SI"/>
              <a:t>zdravilo za uporabo v veterinarski medicini po tej Uredbi </a:t>
            </a:r>
            <a:r>
              <a:rPr lang="sl-SI" b="1">
                <a:solidFill>
                  <a:srgbClr val="6BB188"/>
                </a:solidFill>
              </a:rPr>
              <a:t>v zadevni ali drugi državi članici</a:t>
            </a:r>
            <a:r>
              <a:rPr lang="sl-SI">
                <a:solidFill>
                  <a:srgbClr val="6BB188"/>
                </a:solidFill>
              </a:rPr>
              <a:t> </a:t>
            </a:r>
            <a:r>
              <a:rPr lang="sl-SI"/>
              <a:t>za uporabo pri </a:t>
            </a:r>
            <a:r>
              <a:rPr lang="sl-SI" b="1"/>
              <a:t>isti ali drugi </a:t>
            </a:r>
            <a:r>
              <a:rPr lang="sl-SI" b="1">
                <a:solidFill>
                  <a:srgbClr val="FF33CC"/>
                </a:solidFill>
              </a:rPr>
              <a:t>vodni </a:t>
            </a:r>
            <a:r>
              <a:rPr lang="sl-SI" b="1"/>
              <a:t>vrsti za proizvodnjo živil </a:t>
            </a:r>
            <a:r>
              <a:rPr lang="sl-SI"/>
              <a:t>in za </a:t>
            </a:r>
            <a:r>
              <a:rPr lang="sl-SI" b="1"/>
              <a:t>isto ali drugo indikacijo</a:t>
            </a:r>
            <a:r>
              <a:rPr lang="sl-SI"/>
              <a:t>; </a:t>
            </a:r>
          </a:p>
          <a:p>
            <a:pPr marL="199088" indent="-199088">
              <a:buAutoNum type="alphaLcParenBoth"/>
            </a:pPr>
            <a:r>
              <a:rPr lang="sl-SI"/>
              <a:t>zdravilo za uporabo v veterinarski medicini po tej Uredbi v zadevni ali drugi državi članici za uporabo pri </a:t>
            </a:r>
            <a:r>
              <a:rPr lang="sl-SI" b="1"/>
              <a:t>kopenskih vrstah za proizvodnjo živil, </a:t>
            </a:r>
            <a:r>
              <a:rPr lang="sl-SI">
                <a:solidFill>
                  <a:srgbClr val="FF0000"/>
                </a:solidFill>
              </a:rPr>
              <a:t>ki vsebuje </a:t>
            </a:r>
            <a:r>
              <a:rPr lang="sl-SI" b="1">
                <a:solidFill>
                  <a:srgbClr val="FF0000"/>
                </a:solidFill>
              </a:rPr>
              <a:t>snov iz seznama</a:t>
            </a:r>
            <a:r>
              <a:rPr lang="sl-SI">
                <a:solidFill>
                  <a:srgbClr val="FF0000"/>
                </a:solidFill>
              </a:rPr>
              <a:t>, pripravljenega skladno z odstavkom 3</a:t>
            </a:r>
            <a:r>
              <a:rPr lang="sl-SI"/>
              <a:t>; </a:t>
            </a:r>
          </a:p>
          <a:p>
            <a:pPr marL="199088" indent="-199088">
              <a:buAutoNum type="alphaLcParenBoth"/>
            </a:pPr>
            <a:r>
              <a:rPr lang="sl-SI" b="1"/>
              <a:t>zdravilo za uporabo v humani medicini</a:t>
            </a:r>
            <a:r>
              <a:rPr lang="sl-SI"/>
              <a:t>, ki ima dovoljenje skladno z Direktivo 2001/83/ES ali Uredbo (ES) št. 726/2004 in </a:t>
            </a:r>
            <a:r>
              <a:rPr lang="sl-SI">
                <a:solidFill>
                  <a:srgbClr val="FF0000"/>
                </a:solidFill>
              </a:rPr>
              <a:t>vsebuje snovi iz seznama, pripravljenega skladno z odstavkom 3 tega člena</a:t>
            </a:r>
            <a:r>
              <a:rPr lang="sl-SI"/>
              <a:t>; ali </a:t>
            </a:r>
          </a:p>
          <a:p>
            <a:pPr marL="199088" indent="-199088">
              <a:buAutoNum type="alphaLcParenBoth"/>
            </a:pPr>
            <a:r>
              <a:rPr lang="sl-SI"/>
              <a:t>zdravilo za uporabo v veterinarski medicini, </a:t>
            </a:r>
            <a:r>
              <a:rPr lang="sl-SI" b="1"/>
              <a:t>ki se pripravi za vsak primer posebej, </a:t>
            </a:r>
            <a:r>
              <a:rPr lang="sl-SI"/>
              <a:t>v skladu s pogoji veterinarskega recepta. </a:t>
            </a:r>
          </a:p>
          <a:p>
            <a:endParaRPr lang="en-US" dirty="0"/>
          </a:p>
          <a:p>
            <a:r>
              <a:rPr lang="sl-SI"/>
              <a:t>2. Z odstopanjem od točk (b) in (c) odstavka 1 in </a:t>
            </a:r>
            <a:r>
              <a:rPr lang="sl-SI" b="1"/>
              <a:t>dokler se ne pripravi seznama, ki je omenjen v odstavku 3</a:t>
            </a:r>
            <a:r>
              <a:rPr lang="sl-SI"/>
              <a:t>, lahko odgovorni veterinar,</a:t>
            </a:r>
          </a:p>
          <a:p>
            <a:pPr marL="228600" indent="-228600">
              <a:buAutoNum type="alphaLcParenR"/>
            </a:pPr>
            <a:r>
              <a:rPr lang="sl-SI"/>
              <a:t>zdravilo za uporabo v veterinarski medicini, ki ima dovoljenje po tej Uredbi v </a:t>
            </a:r>
            <a:r>
              <a:rPr lang="sl-SI" b="1"/>
              <a:t>zadevni državi članici ali drugi državi članici za uporabo pri kopenskih živalih za proizvodnjo živil</a:t>
            </a:r>
            <a:r>
              <a:rPr lang="sl-SI"/>
              <a:t>; </a:t>
            </a:r>
          </a:p>
          <a:p>
            <a:pPr marL="228600" indent="-228600">
              <a:buAutoNum type="alphaLcParenR"/>
            </a:pPr>
            <a:r>
              <a:rPr lang="sl-SI"/>
              <a:t>če ni zdravila za uporabo v veterinarski medicini, kot je navedeno v točki (a) tega odstavka, zdravilo </a:t>
            </a:r>
            <a:r>
              <a:rPr lang="sl-SI" b="1"/>
              <a:t>za uporabo v humani medicini, </a:t>
            </a:r>
            <a:r>
              <a:rPr lang="sl-SI"/>
              <a:t>ki ima dovoljenje za promet skladno z Direktivo 2001/83/ES ali Uredbo (ES) št. 726/2004. </a:t>
            </a:r>
          </a:p>
          <a:p>
            <a:pPr marL="199088" indent="-199088">
              <a:buAutoNum type="alphaLcParenBoth"/>
            </a:pPr>
            <a:endParaRPr lang="en-US" dirty="0"/>
          </a:p>
          <a:p>
            <a:r>
              <a:rPr lang="sl-SI"/>
              <a:t>3. Komisija bo z uvedbo ukrepov najkasneje v petih letih od 28. januarja 2022 pripravila seznam snovi, ki se uporabljajo v zdravilih za uporabo v veterinarski medicini z dovoljenjem za promet v Evropski uniji za uporabo pri vrstah kopenskih živalih za proizvodnjo živil ali snovi, ki so vsebovane v zdravilu za uporabo v humani medicini z dovoljenjem za promet v Evropski uniji, ki se lahko uporablja pri vodnih vrstah za proizvodnjo živil</a:t>
            </a:r>
          </a:p>
          <a:p>
            <a:endParaRPr lang="en-US" dirty="0"/>
          </a:p>
          <a:p>
            <a:r>
              <a:rPr lang="sl-SI"/>
              <a:t>4. Z izjemo imunoloških zdravil za uporabo v veterinarski medicini, tam kjer ni na voljo zdravila, kot je navedeno v odstavkih 1 in 2, lahko odgovorni veterinar, po lastni neposredni odgovornosti, in še posebej za preprečitev povzročanja nesprejemljivega trpljenja, izjemoma zdravi vodne vrste za proizvodnjo živil z zdravilom za uporabo v veterinarski medicini, ki ima dovoljenje za promet v tretji državi za isto vrsto in isto indikacijo.</a:t>
            </a:r>
          </a:p>
        </p:txBody>
      </p:sp>
      <p:sp>
        <p:nvSpPr>
          <p:cNvPr id="4" name="Marcador de número de diapositiva 3"/>
          <p:cNvSpPr>
            <a:spLocks noGrp="1"/>
          </p:cNvSpPr>
          <p:nvPr>
            <p:ph type="sldNum" sz="quarter" idx="5"/>
          </p:nvPr>
        </p:nvSpPr>
        <p:spPr/>
        <p:txBody>
          <a:bodyPr/>
          <a:lstStyle/>
          <a:p>
            <a:pPr marL="0" marR="0" lvl="0" indent="0" algn="r" defTabSz="796351" rtl="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796351"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7138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400"/>
              <a:t>Najprej morate ugotoviti, ali v </a:t>
            </a:r>
            <a:r>
              <a:rPr lang="sl-SI" sz="1400" b="1">
                <a:solidFill>
                  <a:srgbClr val="003399"/>
                </a:solidFill>
              </a:rPr>
              <a:t>vaši državi </a:t>
            </a:r>
            <a:r>
              <a:rPr lang="sl-SI" sz="1400"/>
              <a:t>obstaja zdravilo z dovoljenjem za promet za to </a:t>
            </a:r>
            <a:r>
              <a:rPr lang="sl-SI" sz="1400" b="1">
                <a:solidFill>
                  <a:srgbClr val="009900"/>
                </a:solidFill>
              </a:rPr>
              <a:t>vrsto</a:t>
            </a:r>
            <a:r>
              <a:rPr lang="sl-SI" sz="1400"/>
              <a:t> in </a:t>
            </a:r>
            <a:r>
              <a:rPr lang="sl-SI" sz="1400" b="1">
                <a:solidFill>
                  <a:srgbClr val="FF9966"/>
                </a:solidFill>
              </a:rPr>
              <a:t>indikacijo</a:t>
            </a:r>
          </a:p>
          <a:p>
            <a:pPr marL="285750" indent="-285750">
              <a:buFont typeface="Wingdings" panose="05000000000000000000" pitchFamily="2" charset="2"/>
              <a:buChar char="Ø"/>
            </a:pPr>
            <a:endParaRPr lang="fr-BE" sz="1400" dirty="0"/>
          </a:p>
          <a:p>
            <a:pPr marL="457200" lvl="1" indent="-457200">
              <a:buFont typeface="+mj-lt"/>
              <a:buAutoNum type="alphaLcParenR"/>
            </a:pPr>
            <a:r>
              <a:rPr lang="sl-SI" sz="1400"/>
              <a:t>Zdravilo, ki ima dovoljenje za promet </a:t>
            </a:r>
            <a:r>
              <a:rPr lang="sl-SI" sz="1400" b="1">
                <a:solidFill>
                  <a:srgbClr val="003399"/>
                </a:solidFill>
              </a:rPr>
              <a:t>v vaši državi ali drugi državi članici EU</a:t>
            </a:r>
          </a:p>
          <a:p>
            <a:pPr marL="449263" lvl="5"/>
            <a:r>
              <a:rPr lang="sl-SI" sz="1400"/>
              <a:t>za </a:t>
            </a:r>
            <a:r>
              <a:rPr lang="sl-SI" sz="1400" b="1">
                <a:solidFill>
                  <a:srgbClr val="009900"/>
                </a:solidFill>
              </a:rPr>
              <a:t>isto ali drugo </a:t>
            </a:r>
            <a:r>
              <a:rPr lang="sl-SI" sz="1400" b="1" u="sng">
                <a:solidFill>
                  <a:srgbClr val="009900"/>
                </a:solidFill>
              </a:rPr>
              <a:t>vodno</a:t>
            </a:r>
            <a:r>
              <a:rPr lang="sl-SI" sz="1400" b="1">
                <a:solidFill>
                  <a:srgbClr val="009900"/>
                </a:solidFill>
              </a:rPr>
              <a:t> vrsto za proizvodnjo živil</a:t>
            </a:r>
            <a:r>
              <a:rPr lang="sl-SI" sz="1400"/>
              <a:t>, </a:t>
            </a:r>
          </a:p>
          <a:p>
            <a:pPr marL="449263" lvl="5"/>
            <a:r>
              <a:rPr lang="sl-SI" sz="1400"/>
              <a:t>za </a:t>
            </a:r>
            <a:r>
              <a:rPr lang="sl-SI" sz="1400" b="1">
                <a:solidFill>
                  <a:srgbClr val="FF9966"/>
                </a:solidFill>
              </a:rPr>
              <a:t>isto ali drugo indikacijo</a:t>
            </a:r>
            <a:r>
              <a:rPr lang="sl-SI" sz="1400"/>
              <a:t>.</a:t>
            </a:r>
          </a:p>
          <a:p>
            <a:pPr marL="4572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lang="fr-BE" sz="1400" dirty="0"/>
          </a:p>
          <a:p>
            <a:pPr marL="457200" marR="0" lvl="2" indent="0" algn="l" defTabSz="914400" rtl="0" eaLnBrk="1" fontAlgn="auto" latinLnBrk="0" hangingPunct="1">
              <a:lnSpc>
                <a:spcPct val="100000"/>
              </a:lnSpc>
              <a:spcBef>
                <a:spcPts val="0"/>
              </a:spcBef>
              <a:spcAft>
                <a:spcPts val="0"/>
              </a:spcAft>
              <a:buClrTx/>
              <a:buSzTx/>
              <a:buFont typeface="+mj-lt"/>
              <a:buNone/>
              <a:tabLst/>
              <a:defRPr/>
            </a:pPr>
            <a:r>
              <a:rPr lang="sl-SI" sz="1400"/>
              <a:t>če zdravilo ni na voljo, potem</a:t>
            </a:r>
          </a:p>
          <a:p>
            <a:pPr marL="457200" lvl="1" indent="-457200">
              <a:buFont typeface="+mj-lt"/>
              <a:buAutoNum type="alphaLcParenR"/>
            </a:pPr>
            <a:endParaRPr lang="fr-BE" sz="1400" dirty="0"/>
          </a:p>
          <a:p>
            <a:pPr marL="457200" lvl="1" indent="-457200">
              <a:buFont typeface="+mj-lt"/>
              <a:buAutoNum type="alphaLcParenR"/>
            </a:pPr>
            <a:r>
              <a:rPr lang="sl-SI" sz="1400"/>
              <a:t>Zdravilo, ki ima dovoljenje za promet </a:t>
            </a:r>
            <a:r>
              <a:rPr lang="sl-SI" sz="1400" b="1">
                <a:solidFill>
                  <a:srgbClr val="003399"/>
                </a:solidFill>
              </a:rPr>
              <a:t>v vaši državi ali drugi državi članici EU</a:t>
            </a:r>
          </a:p>
          <a:p>
            <a:pPr marL="448945" lvl="1"/>
            <a:r>
              <a:rPr lang="sl-SI" sz="1400"/>
              <a:t>za uporabo pri </a:t>
            </a:r>
            <a:r>
              <a:rPr lang="sl-SI" sz="1400" b="1" u="sng">
                <a:solidFill>
                  <a:srgbClr val="009900"/>
                </a:solidFill>
              </a:rPr>
              <a:t>kopenskih</a:t>
            </a:r>
            <a:r>
              <a:rPr lang="sl-SI" sz="1400" b="1">
                <a:solidFill>
                  <a:srgbClr val="009900"/>
                </a:solidFill>
              </a:rPr>
              <a:t> živalih za proizvodnjo živil*</a:t>
            </a:r>
          </a:p>
          <a:p>
            <a:pPr marL="449263" lvl="1"/>
            <a:r>
              <a:rPr lang="sl-SI" sz="1400" b="1" i="1" u="sng">
                <a:solidFill>
                  <a:schemeClr val="tx1"/>
                </a:solidFill>
              </a:rPr>
              <a:t>vsebuje snov, ki je navedena v seznamu</a:t>
            </a:r>
            <a:r>
              <a:rPr lang="sl-SI" sz="1400" i="1" u="sng"/>
              <a:t>.</a:t>
            </a:r>
          </a:p>
          <a:p>
            <a:pPr marL="4572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lang="fr-BE" sz="1400" dirty="0"/>
          </a:p>
          <a:p>
            <a:pPr marL="457200" marR="0" lvl="2" indent="0" algn="l" defTabSz="914400" rtl="0" eaLnBrk="1" fontAlgn="auto" latinLnBrk="0" hangingPunct="1">
              <a:lnSpc>
                <a:spcPct val="100000"/>
              </a:lnSpc>
              <a:spcBef>
                <a:spcPts val="0"/>
              </a:spcBef>
              <a:spcAft>
                <a:spcPts val="0"/>
              </a:spcAft>
              <a:buClrTx/>
              <a:buSzTx/>
              <a:buFont typeface="+mj-lt"/>
              <a:buNone/>
              <a:tabLst/>
              <a:defRPr/>
            </a:pPr>
            <a:r>
              <a:rPr lang="sl-SI" sz="1400"/>
              <a:t>če zdravilo ni na voljo, potem</a:t>
            </a:r>
          </a:p>
          <a:p>
            <a:pPr marL="0" lvl="1" indent="0">
              <a:buFont typeface="+mj-lt"/>
              <a:buNone/>
            </a:pPr>
            <a:endParaRPr lang="fr-BE" sz="1400" dirty="0"/>
          </a:p>
          <a:p>
            <a:pPr marL="457200" lvl="1" indent="-457200">
              <a:buFont typeface="+mj-lt"/>
              <a:buAutoNum type="alphaLcParenR" startAt="3"/>
            </a:pPr>
            <a:r>
              <a:rPr lang="sl-SI" sz="1400"/>
              <a:t>Zdravilo, ki ima dovoljenje za </a:t>
            </a:r>
            <a:r>
              <a:rPr lang="sl-SI" sz="1400" b="1"/>
              <a:t>uporabo v humani medicini *</a:t>
            </a:r>
          </a:p>
          <a:p>
            <a:pPr marL="449263" lvl="2"/>
            <a:r>
              <a:rPr lang="sl-SI" sz="1400" b="1" i="1" u="sng"/>
              <a:t>vsebuje snovi, ki so navedene v seznamu</a:t>
            </a:r>
            <a:r>
              <a:rPr lang="sl-SI" sz="1400" b="1" i="1"/>
              <a:t>.</a:t>
            </a:r>
          </a:p>
          <a:p>
            <a:pPr marL="4572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lang="fr-BE" sz="1400" dirty="0"/>
          </a:p>
          <a:p>
            <a:pPr marL="457200" marR="0" lvl="2" indent="0" algn="l" defTabSz="914400" rtl="0" eaLnBrk="1" fontAlgn="auto" latinLnBrk="0" hangingPunct="1">
              <a:lnSpc>
                <a:spcPct val="100000"/>
              </a:lnSpc>
              <a:spcBef>
                <a:spcPts val="0"/>
              </a:spcBef>
              <a:spcAft>
                <a:spcPts val="0"/>
              </a:spcAft>
              <a:buClrTx/>
              <a:buSzTx/>
              <a:buFont typeface="+mj-lt"/>
              <a:buNone/>
              <a:tabLst/>
              <a:defRPr/>
            </a:pPr>
            <a:r>
              <a:rPr lang="sl-SI" sz="1400"/>
              <a:t>če zdravilo ni na voljo, potem</a:t>
            </a:r>
          </a:p>
          <a:p>
            <a:pPr marL="0" lvl="1" indent="0">
              <a:buFont typeface="+mj-lt"/>
              <a:buNone/>
            </a:pPr>
            <a:endParaRPr lang="fr-BE" sz="1400" dirty="0"/>
          </a:p>
          <a:p>
            <a:pPr marL="0" lvl="1"/>
            <a:r>
              <a:rPr lang="sl-SI" sz="1400"/>
              <a:t>D) Zdravilo, </a:t>
            </a:r>
            <a:r>
              <a:rPr lang="sl-SI" sz="1400" b="1"/>
              <a:t>ki se pripravi za vsak primer posebej. </a:t>
            </a:r>
          </a:p>
          <a:p>
            <a:pPr marL="4572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lang="fr-BE" sz="1400" dirty="0"/>
          </a:p>
          <a:p>
            <a:pPr marL="457200" marR="0" lvl="2" indent="0" algn="l" defTabSz="914400" rtl="0" eaLnBrk="1" fontAlgn="auto" latinLnBrk="0" hangingPunct="1">
              <a:lnSpc>
                <a:spcPct val="100000"/>
              </a:lnSpc>
              <a:spcBef>
                <a:spcPts val="0"/>
              </a:spcBef>
              <a:spcAft>
                <a:spcPts val="0"/>
              </a:spcAft>
              <a:buClrTx/>
              <a:buSzTx/>
              <a:buFont typeface="+mj-lt"/>
              <a:buNone/>
              <a:tabLst/>
              <a:defRPr/>
            </a:pPr>
            <a:r>
              <a:rPr lang="sl-SI" sz="1400"/>
              <a:t>če zdravilo ni na voljo, potem</a:t>
            </a:r>
          </a:p>
          <a:p>
            <a:pPr marL="0" lvl="1" indent="0">
              <a:buFont typeface="+mj-lt"/>
              <a:buNone/>
            </a:pPr>
            <a:endParaRPr lang="fr-BE" sz="1400" b="1" dirty="0"/>
          </a:p>
          <a:p>
            <a:pPr marL="457200" lvl="1" indent="-457200">
              <a:buFont typeface="+mj-lt"/>
              <a:buAutoNum type="alphaLcParenR" startAt="3"/>
            </a:pPr>
            <a:r>
              <a:rPr lang="sl-SI" sz="1400"/>
              <a:t>Zdravilo, ki ima dovoljenje za promet v </a:t>
            </a:r>
            <a:r>
              <a:rPr lang="sl-SI" sz="1400" b="1">
                <a:solidFill>
                  <a:srgbClr val="003399"/>
                </a:solidFill>
              </a:rPr>
              <a:t>tretji </a:t>
            </a:r>
            <a:r>
              <a:rPr kumimoji="0" lang="sl-SI" sz="1400" b="1" i="0" u="none" strike="noStrike" cap="none" normalizeH="0" baseline="0" noProof="0">
                <a:ln>
                  <a:noFill/>
                </a:ln>
                <a:solidFill>
                  <a:srgbClr val="003399"/>
                </a:solidFill>
                <a:effectLst/>
                <a:uLnTx/>
                <a:uFillTx/>
              </a:rPr>
              <a:t> državi </a:t>
            </a:r>
          </a:p>
          <a:p>
            <a:pPr marL="449263" lvl="2"/>
            <a:r>
              <a:rPr kumimoji="0" lang="sl-SI" sz="1400" i="0" u="none" strike="noStrike" cap="none" normalizeH="0" baseline="0" noProof="0">
                <a:ln>
                  <a:noFill/>
                </a:ln>
                <a:solidFill>
                  <a:sysClr val="windowText" lastClr="000000"/>
                </a:solidFill>
                <a:effectLst/>
                <a:uLnTx/>
                <a:uFillTx/>
              </a:rPr>
              <a:t>za </a:t>
            </a:r>
            <a:r>
              <a:rPr kumimoji="0" lang="sl-SI" sz="1400" b="1" i="0" u="none" strike="noStrike" cap="none" normalizeH="0" baseline="0" noProof="0">
                <a:ln>
                  <a:noFill/>
                </a:ln>
                <a:solidFill>
                  <a:srgbClr val="009900"/>
                </a:solidFill>
                <a:effectLst/>
                <a:uLnTx/>
                <a:uFillTx/>
              </a:rPr>
              <a:t>isto živalsko vrsto </a:t>
            </a:r>
            <a:r>
              <a:rPr kumimoji="0" lang="sl-SI" sz="1400" i="0" u="none" strike="noStrike" cap="none" normalizeH="0" baseline="0" noProof="0">
                <a:ln>
                  <a:noFill/>
                </a:ln>
                <a:solidFill>
                  <a:sysClr val="windowText" lastClr="000000"/>
                </a:solidFill>
                <a:effectLst/>
                <a:uLnTx/>
                <a:uFillTx/>
              </a:rPr>
              <a:t>in </a:t>
            </a:r>
            <a:r>
              <a:rPr kumimoji="0" lang="sl-SI" sz="1400" b="1" i="0" u="none" strike="noStrike" cap="none" normalizeH="0" baseline="0" noProof="0">
                <a:ln>
                  <a:noFill/>
                </a:ln>
                <a:solidFill>
                  <a:srgbClr val="FF9966"/>
                </a:solidFill>
                <a:effectLst/>
                <a:uLnTx/>
                <a:uFillTx/>
              </a:rPr>
              <a:t>isto indikacijo.</a:t>
            </a:r>
          </a:p>
          <a:p>
            <a:pPr marL="449263" lvl="2"/>
            <a:endParaRPr kumimoji="0" lang="en-US" sz="1400" b="1" i="0" u="none" strike="noStrike" kern="0" cap="none" spc="0" normalizeH="0" baseline="0" noProof="0" dirty="0">
              <a:ln>
                <a:noFill/>
              </a:ln>
              <a:solidFill>
                <a:srgbClr val="FF9966"/>
              </a:solidFill>
              <a:effectLst/>
              <a:uLnTx/>
              <a:uFillTx/>
            </a:endParaRPr>
          </a:p>
          <a:p>
            <a:pPr marL="449263" lvl="2"/>
            <a:r>
              <a:rPr kumimoji="0" lang="sl-SI" sz="1400" b="1" i="0" u="none" strike="noStrike" cap="none" normalizeH="0" baseline="0" noProof="0">
                <a:ln>
                  <a:noFill/>
                </a:ln>
                <a:solidFill>
                  <a:srgbClr val="FF9966"/>
                </a:solidFill>
                <a:effectLst/>
                <a:uLnTx/>
                <a:uFillTx/>
              </a:rPr>
              <a:t>Komisija mora pripraviti seznam, ko bo na voljo b) in c) samo zdravila na seznamu</a:t>
            </a:r>
          </a:p>
          <a:p>
            <a:r>
              <a:rPr lang="sl-SI">
                <a:solidFill>
                  <a:srgbClr val="FF9966"/>
                </a:solidFill>
              </a:rPr>
              <a:t>Komisija bo do leta 2027 sprejela uredbo s seznamom učinkovin, zdravila, ki se uporabljajo po točki b) in c) pa bi morala nato vsebovati samo učinkovite iz tega seznama.</a:t>
            </a:r>
          </a:p>
          <a:p>
            <a:pPr marL="448945" lvl="2"/>
            <a:endParaRPr lang="en-US" sz="1400" b="1" kern="0" dirty="0">
              <a:solidFill>
                <a:srgbClr val="FF9966"/>
              </a:solidFill>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D84CC-B9D2-4B71-B917-5618B5E60CDC}"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5835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b="0" i="0">
                <a:solidFill>
                  <a:srgbClr val="474747"/>
                </a:solidFill>
                <a:effectLst/>
                <a:latin typeface="Google Sans"/>
              </a:rPr>
              <a:t>Profilaksa: Beseda izhaja iz grškega jezika za „napredno zaščito“, kar predstavlja primeren izraz za ukrepe, ki se izvajajo za odvračanje bolezni ali drugih neželenih posledic. Profilaksa je </a:t>
            </a:r>
            <a:r>
              <a:rPr lang="sl-SI" b="0" i="0">
                <a:solidFill>
                  <a:srgbClr val="040C28"/>
                </a:solidFill>
                <a:effectLst/>
                <a:latin typeface="Google Sans"/>
              </a:rPr>
              <a:t>zdravilo ali </a:t>
            </a:r>
            <a:r>
              <a:rPr lang="sl-SI" b="1" i="0">
                <a:solidFill>
                  <a:srgbClr val="040C28"/>
                </a:solidFill>
                <a:effectLst/>
                <a:latin typeface="Google Sans"/>
              </a:rPr>
              <a:t>zdravljenje, ki je bilo zasnovano in se uporablja za preprečevanje pojava bolezni</a:t>
            </a:r>
            <a:r>
              <a:rPr lang="sl-SI" b="0" i="0">
                <a:solidFill>
                  <a:srgbClr val="474747"/>
                </a:solidFill>
                <a:effectLst/>
                <a:latin typeface="Google Sans"/>
              </a:rPr>
              <a:t>, preden se pojavijo dokazi bolezni.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800" b="0" i="0" u="none" strike="noStrike" baseline="0">
                <a:solidFill>
                  <a:srgbClr val="474747"/>
                </a:solidFill>
                <a:effectLst/>
                <a:latin typeface="Google San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800" b="0" i="0" u="none" strike="noStrike" baseline="0">
                <a:solidFill>
                  <a:srgbClr val="474747"/>
                </a:solidFill>
                <a:effectLst/>
                <a:latin typeface="Google Sans"/>
              </a:rPr>
              <a:t>V skladu z Uredbo o zdravilih za uporabo v veterinarski medicini veljajo naslednje definicije: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latin typeface="EUAlbertina"/>
            </a:endParaRPr>
          </a:p>
          <a:p>
            <a:r>
              <a:rPr lang="sl-SI" sz="1800" b="1" i="0" u="none" strike="noStrike" baseline="0">
                <a:solidFill>
                  <a:srgbClr val="19161A"/>
                </a:solidFill>
                <a:latin typeface="EUAlbertina"/>
                <a:ea typeface="+mn-ea"/>
                <a:cs typeface="+mn-cs"/>
              </a:rPr>
              <a:t>Profilaksa </a:t>
            </a:r>
            <a:r>
              <a:rPr lang="sl-SI" sz="1800" b="0" i="0" u="none" strike="noStrike" baseline="0">
                <a:solidFill>
                  <a:srgbClr val="19161A"/>
                </a:solidFill>
                <a:latin typeface="EUAlbertina"/>
                <a:ea typeface="+mn-ea"/>
                <a:cs typeface="+mn-cs"/>
              </a:rPr>
              <a:t>pomeni „dajanje zdravila živali ali skupini živali, preden se pojavijo klinični znaki bolezni, da bi preprečili nastanek bolezni ali okužbe“. (</a:t>
            </a:r>
            <a:r>
              <a:rPr lang="sl-SI" sz="1800" b="0" i="0" u="none" strike="noStrike" baseline="0">
                <a:solidFill>
                  <a:srgbClr val="000000"/>
                </a:solidFill>
                <a:latin typeface="EUAlbertina"/>
                <a:ea typeface="+mn-ea"/>
                <a:cs typeface="+mn-cs"/>
              </a:rPr>
              <a:t>Člen 4(16) Uredbe (EU) 2019/6).</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800" b="1" i="0" u="none" strike="noStrike" baseline="0">
                <a:solidFill>
                  <a:srgbClr val="19161A"/>
                </a:solidFill>
                <a:latin typeface="EUAlbertina"/>
              </a:rPr>
              <a:t>Metafilaksa </a:t>
            </a:r>
            <a:r>
              <a:rPr lang="sl-SI" sz="1800" b="0" i="0" u="none" strike="noStrike" baseline="0">
                <a:solidFill>
                  <a:srgbClr val="19161A"/>
                </a:solidFill>
                <a:latin typeface="EUAlbertina"/>
              </a:rPr>
              <a:t>pomeni „dajanje zdravila skupini živali po tem, ko je za del skupine postavljena klinična diagnoza bolezni, in sicer, da bi se zdravile klinično bolne živali in bi se nadzorovalo širjenje bolezni na živali, ki so v tesnem stiku in ogrožene ter so mogoče tudi že subklinično okužene“. (</a:t>
            </a:r>
            <a:r>
              <a:rPr lang="sl-SI" sz="1200" b="0" i="0" u="none" strike="noStrike" baseline="0">
                <a:solidFill>
                  <a:srgbClr val="000000"/>
                </a:solidFill>
                <a:latin typeface="EUAlbertina"/>
              </a:rPr>
              <a:t>Člen 4(15) Uredbe (EU) 2019/6).</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b="0" i="0">
                <a:solidFill>
                  <a:srgbClr val="474747"/>
                </a:solidFill>
                <a:effectLst/>
                <a:latin typeface="Google Sans"/>
              </a:rPr>
              <a:t>Metafilaksa: </a:t>
            </a:r>
            <a:r>
              <a:rPr lang="sl-SI" b="0" i="0">
                <a:solidFill>
                  <a:srgbClr val="040C28"/>
                </a:solidFill>
                <a:effectLst/>
                <a:latin typeface="Google Sans"/>
              </a:rPr>
              <a:t>Zdravljenje skupine živali brez dokaza bolezni, ki so v bližnjem stiku z drugimi živalmi, pri katerih so se pojavili dokazi nalezljive bolezni.</a:t>
            </a:r>
          </a:p>
          <a:p>
            <a:pPr marL="0" marR="0" lvl="0" indent="0" algn="l" defTabSz="914400" rtl="0" eaLnBrk="1" fontAlgn="auto" latinLnBrk="0" hangingPunct="1">
              <a:lnSpc>
                <a:spcPct val="100000"/>
              </a:lnSpc>
              <a:spcBef>
                <a:spcPts val="0"/>
              </a:spcBef>
              <a:spcAft>
                <a:spcPts val="0"/>
              </a:spcAft>
              <a:buClrTx/>
              <a:buSzTx/>
              <a:buFontTx/>
              <a:buNone/>
              <a:tabLst/>
              <a:defRPr/>
            </a:pPr>
            <a:r>
              <a:rPr lang="sl-SI" b="0" i="0">
                <a:solidFill>
                  <a:srgbClr val="474747"/>
                </a:solidFill>
                <a:effectLst/>
                <a:latin typeface="Google Sans"/>
              </a:rPr>
              <a:t>Profilaksa/preprečevanje in metafilaksa vključujeta dajanje protimikrobnih snovi „zdravim“ posameznikom, da se „prepreči“ okužbe, vendar </a:t>
            </a:r>
            <a:r>
              <a:rPr lang="sl-SI" b="0" i="0">
                <a:solidFill>
                  <a:srgbClr val="040C28"/>
                </a:solidFill>
                <a:effectLst/>
                <a:latin typeface="Google Sans"/>
              </a:rPr>
              <a:t>za profilakso/preprečevanje obstaja zaznano „tveganje“, medtem ko se metafilakso lahko obravnava kot opredeljivo „nevarnost“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8</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3833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25F63001-12F0-4728-A742-2BF345E96C8D}" type="slidenum">
              <a:rPr lang="en-GB" smtClean="0"/>
              <a:t>9</a:t>
            </a:fld>
            <a:endParaRPr lang="en-GB"/>
          </a:p>
        </p:txBody>
      </p:sp>
    </p:spTree>
    <p:extLst>
      <p:ext uri="{BB962C8B-B14F-4D97-AF65-F5344CB8AC3E}">
        <p14:creationId xmlns:p14="http://schemas.microsoft.com/office/powerpoint/2010/main" val="2241439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a:t>Opomba za vodje usposabljanja: Ta diapozitiv se pojavlja tudi v drugih delih predstavitve. Če je dovolj časa, bi bilo koristno zagotoviti kratek opis vseh tem. V nasprotnem se lahko opis skrije. </a:t>
            </a:r>
          </a:p>
        </p:txBody>
      </p:sp>
      <p:sp>
        <p:nvSpPr>
          <p:cNvPr id="4" name="Slide Number Placeholder 3"/>
          <p:cNvSpPr>
            <a:spLocks noGrp="1"/>
          </p:cNvSpPr>
          <p:nvPr>
            <p:ph type="sldNum" sz="quarter" idx="5"/>
          </p:nvPr>
        </p:nvSpPr>
        <p:spPr/>
        <p:txBody>
          <a:bodyPr/>
          <a:lstStyle/>
          <a:p>
            <a:fld id="{13FD84CC-B9D2-4B71-B917-5618B5E60CDC}" type="slidenum">
              <a:rPr lang="es-ES" smtClean="0"/>
              <a:t>10</a:t>
            </a:fld>
            <a:endParaRPr lang="es-ES"/>
          </a:p>
        </p:txBody>
      </p:sp>
    </p:spTree>
    <p:extLst>
      <p:ext uri="{BB962C8B-B14F-4D97-AF65-F5344CB8AC3E}">
        <p14:creationId xmlns:p14="http://schemas.microsoft.com/office/powerpoint/2010/main" val="2051009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a:t>POGOVORITE SE o zadnjih dveh točkah</a:t>
            </a:r>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11</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732310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sl-SI"/>
              <a:t>Preverimo lahko, ali je predloga na voljo za različne države in v slednjem primeru vključite predlogo države</a:t>
            </a:r>
          </a:p>
          <a:p>
            <a:r>
              <a:rPr lang="sl-SI"/>
              <a:t>RE moder okvirček. Razložite, kaj je uporaba po členu 112–114. </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12</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994251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87108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98514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23888" y="465138"/>
            <a:ext cx="4022725" cy="2266950"/>
          </a:xfrm>
        </p:spPr>
      </p:sp>
      <p:sp>
        <p:nvSpPr>
          <p:cNvPr id="3" name="Marcador de notas 2"/>
          <p:cNvSpPr>
            <a:spLocks noGrp="1"/>
          </p:cNvSpPr>
          <p:nvPr>
            <p:ph type="body" idx="1"/>
          </p:nvPr>
        </p:nvSpPr>
        <p:spPr>
          <a:xfrm>
            <a:off x="619919" y="2875756"/>
            <a:ext cx="5976278" cy="4842869"/>
          </a:xfrm>
        </p:spPr>
        <p:txBody>
          <a:bodyPr/>
          <a:lstStyle/>
          <a:p>
            <a:r>
              <a:rPr lang="sl-SI" sz="1300">
                <a:latin typeface="Calibri" panose="020F0502020204030204" pitchFamily="34" charset="0"/>
                <a:cs typeface="Calibri" panose="020F0502020204030204" pitchFamily="34" charset="0"/>
              </a:rPr>
              <a:t>Člen 113 – Uporaba zdravil, ki ni zajeta v pogojih dovoljenja za promet pri </a:t>
            </a:r>
            <a:r>
              <a:rPr lang="sl-SI" sz="1300" b="1" u="sng">
                <a:solidFill>
                  <a:srgbClr val="FF0000"/>
                </a:solidFill>
                <a:latin typeface="Calibri" panose="020F0502020204030204" pitchFamily="34" charset="0"/>
                <a:cs typeface="Calibri" panose="020F0502020204030204" pitchFamily="34" charset="0"/>
              </a:rPr>
              <a:t>kopenskih živalskih vrstah za proizvodnjo živil </a:t>
            </a:r>
          </a:p>
          <a:p>
            <a:endParaRPr lang="en-US" sz="1300" dirty="0">
              <a:latin typeface="Calibri" panose="020F0502020204030204" pitchFamily="34" charset="0"/>
              <a:cs typeface="Calibri" panose="020F0502020204030204" pitchFamily="34" charset="0"/>
            </a:endParaRPr>
          </a:p>
          <a:p>
            <a:pPr marL="199088" indent="-199088">
              <a:buAutoNum type="arabicPeriod"/>
            </a:pPr>
            <a:r>
              <a:rPr lang="sl-SI" sz="1300">
                <a:latin typeface="Calibri" panose="020F0502020204030204" pitchFamily="34" charset="0"/>
                <a:cs typeface="Calibri" panose="020F0502020204030204" pitchFamily="34" charset="0"/>
              </a:rPr>
              <a:t>odstopanje od člena 106(1): če v državi članici ni zdravila za uporabo v veterinarski medicini z dovoljenjem za promet za indikacijo, ki se nanaša na </a:t>
            </a:r>
            <a:r>
              <a:rPr lang="sl-SI" sz="1300" b="1">
                <a:solidFill>
                  <a:srgbClr val="FF33CC"/>
                </a:solidFill>
                <a:latin typeface="Calibri" panose="020F0502020204030204" pitchFamily="34" charset="0"/>
                <a:cs typeface="Calibri" panose="020F0502020204030204" pitchFamily="34" charset="0"/>
              </a:rPr>
              <a:t>kopenske</a:t>
            </a:r>
            <a:r>
              <a:rPr lang="sl-SI" sz="1300" b="1">
                <a:latin typeface="Calibri" panose="020F0502020204030204" pitchFamily="34" charset="0"/>
                <a:cs typeface="Calibri" panose="020F0502020204030204" pitchFamily="34" charset="0"/>
              </a:rPr>
              <a:t> živalske vrste za proizvodnjo živil</a:t>
            </a:r>
            <a:r>
              <a:rPr lang="sl-SI" sz="1300">
                <a:latin typeface="Calibri" panose="020F0502020204030204" pitchFamily="34" charset="0"/>
                <a:cs typeface="Calibri" panose="020F0502020204030204" pitchFamily="34" charset="0"/>
              </a:rPr>
              <a:t>, lahko veterinar na </a:t>
            </a:r>
            <a:r>
              <a:rPr lang="sl-SI" sz="1300" b="1">
                <a:solidFill>
                  <a:srgbClr val="FF0000"/>
                </a:solidFill>
                <a:latin typeface="Calibri" panose="020F0502020204030204" pitchFamily="34" charset="0"/>
                <a:cs typeface="Calibri" panose="020F0502020204030204" pitchFamily="34" charset="0"/>
              </a:rPr>
              <a:t>neposredno lastno odgovornost</a:t>
            </a:r>
            <a:r>
              <a:rPr lang="sl-SI" sz="1300">
                <a:latin typeface="Calibri" panose="020F0502020204030204" pitchFamily="34" charset="0"/>
                <a:cs typeface="Calibri" panose="020F0502020204030204" pitchFamily="34" charset="0"/>
              </a:rPr>
              <a:t>, in še posebej </a:t>
            </a:r>
            <a:r>
              <a:rPr lang="sl-SI" sz="1300" b="1">
                <a:solidFill>
                  <a:srgbClr val="FF0000"/>
                </a:solidFill>
                <a:latin typeface="Calibri" panose="020F0502020204030204" pitchFamily="34" charset="0"/>
                <a:cs typeface="Calibri" panose="020F0502020204030204" pitchFamily="34" charset="0"/>
              </a:rPr>
              <a:t>za preprečitev nepotrebnega trpljenja</a:t>
            </a:r>
            <a:r>
              <a:rPr lang="sl-SI" sz="1300">
                <a:latin typeface="Calibri" panose="020F0502020204030204" pitchFamily="34" charset="0"/>
                <a:cs typeface="Calibri" panose="020F0502020204030204" pitchFamily="34" charset="0"/>
              </a:rPr>
              <a:t>, </a:t>
            </a:r>
            <a:r>
              <a:rPr lang="sl-SI" sz="1300" b="1">
                <a:solidFill>
                  <a:srgbClr val="FF0000"/>
                </a:solidFill>
                <a:latin typeface="Calibri" panose="020F0502020204030204" pitchFamily="34" charset="0"/>
                <a:cs typeface="Calibri" panose="020F0502020204030204" pitchFamily="34" charset="0"/>
              </a:rPr>
              <a:t>izjemoma</a:t>
            </a:r>
            <a:r>
              <a:rPr lang="sl-SI" sz="1300">
                <a:latin typeface="Calibri" panose="020F0502020204030204" pitchFamily="34" charset="0"/>
                <a:cs typeface="Calibri" panose="020F0502020204030204" pitchFamily="34" charset="0"/>
              </a:rPr>
              <a:t> zdravi zadevne živali z naslednjim zdravilom: </a:t>
            </a:r>
          </a:p>
          <a:p>
            <a:pPr marL="597263" lvl="1" indent="-199088">
              <a:buFont typeface="+mj-lt"/>
              <a:buAutoNum type="alphaLcParenR"/>
            </a:pPr>
            <a:r>
              <a:rPr lang="sl-SI" sz="1300" b="1">
                <a:latin typeface="Calibri" panose="020F0502020204030204" pitchFamily="34" charset="0"/>
                <a:cs typeface="Calibri" panose="020F0502020204030204" pitchFamily="34" charset="0"/>
              </a:rPr>
              <a:t>zdravilo za uporabo v veterinarski medicini po tej uredbi</a:t>
            </a:r>
            <a:r>
              <a:rPr lang="sl-SI" sz="1300">
                <a:latin typeface="Calibri" panose="020F0502020204030204" pitchFamily="34" charset="0"/>
                <a:cs typeface="Calibri" panose="020F0502020204030204" pitchFamily="34" charset="0"/>
              </a:rPr>
              <a:t> </a:t>
            </a:r>
            <a:r>
              <a:rPr lang="sl-SI" sz="1300" b="1">
                <a:solidFill>
                  <a:srgbClr val="00B050"/>
                </a:solidFill>
                <a:latin typeface="Calibri" panose="020F0502020204030204" pitchFamily="34" charset="0"/>
                <a:cs typeface="Calibri" panose="020F0502020204030204" pitchFamily="34" charset="0"/>
              </a:rPr>
              <a:t>v zadevni ali drugi državi članici </a:t>
            </a:r>
            <a:r>
              <a:rPr lang="sl-SI" sz="1300" b="1" u="sng">
                <a:latin typeface="Calibri" panose="020F0502020204030204" pitchFamily="34" charset="0"/>
                <a:cs typeface="Calibri" panose="020F0502020204030204" pitchFamily="34" charset="0"/>
              </a:rPr>
              <a:t>za uporabo za isto/drugo indikacijo v isti ali drugi </a:t>
            </a:r>
            <a:r>
              <a:rPr lang="sl-SI" sz="1300" b="1" u="sng">
                <a:solidFill>
                  <a:srgbClr val="003399"/>
                </a:solidFill>
                <a:latin typeface="Calibri" panose="020F0502020204030204" pitchFamily="34" charset="0"/>
                <a:cs typeface="Calibri" panose="020F0502020204030204" pitchFamily="34" charset="0"/>
              </a:rPr>
              <a:t>vrsti za proizvodnjo živil</a:t>
            </a:r>
            <a:r>
              <a:rPr lang="sl-SI" sz="1300" u="sng">
                <a:latin typeface="Calibri" panose="020F0502020204030204" pitchFamily="34" charset="0"/>
                <a:cs typeface="Calibri" panose="020F0502020204030204" pitchFamily="34" charset="0"/>
              </a:rPr>
              <a:t>;</a:t>
            </a:r>
          </a:p>
          <a:p>
            <a:pPr marL="597263" lvl="1" indent="-199088">
              <a:buFont typeface="+mj-lt"/>
              <a:buAutoNum type="alphaLcParenR"/>
            </a:pPr>
            <a:r>
              <a:rPr lang="sl-SI" sz="1300">
                <a:latin typeface="Calibri" panose="020F0502020204030204" pitchFamily="34" charset="0"/>
                <a:cs typeface="Calibri" panose="020F0502020204030204" pitchFamily="34" charset="0"/>
              </a:rPr>
              <a:t>če zdravila za uporabo v veterinarski medicini ni, kot je navedeno v točki (a) tega odstavka za isto indikacijo</a:t>
            </a:r>
            <a:r>
              <a:rPr lang="sl-SI" sz="1300" b="1">
                <a:latin typeface="Calibri" panose="020F0502020204030204" pitchFamily="34" charset="0"/>
                <a:cs typeface="Calibri" panose="020F0502020204030204" pitchFamily="34" charset="0"/>
              </a:rPr>
              <a:t>; zdravilo za uporabo v veterinarski medicini, ki ima dovoljenje za promet </a:t>
            </a:r>
            <a:r>
              <a:rPr lang="sl-SI" sz="1300" b="1">
                <a:solidFill>
                  <a:srgbClr val="00B050"/>
                </a:solidFill>
                <a:latin typeface="Calibri" panose="020F0502020204030204" pitchFamily="34" charset="0"/>
                <a:cs typeface="Calibri" panose="020F0502020204030204" pitchFamily="34" charset="0"/>
              </a:rPr>
              <a:t>v zadevni državi članici </a:t>
            </a:r>
            <a:r>
              <a:rPr lang="sl-SI" sz="1300" b="1">
                <a:latin typeface="Calibri" panose="020F0502020204030204" pitchFamily="34" charset="0"/>
                <a:cs typeface="Calibri" panose="020F0502020204030204" pitchFamily="34" charset="0"/>
              </a:rPr>
              <a:t>za uporabo pri </a:t>
            </a:r>
            <a:r>
              <a:rPr lang="sl-SI" sz="1300" b="1" u="sng">
                <a:solidFill>
                  <a:srgbClr val="003399"/>
                </a:solidFill>
                <a:latin typeface="Calibri" panose="020F0502020204030204" pitchFamily="34" charset="0"/>
                <a:cs typeface="Calibri" panose="020F0502020204030204" pitchFamily="34" charset="0"/>
              </a:rPr>
              <a:t>živalskih vrstah, ki niso namenjene za proizvodnjo živil </a:t>
            </a:r>
          </a:p>
          <a:p>
            <a:pPr marL="597263" lvl="1" indent="-199088">
              <a:buFont typeface="+mj-lt"/>
              <a:buAutoNum type="alphaLcParenR"/>
            </a:pPr>
            <a:r>
              <a:rPr lang="sl-SI" sz="1300">
                <a:latin typeface="Calibri" panose="020F0502020204030204" pitchFamily="34" charset="0"/>
                <a:cs typeface="Calibri" panose="020F0502020204030204" pitchFamily="34" charset="0"/>
              </a:rPr>
              <a:t>če ni zdravila za uporabo v veterinarski medicini, kot je navedeno v točki (a) ali (b) tega odstavka, </a:t>
            </a:r>
            <a:r>
              <a:rPr lang="sl-SI" sz="1300" b="1">
                <a:latin typeface="Calibri" panose="020F0502020204030204" pitchFamily="34" charset="0"/>
                <a:cs typeface="Calibri" panose="020F0502020204030204" pitchFamily="34" charset="0"/>
              </a:rPr>
              <a:t>zdravilo </a:t>
            </a:r>
            <a:r>
              <a:rPr lang="sl-SI" sz="1300" b="1" u="sng">
                <a:solidFill>
                  <a:srgbClr val="003399"/>
                </a:solidFill>
                <a:latin typeface="Calibri" panose="020F0502020204030204" pitchFamily="34" charset="0"/>
                <a:cs typeface="Calibri" panose="020F0502020204030204" pitchFamily="34" charset="0"/>
              </a:rPr>
              <a:t>za uporabo v humani medicini, </a:t>
            </a:r>
            <a:r>
              <a:rPr lang="sl-SI" sz="1300" b="1">
                <a:latin typeface="Calibri" panose="020F0502020204030204" pitchFamily="34" charset="0"/>
                <a:cs typeface="Calibri" panose="020F0502020204030204" pitchFamily="34" charset="0"/>
              </a:rPr>
              <a:t>ki ima dovoljenje za promet skladno z Direktivo </a:t>
            </a:r>
            <a:r>
              <a:rPr lang="sl-SI" sz="1300">
                <a:latin typeface="Calibri" panose="020F0502020204030204" pitchFamily="34" charset="0"/>
                <a:cs typeface="Calibri" panose="020F0502020204030204" pitchFamily="34" charset="0"/>
              </a:rPr>
              <a:t>2001/83/ES ali Uredbo (ES) št. 726/2004; </a:t>
            </a:r>
          </a:p>
          <a:p>
            <a:pPr marL="597263" lvl="1" indent="-199088">
              <a:buFont typeface="+mj-lt"/>
              <a:buAutoNum type="alphaLcParenR"/>
            </a:pPr>
            <a:r>
              <a:rPr lang="sl-SI" sz="1300">
                <a:latin typeface="Calibri" panose="020F0502020204030204" pitchFamily="34" charset="0"/>
                <a:cs typeface="Calibri" panose="020F0502020204030204" pitchFamily="34" charset="0"/>
              </a:rPr>
              <a:t>če ni zdravila, kot je navedeno v točki (a), (b) ali (c) tega odstavka, </a:t>
            </a:r>
            <a:r>
              <a:rPr lang="sl-SI" sz="1300" b="1">
                <a:latin typeface="Calibri" panose="020F0502020204030204" pitchFamily="34" charset="0"/>
                <a:cs typeface="Calibri" panose="020F0502020204030204" pitchFamily="34" charset="0"/>
              </a:rPr>
              <a:t>zdravilo za uporabo v veterinarski medicini</a:t>
            </a:r>
            <a:r>
              <a:rPr lang="sl-SI" sz="1300" b="1">
                <a:solidFill>
                  <a:srgbClr val="003399"/>
                </a:solidFill>
                <a:latin typeface="Calibri" panose="020F0502020204030204" pitchFamily="34" charset="0"/>
                <a:cs typeface="Calibri" panose="020F0502020204030204" pitchFamily="34" charset="0"/>
              </a:rPr>
              <a:t> pripravljeno za vsak primer posebej </a:t>
            </a:r>
            <a:r>
              <a:rPr lang="sl-SI" sz="1300">
                <a:latin typeface="Calibri" panose="020F0502020204030204" pitchFamily="34" charset="0"/>
                <a:cs typeface="Calibri" panose="020F0502020204030204" pitchFamily="34" charset="0"/>
              </a:rPr>
              <a:t>skladno s pogoji za veterinarske recepte. </a:t>
            </a:r>
          </a:p>
          <a:p>
            <a:pPr marL="597263" lvl="1" indent="-199088">
              <a:buFont typeface="+mj-lt"/>
              <a:buAutoNum type="alphaLcParenR"/>
            </a:pPr>
            <a:endParaRPr lang="en-US" sz="1300" dirty="0">
              <a:latin typeface="Calibri" panose="020F0502020204030204" pitchFamily="34" charset="0"/>
              <a:cs typeface="Calibri" panose="020F0502020204030204" pitchFamily="34" charset="0"/>
            </a:endParaRPr>
          </a:p>
          <a:p>
            <a:pPr marL="199088" indent="-199088">
              <a:buAutoNum type="arabicPeriod"/>
            </a:pPr>
            <a:r>
              <a:rPr lang="sl-SI" sz="1300" b="1" u="sng">
                <a:latin typeface="Calibri" panose="020F0502020204030204" pitchFamily="34" charset="0"/>
                <a:cs typeface="Calibri" panose="020F0502020204030204" pitchFamily="34" charset="0"/>
              </a:rPr>
              <a:t>Z izjemo imunoloških zdravil za uporabo v veterinarski medicini</a:t>
            </a:r>
            <a:r>
              <a:rPr lang="sl-SI" sz="1300">
                <a:latin typeface="Calibri" panose="020F0502020204030204" pitchFamily="34" charset="0"/>
                <a:cs typeface="Calibri" panose="020F0502020204030204" pitchFamily="34" charset="0"/>
              </a:rPr>
              <a:t>, tam kjer ni na voljo zdravila, kot je navedeno v odstavku 1, lahko odgovorni veterinar, po lastni neposredni odgovornosti, in še posebej za preprečitev povzročanja nesprejemljivega trpljenja, izjemoma zdravi kopenske živali za proizvodnjo živil z zdravilom za uporabo v veterinarski medicini, ki ima dovoljenje za promet v </a:t>
            </a:r>
            <a:r>
              <a:rPr lang="sl-SI" sz="1300" b="1">
                <a:solidFill>
                  <a:srgbClr val="00B050"/>
                </a:solidFill>
                <a:latin typeface="Calibri" panose="020F0502020204030204" pitchFamily="34" charset="0"/>
                <a:cs typeface="Calibri" panose="020F0502020204030204" pitchFamily="34" charset="0"/>
              </a:rPr>
              <a:t>tretji državi </a:t>
            </a:r>
            <a:r>
              <a:rPr lang="sl-SI" sz="1300" b="1">
                <a:latin typeface="Calibri" panose="020F0502020204030204" pitchFamily="34" charset="0"/>
                <a:cs typeface="Calibri" panose="020F0502020204030204" pitchFamily="34" charset="0"/>
              </a:rPr>
              <a:t>za isto živalsko vrsto in isto indikacijo. </a:t>
            </a:r>
          </a:p>
          <a:p>
            <a:pPr marL="199088" indent="-199088">
              <a:buAutoNum type="arabicPeriod"/>
            </a:pPr>
            <a:endParaRPr lang="en-US" sz="1300" dirty="0">
              <a:latin typeface="Calibri" panose="020F0502020204030204" pitchFamily="34" charset="0"/>
              <a:cs typeface="Calibri" panose="020F0502020204030204" pitchFamily="34" charset="0"/>
            </a:endParaRPr>
          </a:p>
          <a:p>
            <a:pPr marL="199088" indent="-199088">
              <a:buAutoNum type="arabicPeriod"/>
            </a:pPr>
            <a:r>
              <a:rPr lang="sl-SI" sz="1300">
                <a:latin typeface="Calibri" panose="020F0502020204030204" pitchFamily="34" charset="0"/>
                <a:cs typeface="Calibri" panose="020F0502020204030204" pitchFamily="34" charset="0"/>
              </a:rPr>
              <a:t>Veterinar lahko </a:t>
            </a:r>
            <a:r>
              <a:rPr lang="sl-SI" sz="1300" u="sng">
                <a:latin typeface="Calibri" panose="020F0502020204030204" pitchFamily="34" charset="0"/>
                <a:cs typeface="Calibri" panose="020F0502020204030204" pitchFamily="34" charset="0"/>
              </a:rPr>
              <a:t>da</a:t>
            </a:r>
            <a:r>
              <a:rPr lang="sl-SI" sz="1300">
                <a:latin typeface="Calibri" panose="020F0502020204030204" pitchFamily="34" charset="0"/>
                <a:cs typeface="Calibri" panose="020F0502020204030204" pitchFamily="34" charset="0"/>
              </a:rPr>
              <a:t> zdravilo </a:t>
            </a:r>
            <a:r>
              <a:rPr lang="sl-SI" sz="1300" u="sng">
                <a:latin typeface="Calibri" panose="020F0502020204030204" pitchFamily="34" charset="0"/>
                <a:cs typeface="Calibri" panose="020F0502020204030204" pitchFamily="34" charset="0"/>
              </a:rPr>
              <a:t>osebno ali dovoli to storiti drugi osebi na odgovornost veterinarja in skladno z nacionalnimi določbami</a:t>
            </a:r>
            <a:r>
              <a:rPr lang="sl-SI" sz="1300">
                <a:latin typeface="Calibri" panose="020F0502020204030204" pitchFamily="34" charset="0"/>
                <a:cs typeface="Calibri" panose="020F0502020204030204" pitchFamily="34" charset="0"/>
              </a:rPr>
              <a:t>. </a:t>
            </a:r>
          </a:p>
          <a:p>
            <a:pPr lvl="0"/>
            <a:endParaRPr lang="en-US" sz="1300" dirty="0">
              <a:latin typeface="Calibri" panose="020F0502020204030204" pitchFamily="34" charset="0"/>
              <a:cs typeface="Calibri" panose="020F0502020204030204" pitchFamily="34" charset="0"/>
            </a:endParaRPr>
          </a:p>
          <a:p>
            <a:pPr marL="0" indent="0">
              <a:buNone/>
            </a:pPr>
            <a:r>
              <a:rPr lang="sl-SI" sz="1300">
                <a:latin typeface="Calibri" panose="020F0502020204030204" pitchFamily="34" charset="0"/>
                <a:cs typeface="Calibri" panose="020F0502020204030204" pitchFamily="34" charset="0"/>
              </a:rPr>
              <a:t>4.  Ta člen velja tudi, kadar </a:t>
            </a:r>
            <a:r>
              <a:rPr lang="sl-SI" sz="1300" b="1">
                <a:solidFill>
                  <a:srgbClr val="FF9966"/>
                </a:solidFill>
                <a:latin typeface="Calibri" panose="020F0502020204030204" pitchFamily="34" charset="0"/>
                <a:cs typeface="Calibri" panose="020F0502020204030204" pitchFamily="34" charset="0"/>
              </a:rPr>
              <a:t>zdravilo za uporabo v veterinarski medicini z dovoljenjem za promet ni na voljo v zadevni državi članici</a:t>
            </a:r>
          </a:p>
        </p:txBody>
      </p:sp>
      <p:sp>
        <p:nvSpPr>
          <p:cNvPr id="4" name="Marcador de número de diapositiva 3"/>
          <p:cNvSpPr>
            <a:spLocks noGrp="1"/>
          </p:cNvSpPr>
          <p:nvPr>
            <p:ph type="sldNum" sz="quarter" idx="5"/>
          </p:nvPr>
        </p:nvSpPr>
        <p:spPr/>
        <p:txBody>
          <a:bodyPr/>
          <a:lstStyle/>
          <a:p>
            <a:pPr marL="0" marR="0" lvl="0" indent="0" algn="r" defTabSz="796351" rtl="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796351"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23438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50.png"/><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cid:image004.jpg@01D9F6A4.3DC88080" TargetMode="External"/><Relationship Id="rId10" Type="http://schemas.openxmlformats.org/officeDocument/2006/relationships/image" Target="../media/image18.png"/><Relationship Id="rId4" Type="http://schemas.openxmlformats.org/officeDocument/2006/relationships/image" Target="../media/image13.jpeg"/><Relationship Id="rId9" Type="http://schemas.openxmlformats.org/officeDocument/2006/relationships/image" Target="../media/image1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2.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605462"/>
            <a:ext cx="3022600" cy="797281"/>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7"/>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A0243-15F2-D6A2-1158-74DA0085EEEE}"/>
              </a:ext>
            </a:extLst>
          </p:cNvPr>
          <p:cNvSpPr>
            <a:spLocks noGrp="1"/>
          </p:cNvSpPr>
          <p:nvPr>
            <p:ph type="ctrTitle"/>
          </p:nvPr>
        </p:nvSpPr>
        <p:spPr>
          <a:xfrm>
            <a:off x="1524000" y="1124442"/>
            <a:ext cx="9144000" cy="2392021"/>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8F3E969-E752-337F-2466-EE4392A9F8B8}"/>
              </a:ext>
            </a:extLst>
          </p:cNvPr>
          <p:cNvSpPr>
            <a:spLocks noGrp="1"/>
          </p:cNvSpPr>
          <p:nvPr>
            <p:ph type="subTitle" idx="1"/>
          </p:nvPr>
        </p:nvSpPr>
        <p:spPr>
          <a:xfrm>
            <a:off x="1524000" y="3608709"/>
            <a:ext cx="9144000" cy="16588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0AA9B58-CB07-6D3F-7DE5-E90685EFFD0C}"/>
              </a:ext>
            </a:extLst>
          </p:cNvPr>
          <p:cNvSpPr>
            <a:spLocks noGrp="1"/>
          </p:cNvSpPr>
          <p:nvPr>
            <p:ph type="dt" sz="half" idx="10"/>
          </p:nvPr>
        </p:nvSpPr>
        <p:spPr/>
        <p:txBody>
          <a:bodyPr/>
          <a:lstStyle/>
          <a:p>
            <a:fld id="{378DD502-20E2-4CAC-B46A-953DF39CFC08}" type="datetimeFigureOut">
              <a:rPr lang="en-GB" smtClean="0"/>
              <a:t>18/11/2024</a:t>
            </a:fld>
            <a:endParaRPr lang="en-GB"/>
          </a:p>
        </p:txBody>
      </p:sp>
      <p:sp>
        <p:nvSpPr>
          <p:cNvPr id="5" name="Footer Placeholder 4">
            <a:extLst>
              <a:ext uri="{FF2B5EF4-FFF2-40B4-BE49-F238E27FC236}">
                <a16:creationId xmlns:a16="http://schemas.microsoft.com/office/drawing/2014/main" id="{016F3AAE-877C-FA9E-0006-09B11FDCB7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2FF09B-7106-BD12-CC4A-DF5D4BCC2D66}"/>
              </a:ext>
            </a:extLst>
          </p:cNvPr>
          <p:cNvSpPr>
            <a:spLocks noGrp="1"/>
          </p:cNvSpPr>
          <p:nvPr>
            <p:ph type="sldNum" sz="quarter" idx="12"/>
          </p:nvPr>
        </p:nvSpPr>
        <p:spPr/>
        <p:txBody>
          <a:bodyPr/>
          <a:lstStyle/>
          <a:p>
            <a:fld id="{9356D20D-28B5-436D-83E6-6C6DA3BFD6B6}" type="slidenum">
              <a:rPr lang="en-GB" smtClean="0"/>
              <a:t>‹#›</a:t>
            </a:fld>
            <a:endParaRPr lang="en-GB"/>
          </a:p>
        </p:txBody>
      </p:sp>
    </p:spTree>
    <p:extLst>
      <p:ext uri="{BB962C8B-B14F-4D97-AF65-F5344CB8AC3E}">
        <p14:creationId xmlns:p14="http://schemas.microsoft.com/office/powerpoint/2010/main" val="3957573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91568-05A6-13C3-C97F-A45AF89F539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1AA63A-2BA8-BFBD-D176-0E3294071B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22FF48-95BE-029D-36D5-1F5F7338E22A}"/>
              </a:ext>
            </a:extLst>
          </p:cNvPr>
          <p:cNvSpPr>
            <a:spLocks noGrp="1"/>
          </p:cNvSpPr>
          <p:nvPr>
            <p:ph type="dt" sz="half" idx="10"/>
          </p:nvPr>
        </p:nvSpPr>
        <p:spPr/>
        <p:txBody>
          <a:bodyPr/>
          <a:lstStyle/>
          <a:p>
            <a:fld id="{378DD502-20E2-4CAC-B46A-953DF39CFC08}" type="datetimeFigureOut">
              <a:rPr lang="en-GB" smtClean="0"/>
              <a:t>18/11/2024</a:t>
            </a:fld>
            <a:endParaRPr lang="en-GB"/>
          </a:p>
        </p:txBody>
      </p:sp>
      <p:sp>
        <p:nvSpPr>
          <p:cNvPr id="5" name="Footer Placeholder 4">
            <a:extLst>
              <a:ext uri="{FF2B5EF4-FFF2-40B4-BE49-F238E27FC236}">
                <a16:creationId xmlns:a16="http://schemas.microsoft.com/office/drawing/2014/main" id="{06371981-4970-BB5D-98AA-8A6DCE6FF1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13CC28-0897-E9E3-1E18-BE1E2765F3D7}"/>
              </a:ext>
            </a:extLst>
          </p:cNvPr>
          <p:cNvSpPr>
            <a:spLocks noGrp="1"/>
          </p:cNvSpPr>
          <p:nvPr>
            <p:ph type="sldNum" sz="quarter" idx="12"/>
          </p:nvPr>
        </p:nvSpPr>
        <p:spPr/>
        <p:txBody>
          <a:bodyPr/>
          <a:lstStyle/>
          <a:p>
            <a:fld id="{9356D20D-28B5-436D-83E6-6C6DA3BFD6B6}" type="slidenum">
              <a:rPr lang="en-GB" smtClean="0"/>
              <a:t>‹#›</a:t>
            </a:fld>
            <a:endParaRPr lang="en-GB"/>
          </a:p>
        </p:txBody>
      </p:sp>
    </p:spTree>
    <p:extLst>
      <p:ext uri="{BB962C8B-B14F-4D97-AF65-F5344CB8AC3E}">
        <p14:creationId xmlns:p14="http://schemas.microsoft.com/office/powerpoint/2010/main" val="4208724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B2D57-AB6C-AA9A-CFEF-D881E3927886}"/>
              </a:ext>
            </a:extLst>
          </p:cNvPr>
          <p:cNvSpPr>
            <a:spLocks noGrp="1"/>
          </p:cNvSpPr>
          <p:nvPr>
            <p:ph type="title"/>
          </p:nvPr>
        </p:nvSpPr>
        <p:spPr>
          <a:xfrm>
            <a:off x="831850" y="1712905"/>
            <a:ext cx="10515600" cy="2858020"/>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3297820-7BCE-C64F-7FDD-A422F4F3D166}"/>
              </a:ext>
            </a:extLst>
          </p:cNvPr>
          <p:cNvSpPr>
            <a:spLocks noGrp="1"/>
          </p:cNvSpPr>
          <p:nvPr>
            <p:ph type="body" idx="1"/>
          </p:nvPr>
        </p:nvSpPr>
        <p:spPr>
          <a:xfrm>
            <a:off x="831850" y="4597963"/>
            <a:ext cx="10515600" cy="150296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7DE720-9037-4D67-F7B9-26BF917FAA7C}"/>
              </a:ext>
            </a:extLst>
          </p:cNvPr>
          <p:cNvSpPr>
            <a:spLocks noGrp="1"/>
          </p:cNvSpPr>
          <p:nvPr>
            <p:ph type="dt" sz="half" idx="10"/>
          </p:nvPr>
        </p:nvSpPr>
        <p:spPr/>
        <p:txBody>
          <a:bodyPr/>
          <a:lstStyle/>
          <a:p>
            <a:fld id="{378DD502-20E2-4CAC-B46A-953DF39CFC08}" type="datetimeFigureOut">
              <a:rPr lang="en-GB" smtClean="0"/>
              <a:t>18/11/2024</a:t>
            </a:fld>
            <a:endParaRPr lang="en-GB"/>
          </a:p>
        </p:txBody>
      </p:sp>
      <p:sp>
        <p:nvSpPr>
          <p:cNvPr id="5" name="Footer Placeholder 4">
            <a:extLst>
              <a:ext uri="{FF2B5EF4-FFF2-40B4-BE49-F238E27FC236}">
                <a16:creationId xmlns:a16="http://schemas.microsoft.com/office/drawing/2014/main" id="{C5E5E826-2510-82AC-DDA2-16ABCD9021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97E00A-5C40-32FC-BD95-F3D8948C9627}"/>
              </a:ext>
            </a:extLst>
          </p:cNvPr>
          <p:cNvSpPr>
            <a:spLocks noGrp="1"/>
          </p:cNvSpPr>
          <p:nvPr>
            <p:ph type="sldNum" sz="quarter" idx="12"/>
          </p:nvPr>
        </p:nvSpPr>
        <p:spPr/>
        <p:txBody>
          <a:bodyPr/>
          <a:lstStyle/>
          <a:p>
            <a:fld id="{9356D20D-28B5-436D-83E6-6C6DA3BFD6B6}" type="slidenum">
              <a:rPr lang="en-GB" smtClean="0"/>
              <a:t>‹#›</a:t>
            </a:fld>
            <a:endParaRPr lang="en-GB"/>
          </a:p>
        </p:txBody>
      </p:sp>
    </p:spTree>
    <p:extLst>
      <p:ext uri="{BB962C8B-B14F-4D97-AF65-F5344CB8AC3E}">
        <p14:creationId xmlns:p14="http://schemas.microsoft.com/office/powerpoint/2010/main" val="1349517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7B005-5BC0-7404-8342-E4C6B310F83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5CCA492-D109-07F1-56AD-AEED546E694C}"/>
              </a:ext>
            </a:extLst>
          </p:cNvPr>
          <p:cNvSpPr>
            <a:spLocks noGrp="1"/>
          </p:cNvSpPr>
          <p:nvPr>
            <p:ph sz="half" idx="1"/>
          </p:nvPr>
        </p:nvSpPr>
        <p:spPr>
          <a:xfrm>
            <a:off x="838200" y="1829006"/>
            <a:ext cx="5181600" cy="43593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C05EDBD-EEC3-E094-C2E3-7D90E0BD06A8}"/>
              </a:ext>
            </a:extLst>
          </p:cNvPr>
          <p:cNvSpPr>
            <a:spLocks noGrp="1"/>
          </p:cNvSpPr>
          <p:nvPr>
            <p:ph sz="half" idx="2"/>
          </p:nvPr>
        </p:nvSpPr>
        <p:spPr>
          <a:xfrm>
            <a:off x="6172200" y="1829006"/>
            <a:ext cx="5181600" cy="43593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67B89A1-B35C-0DB9-2F8E-9E54EFDD8E4F}"/>
              </a:ext>
            </a:extLst>
          </p:cNvPr>
          <p:cNvSpPr>
            <a:spLocks noGrp="1"/>
          </p:cNvSpPr>
          <p:nvPr>
            <p:ph type="dt" sz="half" idx="10"/>
          </p:nvPr>
        </p:nvSpPr>
        <p:spPr/>
        <p:txBody>
          <a:bodyPr/>
          <a:lstStyle/>
          <a:p>
            <a:fld id="{378DD502-20E2-4CAC-B46A-953DF39CFC08}" type="datetimeFigureOut">
              <a:rPr lang="en-GB" smtClean="0"/>
              <a:t>18/11/2024</a:t>
            </a:fld>
            <a:endParaRPr lang="en-GB"/>
          </a:p>
        </p:txBody>
      </p:sp>
      <p:sp>
        <p:nvSpPr>
          <p:cNvPr id="6" name="Footer Placeholder 5">
            <a:extLst>
              <a:ext uri="{FF2B5EF4-FFF2-40B4-BE49-F238E27FC236}">
                <a16:creationId xmlns:a16="http://schemas.microsoft.com/office/drawing/2014/main" id="{CAFB670B-5F09-1CA8-481C-92A7027898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B3EEB4-9132-4E11-E167-0BCCCDDAB8DA}"/>
              </a:ext>
            </a:extLst>
          </p:cNvPr>
          <p:cNvSpPr>
            <a:spLocks noGrp="1"/>
          </p:cNvSpPr>
          <p:nvPr>
            <p:ph type="sldNum" sz="quarter" idx="12"/>
          </p:nvPr>
        </p:nvSpPr>
        <p:spPr/>
        <p:txBody>
          <a:bodyPr/>
          <a:lstStyle/>
          <a:p>
            <a:fld id="{9356D20D-28B5-436D-83E6-6C6DA3BFD6B6}" type="slidenum">
              <a:rPr lang="en-GB" smtClean="0"/>
              <a:t>‹#›</a:t>
            </a:fld>
            <a:endParaRPr lang="en-GB"/>
          </a:p>
        </p:txBody>
      </p:sp>
    </p:spTree>
    <p:extLst>
      <p:ext uri="{BB962C8B-B14F-4D97-AF65-F5344CB8AC3E}">
        <p14:creationId xmlns:p14="http://schemas.microsoft.com/office/powerpoint/2010/main" val="34057146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0616E-8E81-FDF0-4ECC-CC9CFC6884D5}"/>
              </a:ext>
            </a:extLst>
          </p:cNvPr>
          <p:cNvSpPr>
            <a:spLocks noGrp="1"/>
          </p:cNvSpPr>
          <p:nvPr>
            <p:ph type="title"/>
          </p:nvPr>
        </p:nvSpPr>
        <p:spPr>
          <a:xfrm>
            <a:off x="839788" y="365802"/>
            <a:ext cx="10515600" cy="1328018"/>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259FFB3-3EE8-629C-3AE4-DDCB44A177B2}"/>
              </a:ext>
            </a:extLst>
          </p:cNvPr>
          <p:cNvSpPr>
            <a:spLocks noGrp="1"/>
          </p:cNvSpPr>
          <p:nvPr>
            <p:ph type="body" idx="1"/>
          </p:nvPr>
        </p:nvSpPr>
        <p:spPr>
          <a:xfrm>
            <a:off x="839789" y="1684276"/>
            <a:ext cx="5157787"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4C13DF-4BEE-C054-558B-1A252EA05111}"/>
              </a:ext>
            </a:extLst>
          </p:cNvPr>
          <p:cNvSpPr>
            <a:spLocks noGrp="1"/>
          </p:cNvSpPr>
          <p:nvPr>
            <p:ph sz="half" idx="2"/>
          </p:nvPr>
        </p:nvSpPr>
        <p:spPr>
          <a:xfrm>
            <a:off x="839789" y="2509714"/>
            <a:ext cx="5157787" cy="36914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3A6F48C-3412-4C2C-8DA5-7DD6C555FCBC}"/>
              </a:ext>
            </a:extLst>
          </p:cNvPr>
          <p:cNvSpPr>
            <a:spLocks noGrp="1"/>
          </p:cNvSpPr>
          <p:nvPr>
            <p:ph type="body" sz="quarter" idx="3"/>
          </p:nvPr>
        </p:nvSpPr>
        <p:spPr>
          <a:xfrm>
            <a:off x="6172200" y="1684276"/>
            <a:ext cx="5183188"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C86BCD-99C2-C965-4EBE-CEF2DA9C5A47}"/>
              </a:ext>
            </a:extLst>
          </p:cNvPr>
          <p:cNvSpPr>
            <a:spLocks noGrp="1"/>
          </p:cNvSpPr>
          <p:nvPr>
            <p:ph sz="quarter" idx="4"/>
          </p:nvPr>
        </p:nvSpPr>
        <p:spPr>
          <a:xfrm>
            <a:off x="6172200" y="2509714"/>
            <a:ext cx="5183188" cy="36914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48A211A-2D5D-94AC-D0D9-15028F13FC54}"/>
              </a:ext>
            </a:extLst>
          </p:cNvPr>
          <p:cNvSpPr>
            <a:spLocks noGrp="1"/>
          </p:cNvSpPr>
          <p:nvPr>
            <p:ph type="dt" sz="half" idx="10"/>
          </p:nvPr>
        </p:nvSpPr>
        <p:spPr/>
        <p:txBody>
          <a:bodyPr/>
          <a:lstStyle/>
          <a:p>
            <a:fld id="{378DD502-20E2-4CAC-B46A-953DF39CFC08}" type="datetimeFigureOut">
              <a:rPr lang="en-GB" smtClean="0"/>
              <a:t>18/11/2024</a:t>
            </a:fld>
            <a:endParaRPr lang="en-GB"/>
          </a:p>
        </p:txBody>
      </p:sp>
      <p:sp>
        <p:nvSpPr>
          <p:cNvPr id="8" name="Footer Placeholder 7">
            <a:extLst>
              <a:ext uri="{FF2B5EF4-FFF2-40B4-BE49-F238E27FC236}">
                <a16:creationId xmlns:a16="http://schemas.microsoft.com/office/drawing/2014/main" id="{E0A69FCE-CCAB-51EA-6007-2ACC4A790AE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24E2B99-0C57-371A-0976-4BEBD78EE55A}"/>
              </a:ext>
            </a:extLst>
          </p:cNvPr>
          <p:cNvSpPr>
            <a:spLocks noGrp="1"/>
          </p:cNvSpPr>
          <p:nvPr>
            <p:ph type="sldNum" sz="quarter" idx="12"/>
          </p:nvPr>
        </p:nvSpPr>
        <p:spPr/>
        <p:txBody>
          <a:bodyPr/>
          <a:lstStyle/>
          <a:p>
            <a:fld id="{9356D20D-28B5-436D-83E6-6C6DA3BFD6B6}" type="slidenum">
              <a:rPr lang="en-GB" smtClean="0"/>
              <a:t>‹#›</a:t>
            </a:fld>
            <a:endParaRPr lang="en-GB"/>
          </a:p>
        </p:txBody>
      </p:sp>
    </p:spTree>
    <p:extLst>
      <p:ext uri="{BB962C8B-B14F-4D97-AF65-F5344CB8AC3E}">
        <p14:creationId xmlns:p14="http://schemas.microsoft.com/office/powerpoint/2010/main" val="22578597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31C0C-5025-036D-A375-9F2307E2434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ED81228-ADB9-C7C0-6970-4B95101A24ED}"/>
              </a:ext>
            </a:extLst>
          </p:cNvPr>
          <p:cNvSpPr>
            <a:spLocks noGrp="1"/>
          </p:cNvSpPr>
          <p:nvPr>
            <p:ph type="dt" sz="half" idx="10"/>
          </p:nvPr>
        </p:nvSpPr>
        <p:spPr/>
        <p:txBody>
          <a:bodyPr/>
          <a:lstStyle/>
          <a:p>
            <a:fld id="{378DD502-20E2-4CAC-B46A-953DF39CFC08}" type="datetimeFigureOut">
              <a:rPr lang="en-GB" smtClean="0"/>
              <a:t>18/11/2024</a:t>
            </a:fld>
            <a:endParaRPr lang="en-GB"/>
          </a:p>
        </p:txBody>
      </p:sp>
      <p:sp>
        <p:nvSpPr>
          <p:cNvPr id="4" name="Footer Placeholder 3">
            <a:extLst>
              <a:ext uri="{FF2B5EF4-FFF2-40B4-BE49-F238E27FC236}">
                <a16:creationId xmlns:a16="http://schemas.microsoft.com/office/drawing/2014/main" id="{03E31B42-60AC-B2C1-F63B-428FA5712E3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B6AA1B5-7D1D-CB6D-2EEB-8B95667F69BD}"/>
              </a:ext>
            </a:extLst>
          </p:cNvPr>
          <p:cNvSpPr>
            <a:spLocks noGrp="1"/>
          </p:cNvSpPr>
          <p:nvPr>
            <p:ph type="sldNum" sz="quarter" idx="12"/>
          </p:nvPr>
        </p:nvSpPr>
        <p:spPr/>
        <p:txBody>
          <a:bodyPr/>
          <a:lstStyle/>
          <a:p>
            <a:fld id="{9356D20D-28B5-436D-83E6-6C6DA3BFD6B6}" type="slidenum">
              <a:rPr lang="en-GB" smtClean="0"/>
              <a:t>‹#›</a:t>
            </a:fld>
            <a:endParaRPr lang="en-GB"/>
          </a:p>
        </p:txBody>
      </p:sp>
    </p:spTree>
    <p:extLst>
      <p:ext uri="{BB962C8B-B14F-4D97-AF65-F5344CB8AC3E}">
        <p14:creationId xmlns:p14="http://schemas.microsoft.com/office/powerpoint/2010/main" val="1055829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200329"/>
          </a:xfrm>
          <a:prstGeom prst="rect">
            <a:avLst/>
          </a:prstGeom>
          <a:noFill/>
        </p:spPr>
        <p:txBody>
          <a:bodyPr wrap="square" rtlCol="0">
            <a:spAutoFit/>
          </a:bodyPr>
          <a:lstStyle/>
          <a:p>
            <a:pPr algn="l"/>
            <a:r>
              <a:rPr lang="sl-SI" sz="2400" noProof="0" dirty="0">
                <a:solidFill>
                  <a:srgbClr val="003399"/>
                </a:solidFill>
                <a:latin typeface="EC Square Sans Pro" panose="020B0506040000020004" pitchFamily="34" charset="0"/>
              </a:rPr>
              <a:t>Praktično</a:t>
            </a:r>
            <a:r>
              <a:rPr lang="en-GB" sz="2400" noProof="0" dirty="0">
                <a:solidFill>
                  <a:srgbClr val="003399"/>
                </a:solidFill>
                <a:latin typeface="EC Square Sans Pro" panose="020B0506040000020004" pitchFamily="34" charset="0"/>
              </a:rPr>
              <a:t> </a:t>
            </a:r>
            <a:r>
              <a:rPr lang="sl-SI" sz="2400" noProof="0" dirty="0">
                <a:solidFill>
                  <a:srgbClr val="003399"/>
                </a:solidFill>
                <a:latin typeface="EC Square Sans Pro" panose="020B0506040000020004" pitchFamily="34" charset="0"/>
              </a:rPr>
              <a:t>usposabljanje</a:t>
            </a:r>
            <a:r>
              <a:rPr lang="en-GB" sz="2400" noProof="0" dirty="0">
                <a:solidFill>
                  <a:srgbClr val="003399"/>
                </a:solidFill>
                <a:latin typeface="EC Square Sans Pro" panose="020B0506040000020004" pitchFamily="34" charset="0"/>
              </a:rPr>
              <a:t> za </a:t>
            </a:r>
            <a:r>
              <a:rPr lang="sl-SI" sz="2400" noProof="0" dirty="0">
                <a:solidFill>
                  <a:srgbClr val="003399"/>
                </a:solidFill>
                <a:latin typeface="EC Square Sans Pro" panose="020B0506040000020004" pitchFamily="34" charset="0"/>
              </a:rPr>
              <a:t>kmete</a:t>
            </a:r>
            <a:r>
              <a:rPr lang="en-GB" sz="2400" noProof="0" dirty="0">
                <a:solidFill>
                  <a:srgbClr val="003399"/>
                </a:solidFill>
                <a:latin typeface="EC Square Sans Pro" panose="020B0506040000020004" pitchFamily="34" charset="0"/>
              </a:rPr>
              <a:t> in </a:t>
            </a:r>
            <a:r>
              <a:rPr lang="sl-SI" sz="2400" noProof="0" dirty="0">
                <a:solidFill>
                  <a:srgbClr val="003399"/>
                </a:solidFill>
                <a:latin typeface="EC Square Sans Pro" panose="020B0506040000020004" pitchFamily="34" charset="0"/>
              </a:rPr>
              <a:t>veterinarje</a:t>
            </a:r>
            <a:r>
              <a:rPr lang="en-GB" sz="2400" noProof="0" dirty="0">
                <a:solidFill>
                  <a:srgbClr val="003399"/>
                </a:solidFill>
                <a:latin typeface="EC Square Sans Pro" panose="020B0506040000020004" pitchFamily="34" charset="0"/>
              </a:rPr>
              <a:t>: </a:t>
            </a:r>
            <a:r>
              <a:rPr lang="sl-SI" sz="2400" noProof="0" dirty="0">
                <a:solidFill>
                  <a:srgbClr val="003399"/>
                </a:solidFill>
                <a:latin typeface="EC Square Sans Pro" panose="020B0506040000020004" pitchFamily="34" charset="0"/>
              </a:rPr>
              <a:t>Novi</a:t>
            </a:r>
            <a:r>
              <a:rPr lang="pl-PL" sz="2400" noProof="0" dirty="0">
                <a:solidFill>
                  <a:srgbClr val="003399"/>
                </a:solidFill>
                <a:latin typeface="EC Square Sans Pro" panose="020B0506040000020004" pitchFamily="34" charset="0"/>
              </a:rPr>
              <a:t> </a:t>
            </a:r>
            <a:r>
              <a:rPr lang="sl-SI" sz="2400" noProof="0" dirty="0">
                <a:solidFill>
                  <a:srgbClr val="003399"/>
                </a:solidFill>
                <a:latin typeface="EC Square Sans Pro" panose="020B0506040000020004" pitchFamily="34" charset="0"/>
              </a:rPr>
              <a:t>ukrepi</a:t>
            </a:r>
            <a:r>
              <a:rPr lang="pl-PL" sz="2400" noProof="0" dirty="0">
                <a:solidFill>
                  <a:srgbClr val="003399"/>
                </a:solidFill>
                <a:latin typeface="EC Square Sans Pro" panose="020B0506040000020004" pitchFamily="34" charset="0"/>
              </a:rPr>
              <a:t> za boj </a:t>
            </a:r>
            <a:r>
              <a:rPr lang="sl-SI" sz="2400" noProof="0" dirty="0">
                <a:solidFill>
                  <a:srgbClr val="003399"/>
                </a:solidFill>
                <a:latin typeface="EC Square Sans Pro" panose="020B0506040000020004" pitchFamily="34" charset="0"/>
              </a:rPr>
              <a:t>proti</a:t>
            </a:r>
            <a:r>
              <a:rPr lang="pl-PL" sz="2400" noProof="0" dirty="0">
                <a:solidFill>
                  <a:srgbClr val="003399"/>
                </a:solidFill>
                <a:latin typeface="EC Square Sans Pro" panose="020B0506040000020004" pitchFamily="34" charset="0"/>
              </a:rPr>
              <a:t> </a:t>
            </a:r>
            <a:r>
              <a:rPr lang="sl-SI" sz="2400" noProof="0" dirty="0">
                <a:solidFill>
                  <a:srgbClr val="003399"/>
                </a:solidFill>
                <a:latin typeface="EC Square Sans Pro" panose="020B0506040000020004" pitchFamily="34" charset="0"/>
              </a:rPr>
              <a:t>protimikrobni</a:t>
            </a:r>
            <a:r>
              <a:rPr lang="pl-PL" sz="2400" noProof="0" dirty="0">
                <a:solidFill>
                  <a:srgbClr val="003399"/>
                </a:solidFill>
                <a:latin typeface="EC Square Sans Pro" panose="020B0506040000020004" pitchFamily="34" charset="0"/>
              </a:rPr>
              <a:t> </a:t>
            </a:r>
            <a:r>
              <a:rPr lang="sl-SI" sz="2400" noProof="0" dirty="0">
                <a:solidFill>
                  <a:srgbClr val="003399"/>
                </a:solidFill>
                <a:latin typeface="EC Square Sans Pro" panose="020B0506040000020004" pitchFamily="34" charset="0"/>
              </a:rPr>
              <a:t>odpornosti</a:t>
            </a:r>
            <a:endParaRPr lang="sl-SI" noProof="0"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BB31F7-6BBA-1671-A08D-FAB12F826194}"/>
              </a:ext>
            </a:extLst>
          </p:cNvPr>
          <p:cNvSpPr>
            <a:spLocks noGrp="1"/>
          </p:cNvSpPr>
          <p:nvPr>
            <p:ph type="dt" sz="half" idx="10"/>
          </p:nvPr>
        </p:nvSpPr>
        <p:spPr/>
        <p:txBody>
          <a:bodyPr/>
          <a:lstStyle/>
          <a:p>
            <a:fld id="{378DD502-20E2-4CAC-B46A-953DF39CFC08}" type="datetimeFigureOut">
              <a:rPr lang="en-GB" smtClean="0"/>
              <a:t>18/11/2024</a:t>
            </a:fld>
            <a:endParaRPr lang="en-GB"/>
          </a:p>
        </p:txBody>
      </p:sp>
      <p:sp>
        <p:nvSpPr>
          <p:cNvPr id="3" name="Footer Placeholder 2">
            <a:extLst>
              <a:ext uri="{FF2B5EF4-FFF2-40B4-BE49-F238E27FC236}">
                <a16:creationId xmlns:a16="http://schemas.microsoft.com/office/drawing/2014/main" id="{27BCB1D8-EBBC-3B85-0C54-0410EA43F17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704EB-0CB4-E7F2-9958-E9476DABD61C}"/>
              </a:ext>
            </a:extLst>
          </p:cNvPr>
          <p:cNvSpPr>
            <a:spLocks noGrp="1"/>
          </p:cNvSpPr>
          <p:nvPr>
            <p:ph type="sldNum" sz="quarter" idx="12"/>
          </p:nvPr>
        </p:nvSpPr>
        <p:spPr/>
        <p:txBody>
          <a:bodyPr/>
          <a:lstStyle/>
          <a:p>
            <a:fld id="{9356D20D-28B5-436D-83E6-6C6DA3BFD6B6}" type="slidenum">
              <a:rPr lang="en-GB" smtClean="0"/>
              <a:t>‹#›</a:t>
            </a:fld>
            <a:endParaRPr lang="en-GB"/>
          </a:p>
        </p:txBody>
      </p:sp>
    </p:spTree>
    <p:extLst>
      <p:ext uri="{BB962C8B-B14F-4D97-AF65-F5344CB8AC3E}">
        <p14:creationId xmlns:p14="http://schemas.microsoft.com/office/powerpoint/2010/main" val="6744768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48647-1604-1AFA-4CDA-3D19D6041765}"/>
              </a:ext>
            </a:extLst>
          </p:cNvPr>
          <p:cNvSpPr>
            <a:spLocks noGrp="1"/>
          </p:cNvSpPr>
          <p:nvPr>
            <p:ph type="title"/>
          </p:nvPr>
        </p:nvSpPr>
        <p:spPr>
          <a:xfrm>
            <a:off x="839789" y="458047"/>
            <a:ext cx="3932237" cy="1603163"/>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0B831C1-12B5-FE55-C4A8-9E57B4C278C9}"/>
              </a:ext>
            </a:extLst>
          </p:cNvPr>
          <p:cNvSpPr>
            <a:spLocks noGrp="1"/>
          </p:cNvSpPr>
          <p:nvPr>
            <p:ph idx="1"/>
          </p:nvPr>
        </p:nvSpPr>
        <p:spPr>
          <a:xfrm>
            <a:off x="5183188" y="989254"/>
            <a:ext cx="6172200" cy="4882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21D422F-A1AF-FD45-9811-3E609229C164}"/>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2CB08C-4710-110E-42EE-0A1E34B69C8A}"/>
              </a:ext>
            </a:extLst>
          </p:cNvPr>
          <p:cNvSpPr>
            <a:spLocks noGrp="1"/>
          </p:cNvSpPr>
          <p:nvPr>
            <p:ph type="dt" sz="half" idx="10"/>
          </p:nvPr>
        </p:nvSpPr>
        <p:spPr/>
        <p:txBody>
          <a:bodyPr/>
          <a:lstStyle/>
          <a:p>
            <a:fld id="{378DD502-20E2-4CAC-B46A-953DF39CFC08}" type="datetimeFigureOut">
              <a:rPr lang="en-GB" smtClean="0"/>
              <a:t>18/11/2024</a:t>
            </a:fld>
            <a:endParaRPr lang="en-GB"/>
          </a:p>
        </p:txBody>
      </p:sp>
      <p:sp>
        <p:nvSpPr>
          <p:cNvPr id="6" name="Footer Placeholder 5">
            <a:extLst>
              <a:ext uri="{FF2B5EF4-FFF2-40B4-BE49-F238E27FC236}">
                <a16:creationId xmlns:a16="http://schemas.microsoft.com/office/drawing/2014/main" id="{FFC9BAF8-3463-75EC-9C11-84D43ACBB8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52DC00-3225-7E6B-E367-61BC32EEED18}"/>
              </a:ext>
            </a:extLst>
          </p:cNvPr>
          <p:cNvSpPr>
            <a:spLocks noGrp="1"/>
          </p:cNvSpPr>
          <p:nvPr>
            <p:ph type="sldNum" sz="quarter" idx="12"/>
          </p:nvPr>
        </p:nvSpPr>
        <p:spPr/>
        <p:txBody>
          <a:bodyPr/>
          <a:lstStyle/>
          <a:p>
            <a:fld id="{9356D20D-28B5-436D-83E6-6C6DA3BFD6B6}" type="slidenum">
              <a:rPr lang="en-GB" smtClean="0"/>
              <a:t>‹#›</a:t>
            </a:fld>
            <a:endParaRPr lang="en-GB"/>
          </a:p>
        </p:txBody>
      </p:sp>
    </p:spTree>
    <p:extLst>
      <p:ext uri="{BB962C8B-B14F-4D97-AF65-F5344CB8AC3E}">
        <p14:creationId xmlns:p14="http://schemas.microsoft.com/office/powerpoint/2010/main" val="1217608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A8131-9D2F-7CFD-DF00-BC891813D1D2}"/>
              </a:ext>
            </a:extLst>
          </p:cNvPr>
          <p:cNvSpPr>
            <a:spLocks noGrp="1"/>
          </p:cNvSpPr>
          <p:nvPr>
            <p:ph type="title"/>
          </p:nvPr>
        </p:nvSpPr>
        <p:spPr>
          <a:xfrm>
            <a:off x="839789" y="458047"/>
            <a:ext cx="3932237" cy="1603163"/>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41030CC-AA93-8CF2-67EE-F87E57021797}"/>
              </a:ext>
            </a:extLst>
          </p:cNvPr>
          <p:cNvSpPr>
            <a:spLocks noGrp="1"/>
          </p:cNvSpPr>
          <p:nvPr>
            <p:ph type="pic" idx="1"/>
          </p:nvPr>
        </p:nvSpPr>
        <p:spPr>
          <a:xfrm>
            <a:off x="5183188" y="989254"/>
            <a:ext cx="6172200" cy="4882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0C64E30-160A-F9A6-5305-3C5C5A856D3A}"/>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7F71D4-E2B6-C4FA-3923-A35B7397187E}"/>
              </a:ext>
            </a:extLst>
          </p:cNvPr>
          <p:cNvSpPr>
            <a:spLocks noGrp="1"/>
          </p:cNvSpPr>
          <p:nvPr>
            <p:ph type="dt" sz="half" idx="10"/>
          </p:nvPr>
        </p:nvSpPr>
        <p:spPr/>
        <p:txBody>
          <a:bodyPr/>
          <a:lstStyle/>
          <a:p>
            <a:fld id="{378DD502-20E2-4CAC-B46A-953DF39CFC08}" type="datetimeFigureOut">
              <a:rPr lang="en-GB" smtClean="0"/>
              <a:t>18/11/2024</a:t>
            </a:fld>
            <a:endParaRPr lang="en-GB"/>
          </a:p>
        </p:txBody>
      </p:sp>
      <p:sp>
        <p:nvSpPr>
          <p:cNvPr id="6" name="Footer Placeholder 5">
            <a:extLst>
              <a:ext uri="{FF2B5EF4-FFF2-40B4-BE49-F238E27FC236}">
                <a16:creationId xmlns:a16="http://schemas.microsoft.com/office/drawing/2014/main" id="{AE8529DE-06FB-8DE7-2605-474D518D398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8A366-96BA-F40A-8DCE-2344022FDDB0}"/>
              </a:ext>
            </a:extLst>
          </p:cNvPr>
          <p:cNvSpPr>
            <a:spLocks noGrp="1"/>
          </p:cNvSpPr>
          <p:nvPr>
            <p:ph type="sldNum" sz="quarter" idx="12"/>
          </p:nvPr>
        </p:nvSpPr>
        <p:spPr/>
        <p:txBody>
          <a:bodyPr/>
          <a:lstStyle/>
          <a:p>
            <a:fld id="{9356D20D-28B5-436D-83E6-6C6DA3BFD6B6}" type="slidenum">
              <a:rPr lang="en-GB" smtClean="0"/>
              <a:t>‹#›</a:t>
            </a:fld>
            <a:endParaRPr lang="en-GB"/>
          </a:p>
        </p:txBody>
      </p:sp>
    </p:spTree>
    <p:extLst>
      <p:ext uri="{BB962C8B-B14F-4D97-AF65-F5344CB8AC3E}">
        <p14:creationId xmlns:p14="http://schemas.microsoft.com/office/powerpoint/2010/main" val="38801733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5FB83-5696-E4C8-FD8A-66711D0CDD8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F46FF31-8989-A15F-1D2C-1BE5798600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2B52D8-5D99-3628-713B-B7FEEAD171EB}"/>
              </a:ext>
            </a:extLst>
          </p:cNvPr>
          <p:cNvSpPr>
            <a:spLocks noGrp="1"/>
          </p:cNvSpPr>
          <p:nvPr>
            <p:ph type="dt" sz="half" idx="10"/>
          </p:nvPr>
        </p:nvSpPr>
        <p:spPr/>
        <p:txBody>
          <a:bodyPr/>
          <a:lstStyle/>
          <a:p>
            <a:fld id="{378DD502-20E2-4CAC-B46A-953DF39CFC08}" type="datetimeFigureOut">
              <a:rPr lang="en-GB" smtClean="0"/>
              <a:t>18/11/2024</a:t>
            </a:fld>
            <a:endParaRPr lang="en-GB"/>
          </a:p>
        </p:txBody>
      </p:sp>
      <p:sp>
        <p:nvSpPr>
          <p:cNvPr id="5" name="Footer Placeholder 4">
            <a:extLst>
              <a:ext uri="{FF2B5EF4-FFF2-40B4-BE49-F238E27FC236}">
                <a16:creationId xmlns:a16="http://schemas.microsoft.com/office/drawing/2014/main" id="{1789C73E-EB90-542B-DE2E-B8F26654A7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709052-430B-06A4-C443-853D8836AE1C}"/>
              </a:ext>
            </a:extLst>
          </p:cNvPr>
          <p:cNvSpPr>
            <a:spLocks noGrp="1"/>
          </p:cNvSpPr>
          <p:nvPr>
            <p:ph type="sldNum" sz="quarter" idx="12"/>
          </p:nvPr>
        </p:nvSpPr>
        <p:spPr/>
        <p:txBody>
          <a:bodyPr/>
          <a:lstStyle/>
          <a:p>
            <a:fld id="{9356D20D-28B5-436D-83E6-6C6DA3BFD6B6}" type="slidenum">
              <a:rPr lang="en-GB" smtClean="0"/>
              <a:t>‹#›</a:t>
            </a:fld>
            <a:endParaRPr lang="en-GB"/>
          </a:p>
        </p:txBody>
      </p:sp>
    </p:spTree>
    <p:extLst>
      <p:ext uri="{BB962C8B-B14F-4D97-AF65-F5344CB8AC3E}">
        <p14:creationId xmlns:p14="http://schemas.microsoft.com/office/powerpoint/2010/main" val="7173124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349CEA-2EE3-0D0F-67E5-08710B310837}"/>
              </a:ext>
            </a:extLst>
          </p:cNvPr>
          <p:cNvSpPr>
            <a:spLocks noGrp="1"/>
          </p:cNvSpPr>
          <p:nvPr>
            <p:ph type="title" orient="vert"/>
          </p:nvPr>
        </p:nvSpPr>
        <p:spPr>
          <a:xfrm>
            <a:off x="8724900" y="365801"/>
            <a:ext cx="2628900" cy="582260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BC5EBA-3853-81FB-217E-7A461D4D3490}"/>
              </a:ext>
            </a:extLst>
          </p:cNvPr>
          <p:cNvSpPr>
            <a:spLocks noGrp="1"/>
          </p:cNvSpPr>
          <p:nvPr>
            <p:ph type="body" orient="vert" idx="1"/>
          </p:nvPr>
        </p:nvSpPr>
        <p:spPr>
          <a:xfrm>
            <a:off x="838200" y="365801"/>
            <a:ext cx="7734300" cy="5822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D62C46-D678-66C0-191B-D7A9CF1A30E0}"/>
              </a:ext>
            </a:extLst>
          </p:cNvPr>
          <p:cNvSpPr>
            <a:spLocks noGrp="1"/>
          </p:cNvSpPr>
          <p:nvPr>
            <p:ph type="dt" sz="half" idx="10"/>
          </p:nvPr>
        </p:nvSpPr>
        <p:spPr/>
        <p:txBody>
          <a:bodyPr/>
          <a:lstStyle/>
          <a:p>
            <a:fld id="{378DD502-20E2-4CAC-B46A-953DF39CFC08}" type="datetimeFigureOut">
              <a:rPr lang="en-GB" smtClean="0"/>
              <a:t>18/11/2024</a:t>
            </a:fld>
            <a:endParaRPr lang="en-GB"/>
          </a:p>
        </p:txBody>
      </p:sp>
      <p:sp>
        <p:nvSpPr>
          <p:cNvPr id="5" name="Footer Placeholder 4">
            <a:extLst>
              <a:ext uri="{FF2B5EF4-FFF2-40B4-BE49-F238E27FC236}">
                <a16:creationId xmlns:a16="http://schemas.microsoft.com/office/drawing/2014/main" id="{9E6D9230-1AA4-45F7-1202-843D2DFB6A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B516CA-2308-2BC0-4F27-DDB0255DF29C}"/>
              </a:ext>
            </a:extLst>
          </p:cNvPr>
          <p:cNvSpPr>
            <a:spLocks noGrp="1"/>
          </p:cNvSpPr>
          <p:nvPr>
            <p:ph type="sldNum" sz="quarter" idx="12"/>
          </p:nvPr>
        </p:nvSpPr>
        <p:spPr/>
        <p:txBody>
          <a:bodyPr/>
          <a:lstStyle/>
          <a:p>
            <a:fld id="{9356D20D-28B5-436D-83E6-6C6DA3BFD6B6}" type="slidenum">
              <a:rPr lang="en-GB" smtClean="0"/>
              <a:t>‹#›</a:t>
            </a:fld>
            <a:endParaRPr lang="en-GB"/>
          </a:p>
        </p:txBody>
      </p:sp>
    </p:spTree>
    <p:extLst>
      <p:ext uri="{BB962C8B-B14F-4D97-AF65-F5344CB8AC3E}">
        <p14:creationId xmlns:p14="http://schemas.microsoft.com/office/powerpoint/2010/main" val="14478192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4"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80"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8"/>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7"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639894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C8A822-C9F6-B37E-67C3-3B05E167DEF7}"/>
              </a:ext>
            </a:extLst>
          </p:cNvPr>
          <p:cNvSpPr>
            <a:spLocks noGrp="1"/>
          </p:cNvSpPr>
          <p:nvPr>
            <p:ph type="title"/>
          </p:nvPr>
        </p:nvSpPr>
        <p:spPr>
          <a:xfrm>
            <a:off x="838200" y="365802"/>
            <a:ext cx="10515600" cy="132801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8F89107-1957-715C-63E8-5D67D9251079}"/>
              </a:ext>
            </a:extLst>
          </p:cNvPr>
          <p:cNvSpPr>
            <a:spLocks noGrp="1"/>
          </p:cNvSpPr>
          <p:nvPr>
            <p:ph type="body" idx="1"/>
          </p:nvPr>
        </p:nvSpPr>
        <p:spPr>
          <a:xfrm>
            <a:off x="838200" y="1829006"/>
            <a:ext cx="10515600" cy="43593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2114DF-7A44-C174-C421-90DBD39075A3}"/>
              </a:ext>
            </a:extLst>
          </p:cNvPr>
          <p:cNvSpPr>
            <a:spLocks noGrp="1"/>
          </p:cNvSpPr>
          <p:nvPr>
            <p:ph type="dt" sz="half" idx="2"/>
          </p:nvPr>
        </p:nvSpPr>
        <p:spPr>
          <a:xfrm>
            <a:off x="838200" y="6368122"/>
            <a:ext cx="2743200" cy="365801"/>
          </a:xfrm>
          <a:prstGeom prst="rect">
            <a:avLst/>
          </a:prstGeom>
        </p:spPr>
        <p:txBody>
          <a:bodyPr vert="horz" lIns="91440" tIns="45720" rIns="91440" bIns="45720" rtlCol="0" anchor="ctr"/>
          <a:lstStyle>
            <a:lvl1pPr algn="l">
              <a:defRPr sz="1200">
                <a:solidFill>
                  <a:schemeClr val="tx1">
                    <a:tint val="75000"/>
                  </a:schemeClr>
                </a:solidFill>
              </a:defRPr>
            </a:lvl1pPr>
          </a:lstStyle>
          <a:p>
            <a:fld id="{378DD502-20E2-4CAC-B46A-953DF39CFC08}" type="datetimeFigureOut">
              <a:rPr lang="en-GB" smtClean="0"/>
              <a:t>18/11/2024</a:t>
            </a:fld>
            <a:endParaRPr lang="en-GB"/>
          </a:p>
        </p:txBody>
      </p:sp>
      <p:sp>
        <p:nvSpPr>
          <p:cNvPr id="5" name="Footer Placeholder 4">
            <a:extLst>
              <a:ext uri="{FF2B5EF4-FFF2-40B4-BE49-F238E27FC236}">
                <a16:creationId xmlns:a16="http://schemas.microsoft.com/office/drawing/2014/main" id="{1E32CCFD-E7C2-F86E-8DBE-82521EE67914}"/>
              </a:ext>
            </a:extLst>
          </p:cNvPr>
          <p:cNvSpPr>
            <a:spLocks noGrp="1"/>
          </p:cNvSpPr>
          <p:nvPr>
            <p:ph type="ftr" sz="quarter" idx="3"/>
          </p:nvPr>
        </p:nvSpPr>
        <p:spPr>
          <a:xfrm>
            <a:off x="4038600" y="6368122"/>
            <a:ext cx="4114800" cy="36580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CF9A904-B146-42BF-8992-C1C25BA7679C}"/>
              </a:ext>
            </a:extLst>
          </p:cNvPr>
          <p:cNvSpPr>
            <a:spLocks noGrp="1"/>
          </p:cNvSpPr>
          <p:nvPr>
            <p:ph type="sldNum" sz="quarter" idx="4"/>
          </p:nvPr>
        </p:nvSpPr>
        <p:spPr>
          <a:xfrm>
            <a:off x="8610600" y="6368122"/>
            <a:ext cx="2743200" cy="365801"/>
          </a:xfrm>
          <a:prstGeom prst="rect">
            <a:avLst/>
          </a:prstGeom>
        </p:spPr>
        <p:txBody>
          <a:bodyPr vert="horz" lIns="91440" tIns="45720" rIns="91440" bIns="45720" rtlCol="0" anchor="ctr"/>
          <a:lstStyle>
            <a:lvl1pPr algn="r">
              <a:defRPr sz="1200">
                <a:solidFill>
                  <a:schemeClr val="tx1">
                    <a:tint val="75000"/>
                  </a:schemeClr>
                </a:solidFill>
              </a:defRPr>
            </a:lvl1pPr>
          </a:lstStyle>
          <a:p>
            <a:fld id="{9356D20D-28B5-436D-83E6-6C6DA3BFD6B6}" type="slidenum">
              <a:rPr lang="en-GB" smtClean="0"/>
              <a:t>‹#›</a:t>
            </a:fld>
            <a:endParaRPr lang="en-GB"/>
          </a:p>
        </p:txBody>
      </p:sp>
    </p:spTree>
    <p:extLst>
      <p:ext uri="{BB962C8B-B14F-4D97-AF65-F5344CB8AC3E}">
        <p14:creationId xmlns:p14="http://schemas.microsoft.com/office/powerpoint/2010/main" val="174760681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1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59.png"/><Relationship Id="rId3" Type="http://schemas.microsoft.com/office/2017/06/relationships/model3d" Target="../media/model3d1.glb"/><Relationship Id="rId7" Type="http://schemas.openxmlformats.org/officeDocument/2006/relationships/image" Target="../media/image54.png"/><Relationship Id="rId12" Type="http://schemas.openxmlformats.org/officeDocument/2006/relationships/image" Target="../media/image5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57.png"/><Relationship Id="rId5" Type="http://schemas.openxmlformats.org/officeDocument/2006/relationships/image" Target="../media/image52.png"/><Relationship Id="rId15" Type="http://schemas.openxmlformats.org/officeDocument/2006/relationships/image" Target="../media/image61.png"/><Relationship Id="rId10" Type="http://schemas.microsoft.com/office/2017/06/relationships/model3d" Target="../media/model3d2.glb"/><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image" Target="../media/image60.png"/></Relationships>
</file>

<file path=ppt/slides/_rels/slide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lIns="91440" tIns="45720" rIns="91440" bIns="45720" anchor="t"/>
          <a:lstStyle/>
          <a:p>
            <a:r>
              <a:rPr lang="sl-SI" dirty="0">
                <a:latin typeface="Arial"/>
                <a:cs typeface="Arial"/>
              </a:rPr>
              <a:t>SLOVENIJA</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lIns="91440" tIns="45720" rIns="91440" bIns="45720" anchor="t"/>
          <a:lstStyle/>
          <a:p>
            <a:r>
              <a:rPr lang="sl-SI" dirty="0">
                <a:latin typeface="Arial"/>
                <a:cs typeface="Arial"/>
              </a:rPr>
              <a:t>12. december 2024</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1">
            <a:extLst>
              <a:ext uri="{FF2B5EF4-FFF2-40B4-BE49-F238E27FC236}">
                <a16:creationId xmlns:a16="http://schemas.microsoft.com/office/drawing/2014/main" id="{19F8ACAB-5F91-C0DF-5207-8103690BD5E3}"/>
              </a:ext>
            </a:extLst>
          </p:cNvPr>
          <p:cNvSpPr>
            <a:spLocks noGrp="1"/>
          </p:cNvSpPr>
          <p:nvPr>
            <p:ph type="body" sz="quarter" idx="10"/>
          </p:nvPr>
        </p:nvSpPr>
        <p:spPr>
          <a:xfrm>
            <a:off x="762000" y="311150"/>
            <a:ext cx="10210800" cy="533400"/>
          </a:xfrm>
        </p:spPr>
        <p:txBody>
          <a:bodyPr/>
          <a:lstStyle/>
          <a:p>
            <a:pPr marL="263525" indent="-263525"/>
            <a:r>
              <a:rPr lang="sl-SI" sz="2400">
                <a:solidFill>
                  <a:srgbClr val="002060"/>
                </a:solidFill>
                <a:latin typeface="EC Square Sans Pro" panose="020B0506040000020004" pitchFamily="34" charset="0"/>
              </a:rPr>
              <a:t>4. Okvir EU</a:t>
            </a:r>
            <a:r>
              <a:rPr lang="sl-SI">
                <a:solidFill>
                  <a:srgbClr val="002060"/>
                </a:solidFill>
                <a:latin typeface="EC Square Sans Pro" panose="020B0506040000020004" pitchFamily="34" charset="0"/>
              </a:rPr>
              <a:t> o zdravilih za uporabo v veterinarski medicini in medicirani krmi</a:t>
            </a:r>
          </a:p>
        </p:txBody>
      </p:sp>
      <p:sp>
        <p:nvSpPr>
          <p:cNvPr id="4" name="Rectángulo redondeado 13">
            <a:extLst>
              <a:ext uri="{FF2B5EF4-FFF2-40B4-BE49-F238E27FC236}">
                <a16:creationId xmlns:a16="http://schemas.microsoft.com/office/drawing/2014/main" id="{8E4A046D-D5F1-267A-F243-E90A470700EF}"/>
              </a:ext>
            </a:extLst>
          </p:cNvPr>
          <p:cNvSpPr/>
          <p:nvPr/>
        </p:nvSpPr>
        <p:spPr>
          <a:xfrm>
            <a:off x="0" y="996950"/>
            <a:ext cx="12192000" cy="830997"/>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6" name="CuadroTexto 6">
            <a:extLst>
              <a:ext uri="{FF2B5EF4-FFF2-40B4-BE49-F238E27FC236}">
                <a16:creationId xmlns:a16="http://schemas.microsoft.com/office/drawing/2014/main" id="{E2321B90-65D8-A5CC-14AB-16D8ABFCAE0D}"/>
              </a:ext>
            </a:extLst>
          </p:cNvPr>
          <p:cNvSpPr txBox="1"/>
          <p:nvPr/>
        </p:nvSpPr>
        <p:spPr>
          <a:xfrm>
            <a:off x="0" y="1156553"/>
            <a:ext cx="11441480" cy="830997"/>
          </a:xfrm>
          <a:prstGeom prst="rect">
            <a:avLst/>
          </a:prstGeom>
          <a:noFill/>
        </p:spPr>
        <p:txBody>
          <a:bodyPr wrap="square" rtlCol="0">
            <a:spAutoFit/>
          </a:bodyPr>
          <a:lstStyle/>
          <a:p>
            <a:pPr algn="ctr"/>
            <a:r>
              <a:rPr lang="sl-SI" sz="2400" b="1">
                <a:solidFill>
                  <a:schemeClr val="bg1"/>
                </a:solidFill>
                <a:latin typeface="EC Square Sans Pro" panose="020B0506040000020004" pitchFamily="34" charset="0"/>
              </a:rPr>
              <a:t>Splošna načela uredbe o zdravilih za uporabo v veterinarski medicini</a:t>
            </a:r>
            <a:br>
              <a:rPr lang="sl-SI" sz="2400" b="1">
                <a:solidFill>
                  <a:schemeClr val="bg1"/>
                </a:solidFill>
              </a:rPr>
            </a:br>
            <a:endParaRPr lang="sl-SI" sz="2400" b="1">
              <a:solidFill>
                <a:schemeClr val="bg1"/>
              </a:solidFill>
            </a:endParaRPr>
          </a:p>
        </p:txBody>
      </p:sp>
      <p:sp>
        <p:nvSpPr>
          <p:cNvPr id="7" name="Rectángulo 3">
            <a:extLst>
              <a:ext uri="{FF2B5EF4-FFF2-40B4-BE49-F238E27FC236}">
                <a16:creationId xmlns:a16="http://schemas.microsoft.com/office/drawing/2014/main" id="{78EDC8E3-D2AB-77A7-D14A-599B662D406F}"/>
              </a:ext>
            </a:extLst>
          </p:cNvPr>
          <p:cNvSpPr/>
          <p:nvPr/>
        </p:nvSpPr>
        <p:spPr>
          <a:xfrm>
            <a:off x="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l-SI" sz="2400">
                <a:solidFill>
                  <a:srgbClr val="002060"/>
                </a:solidFill>
                <a:latin typeface="EC Square Sans Pro" panose="020B0506040000020004" pitchFamily="34" charset="0"/>
                <a:ea typeface="Montserrat" charset="0"/>
                <a:cs typeface="Montserrat" charset="0"/>
              </a:rPr>
              <a:t>Zdravilo za uporabo v veterinarski medicini je treba uporabljati skladno z </a:t>
            </a:r>
            <a:r>
              <a:rPr lang="sl-SI" sz="2400" b="1">
                <a:solidFill>
                  <a:srgbClr val="003399"/>
                </a:solidFill>
                <a:latin typeface="EC Square Sans Pro" panose="020B0506040000020004" pitchFamily="34" charset="0"/>
                <a:ea typeface="Montserrat" charset="0"/>
                <a:cs typeface="Montserrat" charset="0"/>
              </a:rPr>
              <a:t>pogoji dovoljenja za promet z zdravilom</a:t>
            </a:r>
            <a:r>
              <a:rPr lang="sl-SI" sz="2400" b="1">
                <a:solidFill>
                  <a:schemeClr val="bg1"/>
                </a:solidFill>
                <a:latin typeface="EC Square Sans Pro" panose="020B0506040000020004" pitchFamily="34" charset="0"/>
                <a:ea typeface="Montserrat" charset="0"/>
                <a:cs typeface="Montserrat" charset="0"/>
              </a:rPr>
              <a:t>.</a:t>
            </a:r>
          </a:p>
        </p:txBody>
      </p:sp>
      <p:sp>
        <p:nvSpPr>
          <p:cNvPr id="8" name="Rectángulo 9">
            <a:extLst>
              <a:ext uri="{FF2B5EF4-FFF2-40B4-BE49-F238E27FC236}">
                <a16:creationId xmlns:a16="http://schemas.microsoft.com/office/drawing/2014/main" id="{E7E9EB92-C14D-1005-B6FA-A135B8251EA3}"/>
              </a:ext>
            </a:extLst>
          </p:cNvPr>
          <p:cNvSpPr/>
          <p:nvPr/>
        </p:nvSpPr>
        <p:spPr>
          <a:xfrm>
            <a:off x="3098799" y="261620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l-SI" sz="2400">
                <a:solidFill>
                  <a:srgbClr val="002060"/>
                </a:solidFill>
                <a:latin typeface="EC Square Sans Pro" panose="020B0506040000020004" pitchFamily="34" charset="0"/>
              </a:rPr>
              <a:t>Vsi veterinarski </a:t>
            </a:r>
            <a:r>
              <a:rPr lang="sl-SI" sz="2400" b="1">
                <a:solidFill>
                  <a:srgbClr val="003399"/>
                </a:solidFill>
                <a:latin typeface="EC Square Sans Pro" panose="020B0506040000020004" pitchFamily="34" charset="0"/>
              </a:rPr>
              <a:t>recepti </a:t>
            </a:r>
            <a:r>
              <a:rPr lang="sl-SI" sz="2400">
                <a:solidFill>
                  <a:srgbClr val="002060"/>
                </a:solidFill>
                <a:latin typeface="EC Square Sans Pro" panose="020B0506040000020004" pitchFamily="34" charset="0"/>
              </a:rPr>
              <a:t>morajo </a:t>
            </a:r>
            <a:r>
              <a:rPr lang="sl-SI" sz="2400" b="1">
                <a:solidFill>
                  <a:srgbClr val="003399"/>
                </a:solidFill>
                <a:latin typeface="EC Square Sans Pro" panose="020B0506040000020004" pitchFamily="34" charset="0"/>
              </a:rPr>
              <a:t>temeljiti na kliničnem pregledu </a:t>
            </a:r>
            <a:r>
              <a:rPr lang="sl-SI" sz="2400">
                <a:solidFill>
                  <a:srgbClr val="002060"/>
                </a:solidFill>
                <a:latin typeface="EC Square Sans Pro" panose="020B0506040000020004" pitchFamily="34" charset="0"/>
              </a:rPr>
              <a:t>ali drugi ustrezni oceni veterinarja</a:t>
            </a:r>
          </a:p>
        </p:txBody>
      </p:sp>
      <p:sp>
        <p:nvSpPr>
          <p:cNvPr id="9" name="Rectángulo 7">
            <a:extLst>
              <a:ext uri="{FF2B5EF4-FFF2-40B4-BE49-F238E27FC236}">
                <a16:creationId xmlns:a16="http://schemas.microsoft.com/office/drawing/2014/main" id="{CC5512ED-DAFA-A9A4-4849-EFAA1946E4F9}"/>
              </a:ext>
            </a:extLst>
          </p:cNvPr>
          <p:cNvSpPr/>
          <p:nvPr/>
        </p:nvSpPr>
        <p:spPr>
          <a:xfrm>
            <a:off x="619760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l-SI" sz="2400">
                <a:solidFill>
                  <a:srgbClr val="002060"/>
                </a:solidFill>
                <a:latin typeface="EC Square Sans Pro" panose="020B0506040000020004" pitchFamily="34" charset="0"/>
              </a:rPr>
              <a:t>Seznam protimikrobnih snovi, </a:t>
            </a:r>
            <a:r>
              <a:rPr lang="sl-SI" sz="2400" b="1">
                <a:solidFill>
                  <a:srgbClr val="003399"/>
                </a:solidFill>
                <a:latin typeface="EC Square Sans Pro" panose="020B0506040000020004" pitchFamily="34" charset="0"/>
              </a:rPr>
              <a:t>ki so rezervirane samo za ljudi</a:t>
            </a:r>
            <a:r>
              <a:rPr lang="sl-SI">
                <a:solidFill>
                  <a:srgbClr val="003399"/>
                </a:solidFill>
                <a:latin typeface="EC Square Sans Pro" panose="020B0506040000020004" pitchFamily="34" charset="0"/>
              </a:rPr>
              <a:t>*</a:t>
            </a:r>
          </a:p>
        </p:txBody>
      </p:sp>
      <p:sp>
        <p:nvSpPr>
          <p:cNvPr id="10" name="Rectángulo 8">
            <a:extLst>
              <a:ext uri="{FF2B5EF4-FFF2-40B4-BE49-F238E27FC236}">
                <a16:creationId xmlns:a16="http://schemas.microsoft.com/office/drawing/2014/main" id="{C7A7FB12-EE81-1765-88DF-52EF0EAE1BC9}"/>
              </a:ext>
            </a:extLst>
          </p:cNvPr>
          <p:cNvSpPr/>
          <p:nvPr/>
        </p:nvSpPr>
        <p:spPr>
          <a:xfrm>
            <a:off x="9296401"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l-SI" sz="2400">
                <a:solidFill>
                  <a:srgbClr val="002060"/>
                </a:solidFill>
                <a:latin typeface="EC Square Sans Pro" panose="020B0506040000020004" pitchFamily="34" charset="0"/>
              </a:rPr>
              <a:t>Zavezanost držav članic za </a:t>
            </a:r>
            <a:r>
              <a:rPr lang="sl-SI" sz="2400" b="1">
                <a:solidFill>
                  <a:srgbClr val="003399"/>
                </a:solidFill>
                <a:latin typeface="EC Square Sans Pro" panose="020B0506040000020004" pitchFamily="34" charset="0"/>
              </a:rPr>
              <a:t>zbiranje podatkov o prodaji in uporabi protimikrobnih snovi</a:t>
            </a:r>
          </a:p>
        </p:txBody>
      </p:sp>
      <p:sp>
        <p:nvSpPr>
          <p:cNvPr id="11" name="CuadroTexto 2">
            <a:extLst>
              <a:ext uri="{FF2B5EF4-FFF2-40B4-BE49-F238E27FC236}">
                <a16:creationId xmlns:a16="http://schemas.microsoft.com/office/drawing/2014/main" id="{7AC10367-C988-F7B8-E130-C0FC98E50FED}"/>
              </a:ext>
            </a:extLst>
          </p:cNvPr>
          <p:cNvSpPr txBox="1"/>
          <p:nvPr/>
        </p:nvSpPr>
        <p:spPr>
          <a:xfrm>
            <a:off x="101600" y="6359495"/>
            <a:ext cx="12192000" cy="400110"/>
          </a:xfrm>
          <a:prstGeom prst="rect">
            <a:avLst/>
          </a:prstGeom>
          <a:noFill/>
        </p:spPr>
        <p:txBody>
          <a:bodyPr wrap="square" rtlCol="0">
            <a:spAutoFit/>
          </a:bodyPr>
          <a:lstStyle/>
          <a:p>
            <a:r>
              <a:rPr lang="sl-SI" sz="1000" i="0" u="none" strike="noStrike" baseline="0">
                <a:solidFill>
                  <a:srgbClr val="003399"/>
                </a:solidFill>
                <a:latin typeface="EC Square Sans Pro" panose="020B0506040000020004" pitchFamily="34" charset="0"/>
              </a:rPr>
              <a:t>Izvedbena uredba komisije (EU) 2022/1255 z dne 19. julija 2022, ki določa protimikrobne snovi ali skupine protimikrobnih snovi, ki so rezervirane za zdravljenje nekaterih okužb pri ljudeh v skladu z Uredbo (EU) 2019/6 Evropskega parlamenta in sveta </a:t>
            </a:r>
          </a:p>
        </p:txBody>
      </p:sp>
    </p:spTree>
    <p:extLst>
      <p:ext uri="{BB962C8B-B14F-4D97-AF65-F5344CB8AC3E}">
        <p14:creationId xmlns:p14="http://schemas.microsoft.com/office/powerpoint/2010/main" val="312144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sl-SI" sz="2800">
                <a:latin typeface="EC Square Sans Pro" panose="020B0506040000020004" pitchFamily="34" charset="0"/>
              </a:rPr>
              <a:t>Skupna pravila</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VETERINARSKI RECEPTI</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Skupna pravila – veterinarski recept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5" name="CuadroTexto 14">
            <a:extLst>
              <a:ext uri="{FF2B5EF4-FFF2-40B4-BE49-F238E27FC236}">
                <a16:creationId xmlns:a16="http://schemas.microsoft.com/office/drawing/2014/main" id="{AD976B94-3F08-4A5D-87A3-E36B97910ABB}"/>
              </a:ext>
            </a:extLst>
          </p:cNvPr>
          <p:cNvSpPr txBox="1"/>
          <p:nvPr/>
        </p:nvSpPr>
        <p:spPr>
          <a:xfrm>
            <a:off x="-141042" y="2980182"/>
            <a:ext cx="11756572" cy="2814617"/>
          </a:xfrm>
          <a:prstGeom prst="rect">
            <a:avLst/>
          </a:prstGeom>
          <a:noFill/>
        </p:spPr>
        <p:txBody>
          <a:bodyPr wrap="square" lIns="91440" tIns="45720" rIns="91440" bIns="45720" anchor="t">
            <a:spAutoFit/>
          </a:bodyPr>
          <a:lstStyle/>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sl-SI" sz="2000" b="0" i="0" u="none" strike="noStrike" cap="none" normalizeH="0" baseline="0" noProof="0">
                <a:ln>
                  <a:noFill/>
                </a:ln>
                <a:solidFill>
                  <a:srgbClr val="003399"/>
                </a:solidFill>
                <a:effectLst/>
                <a:uLnTx/>
                <a:uFillTx/>
                <a:latin typeface="EC Square Sans Pro"/>
                <a:ea typeface="+mn-ea"/>
                <a:cs typeface="+mn-cs"/>
              </a:rPr>
              <a:t>Veterinar lahko izda veterinarski recept </a:t>
            </a:r>
            <a:r>
              <a:rPr kumimoji="0" lang="sl-SI" sz="2000" b="1" i="0" u="sng" strike="noStrike" cap="none" normalizeH="0" baseline="0" noProof="0">
                <a:ln>
                  <a:noFill/>
                </a:ln>
                <a:solidFill>
                  <a:srgbClr val="003399"/>
                </a:solidFill>
                <a:effectLst/>
                <a:uLnTx/>
                <a:uFillTx/>
                <a:latin typeface="EC Square Sans Pro"/>
                <a:ea typeface="+mn-ea"/>
                <a:cs typeface="+mn-cs"/>
              </a:rPr>
              <a:t>samo</a:t>
            </a:r>
            <a:r>
              <a:rPr kumimoji="0" lang="sl-SI" sz="2000" b="0" i="0" u="none" strike="noStrike" cap="none" normalizeH="0" baseline="0" noProof="0">
                <a:ln>
                  <a:noFill/>
                </a:ln>
                <a:solidFill>
                  <a:srgbClr val="003399"/>
                </a:solidFill>
                <a:effectLst/>
                <a:uLnTx/>
                <a:uFillTx/>
                <a:latin typeface="EC Square Sans Pro"/>
                <a:ea typeface="+mn-ea"/>
                <a:cs typeface="+mn-cs"/>
              </a:rPr>
              <a:t> potem, ko izvede </a:t>
            </a:r>
            <a:r>
              <a:rPr kumimoji="0" lang="sl-SI" sz="2000" b="0" i="0" u="sng" strike="noStrike" cap="none" normalizeH="0" baseline="0" noProof="0">
                <a:ln>
                  <a:noFill/>
                </a:ln>
                <a:solidFill>
                  <a:srgbClr val="003399"/>
                </a:solidFill>
                <a:effectLst/>
                <a:uLnTx/>
                <a:uFillTx/>
                <a:latin typeface="EC Square Sans Pro"/>
                <a:ea typeface="+mn-ea"/>
                <a:cs typeface="+mn-cs"/>
              </a:rPr>
              <a:t>klinični pregled ali kakršno koli drugo oceno zdravstvenega stanja </a:t>
            </a:r>
            <a:r>
              <a:rPr kumimoji="0" lang="sl-SI" sz="2000" b="0" i="0" u="none" strike="noStrike" cap="none" normalizeH="0" baseline="0" noProof="0">
                <a:ln>
                  <a:noFill/>
                </a:ln>
                <a:solidFill>
                  <a:srgbClr val="003399"/>
                </a:solidFill>
                <a:effectLst/>
                <a:uLnTx/>
                <a:uFillTx/>
                <a:latin typeface="EC Square Sans Pro"/>
                <a:ea typeface="+mn-ea"/>
                <a:cs typeface="+mn-cs"/>
              </a:rPr>
              <a:t>živali ali skupine živali</a:t>
            </a:r>
          </a:p>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sl-SI" sz="2000" b="0" i="0" u="none" strike="noStrike" cap="none" normalizeH="0" baseline="0" noProof="0">
                <a:ln>
                  <a:noFill/>
                </a:ln>
                <a:solidFill>
                  <a:srgbClr val="003399"/>
                </a:solidFill>
                <a:effectLst/>
                <a:uLnTx/>
                <a:uFillTx/>
                <a:latin typeface="EC Square Sans Pro"/>
                <a:ea typeface="+mn-ea"/>
                <a:cs typeface="+mn-cs"/>
              </a:rPr>
              <a:t>Veterinar lahko izda veterinarski recept za protimikrobno zdravilo samo po tem, ko je diagnosticiral nalezljivo bolezen</a:t>
            </a:r>
          </a:p>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sl-SI" sz="2000" b="0" i="0" u="none" strike="noStrike" cap="none" normalizeH="0" baseline="0" noProof="0">
                <a:ln>
                  <a:noFill/>
                </a:ln>
                <a:solidFill>
                  <a:srgbClr val="003399"/>
                </a:solidFill>
                <a:effectLst/>
                <a:uLnTx/>
                <a:uFillTx/>
                <a:latin typeface="EC Square Sans Pro"/>
                <a:ea typeface="+mn-ea"/>
                <a:cs typeface="+mn-cs"/>
              </a:rPr>
              <a:t>Veterinar mora biti sposoben podati razlog, da predpiše protimikrobno zdravilo</a:t>
            </a:r>
            <a:r>
              <a:rPr kumimoji="0" lang="sl-SI" sz="2000" b="0" i="0" u="none" strike="noStrike" cap="none" normalizeH="0" baseline="0" noProof="0">
                <a:ln>
                  <a:noFill/>
                </a:ln>
                <a:solidFill>
                  <a:srgbClr val="003399"/>
                </a:solidFill>
                <a:effectLst/>
                <a:uLnTx/>
                <a:uFillTx/>
                <a:latin typeface="EC Square Sans Pro" panose="020B0506040000020004" pitchFamily="34" charset="0"/>
                <a:ea typeface="+mn-ea"/>
                <a:cs typeface="+mn-cs"/>
              </a:rPr>
              <a:t>, </a:t>
            </a:r>
            <a:r>
              <a:rPr kumimoji="0" lang="sl-SI" sz="2000" b="0" i="0" u="none" strike="noStrike" cap="none" normalizeH="0" baseline="0" noProof="0">
                <a:ln>
                  <a:noFill/>
                </a:ln>
                <a:solidFill>
                  <a:srgbClr val="003399"/>
                </a:solidFill>
                <a:effectLst/>
                <a:uLnTx/>
                <a:uFillTx/>
                <a:latin typeface="EC Square Sans Pro"/>
                <a:ea typeface="+mn-ea"/>
                <a:cs typeface="+mn-cs"/>
              </a:rPr>
              <a:t>še posebej za preventivo (profilaksa) in skupinsko (metafilaksa) </a:t>
            </a:r>
            <a:r>
              <a:rPr kumimoji="0" lang="sl-SI" sz="2000" b="0" i="0" u="none" strike="noStrike" cap="none" normalizeH="0" baseline="0" noProof="0">
                <a:ln>
                  <a:noFill/>
                </a:ln>
                <a:solidFill>
                  <a:srgbClr val="003399"/>
                </a:solidFill>
                <a:effectLst/>
                <a:uLnTx/>
                <a:uFillTx/>
                <a:latin typeface="EC Square Sans Pro" panose="020B0506040000020004" pitchFamily="34" charset="0"/>
                <a:ea typeface="+mn-ea"/>
                <a:cs typeface="+mn-cs"/>
              </a:rPr>
              <a:t>dajanje</a:t>
            </a:r>
          </a:p>
        </p:txBody>
      </p:sp>
      <p:sp>
        <p:nvSpPr>
          <p:cNvPr id="16" name="CuadroTexto 15">
            <a:extLst>
              <a:ext uri="{FF2B5EF4-FFF2-40B4-BE49-F238E27FC236}">
                <a16:creationId xmlns:a16="http://schemas.microsoft.com/office/drawing/2014/main" id="{F3A59C78-01F4-4EE5-BEF0-17960D2FB031}"/>
              </a:ext>
            </a:extLst>
          </p:cNvPr>
          <p:cNvSpPr txBox="1"/>
          <p:nvPr/>
        </p:nvSpPr>
        <p:spPr>
          <a:xfrm>
            <a:off x="4261565" y="2337692"/>
            <a:ext cx="2820761" cy="52322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1800" b="0" i="0" u="none" strike="noStrike" cap="none" normalizeH="0" baseline="0" noProof="0">
                <a:ln>
                  <a:noFill/>
                </a:ln>
                <a:solidFill>
                  <a:prstClr val="white"/>
                </a:solidFill>
                <a:effectLst/>
                <a:uLnTx/>
                <a:uFillTx/>
                <a:latin typeface="EC Square Sans Pro" panose="020B0506040000020004" pitchFamily="34" charset="0"/>
                <a:ea typeface="Steelfish" charset="0"/>
                <a:cs typeface="Steelfish" charset="0"/>
              </a:rPr>
              <a:t>!</a:t>
            </a:r>
            <a:r>
              <a:rPr kumimoji="0" lang="sl-SI" sz="2800" b="1" i="0" u="none" strike="noStrike" cap="none" normalizeH="0" baseline="0" noProof="0">
                <a:ln>
                  <a:noFill/>
                </a:ln>
                <a:solidFill>
                  <a:srgbClr val="003399"/>
                </a:solidFill>
                <a:effectLst/>
                <a:uLnTx/>
                <a:uFillTx/>
                <a:latin typeface="EC Square Sans Pro" panose="020B0506040000020004" pitchFamily="34" charset="0"/>
                <a:ea typeface="Steelfish" charset="0"/>
                <a:cs typeface="Steelfish" charset="0"/>
              </a:rPr>
              <a:t>Člen 105</a:t>
            </a:r>
          </a:p>
        </p:txBody>
      </p:sp>
      <p:pic>
        <p:nvPicPr>
          <p:cNvPr id="17" name="Imagen 16" descr="Forma&#10;&#10;Descripción generada automáticamente con confianza baja">
            <a:extLst>
              <a:ext uri="{FF2B5EF4-FFF2-40B4-BE49-F238E27FC236}">
                <a16:creationId xmlns:a16="http://schemas.microsoft.com/office/drawing/2014/main" id="{00329264-D289-402B-9EEC-301D053EFBBE}"/>
              </a:ext>
            </a:extLst>
          </p:cNvPr>
          <p:cNvPicPr>
            <a:picLocks noChangeAspect="1"/>
          </p:cNvPicPr>
          <p:nvPr/>
        </p:nvPicPr>
        <p:blipFill>
          <a:blip r:embed="rId3" cstate="email">
            <a:lum bright="70000" contrast="-70000"/>
            <a:extLst>
              <a:ext uri="{28A0092B-C50C-407E-A947-70E740481C1C}">
                <a14:useLocalDpi xmlns:a14="http://schemas.microsoft.com/office/drawing/2010/main"/>
              </a:ext>
            </a:extLst>
          </a:blip>
          <a:stretch>
            <a:fillRect/>
          </a:stretch>
        </p:blipFill>
        <p:spPr>
          <a:xfrm>
            <a:off x="10210800" y="1403412"/>
            <a:ext cx="736538" cy="736538"/>
          </a:xfrm>
          <a:prstGeom prst="rect">
            <a:avLst/>
          </a:prstGeom>
        </p:spPr>
      </p:pic>
    </p:spTree>
    <p:extLst>
      <p:ext uri="{BB962C8B-B14F-4D97-AF65-F5344CB8AC3E}">
        <p14:creationId xmlns:p14="http://schemas.microsoft.com/office/powerpoint/2010/main" val="2632746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1">
            <a:extLst>
              <a:ext uri="{FF2B5EF4-FFF2-40B4-BE49-F238E27FC236}">
                <a16:creationId xmlns:a16="http://schemas.microsoft.com/office/drawing/2014/main" id="{ACA65E1C-789A-48EF-8BAD-6DF7C0BE5C3D}"/>
              </a:ext>
            </a:extLst>
          </p:cNvPr>
          <p:cNvSpPr txBox="1">
            <a:spLocks/>
          </p:cNvSpPr>
          <p:nvPr/>
        </p:nvSpPr>
        <p:spPr>
          <a:xfrm>
            <a:off x="762000" y="158750"/>
            <a:ext cx="10687439" cy="533400"/>
          </a:xfrm>
          <a:prstGeom prst="rect">
            <a:avLst/>
          </a:prstGeom>
        </p:spPr>
        <p:txBody>
          <a:bodyPr lIns="91440" tIns="45720" rIns="91440" bIns="45720" anchor="t"/>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800" b="0" i="0" u="none" strike="noStrike" cap="none" normalizeH="0" baseline="0" noProof="0">
                <a:ln>
                  <a:noFill/>
                </a:ln>
                <a:solidFill>
                  <a:srgbClr val="003399"/>
                </a:solidFill>
                <a:effectLst/>
                <a:uLnTx/>
                <a:uFillTx/>
                <a:latin typeface="EC Square Sans Pro"/>
                <a:ea typeface="+mn-ea"/>
                <a:cs typeface="Arial"/>
              </a:rPr>
              <a:t>Skupna pravila – veterinarski recept </a:t>
            </a:r>
            <a:r>
              <a:rPr kumimoji="0" lang="sl-SI" sz="1800" b="0" i="0" u="none" strike="noStrike" cap="none" normalizeH="0" baseline="0" noProof="0">
                <a:ln>
                  <a:noFill/>
                </a:ln>
                <a:solidFill>
                  <a:srgbClr val="003399"/>
                </a:solidFill>
                <a:effectLst/>
                <a:uLnTx/>
                <a:uFillTx/>
                <a:latin typeface="EC Square Sans Pro"/>
                <a:ea typeface="+mn-ea"/>
                <a:cs typeface="Arial"/>
              </a:rPr>
              <a:t>(primer FR predloge)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pic>
        <p:nvPicPr>
          <p:cNvPr id="6" name="Picture 6">
            <a:extLst>
              <a:ext uri="{FF2B5EF4-FFF2-40B4-BE49-F238E27FC236}">
                <a16:creationId xmlns:a16="http://schemas.microsoft.com/office/drawing/2014/main" id="{5200545C-AECB-452C-BBE5-ED3815095AE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29891" y="766753"/>
            <a:ext cx="4334830" cy="6103947"/>
          </a:xfrm>
          <a:prstGeom prst="rect">
            <a:avLst/>
          </a:prstGeom>
          <a:ln>
            <a:noFill/>
          </a:ln>
          <a:effectLst>
            <a:outerShdw blurRad="292100" dist="139700" dir="2700000" algn="tl" rotWithShape="0">
              <a:srgbClr val="333333">
                <a:alpha val="65000"/>
              </a:srgbClr>
            </a:outerShdw>
          </a:effectLst>
        </p:spPr>
      </p:pic>
      <p:sp>
        <p:nvSpPr>
          <p:cNvPr id="9" name="TextBox 7">
            <a:extLst>
              <a:ext uri="{FF2B5EF4-FFF2-40B4-BE49-F238E27FC236}">
                <a16:creationId xmlns:a16="http://schemas.microsoft.com/office/drawing/2014/main" id="{79B9FE22-08DB-4399-993B-4F6FB172DC62}"/>
              </a:ext>
            </a:extLst>
          </p:cNvPr>
          <p:cNvSpPr txBox="1"/>
          <p:nvPr/>
        </p:nvSpPr>
        <p:spPr>
          <a:xfrm>
            <a:off x="88124" y="1660664"/>
            <a:ext cx="2828071" cy="707886"/>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cap="none" normalizeH="0" baseline="0" noProof="0">
                <a:ln>
                  <a:noFill/>
                </a:ln>
                <a:solidFill>
                  <a:srgbClr val="000000"/>
                </a:solidFill>
                <a:effectLst/>
                <a:uLnTx/>
                <a:uFillTx/>
                <a:latin typeface="EC Square Sans Pro" panose="020B0506040000020004" pitchFamily="34" charset="0"/>
                <a:ea typeface="+mn-ea"/>
                <a:cs typeface="+mn-cs"/>
              </a:rPr>
              <a:t>Identifikacija veterinarja (prof št.)</a:t>
            </a:r>
          </a:p>
        </p:txBody>
      </p:sp>
      <p:cxnSp>
        <p:nvCxnSpPr>
          <p:cNvPr id="10" name="Straight Arrow Connector 9">
            <a:extLst>
              <a:ext uri="{FF2B5EF4-FFF2-40B4-BE49-F238E27FC236}">
                <a16:creationId xmlns:a16="http://schemas.microsoft.com/office/drawing/2014/main" id="{59BFA582-9369-46AB-89BE-5729D0437B13}"/>
              </a:ext>
            </a:extLst>
          </p:cNvPr>
          <p:cNvCxnSpPr>
            <a:cxnSpLocks/>
            <a:stCxn id="9" idx="3"/>
          </p:cNvCxnSpPr>
          <p:nvPr/>
        </p:nvCxnSpPr>
        <p:spPr>
          <a:xfrm>
            <a:off x="2916195" y="2014607"/>
            <a:ext cx="89380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1" name="TextBox 16">
            <a:extLst>
              <a:ext uri="{FF2B5EF4-FFF2-40B4-BE49-F238E27FC236}">
                <a16:creationId xmlns:a16="http://schemas.microsoft.com/office/drawing/2014/main" id="{02E8B8C4-7414-478D-B927-13A09F51E318}"/>
              </a:ext>
            </a:extLst>
          </p:cNvPr>
          <p:cNvSpPr txBox="1"/>
          <p:nvPr/>
        </p:nvSpPr>
        <p:spPr>
          <a:xfrm>
            <a:off x="88124" y="2597150"/>
            <a:ext cx="2828071" cy="1631216"/>
          </a:xfrm>
          <a:prstGeom prst="rect">
            <a:avLst/>
          </a:prstGeom>
          <a:solidFill>
            <a:srgbClr val="ECEBEB"/>
          </a:solid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cap="none" normalizeH="0" baseline="0" noProof="0">
                <a:ln>
                  <a:noFill/>
                </a:ln>
                <a:solidFill>
                  <a:sysClr val="windowText" lastClr="000000"/>
                </a:solidFill>
                <a:effectLst/>
                <a:uLnTx/>
                <a:uFillTx/>
                <a:latin typeface="EC Square Sans Pro" panose="020B0506040000020004" pitchFamily="34" charset="0"/>
              </a:rPr>
              <a:t>Ime zdravila (zdravilna učinkovina), oblika in jakost.</a:t>
            </a:r>
          </a:p>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cap="none" normalizeH="0" baseline="0" noProof="0">
                <a:ln>
                  <a:noFill/>
                </a:ln>
                <a:solidFill>
                  <a:sysClr val="windowText" lastClr="000000"/>
                </a:solidFill>
                <a:effectLst/>
                <a:uLnTx/>
                <a:uFillTx/>
                <a:latin typeface="EC Square Sans Pro" panose="020B0506040000020004" pitchFamily="34" charset="0"/>
              </a:rPr>
              <a:t>Predpisana količina</a:t>
            </a:r>
          </a:p>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cap="none" normalizeH="0" baseline="0" noProof="0">
                <a:ln>
                  <a:noFill/>
                </a:ln>
                <a:solidFill>
                  <a:sysClr val="windowText" lastClr="000000"/>
                </a:solidFill>
                <a:effectLst/>
                <a:uLnTx/>
                <a:uFillTx/>
                <a:latin typeface="EC Square Sans Pro"/>
              </a:rPr>
              <a:t>Režim odmerjanja </a:t>
            </a:r>
          </a:p>
        </p:txBody>
      </p:sp>
      <p:sp>
        <p:nvSpPr>
          <p:cNvPr id="13" name="TextBox 27">
            <a:extLst>
              <a:ext uri="{FF2B5EF4-FFF2-40B4-BE49-F238E27FC236}">
                <a16:creationId xmlns:a16="http://schemas.microsoft.com/office/drawing/2014/main" id="{27E0B672-6AF0-4BAD-9A7E-FFFD0315AFA6}"/>
              </a:ext>
            </a:extLst>
          </p:cNvPr>
          <p:cNvSpPr txBox="1"/>
          <p:nvPr/>
        </p:nvSpPr>
        <p:spPr>
          <a:xfrm>
            <a:off x="88124" y="5864268"/>
            <a:ext cx="2844193" cy="1015663"/>
          </a:xfrm>
          <a:prstGeom prst="rect">
            <a:avLst/>
          </a:prstGeom>
          <a:solidFill>
            <a:srgbClr val="003399"/>
          </a:solid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cap="none" normalizeH="0" baseline="0" noProof="0">
                <a:ln>
                  <a:noFill/>
                </a:ln>
                <a:solidFill>
                  <a:srgbClr val="FFFFFF"/>
                </a:solidFill>
                <a:effectLst/>
                <a:uLnTx/>
                <a:uFillTx/>
                <a:latin typeface="EC Square Sans Pro"/>
              </a:rPr>
              <a:t>Opomba je potrebna, če je recept izdan po členu 107 3–4 ali 112–114) </a:t>
            </a:r>
          </a:p>
        </p:txBody>
      </p:sp>
      <p:sp>
        <p:nvSpPr>
          <p:cNvPr id="14" name="TextBox 2">
            <a:extLst>
              <a:ext uri="{FF2B5EF4-FFF2-40B4-BE49-F238E27FC236}">
                <a16:creationId xmlns:a16="http://schemas.microsoft.com/office/drawing/2014/main" id="{F2A686A0-74DB-4814-9CFB-E8E911DF96FE}"/>
              </a:ext>
            </a:extLst>
          </p:cNvPr>
          <p:cNvSpPr txBox="1"/>
          <p:nvPr/>
        </p:nvSpPr>
        <p:spPr>
          <a:xfrm>
            <a:off x="88124" y="4425950"/>
            <a:ext cx="2828071" cy="1323439"/>
          </a:xfrm>
          <a:prstGeom prst="rect">
            <a:avLst/>
          </a:prstGeom>
          <a:solidFill>
            <a:srgbClr val="6BB188"/>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cap="none" normalizeH="0" baseline="0" noProof="0">
                <a:ln>
                  <a:noFill/>
                </a:ln>
                <a:solidFill>
                  <a:srgbClr val="000000"/>
                </a:solidFill>
                <a:effectLst/>
                <a:uLnTx/>
                <a:uFillTx/>
                <a:latin typeface="EC Square Sans Pro" panose="020B0506040000020004" pitchFamily="34" charset="0"/>
              </a:rPr>
              <a:t>Recept za protimikrobno zdravilo velja samo 5 dni po izdaji recepta. </a:t>
            </a:r>
          </a:p>
        </p:txBody>
      </p:sp>
      <p:cxnSp>
        <p:nvCxnSpPr>
          <p:cNvPr id="22" name="Straight Arrow Connector 9">
            <a:extLst>
              <a:ext uri="{FF2B5EF4-FFF2-40B4-BE49-F238E27FC236}">
                <a16:creationId xmlns:a16="http://schemas.microsoft.com/office/drawing/2014/main" id="{581EC61A-0E63-47D1-BA22-B89D2673AB75}"/>
              </a:ext>
            </a:extLst>
          </p:cNvPr>
          <p:cNvCxnSpPr>
            <a:cxnSpLocks/>
            <a:stCxn id="11" idx="3"/>
          </p:cNvCxnSpPr>
          <p:nvPr/>
        </p:nvCxnSpPr>
        <p:spPr>
          <a:xfrm>
            <a:off x="2916195" y="3412758"/>
            <a:ext cx="89380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31" name="TextBox 10">
            <a:extLst>
              <a:ext uri="{FF2B5EF4-FFF2-40B4-BE49-F238E27FC236}">
                <a16:creationId xmlns:a16="http://schemas.microsoft.com/office/drawing/2014/main" id="{88FB0F11-B24B-41FB-9D1A-ECAF28ED0215}"/>
              </a:ext>
            </a:extLst>
          </p:cNvPr>
          <p:cNvSpPr txBox="1"/>
          <p:nvPr/>
        </p:nvSpPr>
        <p:spPr>
          <a:xfrm>
            <a:off x="8462294" y="692150"/>
            <a:ext cx="3196306" cy="707886"/>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cap="none" normalizeH="0" baseline="0" noProof="0">
                <a:ln>
                  <a:noFill/>
                </a:ln>
                <a:solidFill>
                  <a:sysClr val="windowText" lastClr="000000"/>
                </a:solidFill>
                <a:effectLst/>
                <a:uLnTx/>
                <a:uFillTx/>
                <a:latin typeface="EC Square Sans Pro" panose="020B0506040000020004" pitchFamily="34" charset="0"/>
              </a:rPr>
              <a:t>Ime in naslov lastnika živali</a:t>
            </a:r>
          </a:p>
        </p:txBody>
      </p:sp>
      <p:sp>
        <p:nvSpPr>
          <p:cNvPr id="32" name="TextBox 13">
            <a:extLst>
              <a:ext uri="{FF2B5EF4-FFF2-40B4-BE49-F238E27FC236}">
                <a16:creationId xmlns:a16="http://schemas.microsoft.com/office/drawing/2014/main" id="{AA9B826B-585E-4DC3-84E0-C2536598BF5C}"/>
              </a:ext>
            </a:extLst>
          </p:cNvPr>
          <p:cNvSpPr txBox="1"/>
          <p:nvPr/>
        </p:nvSpPr>
        <p:spPr>
          <a:xfrm>
            <a:off x="8478414" y="5797550"/>
            <a:ext cx="3162089" cy="40011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cap="none" normalizeH="0" baseline="0" noProof="0">
                <a:ln>
                  <a:noFill/>
                </a:ln>
                <a:solidFill>
                  <a:sysClr val="windowText" lastClr="000000"/>
                </a:solidFill>
                <a:effectLst/>
                <a:uLnTx/>
                <a:uFillTx/>
                <a:latin typeface="EC Square Sans Pro" panose="020B0506040000020004" pitchFamily="34" charset="0"/>
              </a:rPr>
              <a:t>Datum in podpis veterinarja</a:t>
            </a:r>
          </a:p>
        </p:txBody>
      </p:sp>
      <p:sp>
        <p:nvSpPr>
          <p:cNvPr id="33" name="TextBox 19">
            <a:extLst>
              <a:ext uri="{FF2B5EF4-FFF2-40B4-BE49-F238E27FC236}">
                <a16:creationId xmlns:a16="http://schemas.microsoft.com/office/drawing/2014/main" id="{D73860A3-CDA5-4E10-853B-CF537A85DFB0}"/>
              </a:ext>
            </a:extLst>
          </p:cNvPr>
          <p:cNvSpPr txBox="1"/>
          <p:nvPr/>
        </p:nvSpPr>
        <p:spPr>
          <a:xfrm>
            <a:off x="8462295" y="3357062"/>
            <a:ext cx="3230524" cy="707886"/>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cap="none" normalizeH="0" baseline="0" noProof="0">
                <a:ln>
                  <a:noFill/>
                </a:ln>
                <a:solidFill>
                  <a:sysClr val="windowText" lastClr="000000"/>
                </a:solidFill>
                <a:effectLst/>
                <a:uLnTx/>
                <a:uFillTx/>
                <a:latin typeface="EC Square Sans Pro" panose="020B0506040000020004" pitchFamily="34" charset="0"/>
              </a:rPr>
              <a:t>Živali za proizvodnjo živil: karenca (tudi, če je 0)</a:t>
            </a:r>
          </a:p>
        </p:txBody>
      </p:sp>
      <p:sp>
        <p:nvSpPr>
          <p:cNvPr id="34" name="TextBox 22">
            <a:extLst>
              <a:ext uri="{FF2B5EF4-FFF2-40B4-BE49-F238E27FC236}">
                <a16:creationId xmlns:a16="http://schemas.microsoft.com/office/drawing/2014/main" id="{E6E6C5FF-1EC3-4B68-BF84-C2EB0A65DA98}"/>
              </a:ext>
            </a:extLst>
          </p:cNvPr>
          <p:cNvSpPr txBox="1"/>
          <p:nvPr/>
        </p:nvSpPr>
        <p:spPr>
          <a:xfrm>
            <a:off x="8462294" y="1923018"/>
            <a:ext cx="3196307" cy="40011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cap="none" normalizeH="0" baseline="0" noProof="0">
                <a:ln>
                  <a:noFill/>
                </a:ln>
                <a:solidFill>
                  <a:sysClr val="windowText" lastClr="000000"/>
                </a:solidFill>
                <a:effectLst/>
                <a:uLnTx/>
                <a:uFillTx/>
                <a:latin typeface="EC Square Sans Pro" panose="020B0506040000020004" pitchFamily="34" charset="0"/>
              </a:rPr>
              <a:t>Datum</a:t>
            </a:r>
          </a:p>
        </p:txBody>
      </p:sp>
      <p:sp>
        <p:nvSpPr>
          <p:cNvPr id="35" name="TextBox 28">
            <a:extLst>
              <a:ext uri="{FF2B5EF4-FFF2-40B4-BE49-F238E27FC236}">
                <a16:creationId xmlns:a16="http://schemas.microsoft.com/office/drawing/2014/main" id="{D0BD4936-E1CB-4E72-8C03-E8C4D661EC4A}"/>
              </a:ext>
            </a:extLst>
          </p:cNvPr>
          <p:cNvSpPr txBox="1"/>
          <p:nvPr/>
        </p:nvSpPr>
        <p:spPr>
          <a:xfrm>
            <a:off x="8462295" y="4197350"/>
            <a:ext cx="3230524" cy="1015663"/>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cap="none" normalizeH="0" baseline="0" noProof="0">
                <a:ln>
                  <a:noFill/>
                </a:ln>
                <a:solidFill>
                  <a:sysClr val="windowText" lastClr="000000"/>
                </a:solidFill>
                <a:effectLst/>
                <a:uLnTx/>
                <a:uFillTx/>
                <a:latin typeface="EC Square Sans Pro" panose="020B0506040000020004" pitchFamily="34" charset="0"/>
              </a:rPr>
              <a:t>Morebitna opozorila ali sporočila o odgovorni uporabi</a:t>
            </a:r>
          </a:p>
        </p:txBody>
      </p:sp>
      <p:sp>
        <p:nvSpPr>
          <p:cNvPr id="36" name="TextBox 31">
            <a:extLst>
              <a:ext uri="{FF2B5EF4-FFF2-40B4-BE49-F238E27FC236}">
                <a16:creationId xmlns:a16="http://schemas.microsoft.com/office/drawing/2014/main" id="{57D477ED-9285-4237-9023-A7003D2F9CD5}"/>
              </a:ext>
            </a:extLst>
          </p:cNvPr>
          <p:cNvSpPr txBox="1"/>
          <p:nvPr/>
        </p:nvSpPr>
        <p:spPr>
          <a:xfrm>
            <a:off x="8462294" y="1436564"/>
            <a:ext cx="3196307" cy="40011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cap="none" normalizeH="0" baseline="0" noProof="0">
                <a:ln>
                  <a:noFill/>
                </a:ln>
                <a:solidFill>
                  <a:sysClr val="windowText" lastClr="000000"/>
                </a:solidFill>
                <a:effectLst/>
                <a:uLnTx/>
                <a:uFillTx/>
                <a:latin typeface="EC Square Sans Pro" panose="020B0506040000020004" pitchFamily="34" charset="0"/>
              </a:rPr>
              <a:t>Identifikacija živali</a:t>
            </a:r>
          </a:p>
        </p:txBody>
      </p:sp>
      <p:cxnSp>
        <p:nvCxnSpPr>
          <p:cNvPr id="37" name="Straight Arrow Connector 9">
            <a:extLst>
              <a:ext uri="{FF2B5EF4-FFF2-40B4-BE49-F238E27FC236}">
                <a16:creationId xmlns:a16="http://schemas.microsoft.com/office/drawing/2014/main" id="{5AFD2615-46EE-42B6-A231-9AD3CE601885}"/>
              </a:ext>
            </a:extLst>
          </p:cNvPr>
          <p:cNvCxnSpPr>
            <a:cxnSpLocks/>
          </p:cNvCxnSpPr>
          <p:nvPr/>
        </p:nvCxnSpPr>
        <p:spPr>
          <a:xfrm flipH="1">
            <a:off x="7467600" y="1153415"/>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0" name="Straight Arrow Connector 9">
            <a:extLst>
              <a:ext uri="{FF2B5EF4-FFF2-40B4-BE49-F238E27FC236}">
                <a16:creationId xmlns:a16="http://schemas.microsoft.com/office/drawing/2014/main" id="{2F04EED3-541A-4B0D-B8E2-0D5C1177C6CB}"/>
              </a:ext>
            </a:extLst>
          </p:cNvPr>
          <p:cNvCxnSpPr>
            <a:cxnSpLocks/>
          </p:cNvCxnSpPr>
          <p:nvPr/>
        </p:nvCxnSpPr>
        <p:spPr>
          <a:xfrm flipH="1">
            <a:off x="7467600" y="1530350"/>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1" name="Straight Arrow Connector 9">
            <a:extLst>
              <a:ext uri="{FF2B5EF4-FFF2-40B4-BE49-F238E27FC236}">
                <a16:creationId xmlns:a16="http://schemas.microsoft.com/office/drawing/2014/main" id="{F006C285-40B9-4F63-80A4-59B549E301B8}"/>
              </a:ext>
            </a:extLst>
          </p:cNvPr>
          <p:cNvCxnSpPr>
            <a:cxnSpLocks/>
            <a:stCxn id="34" idx="1"/>
          </p:cNvCxnSpPr>
          <p:nvPr/>
        </p:nvCxnSpPr>
        <p:spPr>
          <a:xfrm flipH="1" flipV="1">
            <a:off x="7467602" y="2107685"/>
            <a:ext cx="994692" cy="15388"/>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2" name="Straight Arrow Connector 9">
            <a:extLst>
              <a:ext uri="{FF2B5EF4-FFF2-40B4-BE49-F238E27FC236}">
                <a16:creationId xmlns:a16="http://schemas.microsoft.com/office/drawing/2014/main" id="{8B0FC049-9EB2-4121-A610-B73533CB65E7}"/>
              </a:ext>
            </a:extLst>
          </p:cNvPr>
          <p:cNvCxnSpPr>
            <a:cxnSpLocks/>
            <a:stCxn id="33" idx="1"/>
          </p:cNvCxnSpPr>
          <p:nvPr/>
        </p:nvCxnSpPr>
        <p:spPr>
          <a:xfrm flipH="1">
            <a:off x="7467600" y="3711005"/>
            <a:ext cx="99469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3" name="Straight Arrow Connector 9">
            <a:extLst>
              <a:ext uri="{FF2B5EF4-FFF2-40B4-BE49-F238E27FC236}">
                <a16:creationId xmlns:a16="http://schemas.microsoft.com/office/drawing/2014/main" id="{0682E033-62FD-4839-A4B8-2F6D2342A37F}"/>
              </a:ext>
            </a:extLst>
          </p:cNvPr>
          <p:cNvCxnSpPr>
            <a:cxnSpLocks/>
          </p:cNvCxnSpPr>
          <p:nvPr/>
        </p:nvCxnSpPr>
        <p:spPr>
          <a:xfrm flipH="1" flipV="1">
            <a:off x="7483722" y="4768267"/>
            <a:ext cx="994694" cy="152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53" name="Straight Arrow Connector 9">
            <a:extLst>
              <a:ext uri="{FF2B5EF4-FFF2-40B4-BE49-F238E27FC236}">
                <a16:creationId xmlns:a16="http://schemas.microsoft.com/office/drawing/2014/main" id="{5E1995BA-2890-4E2A-AE58-FB65A669ECEF}"/>
              </a:ext>
            </a:extLst>
          </p:cNvPr>
          <p:cNvCxnSpPr>
            <a:cxnSpLocks/>
            <a:stCxn id="32" idx="1"/>
          </p:cNvCxnSpPr>
          <p:nvPr/>
        </p:nvCxnSpPr>
        <p:spPr>
          <a:xfrm flipH="1">
            <a:off x="7483722" y="5997605"/>
            <a:ext cx="994692" cy="1031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45245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sl-SI" sz="2800">
                <a:latin typeface="EC Square Sans Pro" panose="020B0506040000020004" pitchFamily="34" charset="0"/>
              </a:rPr>
              <a:t>Skupna pravila</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90000"/>
              </a:lnSpc>
              <a:spcBef>
                <a:spcPts val="0"/>
              </a:spcBef>
              <a:spcAft>
                <a:spcPts val="600"/>
              </a:spcAft>
              <a:buClrTx/>
              <a:buSzTx/>
              <a:buFontTx/>
              <a:buNone/>
              <a:tabLst/>
              <a:defRPr/>
            </a:pPr>
            <a:r>
              <a:rPr kumimoji="0" lang="sl-SI"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Vodenje evidenc</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Skupna pravila – veterinarski recept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2090057"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1200" b="0" i="0" u="none" strike="noStrike" cap="none" normalizeH="0" baseline="0" noProof="0">
                <a:ln>
                  <a:noFill/>
                </a:ln>
                <a:solidFill>
                  <a:srgbClr val="024B9C"/>
                </a:solidFill>
                <a:effectLst/>
                <a:uLnTx/>
                <a:uFillTx/>
                <a:latin typeface="EC Square Sans Pro" panose="020B0506040000020004" pitchFamily="34" charset="0"/>
                <a:ea typeface="+mn-ea"/>
                <a:cs typeface="+mn-cs"/>
              </a:rPr>
              <a:t>Uredba (EU) 2019/6 (VPM)</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310242" y="2488988"/>
            <a:ext cx="3233057" cy="3591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800" b="1" i="0" u="none" strike="noStrike" cap="none" normalizeH="0" baseline="0" noProof="0">
                <a:ln>
                  <a:noFill/>
                </a:ln>
                <a:solidFill>
                  <a:srgbClr val="003399"/>
                </a:solidFill>
                <a:effectLst/>
                <a:uLnTx/>
                <a:uFillTx/>
                <a:latin typeface="EC Square Sans Pro" panose="020B0506040000020004" pitchFamily="34" charset="0"/>
                <a:ea typeface="+mn-ea"/>
                <a:cs typeface="+mn-cs"/>
              </a:rPr>
              <a:t>Člen 108</a:t>
            </a:r>
          </a:p>
        </p:txBody>
      </p:sp>
      <p:pic>
        <p:nvPicPr>
          <p:cNvPr id="10" name="Picture 1">
            <a:extLst>
              <a:ext uri="{FF2B5EF4-FFF2-40B4-BE49-F238E27FC236}">
                <a16:creationId xmlns:a16="http://schemas.microsoft.com/office/drawing/2014/main" id="{67EC53D0-6815-4BF1-A995-1BBB1F314658}"/>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4172338" y="1373161"/>
            <a:ext cx="8019662" cy="5247325"/>
          </a:xfrm>
          <a:prstGeom prst="rect">
            <a:avLst/>
          </a:prstGeom>
        </p:spPr>
      </p:pic>
      <p:pic>
        <p:nvPicPr>
          <p:cNvPr id="15" name="Picture 4" descr="A stack of old books&#10;&#10;Description automatically generated">
            <a:extLst>
              <a:ext uri="{FF2B5EF4-FFF2-40B4-BE49-F238E27FC236}">
                <a16:creationId xmlns:a16="http://schemas.microsoft.com/office/drawing/2014/main" id="{00E0E056-09FE-4B9F-B490-F796BFA234A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07774" y="4040045"/>
            <a:ext cx="2442125" cy="2782168"/>
          </a:xfrm>
          <a:prstGeom prst="rect">
            <a:avLst/>
          </a:prstGeom>
        </p:spPr>
      </p:pic>
      <p:sp>
        <p:nvSpPr>
          <p:cNvPr id="17" name="CuadroTexto 16">
            <a:extLst>
              <a:ext uri="{FF2B5EF4-FFF2-40B4-BE49-F238E27FC236}">
                <a16:creationId xmlns:a16="http://schemas.microsoft.com/office/drawing/2014/main" id="{2502442D-8C45-46F7-A946-0AC1B0C6A7B6}"/>
              </a:ext>
            </a:extLst>
          </p:cNvPr>
          <p:cNvSpPr txBox="1"/>
          <p:nvPr/>
        </p:nvSpPr>
        <p:spPr>
          <a:xfrm>
            <a:off x="967743" y="3197171"/>
            <a:ext cx="1927857" cy="400110"/>
          </a:xfrm>
          <a:prstGeom prst="rect">
            <a:avLst/>
          </a:prstGeom>
          <a:solidFill>
            <a:srgbClr val="2C7470"/>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000" b="1" i="0" u="none" strike="noStrike" cap="none" normalizeH="0" baseline="0" noProof="0" dirty="0">
                <a:ln>
                  <a:noFill/>
                </a:ln>
                <a:solidFill>
                  <a:srgbClr val="FFFFFF"/>
                </a:solidFill>
                <a:effectLst/>
                <a:uLnTx/>
                <a:uFillTx/>
                <a:latin typeface="EC Square Sans Pro" panose="020B0506040000020004" pitchFamily="34" charset="0"/>
              </a:rPr>
              <a:t>OBVEZNOSTI</a:t>
            </a:r>
          </a:p>
        </p:txBody>
      </p:sp>
    </p:spTree>
    <p:extLst>
      <p:ext uri="{BB962C8B-B14F-4D97-AF65-F5344CB8AC3E}">
        <p14:creationId xmlns:p14="http://schemas.microsoft.com/office/powerpoint/2010/main" val="3660388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sl-SI" sz="2800">
                <a:latin typeface="EC Square Sans Pro" panose="020B0506040000020004" pitchFamily="34" charset="0"/>
              </a:rPr>
              <a:t>Skupna pravila</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1678639" cy="71839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70104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sl-SI" sz="28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Dovoljenje za promet z zdravilom</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Skupna pravila – veterinarski recept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2090057"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1200" b="0" i="0" u="none" strike="noStrike" cap="none" normalizeH="0" baseline="0" noProof="0">
                <a:ln>
                  <a:noFill/>
                </a:ln>
                <a:solidFill>
                  <a:srgbClr val="024B9C"/>
                </a:solidFill>
                <a:effectLst/>
                <a:uLnTx/>
                <a:uFillTx/>
                <a:latin typeface="EC Square Sans Pro" panose="020B0506040000020004" pitchFamily="34" charset="0"/>
                <a:ea typeface="+mn-ea"/>
                <a:cs typeface="+mn-cs"/>
              </a:rPr>
              <a:t>Uredba (EU) 2019/6 (VPM)</a:t>
            </a:r>
          </a:p>
        </p:txBody>
      </p:sp>
      <p:sp>
        <p:nvSpPr>
          <p:cNvPr id="11" name="Marcador de texto 4">
            <a:extLst>
              <a:ext uri="{FF2B5EF4-FFF2-40B4-BE49-F238E27FC236}">
                <a16:creationId xmlns:a16="http://schemas.microsoft.com/office/drawing/2014/main" id="{363ADD4D-C1B2-4637-8DEC-175D9887CC7C}"/>
              </a:ext>
            </a:extLst>
          </p:cNvPr>
          <p:cNvSpPr txBox="1">
            <a:spLocks/>
          </p:cNvSpPr>
          <p:nvPr/>
        </p:nvSpPr>
        <p:spPr>
          <a:xfrm>
            <a:off x="0" y="2520950"/>
            <a:ext cx="7924800" cy="1309596"/>
          </a:xfrm>
          <a:prstGeom prst="rect">
            <a:avLst/>
          </a:prstGeom>
          <a:solidFill>
            <a:srgbClr val="2C7470"/>
          </a:solidFill>
        </p:spPr>
        <p:txBody>
          <a:bodyPr lIns="91440" tIns="45720" rIns="91440" bIns="45720"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Glavno načelo </a:t>
            </a:r>
          </a:p>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cap="none" normalizeH="0" baseline="0" noProof="0" dirty="0">
                <a:ln>
                  <a:noFill/>
                </a:ln>
                <a:solidFill>
                  <a:srgbClr val="FFFFFF"/>
                </a:solidFill>
                <a:effectLst/>
                <a:uLnTx/>
                <a:uFillTx/>
                <a:latin typeface="EC Square Sans Pro"/>
                <a:ea typeface="+mn-ea"/>
                <a:cs typeface="+mn-cs"/>
              </a:rPr>
              <a:t>Zdravila za uporabo v veterinarski medicini je treba uporabljati skladno z dovoljenjem za promet z zdravilom (povzetek glavnih značilnosti zdravila/navodila za uporabo) </a:t>
            </a:r>
            <a:endParaRPr kumimoji="0" lang="en-GB"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b="1" i="0" u="none" strike="noStrike" kern="0" cap="none" spc="0" normalizeH="0" baseline="0" noProof="0" dirty="0">
              <a:ln>
                <a:noFill/>
              </a:ln>
              <a:solidFill>
                <a:srgbClr val="000000"/>
              </a:solidFill>
              <a:effectLst/>
              <a:uLnTx/>
              <a:uFillTx/>
              <a:latin typeface="EC Square Sans Pro" panose="020B0506040000020004" pitchFamily="34" charset="0"/>
              <a:ea typeface="+mn-ea"/>
              <a:cs typeface="+mn-cs"/>
            </a:endParaRPr>
          </a:p>
        </p:txBody>
      </p:sp>
      <p:sp>
        <p:nvSpPr>
          <p:cNvPr id="18" name="Marcador de texto 2">
            <a:extLst>
              <a:ext uri="{FF2B5EF4-FFF2-40B4-BE49-F238E27FC236}">
                <a16:creationId xmlns:a16="http://schemas.microsoft.com/office/drawing/2014/main" id="{B3DCE263-F95B-4BDC-B187-2EAB9E07A708}"/>
              </a:ext>
            </a:extLst>
          </p:cNvPr>
          <p:cNvSpPr txBox="1">
            <a:spLocks/>
          </p:cNvSpPr>
          <p:nvPr/>
        </p:nvSpPr>
        <p:spPr>
          <a:xfrm>
            <a:off x="-13252" y="4044950"/>
            <a:ext cx="8319052" cy="2775983"/>
          </a:xfrm>
          <a:prstGeom prst="rect">
            <a:avLst/>
          </a:prstGeom>
          <a:solidFill>
            <a:srgbClr val="6BB188"/>
          </a:solid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50000"/>
              </a:lnSpc>
              <a:spcBef>
                <a:spcPts val="0"/>
              </a:spcBef>
              <a:spcAft>
                <a:spcPts val="0"/>
              </a:spcAft>
              <a:buClrTx/>
              <a:buSzTx/>
              <a:buFontTx/>
              <a:buNone/>
              <a:tabLst/>
              <a:defRPr/>
            </a:pPr>
            <a:r>
              <a:rPr kumimoji="0" lang="sl-SI" sz="2000" b="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Zdravilo za uporabo v veterinarski medicini je treba uporabljati za </a:t>
            </a:r>
            <a:r>
              <a:rPr kumimoji="0" lang="sl-SI"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indikacijo</a:t>
            </a:r>
            <a:r>
              <a:rPr kumimoji="0" lang="sl-SI" sz="2000" b="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 </a:t>
            </a:r>
            <a:r>
              <a:rPr kumimoji="0" lang="sl-SI"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vrsto</a:t>
            </a:r>
            <a:r>
              <a:rPr kumimoji="0" lang="sl-SI" sz="2000" b="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 in </a:t>
            </a:r>
            <a:r>
              <a:rPr kumimoji="0" lang="sl-SI"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po režimu odmerjanja, </a:t>
            </a:r>
            <a:r>
              <a:rPr kumimoji="0" lang="sl-SI" sz="2000" b="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ki je naveden v povzetku glavnih značilnosti zdravila/navodilih za uporabo. Če za določeno indikacijo/vrsto ni odobrenega nobenega zdravila za uporabo v veterinarski medicini ali zdravila primanjkuje, lahko uporabite pravila iz člena</a:t>
            </a:r>
            <a:r>
              <a:rPr kumimoji="0" lang="sl-SI"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 112–114</a:t>
            </a:r>
          </a:p>
        </p:txBody>
      </p:sp>
      <p:pic>
        <p:nvPicPr>
          <p:cNvPr id="19" name="Picture 1">
            <a:extLst>
              <a:ext uri="{FF2B5EF4-FFF2-40B4-BE49-F238E27FC236}">
                <a16:creationId xmlns:a16="http://schemas.microsoft.com/office/drawing/2014/main" id="{2171ACF3-BEC2-4EB2-9A5B-24551E0CF1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05800" y="1392472"/>
            <a:ext cx="3351067" cy="5428461"/>
          </a:xfrm>
          <a:prstGeom prst="rect">
            <a:avLst/>
          </a:prstGeom>
        </p:spPr>
      </p:pic>
    </p:spTree>
    <p:extLst>
      <p:ext uri="{BB962C8B-B14F-4D97-AF65-F5344CB8AC3E}">
        <p14:creationId xmlns:p14="http://schemas.microsoft.com/office/powerpoint/2010/main" val="1202217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19D95C-2996-D8B8-450B-2C129443E639}"/>
              </a:ext>
            </a:extLst>
          </p:cNvPr>
          <p:cNvSpPr>
            <a:spLocks noGrp="1"/>
          </p:cNvSpPr>
          <p:nvPr>
            <p:ph type="body" sz="quarter" idx="10"/>
          </p:nvPr>
        </p:nvSpPr>
        <p:spPr>
          <a:xfrm>
            <a:off x="762000" y="234950"/>
            <a:ext cx="10287000" cy="609600"/>
          </a:xfrm>
        </p:spPr>
        <p:txBody>
          <a:bodyPr/>
          <a:lstStyle/>
          <a:p>
            <a:r>
              <a:rPr lang="sl-SI" b="1" dirty="0"/>
              <a:t>Preverite lahko v podatkovni zbirki EU, ki vsebuje vsa zdravila za uporabo v veterinarski medicini z dovoljenjem za promet z zdravilom: </a:t>
            </a:r>
            <a:r>
              <a:rPr lang="sl-SI" sz="2000" dirty="0"/>
              <a:t>https://medicines.health.europa.eu/veterinary/</a:t>
            </a:r>
          </a:p>
        </p:txBody>
      </p:sp>
      <p:pic>
        <p:nvPicPr>
          <p:cNvPr id="4" name="Picture 3">
            <a:extLst>
              <a:ext uri="{FF2B5EF4-FFF2-40B4-BE49-F238E27FC236}">
                <a16:creationId xmlns:a16="http://schemas.microsoft.com/office/drawing/2014/main" id="{D0C4418A-A898-B1D3-0781-153011BFD31F}"/>
              </a:ext>
            </a:extLst>
          </p:cNvPr>
          <p:cNvPicPr>
            <a:picLocks noChangeAspect="1"/>
          </p:cNvPicPr>
          <p:nvPr/>
        </p:nvPicPr>
        <p:blipFill>
          <a:blip r:embed="rId2"/>
          <a:stretch>
            <a:fillRect/>
          </a:stretch>
        </p:blipFill>
        <p:spPr>
          <a:xfrm>
            <a:off x="1340385" y="1403596"/>
            <a:ext cx="9130230" cy="54671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58531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49166" y="1446946"/>
            <a:ext cx="7993615" cy="520679"/>
          </a:xfrm>
        </p:spPr>
        <p:txBody>
          <a:bodyPr/>
          <a:lstStyle/>
          <a:p>
            <a:r>
              <a:rPr lang="sl-SI" sz="2790">
                <a:latin typeface="EC Square Sans Pro" panose="020B0506040000020004" pitchFamily="34" charset="0"/>
              </a:rPr>
              <a:t>Skupna pravila</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825" y="1380780"/>
            <a:ext cx="12168660" cy="54043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1111" rtl="0">
              <a:lnSpc>
                <a:spcPct val="120000"/>
              </a:lnSpc>
              <a:defRPr/>
            </a:pPr>
            <a:endParaRPr lang="es-ES" sz="1046" b="1" kern="1200">
              <a:solidFill>
                <a:srgbClr val="FFFFFF"/>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824" y="1443857"/>
            <a:ext cx="12168662" cy="584157"/>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defTabSz="911111" rtl="0">
              <a:lnSpc>
                <a:spcPct val="90000"/>
              </a:lnSpc>
              <a:spcAft>
                <a:spcPts val="598"/>
              </a:spcAft>
              <a:defRPr/>
            </a:pPr>
            <a:r>
              <a:rPr lang="sl-SI" sz="1900" b="1" dirty="0">
                <a:solidFill>
                  <a:srgbClr val="FFFFFF"/>
                </a:solidFill>
                <a:latin typeface="EC Square Sans Pro" panose="020B0506040000020004" pitchFamily="34" charset="0"/>
              </a:rPr>
              <a:t>Če ni zdravil z dovoljenjem za promet z zdravilom za </a:t>
            </a:r>
            <a:r>
              <a:rPr lang="sl-SI" sz="1900" b="1" u="sng" dirty="0">
                <a:solidFill>
                  <a:srgbClr val="FFFFFF"/>
                </a:solidFill>
                <a:latin typeface="EC Square Sans Pro" panose="020B0506040000020004" pitchFamily="34" charset="0"/>
              </a:rPr>
              <a:t>živali za proizvodnjo živil </a:t>
            </a:r>
            <a:r>
              <a:rPr lang="sl-SI" sz="1900" b="1" dirty="0">
                <a:solidFill>
                  <a:srgbClr val="FFFFFF"/>
                </a:solidFill>
                <a:latin typeface="EC Square Sans Pro" panose="020B0506040000020004" pitchFamily="34" charset="0"/>
              </a:rPr>
              <a:t>ali zdravila z dovoljenjem niso na voljo</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81705" y="72283"/>
            <a:ext cx="8971896" cy="1063204"/>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defTabSz="911111" rtl="0">
              <a:defRPr/>
            </a:pPr>
            <a:r>
              <a:rPr lang="sl-SI" sz="2790" dirty="0">
                <a:latin typeface="EC Square Sans Pro" panose="020B0506040000020004" pitchFamily="34" charset="0"/>
              </a:rPr>
              <a:t>Skupna pravila – uporaba zdravil za uporabo v veterinarski medicini, ki ni skladna s pogoji dovoljenja za promet z zdravilom </a:t>
            </a:r>
            <a:endParaRPr lang="en-GB" sz="2392" kern="1200" dirty="0"/>
          </a:p>
        </p:txBody>
      </p:sp>
      <p:sp>
        <p:nvSpPr>
          <p:cNvPr id="11" name="TextBox 8">
            <a:extLst>
              <a:ext uri="{FF2B5EF4-FFF2-40B4-BE49-F238E27FC236}">
                <a16:creationId xmlns:a16="http://schemas.microsoft.com/office/drawing/2014/main" id="{BB7E4F4F-C703-441F-87FE-EFEECBF28284}"/>
              </a:ext>
            </a:extLst>
          </p:cNvPr>
          <p:cNvSpPr txBox="1"/>
          <p:nvPr/>
        </p:nvSpPr>
        <p:spPr>
          <a:xfrm>
            <a:off x="504651" y="3147488"/>
            <a:ext cx="4756247" cy="1073240"/>
          </a:xfrm>
          <a:prstGeom prst="rect">
            <a:avLst/>
          </a:prstGeom>
          <a:solidFill>
            <a:srgbClr val="ECEBEB"/>
          </a:solidFill>
        </p:spPr>
        <p:txBody>
          <a:bodyPr wrap="square" rtlCol="0">
            <a:spAutoFit/>
          </a:bodyPr>
          <a:lstStyle/>
          <a:p>
            <a:pPr algn="l" defTabSz="911111" rtl="0">
              <a:defRPr/>
            </a:pPr>
            <a:r>
              <a:rPr lang="sl-SI" sz="1594">
                <a:solidFill>
                  <a:srgbClr val="000000"/>
                </a:solidFill>
                <a:latin typeface="EC Square Sans Pro" panose="020B0506040000020004" pitchFamily="34" charset="0"/>
                <a:ea typeface="+mn-ea"/>
                <a:cs typeface="+mn-cs"/>
              </a:rPr>
              <a:t>Zdravilo, ki ima dovoljenje za: </a:t>
            </a:r>
          </a:p>
          <a:p>
            <a:pPr algn="l" defTabSz="911111" rtl="0">
              <a:defRPr/>
            </a:pPr>
            <a:r>
              <a:rPr lang="sl-SI" sz="1594" b="1">
                <a:solidFill>
                  <a:srgbClr val="000000"/>
                </a:solidFill>
                <a:latin typeface="EC Square Sans Pro" panose="020B0506040000020004" pitchFamily="34" charset="0"/>
                <a:ea typeface="+mn-ea"/>
                <a:cs typeface="+mn-cs"/>
              </a:rPr>
              <a:t>- isto/drugo indikacijo</a:t>
            </a:r>
          </a:p>
          <a:p>
            <a:pPr algn="l" defTabSz="911111" rtl="0">
              <a:defRPr/>
            </a:pPr>
            <a:r>
              <a:rPr lang="sl-SI" sz="1594" b="1">
                <a:solidFill>
                  <a:srgbClr val="000000"/>
                </a:solidFill>
                <a:latin typeface="EC Square Sans Pro" panose="020B0506040000020004" pitchFamily="34" charset="0"/>
                <a:ea typeface="+mn-ea"/>
                <a:cs typeface="+mn-cs"/>
              </a:rPr>
              <a:t>- za uporabo pri</a:t>
            </a:r>
            <a:r>
              <a:rPr lang="sl-SI" sz="1594">
                <a:solidFill>
                  <a:srgbClr val="000000"/>
                </a:solidFill>
                <a:latin typeface="EC Square Sans Pro" panose="020B0506040000020004" pitchFamily="34" charset="0"/>
                <a:ea typeface="+mn-ea"/>
                <a:cs typeface="+mn-cs"/>
              </a:rPr>
              <a:t> </a:t>
            </a:r>
            <a:r>
              <a:rPr lang="sl-SI" sz="1594" b="1">
                <a:solidFill>
                  <a:srgbClr val="000000"/>
                </a:solidFill>
                <a:latin typeface="EC Square Sans Pro" panose="020B0506040000020004" pitchFamily="34" charset="0"/>
                <a:ea typeface="+mn-ea"/>
                <a:cs typeface="+mn-cs"/>
              </a:rPr>
              <a:t>isti/drugi vrsti za proizvodnjo živil</a:t>
            </a:r>
          </a:p>
          <a:p>
            <a:pPr algn="l" defTabSz="911111" rtl="0">
              <a:defRPr/>
            </a:pPr>
            <a:r>
              <a:rPr lang="sl-SI" sz="1594" b="1">
                <a:solidFill>
                  <a:srgbClr val="000000"/>
                </a:solidFill>
                <a:latin typeface="EC Square Sans Pro" panose="020B0506040000020004" pitchFamily="34" charset="0"/>
                <a:ea typeface="+mn-ea"/>
                <a:cs typeface="+mn-cs"/>
              </a:rPr>
              <a:t>- </a:t>
            </a:r>
            <a:r>
              <a:rPr lang="sl-SI" sz="1594">
                <a:solidFill>
                  <a:srgbClr val="000000"/>
                </a:solidFill>
                <a:latin typeface="EC Square Sans Pro" panose="020B0506040000020004" pitchFamily="34" charset="0"/>
                <a:ea typeface="+mn-ea"/>
                <a:cs typeface="+mn-cs"/>
              </a:rPr>
              <a:t>v </a:t>
            </a:r>
            <a:r>
              <a:rPr lang="sl-SI" sz="1594" b="1">
                <a:solidFill>
                  <a:srgbClr val="000000"/>
                </a:solidFill>
                <a:latin typeface="EC Square Sans Pro" panose="020B0506040000020004" pitchFamily="34" charset="0"/>
                <a:ea typeface="+mn-ea"/>
                <a:cs typeface="+mn-cs"/>
              </a:rPr>
              <a:t>isti/drugi državi EU</a:t>
            </a:r>
          </a:p>
        </p:txBody>
      </p:sp>
      <p:sp>
        <p:nvSpPr>
          <p:cNvPr id="19" name="TextBox 10">
            <a:extLst>
              <a:ext uri="{FF2B5EF4-FFF2-40B4-BE49-F238E27FC236}">
                <a16:creationId xmlns:a16="http://schemas.microsoft.com/office/drawing/2014/main" id="{31A6D801-C04B-45D8-9775-B697C3F8B0AF}"/>
              </a:ext>
            </a:extLst>
          </p:cNvPr>
          <p:cNvSpPr txBox="1"/>
          <p:nvPr/>
        </p:nvSpPr>
        <p:spPr>
          <a:xfrm>
            <a:off x="604739" y="5369210"/>
            <a:ext cx="4573253" cy="523220"/>
          </a:xfrm>
          <a:prstGeom prst="rect">
            <a:avLst/>
          </a:prstGeom>
          <a:solidFill>
            <a:srgbClr val="ECEBEB"/>
          </a:solidFill>
        </p:spPr>
        <p:txBody>
          <a:bodyPr wrap="square" rtlCol="0">
            <a:spAutoFit/>
          </a:bodyPr>
          <a:lstStyle/>
          <a:p>
            <a:pPr algn="l" defTabSz="911111" rtl="0">
              <a:defRPr/>
            </a:pPr>
            <a:r>
              <a:rPr lang="sl-SI" sz="1400" b="1" dirty="0">
                <a:solidFill>
                  <a:srgbClr val="000000"/>
                </a:solidFill>
                <a:latin typeface="EC Square Sans Pro" panose="020B0506040000020004" pitchFamily="34" charset="0"/>
                <a:ea typeface="+mn-ea"/>
                <a:cs typeface="+mn-cs"/>
              </a:rPr>
              <a:t>Zdravilo za uporabo v humani medicini, ki ima dovoljenje za promet</a:t>
            </a:r>
          </a:p>
        </p:txBody>
      </p:sp>
      <p:sp>
        <p:nvSpPr>
          <p:cNvPr id="20" name="TextBox 11">
            <a:extLst>
              <a:ext uri="{FF2B5EF4-FFF2-40B4-BE49-F238E27FC236}">
                <a16:creationId xmlns:a16="http://schemas.microsoft.com/office/drawing/2014/main" id="{C875C385-EAF7-48D2-B3D8-4B59A3CA9938}"/>
              </a:ext>
            </a:extLst>
          </p:cNvPr>
          <p:cNvSpPr txBox="1"/>
          <p:nvPr/>
        </p:nvSpPr>
        <p:spPr>
          <a:xfrm>
            <a:off x="518571" y="6143932"/>
            <a:ext cx="4697647" cy="523220"/>
          </a:xfrm>
          <a:prstGeom prst="rect">
            <a:avLst/>
          </a:prstGeom>
          <a:solidFill>
            <a:srgbClr val="ECEBEB"/>
          </a:solidFill>
        </p:spPr>
        <p:txBody>
          <a:bodyPr wrap="square" rtlCol="0">
            <a:spAutoFit/>
          </a:bodyPr>
          <a:lstStyle/>
          <a:p>
            <a:pPr algn="l" defTabSz="911111" rtl="0">
              <a:defRPr/>
            </a:pPr>
            <a:r>
              <a:rPr lang="sl-SI" sz="1400" b="1" dirty="0">
                <a:solidFill>
                  <a:srgbClr val="000000"/>
                </a:solidFill>
                <a:latin typeface="EC Square Sans Pro" panose="020B0506040000020004" pitchFamily="34" charset="0"/>
                <a:ea typeface="+mn-ea"/>
                <a:cs typeface="+mn-cs"/>
              </a:rPr>
              <a:t>Zdravilo za uporabo v veterinarski medicini, ki se pripravi za vsak primer posebej </a:t>
            </a:r>
            <a:r>
              <a:rPr lang="sl-SI" sz="1400" dirty="0">
                <a:solidFill>
                  <a:srgbClr val="000000"/>
                </a:solidFill>
                <a:latin typeface="EC Square Sans Pro" panose="020B0506040000020004" pitchFamily="34" charset="0"/>
                <a:ea typeface="+mn-ea"/>
                <a:cs typeface="+mn-cs"/>
              </a:rPr>
              <a:t>v skladu s pogoji veterinarskega recepta. </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97777" y="2169469"/>
            <a:ext cx="4763120" cy="582615"/>
          </a:xfrm>
          <a:prstGeom prst="rect">
            <a:avLst/>
          </a:prstGeom>
          <a:solidFill>
            <a:srgbClr val="ECEBEB"/>
          </a:solidFill>
        </p:spPr>
        <p:txBody>
          <a:bodyPr wrap="square" rtlCol="0">
            <a:spAutoFit/>
          </a:bodyPr>
          <a:lstStyle/>
          <a:p>
            <a:pPr algn="l" defTabSz="911111" rtl="0">
              <a:defRPr/>
            </a:pPr>
            <a:r>
              <a:rPr lang="sl-SI" sz="1594" dirty="0">
                <a:solidFill>
                  <a:srgbClr val="000000"/>
                </a:solidFill>
                <a:latin typeface="EC Square Sans Pro" panose="020B0506040000020004" pitchFamily="34" charset="0"/>
                <a:ea typeface="+mn-ea"/>
                <a:cs typeface="+mn-cs"/>
              </a:rPr>
              <a:t>Zdravilo z dovoljenjem (člen 106(1)) v vaši državi za zadevno vrsto in indikacijo</a:t>
            </a:r>
          </a:p>
        </p:txBody>
      </p:sp>
      <p:sp>
        <p:nvSpPr>
          <p:cNvPr id="22" name="Arrow: Right 13">
            <a:extLst>
              <a:ext uri="{FF2B5EF4-FFF2-40B4-BE49-F238E27FC236}">
                <a16:creationId xmlns:a16="http://schemas.microsoft.com/office/drawing/2014/main" id="{62318C66-7E76-4E9A-BA3C-EC0337B2F32F}"/>
              </a:ext>
            </a:extLst>
          </p:cNvPr>
          <p:cNvSpPr/>
          <p:nvPr/>
        </p:nvSpPr>
        <p:spPr>
          <a:xfrm>
            <a:off x="5260894" y="2219707"/>
            <a:ext cx="553122" cy="346778"/>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99937" y="2741157"/>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2945381" y="2610911"/>
            <a:ext cx="3188579" cy="646331"/>
          </a:xfrm>
          <a:prstGeom prst="rect">
            <a:avLst/>
          </a:prstGeom>
          <a:noFill/>
          <a:ln>
            <a:noFill/>
          </a:ln>
        </p:spPr>
        <p:txBody>
          <a:bodyPr wrap="square" rtlCol="0">
            <a:spAutoFit/>
          </a:bodyPr>
          <a:lstStyle/>
          <a:p>
            <a:pPr algn="l" defTabSz="911111" rtl="0">
              <a:defRPr/>
            </a:pPr>
            <a:r>
              <a:rPr lang="sl-SI" sz="1200" i="1" dirty="0">
                <a:solidFill>
                  <a:srgbClr val="C00000"/>
                </a:solidFill>
                <a:latin typeface="EC Square Sans Pro" panose="020B0506040000020004" pitchFamily="34" charset="0"/>
                <a:ea typeface="+mn-ea"/>
                <a:cs typeface="+mn-cs"/>
              </a:rPr>
              <a:t>V nasprotnem primeru na odgovornost veterinarja in da se prepreči nesprejemljivo trpljenje</a:t>
            </a:r>
          </a:p>
        </p:txBody>
      </p:sp>
      <p:sp>
        <p:nvSpPr>
          <p:cNvPr id="3" name="Rectángulo 2">
            <a:extLst>
              <a:ext uri="{FF2B5EF4-FFF2-40B4-BE49-F238E27FC236}">
                <a16:creationId xmlns:a16="http://schemas.microsoft.com/office/drawing/2014/main" id="{D69CFB79-DCC6-4A5E-95D6-01BBC7DF94FC}"/>
              </a:ext>
            </a:extLst>
          </p:cNvPr>
          <p:cNvSpPr/>
          <p:nvPr/>
        </p:nvSpPr>
        <p:spPr>
          <a:xfrm>
            <a:off x="5835709" y="2169469"/>
            <a:ext cx="257475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sl-SI" sz="1794">
                <a:solidFill>
                  <a:srgbClr val="FFFFFF"/>
                </a:solidFill>
                <a:latin typeface="EC Square Sans Pro" panose="020B0506040000020004" pitchFamily="34" charset="0"/>
              </a:rPr>
              <a:t>Uporaba tega izdelka je obvezna</a:t>
            </a:r>
          </a:p>
        </p:txBody>
      </p:sp>
      <p:sp>
        <p:nvSpPr>
          <p:cNvPr id="38" name="Rectángulo 37">
            <a:extLst>
              <a:ext uri="{FF2B5EF4-FFF2-40B4-BE49-F238E27FC236}">
                <a16:creationId xmlns:a16="http://schemas.microsoft.com/office/drawing/2014/main" id="{22789DAB-867D-42A2-A5CB-E096A1CE3EF9}"/>
              </a:ext>
            </a:extLst>
          </p:cNvPr>
          <p:cNvSpPr/>
          <p:nvPr/>
        </p:nvSpPr>
        <p:spPr>
          <a:xfrm>
            <a:off x="5814019" y="3162229"/>
            <a:ext cx="257475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sl-SI" sz="1794">
                <a:solidFill>
                  <a:srgbClr val="FFFFFF"/>
                </a:solidFill>
                <a:latin typeface="EC Square Sans Pro" panose="020B0506040000020004" pitchFamily="34" charset="0"/>
              </a:rPr>
              <a:t>Izbira zdravila</a:t>
            </a:r>
          </a:p>
        </p:txBody>
      </p:sp>
      <p:sp>
        <p:nvSpPr>
          <p:cNvPr id="39" name="Rectángulo 38">
            <a:extLst>
              <a:ext uri="{FF2B5EF4-FFF2-40B4-BE49-F238E27FC236}">
                <a16:creationId xmlns:a16="http://schemas.microsoft.com/office/drawing/2014/main" id="{3815D1AE-7654-4718-94BD-08082ECBB745}"/>
              </a:ext>
            </a:extLst>
          </p:cNvPr>
          <p:cNvSpPr/>
          <p:nvPr/>
        </p:nvSpPr>
        <p:spPr>
          <a:xfrm>
            <a:off x="5803173" y="4336916"/>
            <a:ext cx="257475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sl-SI" sz="1794">
                <a:solidFill>
                  <a:srgbClr val="FFFFFF"/>
                </a:solidFill>
                <a:latin typeface="EC Square Sans Pro" panose="020B0506040000020004" pitchFamily="34" charset="0"/>
              </a:rPr>
              <a:t>Izbira zdravila</a:t>
            </a:r>
          </a:p>
        </p:txBody>
      </p:sp>
      <p:sp>
        <p:nvSpPr>
          <p:cNvPr id="40" name="Rectángulo 39">
            <a:extLst>
              <a:ext uri="{FF2B5EF4-FFF2-40B4-BE49-F238E27FC236}">
                <a16:creationId xmlns:a16="http://schemas.microsoft.com/office/drawing/2014/main" id="{BF153912-3FF6-42C1-A0B5-4FAB5EB590DA}"/>
              </a:ext>
            </a:extLst>
          </p:cNvPr>
          <p:cNvSpPr/>
          <p:nvPr/>
        </p:nvSpPr>
        <p:spPr>
          <a:xfrm>
            <a:off x="5803173" y="5321167"/>
            <a:ext cx="257475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sl-SI" sz="1794">
                <a:solidFill>
                  <a:srgbClr val="FFFFFF"/>
                </a:solidFill>
                <a:latin typeface="EC Square Sans Pro" panose="020B0506040000020004" pitchFamily="34" charset="0"/>
              </a:rPr>
              <a:t>Izbira zdravila</a:t>
            </a:r>
          </a:p>
        </p:txBody>
      </p:sp>
      <p:sp>
        <p:nvSpPr>
          <p:cNvPr id="43" name="Arrow: Down 15">
            <a:extLst>
              <a:ext uri="{FF2B5EF4-FFF2-40B4-BE49-F238E27FC236}">
                <a16:creationId xmlns:a16="http://schemas.microsoft.com/office/drawing/2014/main" id="{17D9F5F0-62FD-46D3-9B41-57B0391D119C}"/>
              </a:ext>
            </a:extLst>
          </p:cNvPr>
          <p:cNvSpPr/>
          <p:nvPr/>
        </p:nvSpPr>
        <p:spPr>
          <a:xfrm>
            <a:off x="2687734" y="5041082"/>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4" name="TextBox 16">
            <a:extLst>
              <a:ext uri="{FF2B5EF4-FFF2-40B4-BE49-F238E27FC236}">
                <a16:creationId xmlns:a16="http://schemas.microsoft.com/office/drawing/2014/main" id="{84BFF4A6-BBE2-4675-8DE5-391F4D5279A3}"/>
              </a:ext>
            </a:extLst>
          </p:cNvPr>
          <p:cNvSpPr txBox="1"/>
          <p:nvPr/>
        </p:nvSpPr>
        <p:spPr>
          <a:xfrm>
            <a:off x="3081192" y="5013305"/>
            <a:ext cx="2329008" cy="276999"/>
          </a:xfrm>
          <a:prstGeom prst="rect">
            <a:avLst/>
          </a:prstGeom>
          <a:noFill/>
          <a:ln>
            <a:noFill/>
          </a:ln>
        </p:spPr>
        <p:txBody>
          <a:bodyPr wrap="square" rtlCol="0">
            <a:spAutoFit/>
          </a:bodyPr>
          <a:lstStyle/>
          <a:p>
            <a:pPr algn="l" defTabSz="911111" rtl="0">
              <a:defRPr/>
            </a:pPr>
            <a:r>
              <a:rPr lang="sl-SI" sz="1200" i="1" dirty="0">
                <a:solidFill>
                  <a:srgbClr val="C00000"/>
                </a:solidFill>
                <a:latin typeface="EC Square Sans Pro" panose="020B0506040000020004" pitchFamily="34" charset="0"/>
                <a:ea typeface="+mn-ea"/>
                <a:cs typeface="+mn-cs"/>
              </a:rPr>
              <a:t>Če zdravilo ni na voljo, uporabite</a:t>
            </a:r>
          </a:p>
        </p:txBody>
      </p:sp>
      <p:sp>
        <p:nvSpPr>
          <p:cNvPr id="45" name="Arrow: Down 15">
            <a:extLst>
              <a:ext uri="{FF2B5EF4-FFF2-40B4-BE49-F238E27FC236}">
                <a16:creationId xmlns:a16="http://schemas.microsoft.com/office/drawing/2014/main" id="{C38A4347-431D-4605-976E-BF9E2C87501B}"/>
              </a:ext>
            </a:extLst>
          </p:cNvPr>
          <p:cNvSpPr/>
          <p:nvPr/>
        </p:nvSpPr>
        <p:spPr>
          <a:xfrm>
            <a:off x="2534689" y="5817756"/>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6" name="TextBox 16">
            <a:extLst>
              <a:ext uri="{FF2B5EF4-FFF2-40B4-BE49-F238E27FC236}">
                <a16:creationId xmlns:a16="http://schemas.microsoft.com/office/drawing/2014/main" id="{0F224CF6-315A-4D6F-A3DF-4BD412127554}"/>
              </a:ext>
            </a:extLst>
          </p:cNvPr>
          <p:cNvSpPr txBox="1"/>
          <p:nvPr/>
        </p:nvSpPr>
        <p:spPr>
          <a:xfrm>
            <a:off x="3109378" y="5799645"/>
            <a:ext cx="2229743" cy="276999"/>
          </a:xfrm>
          <a:prstGeom prst="rect">
            <a:avLst/>
          </a:prstGeom>
          <a:noFill/>
          <a:ln>
            <a:noFill/>
          </a:ln>
        </p:spPr>
        <p:txBody>
          <a:bodyPr wrap="square" rtlCol="0">
            <a:spAutoFit/>
          </a:bodyPr>
          <a:lstStyle/>
          <a:p>
            <a:pPr algn="l" defTabSz="911111" rtl="0">
              <a:defRPr/>
            </a:pPr>
            <a:r>
              <a:rPr lang="sl-SI" sz="1200" i="1" dirty="0">
                <a:solidFill>
                  <a:srgbClr val="C00000"/>
                </a:solidFill>
                <a:latin typeface="EC Square Sans Pro" panose="020B0506040000020004" pitchFamily="34" charset="0"/>
                <a:ea typeface="+mn-ea"/>
                <a:cs typeface="+mn-cs"/>
              </a:rPr>
              <a:t>Če zdravilo ni na voljo, uporabite</a:t>
            </a:r>
          </a:p>
        </p:txBody>
      </p:sp>
      <p:sp>
        <p:nvSpPr>
          <p:cNvPr id="47" name="Arrow: Right 13">
            <a:extLst>
              <a:ext uri="{FF2B5EF4-FFF2-40B4-BE49-F238E27FC236}">
                <a16:creationId xmlns:a16="http://schemas.microsoft.com/office/drawing/2014/main" id="{9E680AD2-05C4-446C-A7B7-5D1B3D9AC46F}"/>
              </a:ext>
            </a:extLst>
          </p:cNvPr>
          <p:cNvSpPr/>
          <p:nvPr/>
        </p:nvSpPr>
        <p:spPr>
          <a:xfrm>
            <a:off x="5260898" y="3247605"/>
            <a:ext cx="542275" cy="390226"/>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201957" y="4422292"/>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201957" y="5387782"/>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52" name="Explosion: 14 Points 30">
            <a:extLst>
              <a:ext uri="{FF2B5EF4-FFF2-40B4-BE49-F238E27FC236}">
                <a16:creationId xmlns:a16="http://schemas.microsoft.com/office/drawing/2014/main" id="{E8EB0811-57B5-4783-A1D3-DB86F6C44A22}"/>
              </a:ext>
            </a:extLst>
          </p:cNvPr>
          <p:cNvSpPr/>
          <p:nvPr/>
        </p:nvSpPr>
        <p:spPr>
          <a:xfrm>
            <a:off x="9549973" y="4013579"/>
            <a:ext cx="2574754" cy="1570058"/>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r>
              <a:rPr lang="sl-SI" sz="1400" dirty="0">
                <a:solidFill>
                  <a:srgbClr val="FFFFFF"/>
                </a:solidFill>
                <a:latin typeface="Calibri"/>
              </a:rPr>
              <a:t>Ni namenjeno za cepiva!</a:t>
            </a: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1480340" y="4608496"/>
            <a:ext cx="3506794" cy="584775"/>
          </a:xfrm>
          <a:prstGeom prst="rect">
            <a:avLst/>
          </a:prstGeom>
          <a:solidFill>
            <a:srgbClr val="2C7470"/>
          </a:solidFill>
        </p:spPr>
        <p:txBody>
          <a:bodyPr wrap="square" rtlCol="0">
            <a:spAutoFit/>
          </a:bodyPr>
          <a:lstStyle/>
          <a:p>
            <a:pPr algn="ctr" defTabSz="911111" rtl="0">
              <a:defRPr/>
            </a:pPr>
            <a:r>
              <a:rPr lang="sl-SI" sz="1600" dirty="0">
                <a:solidFill>
                  <a:srgbClr val="FFFFFF"/>
                </a:solidFill>
                <a:latin typeface="EC Square Sans Pro" panose="020B0506040000020004" pitchFamily="34" charset="0"/>
                <a:ea typeface="+mn-ea"/>
                <a:cs typeface="+mn-cs"/>
              </a:rPr>
              <a:t>„uporaba, ki ni skladna z dovoljenjem za promet z zdravilom“</a:t>
            </a:r>
          </a:p>
        </p:txBody>
      </p:sp>
      <p:pic>
        <p:nvPicPr>
          <p:cNvPr id="54" name="Imagen 53">
            <a:extLst>
              <a:ext uri="{FF2B5EF4-FFF2-40B4-BE49-F238E27FC236}">
                <a16:creationId xmlns:a16="http://schemas.microsoft.com/office/drawing/2014/main" id="{3ACBC299-76C9-490B-96F1-0BB5B3A23465}"/>
              </a:ext>
            </a:extLst>
          </p:cNvPr>
          <p:cNvPicPr>
            <a:picLocks noChangeAspect="1"/>
          </p:cNvPicPr>
          <p:nvPr/>
        </p:nvPicPr>
        <p:blipFill>
          <a:blip r:embed="rId3"/>
          <a:stretch>
            <a:fillRect/>
          </a:stretch>
        </p:blipFill>
        <p:spPr>
          <a:xfrm>
            <a:off x="9867816" y="277648"/>
            <a:ext cx="1005381" cy="719902"/>
          </a:xfrm>
          <a:prstGeom prst="rect">
            <a:avLst/>
          </a:prstGeom>
        </p:spPr>
      </p:pic>
      <p:sp>
        <p:nvSpPr>
          <p:cNvPr id="4" name="TextBox 10">
            <a:extLst>
              <a:ext uri="{FF2B5EF4-FFF2-40B4-BE49-F238E27FC236}">
                <a16:creationId xmlns:a16="http://schemas.microsoft.com/office/drawing/2014/main" id="{A1DDDF03-B08B-8E86-38CA-DFAB63A2487D}"/>
              </a:ext>
            </a:extLst>
          </p:cNvPr>
          <p:cNvSpPr txBox="1"/>
          <p:nvPr/>
        </p:nvSpPr>
        <p:spPr>
          <a:xfrm>
            <a:off x="604739" y="4524869"/>
            <a:ext cx="4577010" cy="521288"/>
          </a:xfrm>
          <a:prstGeom prst="rect">
            <a:avLst/>
          </a:prstGeom>
          <a:solidFill>
            <a:srgbClr val="ECEBEB"/>
          </a:solidFill>
        </p:spPr>
        <p:txBody>
          <a:bodyPr wrap="square" rtlCol="0">
            <a:spAutoFit/>
          </a:bodyPr>
          <a:lstStyle/>
          <a:p>
            <a:pPr algn="l" defTabSz="911111" rtl="0">
              <a:defRPr/>
            </a:pPr>
            <a:r>
              <a:rPr lang="sl-SI" sz="1394" b="1">
                <a:solidFill>
                  <a:srgbClr val="000000"/>
                </a:solidFill>
                <a:latin typeface="EC Square Sans Pro" panose="020B0506040000020004" pitchFamily="34" charset="0"/>
                <a:ea typeface="+mn-ea"/>
                <a:cs typeface="+mn-cs"/>
              </a:rPr>
              <a:t>Zdravilo, ki ima dovoljenje za promet v EU za isto indikacijo za živali, ki niso namenjene za proizvodnjo živil</a:t>
            </a:r>
          </a:p>
        </p:txBody>
      </p:sp>
      <p:sp>
        <p:nvSpPr>
          <p:cNvPr id="5" name="Arrow: Down 15">
            <a:extLst>
              <a:ext uri="{FF2B5EF4-FFF2-40B4-BE49-F238E27FC236}">
                <a16:creationId xmlns:a16="http://schemas.microsoft.com/office/drawing/2014/main" id="{F713E439-8BF8-30D5-D06E-7D09AF547A62}"/>
              </a:ext>
            </a:extLst>
          </p:cNvPr>
          <p:cNvSpPr/>
          <p:nvPr/>
        </p:nvSpPr>
        <p:spPr>
          <a:xfrm>
            <a:off x="2687734" y="4223739"/>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6" name="TextBox 16">
            <a:extLst>
              <a:ext uri="{FF2B5EF4-FFF2-40B4-BE49-F238E27FC236}">
                <a16:creationId xmlns:a16="http://schemas.microsoft.com/office/drawing/2014/main" id="{1E69013A-BA47-0DBA-FBFF-3BDFD4D48C6A}"/>
              </a:ext>
            </a:extLst>
          </p:cNvPr>
          <p:cNvSpPr txBox="1"/>
          <p:nvPr/>
        </p:nvSpPr>
        <p:spPr>
          <a:xfrm>
            <a:off x="3109378" y="4225151"/>
            <a:ext cx="2640132" cy="276999"/>
          </a:xfrm>
          <a:prstGeom prst="rect">
            <a:avLst/>
          </a:prstGeom>
          <a:noFill/>
          <a:ln>
            <a:noFill/>
          </a:ln>
        </p:spPr>
        <p:txBody>
          <a:bodyPr wrap="square" rtlCol="0">
            <a:spAutoFit/>
          </a:bodyPr>
          <a:lstStyle/>
          <a:p>
            <a:pPr algn="l" defTabSz="911111" rtl="0">
              <a:defRPr/>
            </a:pPr>
            <a:r>
              <a:rPr lang="sl-SI" sz="1200" i="1" dirty="0">
                <a:solidFill>
                  <a:srgbClr val="C00000"/>
                </a:solidFill>
                <a:latin typeface="EC Square Sans Pro" panose="020B0506040000020004" pitchFamily="34" charset="0"/>
                <a:ea typeface="+mn-ea"/>
                <a:cs typeface="+mn-cs"/>
              </a:rPr>
              <a:t>Če zdravilo ni na voljo, uporabite</a:t>
            </a:r>
          </a:p>
        </p:txBody>
      </p:sp>
      <p:sp>
        <p:nvSpPr>
          <p:cNvPr id="10" name="Rectángulo 39">
            <a:extLst>
              <a:ext uri="{FF2B5EF4-FFF2-40B4-BE49-F238E27FC236}">
                <a16:creationId xmlns:a16="http://schemas.microsoft.com/office/drawing/2014/main" id="{CDD75833-CEEB-8AF1-8CDA-B4BBE77622C4}"/>
              </a:ext>
            </a:extLst>
          </p:cNvPr>
          <p:cNvSpPr/>
          <p:nvPr/>
        </p:nvSpPr>
        <p:spPr>
          <a:xfrm>
            <a:off x="5803173" y="6062922"/>
            <a:ext cx="257475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sl-SI" sz="1794">
                <a:solidFill>
                  <a:srgbClr val="FFFFFF"/>
                </a:solidFill>
                <a:latin typeface="EC Square Sans Pro" panose="020B0506040000020004" pitchFamily="34" charset="0"/>
              </a:rPr>
              <a:t>Priprava zdravila</a:t>
            </a:r>
          </a:p>
        </p:txBody>
      </p:sp>
      <p:sp>
        <p:nvSpPr>
          <p:cNvPr id="13" name="Arrow: Right 13">
            <a:extLst>
              <a:ext uri="{FF2B5EF4-FFF2-40B4-BE49-F238E27FC236}">
                <a16:creationId xmlns:a16="http://schemas.microsoft.com/office/drawing/2014/main" id="{4220CF77-C602-7896-1D0C-24942FD34203}"/>
              </a:ext>
            </a:extLst>
          </p:cNvPr>
          <p:cNvSpPr/>
          <p:nvPr/>
        </p:nvSpPr>
        <p:spPr>
          <a:xfrm>
            <a:off x="5195992" y="6176459"/>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7" name="TextBox 6">
            <a:extLst>
              <a:ext uri="{FF2B5EF4-FFF2-40B4-BE49-F238E27FC236}">
                <a16:creationId xmlns:a16="http://schemas.microsoft.com/office/drawing/2014/main" id="{43FC36C5-3650-A1AE-CDDD-0196F5506275}"/>
              </a:ext>
            </a:extLst>
          </p:cNvPr>
          <p:cNvSpPr txBox="1"/>
          <p:nvPr/>
        </p:nvSpPr>
        <p:spPr>
          <a:xfrm>
            <a:off x="9038217" y="2320959"/>
            <a:ext cx="2861642" cy="1382435"/>
          </a:xfrm>
          <a:prstGeom prst="rect">
            <a:avLst/>
          </a:prstGeom>
          <a:noFill/>
        </p:spPr>
        <p:txBody>
          <a:bodyPr wrap="square" rtlCol="0">
            <a:spAutoFit/>
          </a:bodyPr>
          <a:lstStyle/>
          <a:p>
            <a:pPr algn="l" defTabSz="911111" rtl="0">
              <a:defRPr/>
            </a:pPr>
            <a:r>
              <a:rPr lang="sl-SI" sz="1397" b="1" dirty="0">
                <a:solidFill>
                  <a:srgbClr val="FF0000"/>
                </a:solidFill>
                <a:latin typeface="EC Square Sans Pro" panose="020B0506040000020004"/>
                <a:ea typeface="+mn-ea"/>
                <a:cs typeface="+mn-cs"/>
              </a:rPr>
              <a:t>Zdravila 3. držav:</a:t>
            </a:r>
          </a:p>
          <a:p>
            <a:pPr algn="l" defTabSz="911111" rtl="0">
              <a:defRPr/>
            </a:pPr>
            <a:r>
              <a:rPr lang="sl-SI" sz="1397" dirty="0">
                <a:solidFill>
                  <a:prstClr val="black"/>
                </a:solidFill>
                <a:latin typeface="EC Square Sans Pro" panose="020B0506040000020004"/>
                <a:ea typeface="+mn-ea"/>
                <a:cs typeface="+mn-cs"/>
              </a:rPr>
              <a:t> V primeru, kjer ni na voljo nobena od predhodno opisanih možnosti </a:t>
            </a:r>
            <a:r>
              <a:rPr lang="sl-SI" sz="1397" dirty="0">
                <a:solidFill>
                  <a:prstClr val="black"/>
                </a:solidFill>
                <a:latin typeface="Montserrat" panose="00000500000000000000" pitchFamily="2" charset="0"/>
                <a:ea typeface="+mn-ea"/>
                <a:cs typeface="+mn-cs"/>
              </a:rPr>
              <a:t>→ </a:t>
            </a:r>
            <a:r>
              <a:rPr lang="sl-SI" sz="1397" dirty="0">
                <a:solidFill>
                  <a:prstClr val="black"/>
                </a:solidFill>
                <a:latin typeface="EC Square Sans Pro" panose="020B0506040000020004"/>
                <a:ea typeface="+mn-ea"/>
                <a:cs typeface="+mn-cs"/>
              </a:rPr>
              <a:t>uporabite zdravilo za uporabo v veterinarski medicini, ki je bilo dovoljeno za promet v </a:t>
            </a:r>
            <a:r>
              <a:rPr lang="sl-SI" sz="1397" b="1" dirty="0">
                <a:solidFill>
                  <a:prstClr val="black"/>
                </a:solidFill>
                <a:latin typeface="EC Square Sans Pro" panose="020B0506040000020004"/>
                <a:ea typeface="+mn-ea"/>
                <a:cs typeface="+mn-cs"/>
              </a:rPr>
              <a:t>tretji državi za isto živalsko vrsto in isto indikacijo</a:t>
            </a:r>
          </a:p>
        </p:txBody>
      </p:sp>
    </p:spTree>
    <p:extLst>
      <p:ext uri="{BB962C8B-B14F-4D97-AF65-F5344CB8AC3E}">
        <p14:creationId xmlns:p14="http://schemas.microsoft.com/office/powerpoint/2010/main" val="733448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AEBA6A9-1CFE-00FC-83D3-CA9D9B36FB14}"/>
              </a:ext>
            </a:extLst>
          </p:cNvPr>
          <p:cNvSpPr/>
          <p:nvPr/>
        </p:nvSpPr>
        <p:spPr>
          <a:xfrm>
            <a:off x="629865" y="416516"/>
            <a:ext cx="10932270" cy="871648"/>
          </a:xfrm>
          <a:prstGeom prst="rect">
            <a:avLst/>
          </a:prstGeom>
          <a:solidFill>
            <a:srgbClr val="CC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3DE5DA5-F020-F6E2-F30D-BC24253D0069}"/>
              </a:ext>
            </a:extLst>
          </p:cNvPr>
          <p:cNvSpPr>
            <a:spLocks noGrp="1"/>
          </p:cNvSpPr>
          <p:nvPr>
            <p:ph type="body" sz="quarter" idx="10"/>
          </p:nvPr>
        </p:nvSpPr>
        <p:spPr>
          <a:xfrm>
            <a:off x="624949" y="437783"/>
            <a:ext cx="9657135" cy="871648"/>
          </a:xfrm>
          <a:solidFill>
            <a:srgbClr val="CCFFFF"/>
          </a:solidFill>
        </p:spPr>
        <p:txBody>
          <a:bodyPr vert="horz" lIns="91440" tIns="45720" rIns="91440" bIns="45720" rtlCol="0" anchor="t">
            <a:noAutofit/>
          </a:bodyPr>
          <a:lstStyle/>
          <a:p>
            <a:pPr marL="0" indent="0" algn="ctr" defTabSz="911111">
              <a:lnSpc>
                <a:spcPct val="100000"/>
              </a:lnSpc>
              <a:spcBef>
                <a:spcPts val="0"/>
              </a:spcBef>
              <a:buNone/>
              <a:defRPr/>
            </a:pPr>
            <a:r>
              <a:rPr lang="sl-SI" sz="2200" b="1">
                <a:latin typeface="EC Square Sans Pro"/>
                <a:cs typeface="Arial"/>
              </a:rPr>
              <a:t>Uporaba zdravil, ki ni v skladu s pogoji dovoljenja</a:t>
            </a:r>
            <a:r>
              <a:rPr lang="sl-SI" sz="2200" b="1">
                <a:solidFill>
                  <a:srgbClr val="FF0000"/>
                </a:solidFill>
                <a:latin typeface="EC Square Sans Pro"/>
                <a:cs typeface="Arial"/>
              </a:rPr>
              <a:t> </a:t>
            </a:r>
            <a:r>
              <a:rPr lang="sl-SI" sz="2200" b="1">
                <a:latin typeface="EC Square Sans Pro"/>
                <a:cs typeface="Arial"/>
              </a:rPr>
              <a:t>za promet z zdravilom pri </a:t>
            </a:r>
            <a:r>
              <a:rPr lang="sl-SI" sz="2200" b="1" u="sng">
                <a:latin typeface="EC Square Sans Pro"/>
                <a:cs typeface="Arial"/>
              </a:rPr>
              <a:t>kopenskih živalskih vrstah za proizvodnjo</a:t>
            </a:r>
            <a:r>
              <a:rPr lang="sl-SI" sz="2200" b="1" u="sng">
                <a:solidFill>
                  <a:srgbClr val="FF0000"/>
                </a:solidFill>
                <a:latin typeface="EC Square Sans Pro"/>
                <a:cs typeface="Arial"/>
              </a:rPr>
              <a:t> </a:t>
            </a:r>
            <a:r>
              <a:rPr lang="sl-SI" sz="2200" b="1" u="sng">
                <a:latin typeface="EC Square Sans Pro"/>
                <a:cs typeface="Arial"/>
              </a:rPr>
              <a:t>živil</a:t>
            </a:r>
          </a:p>
        </p:txBody>
      </p:sp>
      <p:sp>
        <p:nvSpPr>
          <p:cNvPr id="4" name="TextBox 3">
            <a:extLst>
              <a:ext uri="{FF2B5EF4-FFF2-40B4-BE49-F238E27FC236}">
                <a16:creationId xmlns:a16="http://schemas.microsoft.com/office/drawing/2014/main" id="{613B03E0-A591-EA66-73C5-B35C4F344997}"/>
              </a:ext>
            </a:extLst>
          </p:cNvPr>
          <p:cNvSpPr txBox="1"/>
          <p:nvPr/>
        </p:nvSpPr>
        <p:spPr>
          <a:xfrm>
            <a:off x="1453776" y="1404267"/>
            <a:ext cx="11195424" cy="4808560"/>
          </a:xfrm>
          <a:prstGeom prst="rect">
            <a:avLst/>
          </a:prstGeom>
          <a:noFill/>
        </p:spPr>
        <p:txBody>
          <a:bodyPr wrap="square" lIns="91440" tIns="45720" rIns="91440" bIns="45720" rtlCol="0" anchor="t">
            <a:spAutoFit/>
          </a:bodyPr>
          <a:lstStyle/>
          <a:p>
            <a:pPr algn="l" rtl="0"/>
            <a:r>
              <a:rPr lang="sl-SI" sz="2192" dirty="0">
                <a:solidFill>
                  <a:prstClr val="black"/>
                </a:solidFill>
                <a:latin typeface="EC Square Sans Pro" panose="020B0506040000020004"/>
                <a:ea typeface="+mn-ea"/>
                <a:cs typeface="+mn-cs"/>
              </a:rPr>
              <a:t>Zdravilo, ki ima dovoljenje za promet </a:t>
            </a:r>
            <a:r>
              <a:rPr lang="sl-SI" sz="2192" b="1" dirty="0">
                <a:solidFill>
                  <a:srgbClr val="003399"/>
                </a:solidFill>
                <a:latin typeface="EC Square Sans Pro" panose="020B0506040000020004"/>
                <a:ea typeface="+mn-ea"/>
                <a:cs typeface="+mn-cs"/>
              </a:rPr>
              <a:t>v vaši državi </a:t>
            </a:r>
            <a:r>
              <a:rPr lang="sl-SI" sz="2192" dirty="0">
                <a:solidFill>
                  <a:prstClr val="black"/>
                </a:solidFill>
                <a:latin typeface="EC Square Sans Pro" panose="020B0506040000020004"/>
                <a:ea typeface="+mn-ea"/>
                <a:cs typeface="+mn-cs"/>
              </a:rPr>
              <a:t>za določeno </a:t>
            </a:r>
            <a:r>
              <a:rPr lang="sl-SI" sz="2192" b="1" dirty="0">
                <a:solidFill>
                  <a:srgbClr val="009900"/>
                </a:solidFill>
                <a:latin typeface="EC Square Sans Pro" panose="020B0506040000020004"/>
                <a:ea typeface="+mn-ea"/>
                <a:cs typeface="+mn-cs"/>
              </a:rPr>
              <a:t>vrsto</a:t>
            </a:r>
            <a:r>
              <a:rPr lang="sl-SI" sz="2192" dirty="0">
                <a:solidFill>
                  <a:prstClr val="black"/>
                </a:solidFill>
                <a:latin typeface="EC Square Sans Pro" panose="020B0506040000020004"/>
                <a:ea typeface="+mn-ea"/>
                <a:cs typeface="+mn-cs"/>
              </a:rPr>
              <a:t> in </a:t>
            </a:r>
            <a:r>
              <a:rPr lang="sl-SI" sz="2192" b="1" dirty="0">
                <a:solidFill>
                  <a:srgbClr val="FF9966"/>
                </a:solidFill>
                <a:latin typeface="EC Square Sans Pro" panose="020B0506040000020004"/>
                <a:ea typeface="+mn-ea"/>
                <a:cs typeface="+mn-cs"/>
              </a:rPr>
              <a:t>indikacijo</a:t>
            </a:r>
          </a:p>
          <a:p>
            <a:pPr marL="284480" indent="-284480" algn="l" rtl="0">
              <a:buFont typeface="Wingdings" panose="05000000000000000000" pitchFamily="2" charset="2"/>
              <a:buChar char="Ø"/>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a:pPr>
            <a:r>
              <a:rPr lang="sl-SI" sz="2192" dirty="0">
                <a:solidFill>
                  <a:prstClr val="black"/>
                </a:solidFill>
                <a:latin typeface="EC Square Sans Pro" panose="020B0506040000020004"/>
                <a:ea typeface="+mn-ea"/>
                <a:cs typeface="+mn-cs"/>
              </a:rPr>
              <a:t>Zdravilo, ki ima dovoljenje za promet </a:t>
            </a:r>
            <a:r>
              <a:rPr lang="sl-SI" sz="2192" b="1" dirty="0">
                <a:solidFill>
                  <a:srgbClr val="003399"/>
                </a:solidFill>
                <a:latin typeface="EC Square Sans Pro" panose="020B0506040000020004"/>
                <a:ea typeface="+mn-ea"/>
                <a:cs typeface="+mn-cs"/>
              </a:rPr>
              <a:t>v vaši državi ali drugi državi članici EU</a:t>
            </a:r>
          </a:p>
          <a:p>
            <a:pPr marL="447040" lvl="5" algn="l" rtl="0"/>
            <a:r>
              <a:rPr lang="sl-SI" sz="2192" dirty="0">
                <a:solidFill>
                  <a:prstClr val="black"/>
                </a:solidFill>
                <a:latin typeface="EC Square Sans Pro" panose="020B0506040000020004"/>
                <a:ea typeface="+mn-ea"/>
                <a:cs typeface="+mn-cs"/>
              </a:rPr>
              <a:t>za </a:t>
            </a:r>
            <a:r>
              <a:rPr lang="sl-SI" sz="2192" b="1" dirty="0">
                <a:solidFill>
                  <a:srgbClr val="009900"/>
                </a:solidFill>
                <a:latin typeface="EC Square Sans Pro" panose="020B0506040000020004"/>
                <a:ea typeface="+mn-ea"/>
                <a:cs typeface="+mn-cs"/>
              </a:rPr>
              <a:t>isto ali drugo kopensko živalsko vrsto za proizvodnjo živil</a:t>
            </a:r>
            <a:r>
              <a:rPr lang="sl-SI" sz="2192" dirty="0">
                <a:solidFill>
                  <a:prstClr val="black"/>
                </a:solidFill>
                <a:latin typeface="EC Square Sans Pro" panose="020B0506040000020004"/>
                <a:ea typeface="+mn-ea"/>
                <a:cs typeface="+mn-cs"/>
              </a:rPr>
              <a:t> za </a:t>
            </a:r>
            <a:r>
              <a:rPr lang="sl-SI" sz="2192" b="1" dirty="0">
                <a:solidFill>
                  <a:srgbClr val="FF9966"/>
                </a:solidFill>
                <a:latin typeface="EC Square Sans Pro" panose="020B0506040000020004"/>
                <a:ea typeface="+mn-ea"/>
                <a:cs typeface="+mn-cs"/>
              </a:rPr>
              <a:t>isto ali drugo indikacijo</a:t>
            </a:r>
            <a:r>
              <a:rPr lang="sl-SI" sz="2192" dirty="0">
                <a:solidFill>
                  <a:prstClr val="black"/>
                </a:solidFill>
                <a:latin typeface="EC Square Sans Pro" panose="020B0506040000020004"/>
                <a:ea typeface="+mn-ea"/>
                <a:cs typeface="+mn-cs"/>
              </a:rPr>
              <a:t>.</a:t>
            </a:r>
          </a:p>
          <a:p>
            <a:pPr marL="455295" lvl="1" indent="-455295" algn="l" rtl="0">
              <a:buFont typeface="+mj-lt"/>
              <a:buAutoNum type="alphaLcParenR"/>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a:pPr>
            <a:r>
              <a:rPr lang="sl-SI" sz="2192" dirty="0">
                <a:solidFill>
                  <a:prstClr val="black"/>
                </a:solidFill>
                <a:latin typeface="EC Square Sans Pro" panose="020B0506040000020004"/>
                <a:ea typeface="+mn-ea"/>
                <a:cs typeface="+mn-cs"/>
              </a:rPr>
              <a:t>Zdravilo, ki ima dovoljenje za promet v </a:t>
            </a:r>
            <a:r>
              <a:rPr lang="sl-SI" sz="2192" b="1" dirty="0">
                <a:solidFill>
                  <a:srgbClr val="003399"/>
                </a:solidFill>
                <a:latin typeface="EC Square Sans Pro" panose="020B0506040000020004"/>
                <a:ea typeface="+mn-ea"/>
                <a:cs typeface="+mn-cs"/>
              </a:rPr>
              <a:t>vaši državi </a:t>
            </a:r>
          </a:p>
          <a:p>
            <a:pPr marL="447040" lvl="1" algn="l" rtl="0"/>
            <a:r>
              <a:rPr lang="sl-SI" sz="2192" dirty="0">
                <a:solidFill>
                  <a:prstClr val="black"/>
                </a:solidFill>
                <a:latin typeface="EC Square Sans Pro" panose="020B0506040000020004"/>
                <a:ea typeface="+mn-ea"/>
                <a:cs typeface="+mn-cs"/>
              </a:rPr>
              <a:t>za uporabo pri </a:t>
            </a:r>
            <a:r>
              <a:rPr lang="sl-SI" sz="2192" b="1" u="sng" dirty="0">
                <a:solidFill>
                  <a:srgbClr val="009900"/>
                </a:solidFill>
                <a:latin typeface="EC Square Sans Pro" panose="020B0506040000020004"/>
                <a:ea typeface="+mn-ea"/>
                <a:cs typeface="+mn-cs"/>
              </a:rPr>
              <a:t>živalih, ki niso namenjene za proizvodnjo živil </a:t>
            </a:r>
            <a:r>
              <a:rPr lang="sl-SI" sz="2192" dirty="0">
                <a:solidFill>
                  <a:prstClr val="black"/>
                </a:solidFill>
                <a:latin typeface="EC Square Sans Pro" panose="020B0506040000020004"/>
                <a:ea typeface="+mn-ea"/>
                <a:cs typeface="+mn-cs"/>
              </a:rPr>
              <a:t>za </a:t>
            </a:r>
            <a:r>
              <a:rPr lang="sl-SI" sz="2192" b="1" u="sng" dirty="0">
                <a:solidFill>
                  <a:srgbClr val="FF9966"/>
                </a:solidFill>
                <a:latin typeface="EC Square Sans Pro" panose="020B0506040000020004"/>
                <a:ea typeface="+mn-ea"/>
                <a:cs typeface="+mn-cs"/>
              </a:rPr>
              <a:t>isto indikacijo</a:t>
            </a:r>
            <a:r>
              <a:rPr lang="sl-SI" sz="2192" dirty="0">
                <a:solidFill>
                  <a:prstClr val="black"/>
                </a:solidFill>
                <a:latin typeface="EC Square Sans Pro" panose="020B0506040000020004"/>
                <a:ea typeface="+mn-ea"/>
                <a:cs typeface="+mn-cs"/>
              </a:rPr>
              <a:t>.</a:t>
            </a:r>
          </a:p>
          <a:p>
            <a:pPr marL="455295" lvl="1" indent="-455295" algn="l" rtl="0">
              <a:buFont typeface="+mj-lt"/>
              <a:buAutoNum type="alphaLcParenR"/>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startAt="3"/>
            </a:pPr>
            <a:r>
              <a:rPr lang="sl-SI" sz="2192" dirty="0">
                <a:solidFill>
                  <a:prstClr val="black"/>
                </a:solidFill>
                <a:latin typeface="EC Square Sans Pro" panose="020B0506040000020004"/>
                <a:ea typeface="+mn-ea"/>
                <a:cs typeface="+mn-cs"/>
              </a:rPr>
              <a:t>Zdravilo, ki ima dovoljenje za </a:t>
            </a:r>
            <a:r>
              <a:rPr lang="sl-SI" sz="2192" b="1" dirty="0">
                <a:solidFill>
                  <a:prstClr val="black"/>
                </a:solidFill>
                <a:latin typeface="EC Square Sans Pro" panose="020B0506040000020004"/>
                <a:ea typeface="+mn-ea"/>
                <a:cs typeface="+mn-cs"/>
              </a:rPr>
              <a:t>uporabo v humani medicini.</a:t>
            </a:r>
          </a:p>
          <a:p>
            <a:pPr marL="455295" lvl="1" indent="-455295" algn="l" rtl="0">
              <a:buFont typeface="+mj-lt"/>
              <a:buAutoNum type="alphaLcParenR" startAt="3"/>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startAt="3"/>
            </a:pPr>
            <a:r>
              <a:rPr lang="sl-SI" sz="2192" dirty="0">
                <a:solidFill>
                  <a:prstClr val="black"/>
                </a:solidFill>
                <a:latin typeface="EC Square Sans Pro" panose="020B0506040000020004"/>
                <a:ea typeface="+mn-ea"/>
                <a:cs typeface="+mn-cs"/>
              </a:rPr>
              <a:t>Zdravilo, </a:t>
            </a:r>
            <a:r>
              <a:rPr lang="sl-SI" sz="2192" b="1" dirty="0">
                <a:solidFill>
                  <a:prstClr val="black"/>
                </a:solidFill>
                <a:latin typeface="EC Square Sans Pro" panose="020B0506040000020004"/>
                <a:ea typeface="+mn-ea"/>
                <a:cs typeface="+mn-cs"/>
              </a:rPr>
              <a:t>ki se pripravi za vsak primer posebej. </a:t>
            </a:r>
          </a:p>
          <a:p>
            <a:pPr marL="455295" lvl="1" indent="-455295" algn="l" rtl="0">
              <a:buFont typeface="+mj-lt"/>
              <a:buAutoNum type="alphaLcParenR" startAt="3"/>
            </a:pPr>
            <a:endParaRPr lang="fr-BE" sz="2192" b="1" kern="1200" dirty="0">
              <a:solidFill>
                <a:prstClr val="black"/>
              </a:solidFill>
              <a:latin typeface="EC Square Sans Pro" panose="020B0506040000020004"/>
              <a:ea typeface="+mn-ea"/>
              <a:cs typeface="+mn-cs"/>
            </a:endParaRPr>
          </a:p>
          <a:p>
            <a:pPr marL="455295" lvl="1" indent="-455295" algn="l" rtl="0">
              <a:buFont typeface="+mj-lt"/>
              <a:buAutoNum type="alphaLcParenR" startAt="3"/>
            </a:pPr>
            <a:r>
              <a:rPr lang="sl-SI" sz="2150" dirty="0">
                <a:solidFill>
                  <a:prstClr val="black"/>
                </a:solidFill>
                <a:latin typeface="EC Square Sans Pro" panose="020B0506040000020004"/>
                <a:ea typeface="+mn-ea"/>
                <a:cs typeface="+mn-cs"/>
              </a:rPr>
              <a:t>Zdravilo, ki ima dovoljenje za promet </a:t>
            </a:r>
            <a:r>
              <a:rPr lang="sl-SI" sz="2150" b="1" dirty="0">
                <a:solidFill>
                  <a:srgbClr val="003399"/>
                </a:solidFill>
                <a:latin typeface="EC Square Sans Pro" panose="020B0506040000020004"/>
                <a:ea typeface="+mn-ea"/>
                <a:cs typeface="+mn-cs"/>
              </a:rPr>
              <a:t>v</a:t>
            </a:r>
            <a:r>
              <a:rPr lang="sl-SI" sz="2150" dirty="0">
                <a:solidFill>
                  <a:srgbClr val="003399"/>
                </a:solidFill>
                <a:latin typeface="EC Square Sans Pro" panose="020B0506040000020004"/>
                <a:ea typeface="+mn-ea"/>
                <a:cs typeface="+mn-cs"/>
              </a:rPr>
              <a:t> </a:t>
            </a:r>
            <a:r>
              <a:rPr lang="sl-SI" sz="2150" b="1" dirty="0">
                <a:solidFill>
                  <a:srgbClr val="003399"/>
                </a:solidFill>
                <a:latin typeface="EC Square Sans Pro" panose="020B0506040000020004"/>
                <a:ea typeface="+mn-ea"/>
                <a:cs typeface="+mn-cs"/>
              </a:rPr>
              <a:t>tretji državi</a:t>
            </a:r>
          </a:p>
          <a:p>
            <a:pPr marL="447040" lvl="2" algn="l" rtl="0"/>
            <a:r>
              <a:rPr lang="sl-SI" sz="2192" dirty="0">
                <a:solidFill>
                  <a:prstClr val="black"/>
                </a:solidFill>
                <a:latin typeface="EC Square Sans Pro" panose="020B0506040000020004"/>
                <a:ea typeface="+mn-ea"/>
                <a:cs typeface="+mn-cs"/>
              </a:rPr>
              <a:t>za </a:t>
            </a:r>
            <a:r>
              <a:rPr lang="sl-SI" sz="2192" b="1" dirty="0">
                <a:solidFill>
                  <a:srgbClr val="009900"/>
                </a:solidFill>
                <a:latin typeface="EC Square Sans Pro" panose="020B0506040000020004"/>
                <a:ea typeface="+mn-ea"/>
                <a:cs typeface="+mn-cs"/>
              </a:rPr>
              <a:t>isto živalsko </a:t>
            </a:r>
            <a:r>
              <a:rPr lang="sl-SI" sz="2192" b="1" dirty="0" err="1">
                <a:solidFill>
                  <a:srgbClr val="009900"/>
                </a:solidFill>
                <a:latin typeface="EC Square Sans Pro" panose="020B0506040000020004"/>
                <a:ea typeface="+mn-ea"/>
                <a:cs typeface="+mn-cs"/>
              </a:rPr>
              <a:t>vrsto</a:t>
            </a:r>
            <a:r>
              <a:rPr lang="sl-SI" sz="2192" dirty="0" err="1">
                <a:solidFill>
                  <a:prstClr val="black"/>
                </a:solidFill>
                <a:latin typeface="EC Square Sans Pro" panose="020B0506040000020004"/>
                <a:ea typeface="+mn-ea"/>
                <a:cs typeface="+mn-cs"/>
              </a:rPr>
              <a:t>in</a:t>
            </a:r>
            <a:r>
              <a:rPr lang="sl-SI" sz="2192" dirty="0">
                <a:solidFill>
                  <a:prstClr val="black"/>
                </a:solidFill>
                <a:latin typeface="EC Square Sans Pro" panose="020B0506040000020004"/>
                <a:ea typeface="+mn-ea"/>
                <a:cs typeface="+mn-cs"/>
              </a:rPr>
              <a:t> </a:t>
            </a:r>
            <a:r>
              <a:rPr lang="sl-SI" sz="2192" b="1" dirty="0">
                <a:solidFill>
                  <a:srgbClr val="FF9966"/>
                </a:solidFill>
                <a:latin typeface="EC Square Sans Pro" panose="020B0506040000020004"/>
                <a:ea typeface="+mn-ea"/>
                <a:cs typeface="+mn-cs"/>
              </a:rPr>
              <a:t>isto indikacijo </a:t>
            </a:r>
            <a:r>
              <a:rPr lang="sl-SI" sz="2192" dirty="0">
                <a:solidFill>
                  <a:prstClr val="black"/>
                </a:solidFill>
                <a:latin typeface="EC Square Sans Pro" panose="020B0506040000020004"/>
                <a:ea typeface="+mn-ea"/>
                <a:cs typeface="+mn-cs"/>
              </a:rPr>
              <a:t>(ni namenjeno za cepiva!)</a:t>
            </a:r>
          </a:p>
        </p:txBody>
      </p:sp>
      <p:pic>
        <p:nvPicPr>
          <p:cNvPr id="5" name="Picture 4">
            <a:extLst>
              <a:ext uri="{FF2B5EF4-FFF2-40B4-BE49-F238E27FC236}">
                <a16:creationId xmlns:a16="http://schemas.microsoft.com/office/drawing/2014/main" id="{FCB42D06-442D-4D00-DD09-BC56996D9AEE}"/>
              </a:ext>
            </a:extLst>
          </p:cNvPr>
          <p:cNvPicPr>
            <a:picLocks noChangeAspect="1"/>
          </p:cNvPicPr>
          <p:nvPr/>
        </p:nvPicPr>
        <p:blipFill>
          <a:blip r:embed="rId3"/>
          <a:stretch>
            <a:fillRect/>
          </a:stretch>
        </p:blipFill>
        <p:spPr>
          <a:xfrm>
            <a:off x="10421378" y="507176"/>
            <a:ext cx="1008286" cy="716733"/>
          </a:xfrm>
          <a:prstGeom prst="rect">
            <a:avLst/>
          </a:prstGeom>
        </p:spPr>
      </p:pic>
      <p:sp>
        <p:nvSpPr>
          <p:cNvPr id="6" name="TextBox 5">
            <a:extLst>
              <a:ext uri="{FF2B5EF4-FFF2-40B4-BE49-F238E27FC236}">
                <a16:creationId xmlns:a16="http://schemas.microsoft.com/office/drawing/2014/main" id="{FC9901C7-5F61-AF11-B450-D18721373BBE}"/>
              </a:ext>
            </a:extLst>
          </p:cNvPr>
          <p:cNvSpPr txBox="1"/>
          <p:nvPr/>
        </p:nvSpPr>
        <p:spPr>
          <a:xfrm>
            <a:off x="9599445" y="4422292"/>
            <a:ext cx="2277556" cy="643049"/>
          </a:xfrm>
          <a:prstGeom prst="rect">
            <a:avLst/>
          </a:prstGeom>
          <a:solidFill>
            <a:schemeClr val="bg1">
              <a:lumMod val="95000"/>
            </a:schemeClr>
          </a:solidFill>
          <a:ln w="12700">
            <a:solidFill>
              <a:srgbClr val="FF0000"/>
            </a:solidFill>
          </a:ln>
        </p:spPr>
        <p:txBody>
          <a:bodyPr wrap="square" rtlCol="0">
            <a:spAutoFit/>
          </a:bodyPr>
          <a:lstStyle/>
          <a:p>
            <a:pPr algn="l" rtl="0"/>
            <a:r>
              <a:rPr lang="sl-SI" sz="1794" b="1">
                <a:solidFill>
                  <a:prstClr val="black"/>
                </a:solidFill>
                <a:latin typeface="Calibri" panose="020F0502020204030204"/>
                <a:ea typeface="+mn-ea"/>
                <a:cs typeface="+mn-cs"/>
              </a:rPr>
              <a:t>Ne pozabite na posebne karence</a:t>
            </a:r>
          </a:p>
        </p:txBody>
      </p:sp>
      <p:sp>
        <p:nvSpPr>
          <p:cNvPr id="3" name="Arrow: Down 15">
            <a:extLst>
              <a:ext uri="{FF2B5EF4-FFF2-40B4-BE49-F238E27FC236}">
                <a16:creationId xmlns:a16="http://schemas.microsoft.com/office/drawing/2014/main" id="{05894548-3062-5BB0-EBC7-D99CEC1374A3}"/>
              </a:ext>
            </a:extLst>
          </p:cNvPr>
          <p:cNvSpPr/>
          <p:nvPr/>
        </p:nvSpPr>
        <p:spPr>
          <a:xfrm>
            <a:off x="2000905" y="1729522"/>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7" name="TextBox 16">
            <a:extLst>
              <a:ext uri="{FF2B5EF4-FFF2-40B4-BE49-F238E27FC236}">
                <a16:creationId xmlns:a16="http://schemas.microsoft.com/office/drawing/2014/main" id="{2FFE8AE7-7B6E-098D-60BC-7FADDDFAC166}"/>
              </a:ext>
            </a:extLst>
          </p:cNvPr>
          <p:cNvSpPr txBox="1"/>
          <p:nvPr/>
        </p:nvSpPr>
        <p:spPr>
          <a:xfrm>
            <a:off x="2395172" y="2825750"/>
            <a:ext cx="5224827" cy="337303"/>
          </a:xfrm>
          <a:prstGeom prst="rect">
            <a:avLst/>
          </a:prstGeom>
          <a:noFill/>
          <a:ln>
            <a:noFill/>
          </a:ln>
        </p:spPr>
        <p:txBody>
          <a:bodyPr wrap="square" rtlCol="0">
            <a:spAutoFit/>
          </a:bodyPr>
          <a:lstStyle/>
          <a:p>
            <a:pPr algn="l" defTabSz="911111" rtl="0">
              <a:defRPr/>
            </a:pPr>
            <a:r>
              <a:rPr lang="sl-SI" sz="1594" i="1" dirty="0">
                <a:solidFill>
                  <a:srgbClr val="C00000"/>
                </a:solidFill>
                <a:latin typeface="EC Square Sans Pro" panose="020B0506040000020004" pitchFamily="34" charset="0"/>
                <a:ea typeface="+mn-ea"/>
                <a:cs typeface="+mn-cs"/>
              </a:rPr>
              <a:t>Če zdravilo ni na voljo, uporabite</a:t>
            </a:r>
          </a:p>
        </p:txBody>
      </p:sp>
      <p:sp>
        <p:nvSpPr>
          <p:cNvPr id="8" name="Arrow: Down 15">
            <a:extLst>
              <a:ext uri="{FF2B5EF4-FFF2-40B4-BE49-F238E27FC236}">
                <a16:creationId xmlns:a16="http://schemas.microsoft.com/office/drawing/2014/main" id="{F7AD6638-4181-0F27-5C30-FF2638929852}"/>
              </a:ext>
            </a:extLst>
          </p:cNvPr>
          <p:cNvSpPr/>
          <p:nvPr/>
        </p:nvSpPr>
        <p:spPr>
          <a:xfrm>
            <a:off x="2000905" y="3740150"/>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9" name="TextBox 16">
            <a:extLst>
              <a:ext uri="{FF2B5EF4-FFF2-40B4-BE49-F238E27FC236}">
                <a16:creationId xmlns:a16="http://schemas.microsoft.com/office/drawing/2014/main" id="{82265D60-E936-67F7-761E-9222C02A0B59}"/>
              </a:ext>
            </a:extLst>
          </p:cNvPr>
          <p:cNvSpPr txBox="1"/>
          <p:nvPr/>
        </p:nvSpPr>
        <p:spPr>
          <a:xfrm>
            <a:off x="2422548" y="3769333"/>
            <a:ext cx="4587851" cy="337303"/>
          </a:xfrm>
          <a:prstGeom prst="rect">
            <a:avLst/>
          </a:prstGeom>
          <a:noFill/>
          <a:ln>
            <a:noFill/>
          </a:ln>
        </p:spPr>
        <p:txBody>
          <a:bodyPr wrap="square" rtlCol="0">
            <a:spAutoFit/>
          </a:bodyPr>
          <a:lstStyle/>
          <a:p>
            <a:pPr algn="l" defTabSz="911111" rtl="0">
              <a:defRPr/>
            </a:pPr>
            <a:r>
              <a:rPr lang="sl-SI" sz="1594" i="1" dirty="0">
                <a:solidFill>
                  <a:srgbClr val="C00000"/>
                </a:solidFill>
                <a:latin typeface="EC Square Sans Pro" panose="020B0506040000020004" pitchFamily="34" charset="0"/>
                <a:ea typeface="+mn-ea"/>
                <a:cs typeface="+mn-cs"/>
              </a:rPr>
              <a:t>Če zdravilo ni na voljo, uporabite</a:t>
            </a:r>
          </a:p>
        </p:txBody>
      </p:sp>
      <p:sp>
        <p:nvSpPr>
          <p:cNvPr id="10" name="Arrow: Down 15">
            <a:extLst>
              <a:ext uri="{FF2B5EF4-FFF2-40B4-BE49-F238E27FC236}">
                <a16:creationId xmlns:a16="http://schemas.microsoft.com/office/drawing/2014/main" id="{C0117FB4-4F0B-9451-272F-4CDE56742307}"/>
              </a:ext>
            </a:extLst>
          </p:cNvPr>
          <p:cNvSpPr/>
          <p:nvPr/>
        </p:nvSpPr>
        <p:spPr>
          <a:xfrm>
            <a:off x="2000905" y="4460552"/>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1" name="TextBox 16">
            <a:extLst>
              <a:ext uri="{FF2B5EF4-FFF2-40B4-BE49-F238E27FC236}">
                <a16:creationId xmlns:a16="http://schemas.microsoft.com/office/drawing/2014/main" id="{7694375E-1400-6DE6-2F7D-3EBBDBF5F4FE}"/>
              </a:ext>
            </a:extLst>
          </p:cNvPr>
          <p:cNvSpPr txBox="1"/>
          <p:nvPr/>
        </p:nvSpPr>
        <p:spPr>
          <a:xfrm>
            <a:off x="2422548" y="4506370"/>
            <a:ext cx="3978251" cy="337303"/>
          </a:xfrm>
          <a:prstGeom prst="rect">
            <a:avLst/>
          </a:prstGeom>
          <a:noFill/>
          <a:ln>
            <a:noFill/>
          </a:ln>
        </p:spPr>
        <p:txBody>
          <a:bodyPr wrap="square" rtlCol="0">
            <a:spAutoFit/>
          </a:bodyPr>
          <a:lstStyle/>
          <a:p>
            <a:pPr algn="l" defTabSz="911111" rtl="0">
              <a:defRPr/>
            </a:pPr>
            <a:r>
              <a:rPr lang="sl-SI" sz="1594" i="1" dirty="0">
                <a:solidFill>
                  <a:srgbClr val="C00000"/>
                </a:solidFill>
                <a:latin typeface="EC Square Sans Pro" panose="020B0506040000020004" pitchFamily="34" charset="0"/>
                <a:ea typeface="+mn-ea"/>
                <a:cs typeface="+mn-cs"/>
              </a:rPr>
              <a:t>Če zdravilo ni na voljo, uporabite</a:t>
            </a:r>
          </a:p>
        </p:txBody>
      </p:sp>
      <p:sp>
        <p:nvSpPr>
          <p:cNvPr id="12" name="Arrow: Down 15">
            <a:extLst>
              <a:ext uri="{FF2B5EF4-FFF2-40B4-BE49-F238E27FC236}">
                <a16:creationId xmlns:a16="http://schemas.microsoft.com/office/drawing/2014/main" id="{728F0C5A-82F6-34FA-5676-A7A9CE1C727D}"/>
              </a:ext>
            </a:extLst>
          </p:cNvPr>
          <p:cNvSpPr/>
          <p:nvPr/>
        </p:nvSpPr>
        <p:spPr>
          <a:xfrm>
            <a:off x="2023028" y="5116071"/>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3" name="TextBox 16">
            <a:extLst>
              <a:ext uri="{FF2B5EF4-FFF2-40B4-BE49-F238E27FC236}">
                <a16:creationId xmlns:a16="http://schemas.microsoft.com/office/drawing/2014/main" id="{FE4D80AB-A40D-1CC5-FBC4-1248A8CFB00F}"/>
              </a:ext>
            </a:extLst>
          </p:cNvPr>
          <p:cNvSpPr txBox="1"/>
          <p:nvPr/>
        </p:nvSpPr>
        <p:spPr>
          <a:xfrm>
            <a:off x="2422548" y="5136455"/>
            <a:ext cx="3825851" cy="337303"/>
          </a:xfrm>
          <a:prstGeom prst="rect">
            <a:avLst/>
          </a:prstGeom>
          <a:noFill/>
          <a:ln>
            <a:noFill/>
          </a:ln>
        </p:spPr>
        <p:txBody>
          <a:bodyPr wrap="square" rtlCol="0">
            <a:spAutoFit/>
          </a:bodyPr>
          <a:lstStyle/>
          <a:p>
            <a:pPr algn="l" defTabSz="911111" rtl="0">
              <a:defRPr/>
            </a:pPr>
            <a:r>
              <a:rPr lang="sl-SI" sz="1594" i="1" dirty="0">
                <a:solidFill>
                  <a:srgbClr val="C00000"/>
                </a:solidFill>
                <a:latin typeface="EC Square Sans Pro" panose="020B0506040000020004" pitchFamily="34" charset="0"/>
                <a:ea typeface="+mn-ea"/>
                <a:cs typeface="+mn-cs"/>
              </a:rPr>
              <a:t>Če zdravilo ni na voljo, uporabite</a:t>
            </a:r>
          </a:p>
        </p:txBody>
      </p:sp>
      <p:sp>
        <p:nvSpPr>
          <p:cNvPr id="15" name="TextBox 16">
            <a:extLst>
              <a:ext uri="{FF2B5EF4-FFF2-40B4-BE49-F238E27FC236}">
                <a16:creationId xmlns:a16="http://schemas.microsoft.com/office/drawing/2014/main" id="{1DA13A1A-1A85-4F7E-4A4D-7100D3761238}"/>
              </a:ext>
            </a:extLst>
          </p:cNvPr>
          <p:cNvSpPr txBox="1"/>
          <p:nvPr/>
        </p:nvSpPr>
        <p:spPr>
          <a:xfrm>
            <a:off x="2406396" y="1784263"/>
            <a:ext cx="7784699" cy="307777"/>
          </a:xfrm>
          <a:prstGeom prst="rect">
            <a:avLst/>
          </a:prstGeom>
          <a:noFill/>
          <a:ln>
            <a:noFill/>
          </a:ln>
        </p:spPr>
        <p:txBody>
          <a:bodyPr wrap="square" rtlCol="0">
            <a:spAutoFit/>
          </a:bodyPr>
          <a:lstStyle/>
          <a:p>
            <a:pPr algn="l" defTabSz="911111" rtl="0">
              <a:defRPr/>
            </a:pPr>
            <a:r>
              <a:rPr lang="sl-SI" sz="1400" i="1" dirty="0">
                <a:solidFill>
                  <a:srgbClr val="C00000"/>
                </a:solidFill>
                <a:latin typeface="EC Square Sans Pro" panose="020B0506040000020004" pitchFamily="34" charset="0"/>
                <a:ea typeface="+mn-ea"/>
                <a:cs typeface="+mn-cs"/>
              </a:rPr>
              <a:t>Če nobeno zdravilo ni na voljo, na odgovornost veterinarja in za preprečitev nesprejemljivega trpljenja</a:t>
            </a:r>
          </a:p>
        </p:txBody>
      </p:sp>
      <p:sp>
        <p:nvSpPr>
          <p:cNvPr id="16" name="Arrow: Down 15">
            <a:extLst>
              <a:ext uri="{FF2B5EF4-FFF2-40B4-BE49-F238E27FC236}">
                <a16:creationId xmlns:a16="http://schemas.microsoft.com/office/drawing/2014/main" id="{7B5003D6-C561-BF24-5750-9245A90DB616}"/>
              </a:ext>
            </a:extLst>
          </p:cNvPr>
          <p:cNvSpPr/>
          <p:nvPr/>
        </p:nvSpPr>
        <p:spPr>
          <a:xfrm>
            <a:off x="1945697" y="2825750"/>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Tree>
    <p:extLst>
      <p:ext uri="{BB962C8B-B14F-4D97-AF65-F5344CB8AC3E}">
        <p14:creationId xmlns:p14="http://schemas.microsoft.com/office/powerpoint/2010/main" val="161081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49166" y="1446946"/>
            <a:ext cx="7993615" cy="520679"/>
          </a:xfrm>
        </p:spPr>
        <p:txBody>
          <a:bodyPr/>
          <a:lstStyle/>
          <a:p>
            <a:r>
              <a:rPr lang="sl-SI" sz="2790">
                <a:latin typeface="EC Square Sans Pro" panose="020B0506040000020004" pitchFamily="34" charset="0"/>
              </a:rPr>
              <a:t>Skupna pravila</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825" y="1185491"/>
            <a:ext cx="12168660" cy="735723"/>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1111" rtl="0">
              <a:lnSpc>
                <a:spcPct val="120000"/>
              </a:lnSpc>
              <a:defRPr/>
            </a:pPr>
            <a:endParaRPr lang="es-ES" sz="1046" b="1" kern="1200">
              <a:solidFill>
                <a:srgbClr val="FFFFFF"/>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823" y="1214825"/>
            <a:ext cx="12168662" cy="1068793"/>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defTabSz="911111" rtl="0">
              <a:lnSpc>
                <a:spcPct val="90000"/>
              </a:lnSpc>
              <a:spcAft>
                <a:spcPts val="598"/>
              </a:spcAft>
              <a:defRPr/>
            </a:pPr>
            <a:r>
              <a:rPr lang="sl-SI" sz="2392" b="1">
                <a:solidFill>
                  <a:srgbClr val="FFFFFF"/>
                </a:solidFill>
                <a:latin typeface="EC Square Sans Pro" panose="020B0506040000020004" pitchFamily="34" charset="0"/>
              </a:rPr>
              <a:t>Če ni zdravila z dovoljenjem za promet za </a:t>
            </a:r>
            <a:r>
              <a:rPr lang="sl-SI" sz="2392" b="1" u="sng">
                <a:solidFill>
                  <a:srgbClr val="FFFFFF"/>
                </a:solidFill>
                <a:latin typeface="EC Square Sans Pro" panose="020B0506040000020004" pitchFamily="34" charset="0"/>
              </a:rPr>
              <a:t>vodne živali za proizvodnjo živil </a:t>
            </a:r>
            <a:r>
              <a:rPr lang="sl-SI" sz="2392" b="1">
                <a:solidFill>
                  <a:srgbClr val="FFFFFF"/>
                </a:solidFill>
                <a:latin typeface="EC Square Sans Pro" panose="020B0506040000020004" pitchFamily="34" charset="0"/>
              </a:rPr>
              <a:t>ali zdravila z dovoljenjem niso na voljo</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81704" y="158750"/>
            <a:ext cx="9337981" cy="53143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defTabSz="911111" rtl="0">
              <a:defRPr/>
            </a:pPr>
            <a:r>
              <a:rPr lang="sl-SI" sz="2790" dirty="0">
                <a:latin typeface="EC Square Sans Pro" panose="020B0506040000020004" pitchFamily="34" charset="0"/>
              </a:rPr>
              <a:t>Skupna pravila – uporaba zdravil za uporabo v veterinarski medicini</a:t>
            </a:r>
          </a:p>
          <a:p>
            <a:pPr algn="l" defTabSz="911111" rtl="0">
              <a:defRPr/>
            </a:pPr>
            <a:endParaRPr lang="en-GB" sz="2392" kern="1200" dirty="0"/>
          </a:p>
        </p:txBody>
      </p:sp>
      <p:sp>
        <p:nvSpPr>
          <p:cNvPr id="11" name="TextBox 8">
            <a:extLst>
              <a:ext uri="{FF2B5EF4-FFF2-40B4-BE49-F238E27FC236}">
                <a16:creationId xmlns:a16="http://schemas.microsoft.com/office/drawing/2014/main" id="{BB7E4F4F-C703-441F-87FE-EFEECBF28284}"/>
              </a:ext>
            </a:extLst>
          </p:cNvPr>
          <p:cNvSpPr txBox="1"/>
          <p:nvPr/>
        </p:nvSpPr>
        <p:spPr>
          <a:xfrm>
            <a:off x="516302" y="2792529"/>
            <a:ext cx="5328312" cy="1011912"/>
          </a:xfrm>
          <a:prstGeom prst="rect">
            <a:avLst/>
          </a:prstGeom>
          <a:solidFill>
            <a:srgbClr val="ECEBEB"/>
          </a:solidFill>
        </p:spPr>
        <p:txBody>
          <a:bodyPr wrap="square" rtlCol="0">
            <a:spAutoFit/>
          </a:bodyPr>
          <a:lstStyle/>
          <a:p>
            <a:pPr algn="l" defTabSz="911111" rtl="0">
              <a:defRPr/>
            </a:pPr>
            <a:r>
              <a:rPr lang="sl-SI" sz="1594">
                <a:solidFill>
                  <a:srgbClr val="616161"/>
                </a:solidFill>
                <a:latin typeface="EC Square Sans Pro" panose="020B0506040000020004" pitchFamily="34" charset="0"/>
                <a:ea typeface="+mn-ea"/>
                <a:cs typeface="+mn-cs"/>
              </a:rPr>
              <a:t>Zdravilo, ki ima dovoljenje za: </a:t>
            </a:r>
          </a:p>
          <a:p>
            <a:pPr algn="l" defTabSz="911111" rtl="0">
              <a:defRPr/>
            </a:pPr>
            <a:r>
              <a:rPr lang="sl-SI" sz="1594">
                <a:solidFill>
                  <a:srgbClr val="616161"/>
                </a:solidFill>
                <a:latin typeface="EC Square Sans Pro" panose="020B0506040000020004" pitchFamily="34" charset="0"/>
                <a:ea typeface="+mn-ea"/>
                <a:cs typeface="+mn-cs"/>
              </a:rPr>
              <a:t>- </a:t>
            </a:r>
            <a:r>
              <a:rPr lang="sl-SI" sz="1394" b="1">
                <a:solidFill>
                  <a:srgbClr val="616161"/>
                </a:solidFill>
                <a:latin typeface="EC Square Sans Pro" panose="020B0506040000020004" pitchFamily="34" charset="0"/>
                <a:ea typeface="+mn-ea"/>
                <a:cs typeface="+mn-cs"/>
              </a:rPr>
              <a:t>isto/drugo indikacijo</a:t>
            </a:r>
          </a:p>
          <a:p>
            <a:pPr algn="l" defTabSz="911111" rtl="0">
              <a:defRPr/>
            </a:pPr>
            <a:r>
              <a:rPr lang="sl-SI" sz="1394">
                <a:solidFill>
                  <a:srgbClr val="616161"/>
                </a:solidFill>
                <a:latin typeface="EC Square Sans Pro" panose="020B0506040000020004" pitchFamily="34" charset="0"/>
                <a:ea typeface="+mn-ea"/>
                <a:cs typeface="+mn-cs"/>
              </a:rPr>
              <a:t>- pri </a:t>
            </a:r>
            <a:r>
              <a:rPr lang="sl-SI" sz="1394" b="1">
                <a:solidFill>
                  <a:srgbClr val="616161"/>
                </a:solidFill>
                <a:latin typeface="EC Square Sans Pro" panose="020B0506040000020004" pitchFamily="34" charset="0"/>
                <a:ea typeface="+mn-ea"/>
                <a:cs typeface="+mn-cs"/>
              </a:rPr>
              <a:t>isti/drugi vrsti vodnih vrst za proizvodnjo živil</a:t>
            </a:r>
          </a:p>
          <a:p>
            <a:pPr algn="l" defTabSz="911111" rtl="0">
              <a:defRPr/>
            </a:pPr>
            <a:r>
              <a:rPr lang="sl-SI" sz="1394">
                <a:solidFill>
                  <a:srgbClr val="616161"/>
                </a:solidFill>
                <a:latin typeface="EC Square Sans Pro" panose="020B0506040000020004" pitchFamily="34" charset="0"/>
                <a:ea typeface="+mn-ea"/>
                <a:cs typeface="+mn-cs"/>
              </a:rPr>
              <a:t>- v </a:t>
            </a:r>
            <a:r>
              <a:rPr lang="sl-SI" sz="1394" b="1">
                <a:solidFill>
                  <a:srgbClr val="616161"/>
                </a:solidFill>
                <a:latin typeface="EC Square Sans Pro" panose="020B0506040000020004" pitchFamily="34" charset="0"/>
                <a:ea typeface="+mn-ea"/>
                <a:cs typeface="+mn-cs"/>
              </a:rPr>
              <a:t>isti/drugi državi EU</a:t>
            </a:r>
          </a:p>
        </p:txBody>
      </p:sp>
      <p:sp>
        <p:nvSpPr>
          <p:cNvPr id="18" name="TextBox 9">
            <a:extLst>
              <a:ext uri="{FF2B5EF4-FFF2-40B4-BE49-F238E27FC236}">
                <a16:creationId xmlns:a16="http://schemas.microsoft.com/office/drawing/2014/main" id="{6ACD612A-E86B-4604-A5AA-DBA82BBFA50B}"/>
              </a:ext>
            </a:extLst>
          </p:cNvPr>
          <p:cNvSpPr txBox="1"/>
          <p:nvPr/>
        </p:nvSpPr>
        <p:spPr>
          <a:xfrm>
            <a:off x="516302" y="4014860"/>
            <a:ext cx="5292003" cy="582615"/>
          </a:xfrm>
          <a:prstGeom prst="rect">
            <a:avLst/>
          </a:prstGeom>
          <a:solidFill>
            <a:srgbClr val="ECEBEB"/>
          </a:solidFill>
        </p:spPr>
        <p:txBody>
          <a:bodyPr wrap="square" rtlCol="0">
            <a:spAutoFit/>
          </a:bodyPr>
          <a:lstStyle/>
          <a:p>
            <a:pPr algn="l" defTabSz="911111" rtl="0">
              <a:defRPr/>
            </a:pPr>
            <a:r>
              <a:rPr lang="sl-SI" sz="1594">
                <a:solidFill>
                  <a:srgbClr val="616161"/>
                </a:solidFill>
                <a:latin typeface="EC Square Sans Pro" panose="020B0506040000020004" pitchFamily="34" charset="0"/>
                <a:ea typeface="+mn-ea"/>
                <a:cs typeface="+mn-cs"/>
              </a:rPr>
              <a:t>Zdravilo, ki ima dovoljenje za promet v EU za </a:t>
            </a:r>
            <a:r>
              <a:rPr lang="sl-SI" sz="1594" b="1">
                <a:solidFill>
                  <a:srgbClr val="616161"/>
                </a:solidFill>
                <a:latin typeface="EC Square Sans Pro" panose="020B0506040000020004" pitchFamily="34" charset="0"/>
                <a:ea typeface="+mn-ea"/>
                <a:cs typeface="+mn-cs"/>
              </a:rPr>
              <a:t>kopenske vrste za proizvodnjo živil </a:t>
            </a:r>
            <a:r>
              <a:rPr lang="sl-SI" sz="1594">
                <a:solidFill>
                  <a:srgbClr val="616161"/>
                </a:solidFill>
                <a:latin typeface="EC Square Sans Pro" panose="020B0506040000020004" pitchFamily="34" charset="0"/>
                <a:ea typeface="+mn-ea"/>
                <a:cs typeface="+mn-cs"/>
              </a:rPr>
              <a:t>(seznam snovi je še v razvoju)</a:t>
            </a:r>
          </a:p>
        </p:txBody>
      </p:sp>
      <p:sp>
        <p:nvSpPr>
          <p:cNvPr id="19" name="TextBox 10">
            <a:extLst>
              <a:ext uri="{FF2B5EF4-FFF2-40B4-BE49-F238E27FC236}">
                <a16:creationId xmlns:a16="http://schemas.microsoft.com/office/drawing/2014/main" id="{31A6D801-C04B-45D8-9775-B697C3F8B0AF}"/>
              </a:ext>
            </a:extLst>
          </p:cNvPr>
          <p:cNvSpPr txBox="1"/>
          <p:nvPr/>
        </p:nvSpPr>
        <p:spPr>
          <a:xfrm>
            <a:off x="504971" y="4953723"/>
            <a:ext cx="5290105" cy="582615"/>
          </a:xfrm>
          <a:prstGeom prst="rect">
            <a:avLst/>
          </a:prstGeom>
          <a:solidFill>
            <a:srgbClr val="ECEBEB"/>
          </a:solidFill>
        </p:spPr>
        <p:txBody>
          <a:bodyPr wrap="square" rtlCol="0">
            <a:spAutoFit/>
          </a:bodyPr>
          <a:lstStyle/>
          <a:p>
            <a:pPr algn="l" defTabSz="911111" rtl="0">
              <a:defRPr/>
            </a:pPr>
            <a:r>
              <a:rPr lang="sl-SI" sz="1594" b="1">
                <a:solidFill>
                  <a:srgbClr val="616161"/>
                </a:solidFill>
                <a:latin typeface="EC Square Sans Pro" panose="020B0506040000020004" pitchFamily="34" charset="0"/>
                <a:ea typeface="+mn-ea"/>
                <a:cs typeface="+mn-cs"/>
              </a:rPr>
              <a:t>Zdravilo za uporabo v humani medicini,</a:t>
            </a:r>
            <a:r>
              <a:rPr lang="sl-SI" sz="1594">
                <a:solidFill>
                  <a:srgbClr val="616161"/>
                </a:solidFill>
                <a:latin typeface="EC Square Sans Pro" panose="020B0506040000020004" pitchFamily="34" charset="0"/>
                <a:ea typeface="+mn-ea"/>
                <a:cs typeface="+mn-cs"/>
              </a:rPr>
              <a:t> ki ima dovoljenje za promet (seznam snovi je še v razvoju)</a:t>
            </a:r>
          </a:p>
        </p:txBody>
      </p:sp>
      <p:sp>
        <p:nvSpPr>
          <p:cNvPr id="20" name="TextBox 11">
            <a:extLst>
              <a:ext uri="{FF2B5EF4-FFF2-40B4-BE49-F238E27FC236}">
                <a16:creationId xmlns:a16="http://schemas.microsoft.com/office/drawing/2014/main" id="{C875C385-EAF7-48D2-B3D8-4B59A3CA9938}"/>
              </a:ext>
            </a:extLst>
          </p:cNvPr>
          <p:cNvSpPr txBox="1"/>
          <p:nvPr/>
        </p:nvSpPr>
        <p:spPr>
          <a:xfrm>
            <a:off x="487333" y="5788827"/>
            <a:ext cx="5328312" cy="582615"/>
          </a:xfrm>
          <a:prstGeom prst="rect">
            <a:avLst/>
          </a:prstGeom>
          <a:solidFill>
            <a:srgbClr val="ECEBEB"/>
          </a:solidFill>
        </p:spPr>
        <p:txBody>
          <a:bodyPr wrap="square" rtlCol="0">
            <a:spAutoFit/>
          </a:bodyPr>
          <a:lstStyle/>
          <a:p>
            <a:pPr algn="l" defTabSz="911111" rtl="0">
              <a:defRPr/>
            </a:pPr>
            <a:r>
              <a:rPr lang="sl-SI" sz="1594" b="1">
                <a:solidFill>
                  <a:srgbClr val="616161"/>
                </a:solidFill>
                <a:latin typeface="EC Square Sans Pro" panose="020B0506040000020004" pitchFamily="34" charset="0"/>
                <a:ea typeface="+mn-ea"/>
                <a:cs typeface="+mn-cs"/>
              </a:rPr>
              <a:t>Zdravilo za uporabo v veterinarski medicini, ki se pripravi za vsak primer posebej </a:t>
            </a:r>
            <a:r>
              <a:rPr lang="sl-SI" sz="1594">
                <a:solidFill>
                  <a:srgbClr val="616161"/>
                </a:solidFill>
                <a:latin typeface="EC Square Sans Pro" panose="020B0506040000020004" pitchFamily="34" charset="0"/>
                <a:ea typeface="+mn-ea"/>
                <a:cs typeface="+mn-cs"/>
              </a:rPr>
              <a:t>v skladu s pogoji veterinarskega recepta</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97775" y="2006771"/>
            <a:ext cx="5335186" cy="582615"/>
          </a:xfrm>
          <a:prstGeom prst="rect">
            <a:avLst/>
          </a:prstGeom>
          <a:solidFill>
            <a:srgbClr val="ECEBEB"/>
          </a:solidFill>
        </p:spPr>
        <p:txBody>
          <a:bodyPr wrap="square" rtlCol="0">
            <a:spAutoFit/>
          </a:bodyPr>
          <a:lstStyle/>
          <a:p>
            <a:pPr algn="l" defTabSz="911111" rtl="0">
              <a:defRPr/>
            </a:pPr>
            <a:r>
              <a:rPr lang="sl-SI" sz="1594" dirty="0">
                <a:solidFill>
                  <a:srgbClr val="616161"/>
                </a:solidFill>
                <a:latin typeface="EC Square Sans Pro" panose="020B0506040000020004" pitchFamily="34" charset="0"/>
                <a:ea typeface="+mn-ea"/>
                <a:cs typeface="+mn-cs"/>
              </a:rPr>
              <a:t>Zdravilo z dovoljenjem za promet v vaši državi za zadevno vodno živalsko vrsto in indikacijo</a:t>
            </a:r>
          </a:p>
        </p:txBody>
      </p:sp>
      <p:sp>
        <p:nvSpPr>
          <p:cNvPr id="22" name="Arrow: Right 13">
            <a:extLst>
              <a:ext uri="{FF2B5EF4-FFF2-40B4-BE49-F238E27FC236}">
                <a16:creationId xmlns:a16="http://schemas.microsoft.com/office/drawing/2014/main" id="{62318C66-7E76-4E9A-BA3C-EC0337B2F32F}"/>
              </a:ext>
            </a:extLst>
          </p:cNvPr>
          <p:cNvSpPr/>
          <p:nvPr/>
        </p:nvSpPr>
        <p:spPr>
          <a:xfrm>
            <a:off x="5854652" y="2057008"/>
            <a:ext cx="553122" cy="346778"/>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41476" y="2578457"/>
            <a:ext cx="207485" cy="25498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3180457" y="2555756"/>
            <a:ext cx="2777999" cy="307777"/>
          </a:xfrm>
          <a:prstGeom prst="rect">
            <a:avLst/>
          </a:prstGeom>
          <a:noFill/>
          <a:ln>
            <a:noFill/>
          </a:ln>
        </p:spPr>
        <p:txBody>
          <a:bodyPr wrap="square" rtlCol="0">
            <a:spAutoFit/>
          </a:bodyPr>
          <a:lstStyle/>
          <a:p>
            <a:pPr algn="l" defTabSz="911111" rtl="0">
              <a:defRPr/>
            </a:pPr>
            <a:r>
              <a:rPr lang="sl-SI" sz="1400" i="1" dirty="0">
                <a:solidFill>
                  <a:srgbClr val="C00000"/>
                </a:solidFill>
                <a:latin typeface="EC Square Sans Pro" panose="020B0506040000020004" pitchFamily="34" charset="0"/>
                <a:ea typeface="+mn-ea"/>
                <a:cs typeface="+mn-cs"/>
              </a:rPr>
              <a:t>V nasprotnem primeru uporabite</a:t>
            </a:r>
          </a:p>
        </p:txBody>
      </p:sp>
      <p:sp>
        <p:nvSpPr>
          <p:cNvPr id="3" name="Rectángulo 2">
            <a:extLst>
              <a:ext uri="{FF2B5EF4-FFF2-40B4-BE49-F238E27FC236}">
                <a16:creationId xmlns:a16="http://schemas.microsoft.com/office/drawing/2014/main" id="{D69CFB79-DCC6-4A5E-95D6-01BBC7DF94FC}"/>
              </a:ext>
            </a:extLst>
          </p:cNvPr>
          <p:cNvSpPr/>
          <p:nvPr/>
        </p:nvSpPr>
        <p:spPr>
          <a:xfrm>
            <a:off x="6429465" y="2006771"/>
            <a:ext cx="232368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sl-SI" sz="1794">
                <a:solidFill>
                  <a:srgbClr val="FFFFFF"/>
                </a:solidFill>
                <a:latin typeface="EC Square Sans Pro" panose="020B0506040000020004" pitchFamily="34" charset="0"/>
              </a:rPr>
              <a:t>Uporaba tega izdelka je obvezna</a:t>
            </a:r>
          </a:p>
        </p:txBody>
      </p:sp>
      <p:sp>
        <p:nvSpPr>
          <p:cNvPr id="38" name="Rectángulo 37">
            <a:extLst>
              <a:ext uri="{FF2B5EF4-FFF2-40B4-BE49-F238E27FC236}">
                <a16:creationId xmlns:a16="http://schemas.microsoft.com/office/drawing/2014/main" id="{22789DAB-867D-42A2-A5CB-E096A1CE3EF9}"/>
              </a:ext>
            </a:extLst>
          </p:cNvPr>
          <p:cNvSpPr/>
          <p:nvPr/>
        </p:nvSpPr>
        <p:spPr>
          <a:xfrm>
            <a:off x="6407775" y="2999530"/>
            <a:ext cx="232368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sl-SI" sz="1794">
                <a:solidFill>
                  <a:srgbClr val="FFFFFF"/>
                </a:solidFill>
                <a:latin typeface="EC Square Sans Pro" panose="020B0506040000020004" pitchFamily="34" charset="0"/>
              </a:rPr>
              <a:t>Izbira zdravila</a:t>
            </a:r>
          </a:p>
        </p:txBody>
      </p:sp>
      <p:sp>
        <p:nvSpPr>
          <p:cNvPr id="39" name="Rectángulo 38">
            <a:extLst>
              <a:ext uri="{FF2B5EF4-FFF2-40B4-BE49-F238E27FC236}">
                <a16:creationId xmlns:a16="http://schemas.microsoft.com/office/drawing/2014/main" id="{3815D1AE-7654-4718-94BD-08082ECBB745}"/>
              </a:ext>
            </a:extLst>
          </p:cNvPr>
          <p:cNvSpPr/>
          <p:nvPr/>
        </p:nvSpPr>
        <p:spPr>
          <a:xfrm>
            <a:off x="6396929" y="4042700"/>
            <a:ext cx="232368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sl-SI" sz="1794">
                <a:solidFill>
                  <a:srgbClr val="FFFFFF"/>
                </a:solidFill>
                <a:latin typeface="EC Square Sans Pro" panose="020B0506040000020004" pitchFamily="34" charset="0"/>
              </a:rPr>
              <a:t>Izbira zdravila</a:t>
            </a:r>
          </a:p>
        </p:txBody>
      </p:sp>
      <p:sp>
        <p:nvSpPr>
          <p:cNvPr id="40" name="Rectángulo 39">
            <a:extLst>
              <a:ext uri="{FF2B5EF4-FFF2-40B4-BE49-F238E27FC236}">
                <a16:creationId xmlns:a16="http://schemas.microsoft.com/office/drawing/2014/main" id="{BF153912-3FF6-42C1-A0B5-4FAB5EB590DA}"/>
              </a:ext>
            </a:extLst>
          </p:cNvPr>
          <p:cNvSpPr/>
          <p:nvPr/>
        </p:nvSpPr>
        <p:spPr>
          <a:xfrm>
            <a:off x="6419095" y="5944648"/>
            <a:ext cx="232368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sl-SI" sz="1794">
                <a:solidFill>
                  <a:srgbClr val="FFFFFF"/>
                </a:solidFill>
                <a:latin typeface="EC Square Sans Pro" panose="020B0506040000020004" pitchFamily="34" charset="0"/>
              </a:rPr>
              <a:t>Priprava zdravila</a:t>
            </a:r>
          </a:p>
        </p:txBody>
      </p:sp>
      <p:sp>
        <p:nvSpPr>
          <p:cNvPr id="42" name="TextBox 16">
            <a:extLst>
              <a:ext uri="{FF2B5EF4-FFF2-40B4-BE49-F238E27FC236}">
                <a16:creationId xmlns:a16="http://schemas.microsoft.com/office/drawing/2014/main" id="{953E6DCE-5177-4DAC-8E53-E1158AC9BFB0}"/>
              </a:ext>
            </a:extLst>
          </p:cNvPr>
          <p:cNvSpPr txBox="1"/>
          <p:nvPr/>
        </p:nvSpPr>
        <p:spPr>
          <a:xfrm>
            <a:off x="3149072" y="3735503"/>
            <a:ext cx="3198316" cy="337303"/>
          </a:xfrm>
          <a:prstGeom prst="rect">
            <a:avLst/>
          </a:prstGeom>
          <a:noFill/>
          <a:ln>
            <a:noFill/>
          </a:ln>
        </p:spPr>
        <p:txBody>
          <a:bodyPr wrap="square" rtlCol="0">
            <a:spAutoFit/>
          </a:bodyPr>
          <a:lstStyle/>
          <a:p>
            <a:pPr algn="l" defTabSz="911111" rtl="0">
              <a:defRPr/>
            </a:pPr>
            <a:r>
              <a:rPr lang="sl-SI" sz="1594" i="1" dirty="0">
                <a:solidFill>
                  <a:srgbClr val="C00000"/>
                </a:solidFill>
                <a:latin typeface="EC Square Sans Pro" panose="020B0506040000020004" pitchFamily="34" charset="0"/>
                <a:ea typeface="+mn-ea"/>
                <a:cs typeface="+mn-cs"/>
              </a:rPr>
              <a:t>V nasprotnem primeru uporabite</a:t>
            </a:r>
          </a:p>
        </p:txBody>
      </p:sp>
      <p:sp>
        <p:nvSpPr>
          <p:cNvPr id="44" name="TextBox 16">
            <a:extLst>
              <a:ext uri="{FF2B5EF4-FFF2-40B4-BE49-F238E27FC236}">
                <a16:creationId xmlns:a16="http://schemas.microsoft.com/office/drawing/2014/main" id="{84BFF4A6-BBE2-4675-8DE5-391F4D5279A3}"/>
              </a:ext>
            </a:extLst>
          </p:cNvPr>
          <p:cNvSpPr txBox="1"/>
          <p:nvPr/>
        </p:nvSpPr>
        <p:spPr>
          <a:xfrm>
            <a:off x="3149072" y="4696704"/>
            <a:ext cx="3023128" cy="337303"/>
          </a:xfrm>
          <a:prstGeom prst="rect">
            <a:avLst/>
          </a:prstGeom>
          <a:noFill/>
          <a:ln>
            <a:noFill/>
          </a:ln>
        </p:spPr>
        <p:txBody>
          <a:bodyPr wrap="square" rtlCol="0">
            <a:spAutoFit/>
          </a:bodyPr>
          <a:lstStyle/>
          <a:p>
            <a:pPr algn="l" defTabSz="911111" rtl="0">
              <a:defRPr/>
            </a:pPr>
            <a:r>
              <a:rPr lang="sl-SI" sz="1594" i="1" dirty="0">
                <a:solidFill>
                  <a:srgbClr val="C00000"/>
                </a:solidFill>
                <a:latin typeface="EC Square Sans Pro" panose="020B0506040000020004" pitchFamily="34" charset="0"/>
                <a:ea typeface="+mn-ea"/>
                <a:cs typeface="+mn-cs"/>
              </a:rPr>
              <a:t>V nasprotnem primeru uporabite</a:t>
            </a:r>
          </a:p>
        </p:txBody>
      </p:sp>
      <p:sp>
        <p:nvSpPr>
          <p:cNvPr id="46" name="TextBox 16">
            <a:extLst>
              <a:ext uri="{FF2B5EF4-FFF2-40B4-BE49-F238E27FC236}">
                <a16:creationId xmlns:a16="http://schemas.microsoft.com/office/drawing/2014/main" id="{0F224CF6-315A-4D6F-A3DF-4BD412127554}"/>
              </a:ext>
            </a:extLst>
          </p:cNvPr>
          <p:cNvSpPr txBox="1"/>
          <p:nvPr/>
        </p:nvSpPr>
        <p:spPr>
          <a:xfrm>
            <a:off x="3180457" y="5485152"/>
            <a:ext cx="3296543" cy="337303"/>
          </a:xfrm>
          <a:prstGeom prst="rect">
            <a:avLst/>
          </a:prstGeom>
          <a:noFill/>
          <a:ln>
            <a:noFill/>
          </a:ln>
        </p:spPr>
        <p:txBody>
          <a:bodyPr wrap="square" rtlCol="0">
            <a:spAutoFit/>
          </a:bodyPr>
          <a:lstStyle/>
          <a:p>
            <a:pPr algn="l" defTabSz="911111" rtl="0">
              <a:defRPr/>
            </a:pPr>
            <a:r>
              <a:rPr lang="sl-SI" sz="1594" i="1" dirty="0">
                <a:solidFill>
                  <a:srgbClr val="C00000"/>
                </a:solidFill>
                <a:latin typeface="EC Square Sans Pro" panose="020B0506040000020004" pitchFamily="34" charset="0"/>
                <a:ea typeface="+mn-ea"/>
                <a:cs typeface="+mn-cs"/>
              </a:rPr>
              <a:t>V nasprotnem primeru uporabite</a:t>
            </a:r>
          </a:p>
        </p:txBody>
      </p:sp>
      <p:sp>
        <p:nvSpPr>
          <p:cNvPr id="47" name="Arrow: Right 13">
            <a:extLst>
              <a:ext uri="{FF2B5EF4-FFF2-40B4-BE49-F238E27FC236}">
                <a16:creationId xmlns:a16="http://schemas.microsoft.com/office/drawing/2014/main" id="{9E680AD2-05C4-446C-A7B7-5D1B3D9AC46F}"/>
              </a:ext>
            </a:extLst>
          </p:cNvPr>
          <p:cNvSpPr/>
          <p:nvPr/>
        </p:nvSpPr>
        <p:spPr>
          <a:xfrm>
            <a:off x="5854654" y="3084907"/>
            <a:ext cx="542275" cy="390226"/>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795714" y="4128076"/>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817880" y="6011263"/>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2034570" y="4116542"/>
            <a:ext cx="4623856" cy="376569"/>
          </a:xfrm>
          <a:prstGeom prst="rect">
            <a:avLst/>
          </a:prstGeom>
          <a:solidFill>
            <a:srgbClr val="2C7470"/>
          </a:solidFill>
        </p:spPr>
        <p:txBody>
          <a:bodyPr wrap="square" rtlCol="0">
            <a:spAutoFit/>
          </a:bodyPr>
          <a:lstStyle/>
          <a:p>
            <a:pPr algn="ctr" defTabSz="911111" rtl="0">
              <a:defRPr/>
            </a:pPr>
            <a:r>
              <a:rPr lang="sl-SI" sz="1794">
                <a:solidFill>
                  <a:srgbClr val="FFFFFF"/>
                </a:solidFill>
                <a:latin typeface="EC Square Sans Pro" panose="020B0506040000020004" pitchFamily="34" charset="0"/>
                <a:ea typeface="+mn-ea"/>
                <a:cs typeface="+mn-cs"/>
              </a:rPr>
              <a:t>„kaskadna uporaba AM“</a:t>
            </a:r>
          </a:p>
        </p:txBody>
      </p:sp>
      <p:pic>
        <p:nvPicPr>
          <p:cNvPr id="31" name="Imagen 30">
            <a:extLst>
              <a:ext uri="{FF2B5EF4-FFF2-40B4-BE49-F238E27FC236}">
                <a16:creationId xmlns:a16="http://schemas.microsoft.com/office/drawing/2014/main" id="{F2C12A8C-64C2-4978-9C27-B996D4B554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19685" y="285708"/>
            <a:ext cx="690577" cy="725992"/>
          </a:xfrm>
          <a:prstGeom prst="rect">
            <a:avLst/>
          </a:prstGeom>
        </p:spPr>
      </p:pic>
      <p:sp>
        <p:nvSpPr>
          <p:cNvPr id="32" name="Arrow: Down 15">
            <a:extLst>
              <a:ext uri="{FF2B5EF4-FFF2-40B4-BE49-F238E27FC236}">
                <a16:creationId xmlns:a16="http://schemas.microsoft.com/office/drawing/2014/main" id="{E4572FB7-032A-44B6-83AF-8D3A7FC1F696}"/>
              </a:ext>
            </a:extLst>
          </p:cNvPr>
          <p:cNvSpPr/>
          <p:nvPr/>
        </p:nvSpPr>
        <p:spPr>
          <a:xfrm>
            <a:off x="2641476" y="4673897"/>
            <a:ext cx="207485" cy="25498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33" name="Arrow: Down 15">
            <a:extLst>
              <a:ext uri="{FF2B5EF4-FFF2-40B4-BE49-F238E27FC236}">
                <a16:creationId xmlns:a16="http://schemas.microsoft.com/office/drawing/2014/main" id="{A34682DA-A87D-4C58-A251-DC8B1573AC5C}"/>
              </a:ext>
            </a:extLst>
          </p:cNvPr>
          <p:cNvSpPr/>
          <p:nvPr/>
        </p:nvSpPr>
        <p:spPr>
          <a:xfrm>
            <a:off x="2641476" y="3769809"/>
            <a:ext cx="207485" cy="25498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34" name="Arrow: Down 15">
            <a:extLst>
              <a:ext uri="{FF2B5EF4-FFF2-40B4-BE49-F238E27FC236}">
                <a16:creationId xmlns:a16="http://schemas.microsoft.com/office/drawing/2014/main" id="{60488036-0CCE-4FCD-B3E4-BCB811390E2F}"/>
              </a:ext>
            </a:extLst>
          </p:cNvPr>
          <p:cNvSpPr/>
          <p:nvPr/>
        </p:nvSpPr>
        <p:spPr>
          <a:xfrm>
            <a:off x="2641476" y="5533844"/>
            <a:ext cx="207485" cy="25498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35" name="Rectángulo 34">
            <a:extLst>
              <a:ext uri="{FF2B5EF4-FFF2-40B4-BE49-F238E27FC236}">
                <a16:creationId xmlns:a16="http://schemas.microsoft.com/office/drawing/2014/main" id="{A3CCFB70-FAB4-4CBC-BD4A-BC07A51477D9}"/>
              </a:ext>
            </a:extLst>
          </p:cNvPr>
          <p:cNvSpPr/>
          <p:nvPr/>
        </p:nvSpPr>
        <p:spPr>
          <a:xfrm>
            <a:off x="6396929" y="4975114"/>
            <a:ext cx="232368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sl-SI" sz="1794">
                <a:solidFill>
                  <a:srgbClr val="FFFFFF"/>
                </a:solidFill>
                <a:latin typeface="EC Square Sans Pro" panose="020B0506040000020004" pitchFamily="34" charset="0"/>
              </a:rPr>
              <a:t>Izbira zdravila</a:t>
            </a:r>
          </a:p>
        </p:txBody>
      </p:sp>
      <p:sp>
        <p:nvSpPr>
          <p:cNvPr id="36" name="Arrow: Right 13">
            <a:extLst>
              <a:ext uri="{FF2B5EF4-FFF2-40B4-BE49-F238E27FC236}">
                <a16:creationId xmlns:a16="http://schemas.microsoft.com/office/drawing/2014/main" id="{68A36E74-6FFA-4219-A6A2-107766E98BFA}"/>
              </a:ext>
            </a:extLst>
          </p:cNvPr>
          <p:cNvSpPr/>
          <p:nvPr/>
        </p:nvSpPr>
        <p:spPr>
          <a:xfrm>
            <a:off x="5795714" y="5060490"/>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 name="Explosion: 14 Points 30">
            <a:extLst>
              <a:ext uri="{FF2B5EF4-FFF2-40B4-BE49-F238E27FC236}">
                <a16:creationId xmlns:a16="http://schemas.microsoft.com/office/drawing/2014/main" id="{E304F996-CD22-05C5-1BA8-238626B8D25C}"/>
              </a:ext>
            </a:extLst>
          </p:cNvPr>
          <p:cNvSpPr/>
          <p:nvPr/>
        </p:nvSpPr>
        <p:spPr>
          <a:xfrm>
            <a:off x="9606671" y="4154931"/>
            <a:ext cx="2604822" cy="1547896"/>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r>
              <a:rPr lang="sl-SI" sz="1400" dirty="0">
                <a:solidFill>
                  <a:srgbClr val="FFFFFF"/>
                </a:solidFill>
                <a:latin typeface="Calibri"/>
              </a:rPr>
              <a:t>Ni namenjeno za cepiva!</a:t>
            </a:r>
          </a:p>
        </p:txBody>
      </p:sp>
      <p:sp>
        <p:nvSpPr>
          <p:cNvPr id="5" name="TextBox 4">
            <a:extLst>
              <a:ext uri="{FF2B5EF4-FFF2-40B4-BE49-F238E27FC236}">
                <a16:creationId xmlns:a16="http://schemas.microsoft.com/office/drawing/2014/main" id="{96055CB1-6E7B-3E85-98FD-4EAF49DF101B}"/>
              </a:ext>
            </a:extLst>
          </p:cNvPr>
          <p:cNvSpPr txBox="1"/>
          <p:nvPr/>
        </p:nvSpPr>
        <p:spPr>
          <a:xfrm>
            <a:off x="8942456" y="2116102"/>
            <a:ext cx="2861642" cy="1809175"/>
          </a:xfrm>
          <a:prstGeom prst="rect">
            <a:avLst/>
          </a:prstGeom>
          <a:noFill/>
        </p:spPr>
        <p:txBody>
          <a:bodyPr wrap="square" rtlCol="0">
            <a:spAutoFit/>
          </a:bodyPr>
          <a:lstStyle/>
          <a:p>
            <a:pPr algn="l" defTabSz="911111" rtl="0">
              <a:defRPr/>
            </a:pPr>
            <a:r>
              <a:rPr lang="sl-SI" sz="1594" b="1">
                <a:solidFill>
                  <a:srgbClr val="FF0000"/>
                </a:solidFill>
                <a:latin typeface="EC Square Sans Pro" panose="020B0506040000020004"/>
                <a:ea typeface="+mn-ea"/>
                <a:cs typeface="+mn-cs"/>
              </a:rPr>
              <a:t>Zdravila 3. držav:</a:t>
            </a:r>
          </a:p>
          <a:p>
            <a:pPr algn="l" defTabSz="911111" rtl="0">
              <a:defRPr/>
            </a:pPr>
            <a:r>
              <a:rPr lang="sl-SI" sz="1594">
                <a:solidFill>
                  <a:prstClr val="black"/>
                </a:solidFill>
                <a:latin typeface="EC Square Sans Pro" panose="020B0506040000020004"/>
                <a:ea typeface="+mn-ea"/>
                <a:cs typeface="+mn-cs"/>
              </a:rPr>
              <a:t> V primeru, kjer ni na voljo nobena od predhodno opisanih možnosti </a:t>
            </a:r>
            <a:r>
              <a:rPr lang="sl-SI" sz="1594">
                <a:solidFill>
                  <a:prstClr val="black"/>
                </a:solidFill>
                <a:latin typeface="Montserrat" panose="00000500000000000000" pitchFamily="2" charset="0"/>
                <a:ea typeface="+mn-ea"/>
                <a:cs typeface="+mn-cs"/>
              </a:rPr>
              <a:t>→ </a:t>
            </a:r>
            <a:r>
              <a:rPr lang="sl-SI" sz="1594">
                <a:solidFill>
                  <a:prstClr val="black"/>
                </a:solidFill>
                <a:latin typeface="EC Square Sans Pro" panose="020B0506040000020004"/>
                <a:ea typeface="+mn-ea"/>
                <a:cs typeface="+mn-cs"/>
              </a:rPr>
              <a:t>uporabite zdravilo za uporabo v veterinarski medicini, ki je bilo dovoljeno za promet v </a:t>
            </a:r>
            <a:r>
              <a:rPr lang="sl-SI" sz="1594" b="1">
                <a:solidFill>
                  <a:prstClr val="black"/>
                </a:solidFill>
                <a:latin typeface="EC Square Sans Pro" panose="020B0506040000020004"/>
                <a:ea typeface="+mn-ea"/>
                <a:cs typeface="+mn-cs"/>
              </a:rPr>
              <a:t>tretji državi za isto živalsko vrsto in isto indikacijo</a:t>
            </a:r>
          </a:p>
        </p:txBody>
      </p:sp>
    </p:spTree>
    <p:extLst>
      <p:ext uri="{BB962C8B-B14F-4D97-AF65-F5344CB8AC3E}">
        <p14:creationId xmlns:p14="http://schemas.microsoft.com/office/powerpoint/2010/main" val="2685714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DA8DB99-2649-3414-2CB7-48BB061AF8BE}"/>
              </a:ext>
            </a:extLst>
          </p:cNvPr>
          <p:cNvSpPr/>
          <p:nvPr/>
        </p:nvSpPr>
        <p:spPr>
          <a:xfrm>
            <a:off x="629865" y="191342"/>
            <a:ext cx="10932270" cy="871648"/>
          </a:xfrm>
          <a:prstGeom prst="rect">
            <a:avLst/>
          </a:prstGeom>
          <a:solidFill>
            <a:srgbClr val="CC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3DE5DA5-F020-F6E2-F30D-BC24253D0069}"/>
              </a:ext>
            </a:extLst>
          </p:cNvPr>
          <p:cNvSpPr>
            <a:spLocks noGrp="1"/>
          </p:cNvSpPr>
          <p:nvPr>
            <p:ph type="body" sz="quarter" idx="10"/>
          </p:nvPr>
        </p:nvSpPr>
        <p:spPr>
          <a:xfrm>
            <a:off x="629865" y="201587"/>
            <a:ext cx="9948430" cy="871648"/>
          </a:xfrm>
          <a:solidFill>
            <a:srgbClr val="CCFFFF"/>
          </a:solidFill>
        </p:spPr>
        <p:txBody>
          <a:bodyPr vert="horz" lIns="91440" tIns="45720" rIns="91440" bIns="45720" rtlCol="0" anchor="t">
            <a:normAutofit/>
          </a:bodyPr>
          <a:lstStyle/>
          <a:p>
            <a:pPr marL="0" indent="0" algn="ctr" defTabSz="911111">
              <a:lnSpc>
                <a:spcPct val="100000"/>
              </a:lnSpc>
              <a:spcBef>
                <a:spcPts val="0"/>
              </a:spcBef>
              <a:buNone/>
              <a:defRPr/>
            </a:pPr>
            <a:r>
              <a:rPr lang="sl-SI" sz="2350" b="1">
                <a:latin typeface="EC Square Sans Pro"/>
                <a:cs typeface="Arial"/>
              </a:rPr>
              <a:t>Uporaba zdravil, ki ni v skladu s pogoji dovoljenja za promet z zdravilom pri </a:t>
            </a:r>
            <a:r>
              <a:rPr lang="sl-SI" sz="2350" b="1" u="sng">
                <a:latin typeface="EC Square Sans Pro"/>
                <a:cs typeface="Arial"/>
              </a:rPr>
              <a:t>vodnih živalih za proizvodnjo živil</a:t>
            </a:r>
          </a:p>
          <a:p>
            <a:pPr marL="0" indent="0" algn="ctr" defTabSz="911111">
              <a:lnSpc>
                <a:spcPct val="100000"/>
              </a:lnSpc>
              <a:spcBef>
                <a:spcPts val="0"/>
              </a:spcBef>
              <a:buNone/>
              <a:defRPr/>
            </a:pPr>
            <a:endParaRPr lang="en-US" b="1" kern="0" dirty="0">
              <a:latin typeface="EC Square Sans Pro" panose="020B0506040000020004" pitchFamily="34" charset="0"/>
            </a:endParaRPr>
          </a:p>
          <a:p>
            <a:endParaRPr lang="en-GB" dirty="0"/>
          </a:p>
        </p:txBody>
      </p:sp>
      <p:sp>
        <p:nvSpPr>
          <p:cNvPr id="4" name="TextBox 3">
            <a:extLst>
              <a:ext uri="{FF2B5EF4-FFF2-40B4-BE49-F238E27FC236}">
                <a16:creationId xmlns:a16="http://schemas.microsoft.com/office/drawing/2014/main" id="{613B03E0-A591-EA66-73C5-B35C4F344997}"/>
              </a:ext>
            </a:extLst>
          </p:cNvPr>
          <p:cNvSpPr txBox="1"/>
          <p:nvPr/>
        </p:nvSpPr>
        <p:spPr>
          <a:xfrm>
            <a:off x="1576922" y="1083480"/>
            <a:ext cx="9489820" cy="5152373"/>
          </a:xfrm>
          <a:prstGeom prst="rect">
            <a:avLst/>
          </a:prstGeom>
          <a:noFill/>
        </p:spPr>
        <p:txBody>
          <a:bodyPr wrap="square" lIns="91440" tIns="45720" rIns="91440" bIns="45720" rtlCol="0" anchor="t">
            <a:spAutoFit/>
          </a:bodyPr>
          <a:lstStyle/>
          <a:p>
            <a:pPr algn="l" rtl="0"/>
            <a:r>
              <a:rPr lang="sl-SI" sz="2192" dirty="0">
                <a:solidFill>
                  <a:prstClr val="black"/>
                </a:solidFill>
                <a:latin typeface="EC Square Sans Pro" panose="020B0506040000020004"/>
                <a:ea typeface="+mn-ea"/>
                <a:cs typeface="+mn-cs"/>
              </a:rPr>
              <a:t>Zdravilo, ki ima dovoljenje za promet </a:t>
            </a:r>
            <a:r>
              <a:rPr lang="sl-SI" sz="2192" b="1" dirty="0">
                <a:solidFill>
                  <a:srgbClr val="003399"/>
                </a:solidFill>
                <a:latin typeface="EC Square Sans Pro" panose="020B0506040000020004"/>
                <a:ea typeface="+mn-ea"/>
                <a:cs typeface="+mn-cs"/>
              </a:rPr>
              <a:t>v vaši državi </a:t>
            </a:r>
            <a:r>
              <a:rPr lang="sl-SI" sz="2192" dirty="0">
                <a:solidFill>
                  <a:prstClr val="black"/>
                </a:solidFill>
                <a:latin typeface="EC Square Sans Pro" panose="020B0506040000020004"/>
                <a:ea typeface="+mn-ea"/>
                <a:cs typeface="+mn-cs"/>
              </a:rPr>
              <a:t>za določeno </a:t>
            </a:r>
            <a:r>
              <a:rPr lang="sl-SI" sz="2192" b="1" dirty="0">
                <a:solidFill>
                  <a:srgbClr val="009900"/>
                </a:solidFill>
                <a:latin typeface="EC Square Sans Pro" panose="020B0506040000020004"/>
                <a:ea typeface="+mn-ea"/>
                <a:cs typeface="+mn-cs"/>
              </a:rPr>
              <a:t>vrsto</a:t>
            </a:r>
            <a:r>
              <a:rPr lang="sl-SI" sz="2192" dirty="0">
                <a:solidFill>
                  <a:prstClr val="black"/>
                </a:solidFill>
                <a:latin typeface="EC Square Sans Pro" panose="020B0506040000020004"/>
                <a:ea typeface="+mn-ea"/>
                <a:cs typeface="+mn-cs"/>
              </a:rPr>
              <a:t> in </a:t>
            </a:r>
            <a:r>
              <a:rPr lang="sl-SI" sz="2192" b="1" dirty="0">
                <a:solidFill>
                  <a:srgbClr val="FF9966"/>
                </a:solidFill>
                <a:latin typeface="EC Square Sans Pro" panose="020B0506040000020004"/>
                <a:ea typeface="+mn-ea"/>
                <a:cs typeface="+mn-cs"/>
              </a:rPr>
              <a:t>indikacijo</a:t>
            </a:r>
          </a:p>
          <a:p>
            <a:pPr marL="284480" indent="-284480" algn="l" rtl="0">
              <a:buFont typeface="Wingdings" panose="05000000000000000000" pitchFamily="2" charset="2"/>
              <a:buChar char="Ø"/>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a:pPr>
            <a:r>
              <a:rPr lang="sl-SI" sz="2192" dirty="0">
                <a:solidFill>
                  <a:prstClr val="black"/>
                </a:solidFill>
                <a:latin typeface="EC Square Sans Pro" panose="020B0506040000020004"/>
                <a:ea typeface="+mn-ea"/>
                <a:cs typeface="+mn-cs"/>
              </a:rPr>
              <a:t>Zdravilo, ki ima dovoljenje za promet </a:t>
            </a:r>
            <a:r>
              <a:rPr lang="sl-SI" sz="2192" b="1" dirty="0">
                <a:solidFill>
                  <a:srgbClr val="003399"/>
                </a:solidFill>
                <a:latin typeface="EC Square Sans Pro" panose="020B0506040000020004"/>
                <a:ea typeface="+mn-ea"/>
                <a:cs typeface="+mn-cs"/>
              </a:rPr>
              <a:t>v vaši državi</a:t>
            </a:r>
            <a:r>
              <a:rPr lang="sl-SI" sz="2192" dirty="0">
                <a:solidFill>
                  <a:prstClr val="black"/>
                </a:solidFill>
                <a:latin typeface="EC Square Sans Pro" panose="020B0506040000020004"/>
                <a:ea typeface="+mn-ea"/>
                <a:cs typeface="+mn-cs"/>
              </a:rPr>
              <a:t> ali</a:t>
            </a:r>
            <a:r>
              <a:rPr lang="sl-SI" sz="2192" b="1" dirty="0">
                <a:solidFill>
                  <a:srgbClr val="003399"/>
                </a:solidFill>
                <a:latin typeface="EC Square Sans Pro" panose="020B0506040000020004"/>
                <a:ea typeface="+mn-ea"/>
                <a:cs typeface="+mn-cs"/>
              </a:rPr>
              <a:t> drugi državi članici EU</a:t>
            </a:r>
          </a:p>
          <a:p>
            <a:pPr marL="447040" lvl="5" algn="l" rtl="0"/>
            <a:r>
              <a:rPr lang="sl-SI" sz="2192" dirty="0">
                <a:solidFill>
                  <a:prstClr val="black"/>
                </a:solidFill>
                <a:latin typeface="EC Square Sans Pro" panose="020B0506040000020004"/>
                <a:ea typeface="+mn-ea"/>
                <a:cs typeface="+mn-cs"/>
              </a:rPr>
              <a:t>za </a:t>
            </a:r>
            <a:r>
              <a:rPr lang="sl-SI" sz="2192" b="1" dirty="0">
                <a:solidFill>
                  <a:srgbClr val="009900"/>
                </a:solidFill>
                <a:latin typeface="EC Square Sans Pro" panose="020B0506040000020004"/>
                <a:ea typeface="+mn-ea"/>
                <a:cs typeface="+mn-cs"/>
              </a:rPr>
              <a:t>isto </a:t>
            </a:r>
            <a:r>
              <a:rPr lang="sl-SI" sz="2192" dirty="0">
                <a:solidFill>
                  <a:prstClr val="black"/>
                </a:solidFill>
                <a:latin typeface="EC Square Sans Pro" panose="020B0506040000020004"/>
                <a:ea typeface="+mn-ea"/>
                <a:cs typeface="+mn-cs"/>
              </a:rPr>
              <a:t>ali </a:t>
            </a:r>
            <a:r>
              <a:rPr lang="sl-SI" sz="2192" b="1" dirty="0">
                <a:solidFill>
                  <a:srgbClr val="009900"/>
                </a:solidFill>
                <a:latin typeface="EC Square Sans Pro" panose="020B0506040000020004"/>
                <a:ea typeface="+mn-ea"/>
                <a:cs typeface="+mn-cs"/>
              </a:rPr>
              <a:t> drugo </a:t>
            </a:r>
            <a:r>
              <a:rPr lang="sl-SI" sz="2192" b="1" u="sng" dirty="0">
                <a:solidFill>
                  <a:srgbClr val="009900"/>
                </a:solidFill>
                <a:latin typeface="EC Square Sans Pro" panose="020B0506040000020004"/>
                <a:ea typeface="+mn-ea"/>
                <a:cs typeface="+mn-cs"/>
              </a:rPr>
              <a:t>vodno</a:t>
            </a:r>
            <a:r>
              <a:rPr lang="sl-SI" sz="2192" b="1" dirty="0">
                <a:solidFill>
                  <a:srgbClr val="009900"/>
                </a:solidFill>
                <a:latin typeface="EC Square Sans Pro" panose="020B0506040000020004"/>
                <a:ea typeface="+mn-ea"/>
                <a:cs typeface="+mn-cs"/>
              </a:rPr>
              <a:t> vrsto za proizvodnjo živil</a:t>
            </a:r>
            <a:r>
              <a:rPr lang="sl-SI" sz="2192" dirty="0">
                <a:solidFill>
                  <a:prstClr val="black"/>
                </a:solidFill>
                <a:latin typeface="EC Square Sans Pro" panose="020B0506040000020004"/>
                <a:ea typeface="+mn-ea"/>
                <a:cs typeface="+mn-cs"/>
              </a:rPr>
              <a:t>, za </a:t>
            </a:r>
            <a:r>
              <a:rPr lang="sl-SI" sz="2192" b="1" dirty="0">
                <a:solidFill>
                  <a:srgbClr val="FF9966"/>
                </a:solidFill>
                <a:latin typeface="EC Square Sans Pro" panose="020B0506040000020004"/>
                <a:ea typeface="+mn-ea"/>
                <a:cs typeface="+mn-cs"/>
              </a:rPr>
              <a:t>isto </a:t>
            </a:r>
            <a:r>
              <a:rPr lang="sl-SI" sz="2192" dirty="0">
                <a:solidFill>
                  <a:prstClr val="black"/>
                </a:solidFill>
                <a:latin typeface="EC Square Sans Pro" panose="020B0506040000020004"/>
                <a:ea typeface="+mn-ea"/>
                <a:cs typeface="+mn-cs"/>
              </a:rPr>
              <a:t>ali </a:t>
            </a:r>
            <a:r>
              <a:rPr lang="sl-SI" sz="2192" b="1" dirty="0">
                <a:solidFill>
                  <a:srgbClr val="FF9966"/>
                </a:solidFill>
                <a:latin typeface="EC Square Sans Pro" panose="020B0506040000020004"/>
                <a:ea typeface="+mn-ea"/>
                <a:cs typeface="+mn-cs"/>
              </a:rPr>
              <a:t>drugo indikacijo</a:t>
            </a:r>
            <a:r>
              <a:rPr lang="sl-SI" sz="2192" dirty="0">
                <a:solidFill>
                  <a:prstClr val="black"/>
                </a:solidFill>
                <a:latin typeface="EC Square Sans Pro" panose="020B0506040000020004"/>
                <a:ea typeface="+mn-ea"/>
                <a:cs typeface="+mn-cs"/>
              </a:rPr>
              <a:t>.</a:t>
            </a:r>
          </a:p>
          <a:p>
            <a:pPr marL="455295" lvl="1" indent="-455295" algn="l" rtl="0">
              <a:buFont typeface="+mj-lt"/>
              <a:buAutoNum type="alphaLcParenR"/>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a:pPr>
            <a:r>
              <a:rPr lang="sl-SI" sz="2192" dirty="0">
                <a:solidFill>
                  <a:prstClr val="black"/>
                </a:solidFill>
                <a:latin typeface="EC Square Sans Pro" panose="020B0506040000020004"/>
                <a:ea typeface="+mn-ea"/>
                <a:cs typeface="+mn-cs"/>
              </a:rPr>
              <a:t>Zdravilo, ki ima dovoljenje za promet v </a:t>
            </a:r>
            <a:r>
              <a:rPr lang="sl-SI" sz="2192" b="1" dirty="0">
                <a:solidFill>
                  <a:srgbClr val="003399"/>
                </a:solidFill>
                <a:latin typeface="EC Square Sans Pro" panose="020B0506040000020004"/>
                <a:ea typeface="+mn-ea"/>
                <a:cs typeface="+mn-cs"/>
              </a:rPr>
              <a:t>vaši državi </a:t>
            </a:r>
            <a:r>
              <a:rPr lang="sl-SI" sz="2192" dirty="0">
                <a:solidFill>
                  <a:prstClr val="black"/>
                </a:solidFill>
                <a:latin typeface="EC Square Sans Pro" panose="020B0506040000020004"/>
                <a:ea typeface="+mn-ea"/>
                <a:cs typeface="+mn-cs"/>
              </a:rPr>
              <a:t>ali </a:t>
            </a:r>
            <a:r>
              <a:rPr lang="sl-SI" sz="2192" b="1" dirty="0">
                <a:solidFill>
                  <a:srgbClr val="003399"/>
                </a:solidFill>
                <a:latin typeface="EC Square Sans Pro" panose="020B0506040000020004"/>
                <a:ea typeface="+mn-ea"/>
                <a:cs typeface="+mn-cs"/>
              </a:rPr>
              <a:t> drugi državi članici EU</a:t>
            </a:r>
          </a:p>
          <a:p>
            <a:pPr marL="447040" lvl="1" algn="l" rtl="0"/>
            <a:r>
              <a:rPr lang="sl-SI" sz="2192" dirty="0">
                <a:solidFill>
                  <a:prstClr val="black"/>
                </a:solidFill>
                <a:latin typeface="EC Square Sans Pro" panose="020B0506040000020004"/>
                <a:ea typeface="+mn-ea"/>
                <a:cs typeface="+mn-cs"/>
              </a:rPr>
              <a:t>za uporabo pri </a:t>
            </a:r>
            <a:r>
              <a:rPr lang="sl-SI" sz="2192" b="1" u="sng" dirty="0">
                <a:solidFill>
                  <a:srgbClr val="009900"/>
                </a:solidFill>
                <a:latin typeface="EC Square Sans Pro" panose="020B0506040000020004"/>
                <a:ea typeface="+mn-ea"/>
                <a:cs typeface="+mn-cs"/>
              </a:rPr>
              <a:t>kopenskih</a:t>
            </a:r>
            <a:r>
              <a:rPr lang="sl-SI" sz="2192" b="1" dirty="0">
                <a:solidFill>
                  <a:srgbClr val="009900"/>
                </a:solidFill>
                <a:latin typeface="EC Square Sans Pro" panose="020B0506040000020004"/>
                <a:ea typeface="+mn-ea"/>
                <a:cs typeface="+mn-cs"/>
              </a:rPr>
              <a:t> živalih za proizvodnjo živil</a:t>
            </a:r>
            <a:r>
              <a:rPr lang="sl-SI" sz="2192" b="1" dirty="0">
                <a:solidFill>
                  <a:srgbClr val="FF0000"/>
                </a:solidFill>
                <a:latin typeface="EC Square Sans Pro" panose="020B0506040000020004"/>
                <a:ea typeface="+mn-ea"/>
                <a:cs typeface="+mn-cs"/>
              </a:rPr>
              <a:t>*</a:t>
            </a:r>
            <a:r>
              <a:rPr lang="sl-SI" sz="2192" b="1" strike="dblStrike" dirty="0">
                <a:solidFill>
                  <a:srgbClr val="FF0000"/>
                </a:solidFill>
                <a:latin typeface="EC Square Sans Pro" panose="020B0506040000020004"/>
                <a:ea typeface="+mn-ea"/>
                <a:cs typeface="+mn-cs"/>
              </a:rPr>
              <a:t> </a:t>
            </a:r>
          </a:p>
          <a:p>
            <a:pPr marL="455295" lvl="1" indent="-455295" algn="l" rtl="0">
              <a:buFont typeface="Calibri Light" panose="020F0302020204030204"/>
              <a:buAutoNum type="alphaLcParenR"/>
            </a:pPr>
            <a:endParaRPr lang="fr-BE" sz="2192" kern="1200" dirty="0">
              <a:solidFill>
                <a:srgbClr val="000000"/>
              </a:solidFill>
              <a:latin typeface="EC Square Sans Pro" panose="020B0506040000020004"/>
              <a:ea typeface="+mn-ea"/>
              <a:cs typeface="+mn-cs"/>
            </a:endParaRPr>
          </a:p>
          <a:p>
            <a:pPr marL="455295" lvl="1" indent="-455295" algn="l" rtl="0">
              <a:buFont typeface="+mj-lt"/>
              <a:buAutoNum type="alphaLcParenR" startAt="3"/>
            </a:pPr>
            <a:r>
              <a:rPr lang="sl-SI" sz="2192" dirty="0">
                <a:solidFill>
                  <a:prstClr val="black"/>
                </a:solidFill>
                <a:latin typeface="EC Square Sans Pro" panose="020B0506040000020004"/>
                <a:ea typeface="+mn-ea"/>
                <a:cs typeface="+mn-cs"/>
              </a:rPr>
              <a:t>Zdravilo, ki ima dovoljenje za </a:t>
            </a:r>
            <a:r>
              <a:rPr lang="sl-SI" sz="2192" b="1" dirty="0">
                <a:solidFill>
                  <a:prstClr val="black"/>
                </a:solidFill>
                <a:latin typeface="EC Square Sans Pro" panose="020B0506040000020004"/>
                <a:ea typeface="+mn-ea"/>
                <a:cs typeface="+mn-cs"/>
              </a:rPr>
              <a:t>uporabo v humani medicini</a:t>
            </a:r>
            <a:r>
              <a:rPr lang="sl-SI" sz="2192" b="1" dirty="0">
                <a:solidFill>
                  <a:srgbClr val="FF0000"/>
                </a:solidFill>
                <a:latin typeface="EC Square Sans Pro" panose="020B0506040000020004"/>
                <a:ea typeface="+mn-ea"/>
                <a:cs typeface="+mn-cs"/>
              </a:rPr>
              <a:t>*</a:t>
            </a:r>
          </a:p>
          <a:p>
            <a:pPr marL="455295" lvl="1" indent="-455295" algn="l" rtl="0">
              <a:buFont typeface="Calibri Light" panose="020F0302020204030204"/>
              <a:buAutoNum type="alphaLcParenR" startAt="3"/>
            </a:pPr>
            <a:endParaRPr lang="fr-BE" sz="2192" kern="1200" dirty="0">
              <a:solidFill>
                <a:srgbClr val="000000"/>
              </a:solidFill>
              <a:latin typeface="EC Square Sans Pro" panose="020B0506040000020004"/>
              <a:ea typeface="+mn-ea"/>
              <a:cs typeface="+mn-cs"/>
            </a:endParaRPr>
          </a:p>
          <a:p>
            <a:pPr marL="455295" lvl="1" indent="-455295" algn="l" rtl="0">
              <a:buFont typeface="+mj-lt"/>
              <a:buAutoNum type="alphaLcParenR" startAt="3"/>
            </a:pPr>
            <a:r>
              <a:rPr lang="sl-SI" sz="2192" dirty="0">
                <a:solidFill>
                  <a:prstClr val="black"/>
                </a:solidFill>
                <a:latin typeface="EC Square Sans Pro" panose="020B0506040000020004"/>
                <a:ea typeface="+mn-ea"/>
                <a:cs typeface="+mn-cs"/>
              </a:rPr>
              <a:t>Zdravilo, </a:t>
            </a:r>
            <a:r>
              <a:rPr lang="sl-SI" sz="2192" b="1" dirty="0">
                <a:solidFill>
                  <a:prstClr val="black"/>
                </a:solidFill>
                <a:latin typeface="EC Square Sans Pro" panose="020B0506040000020004"/>
                <a:ea typeface="+mn-ea"/>
                <a:cs typeface="+mn-cs"/>
              </a:rPr>
              <a:t>ki se pripravi za vsak primer posebej. </a:t>
            </a:r>
          </a:p>
          <a:p>
            <a:pPr marL="455295" lvl="1" indent="-455295" algn="l" rtl="0">
              <a:buFont typeface="+mj-lt"/>
              <a:buAutoNum type="alphaLcParenR" startAt="3"/>
            </a:pPr>
            <a:endParaRPr lang="fr-BE" sz="2192" b="1" kern="1200" dirty="0">
              <a:solidFill>
                <a:prstClr val="black"/>
              </a:solidFill>
              <a:latin typeface="EC Square Sans Pro" panose="020B0506040000020004"/>
              <a:ea typeface="+mn-ea"/>
              <a:cs typeface="+mn-cs"/>
            </a:endParaRPr>
          </a:p>
          <a:p>
            <a:pPr marL="455295" lvl="1" indent="-455295" algn="l" rtl="0">
              <a:buFont typeface="+mj-lt"/>
              <a:buAutoNum type="alphaLcParenR" startAt="3"/>
            </a:pPr>
            <a:r>
              <a:rPr lang="sl-SI" sz="2150" dirty="0">
                <a:solidFill>
                  <a:prstClr val="black"/>
                </a:solidFill>
                <a:latin typeface="EC Square Sans Pro" panose="020B0506040000020004"/>
                <a:ea typeface="+mn-ea"/>
                <a:cs typeface="+mn-cs"/>
              </a:rPr>
              <a:t>Zdravilo, ki ima dovoljenje za promet </a:t>
            </a:r>
            <a:r>
              <a:rPr lang="sl-SI" sz="2150" b="1" dirty="0">
                <a:solidFill>
                  <a:srgbClr val="003399"/>
                </a:solidFill>
                <a:latin typeface="EC Square Sans Pro" panose="020B0506040000020004"/>
                <a:ea typeface="+mn-ea"/>
                <a:cs typeface="+mn-cs"/>
              </a:rPr>
              <a:t>v</a:t>
            </a:r>
            <a:r>
              <a:rPr lang="sl-SI" sz="2150" b="1" dirty="0">
                <a:solidFill>
                  <a:srgbClr val="FF0000"/>
                </a:solidFill>
                <a:latin typeface="EC Square Sans Pro" panose="020B0506040000020004"/>
                <a:ea typeface="+mn-ea"/>
                <a:cs typeface="+mn-cs"/>
              </a:rPr>
              <a:t> </a:t>
            </a:r>
            <a:r>
              <a:rPr lang="sl-SI" sz="2150" b="1" dirty="0">
                <a:solidFill>
                  <a:srgbClr val="003399"/>
                </a:solidFill>
                <a:latin typeface="EC Square Sans Pro" panose="020B0506040000020004"/>
                <a:ea typeface="+mn-ea"/>
                <a:cs typeface="+mn-cs"/>
              </a:rPr>
              <a:t>tretji državi</a:t>
            </a:r>
          </a:p>
          <a:p>
            <a:pPr marL="447040" lvl="2" algn="l" rtl="0"/>
            <a:r>
              <a:rPr lang="sl-SI" sz="2192" dirty="0">
                <a:solidFill>
                  <a:prstClr val="black"/>
                </a:solidFill>
                <a:latin typeface="EC Square Sans Pro" panose="020B0506040000020004"/>
                <a:ea typeface="+mn-ea"/>
                <a:cs typeface="+mn-cs"/>
              </a:rPr>
              <a:t>za </a:t>
            </a:r>
            <a:r>
              <a:rPr lang="sl-SI" sz="2192" b="1" dirty="0">
                <a:solidFill>
                  <a:srgbClr val="009900"/>
                </a:solidFill>
                <a:latin typeface="EC Square Sans Pro" panose="020B0506040000020004"/>
                <a:ea typeface="+mn-ea"/>
                <a:cs typeface="+mn-cs"/>
              </a:rPr>
              <a:t>isto živalsko vrsto </a:t>
            </a:r>
            <a:r>
              <a:rPr lang="sl-SI" sz="2192" dirty="0">
                <a:solidFill>
                  <a:prstClr val="black"/>
                </a:solidFill>
                <a:latin typeface="EC Square Sans Pro" panose="020B0506040000020004"/>
                <a:ea typeface="+mn-ea"/>
                <a:cs typeface="+mn-cs"/>
              </a:rPr>
              <a:t>in </a:t>
            </a:r>
            <a:r>
              <a:rPr lang="sl-SI" sz="2192" b="1" dirty="0">
                <a:solidFill>
                  <a:srgbClr val="FF9966"/>
                </a:solidFill>
                <a:latin typeface="EC Square Sans Pro" panose="020B0506040000020004"/>
                <a:ea typeface="+mn-ea"/>
                <a:cs typeface="+mn-cs"/>
              </a:rPr>
              <a:t>isto indikacijo.</a:t>
            </a:r>
            <a:r>
              <a:rPr lang="sl-SI" sz="2192" dirty="0">
                <a:solidFill>
                  <a:prstClr val="black"/>
                </a:solidFill>
                <a:latin typeface="EC Square Sans Pro" panose="020B0506040000020004"/>
                <a:ea typeface="+mn-ea"/>
                <a:cs typeface="+mn-cs"/>
              </a:rPr>
              <a:t> (Ni namenjeno za cepiva!)</a:t>
            </a:r>
          </a:p>
        </p:txBody>
      </p:sp>
      <p:pic>
        <p:nvPicPr>
          <p:cNvPr id="3" name="Picture 2">
            <a:extLst>
              <a:ext uri="{FF2B5EF4-FFF2-40B4-BE49-F238E27FC236}">
                <a16:creationId xmlns:a16="http://schemas.microsoft.com/office/drawing/2014/main" id="{A35B9B37-0150-B227-EDBF-226DB82E458D}"/>
              </a:ext>
            </a:extLst>
          </p:cNvPr>
          <p:cNvPicPr>
            <a:picLocks noChangeAspect="1"/>
          </p:cNvPicPr>
          <p:nvPr/>
        </p:nvPicPr>
        <p:blipFill>
          <a:blip r:embed="rId3"/>
          <a:stretch>
            <a:fillRect/>
          </a:stretch>
        </p:blipFill>
        <p:spPr>
          <a:xfrm>
            <a:off x="10727033" y="245273"/>
            <a:ext cx="686364" cy="722807"/>
          </a:xfrm>
          <a:prstGeom prst="rect">
            <a:avLst/>
          </a:prstGeom>
        </p:spPr>
      </p:pic>
      <p:sp>
        <p:nvSpPr>
          <p:cNvPr id="6" name="TextBox 5">
            <a:extLst>
              <a:ext uri="{FF2B5EF4-FFF2-40B4-BE49-F238E27FC236}">
                <a16:creationId xmlns:a16="http://schemas.microsoft.com/office/drawing/2014/main" id="{48D325D4-548F-B968-6A6E-CB555D7AFADF}"/>
              </a:ext>
            </a:extLst>
          </p:cNvPr>
          <p:cNvSpPr txBox="1"/>
          <p:nvPr/>
        </p:nvSpPr>
        <p:spPr>
          <a:xfrm>
            <a:off x="9599445" y="4422292"/>
            <a:ext cx="2277556" cy="643049"/>
          </a:xfrm>
          <a:prstGeom prst="rect">
            <a:avLst/>
          </a:prstGeom>
          <a:solidFill>
            <a:schemeClr val="bg1">
              <a:lumMod val="95000"/>
            </a:schemeClr>
          </a:solidFill>
          <a:ln w="12700">
            <a:solidFill>
              <a:srgbClr val="FF0000"/>
            </a:solidFill>
          </a:ln>
        </p:spPr>
        <p:txBody>
          <a:bodyPr wrap="square" rtlCol="0">
            <a:spAutoFit/>
          </a:bodyPr>
          <a:lstStyle/>
          <a:p>
            <a:pPr algn="l" rtl="0"/>
            <a:r>
              <a:rPr lang="sl-SI" sz="1794" b="1">
                <a:solidFill>
                  <a:prstClr val="black"/>
                </a:solidFill>
                <a:latin typeface="Calibri" panose="020F0502020204030204"/>
                <a:ea typeface="+mn-ea"/>
                <a:cs typeface="+mn-cs"/>
              </a:rPr>
              <a:t>Ne pozabite na posebne karence</a:t>
            </a:r>
          </a:p>
        </p:txBody>
      </p:sp>
      <p:sp>
        <p:nvSpPr>
          <p:cNvPr id="8" name="Arrow: Down 15">
            <a:extLst>
              <a:ext uri="{FF2B5EF4-FFF2-40B4-BE49-F238E27FC236}">
                <a16:creationId xmlns:a16="http://schemas.microsoft.com/office/drawing/2014/main" id="{697F23D9-2481-B9FA-7AF1-78F36D7939B5}"/>
              </a:ext>
            </a:extLst>
          </p:cNvPr>
          <p:cNvSpPr/>
          <p:nvPr/>
        </p:nvSpPr>
        <p:spPr>
          <a:xfrm>
            <a:off x="2153742" y="1497151"/>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9" name="TextBox 16">
            <a:extLst>
              <a:ext uri="{FF2B5EF4-FFF2-40B4-BE49-F238E27FC236}">
                <a16:creationId xmlns:a16="http://schemas.microsoft.com/office/drawing/2014/main" id="{E4508762-3A5A-7D4B-EB82-6BEC110DFC94}"/>
              </a:ext>
            </a:extLst>
          </p:cNvPr>
          <p:cNvSpPr txBox="1"/>
          <p:nvPr/>
        </p:nvSpPr>
        <p:spPr>
          <a:xfrm>
            <a:off x="2653848" y="2444750"/>
            <a:ext cx="3899352" cy="337303"/>
          </a:xfrm>
          <a:prstGeom prst="rect">
            <a:avLst/>
          </a:prstGeom>
          <a:noFill/>
          <a:ln>
            <a:noFill/>
          </a:ln>
        </p:spPr>
        <p:txBody>
          <a:bodyPr wrap="square" rtlCol="0">
            <a:spAutoFit/>
          </a:bodyPr>
          <a:lstStyle/>
          <a:p>
            <a:pPr algn="l" defTabSz="911111" rtl="0">
              <a:defRPr/>
            </a:pPr>
            <a:r>
              <a:rPr lang="sl-SI" sz="1594" i="1" dirty="0">
                <a:solidFill>
                  <a:srgbClr val="C00000"/>
                </a:solidFill>
                <a:latin typeface="EC Square Sans Pro" panose="020B0506040000020004" pitchFamily="34" charset="0"/>
                <a:ea typeface="+mn-ea"/>
                <a:cs typeface="+mn-cs"/>
              </a:rPr>
              <a:t>Če zdravilo ni na voljo, uporabite</a:t>
            </a:r>
          </a:p>
        </p:txBody>
      </p:sp>
      <p:sp>
        <p:nvSpPr>
          <p:cNvPr id="10" name="Arrow: Down 15">
            <a:extLst>
              <a:ext uri="{FF2B5EF4-FFF2-40B4-BE49-F238E27FC236}">
                <a16:creationId xmlns:a16="http://schemas.microsoft.com/office/drawing/2014/main" id="{67DE4724-87AB-B375-7E48-2E5ABDDC46C1}"/>
              </a:ext>
            </a:extLst>
          </p:cNvPr>
          <p:cNvSpPr/>
          <p:nvPr/>
        </p:nvSpPr>
        <p:spPr>
          <a:xfrm>
            <a:off x="2157556" y="3489027"/>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1" name="TextBox 16">
            <a:extLst>
              <a:ext uri="{FF2B5EF4-FFF2-40B4-BE49-F238E27FC236}">
                <a16:creationId xmlns:a16="http://schemas.microsoft.com/office/drawing/2014/main" id="{120AB004-1B8D-4A79-CE4B-21F42A75D47C}"/>
              </a:ext>
            </a:extLst>
          </p:cNvPr>
          <p:cNvSpPr txBox="1"/>
          <p:nvPr/>
        </p:nvSpPr>
        <p:spPr>
          <a:xfrm>
            <a:off x="2656120" y="3485016"/>
            <a:ext cx="4201880" cy="337303"/>
          </a:xfrm>
          <a:prstGeom prst="rect">
            <a:avLst/>
          </a:prstGeom>
          <a:noFill/>
          <a:ln>
            <a:noFill/>
          </a:ln>
        </p:spPr>
        <p:txBody>
          <a:bodyPr wrap="square" rtlCol="0">
            <a:spAutoFit/>
          </a:bodyPr>
          <a:lstStyle/>
          <a:p>
            <a:pPr algn="l" defTabSz="911111" rtl="0">
              <a:defRPr/>
            </a:pPr>
            <a:r>
              <a:rPr lang="sl-SI" sz="1594" i="1" dirty="0">
                <a:solidFill>
                  <a:srgbClr val="C00000"/>
                </a:solidFill>
                <a:latin typeface="EC Square Sans Pro" panose="020B0506040000020004" pitchFamily="34" charset="0"/>
                <a:ea typeface="+mn-ea"/>
                <a:cs typeface="+mn-cs"/>
              </a:rPr>
              <a:t>Če zdravilo ni na voljo, uporabite</a:t>
            </a:r>
          </a:p>
        </p:txBody>
      </p:sp>
      <p:sp>
        <p:nvSpPr>
          <p:cNvPr id="13" name="Arrow: Down 15">
            <a:extLst>
              <a:ext uri="{FF2B5EF4-FFF2-40B4-BE49-F238E27FC236}">
                <a16:creationId xmlns:a16="http://schemas.microsoft.com/office/drawing/2014/main" id="{618F1542-9A0A-5165-8B8E-0B05FF4868F2}"/>
              </a:ext>
            </a:extLst>
          </p:cNvPr>
          <p:cNvSpPr/>
          <p:nvPr/>
        </p:nvSpPr>
        <p:spPr>
          <a:xfrm>
            <a:off x="2157352" y="4187549"/>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4" name="TextBox 16">
            <a:extLst>
              <a:ext uri="{FF2B5EF4-FFF2-40B4-BE49-F238E27FC236}">
                <a16:creationId xmlns:a16="http://schemas.microsoft.com/office/drawing/2014/main" id="{A96A2F18-C557-A1F3-58A9-F894AD3BB591}"/>
              </a:ext>
            </a:extLst>
          </p:cNvPr>
          <p:cNvSpPr txBox="1"/>
          <p:nvPr/>
        </p:nvSpPr>
        <p:spPr>
          <a:xfrm>
            <a:off x="2655916" y="4233591"/>
            <a:ext cx="3821084" cy="337303"/>
          </a:xfrm>
          <a:prstGeom prst="rect">
            <a:avLst/>
          </a:prstGeom>
          <a:noFill/>
          <a:ln>
            <a:noFill/>
          </a:ln>
        </p:spPr>
        <p:txBody>
          <a:bodyPr wrap="square" rtlCol="0">
            <a:spAutoFit/>
          </a:bodyPr>
          <a:lstStyle/>
          <a:p>
            <a:pPr algn="l" defTabSz="911111" rtl="0">
              <a:defRPr/>
            </a:pPr>
            <a:r>
              <a:rPr lang="sl-SI" sz="1594" i="1" dirty="0">
                <a:solidFill>
                  <a:srgbClr val="C00000"/>
                </a:solidFill>
                <a:latin typeface="EC Square Sans Pro" panose="020B0506040000020004" pitchFamily="34" charset="0"/>
                <a:ea typeface="+mn-ea"/>
                <a:cs typeface="+mn-cs"/>
              </a:rPr>
              <a:t>Če zdravilo ni na voljo, uporabite</a:t>
            </a:r>
          </a:p>
        </p:txBody>
      </p:sp>
      <p:sp>
        <p:nvSpPr>
          <p:cNvPr id="15" name="TextBox 16">
            <a:extLst>
              <a:ext uri="{FF2B5EF4-FFF2-40B4-BE49-F238E27FC236}">
                <a16:creationId xmlns:a16="http://schemas.microsoft.com/office/drawing/2014/main" id="{F34CA01B-5F4B-05C6-2623-3522712E824B}"/>
              </a:ext>
            </a:extLst>
          </p:cNvPr>
          <p:cNvSpPr txBox="1"/>
          <p:nvPr/>
        </p:nvSpPr>
        <p:spPr>
          <a:xfrm>
            <a:off x="2562225" y="1474095"/>
            <a:ext cx="8851172" cy="337657"/>
          </a:xfrm>
          <a:prstGeom prst="rect">
            <a:avLst/>
          </a:prstGeom>
          <a:noFill/>
          <a:ln>
            <a:noFill/>
          </a:ln>
        </p:spPr>
        <p:txBody>
          <a:bodyPr wrap="square" rtlCol="0">
            <a:spAutoFit/>
          </a:bodyPr>
          <a:lstStyle/>
          <a:p>
            <a:pPr algn="l" defTabSz="911111" rtl="0">
              <a:defRPr/>
            </a:pPr>
            <a:r>
              <a:rPr lang="sl-SI" sz="1594" i="1" dirty="0">
                <a:solidFill>
                  <a:srgbClr val="C00000"/>
                </a:solidFill>
                <a:latin typeface="EC Square Sans Pro" panose="020B0506040000020004" pitchFamily="34" charset="0"/>
                <a:ea typeface="+mn-ea"/>
                <a:cs typeface="+mn-cs"/>
              </a:rPr>
              <a:t>Če nobeno zdravilo ni na voljo, na odgovornost veterinarja in za preprečitev nesprejemljivega trpljenja</a:t>
            </a:r>
          </a:p>
        </p:txBody>
      </p:sp>
      <p:sp>
        <p:nvSpPr>
          <p:cNvPr id="16" name="Arrow: Down 15">
            <a:extLst>
              <a:ext uri="{FF2B5EF4-FFF2-40B4-BE49-F238E27FC236}">
                <a16:creationId xmlns:a16="http://schemas.microsoft.com/office/drawing/2014/main" id="{DD495E2F-DAD6-34B2-DE5C-FB60BD3C1AD9}"/>
              </a:ext>
            </a:extLst>
          </p:cNvPr>
          <p:cNvSpPr/>
          <p:nvPr/>
        </p:nvSpPr>
        <p:spPr>
          <a:xfrm>
            <a:off x="2202903" y="2490154"/>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8" name="Arrow: Down 15">
            <a:extLst>
              <a:ext uri="{FF2B5EF4-FFF2-40B4-BE49-F238E27FC236}">
                <a16:creationId xmlns:a16="http://schemas.microsoft.com/office/drawing/2014/main" id="{BDA1D126-3733-AA25-B13B-F35CA0FAF124}"/>
              </a:ext>
            </a:extLst>
          </p:cNvPr>
          <p:cNvSpPr/>
          <p:nvPr/>
        </p:nvSpPr>
        <p:spPr>
          <a:xfrm>
            <a:off x="2146363" y="4883949"/>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9" name="TextBox 16">
            <a:extLst>
              <a:ext uri="{FF2B5EF4-FFF2-40B4-BE49-F238E27FC236}">
                <a16:creationId xmlns:a16="http://schemas.microsoft.com/office/drawing/2014/main" id="{3A5252AE-3D80-37BC-C3F2-1117712F43AD}"/>
              </a:ext>
            </a:extLst>
          </p:cNvPr>
          <p:cNvSpPr txBox="1"/>
          <p:nvPr/>
        </p:nvSpPr>
        <p:spPr>
          <a:xfrm>
            <a:off x="2655916" y="4879938"/>
            <a:ext cx="3821084" cy="337303"/>
          </a:xfrm>
          <a:prstGeom prst="rect">
            <a:avLst/>
          </a:prstGeom>
          <a:noFill/>
          <a:ln>
            <a:noFill/>
          </a:ln>
        </p:spPr>
        <p:txBody>
          <a:bodyPr wrap="square" rtlCol="0">
            <a:spAutoFit/>
          </a:bodyPr>
          <a:lstStyle/>
          <a:p>
            <a:pPr algn="l" defTabSz="911111" rtl="0">
              <a:defRPr/>
            </a:pPr>
            <a:r>
              <a:rPr lang="sl-SI" sz="1594" i="1" dirty="0">
                <a:solidFill>
                  <a:srgbClr val="C00000"/>
                </a:solidFill>
                <a:latin typeface="EC Square Sans Pro" panose="020B0506040000020004" pitchFamily="34" charset="0"/>
                <a:ea typeface="+mn-ea"/>
                <a:cs typeface="+mn-cs"/>
              </a:rPr>
              <a:t>Če zdravilo ni na voljo, uporabite</a:t>
            </a:r>
          </a:p>
        </p:txBody>
      </p:sp>
    </p:spTree>
    <p:extLst>
      <p:ext uri="{BB962C8B-B14F-4D97-AF65-F5344CB8AC3E}">
        <p14:creationId xmlns:p14="http://schemas.microsoft.com/office/powerpoint/2010/main" val="42236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32925" y="1410749"/>
            <a:ext cx="6082800" cy="2024601"/>
          </a:xfrm>
          <a:prstGeom prst="rect">
            <a:avLst/>
          </a:prstGeom>
        </p:spPr>
        <p:txBody>
          <a:bodyPr/>
          <a:lstStyle/>
          <a:p>
            <a:pPr algn="l"/>
            <a:r>
              <a:rPr lang="sl-SI" sz="3200" b="1" dirty="0">
                <a:solidFill>
                  <a:srgbClr val="003399"/>
                </a:solidFill>
                <a:latin typeface="EC Square Sans Pro" panose="020B0506040000020004" pitchFamily="34" charset="0"/>
              </a:rPr>
              <a:t>Uvod v splošni regulativni okvir EU: osredotočenje na uredbo o zdravilih za uporabo v veterinarski medicini </a:t>
            </a:r>
            <a:r>
              <a:rPr lang="sl-SI" sz="3200" dirty="0">
                <a:solidFill>
                  <a:srgbClr val="003399"/>
                </a:solidFill>
                <a:latin typeface="EC Square Sans Pro" panose="020B0506040000020004" pitchFamily="34" charset="0"/>
              </a:rPr>
              <a:t> </a:t>
            </a:r>
          </a:p>
          <a:p>
            <a:pPr algn="l"/>
            <a:endParaRPr lang="es-ES" sz="3600" b="1" dirty="0">
              <a:solidFill>
                <a:srgbClr val="003399"/>
              </a:solidFill>
              <a:effectLst/>
              <a:latin typeface="EC Square Sans Pro" panose="020B0506040000020004" pitchFamily="34" charset="0"/>
            </a:endParaRPr>
          </a:p>
          <a:p>
            <a:endParaRPr lang="es-ES" dirty="0"/>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lIns="91440" tIns="45720" rIns="91440" bIns="45720" anchor="t"/>
          <a:lstStyle/>
          <a:p>
            <a:r>
              <a:rPr lang="sl-SI" dirty="0">
                <a:latin typeface="EC Square Sans Pro"/>
                <a:cs typeface="Arial"/>
              </a:rPr>
              <a:t>SLOVENIJA, 12. DECEMBER 2024</a:t>
            </a:r>
          </a:p>
          <a:p>
            <a:endParaRPr lang="es-ES" dirty="0"/>
          </a:p>
        </p:txBody>
      </p:sp>
    </p:spTree>
    <p:extLst>
      <p:ext uri="{BB962C8B-B14F-4D97-AF65-F5344CB8AC3E}">
        <p14:creationId xmlns:p14="http://schemas.microsoft.com/office/powerpoint/2010/main" val="31646775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610D4B1-576D-4530-F733-8A55864C49B1}"/>
              </a:ext>
            </a:extLst>
          </p:cNvPr>
          <p:cNvSpPr>
            <a:spLocks noGrp="1"/>
          </p:cNvSpPr>
          <p:nvPr>
            <p:ph type="body" sz="quarter" idx="10"/>
          </p:nvPr>
        </p:nvSpPr>
        <p:spPr>
          <a:xfrm>
            <a:off x="762002" y="311150"/>
            <a:ext cx="10896598" cy="1079606"/>
          </a:xfrm>
        </p:spPr>
        <p:txBody>
          <a:bodyPr vert="horz" lIns="91440" tIns="45720" rIns="91440" bIns="45720" rtlCol="0" anchor="t">
            <a:noAutofit/>
          </a:bodyPr>
          <a:lstStyle/>
          <a:p>
            <a:pPr marL="0" indent="0">
              <a:buNone/>
            </a:pPr>
            <a:r>
              <a:rPr lang="sl-SI" sz="2400" b="1" dirty="0">
                <a:latin typeface="Montserrat"/>
                <a:ea typeface="Roboto"/>
                <a:cs typeface="Roboto"/>
              </a:rPr>
              <a:t>Izvedbena uredba Komisije EU (EU) 2024/1973 z dne</a:t>
            </a:r>
            <a:r>
              <a:rPr lang="sl-SI" sz="2800" b="1" dirty="0">
                <a:solidFill>
                  <a:srgbClr val="333333"/>
                </a:solidFill>
                <a:latin typeface="EC Square Sans Pro"/>
                <a:ea typeface="Roboto"/>
                <a:cs typeface="Roboto"/>
              </a:rPr>
              <a:t> </a:t>
            </a:r>
            <a:r>
              <a:rPr lang="sl-SI" sz="2400" b="1" dirty="0">
                <a:latin typeface="Montserrat"/>
                <a:ea typeface="Roboto"/>
                <a:cs typeface="Roboto"/>
              </a:rPr>
              <a:t>18. julija 2024 </a:t>
            </a:r>
          </a:p>
        </p:txBody>
      </p:sp>
      <p:sp>
        <p:nvSpPr>
          <p:cNvPr id="3" name="CuadroTexto 2">
            <a:extLst>
              <a:ext uri="{FF2B5EF4-FFF2-40B4-BE49-F238E27FC236}">
                <a16:creationId xmlns:a16="http://schemas.microsoft.com/office/drawing/2014/main" id="{36A00D91-D74E-32AB-9714-56138AFADCF9}"/>
              </a:ext>
            </a:extLst>
          </p:cNvPr>
          <p:cNvSpPr txBox="1"/>
          <p:nvPr/>
        </p:nvSpPr>
        <p:spPr>
          <a:xfrm>
            <a:off x="596717" y="1845473"/>
            <a:ext cx="10310958"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sl-SI" sz="2800">
                <a:solidFill>
                  <a:srgbClr val="333333"/>
                </a:solidFill>
                <a:latin typeface="EC Square Sans Pro"/>
                <a:ea typeface="Roboto"/>
                <a:cs typeface="Roboto"/>
              </a:rPr>
              <a:t>Priprava seznama protimikrobnih snovi, ki se ne smejo uporabljati skladno s členoma 112 in 113 Uredbe (EU) 2019/6 Evropskega parlamenta in Sveta, ali pa se lahko uporabljajo skladno z omenjenimi členi pod določenimi pogoji.</a:t>
            </a:r>
          </a:p>
          <a:p>
            <a:pPr algn="just"/>
            <a:endParaRPr lang="es" sz="2800" dirty="0">
              <a:latin typeface="EC Square Sans Pro"/>
            </a:endParaRPr>
          </a:p>
          <a:p>
            <a:pPr algn="just"/>
            <a:r>
              <a:rPr lang="sl-SI" sz="2800">
                <a:latin typeface="EC Square Sans Pro"/>
              </a:rPr>
              <a:t> V veljavo stopi 8. avgusta 2026.</a:t>
            </a:r>
          </a:p>
        </p:txBody>
      </p:sp>
      <p:pic>
        <p:nvPicPr>
          <p:cNvPr id="1026" name="Picture 2" descr="Regulation - Econlib">
            <a:extLst>
              <a:ext uri="{FF2B5EF4-FFF2-40B4-BE49-F238E27FC236}">
                <a16:creationId xmlns:a16="http://schemas.microsoft.com/office/drawing/2014/main" id="{7719F04B-99CE-2814-0E4B-7445E9D3CA21}"/>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781800" y="3836562"/>
            <a:ext cx="3429000" cy="2282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7668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1FE76DF1-B49E-2D98-4FAE-4404CBE34E75}"/>
              </a:ext>
            </a:extLst>
          </p:cNvPr>
          <p:cNvSpPr txBox="1">
            <a:spLocks/>
          </p:cNvSpPr>
          <p:nvPr/>
        </p:nvSpPr>
        <p:spPr>
          <a:xfrm>
            <a:off x="3571875" y="2057400"/>
            <a:ext cx="3487738" cy="781050"/>
          </a:xfrm>
          <a:prstGeom prst="rect">
            <a:avLst/>
          </a:prstGeom>
        </p:spPr>
        <p:txBody>
          <a:bodyPr/>
          <a:lstStyle>
            <a:lvl1pPr marL="0">
              <a:defRPr sz="4800" b="1">
                <a:solidFill>
                  <a:srgbClr val="003399"/>
                </a:solidFill>
                <a:latin typeface="EC Square Sans Pro" panose="020B05060400000200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sl-SI"/>
              <a:t>Hvala vam!</a:t>
            </a:r>
          </a:p>
        </p:txBody>
      </p:sp>
    </p:spTree>
    <p:extLst>
      <p:ext uri="{BB962C8B-B14F-4D97-AF65-F5344CB8AC3E}">
        <p14:creationId xmlns:p14="http://schemas.microsoft.com/office/powerpoint/2010/main" val="9841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6">
            <a:extLst>
              <a:ext uri="{FF2B5EF4-FFF2-40B4-BE49-F238E27FC236}">
                <a16:creationId xmlns:a16="http://schemas.microsoft.com/office/drawing/2014/main" id="{3CC1985F-2B4D-23B7-E59D-42B758F670F7}"/>
              </a:ext>
            </a:extLst>
          </p:cNvPr>
          <p:cNvSpPr txBox="1"/>
          <p:nvPr/>
        </p:nvSpPr>
        <p:spPr>
          <a:xfrm>
            <a:off x="533400" y="82550"/>
            <a:ext cx="10210800" cy="954107"/>
          </a:xfrm>
          <a:prstGeom prst="rect">
            <a:avLst/>
          </a:prstGeom>
          <a:noFill/>
        </p:spPr>
        <p:txBody>
          <a:bodyPr wrap="square" rtlCol="0">
            <a:spAutoFit/>
          </a:bodyPr>
          <a:lstStyle/>
          <a:p>
            <a:pPr algn="ctr"/>
            <a:r>
              <a:rPr lang="sl-SI" sz="2800" dirty="0">
                <a:solidFill>
                  <a:schemeClr val="bg1"/>
                </a:solidFill>
                <a:latin typeface="EC Square Sans Pro" panose="020B0506040000020004" pitchFamily="34" charset="0"/>
              </a:rPr>
              <a:t>Regulativni okvir EU o zdravilih za uporabo v veterinarski medicini/</a:t>
            </a:r>
            <a:r>
              <a:rPr lang="sl-SI" sz="2800" dirty="0" err="1">
                <a:solidFill>
                  <a:schemeClr val="bg1"/>
                </a:solidFill>
                <a:latin typeface="EC Square Sans Pro" panose="020B0506040000020004" pitchFamily="34" charset="0"/>
              </a:rPr>
              <a:t>medicirani</a:t>
            </a:r>
            <a:r>
              <a:rPr lang="sl-SI" sz="2800" dirty="0">
                <a:solidFill>
                  <a:schemeClr val="bg1"/>
                </a:solidFill>
                <a:latin typeface="EC Square Sans Pro" panose="020B0506040000020004" pitchFamily="34" charset="0"/>
              </a:rPr>
              <a:t> krmi</a:t>
            </a:r>
          </a:p>
        </p:txBody>
      </p:sp>
      <p:sp>
        <p:nvSpPr>
          <p:cNvPr id="4" name="Rectángulo 2">
            <a:extLst>
              <a:ext uri="{FF2B5EF4-FFF2-40B4-BE49-F238E27FC236}">
                <a16:creationId xmlns:a16="http://schemas.microsoft.com/office/drawing/2014/main" id="{4FDCF654-78A4-A461-2DA8-0E71E9E4152D}"/>
              </a:ext>
            </a:extLst>
          </p:cNvPr>
          <p:cNvSpPr/>
          <p:nvPr/>
        </p:nvSpPr>
        <p:spPr>
          <a:xfrm>
            <a:off x="152400" y="1757036"/>
            <a:ext cx="5638800" cy="312211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l-SI" sz="2400" b="1" dirty="0">
                <a:solidFill>
                  <a:schemeClr val="tx1"/>
                </a:solidFill>
                <a:latin typeface="EC Square Sans Pro" panose="020B0506040000020004" pitchFamily="34" charset="0"/>
              </a:rPr>
              <a:t>Uredba (EU) 2019/6 o zdravilih za uporabo v veterinarski medicini</a:t>
            </a:r>
            <a:br>
              <a:rPr lang="sl-SI" sz="1800" b="1" dirty="0">
                <a:solidFill>
                  <a:schemeClr val="bg1"/>
                </a:solidFill>
              </a:rPr>
            </a:br>
            <a:r>
              <a:rPr lang="sl-SI" sz="1800" b="1" dirty="0">
                <a:solidFill>
                  <a:srgbClr val="003399"/>
                </a:solidFill>
                <a:latin typeface="EC Square Sans Pro" panose="020B0506040000020004" pitchFamily="34" charset="0"/>
                <a:ea typeface="Montserrat" charset="0"/>
                <a:cs typeface="Montserrat" charset="0"/>
              </a:rPr>
              <a:t> </a:t>
            </a:r>
          </a:p>
          <a:p>
            <a:endParaRPr lang="en-US" b="1" dirty="0">
              <a:solidFill>
                <a:srgbClr val="003399"/>
              </a:solidFill>
              <a:latin typeface="EC Square Sans Pro" panose="020B0506040000020004" pitchFamily="34" charset="0"/>
            </a:endParaRPr>
          </a:p>
        </p:txBody>
      </p:sp>
      <p:sp>
        <p:nvSpPr>
          <p:cNvPr id="5" name="Rectángulo 10">
            <a:extLst>
              <a:ext uri="{FF2B5EF4-FFF2-40B4-BE49-F238E27FC236}">
                <a16:creationId xmlns:a16="http://schemas.microsoft.com/office/drawing/2014/main" id="{D2787D7C-9C33-1702-E19F-4F2E02F1CA13}"/>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l-SI" sz="2800" b="1" dirty="0">
                <a:solidFill>
                  <a:schemeClr val="tx1"/>
                </a:solidFill>
                <a:latin typeface="EC Square Sans Pro" panose="020B0506040000020004" pitchFamily="34" charset="0"/>
              </a:rPr>
              <a:t>Uredba (EU) 2019/4 o </a:t>
            </a:r>
            <a:r>
              <a:rPr lang="sl-SI" sz="2800" b="1" dirty="0" err="1">
                <a:solidFill>
                  <a:schemeClr val="tx1"/>
                </a:solidFill>
                <a:latin typeface="EC Square Sans Pro" panose="020B0506040000020004" pitchFamily="34" charset="0"/>
              </a:rPr>
              <a:t>medicirani</a:t>
            </a:r>
            <a:r>
              <a:rPr lang="sl-SI" sz="2800" b="1" dirty="0">
                <a:solidFill>
                  <a:schemeClr val="tx1"/>
                </a:solidFill>
                <a:latin typeface="EC Square Sans Pro" panose="020B0506040000020004" pitchFamily="34" charset="0"/>
              </a:rPr>
              <a:t> krmi</a:t>
            </a:r>
          </a:p>
          <a:p>
            <a:endParaRPr lang="en-US" b="1" dirty="0">
              <a:solidFill>
                <a:schemeClr val="bg1"/>
              </a:solidFill>
              <a:latin typeface="EC Square Sans Pro" panose="020B0506040000020004" pitchFamily="34" charset="0"/>
            </a:endParaRPr>
          </a:p>
        </p:txBody>
      </p:sp>
    </p:spTree>
    <p:extLst>
      <p:ext uri="{BB962C8B-B14F-4D97-AF65-F5344CB8AC3E}">
        <p14:creationId xmlns:p14="http://schemas.microsoft.com/office/powerpoint/2010/main" val="2352327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F07FCCEE-5F5B-51D0-8553-802102EF1FA5}"/>
              </a:ext>
            </a:extLst>
          </p:cNvPr>
          <p:cNvSpPr>
            <a:spLocks noGrp="1"/>
          </p:cNvSpPr>
          <p:nvPr>
            <p:ph type="body" sz="quarter" idx="10"/>
          </p:nvPr>
        </p:nvSpPr>
        <p:spPr>
          <a:xfrm>
            <a:off x="762000" y="311150"/>
            <a:ext cx="9677400" cy="476730"/>
          </a:xfrm>
        </p:spPr>
        <p:txBody>
          <a:bodyPr/>
          <a:lstStyle/>
          <a:p>
            <a:r>
              <a:rPr lang="sl-SI" sz="2800" dirty="0">
                <a:latin typeface="EC Square Sans Pro" panose="020B0506040000020004" pitchFamily="34" charset="0"/>
              </a:rPr>
              <a:t>Definicije in splošna načela</a:t>
            </a:r>
          </a:p>
        </p:txBody>
      </p:sp>
      <p:sp>
        <p:nvSpPr>
          <p:cNvPr id="5" name="Rectángulo 3">
            <a:extLst>
              <a:ext uri="{FF2B5EF4-FFF2-40B4-BE49-F238E27FC236}">
                <a16:creationId xmlns:a16="http://schemas.microsoft.com/office/drawing/2014/main" id="{53E654EC-3439-B59E-6D7E-683026AAC6F0}"/>
              </a:ext>
            </a:extLst>
          </p:cNvPr>
          <p:cNvSpPr/>
          <p:nvPr/>
        </p:nvSpPr>
        <p:spPr>
          <a:xfrm>
            <a:off x="190500" y="1555592"/>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800" b="1" i="1" u="none" strike="noStrike" cap="none" normalizeH="0" baseline="0" noProof="0" dirty="0">
                <a:ln>
                  <a:noFill/>
                </a:ln>
                <a:solidFill>
                  <a:srgbClr val="003399"/>
                </a:solidFill>
                <a:effectLst/>
                <a:uLnTx/>
                <a:uFillTx/>
                <a:latin typeface="EC Square Sans Pro" panose="020B0506040000020004" pitchFamily="34" charset="0"/>
                <a:ea typeface="+mn-ea"/>
                <a:cs typeface="+mn-cs"/>
              </a:rPr>
              <a:t>„veterinarski recept“ </a:t>
            </a:r>
            <a:r>
              <a:rPr kumimoji="0" lang="sl-SI" sz="28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pomeni dokument, ki ga izda veterinar za zdravilo za uporabo v veterinarski medicini ali za zdravilo za uporabo v humani medicini za njegovo uporabo pri živalih.</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6" name="Rectángulo 4">
            <a:extLst>
              <a:ext uri="{FF2B5EF4-FFF2-40B4-BE49-F238E27FC236}">
                <a16:creationId xmlns:a16="http://schemas.microsoft.com/office/drawing/2014/main" id="{07C7AA64-89DA-C49F-23DC-B752AB52749D}"/>
              </a:ext>
            </a:extLst>
          </p:cNvPr>
          <p:cNvSpPr/>
          <p:nvPr/>
        </p:nvSpPr>
        <p:spPr>
          <a:xfrm>
            <a:off x="194511" y="3230390"/>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800" b="1" i="1" u="none" strike="noStrike" cap="none" normalizeH="0" baseline="0" noProof="0" dirty="0">
                <a:ln>
                  <a:noFill/>
                </a:ln>
                <a:solidFill>
                  <a:srgbClr val="003399"/>
                </a:solidFill>
                <a:effectLst/>
                <a:uLnTx/>
                <a:uFillTx/>
                <a:latin typeface="EC Square Sans Pro" panose="020B0506040000020004" pitchFamily="34" charset="0"/>
                <a:ea typeface="+mn-ea"/>
                <a:cs typeface="+mn-cs"/>
              </a:rPr>
              <a:t>„protimikrobna snov“ </a:t>
            </a:r>
            <a:r>
              <a:rPr kumimoji="0" lang="sl-SI" sz="28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pomeni katero koli učinkovino z neposrednim učinkom na mikroorganizme, ki se uporablja za zdravljenje ali preprečevanje okužb preprečevanje okužb ali nalezljivih bolezni, vključno z antibiotiki, protivirusnimi zdravili, antimikotiki in </a:t>
            </a:r>
            <a:r>
              <a:rPr kumimoji="0" lang="sl-SI" sz="2800" b="0" i="0" u="none" strike="noStrike" cap="none" normalizeH="0" baseline="0" noProof="0" dirty="0" err="1">
                <a:ln>
                  <a:noFill/>
                </a:ln>
                <a:solidFill>
                  <a:srgbClr val="002060"/>
                </a:solidFill>
                <a:effectLst/>
                <a:uLnTx/>
                <a:uFillTx/>
                <a:latin typeface="EC Square Sans Pro" panose="020B0506040000020004" pitchFamily="34" charset="0"/>
                <a:ea typeface="+mn-ea"/>
                <a:cs typeface="+mn-cs"/>
              </a:rPr>
              <a:t>antiprotozoiki</a:t>
            </a:r>
            <a:endParaRPr kumimoji="0" lang="sl-SI" sz="2800" b="0" i="0" u="none" strike="noStrike" cap="none" normalizeH="0" baseline="0" noProof="0" dirty="0">
              <a:ln>
                <a:noFill/>
              </a:ln>
              <a:solidFill>
                <a:srgbClr val="002060"/>
              </a:solidFill>
              <a:effectLst/>
              <a:uLnTx/>
              <a:uFillTx/>
              <a:latin typeface="EC Square Sans Pro" panose="020B0506040000020004" pitchFamily="34" charset="0"/>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7" name="CuadroTexto 5">
            <a:extLst>
              <a:ext uri="{FF2B5EF4-FFF2-40B4-BE49-F238E27FC236}">
                <a16:creationId xmlns:a16="http://schemas.microsoft.com/office/drawing/2014/main" id="{B50F40D8-441E-ED60-D2B0-E7699304D106}"/>
              </a:ext>
            </a:extLst>
          </p:cNvPr>
          <p:cNvSpPr txBox="1"/>
          <p:nvPr/>
        </p:nvSpPr>
        <p:spPr>
          <a:xfrm>
            <a:off x="501926" y="5349532"/>
            <a:ext cx="11188148" cy="1320618"/>
          </a:xfrm>
          <a:prstGeom prst="rect">
            <a:avLst/>
          </a:prstGeom>
          <a:solidFill>
            <a:srgbClr val="003399"/>
          </a:solidFill>
        </p:spPr>
        <p:txBody>
          <a:bodyPr wrap="square">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sl-SI" sz="28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Protimikrobna zdravila za uporabo v veterinarski medicini morajo biti na voljo samo na veterinarski recept. </a:t>
            </a:r>
          </a:p>
        </p:txBody>
      </p:sp>
    </p:spTree>
    <p:extLst>
      <p:ext uri="{BB962C8B-B14F-4D97-AF65-F5344CB8AC3E}">
        <p14:creationId xmlns:p14="http://schemas.microsoft.com/office/powerpoint/2010/main" val="1245217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67609-4566-E06B-50CF-7915116C2EA5}"/>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C5514039-35C9-E6E6-3389-38F4F3BBF4A2}"/>
              </a:ext>
            </a:extLst>
          </p:cNvPr>
          <p:cNvSpPr>
            <a:spLocks noGrp="1"/>
          </p:cNvSpPr>
          <p:nvPr>
            <p:ph type="body" sz="quarter" idx="10"/>
          </p:nvPr>
        </p:nvSpPr>
        <p:spPr/>
        <p:txBody>
          <a:bodyPr/>
          <a:lstStyle/>
          <a:p>
            <a:endParaRPr lang="es-ES"/>
          </a:p>
        </p:txBody>
      </p:sp>
      <p:sp>
        <p:nvSpPr>
          <p:cNvPr id="3" name="Rectángulo redondeado 13">
            <a:extLst>
              <a:ext uri="{FF2B5EF4-FFF2-40B4-BE49-F238E27FC236}">
                <a16:creationId xmlns:a16="http://schemas.microsoft.com/office/drawing/2014/main" id="{FB0D39A3-92FF-DCBE-BB31-DEB97FF93BB4}"/>
              </a:ext>
            </a:extLst>
          </p:cNvPr>
          <p:cNvSpPr/>
          <p:nvPr/>
        </p:nvSpPr>
        <p:spPr>
          <a:xfrm>
            <a:off x="304800" y="158204"/>
            <a:ext cx="10880411"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5" name="Marcador de texto 4">
            <a:extLst>
              <a:ext uri="{FF2B5EF4-FFF2-40B4-BE49-F238E27FC236}">
                <a16:creationId xmlns:a16="http://schemas.microsoft.com/office/drawing/2014/main" id="{B3B2B7A9-2128-88AD-0FBF-4B8BC3B86250}"/>
              </a:ext>
            </a:extLst>
          </p:cNvPr>
          <p:cNvSpPr txBox="1">
            <a:spLocks/>
          </p:cNvSpPr>
          <p:nvPr/>
        </p:nvSpPr>
        <p:spPr>
          <a:xfrm>
            <a:off x="1006789" y="294380"/>
            <a:ext cx="9675042"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8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PROTIMIKROBNE SNOVI V PRIMERJAVI Z ANTIBIOTIKI </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graphicFrame>
        <p:nvGraphicFramePr>
          <p:cNvPr id="8" name="Diagram 1">
            <a:extLst>
              <a:ext uri="{FF2B5EF4-FFF2-40B4-BE49-F238E27FC236}">
                <a16:creationId xmlns:a16="http://schemas.microsoft.com/office/drawing/2014/main" id="{A145D475-7929-C6C5-47BF-3D241A43CA54}"/>
              </a:ext>
            </a:extLst>
          </p:cNvPr>
          <p:cNvGraphicFramePr/>
          <p:nvPr>
            <p:extLst>
              <p:ext uri="{D42A27DB-BD31-4B8C-83A1-F6EECF244321}">
                <p14:modId xmlns:p14="http://schemas.microsoft.com/office/powerpoint/2010/main" val="2636041015"/>
              </p:ext>
            </p:extLst>
          </p:nvPr>
        </p:nvGraphicFramePr>
        <p:xfrm>
          <a:off x="506513" y="1420080"/>
          <a:ext cx="8128000" cy="4647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Explosion: 8 Points 2">
            <a:extLst>
              <a:ext uri="{FF2B5EF4-FFF2-40B4-BE49-F238E27FC236}">
                <a16:creationId xmlns:a16="http://schemas.microsoft.com/office/drawing/2014/main" id="{83C70DE6-5A64-AF19-81E6-7DC0F802987A}"/>
              </a:ext>
            </a:extLst>
          </p:cNvPr>
          <p:cNvSpPr/>
          <p:nvPr/>
        </p:nvSpPr>
        <p:spPr>
          <a:xfrm>
            <a:off x="7934318" y="1350278"/>
            <a:ext cx="3505200" cy="2647975"/>
          </a:xfrm>
          <a:prstGeom prst="irregularSeal1">
            <a:avLst/>
          </a:prstGeom>
          <a:solidFill>
            <a:srgbClr val="003399"/>
          </a:solidFill>
          <a:effectLst>
            <a:outerShdw blurRad="50800" dist="38100" dir="2700000" algn="tl"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1800" b="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ODPORNOST! </a:t>
            </a:r>
          </a:p>
        </p:txBody>
      </p:sp>
      <p:sp>
        <p:nvSpPr>
          <p:cNvPr id="11" name="Rectángulo 22">
            <a:extLst>
              <a:ext uri="{FF2B5EF4-FFF2-40B4-BE49-F238E27FC236}">
                <a16:creationId xmlns:a16="http://schemas.microsoft.com/office/drawing/2014/main" id="{0D8ED76D-AF96-BBF2-2A0D-2651035EFCE7}"/>
              </a:ext>
            </a:extLst>
          </p:cNvPr>
          <p:cNvSpPr/>
          <p:nvPr/>
        </p:nvSpPr>
        <p:spPr>
          <a:xfrm>
            <a:off x="8864162" y="4304870"/>
            <a:ext cx="2575356" cy="1241892"/>
          </a:xfrm>
          <a:prstGeom prst="rect">
            <a:avLst/>
          </a:prstGeom>
          <a:solidFill>
            <a:srgbClr val="E7CE3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3500" b="0" i="0" u="none" strike="noStrike" cap="none" normalizeH="0" baseline="0" noProof="0" dirty="0" err="1">
                <a:ln>
                  <a:noFill/>
                </a:ln>
                <a:solidFill>
                  <a:srgbClr val="003399"/>
                </a:solidFill>
                <a:effectLst/>
                <a:uLnTx/>
                <a:uFillTx/>
                <a:latin typeface="EC Square Sans Pro" panose="020B0506040000020004" pitchFamily="34" charset="0"/>
                <a:ea typeface="+mn-ea"/>
                <a:cs typeface="+mn-cs"/>
              </a:rPr>
              <a:t>Antiparazitiki</a:t>
            </a:r>
            <a:endParaRPr kumimoji="0" lang="sl-SI" sz="3500" b="0" i="0" u="none" strike="noStrike" cap="none"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12" name="Right Brace 8">
            <a:extLst>
              <a:ext uri="{FF2B5EF4-FFF2-40B4-BE49-F238E27FC236}">
                <a16:creationId xmlns:a16="http://schemas.microsoft.com/office/drawing/2014/main" id="{75C73C46-09FE-379B-7885-B1D7F60EE8EF}"/>
              </a:ext>
            </a:extLst>
          </p:cNvPr>
          <p:cNvSpPr/>
          <p:nvPr/>
        </p:nvSpPr>
        <p:spPr>
          <a:xfrm rot="5400000">
            <a:off x="4317454" y="1764358"/>
            <a:ext cx="506117" cy="8127999"/>
          </a:xfrm>
          <a:prstGeom prst="rightBrace">
            <a:avLst>
              <a:gd name="adj1" fmla="val 15551"/>
              <a:gd name="adj2" fmla="val 50000"/>
            </a:avLst>
          </a:prstGeom>
          <a:ln w="22225" cmpd="sng">
            <a:solidFill>
              <a:srgbClr val="003399"/>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EC Square Sans Pro" panose="020B0506040000020004" pitchFamily="34" charset="0"/>
              <a:ea typeface="+mn-ea"/>
              <a:cs typeface="+mn-cs"/>
            </a:endParaRPr>
          </a:p>
        </p:txBody>
      </p:sp>
      <p:sp>
        <p:nvSpPr>
          <p:cNvPr id="13" name="TextBox 7">
            <a:extLst>
              <a:ext uri="{FF2B5EF4-FFF2-40B4-BE49-F238E27FC236}">
                <a16:creationId xmlns:a16="http://schemas.microsoft.com/office/drawing/2014/main" id="{68B7A24F-BB9D-E65D-6BD2-2C1A4D1BA60C}"/>
              </a:ext>
            </a:extLst>
          </p:cNvPr>
          <p:cNvSpPr txBox="1"/>
          <p:nvPr/>
        </p:nvSpPr>
        <p:spPr>
          <a:xfrm>
            <a:off x="120848" y="6081416"/>
            <a:ext cx="889933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3200" b="0" i="0" u="none" strike="noStrike" cap="none" normalizeH="0" baseline="0" noProof="0">
                <a:ln>
                  <a:noFill/>
                </a:ln>
                <a:solidFill>
                  <a:srgbClr val="003399"/>
                </a:solidFill>
                <a:effectLst/>
                <a:uLnTx/>
                <a:uFillTx/>
                <a:latin typeface="EC Square Sans Pro" panose="020B0506040000020004" pitchFamily="34" charset="0"/>
              </a:rPr>
              <a:t>Uredba EU</a:t>
            </a:r>
          </a:p>
        </p:txBody>
      </p:sp>
    </p:spTree>
    <p:extLst>
      <p:ext uri="{BB962C8B-B14F-4D97-AF65-F5344CB8AC3E}">
        <p14:creationId xmlns:p14="http://schemas.microsoft.com/office/powerpoint/2010/main" val="2319253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BF0B52D9-B1AC-D7ED-BFFF-E6D7C1DFD2A6}"/>
              </a:ext>
            </a:extLst>
          </p:cNvPr>
          <p:cNvSpPr txBox="1">
            <a:spLocks noGrp="1"/>
          </p:cNvSpPr>
          <p:nvPr>
            <p:ph type="body" sz="quarter" idx="10"/>
          </p:nvPr>
        </p:nvSpPr>
        <p:spPr>
          <a:xfrm>
            <a:off x="762000" y="463550"/>
            <a:ext cx="9677400" cy="6096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Skupna pravila – veterinarski recept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5" name="Marcador de texto 4">
            <a:extLst>
              <a:ext uri="{FF2B5EF4-FFF2-40B4-BE49-F238E27FC236}">
                <a16:creationId xmlns:a16="http://schemas.microsoft.com/office/drawing/2014/main" id="{40DAE5D8-98C6-AD52-85A3-CAE9677F2D1C}"/>
              </a:ext>
            </a:extLst>
          </p:cNvPr>
          <p:cNvSpPr txBox="1">
            <a:spLocks/>
          </p:cNvSpPr>
          <p:nvPr/>
        </p:nvSpPr>
        <p:spPr>
          <a:xfrm>
            <a:off x="304800" y="1530350"/>
            <a:ext cx="10439400" cy="60325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800" b="1"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Nekatera zdravila so predmet veterinarskega recepta zaradi varnosti (za živali in ljudi!), učinkovitosti in morebitne odpornosti ter morebitne zlorabe.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ECEBEB"/>
              </a:solidFill>
              <a:effectLst/>
              <a:uLnTx/>
              <a:uFillTx/>
              <a:latin typeface="EC Square Sans Pro" panose="020B0506040000020004" pitchFamily="34" charset="0"/>
              <a:ea typeface="+mn-ea"/>
              <a:cs typeface="+mn-cs"/>
            </a:endParaRPr>
          </a:p>
        </p:txBody>
      </p:sp>
      <p:sp>
        <p:nvSpPr>
          <p:cNvPr id="6" name="Marcador de texto 2">
            <a:extLst>
              <a:ext uri="{FF2B5EF4-FFF2-40B4-BE49-F238E27FC236}">
                <a16:creationId xmlns:a16="http://schemas.microsoft.com/office/drawing/2014/main" id="{C9F4DA7E-E95A-60ED-3D54-7063CC8B97BA}"/>
              </a:ext>
            </a:extLst>
          </p:cNvPr>
          <p:cNvSpPr txBox="1">
            <a:spLocks/>
          </p:cNvSpPr>
          <p:nvPr/>
        </p:nvSpPr>
        <p:spPr>
          <a:xfrm>
            <a:off x="-152400" y="2871171"/>
            <a:ext cx="12192000" cy="3999529"/>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85800" marR="0" lvl="0" indent="0" defTabSz="914400" eaLnBrk="1" fontAlgn="auto" latinLnBrk="0" hangingPunct="1">
              <a:lnSpc>
                <a:spcPct val="150000"/>
              </a:lnSpc>
              <a:spcBef>
                <a:spcPts val="0"/>
              </a:spcBef>
              <a:spcAft>
                <a:spcPts val="0"/>
              </a:spcAft>
              <a:buClrTx/>
              <a:buSzTx/>
              <a:buFontTx/>
              <a:buNone/>
              <a:tabLst/>
              <a:defRPr/>
            </a:pPr>
            <a:r>
              <a:rPr kumimoji="0" lang="sl-SI"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(a) narkotična zdravila ali psihotropne snovi </a:t>
            </a:r>
          </a:p>
          <a:p>
            <a:pPr marL="685800" marR="0" lvl="0" indent="0" defTabSz="914400" eaLnBrk="1" fontAlgn="auto" latinLnBrk="0" hangingPunct="1">
              <a:lnSpc>
                <a:spcPct val="150000"/>
              </a:lnSpc>
              <a:spcBef>
                <a:spcPts val="0"/>
              </a:spcBef>
              <a:spcAft>
                <a:spcPts val="0"/>
              </a:spcAft>
              <a:buClrTx/>
              <a:buSzTx/>
              <a:buFontTx/>
              <a:buNone/>
              <a:tabLst/>
              <a:defRPr/>
            </a:pPr>
            <a:r>
              <a:rPr kumimoji="0" lang="sl-SI"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(b) zdravila za živali za proizvodnjo živil</a:t>
            </a:r>
          </a:p>
          <a:p>
            <a:pPr marL="685800" marR="0" lvl="0" indent="0" defTabSz="914400" eaLnBrk="1" fontAlgn="auto" latinLnBrk="0" hangingPunct="1">
              <a:lnSpc>
                <a:spcPct val="150000"/>
              </a:lnSpc>
              <a:spcBef>
                <a:spcPts val="0"/>
              </a:spcBef>
              <a:spcAft>
                <a:spcPts val="0"/>
              </a:spcAft>
              <a:buClrTx/>
              <a:buSzTx/>
              <a:buFontTx/>
              <a:buNone/>
              <a:tabLst/>
              <a:defRPr/>
            </a:pPr>
            <a:r>
              <a:rPr kumimoji="0" lang="sl-SI"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(c) </a:t>
            </a:r>
            <a:r>
              <a:rPr kumimoji="0" lang="sl-SI" sz="2000" b="1"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protimikrobne snovi</a:t>
            </a:r>
          </a:p>
          <a:p>
            <a:pPr marL="685800" marR="0" lvl="0" indent="0" defTabSz="914400" eaLnBrk="1" fontAlgn="auto" latinLnBrk="0" hangingPunct="1">
              <a:lnSpc>
                <a:spcPct val="150000"/>
              </a:lnSpc>
              <a:spcBef>
                <a:spcPts val="0"/>
              </a:spcBef>
              <a:spcAft>
                <a:spcPts val="0"/>
              </a:spcAft>
              <a:buClrTx/>
              <a:buSzTx/>
              <a:buFontTx/>
              <a:buNone/>
              <a:tabLst/>
              <a:defRPr/>
            </a:pPr>
            <a:r>
              <a:rPr kumimoji="0" lang="sl-SI"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(d) če je potrebna predhodna diagnoza</a:t>
            </a:r>
          </a:p>
          <a:p>
            <a:pPr marL="685800" marR="0" lvl="0" indent="0" defTabSz="914400" eaLnBrk="1" fontAlgn="auto" latinLnBrk="0" hangingPunct="1">
              <a:lnSpc>
                <a:spcPct val="150000"/>
              </a:lnSpc>
              <a:spcBef>
                <a:spcPts val="0"/>
              </a:spcBef>
              <a:spcAft>
                <a:spcPts val="0"/>
              </a:spcAft>
              <a:buClrTx/>
              <a:buSzTx/>
              <a:buFontTx/>
              <a:buNone/>
              <a:tabLst/>
              <a:defRPr/>
            </a:pPr>
            <a:r>
              <a:rPr kumimoji="0" lang="sl-SI"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(e) zdravila za evtanazijo</a:t>
            </a:r>
          </a:p>
          <a:p>
            <a:pPr marL="685800" marR="0" lvl="0" indent="0" defTabSz="914400" eaLnBrk="1" fontAlgn="auto" latinLnBrk="0" hangingPunct="1">
              <a:lnSpc>
                <a:spcPct val="150000"/>
              </a:lnSpc>
              <a:spcBef>
                <a:spcPts val="0"/>
              </a:spcBef>
              <a:spcAft>
                <a:spcPts val="0"/>
              </a:spcAft>
              <a:buClrTx/>
              <a:buSzTx/>
              <a:buFontTx/>
              <a:buNone/>
              <a:tabLst/>
              <a:defRPr/>
            </a:pPr>
            <a:r>
              <a:rPr kumimoji="0" lang="sl-SI"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(f) nove zdravilne učinkovine (&lt; 5 let)</a:t>
            </a:r>
          </a:p>
          <a:p>
            <a:pPr marL="685800" marR="0" lvl="0" indent="0" defTabSz="914400" eaLnBrk="1" fontAlgn="auto" latinLnBrk="0" hangingPunct="1">
              <a:lnSpc>
                <a:spcPct val="150000"/>
              </a:lnSpc>
              <a:spcBef>
                <a:spcPts val="0"/>
              </a:spcBef>
              <a:spcAft>
                <a:spcPts val="0"/>
              </a:spcAft>
              <a:buClrTx/>
              <a:buSzTx/>
              <a:buFontTx/>
              <a:buNone/>
              <a:tabLst/>
              <a:defRPr/>
            </a:pPr>
            <a:r>
              <a:rPr kumimoji="0" lang="sl-SI"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(g) cepiva</a:t>
            </a:r>
          </a:p>
          <a:p>
            <a:pPr marL="685800" marR="0" lvl="0" indent="0" defTabSz="914400" eaLnBrk="1" fontAlgn="auto" latinLnBrk="0" hangingPunct="1">
              <a:lnSpc>
                <a:spcPct val="150000"/>
              </a:lnSpc>
              <a:spcBef>
                <a:spcPts val="0"/>
              </a:spcBef>
              <a:spcAft>
                <a:spcPts val="0"/>
              </a:spcAft>
              <a:buClrTx/>
              <a:buSzTx/>
              <a:buFontTx/>
              <a:buNone/>
              <a:tabLst/>
              <a:defRPr/>
            </a:pPr>
            <a:r>
              <a:rPr kumimoji="0" lang="sl-SI"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(h) hormoni ali tirostatiki ali beta-agonisti</a:t>
            </a:r>
          </a:p>
        </p:txBody>
      </p:sp>
    </p:spTree>
    <p:extLst>
      <p:ext uri="{BB962C8B-B14F-4D97-AF65-F5344CB8AC3E}">
        <p14:creationId xmlns:p14="http://schemas.microsoft.com/office/powerpoint/2010/main" val="1451190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E5180-923A-330C-3B66-665E3EC06B05}"/>
            </a:ext>
          </a:extLst>
        </p:cNvPr>
        <p:cNvGrpSpPr/>
        <p:nvPr/>
      </p:nvGrpSpPr>
      <p:grpSpPr>
        <a:xfrm>
          <a:off x="0" y="0"/>
          <a:ext cx="0" cy="0"/>
          <a:chOff x="0" y="0"/>
          <a:chExt cx="0" cy="0"/>
        </a:xfrm>
      </p:grpSpPr>
      <p:sp>
        <p:nvSpPr>
          <p:cNvPr id="8" name="Marcador de texto 1">
            <a:extLst>
              <a:ext uri="{FF2B5EF4-FFF2-40B4-BE49-F238E27FC236}">
                <a16:creationId xmlns:a16="http://schemas.microsoft.com/office/drawing/2014/main" id="{F13A9D58-5523-8651-517F-C310465597A2}"/>
              </a:ext>
            </a:extLst>
          </p:cNvPr>
          <p:cNvSpPr txBox="1">
            <a:spLocks noGrp="1"/>
          </p:cNvSpPr>
          <p:nvPr>
            <p:ph type="body" sz="quarter" idx="10"/>
          </p:nvPr>
        </p:nvSpPr>
        <p:spPr>
          <a:xfrm>
            <a:off x="762000" y="311150"/>
            <a:ext cx="9677400" cy="47625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800" b="0" i="0" u="none" strike="noStrike" cap="none" normalizeH="0" baseline="0" noProof="0">
                <a:ln>
                  <a:noFill/>
                </a:ln>
                <a:solidFill>
                  <a:srgbClr val="ECEBEB"/>
                </a:solidFill>
                <a:effectLst/>
                <a:uLnTx/>
                <a:uFillTx/>
                <a:latin typeface="EC Square Sans Pro" panose="020B0506040000020004" pitchFamily="34" charset="0"/>
                <a:ea typeface="+mn-ea"/>
                <a:cs typeface="Arial" panose="020B0604020202020204" pitchFamily="34" charset="0"/>
              </a:rPr>
              <a:t>Skupna pravila – veterinarski recept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ECEBEB"/>
              </a:solidFill>
              <a:effectLst/>
              <a:uLnTx/>
              <a:uFillTx/>
              <a:latin typeface="Arial" panose="020B0604020202020204" pitchFamily="34" charset="0"/>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89830CEC-DAF2-8144-752F-4F78DE45BE51}"/>
              </a:ext>
            </a:extLst>
          </p:cNvPr>
          <p:cNvGraphicFramePr/>
          <p:nvPr>
            <p:extLst>
              <p:ext uri="{D42A27DB-BD31-4B8C-83A1-F6EECF244321}">
                <p14:modId xmlns:p14="http://schemas.microsoft.com/office/powerpoint/2010/main" val="3189485554"/>
              </p:ext>
            </p:extLst>
          </p:nvPr>
        </p:nvGraphicFramePr>
        <p:xfrm>
          <a:off x="152400" y="1536701"/>
          <a:ext cx="10439399" cy="5333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Rounded Corners 7">
            <a:extLst>
              <a:ext uri="{FF2B5EF4-FFF2-40B4-BE49-F238E27FC236}">
                <a16:creationId xmlns:a16="http://schemas.microsoft.com/office/drawing/2014/main" id="{A7AEB3FF-7FF6-E29F-49FF-7CD86CAD7884}"/>
              </a:ext>
            </a:extLst>
          </p:cNvPr>
          <p:cNvSpPr/>
          <p:nvPr/>
        </p:nvSpPr>
        <p:spPr>
          <a:xfrm>
            <a:off x="8853524" y="549275"/>
            <a:ext cx="3298371" cy="2564493"/>
          </a:xfrm>
          <a:prstGeom prst="roundRect">
            <a:avLst>
              <a:gd name="adj" fmla="val 2023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4625" marR="0" lvl="0" indent="-174625" defTabSz="914400" eaLnBrk="1" fontAlgn="auto" latinLnBrk="0" hangingPunct="1">
              <a:lnSpc>
                <a:spcPct val="150000"/>
              </a:lnSpc>
              <a:spcBef>
                <a:spcPts val="0"/>
              </a:spcBef>
              <a:spcAft>
                <a:spcPts val="600"/>
              </a:spcAft>
              <a:buClr>
                <a:srgbClr val="FFFFFF"/>
              </a:buClr>
              <a:buSzTx/>
              <a:buFont typeface="Wingdings" panose="05000000000000000000" pitchFamily="2" charset="2"/>
              <a:buChar char=""/>
              <a:tabLst/>
              <a:defRPr/>
            </a:pPr>
            <a:r>
              <a:rPr kumimoji="0" lang="sl-SI" sz="16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se </a:t>
            </a:r>
            <a:r>
              <a:rPr kumimoji="0" lang="sl-SI" sz="16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NE</a:t>
            </a:r>
            <a:r>
              <a:rPr kumimoji="0" lang="sl-SI" sz="16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uporablja </a:t>
            </a:r>
            <a:r>
              <a:rPr kumimoji="0" lang="sl-SI" sz="16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rutinsko</a:t>
            </a:r>
            <a:r>
              <a:rPr kumimoji="0" lang="sl-SI" sz="16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a:t>
            </a:r>
          </a:p>
          <a:p>
            <a:pPr marL="174625" marR="0" lvl="0" indent="-174625" defTabSz="914400" eaLnBrk="1" fontAlgn="auto" latinLnBrk="0" hangingPunct="1">
              <a:lnSpc>
                <a:spcPct val="150000"/>
              </a:lnSpc>
              <a:spcBef>
                <a:spcPts val="0"/>
              </a:spcBef>
              <a:spcAft>
                <a:spcPts val="600"/>
              </a:spcAft>
              <a:buClr>
                <a:srgbClr val="FFFFFF"/>
              </a:buClr>
              <a:buSzTx/>
              <a:buFont typeface="Wingdings" panose="05000000000000000000" pitchFamily="2" charset="2"/>
              <a:buChar char=""/>
              <a:tabLst/>
              <a:defRPr/>
            </a:pPr>
            <a:r>
              <a:rPr kumimoji="0" lang="sl-SI" sz="16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se </a:t>
            </a:r>
            <a:r>
              <a:rPr kumimoji="0" lang="sl-SI" sz="16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NE</a:t>
            </a:r>
            <a:r>
              <a:rPr kumimoji="0" lang="sl-SI" sz="16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uporablja</a:t>
            </a:r>
            <a:r>
              <a:rPr kumimoji="0" lang="sl-SI" sz="16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kot kompenzacija </a:t>
            </a:r>
            <a:r>
              <a:rPr kumimoji="0" lang="sl-SI" sz="16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za slabo higieno, nezadostno živinorejo, pomanjkanje nege ali slabo živinorejsko prakso</a:t>
            </a:r>
            <a:r>
              <a:rPr kumimoji="0" lang="sl-SI" sz="1600" b="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a:t>
            </a:r>
          </a:p>
        </p:txBody>
      </p:sp>
    </p:spTree>
    <p:extLst>
      <p:ext uri="{BB962C8B-B14F-4D97-AF65-F5344CB8AC3E}">
        <p14:creationId xmlns:p14="http://schemas.microsoft.com/office/powerpoint/2010/main" val="2985533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riángulo rectángulo 59">
            <a:extLst>
              <a:ext uri="{FF2B5EF4-FFF2-40B4-BE49-F238E27FC236}">
                <a16:creationId xmlns:a16="http://schemas.microsoft.com/office/drawing/2014/main" id="{91AE9F8B-591C-471E-9408-F8FA09AFAE7B}"/>
              </a:ext>
            </a:extLst>
          </p:cNvPr>
          <p:cNvSpPr/>
          <p:nvPr/>
        </p:nvSpPr>
        <p:spPr>
          <a:xfrm rot="10800000">
            <a:off x="5350160" y="3677174"/>
            <a:ext cx="5771378" cy="1333943"/>
          </a:xfrm>
          <a:prstGeom prst="rtTriangle">
            <a:avLst/>
          </a:prstGeom>
          <a:solidFill>
            <a:srgbClr val="2C7470">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56" name="Triángulo rectángulo 55">
            <a:extLst>
              <a:ext uri="{FF2B5EF4-FFF2-40B4-BE49-F238E27FC236}">
                <a16:creationId xmlns:a16="http://schemas.microsoft.com/office/drawing/2014/main" id="{42E40196-8169-48DF-B4F0-2F231F7F6D01}"/>
              </a:ext>
            </a:extLst>
          </p:cNvPr>
          <p:cNvSpPr/>
          <p:nvPr/>
        </p:nvSpPr>
        <p:spPr>
          <a:xfrm rot="10800000">
            <a:off x="5295410" y="3708720"/>
            <a:ext cx="2857989" cy="641030"/>
          </a:xfrm>
          <a:prstGeom prst="rtTriangle">
            <a:avLst/>
          </a:prstGeom>
          <a:solidFill>
            <a:srgbClr val="6BB289">
              <a:alpha val="2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9" name="CuadroTexto 8">
            <a:extLst>
              <a:ext uri="{FF2B5EF4-FFF2-40B4-BE49-F238E27FC236}">
                <a16:creationId xmlns:a16="http://schemas.microsoft.com/office/drawing/2014/main" id="{32FD83F6-7DFB-4CD5-97B6-20D985066CD1}"/>
              </a:ext>
            </a:extLst>
          </p:cNvPr>
          <p:cNvSpPr txBox="1"/>
          <p:nvPr/>
        </p:nvSpPr>
        <p:spPr>
          <a:xfrm>
            <a:off x="533399" y="227886"/>
            <a:ext cx="10715183" cy="83099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400" b="1" i="0" u="none" strike="noStrike" cap="none" normalizeH="0" baseline="0" noProof="0" dirty="0">
                <a:ln>
                  <a:noFill/>
                </a:ln>
                <a:solidFill>
                  <a:srgbClr val="003399"/>
                </a:solidFill>
                <a:effectLst/>
                <a:uLnTx/>
                <a:uFillTx/>
              </a:rPr>
              <a:t>Uporaba protimikrobnih snovi, ki niso namenjene zdravljenju bolnih živali</a:t>
            </a:r>
          </a:p>
        </p:txBody>
      </p:sp>
      <mc:AlternateContent xmlns:mc="http://schemas.openxmlformats.org/markup-compatibility/2006">
        <mc:Choice xmlns:am3d="http://schemas.microsoft.com/office/drawing/2017/model3d" Requires="am3d">
          <p:graphicFrame>
            <p:nvGraphicFramePr>
              <p:cNvPr id="19" name="Modelo 3D 18" descr="Cápsula de píldoras farmacéuticas">
                <a:extLst>
                  <a:ext uri="{FF2B5EF4-FFF2-40B4-BE49-F238E27FC236}">
                    <a16:creationId xmlns:a16="http://schemas.microsoft.com/office/drawing/2014/main" id="{25A67109-4508-4993-8ECF-D4E9A050941C}"/>
                  </a:ext>
                </a:extLst>
              </p:cNvPr>
              <p:cNvGraphicFramePr>
                <a:graphicFrameLocks noChangeAspect="1"/>
              </p:cNvGraphicFramePr>
              <p:nvPr/>
            </p:nvGraphicFramePr>
            <p:xfrm rot="16409527" flipV="1">
              <a:off x="3277647" y="4927491"/>
              <a:ext cx="102590" cy="306525"/>
            </p:xfrm>
            <a:graphic>
              <a:graphicData uri="http://schemas.microsoft.com/office/drawing/2017/model3d">
                <am3d:model3d r:embed="rId3">
                  <am3d:spPr>
                    <a:xfrm rot="16409527" flipV="1">
                      <a:off x="0" y="0"/>
                      <a:ext cx="102590" cy="30652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414474" ay="2553103" az="5378643"/>
                    <am3d:postTrans dx="0" dy="0" dz="0"/>
                  </am3d:trans>
                  <am3d:raster rName="Office3DRenderer" rVer="16.0.8326">
                    <am3d:blip r:embed="rId4"/>
                  </am3d:raster>
                  <am3d:objViewport viewportSz="3191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9" name="Modelo 3D 18" descr="Cápsula de píldoras farmacéuticas">
                <a:extLst>
                  <a:ext uri="{FF2B5EF4-FFF2-40B4-BE49-F238E27FC236}">
                    <a16:creationId xmlns:a16="http://schemas.microsoft.com/office/drawing/2014/main" id="{25A67109-4508-4993-8ECF-D4E9A050941C}"/>
                  </a:ext>
                </a:extLst>
              </p:cNvPr>
              <p:cNvPicPr>
                <a:picLocks noGrp="1" noRot="1" noChangeAspect="1" noMove="1" noResize="1" noEditPoints="1" noAdjustHandles="1" noChangeArrowheads="1" noChangeShapeType="1" noCrop="1"/>
              </p:cNvPicPr>
              <p:nvPr/>
            </p:nvPicPr>
            <p:blipFill>
              <a:blip r:embed="rId4"/>
              <a:stretch>
                <a:fillRect/>
              </a:stretch>
            </p:blipFill>
            <p:spPr>
              <a:xfrm rot="16409527" flipV="1">
                <a:off x="3277647" y="4927491"/>
                <a:ext cx="102590" cy="30652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4" name="Modelo 3D 23" descr="Cápsula de píldoras farmacéuticas">
                <a:extLst>
                  <a:ext uri="{FF2B5EF4-FFF2-40B4-BE49-F238E27FC236}">
                    <a16:creationId xmlns:a16="http://schemas.microsoft.com/office/drawing/2014/main" id="{0F5CA763-838D-4CA0-B272-D103BD378B99}"/>
                  </a:ext>
                </a:extLst>
              </p:cNvPr>
              <p:cNvGraphicFramePr>
                <a:graphicFrameLocks noChangeAspect="1"/>
              </p:cNvGraphicFramePr>
              <p:nvPr/>
            </p:nvGraphicFramePr>
            <p:xfrm rot="11636975" flipV="1">
              <a:off x="776390" y="5485663"/>
              <a:ext cx="207093" cy="402681"/>
            </p:xfrm>
            <a:graphic>
              <a:graphicData uri="http://schemas.microsoft.com/office/drawing/2017/model3d">
                <am3d:model3d r:embed="rId3">
                  <am3d:spPr>
                    <a:xfrm rot="11636975" flipV="1">
                      <a:off x="0" y="0"/>
                      <a:ext cx="207093" cy="40268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5"/>
                  </am3d:raster>
                  <am3d:objViewport viewportSz="4141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4" name="Modelo 3D 23" descr="Cápsula de píldoras farmacéuticas">
                <a:extLst>
                  <a:ext uri="{FF2B5EF4-FFF2-40B4-BE49-F238E27FC236}">
                    <a16:creationId xmlns:a16="http://schemas.microsoft.com/office/drawing/2014/main" id="{0F5CA763-838D-4CA0-B272-D103BD378B99}"/>
                  </a:ext>
                </a:extLst>
              </p:cNvPr>
              <p:cNvPicPr>
                <a:picLocks noGrp="1" noRot="1" noChangeAspect="1" noMove="1" noResize="1" noEditPoints="1" noAdjustHandles="1" noChangeArrowheads="1" noChangeShapeType="1" noCrop="1"/>
              </p:cNvPicPr>
              <p:nvPr/>
            </p:nvPicPr>
            <p:blipFill>
              <a:blip r:embed="rId5"/>
              <a:stretch>
                <a:fillRect/>
              </a:stretch>
            </p:blipFill>
            <p:spPr>
              <a:xfrm rot="11636975" flipV="1">
                <a:off x="776390" y="5485663"/>
                <a:ext cx="207093" cy="40268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5" name="Modelo 3D 24" descr="Cápsula de píldoras farmacéuticas">
                <a:extLst>
                  <a:ext uri="{FF2B5EF4-FFF2-40B4-BE49-F238E27FC236}">
                    <a16:creationId xmlns:a16="http://schemas.microsoft.com/office/drawing/2014/main" id="{9B7F1961-7602-423B-8261-2EBF725EE4FA}"/>
                  </a:ext>
                </a:extLst>
              </p:cNvPr>
              <p:cNvGraphicFramePr>
                <a:graphicFrameLocks noChangeAspect="1"/>
              </p:cNvGraphicFramePr>
              <p:nvPr/>
            </p:nvGraphicFramePr>
            <p:xfrm rot="2179987">
              <a:off x="9288222" y="4122939"/>
              <a:ext cx="213671" cy="415471"/>
            </p:xfrm>
            <a:graphic>
              <a:graphicData uri="http://schemas.microsoft.com/office/drawing/2017/model3d">
                <am3d:model3d r:embed="rId3">
                  <am3d:spPr>
                    <a:xfrm rot="2179987">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5" name="Modelo 3D 24" descr="Cápsula de píldoras farmacéuticas">
                <a:extLst>
                  <a:ext uri="{FF2B5EF4-FFF2-40B4-BE49-F238E27FC236}">
                    <a16:creationId xmlns:a16="http://schemas.microsoft.com/office/drawing/2014/main" id="{9B7F1961-7602-423B-8261-2EBF725EE4FA}"/>
                  </a:ext>
                </a:extLst>
              </p:cNvPr>
              <p:cNvPicPr>
                <a:picLocks noGrp="1" noRot="1" noChangeAspect="1" noMove="1" noResize="1" noEditPoints="1" noAdjustHandles="1" noChangeArrowheads="1" noChangeShapeType="1" noCrop="1"/>
              </p:cNvPicPr>
              <p:nvPr/>
            </p:nvPicPr>
            <p:blipFill>
              <a:blip r:embed="rId6"/>
              <a:stretch>
                <a:fillRect/>
              </a:stretch>
            </p:blipFill>
            <p:spPr>
              <a:xfrm rot="2179987">
                <a:off x="9288222" y="4122939"/>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6" name="Modelo 3D 25" descr="Cápsula de píldoras farmacéuticas">
                <a:extLst>
                  <a:ext uri="{FF2B5EF4-FFF2-40B4-BE49-F238E27FC236}">
                    <a16:creationId xmlns:a16="http://schemas.microsoft.com/office/drawing/2014/main" id="{85A24FBD-ADB9-4217-B4B3-6CE9C4B90550}"/>
                  </a:ext>
                </a:extLst>
              </p:cNvPr>
              <p:cNvGraphicFramePr>
                <a:graphicFrameLocks noChangeAspect="1"/>
              </p:cNvGraphicFramePr>
              <p:nvPr/>
            </p:nvGraphicFramePr>
            <p:xfrm rot="18607136">
              <a:off x="9235918" y="4842846"/>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6" name="Modelo 3D 25" descr="Cápsula de píldoras farmacéuticas">
                <a:extLst>
                  <a:ext uri="{FF2B5EF4-FFF2-40B4-BE49-F238E27FC236}">
                    <a16:creationId xmlns:a16="http://schemas.microsoft.com/office/drawing/2014/main" id="{85A24FBD-ADB9-4217-B4B3-6CE9C4B90550}"/>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9235918" y="4842846"/>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7" name="Modelo 3D 26" descr="Cápsula de píldoras farmacéuticas">
                <a:extLst>
                  <a:ext uri="{FF2B5EF4-FFF2-40B4-BE49-F238E27FC236}">
                    <a16:creationId xmlns:a16="http://schemas.microsoft.com/office/drawing/2014/main" id="{68F0C326-D0A6-41EC-81C4-56BF599464DB}"/>
                  </a:ext>
                </a:extLst>
              </p:cNvPr>
              <p:cNvGraphicFramePr>
                <a:graphicFrameLocks noChangeAspect="1"/>
              </p:cNvGraphicFramePr>
              <p:nvPr/>
            </p:nvGraphicFramePr>
            <p:xfrm rot="4974280">
              <a:off x="9153109" y="5712450"/>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7" name="Modelo 3D 26" descr="Cápsula de píldoras farmacéuticas">
                <a:extLst>
                  <a:ext uri="{FF2B5EF4-FFF2-40B4-BE49-F238E27FC236}">
                    <a16:creationId xmlns:a16="http://schemas.microsoft.com/office/drawing/2014/main" id="{68F0C326-D0A6-41EC-81C4-56BF599464DB}"/>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9153109" y="5712450"/>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8" name="Modelo 3D 27" descr="Cápsula de píldoras farmacéuticas">
                <a:extLst>
                  <a:ext uri="{FF2B5EF4-FFF2-40B4-BE49-F238E27FC236}">
                    <a16:creationId xmlns:a16="http://schemas.microsoft.com/office/drawing/2014/main" id="{240C786C-88E7-4932-94B7-6CD5CED9D49A}"/>
                  </a:ext>
                </a:extLst>
              </p:cNvPr>
              <p:cNvGraphicFramePr>
                <a:graphicFrameLocks noChangeAspect="1"/>
              </p:cNvGraphicFramePr>
              <p:nvPr/>
            </p:nvGraphicFramePr>
            <p:xfrm rot="20431456">
              <a:off x="9423302" y="5501900"/>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8" name="Modelo 3D 27" descr="Cápsula de píldoras farmacéuticas">
                <a:extLst>
                  <a:ext uri="{FF2B5EF4-FFF2-40B4-BE49-F238E27FC236}">
                    <a16:creationId xmlns:a16="http://schemas.microsoft.com/office/drawing/2014/main" id="{240C786C-88E7-4932-94B7-6CD5CED9D49A}"/>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9423302" y="5501900"/>
                <a:ext cx="215908" cy="338460"/>
              </a:xfrm>
              <a:prstGeom prst="rect">
                <a:avLst/>
              </a:prstGeom>
            </p:spPr>
          </p:pic>
        </mc:Fallback>
      </mc:AlternateContent>
      <p:sp>
        <p:nvSpPr>
          <p:cNvPr id="30" name="CuadroTexto 29">
            <a:extLst>
              <a:ext uri="{FF2B5EF4-FFF2-40B4-BE49-F238E27FC236}">
                <a16:creationId xmlns:a16="http://schemas.microsoft.com/office/drawing/2014/main" id="{860330F9-515B-4D50-A325-75EDD009F801}"/>
              </a:ext>
            </a:extLst>
          </p:cNvPr>
          <p:cNvSpPr txBox="1"/>
          <p:nvPr/>
        </p:nvSpPr>
        <p:spPr>
          <a:xfrm>
            <a:off x="380999" y="10731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Profilaksa  </a:t>
            </a:r>
          </a:p>
        </p:txBody>
      </p:sp>
      <p:sp>
        <p:nvSpPr>
          <p:cNvPr id="37" name="CuadroTexto 36">
            <a:extLst>
              <a:ext uri="{FF2B5EF4-FFF2-40B4-BE49-F238E27FC236}">
                <a16:creationId xmlns:a16="http://schemas.microsoft.com/office/drawing/2014/main" id="{0566560A-25A2-4D0E-9E0D-3E4FAE343945}"/>
              </a:ext>
            </a:extLst>
          </p:cNvPr>
          <p:cNvSpPr txBox="1"/>
          <p:nvPr/>
        </p:nvSpPr>
        <p:spPr>
          <a:xfrm>
            <a:off x="6934200" y="1089381"/>
            <a:ext cx="3380484"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1800" b="1" i="0" u="none" strike="noStrike" cap="none" normalizeH="0" baseline="0" noProof="0" dirty="0" err="1">
                <a:ln>
                  <a:noFill/>
                </a:ln>
                <a:solidFill>
                  <a:srgbClr val="003399"/>
                </a:solidFill>
                <a:effectLst/>
                <a:uLnTx/>
                <a:uFillTx/>
                <a:latin typeface="EC Square Sans Pro" panose="020B0506040000020004" pitchFamily="34" charset="0"/>
                <a:ea typeface="Montserrat" charset="0"/>
                <a:cs typeface="Montserrat" charset="0"/>
              </a:rPr>
              <a:t>Metafilaksa</a:t>
            </a:r>
            <a:endParaRPr kumimoji="0" lang="sl-SI" sz="1800" b="1"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endParaRPr>
          </a:p>
        </p:txBody>
      </p:sp>
      <p:sp>
        <p:nvSpPr>
          <p:cNvPr id="43" name="CuadroTexto 42">
            <a:extLst>
              <a:ext uri="{FF2B5EF4-FFF2-40B4-BE49-F238E27FC236}">
                <a16:creationId xmlns:a16="http://schemas.microsoft.com/office/drawing/2014/main" id="{90CD6074-ED78-4578-979A-6E7675342252}"/>
              </a:ext>
            </a:extLst>
          </p:cNvPr>
          <p:cNvSpPr txBox="1"/>
          <p:nvPr/>
        </p:nvSpPr>
        <p:spPr>
          <a:xfrm>
            <a:off x="226689" y="1452500"/>
            <a:ext cx="5031112" cy="1754326"/>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Če se protimikrobne snovi daje živalim, ki so izpostavljene tveganju okužbe ali bolezni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3399"/>
              </a:solidFill>
              <a:effectLst/>
              <a:uLnTx/>
              <a:uFillTx/>
              <a:latin typeface="EC Square Sans Pro" panose="020B0506040000020004" pitchFamily="34" charset="0"/>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cap="none" normalizeH="0" baseline="0" noProof="0" dirty="0">
                <a:ln>
                  <a:noFill/>
                </a:ln>
                <a:solidFill>
                  <a:srgbClr val="003399"/>
                </a:solidFill>
                <a:effectLst/>
                <a:uLnTx/>
                <a:uFillTx/>
                <a:latin typeface="EC Square Sans Pro" panose="020B0506040000020004" pitchFamily="34" charset="0"/>
              </a:rPr>
              <a:t>Ukrep, ki se izvede za ohranjanje zdravja in preprečevanje pojava okužbe ali bolezni</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ontserrat" charset="0"/>
              <a:cs typeface="Montserrat" charset="0"/>
            </a:endParaRPr>
          </a:p>
        </p:txBody>
      </p:sp>
      <p:sp>
        <p:nvSpPr>
          <p:cNvPr id="44" name="CuadroTexto 43">
            <a:extLst>
              <a:ext uri="{FF2B5EF4-FFF2-40B4-BE49-F238E27FC236}">
                <a16:creationId xmlns:a16="http://schemas.microsoft.com/office/drawing/2014/main" id="{F9C3BEC4-BD35-4549-A66D-0FB41E26A6D7}"/>
              </a:ext>
            </a:extLst>
          </p:cNvPr>
          <p:cNvSpPr txBox="1"/>
          <p:nvPr/>
        </p:nvSpPr>
        <p:spPr>
          <a:xfrm>
            <a:off x="5791201" y="1452500"/>
            <a:ext cx="5240248" cy="1754326"/>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Kadar se protimikrobne snovi daje živalim s kliničnimi znaki in klinično zdravim živalim, ki spadajo v isto čredo ali stajo</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3399"/>
              </a:solidFill>
              <a:effectLst/>
              <a:uLnTx/>
              <a:uFillTx/>
              <a:latin typeface="EC Square Sans Pro" panose="020B0506040000020004" pitchFamily="34" charset="0"/>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Nekatere okužbe se zdravi pred pojavom kliničnih znakov</a:t>
            </a:r>
          </a:p>
        </p:txBody>
      </p:sp>
      <p:cxnSp>
        <p:nvCxnSpPr>
          <p:cNvPr id="45" name="Conector recto 44">
            <a:extLst>
              <a:ext uri="{FF2B5EF4-FFF2-40B4-BE49-F238E27FC236}">
                <a16:creationId xmlns:a16="http://schemas.microsoft.com/office/drawing/2014/main" id="{4ADC0DC6-46F8-42C0-A858-F7E4F90907C0}"/>
              </a:ext>
            </a:extLst>
          </p:cNvPr>
          <p:cNvCxnSpPr>
            <a:cxnSpLocks/>
          </p:cNvCxnSpPr>
          <p:nvPr/>
        </p:nvCxnSpPr>
        <p:spPr>
          <a:xfrm>
            <a:off x="244001" y="3683504"/>
            <a:ext cx="10881200" cy="0"/>
          </a:xfrm>
          <a:prstGeom prst="line">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48" name="CuadroTexto 47">
            <a:extLst>
              <a:ext uri="{FF2B5EF4-FFF2-40B4-BE49-F238E27FC236}">
                <a16:creationId xmlns:a16="http://schemas.microsoft.com/office/drawing/2014/main" id="{7010B747-1A6B-4E83-AA56-C77E3B14A187}"/>
              </a:ext>
            </a:extLst>
          </p:cNvPr>
          <p:cNvSpPr txBox="1"/>
          <p:nvPr/>
        </p:nvSpPr>
        <p:spPr>
          <a:xfrm>
            <a:off x="175990" y="3280276"/>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1800" b="1" i="0" u="none" strike="noStrike" cap="none" normalizeH="0" baseline="0" noProof="0" dirty="0">
                <a:ln>
                  <a:noFill/>
                </a:ln>
                <a:solidFill>
                  <a:srgbClr val="6BB188"/>
                </a:solidFill>
                <a:effectLst/>
                <a:uLnTx/>
                <a:uFillTx/>
                <a:latin typeface="EC Square Sans Pro" panose="020B0506040000020004" pitchFamily="34" charset="0"/>
                <a:ea typeface="Montserrat" charset="0"/>
                <a:cs typeface="Montserrat" charset="0"/>
              </a:rPr>
              <a:t>ZDRAVJE</a:t>
            </a:r>
          </a:p>
        </p:txBody>
      </p:sp>
      <p:sp>
        <p:nvSpPr>
          <p:cNvPr id="49" name="CuadroTexto 48">
            <a:extLst>
              <a:ext uri="{FF2B5EF4-FFF2-40B4-BE49-F238E27FC236}">
                <a16:creationId xmlns:a16="http://schemas.microsoft.com/office/drawing/2014/main" id="{DC43DD83-6147-441B-9544-6E10130F8060}"/>
              </a:ext>
            </a:extLst>
          </p:cNvPr>
          <p:cNvSpPr txBox="1"/>
          <p:nvPr/>
        </p:nvSpPr>
        <p:spPr>
          <a:xfrm>
            <a:off x="6600689" y="3306131"/>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1800" b="1"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BOLEZEN</a:t>
            </a:r>
          </a:p>
        </p:txBody>
      </p:sp>
      <p:cxnSp>
        <p:nvCxnSpPr>
          <p:cNvPr id="50" name="Conector recto 49">
            <a:extLst>
              <a:ext uri="{FF2B5EF4-FFF2-40B4-BE49-F238E27FC236}">
                <a16:creationId xmlns:a16="http://schemas.microsoft.com/office/drawing/2014/main" id="{05A8B45C-02AE-4837-8A52-BBF28D9B231A}"/>
              </a:ext>
            </a:extLst>
          </p:cNvPr>
          <p:cNvCxnSpPr>
            <a:cxnSpLocks/>
          </p:cNvCxnSpPr>
          <p:nvPr/>
        </p:nvCxnSpPr>
        <p:spPr>
          <a:xfrm>
            <a:off x="5295409" y="794213"/>
            <a:ext cx="43290" cy="5765337"/>
          </a:xfrm>
          <a:prstGeom prst="line">
            <a:avLst/>
          </a:prstGeom>
          <a:ln w="1270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3" name="CuadroTexto 52">
            <a:extLst>
              <a:ext uri="{FF2B5EF4-FFF2-40B4-BE49-F238E27FC236}">
                <a16:creationId xmlns:a16="http://schemas.microsoft.com/office/drawing/2014/main" id="{72AF69EE-53E3-4D26-8FEA-456E096B71AF}"/>
              </a:ext>
            </a:extLst>
          </p:cNvPr>
          <p:cNvSpPr txBox="1"/>
          <p:nvPr/>
        </p:nvSpPr>
        <p:spPr>
          <a:xfrm>
            <a:off x="3086936" y="3397211"/>
            <a:ext cx="4503525"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14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Začetek prenosljive bolezni</a:t>
            </a:r>
          </a:p>
        </p:txBody>
      </p:sp>
      <p:sp>
        <p:nvSpPr>
          <p:cNvPr id="57" name="CuadroTexto 56">
            <a:extLst>
              <a:ext uri="{FF2B5EF4-FFF2-40B4-BE49-F238E27FC236}">
                <a16:creationId xmlns:a16="http://schemas.microsoft.com/office/drawing/2014/main" id="{E03C3617-EBE4-41D4-BFE6-EC9ACEA76436}"/>
              </a:ext>
            </a:extLst>
          </p:cNvPr>
          <p:cNvSpPr txBox="1"/>
          <p:nvPr/>
        </p:nvSpPr>
        <p:spPr>
          <a:xfrm>
            <a:off x="6663639" y="3783148"/>
            <a:ext cx="1799043"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1400" b="0"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Brez simptomov</a:t>
            </a:r>
          </a:p>
        </p:txBody>
      </p:sp>
      <p:sp>
        <p:nvSpPr>
          <p:cNvPr id="59" name="CuadroTexto 58">
            <a:extLst>
              <a:ext uri="{FF2B5EF4-FFF2-40B4-BE49-F238E27FC236}">
                <a16:creationId xmlns:a16="http://schemas.microsoft.com/office/drawing/2014/main" id="{E1F6B308-F310-4F46-8B5B-11DD93324E25}"/>
              </a:ext>
            </a:extLst>
          </p:cNvPr>
          <p:cNvSpPr txBox="1"/>
          <p:nvPr/>
        </p:nvSpPr>
        <p:spPr>
          <a:xfrm>
            <a:off x="8411325" y="3755785"/>
            <a:ext cx="3394762"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1400" b="0"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simptomi</a:t>
            </a:r>
          </a:p>
        </p:txBody>
      </p:sp>
      <mc:AlternateContent xmlns:mc="http://schemas.openxmlformats.org/markup-compatibility/2006">
        <mc:Choice xmlns:am3d="http://schemas.microsoft.com/office/drawing/2017/model3d" Requires="am3d">
          <p:graphicFrame>
            <p:nvGraphicFramePr>
              <p:cNvPr id="64" name="Modelo 3D 63" descr="Gallina picoteando">
                <a:extLst>
                  <a:ext uri="{FF2B5EF4-FFF2-40B4-BE49-F238E27FC236}">
                    <a16:creationId xmlns:a16="http://schemas.microsoft.com/office/drawing/2014/main" id="{2A39C882-18BE-496E-83B7-225A4D67E2D5}"/>
                  </a:ext>
                </a:extLst>
              </p:cNvPr>
              <p:cNvGraphicFramePr>
                <a:graphicFrameLocks noChangeAspect="1"/>
              </p:cNvGraphicFramePr>
              <p:nvPr/>
            </p:nvGraphicFramePr>
            <p:xfrm>
              <a:off x="1976637" y="3904916"/>
              <a:ext cx="1684205" cy="1221615"/>
            </p:xfrm>
            <a:graphic>
              <a:graphicData uri="http://schemas.microsoft.com/office/drawing/2017/model3d">
                <am3d:model3d r:embed="rId10">
                  <am3d:spPr>
                    <a:xfrm>
                      <a:off x="0" y="0"/>
                      <a:ext cx="1684205" cy="1221615"/>
                    </a:xfrm>
                    <a:prstGeom prst="rect">
                      <a:avLst/>
                    </a:prstGeom>
                  </am3d:spPr>
                  <am3d:camera>
                    <am3d:pos x="0" y="0" z="59340080"/>
                    <am3d:up dx="0" dy="36000000" dz="0"/>
                    <am3d:lookAt x="0" y="0" z="0"/>
                    <am3d:perspective fov="2700000"/>
                  </am3d:camera>
                  <am3d:trans>
                    <am3d:meterPerModelUnit n="21612993" d="1000000"/>
                    <am3d:preTrans dx="112946" dy="-11862568" dz="-3291180"/>
                    <am3d:scale>
                      <am3d:sx n="1000000" d="1000000"/>
                      <am3d:sy n="1000000" d="1000000"/>
                      <am3d:sz n="1000000" d="1000000"/>
                    </am3d:scale>
                    <am3d:rot ax="5654511" ay="4534914" az="5662729"/>
                    <am3d:postTrans dx="0" dy="0" dz="0"/>
                  </am3d:trans>
                  <am3d:raster rName="Office3DRenderer" rVer="16.0.8326">
                    <am3d:blip r:embed="rId11"/>
                  </am3d:raster>
                  <am3d:objViewport viewportSz="208384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4" name="Modelo 3D 63" descr="Gallina picoteando">
                <a:extLst>
                  <a:ext uri="{FF2B5EF4-FFF2-40B4-BE49-F238E27FC236}">
                    <a16:creationId xmlns:a16="http://schemas.microsoft.com/office/drawing/2014/main" id="{2A39C882-18BE-496E-83B7-225A4D67E2D5}"/>
                  </a:ext>
                </a:extLst>
              </p:cNvPr>
              <p:cNvPicPr>
                <a:picLocks noGrp="1" noRot="1" noChangeAspect="1" noMove="1" noResize="1" noEditPoints="1" noAdjustHandles="1" noChangeArrowheads="1" noChangeShapeType="1" noCrop="1"/>
              </p:cNvPicPr>
              <p:nvPr/>
            </p:nvPicPr>
            <p:blipFill>
              <a:blip r:embed="rId11"/>
              <a:stretch>
                <a:fillRect/>
              </a:stretch>
            </p:blipFill>
            <p:spPr>
              <a:xfrm>
                <a:off x="1976637" y="3904916"/>
                <a:ext cx="1684205" cy="122161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69" name="Modelo 3D 68" descr="Cápsula de píldoras farmacéuticas">
                <a:extLst>
                  <a:ext uri="{FF2B5EF4-FFF2-40B4-BE49-F238E27FC236}">
                    <a16:creationId xmlns:a16="http://schemas.microsoft.com/office/drawing/2014/main" id="{65E9C916-A067-476D-9233-5E163745B14D}"/>
                  </a:ext>
                </a:extLst>
              </p:cNvPr>
              <p:cNvGraphicFramePr>
                <a:graphicFrameLocks noChangeAspect="1"/>
              </p:cNvGraphicFramePr>
              <p:nvPr/>
            </p:nvGraphicFramePr>
            <p:xfrm rot="18607136" flipV="1">
              <a:off x="1143855" y="5844487"/>
              <a:ext cx="207093" cy="402681"/>
            </p:xfrm>
            <a:graphic>
              <a:graphicData uri="http://schemas.microsoft.com/office/drawing/2017/model3d">
                <am3d:model3d r:embed="rId3">
                  <am3d:spPr>
                    <a:xfrm rot="18607136" flipV="1">
                      <a:off x="0" y="0"/>
                      <a:ext cx="207093" cy="40268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5"/>
                  </am3d:raster>
                  <am3d:objViewport viewportSz="4141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9" name="Modelo 3D 68" descr="Cápsula de píldoras farmacéuticas">
                <a:extLst>
                  <a:ext uri="{FF2B5EF4-FFF2-40B4-BE49-F238E27FC236}">
                    <a16:creationId xmlns:a16="http://schemas.microsoft.com/office/drawing/2014/main" id="{65E9C916-A067-476D-9233-5E163745B14D}"/>
                  </a:ext>
                </a:extLst>
              </p:cNvPr>
              <p:cNvPicPr>
                <a:picLocks noGrp="1" noRot="1" noChangeAspect="1" noMove="1" noResize="1" noEditPoints="1" noAdjustHandles="1" noChangeArrowheads="1" noChangeShapeType="1" noCrop="1"/>
              </p:cNvPicPr>
              <p:nvPr/>
            </p:nvPicPr>
            <p:blipFill>
              <a:blip r:embed="rId5"/>
              <a:stretch>
                <a:fillRect/>
              </a:stretch>
            </p:blipFill>
            <p:spPr>
              <a:xfrm rot="18607136" flipV="1">
                <a:off x="1143855" y="5844487"/>
                <a:ext cx="207093" cy="40268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2" name="Modelo 3D 71" descr="Cápsula de píldoras farmacéuticas">
                <a:extLst>
                  <a:ext uri="{FF2B5EF4-FFF2-40B4-BE49-F238E27FC236}">
                    <a16:creationId xmlns:a16="http://schemas.microsoft.com/office/drawing/2014/main" id="{7BB0A6CE-4A6D-4456-9549-13F9C96795FB}"/>
                  </a:ext>
                </a:extLst>
              </p:cNvPr>
              <p:cNvGraphicFramePr>
                <a:graphicFrameLocks noChangeAspect="1"/>
              </p:cNvGraphicFramePr>
              <p:nvPr/>
            </p:nvGraphicFramePr>
            <p:xfrm rot="16409527" flipV="1">
              <a:off x="1040117" y="5624659"/>
              <a:ext cx="102590" cy="306525"/>
            </p:xfrm>
            <a:graphic>
              <a:graphicData uri="http://schemas.microsoft.com/office/drawing/2017/model3d">
                <am3d:model3d r:embed="rId3">
                  <am3d:spPr>
                    <a:xfrm rot="16409527" flipV="1">
                      <a:off x="0" y="0"/>
                      <a:ext cx="102590" cy="30652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414474" ay="2553103" az="5378643"/>
                    <am3d:postTrans dx="0" dy="0" dz="0"/>
                  </am3d:trans>
                  <am3d:raster rName="Office3DRenderer" rVer="16.0.8326">
                    <am3d:blip r:embed="rId4"/>
                  </am3d:raster>
                  <am3d:objViewport viewportSz="3191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2" name="Modelo 3D 71" descr="Cápsula de píldoras farmacéuticas">
                <a:extLst>
                  <a:ext uri="{FF2B5EF4-FFF2-40B4-BE49-F238E27FC236}">
                    <a16:creationId xmlns:a16="http://schemas.microsoft.com/office/drawing/2014/main" id="{7BB0A6CE-4A6D-4456-9549-13F9C96795FB}"/>
                  </a:ext>
                </a:extLst>
              </p:cNvPr>
              <p:cNvPicPr>
                <a:picLocks noGrp="1" noRot="1" noChangeAspect="1" noMove="1" noResize="1" noEditPoints="1" noAdjustHandles="1" noChangeArrowheads="1" noChangeShapeType="1" noCrop="1"/>
              </p:cNvPicPr>
              <p:nvPr/>
            </p:nvPicPr>
            <p:blipFill>
              <a:blip r:embed="rId4"/>
              <a:stretch>
                <a:fillRect/>
              </a:stretch>
            </p:blipFill>
            <p:spPr>
              <a:xfrm rot="16409527" flipV="1">
                <a:off x="1040117" y="5624659"/>
                <a:ext cx="102590" cy="30652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5" name="Modelo 3D 74" descr="Cápsula de píldoras farmacéuticas">
                <a:extLst>
                  <a:ext uri="{FF2B5EF4-FFF2-40B4-BE49-F238E27FC236}">
                    <a16:creationId xmlns:a16="http://schemas.microsoft.com/office/drawing/2014/main" id="{F5182957-11A9-4AFF-8C15-11BFCCAEB069}"/>
                  </a:ext>
                </a:extLst>
              </p:cNvPr>
              <p:cNvGraphicFramePr>
                <a:graphicFrameLocks noChangeAspect="1"/>
              </p:cNvGraphicFramePr>
              <p:nvPr/>
            </p:nvGraphicFramePr>
            <p:xfrm rot="1934225" flipH="1">
              <a:off x="3566250" y="4905514"/>
              <a:ext cx="114130" cy="317179"/>
            </p:xfrm>
            <a:graphic>
              <a:graphicData uri="http://schemas.microsoft.com/office/drawing/2017/model3d">
                <am3d:model3d r:embed="rId3">
                  <am3d:spPr>
                    <a:xfrm rot="1934225" flipH="1">
                      <a:off x="0" y="0"/>
                      <a:ext cx="114130" cy="317179"/>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320612" ay="-1297697" az="-5184840"/>
                    <am3d:postTrans dx="0" dy="0" dz="0"/>
                  </am3d:trans>
                  <am3d:raster rName="Office3DRenderer" rVer="16.0.8326">
                    <am3d:blip r:embed="rId12"/>
                  </am3d:raster>
                  <am3d:objViewport viewportSz="33430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5" name="Modelo 3D 74" descr="Cápsula de píldoras farmacéuticas">
                <a:extLst>
                  <a:ext uri="{FF2B5EF4-FFF2-40B4-BE49-F238E27FC236}">
                    <a16:creationId xmlns:a16="http://schemas.microsoft.com/office/drawing/2014/main" id="{F5182957-11A9-4AFF-8C15-11BFCCAEB069}"/>
                  </a:ext>
                </a:extLst>
              </p:cNvPr>
              <p:cNvPicPr>
                <a:picLocks noGrp="1" noRot="1" noChangeAspect="1" noMove="1" noResize="1" noEditPoints="1" noAdjustHandles="1" noChangeArrowheads="1" noChangeShapeType="1" noCrop="1"/>
              </p:cNvPicPr>
              <p:nvPr/>
            </p:nvPicPr>
            <p:blipFill>
              <a:blip r:embed="rId12"/>
              <a:stretch>
                <a:fillRect/>
              </a:stretch>
            </p:blipFill>
            <p:spPr>
              <a:xfrm rot="1934225" flipH="1">
                <a:off x="3566250" y="4905514"/>
                <a:ext cx="114130" cy="317179"/>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6" name="Modelo 3D 85" descr="Cápsula de píldoras farmacéuticas">
                <a:extLst>
                  <a:ext uri="{FF2B5EF4-FFF2-40B4-BE49-F238E27FC236}">
                    <a16:creationId xmlns:a16="http://schemas.microsoft.com/office/drawing/2014/main" id="{4F3EA656-4A7E-4085-9B78-3291EEDE73B4}"/>
                  </a:ext>
                </a:extLst>
              </p:cNvPr>
              <p:cNvGraphicFramePr>
                <a:graphicFrameLocks noChangeAspect="1"/>
              </p:cNvGraphicFramePr>
              <p:nvPr/>
            </p:nvGraphicFramePr>
            <p:xfrm rot="7460079">
              <a:off x="5595207" y="5689245"/>
              <a:ext cx="213671" cy="415471"/>
            </p:xfrm>
            <a:graphic>
              <a:graphicData uri="http://schemas.microsoft.com/office/drawing/2017/model3d">
                <am3d:model3d r:embed="rId3">
                  <am3d:spPr>
                    <a:xfrm rot="7460079">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6" name="Modelo 3D 85" descr="Cápsula de píldoras farmacéuticas">
                <a:extLst>
                  <a:ext uri="{FF2B5EF4-FFF2-40B4-BE49-F238E27FC236}">
                    <a16:creationId xmlns:a16="http://schemas.microsoft.com/office/drawing/2014/main" id="{4F3EA656-4A7E-4085-9B78-3291EEDE73B4}"/>
                  </a:ext>
                </a:extLst>
              </p:cNvPr>
              <p:cNvPicPr>
                <a:picLocks noGrp="1" noRot="1" noChangeAspect="1" noMove="1" noResize="1" noEditPoints="1" noAdjustHandles="1" noChangeArrowheads="1" noChangeShapeType="1" noCrop="1"/>
              </p:cNvPicPr>
              <p:nvPr/>
            </p:nvPicPr>
            <p:blipFill>
              <a:blip r:embed="rId6"/>
              <a:stretch>
                <a:fillRect/>
              </a:stretch>
            </p:blipFill>
            <p:spPr>
              <a:xfrm rot="7460079">
                <a:off x="5595207" y="5689245"/>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7" name="Modelo 3D 86" descr="Cápsula de píldoras farmacéuticas">
                <a:extLst>
                  <a:ext uri="{FF2B5EF4-FFF2-40B4-BE49-F238E27FC236}">
                    <a16:creationId xmlns:a16="http://schemas.microsoft.com/office/drawing/2014/main" id="{DF477E94-3BFD-4AB6-ACD7-298856A37B14}"/>
                  </a:ext>
                </a:extLst>
              </p:cNvPr>
              <p:cNvGraphicFramePr>
                <a:graphicFrameLocks noChangeAspect="1"/>
              </p:cNvGraphicFramePr>
              <p:nvPr/>
            </p:nvGraphicFramePr>
            <p:xfrm rot="18607136">
              <a:off x="5786726" y="5486561"/>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7" name="Modelo 3D 86" descr="Cápsula de píldoras farmacéuticas">
                <a:extLst>
                  <a:ext uri="{FF2B5EF4-FFF2-40B4-BE49-F238E27FC236}">
                    <a16:creationId xmlns:a16="http://schemas.microsoft.com/office/drawing/2014/main" id="{DF477E94-3BFD-4AB6-ACD7-298856A37B14}"/>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5786726" y="5486561"/>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8" name="Modelo 3D 87" descr="Cápsula de píldoras farmacéuticas">
                <a:extLst>
                  <a:ext uri="{FF2B5EF4-FFF2-40B4-BE49-F238E27FC236}">
                    <a16:creationId xmlns:a16="http://schemas.microsoft.com/office/drawing/2014/main" id="{F4D6F5CE-7E01-4DE7-87DC-3FB9DC0FFBB7}"/>
                  </a:ext>
                </a:extLst>
              </p:cNvPr>
              <p:cNvGraphicFramePr>
                <a:graphicFrameLocks noChangeAspect="1"/>
              </p:cNvGraphicFramePr>
              <p:nvPr/>
            </p:nvGraphicFramePr>
            <p:xfrm rot="4974280">
              <a:off x="5831452" y="5985667"/>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8" name="Modelo 3D 87" descr="Cápsula de píldoras farmacéuticas">
                <a:extLst>
                  <a:ext uri="{FF2B5EF4-FFF2-40B4-BE49-F238E27FC236}">
                    <a16:creationId xmlns:a16="http://schemas.microsoft.com/office/drawing/2014/main" id="{F4D6F5CE-7E01-4DE7-87DC-3FB9DC0FFBB7}"/>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5831452" y="5985667"/>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9" name="Modelo 3D 88" descr="Cápsula de píldoras farmacéuticas">
                <a:extLst>
                  <a:ext uri="{FF2B5EF4-FFF2-40B4-BE49-F238E27FC236}">
                    <a16:creationId xmlns:a16="http://schemas.microsoft.com/office/drawing/2014/main" id="{5860E5BD-4205-4F96-B98B-0C9FF43A4895}"/>
                  </a:ext>
                </a:extLst>
              </p:cNvPr>
              <p:cNvGraphicFramePr>
                <a:graphicFrameLocks noChangeAspect="1"/>
              </p:cNvGraphicFramePr>
              <p:nvPr/>
            </p:nvGraphicFramePr>
            <p:xfrm rot="20431456">
              <a:off x="6101645" y="5775117"/>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9" name="Modelo 3D 88" descr="Cápsula de píldoras farmacéuticas">
                <a:extLst>
                  <a:ext uri="{FF2B5EF4-FFF2-40B4-BE49-F238E27FC236}">
                    <a16:creationId xmlns:a16="http://schemas.microsoft.com/office/drawing/2014/main" id="{5860E5BD-4205-4F96-B98B-0C9FF43A4895}"/>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6101645" y="5775117"/>
                <a:ext cx="215908" cy="33846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0" name="Modelo 3D 89" descr="Cápsula de píldoras farmacéuticas">
                <a:extLst>
                  <a:ext uri="{FF2B5EF4-FFF2-40B4-BE49-F238E27FC236}">
                    <a16:creationId xmlns:a16="http://schemas.microsoft.com/office/drawing/2014/main" id="{41C7CE3A-3ECF-4C8F-9546-BCB04F3E33AB}"/>
                  </a:ext>
                </a:extLst>
              </p:cNvPr>
              <p:cNvGraphicFramePr>
                <a:graphicFrameLocks noChangeAspect="1"/>
              </p:cNvGraphicFramePr>
              <p:nvPr/>
            </p:nvGraphicFramePr>
            <p:xfrm rot="18879530">
              <a:off x="7779287" y="5413469"/>
              <a:ext cx="213671" cy="415471"/>
            </p:xfrm>
            <a:graphic>
              <a:graphicData uri="http://schemas.microsoft.com/office/drawing/2017/model3d">
                <am3d:model3d r:embed="rId3">
                  <am3d:spPr>
                    <a:xfrm rot="18879530">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0" name="Modelo 3D 89" descr="Cápsula de píldoras farmacéuticas">
                <a:extLst>
                  <a:ext uri="{FF2B5EF4-FFF2-40B4-BE49-F238E27FC236}">
                    <a16:creationId xmlns:a16="http://schemas.microsoft.com/office/drawing/2014/main" id="{41C7CE3A-3ECF-4C8F-9546-BCB04F3E33AB}"/>
                  </a:ext>
                </a:extLst>
              </p:cNvPr>
              <p:cNvPicPr>
                <a:picLocks noGrp="1" noRot="1" noChangeAspect="1" noMove="1" noResize="1" noEditPoints="1" noAdjustHandles="1" noChangeArrowheads="1" noChangeShapeType="1" noCrop="1"/>
              </p:cNvPicPr>
              <p:nvPr/>
            </p:nvPicPr>
            <p:blipFill>
              <a:blip r:embed="rId6"/>
              <a:stretch>
                <a:fillRect/>
              </a:stretch>
            </p:blipFill>
            <p:spPr>
              <a:xfrm rot="18879530">
                <a:off x="7779287" y="5413469"/>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1" name="Modelo 3D 90" descr="Cápsula de píldoras farmacéuticas">
                <a:extLst>
                  <a:ext uri="{FF2B5EF4-FFF2-40B4-BE49-F238E27FC236}">
                    <a16:creationId xmlns:a16="http://schemas.microsoft.com/office/drawing/2014/main" id="{9FC67B5B-E7E4-4233-BA77-D5FC4EF296B4}"/>
                  </a:ext>
                </a:extLst>
              </p:cNvPr>
              <p:cNvGraphicFramePr>
                <a:graphicFrameLocks noChangeAspect="1"/>
              </p:cNvGraphicFramePr>
              <p:nvPr/>
            </p:nvGraphicFramePr>
            <p:xfrm rot="18607136">
              <a:off x="6596946" y="4748350"/>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1" name="Modelo 3D 90" descr="Cápsula de píldoras farmacéuticas">
                <a:extLst>
                  <a:ext uri="{FF2B5EF4-FFF2-40B4-BE49-F238E27FC236}">
                    <a16:creationId xmlns:a16="http://schemas.microsoft.com/office/drawing/2014/main" id="{9FC67B5B-E7E4-4233-BA77-D5FC4EF296B4}"/>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6596946" y="4748350"/>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2" name="Modelo 3D 91" descr="Cápsula de píldoras farmacéuticas">
                <a:extLst>
                  <a:ext uri="{FF2B5EF4-FFF2-40B4-BE49-F238E27FC236}">
                    <a16:creationId xmlns:a16="http://schemas.microsoft.com/office/drawing/2014/main" id="{A4937671-C7DB-4A3E-A33F-64132ED99CA2}"/>
                  </a:ext>
                </a:extLst>
              </p:cNvPr>
              <p:cNvGraphicFramePr>
                <a:graphicFrameLocks noChangeAspect="1"/>
              </p:cNvGraphicFramePr>
              <p:nvPr/>
            </p:nvGraphicFramePr>
            <p:xfrm rot="4974280">
              <a:off x="7646357" y="5805770"/>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2" name="Modelo 3D 91" descr="Cápsula de píldoras farmacéuticas">
                <a:extLst>
                  <a:ext uri="{FF2B5EF4-FFF2-40B4-BE49-F238E27FC236}">
                    <a16:creationId xmlns:a16="http://schemas.microsoft.com/office/drawing/2014/main" id="{A4937671-C7DB-4A3E-A33F-64132ED99CA2}"/>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7646357" y="5805770"/>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3" name="Modelo 3D 92" descr="Cápsula de píldoras farmacéuticas">
                <a:extLst>
                  <a:ext uri="{FF2B5EF4-FFF2-40B4-BE49-F238E27FC236}">
                    <a16:creationId xmlns:a16="http://schemas.microsoft.com/office/drawing/2014/main" id="{3061B35B-5D0E-489D-9205-5521279E2400}"/>
                  </a:ext>
                </a:extLst>
              </p:cNvPr>
              <p:cNvGraphicFramePr>
                <a:graphicFrameLocks noChangeAspect="1"/>
              </p:cNvGraphicFramePr>
              <p:nvPr/>
            </p:nvGraphicFramePr>
            <p:xfrm rot="20431456">
              <a:off x="6771995" y="5001105"/>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3" name="Modelo 3D 92" descr="Cápsula de píldoras farmacéuticas">
                <a:extLst>
                  <a:ext uri="{FF2B5EF4-FFF2-40B4-BE49-F238E27FC236}">
                    <a16:creationId xmlns:a16="http://schemas.microsoft.com/office/drawing/2014/main" id="{3061B35B-5D0E-489D-9205-5521279E2400}"/>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6771995" y="5001105"/>
                <a:ext cx="215908" cy="338460"/>
              </a:xfrm>
              <a:prstGeom prst="rect">
                <a:avLst/>
              </a:prstGeom>
            </p:spPr>
          </p:pic>
        </mc:Fallback>
      </mc:AlternateContent>
      <p:sp>
        <p:nvSpPr>
          <p:cNvPr id="95" name="CuadroTexto 94">
            <a:extLst>
              <a:ext uri="{FF2B5EF4-FFF2-40B4-BE49-F238E27FC236}">
                <a16:creationId xmlns:a16="http://schemas.microsoft.com/office/drawing/2014/main" id="{BD087643-78C6-4BF0-A06E-21CB7D86A574}"/>
              </a:ext>
            </a:extLst>
          </p:cNvPr>
          <p:cNvSpPr txBox="1"/>
          <p:nvPr/>
        </p:nvSpPr>
        <p:spPr>
          <a:xfrm>
            <a:off x="60582" y="6508986"/>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Preventiva</a:t>
            </a:r>
          </a:p>
        </p:txBody>
      </p:sp>
      <p:sp>
        <p:nvSpPr>
          <p:cNvPr id="96" name="CuadroTexto 95">
            <a:extLst>
              <a:ext uri="{FF2B5EF4-FFF2-40B4-BE49-F238E27FC236}">
                <a16:creationId xmlns:a16="http://schemas.microsoft.com/office/drawing/2014/main" id="{582ECCE2-DBF6-4D54-ABB5-9506BC54BC7B}"/>
              </a:ext>
            </a:extLst>
          </p:cNvPr>
          <p:cNvSpPr txBox="1"/>
          <p:nvPr/>
        </p:nvSpPr>
        <p:spPr>
          <a:xfrm>
            <a:off x="4712199" y="6254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1800" b="0" i="0" u="none" strike="noStrike" cap="none" normalizeH="0" baseline="0" noProof="0" dirty="0">
                <a:ln>
                  <a:noFill/>
                </a:ln>
                <a:solidFill>
                  <a:srgbClr val="6BB188"/>
                </a:solidFill>
                <a:effectLst/>
                <a:uLnTx/>
                <a:uFillTx/>
                <a:latin typeface="EC Square Sans Pro" panose="020B0506040000020004" pitchFamily="34" charset="0"/>
                <a:ea typeface="Montserrat" charset="0"/>
                <a:cs typeface="Montserrat" charset="0"/>
              </a:rPr>
              <a:t>zgodaj</a:t>
            </a:r>
          </a:p>
        </p:txBody>
      </p:sp>
      <p:sp>
        <p:nvSpPr>
          <p:cNvPr id="97" name="CuadroTexto 96">
            <a:extLst>
              <a:ext uri="{FF2B5EF4-FFF2-40B4-BE49-F238E27FC236}">
                <a16:creationId xmlns:a16="http://schemas.microsoft.com/office/drawing/2014/main" id="{552F9A22-375F-41B8-ADF1-FCD3C37145DA}"/>
              </a:ext>
            </a:extLst>
          </p:cNvPr>
          <p:cNvSpPr txBox="1"/>
          <p:nvPr/>
        </p:nvSpPr>
        <p:spPr>
          <a:xfrm>
            <a:off x="6262769" y="65595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Kurativno zdravljenje/nadzor</a:t>
            </a:r>
          </a:p>
        </p:txBody>
      </p:sp>
      <p:sp>
        <p:nvSpPr>
          <p:cNvPr id="98" name="CuadroTexto 97">
            <a:extLst>
              <a:ext uri="{FF2B5EF4-FFF2-40B4-BE49-F238E27FC236}">
                <a16:creationId xmlns:a16="http://schemas.microsoft.com/office/drawing/2014/main" id="{BD6AB503-9AEA-4E39-8B61-3F8C9559E868}"/>
              </a:ext>
            </a:extLst>
          </p:cNvPr>
          <p:cNvSpPr txBox="1"/>
          <p:nvPr/>
        </p:nvSpPr>
        <p:spPr>
          <a:xfrm>
            <a:off x="7382128" y="6254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konvencionalno</a:t>
            </a:r>
          </a:p>
        </p:txBody>
      </p:sp>
      <p:pic>
        <p:nvPicPr>
          <p:cNvPr id="3" name="Imagen 2">
            <a:extLst>
              <a:ext uri="{FF2B5EF4-FFF2-40B4-BE49-F238E27FC236}">
                <a16:creationId xmlns:a16="http://schemas.microsoft.com/office/drawing/2014/main" id="{6D3D8078-E3C3-473A-BE07-85222CEE4D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123682" y="4714615"/>
            <a:ext cx="1515236" cy="1103143"/>
          </a:xfrm>
          <a:prstGeom prst="rect">
            <a:avLst/>
          </a:prstGeom>
        </p:spPr>
      </p:pic>
      <p:pic>
        <p:nvPicPr>
          <p:cNvPr id="5" name="Imagen 4">
            <a:extLst>
              <a:ext uri="{FF2B5EF4-FFF2-40B4-BE49-F238E27FC236}">
                <a16:creationId xmlns:a16="http://schemas.microsoft.com/office/drawing/2014/main" id="{15A7BFDB-0D08-4F18-B381-979767E762A4}"/>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545150" y="4093068"/>
            <a:ext cx="2706859" cy="1993565"/>
          </a:xfrm>
          <a:prstGeom prst="rect">
            <a:avLst/>
          </a:prstGeom>
        </p:spPr>
      </p:pic>
      <p:pic>
        <p:nvPicPr>
          <p:cNvPr id="7" name="Imagen 6">
            <a:extLst>
              <a:ext uri="{FF2B5EF4-FFF2-40B4-BE49-F238E27FC236}">
                <a16:creationId xmlns:a16="http://schemas.microsoft.com/office/drawing/2014/main" id="{D8DF98D7-B975-4086-8D12-50263262A14B}"/>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473517" y="3988305"/>
            <a:ext cx="1414395" cy="786452"/>
          </a:xfrm>
          <a:prstGeom prst="rect">
            <a:avLst/>
          </a:prstGeom>
        </p:spPr>
      </p:pic>
      <p:pic>
        <p:nvPicPr>
          <p:cNvPr id="54" name="Imagen 53">
            <a:extLst>
              <a:ext uri="{FF2B5EF4-FFF2-40B4-BE49-F238E27FC236}">
                <a16:creationId xmlns:a16="http://schemas.microsoft.com/office/drawing/2014/main" id="{9339B478-2B0F-4535-8D17-28FF5B795D1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473517" y="4747896"/>
            <a:ext cx="1414395" cy="786452"/>
          </a:xfrm>
          <a:prstGeom prst="rect">
            <a:avLst/>
          </a:prstGeom>
        </p:spPr>
      </p:pic>
      <p:pic>
        <p:nvPicPr>
          <p:cNvPr id="55" name="Imagen 54">
            <a:extLst>
              <a:ext uri="{FF2B5EF4-FFF2-40B4-BE49-F238E27FC236}">
                <a16:creationId xmlns:a16="http://schemas.microsoft.com/office/drawing/2014/main" id="{2EA1169E-DBA6-40E5-A786-CB71F7B002A5}"/>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581487" y="5495159"/>
            <a:ext cx="1414395" cy="786452"/>
          </a:xfrm>
          <a:prstGeom prst="rect">
            <a:avLst/>
          </a:prstGeom>
        </p:spPr>
      </p:pic>
    </p:spTree>
    <p:extLst>
      <p:ext uri="{BB962C8B-B14F-4D97-AF65-F5344CB8AC3E}">
        <p14:creationId xmlns:p14="http://schemas.microsoft.com/office/powerpoint/2010/main" val="4047250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619741" y="316925"/>
            <a:ext cx="11104636" cy="532414"/>
          </a:xfrm>
        </p:spPr>
        <p:txBody>
          <a:bodyPr/>
          <a:lstStyle/>
          <a:p>
            <a:pPr marL="263051" indent="-263051"/>
            <a:r>
              <a:rPr lang="sl-SI">
                <a:solidFill>
                  <a:srgbClr val="002060"/>
                </a:solidFill>
                <a:latin typeface="EC Square Sans Pro" panose="020B0506040000020004" pitchFamily="34" charset="0"/>
              </a:rPr>
              <a:t>4. Okvir EU o zdravilih za uporabo v veterinarski medicini in medicirani krmi</a:t>
            </a:r>
          </a:p>
        </p:txBody>
      </p:sp>
      <p:sp>
        <p:nvSpPr>
          <p:cNvPr id="6" name="Marcador de contenido 3">
            <a:extLst>
              <a:ext uri="{FF2B5EF4-FFF2-40B4-BE49-F238E27FC236}">
                <a16:creationId xmlns:a16="http://schemas.microsoft.com/office/drawing/2014/main" id="{3D5A23C4-C1FD-4346-A7B7-89B649D12B8B}"/>
              </a:ext>
            </a:extLst>
          </p:cNvPr>
          <p:cNvSpPr txBox="1">
            <a:spLocks/>
          </p:cNvSpPr>
          <p:nvPr/>
        </p:nvSpPr>
        <p:spPr>
          <a:xfrm>
            <a:off x="5031173" y="3283233"/>
            <a:ext cx="10885541" cy="5365097"/>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283" indent="-342283" algn="just">
              <a:spcAft>
                <a:spcPts val="1198"/>
              </a:spcAft>
              <a:buFont typeface="Arial" panose="020B0604020202020204" pitchFamily="34" charset="0"/>
              <a:buChar char="•"/>
            </a:pPr>
            <a:endParaRPr lang="en-GB" sz="1996" dirty="0">
              <a:solidFill>
                <a:srgbClr val="003399"/>
              </a:solidFill>
              <a:latin typeface="EC Square Sans Pro" panose="020B0506040000020004" pitchFamily="34" charset="0"/>
            </a:endParaRPr>
          </a:p>
          <a:p>
            <a:pPr lvl="1" algn="just">
              <a:spcAft>
                <a:spcPts val="1198"/>
              </a:spcAft>
            </a:pPr>
            <a:endParaRPr lang="en-GB" sz="1797" dirty="0">
              <a:solidFill>
                <a:srgbClr val="003399"/>
              </a:solidFill>
              <a:latin typeface="EC Square Sans Pro" panose="020B0506040000020004" pitchFamily="34" charset="0"/>
            </a:endParaRPr>
          </a:p>
          <a:p>
            <a:pPr algn="just">
              <a:spcAft>
                <a:spcPts val="1198"/>
              </a:spcAft>
            </a:pPr>
            <a:endParaRPr lang="en-GB" sz="1797" dirty="0"/>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11268" y="1381754"/>
            <a:ext cx="12169464" cy="781175"/>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48" b="1" dirty="0">
              <a:solidFill>
                <a:schemeClr val="bg1"/>
              </a:solidFill>
              <a:latin typeface="Montserrat" panose="00000500000000000000" pitchFamily="2" charset="0"/>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11269" y="1500360"/>
            <a:ext cx="12014084" cy="829461"/>
          </a:xfrm>
          <a:prstGeom prst="rect">
            <a:avLst/>
          </a:prstGeom>
          <a:noFill/>
        </p:spPr>
        <p:txBody>
          <a:bodyPr wrap="square" rtlCol="0">
            <a:spAutoFit/>
          </a:bodyPr>
          <a:lstStyle/>
          <a:p>
            <a:pPr algn="ctr"/>
            <a:r>
              <a:rPr lang="sl-SI" sz="2396" b="1" dirty="0">
                <a:solidFill>
                  <a:schemeClr val="bg1"/>
                </a:solidFill>
                <a:latin typeface="EC Square Sans Pro" panose="020B0506040000020004" pitchFamily="34" charset="0"/>
              </a:rPr>
              <a:t>Uredba (EU) 2019/6 o zdravilih za uporabo v veterinarski medicini (Uredba VMP)</a:t>
            </a:r>
            <a:br>
              <a:rPr lang="sl-SI" sz="2396" b="1" dirty="0">
                <a:solidFill>
                  <a:schemeClr val="bg1"/>
                </a:solidFill>
              </a:rPr>
            </a:br>
            <a:endParaRPr lang="sl-SI" sz="2396" b="1" dirty="0">
              <a:solidFill>
                <a:schemeClr val="bg1"/>
              </a:solidFill>
            </a:endParaRPr>
          </a:p>
        </p:txBody>
      </p:sp>
      <p:sp>
        <p:nvSpPr>
          <p:cNvPr id="3" name="Rectángulo 2">
            <a:extLst>
              <a:ext uri="{FF2B5EF4-FFF2-40B4-BE49-F238E27FC236}">
                <a16:creationId xmlns:a16="http://schemas.microsoft.com/office/drawing/2014/main" id="{1773ED4B-94AE-4043-B465-D839C22AE128}"/>
              </a:ext>
            </a:extLst>
          </p:cNvPr>
          <p:cNvSpPr/>
          <p:nvPr/>
        </p:nvSpPr>
        <p:spPr>
          <a:xfrm>
            <a:off x="87328" y="2620014"/>
            <a:ext cx="5628377" cy="3116342"/>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271" tIns="45635" rIns="91271" bIns="45635" rtlCol="0" anchor="ctr"/>
          <a:lstStyle/>
          <a:p>
            <a:pPr algn="ctr"/>
            <a:r>
              <a:rPr lang="sl-SI" sz="1797" b="1" dirty="0">
                <a:solidFill>
                  <a:srgbClr val="003399"/>
                </a:solidFill>
                <a:latin typeface="EC Square Sans Pro" panose="020B0506040000020004" pitchFamily="34" charset="0"/>
                <a:ea typeface="Montserrat" charset="0"/>
                <a:cs typeface="Montserrat" charset="0"/>
              </a:rPr>
              <a:t>Profilaksa  </a:t>
            </a:r>
          </a:p>
          <a:p>
            <a:endParaRPr lang="en-US" sz="1797" b="1" dirty="0">
              <a:solidFill>
                <a:srgbClr val="003399"/>
              </a:solidFill>
              <a:latin typeface="EC Square Sans Pro" panose="020B0506040000020004" pitchFamily="34" charset="0"/>
            </a:endParaRPr>
          </a:p>
          <a:p>
            <a:r>
              <a:rPr lang="sl-SI" sz="1797" dirty="0">
                <a:solidFill>
                  <a:srgbClr val="002060"/>
                </a:solidFill>
                <a:latin typeface="EC Square Sans Pro"/>
              </a:rPr>
              <a:t>Samo v izrednih primerih za dajanje posamezni živali (antibiotiki) ali omejenemu številu živali (druge protimikrobne snovi), če je tveganje okužbe ali nalezljive bolezni zelo veliko in bi bile posledice verjetno hude. </a:t>
            </a:r>
          </a:p>
        </p:txBody>
      </p:sp>
      <p:sp>
        <p:nvSpPr>
          <p:cNvPr id="11" name="Rectángulo 10">
            <a:extLst>
              <a:ext uri="{FF2B5EF4-FFF2-40B4-BE49-F238E27FC236}">
                <a16:creationId xmlns:a16="http://schemas.microsoft.com/office/drawing/2014/main" id="{AE1452DA-6B90-407A-9D93-E75B265E7734}"/>
              </a:ext>
            </a:extLst>
          </p:cNvPr>
          <p:cNvSpPr/>
          <p:nvPr/>
        </p:nvSpPr>
        <p:spPr>
          <a:xfrm>
            <a:off x="6096000" y="2641564"/>
            <a:ext cx="5552318" cy="3116342"/>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271" tIns="45635" rIns="91271" bIns="45635" rtlCol="0" anchor="ctr"/>
          <a:lstStyle/>
          <a:p>
            <a:pPr algn="ctr"/>
            <a:r>
              <a:rPr lang="sl-SI" sz="1797" b="1" dirty="0" err="1">
                <a:solidFill>
                  <a:srgbClr val="003399"/>
                </a:solidFill>
                <a:latin typeface="EC Square Sans Pro" panose="020B0506040000020004" pitchFamily="34" charset="0"/>
                <a:ea typeface="Montserrat" charset="0"/>
                <a:cs typeface="Montserrat" charset="0"/>
              </a:rPr>
              <a:t>Metafilaksa</a:t>
            </a:r>
            <a:r>
              <a:rPr lang="sl-SI" sz="1797" b="1" dirty="0">
                <a:solidFill>
                  <a:schemeClr val="bg1"/>
                </a:solidFill>
                <a:latin typeface="EC Square Sans Pro" panose="020B0506040000020004" pitchFamily="34" charset="0"/>
                <a:ea typeface="Montserrat" charset="0"/>
                <a:cs typeface="Montserrat" charset="0"/>
              </a:rPr>
              <a:t> </a:t>
            </a:r>
          </a:p>
          <a:p>
            <a:endParaRPr lang="en-US" sz="1797" b="1" dirty="0">
              <a:solidFill>
                <a:schemeClr val="bg1"/>
              </a:solidFill>
              <a:latin typeface="EC Square Sans Pro" panose="020B0506040000020004" pitchFamily="34" charset="0"/>
            </a:endParaRPr>
          </a:p>
          <a:p>
            <a:r>
              <a:rPr lang="sl-SI" sz="1797" dirty="0">
                <a:solidFill>
                  <a:srgbClr val="002060"/>
                </a:solidFill>
                <a:latin typeface="EC Square Sans Pro"/>
              </a:rPr>
              <a:t>Samo če obstaja visoko tveganje širjenja okužbe ali nalezljive bolezni v skupini živali in če ni na voljo drugih primerih alternativ.</a:t>
            </a:r>
          </a:p>
          <a:p>
            <a:endParaRPr lang="en-US" sz="1797" dirty="0">
              <a:solidFill>
                <a:srgbClr val="002060"/>
              </a:solidFill>
              <a:latin typeface="EC Square Sans Pro"/>
            </a:endParaRPr>
          </a:p>
          <a:p>
            <a:r>
              <a:rPr lang="sl-SI" sz="1797" dirty="0">
                <a:solidFill>
                  <a:srgbClr val="002060"/>
                </a:solidFill>
                <a:latin typeface="EC Square Sans Pro"/>
              </a:rPr>
              <a:t>Države članice lahko zagotovijo smernice glede drugih primernih alternativ in bodo aktivno podpirale razvoj in uporabo smernic, ki spodbujajo razumevanje dejavnikov tveganja, povezanih z </a:t>
            </a:r>
            <a:r>
              <a:rPr lang="sl-SI" sz="1797" dirty="0" err="1">
                <a:solidFill>
                  <a:srgbClr val="002060"/>
                </a:solidFill>
                <a:latin typeface="EC Square Sans Pro"/>
              </a:rPr>
              <a:t>metafilakso</a:t>
            </a:r>
            <a:r>
              <a:rPr lang="sl-SI" sz="1797" dirty="0">
                <a:solidFill>
                  <a:srgbClr val="002060"/>
                </a:solidFill>
                <a:latin typeface="EC Square Sans Pro"/>
              </a:rPr>
              <a:t>, in vključujejo merila za njihovo uvajanje. </a:t>
            </a:r>
          </a:p>
        </p:txBody>
      </p:sp>
      <p:pic>
        <p:nvPicPr>
          <p:cNvPr id="12" name="Gráfico 11" descr="Aguja con relleno sólido">
            <a:extLst>
              <a:ext uri="{FF2B5EF4-FFF2-40B4-BE49-F238E27FC236}">
                <a16:creationId xmlns:a16="http://schemas.microsoft.com/office/drawing/2014/main" id="{A223D45C-594E-4790-9CA7-8182DAAD57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46134" y="1414824"/>
            <a:ext cx="586484" cy="586484"/>
          </a:xfrm>
          <a:prstGeom prst="rect">
            <a:avLst/>
          </a:prstGeom>
        </p:spPr>
      </p:pic>
    </p:spTree>
    <p:extLst>
      <p:ext uri="{BB962C8B-B14F-4D97-AF65-F5344CB8AC3E}">
        <p14:creationId xmlns:p14="http://schemas.microsoft.com/office/powerpoint/2010/main" val="318393862"/>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DFC7184-AF13-4213-A1D8-576B4B7DECCD}">
  <ds:schemaRefs>
    <ds:schemaRef ds:uri="http://schemas.microsoft.com/office/2006/metadata/properties"/>
    <ds:schemaRef ds:uri="http://schemas.microsoft.com/office/infopath/2007/PartnerControls"/>
    <ds:schemaRef ds:uri="647396e3-6a7c-49e4-86bb-38ecec5b669c"/>
    <ds:schemaRef ds:uri="cf327815-79d0-4fc2-8b8d-cf7e72fbbfb7"/>
  </ds:schemaRefs>
</ds:datastoreItem>
</file>

<file path=customXml/itemProps2.xml><?xml version="1.0" encoding="utf-8"?>
<ds:datastoreItem xmlns:ds="http://schemas.openxmlformats.org/officeDocument/2006/customXml" ds:itemID="{CE70CE72-B49E-4AEF-AFEF-9AAFD49C7B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2977C6A-5D42-4BE0-9785-E4B9FB342C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TotalTime>
  <Words>3417</Words>
  <Application>Microsoft Office PowerPoint</Application>
  <PresentationFormat>Custom</PresentationFormat>
  <Paragraphs>316</Paragraphs>
  <Slides>21</Slides>
  <Notes>12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21</vt:i4>
      </vt:variant>
    </vt:vector>
  </HeadingPairs>
  <TitlesOfParts>
    <vt:vector size="31" baseType="lpstr">
      <vt:lpstr>EC Square Sans Pro</vt:lpstr>
      <vt:lpstr>EUAlbertina</vt:lpstr>
      <vt:lpstr>Google Sans</vt:lpstr>
      <vt:lpstr>Arial</vt:lpstr>
      <vt:lpstr>Calibri</vt:lpstr>
      <vt:lpstr>Calibri Light</vt:lpstr>
      <vt:lpstr>Montserrat</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Kinga Wala</cp:lastModifiedBy>
  <cp:revision>110</cp:revision>
  <dcterms:created xsi:type="dcterms:W3CDTF">2023-11-20T15:58:16Z</dcterms:created>
  <dcterms:modified xsi:type="dcterms:W3CDTF">2024-11-18T10:36:27Z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2024-09-11T10:09:43Z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6bb17ec3-94b8-45cf-bcb5-be7f36a5af74</vt:lpwstr>
  </property>
  <property fmtid="{D5CDD505-2E9C-101B-9397-08002B2CF9AE}" pid="13" name="MSIP_Label_6bd9ddd1-4d20-43f6-abfa-fc3c07406f94_ContentBits">
    <vt:lpwstr>0</vt:lpwstr>
  </property>
  <property fmtid="{D5CDD505-2E9C-101B-9397-08002B2CF9AE}" pid="14" name="Order">
    <vt:lpwstr>13371200.0000000</vt:lpwstr>
  </property>
  <property fmtid="{D5CDD505-2E9C-101B-9397-08002B2CF9AE}" pid="15" name="ContentTypeId">
    <vt:lpwstr>0x010100C78BAB6A1C84F545963E0C901C12A503</vt:lpwstr>
  </property>
  <property fmtid="{D5CDD505-2E9C-101B-9397-08002B2CF9AE}" pid="16" name="MediaServiceImageTags">
    <vt:lpwstr/>
  </property>
</Properties>
</file>