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</p:sldIdLst>
  <p:sldSz cx="13789025" cy="19477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/>
    <p:restoredTop sz="94762"/>
  </p:normalViewPr>
  <p:slideViewPr>
    <p:cSldViewPr snapToGrid="0" snapToObjects="1" showGuides="1">
      <p:cViewPr varScale="1">
        <p:scale>
          <a:sx n="42" d="100"/>
          <a:sy n="42" d="100"/>
        </p:scale>
        <p:origin x="28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195173-98A4-0C4C-893A-74BBAB7E701A}"/>
              </a:ext>
            </a:extLst>
          </p:cNvPr>
          <p:cNvSpPr/>
          <p:nvPr userDrawn="1"/>
        </p:nvSpPr>
        <p:spPr>
          <a:xfrm>
            <a:off x="-2" y="17102667"/>
            <a:ext cx="13789027" cy="2374370"/>
          </a:xfrm>
          <a:prstGeom prst="rect">
            <a:avLst/>
          </a:prstGeom>
          <a:solidFill>
            <a:srgbClr val="EE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792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DEF297-0F06-A748-B169-AFC96B33DF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72461" y="17639277"/>
            <a:ext cx="4525372" cy="13745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F27932-F028-8C49-9AB7-DA3B6D2C5D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190" y="17984228"/>
            <a:ext cx="3888299" cy="6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1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CEFECE-6C84-084B-A09D-67C2E724ADC0}"/>
              </a:ext>
            </a:extLst>
          </p:cNvPr>
          <p:cNvSpPr/>
          <p:nvPr userDrawn="1"/>
        </p:nvSpPr>
        <p:spPr>
          <a:xfrm>
            <a:off x="0" y="0"/>
            <a:ext cx="13789025" cy="19477038"/>
          </a:xfrm>
          <a:prstGeom prst="rect">
            <a:avLst/>
          </a:prstGeom>
          <a:solidFill>
            <a:srgbClr val="FDF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5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378915" rtl="0" eaLnBrk="1" latinLnBrk="0" hangingPunct="1">
        <a:lnSpc>
          <a:spcPct val="90000"/>
        </a:lnSpc>
        <a:spcBef>
          <a:spcPct val="0"/>
        </a:spcBef>
        <a:buNone/>
        <a:defRPr sz="66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4729" indent="-344729" algn="l" defTabSz="1378915" rtl="0" eaLnBrk="1" latinLnBrk="0" hangingPunct="1">
        <a:lnSpc>
          <a:spcPct val="90000"/>
        </a:lnSpc>
        <a:spcBef>
          <a:spcPts val="1508"/>
        </a:spcBef>
        <a:buFont typeface="Arial" panose="020B0604020202020204" pitchFamily="34" charset="0"/>
        <a:buChar char="•"/>
        <a:defRPr sz="4222" kern="1200">
          <a:solidFill>
            <a:schemeClr val="tx1"/>
          </a:solidFill>
          <a:latin typeface="+mn-lt"/>
          <a:ea typeface="+mn-ea"/>
          <a:cs typeface="+mn-cs"/>
        </a:defRPr>
      </a:lvl1pPr>
      <a:lvl2pPr marL="1034186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3619" kern="1200">
          <a:solidFill>
            <a:schemeClr val="tx1"/>
          </a:solidFill>
          <a:latin typeface="+mn-lt"/>
          <a:ea typeface="+mn-ea"/>
          <a:cs typeface="+mn-cs"/>
        </a:defRPr>
      </a:lvl2pPr>
      <a:lvl3pPr marL="1723644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3016" kern="1200">
          <a:solidFill>
            <a:schemeClr val="tx1"/>
          </a:solidFill>
          <a:latin typeface="+mn-lt"/>
          <a:ea typeface="+mn-ea"/>
          <a:cs typeface="+mn-cs"/>
        </a:defRPr>
      </a:lvl3pPr>
      <a:lvl4pPr marL="2413102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4pPr>
      <a:lvl5pPr marL="3102559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5pPr>
      <a:lvl6pPr marL="3792017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6pPr>
      <a:lvl7pPr marL="4481474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7pPr>
      <a:lvl8pPr marL="5170932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8pPr>
      <a:lvl9pPr marL="5860390" indent="-344729" algn="l" defTabSz="1378915" rtl="0" eaLnBrk="1" latinLnBrk="0" hangingPunct="1">
        <a:lnSpc>
          <a:spcPct val="90000"/>
        </a:lnSpc>
        <a:spcBef>
          <a:spcPts val="754"/>
        </a:spcBef>
        <a:buFont typeface="Arial" panose="020B0604020202020204" pitchFamily="34" charset="0"/>
        <a:buChar char="•"/>
        <a:defRPr sz="27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1pPr>
      <a:lvl2pPr marL="689458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2pPr>
      <a:lvl3pPr marL="1378915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3pPr>
      <a:lvl4pPr marL="2068373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4pPr>
      <a:lvl5pPr marL="2757830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5pPr>
      <a:lvl6pPr marL="3447288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6pPr>
      <a:lvl7pPr marL="4136746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7pPr>
      <a:lvl8pPr marL="4826203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8pPr>
      <a:lvl9pPr marL="5515661" algn="l" defTabSz="1378915" rtl="0" eaLnBrk="1" latinLnBrk="0" hangingPunct="1">
        <a:defRPr sz="2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E2B245-AC9E-9442-8026-8C813EE99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14" y="1702676"/>
            <a:ext cx="9069596" cy="132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9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9B9E81C-BC11-8E40-A9B0-F5DC1A4BD883}"/>
              </a:ext>
            </a:extLst>
          </p:cNvPr>
          <p:cNvSpPr txBox="1"/>
          <p:nvPr/>
        </p:nvSpPr>
        <p:spPr>
          <a:xfrm>
            <a:off x="964721" y="4666106"/>
            <a:ext cx="3827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people seek health care they are hoping to get better.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2E535F2-995B-1F42-8656-127723A2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72680" y="2103537"/>
            <a:ext cx="2243667" cy="22436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DB5280E-F7C3-9C41-BE62-5A7B829F8E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788525" y="2103536"/>
            <a:ext cx="2243667" cy="224366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25C3481-03AF-0644-9BC3-5DA463D89E39}"/>
              </a:ext>
            </a:extLst>
          </p:cNvPr>
          <p:cNvSpPr txBox="1"/>
          <p:nvPr/>
        </p:nvSpPr>
        <p:spPr>
          <a:xfrm>
            <a:off x="4980566" y="4666105"/>
            <a:ext cx="3827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 often, they actually end up getting new infections - sometimes fatal.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5FB96D-F87C-974C-B879-A2374AD2ED53}"/>
              </a:ext>
            </a:extLst>
          </p:cNvPr>
          <p:cNvSpPr txBox="1"/>
          <p:nvPr/>
        </p:nvSpPr>
        <p:spPr>
          <a:xfrm>
            <a:off x="8996410" y="4666105"/>
            <a:ext cx="3827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of poor hygiene</a:t>
            </a:r>
          </a:p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health care facilities. 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E84968-2915-D04E-BC39-8BE72931B1ED}"/>
              </a:ext>
            </a:extLst>
          </p:cNvPr>
          <p:cNvSpPr txBox="1"/>
          <p:nvPr/>
        </p:nvSpPr>
        <p:spPr>
          <a:xfrm>
            <a:off x="964720" y="9395184"/>
            <a:ext cx="382789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way health care facilities can help stop this is by making sure that all health workers have access to the right hand hygiene and hand cleaning products. 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4F474FF-7F58-5C49-9078-943C91F76803}"/>
              </a:ext>
            </a:extLst>
          </p:cNvPr>
          <p:cNvSpPr txBox="1"/>
          <p:nvPr/>
        </p:nvSpPr>
        <p:spPr>
          <a:xfrm>
            <a:off x="5036929" y="9394503"/>
            <a:ext cx="37715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Soap, water, clean towels – or alcohol based handrub.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0B7284-A317-944B-A542-5D147793D46F}"/>
              </a:ext>
            </a:extLst>
          </p:cNvPr>
          <p:cNvSpPr txBox="1"/>
          <p:nvPr/>
        </p:nvSpPr>
        <p:spPr>
          <a:xfrm>
            <a:off x="8996410" y="9394503"/>
            <a:ext cx="39218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making sure that facilities are designed to make it easy for health workers to clean their hands when and where they need to.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7A8EBE2-C1AF-EE46-9838-5FB5A5CF0C65}"/>
              </a:ext>
            </a:extLst>
          </p:cNvPr>
          <p:cNvSpPr txBox="1"/>
          <p:nvPr/>
        </p:nvSpPr>
        <p:spPr>
          <a:xfrm>
            <a:off x="964720" y="14626607"/>
            <a:ext cx="3827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by making sure they know how to use them effectively.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0AE3DB7-CCA9-0346-B1BD-0677358796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72679" y="12064038"/>
            <a:ext cx="2243667" cy="224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382B77F5-4871-BA43-BF8F-4D8DC6D04DEB}"/>
              </a:ext>
            </a:extLst>
          </p:cNvPr>
          <p:cNvSpPr txBox="1"/>
          <p:nvPr/>
        </p:nvSpPr>
        <p:spPr>
          <a:xfrm>
            <a:off x="5043627" y="14626607"/>
            <a:ext cx="3827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There's a reason alcohol based handrub</a:t>
            </a:r>
          </a:p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listed as a WHO Essential Medicine. 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C29361-C2D8-F649-BA1F-28C2D4EC7FCE}"/>
              </a:ext>
            </a:extLst>
          </p:cNvPr>
          <p:cNvSpPr txBox="1"/>
          <p:nvPr/>
        </p:nvSpPr>
        <p:spPr>
          <a:xfrm>
            <a:off x="8996410" y="14626607"/>
            <a:ext cx="3827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save lives!</a:t>
            </a:r>
            <a:endParaRPr lang="en-US" sz="22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35693B5-95BD-684E-BC77-F7141069B6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53869" y="2103536"/>
            <a:ext cx="2243667" cy="224366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1D0EB7F-CE22-D74D-BA65-0282789B44A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53869" y="6822790"/>
            <a:ext cx="2243667" cy="2243667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3933CBEB-E927-E04A-ADF0-E5B44C26F190}"/>
              </a:ext>
            </a:extLst>
          </p:cNvPr>
          <p:cNvGrpSpPr/>
          <p:nvPr/>
        </p:nvGrpSpPr>
        <p:grpSpPr>
          <a:xfrm>
            <a:off x="5766635" y="6849834"/>
            <a:ext cx="2249711" cy="2225767"/>
            <a:chOff x="3171301" y="2323791"/>
            <a:chExt cx="6945493" cy="6871570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3A17DE5C-896F-0643-9EC9-D3AC345CC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6858000" y="2323791"/>
              <a:ext cx="3258794" cy="3258794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A87C1BF-1C7D-214B-9609-99B3B5D3D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171301" y="5936567"/>
              <a:ext cx="3258794" cy="3258794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9409E6AC-AD13-D34B-BB3D-342489B9D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171301" y="2323791"/>
              <a:ext cx="3258794" cy="3258794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49198D3-E456-1E45-9433-551363CAC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6858000" y="5936567"/>
              <a:ext cx="3258794" cy="3258794"/>
            </a:xfrm>
            <a:prstGeom prst="rect">
              <a:avLst/>
            </a:prstGeom>
          </p:spPr>
        </p:pic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E7D6694E-3F51-3B4B-9753-716EB3DF4B0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788523" y="6831935"/>
            <a:ext cx="2243667" cy="224366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6B68B4BF-BFD3-6A47-B47B-2F27BAA8C6E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788523" y="12064038"/>
            <a:ext cx="2243667" cy="224366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D5696D40-4AAF-B14D-895A-01F25947F1B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753867" y="12064038"/>
            <a:ext cx="2243667" cy="22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48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132</Words>
  <Application>Microsoft Macintosh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Guy Dub</cp:lastModifiedBy>
  <cp:revision>41</cp:revision>
  <dcterms:created xsi:type="dcterms:W3CDTF">2022-03-21T13:52:23Z</dcterms:created>
  <dcterms:modified xsi:type="dcterms:W3CDTF">2022-04-29T08:26:29Z</dcterms:modified>
</cp:coreProperties>
</file>