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C Soft Icecream" charset="1" panose="02000603000000000000"/>
      <p:regular r:id="rId10"/>
    </p:embeddedFont>
    <p:embeddedFont>
      <p:font typeface="AC Soft Icecream Italics" charset="1" panose="02000603000000000000"/>
      <p:regular r:id="rId11"/>
    </p:embeddedFont>
    <p:embeddedFont>
      <p:font typeface="Canva Sans" charset="1" panose="020B0503030501040103"/>
      <p:regular r:id="rId12"/>
    </p:embeddedFont>
    <p:embeddedFont>
      <p:font typeface="Canva Sans Bold" charset="1" panose="020B0803030501040103"/>
      <p:regular r:id="rId13"/>
    </p:embeddedFont>
    <p:embeddedFont>
      <p:font typeface="Canva Sans Italics" charset="1" panose="020B0503030501040103"/>
      <p:regular r:id="rId14"/>
    </p:embeddedFont>
    <p:embeddedFont>
      <p:font typeface="Canva Sans Bold Italics" charset="1" panose="020B0803030501040103"/>
      <p:regular r:id="rId15"/>
    </p:embeddedFont>
    <p:embeddedFont>
      <p:font typeface="Canva Sans Medium" charset="1" panose="020B0603030501040103"/>
      <p:regular r:id="rId16"/>
    </p:embeddedFont>
    <p:embeddedFont>
      <p:font typeface="Canva Sans Medium Italics" charset="1" panose="020B0603030501040103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slide" Target="slides/slide22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customXml" Target="../customXml/item1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6" Type="http://schemas.openxmlformats.org/officeDocument/2006/relationships/font" Target="fonts/font6.fntdata"/><Relationship Id="rId15" Type="http://schemas.openxmlformats.org/officeDocument/2006/relationships/font" Target="fonts/font15.fntdata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4" Type="http://schemas.openxmlformats.org/officeDocument/2006/relationships/customXml" Target="../customXml/item3.xml"/><Relationship Id="rId14" Type="http://schemas.openxmlformats.org/officeDocument/2006/relationships/font" Target="fonts/font14.fntdata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" Type="http://schemas.openxmlformats.org/officeDocument/2006/relationships/theme" Target="theme/theme1.xml"/><Relationship Id="rId9" Type="http://schemas.openxmlformats.org/officeDocument/2006/relationships/font" Target="fonts/font9.fntdata"/><Relationship Id="rId43" Type="http://schemas.openxmlformats.org/officeDocument/2006/relationships/customXml" Target="../customXml/item2.xml"/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γριπης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Κορονοϊός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Έμπολα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Β’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πολιομυελίτιδας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Παρωτίτιδας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Σταφυλόκοκκος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Στρεπτόκοκκος 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πολιομυελίτιδας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Παρωτίτιδας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Σταφυλόκοκκος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Στρεπτόκοκκος 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πολιομυελίτιδας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Παρωτίτιδας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Σταφυλόκοκκος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Στρεπτόκοκκος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Κολοβακτηρίδιο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Σαλμονέλα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Σιγκέλλα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Κλωστηρίδιο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Κολοβακτηρίδιο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Σαλμονέλα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Σιγκέλλα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Κλωστηρίδιο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Κολοβακτηρίδιο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Σαλμονέλα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Σιγκέλλα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Κλωστηρίδιο 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Κολοβακτηρίδιο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Σαλμονέλα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Σιγκέλλα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Κλωστηρίδιο 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Πνευμονιόκοκκος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Βάκιλλος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Ελικοβακτήριο του πυλωρού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Μυκοβακτηρίδιο της φυματίωσης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Πνευμονιόκοκκος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Βάκιλλος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Ελικοβακτήριο του πυλωρού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Μυκοβακτηρίδιο της φυματίωσης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Πνευμονιόκοκκος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Βάκιλλος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Ελικοβακτήριο του πυλωρού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Μυκοβακτηρίδιο της φυματίωσης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γριπης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Κορονοϊός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Έμπολα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Β’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315437"/>
            <a:chOff x="0" y="0"/>
            <a:chExt cx="2400525" cy="118817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88178"/>
            </a:xfrm>
            <a:custGeom>
              <a:avLst/>
              <a:gdLst/>
              <a:ahLst/>
              <a:cxnLst/>
              <a:rect r="r" b="b" t="t" l="l"/>
              <a:pathLst>
                <a:path h="1188178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45413"/>
                  </a:lnTo>
                  <a:cubicBezTo>
                    <a:pt x="2400525" y="1156755"/>
                    <a:pt x="2396020" y="1167632"/>
                    <a:pt x="2388000" y="1175652"/>
                  </a:cubicBezTo>
                  <a:cubicBezTo>
                    <a:pt x="2379980" y="1183672"/>
                    <a:pt x="2369102" y="1188178"/>
                    <a:pt x="2357761" y="1188178"/>
                  </a:cubicBezTo>
                  <a:lnTo>
                    <a:pt x="42765" y="1188178"/>
                  </a:lnTo>
                  <a:cubicBezTo>
                    <a:pt x="31423" y="1188178"/>
                    <a:pt x="20545" y="1183672"/>
                    <a:pt x="12525" y="1175652"/>
                  </a:cubicBezTo>
                  <a:cubicBezTo>
                    <a:pt x="4506" y="1167632"/>
                    <a:pt x="0" y="1156755"/>
                    <a:pt x="0" y="1145413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739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Πνευμονιόκοκκος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Βάκιλλος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Ελικοβακτήριο του πυλωρού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Μυκοβακτηρίδιο της φυματίωσης 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Δονάκιο της χολέρας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Λεγειονέλλα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Πυογόνος Σταφυλόκοκκος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Μηνιγγιτιδόκοκκος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Δονάκιο της χολέρας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Λεγειονέλλα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Πυογόνος Σταφυλόκοκκος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Μηνιγγιτιδόκοκκος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Δονάκιο της χολέρας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Λεγειονέλλα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Πυογόνος Σταφυλόκοκκος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Μηνιγγιτιδόκοκκος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Δονάκιο της χολέρας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Λεγειονέλλα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Πυογόνος Σταφυλόκοκκος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Μηνιγγιτιδόκοκκος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γριπης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Κορονοϊός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Έμπολα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Β’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γριπης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Κορονοϊός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Έμπολα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Β’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ανεμοβλογιάς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 spc="-57">
                  <a:solidFill>
                    <a:srgbClr val="000000"/>
                  </a:solidFill>
                  <a:latin typeface="AC Soft Icecream"/>
                </a:rPr>
                <a:t> Ιός των ανθρωπίνων θηλωμάτων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Ιλαράς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ανεμοβλογιάς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 spc="-57">
                  <a:solidFill>
                    <a:srgbClr val="000000"/>
                  </a:solidFill>
                  <a:latin typeface="AC Soft Icecream"/>
                </a:rPr>
                <a:t> Ιός των ανθρωπίνων θηλωμάτων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Ιλαράς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ανεμοβλογιάς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 spc="-57">
                  <a:solidFill>
                    <a:srgbClr val="000000"/>
                  </a:solidFill>
                  <a:latin typeface="AC Soft Icecream"/>
                </a:rPr>
                <a:t> Ιός των ανθρωπίνων θηλωμάτων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Ιλαράς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Αντιοροί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4353674"/>
            <a:chOff x="0" y="0"/>
            <a:chExt cx="2400525" cy="156025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560259"/>
            </a:xfrm>
            <a:custGeom>
              <a:avLst/>
              <a:gdLst/>
              <a:ahLst/>
              <a:cxnLst/>
              <a:rect r="r" b="b" t="t" l="l"/>
              <a:pathLst>
                <a:path h="1560259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517494"/>
                  </a:lnTo>
                  <a:cubicBezTo>
                    <a:pt x="2400525" y="1528836"/>
                    <a:pt x="2396020" y="1539713"/>
                    <a:pt x="2388000" y="1547733"/>
                  </a:cubicBezTo>
                  <a:cubicBezTo>
                    <a:pt x="2379980" y="1555753"/>
                    <a:pt x="2369102" y="1560259"/>
                    <a:pt x="2357761" y="1560259"/>
                  </a:cubicBezTo>
                  <a:lnTo>
                    <a:pt x="42765" y="1560259"/>
                  </a:lnTo>
                  <a:cubicBezTo>
                    <a:pt x="31423" y="1560259"/>
                    <a:pt x="20545" y="1555753"/>
                    <a:pt x="12525" y="1547733"/>
                  </a:cubicBezTo>
                  <a:cubicBezTo>
                    <a:pt x="4506" y="1539713"/>
                    <a:pt x="0" y="1528836"/>
                    <a:pt x="0" y="151749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6459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Ηπατίτιδας Α’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ανεμοβλογιάς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 spc="-57">
                  <a:solidFill>
                    <a:srgbClr val="000000"/>
                  </a:solidFill>
                  <a:latin typeface="AC Soft Icecream"/>
                </a:rPr>
                <a:t> Ιός των ανθρωπίνων θηλωμάτων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Ιός της Ιλαράς</a:t>
              </a:r>
            </a:p>
            <a:p>
              <a:pPr>
                <a:lnSpc>
                  <a:spcPts val="419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95714" y="10140063"/>
            <a:ext cx="7168573" cy="337121"/>
            <a:chOff x="0" y="0"/>
            <a:chExt cx="2569055" cy="12081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569055" cy="120817"/>
            </a:xfrm>
            <a:custGeom>
              <a:avLst/>
              <a:gdLst/>
              <a:ahLst/>
              <a:cxnLst/>
              <a:rect r="r" b="b" t="t" l="l"/>
              <a:pathLst>
                <a:path h="120817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120817"/>
                  </a:lnTo>
                  <a:lnTo>
                    <a:pt x="0" y="120817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2569055" cy="1493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-173505" y="10477184"/>
            <a:ext cx="7733505" cy="214816"/>
            <a:chOff x="0" y="0"/>
            <a:chExt cx="2771514" cy="76985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771514" cy="76985"/>
            </a:xfrm>
            <a:custGeom>
              <a:avLst/>
              <a:gdLst/>
              <a:ahLst/>
              <a:cxnLst/>
              <a:rect r="r" b="b" t="t" l="l"/>
              <a:pathLst>
                <a:path h="76985" w="2771514">
                  <a:moveTo>
                    <a:pt x="0" y="0"/>
                  </a:moveTo>
                  <a:lnTo>
                    <a:pt x="2771514" y="0"/>
                  </a:lnTo>
                  <a:lnTo>
                    <a:pt x="2771514" y="76985"/>
                  </a:lnTo>
                  <a:lnTo>
                    <a:pt x="0" y="7698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28575"/>
              <a:ext cx="2771514" cy="10556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3217" y="10140063"/>
            <a:ext cx="6698316" cy="168560"/>
            <a:chOff x="0" y="0"/>
            <a:chExt cx="2400525" cy="60408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400525" cy="60408"/>
            </a:xfrm>
            <a:custGeom>
              <a:avLst/>
              <a:gdLst/>
              <a:ahLst/>
              <a:cxnLst/>
              <a:rect r="r" b="b" t="t" l="l"/>
              <a:pathLst>
                <a:path h="60408" w="2400525">
                  <a:moveTo>
                    <a:pt x="0" y="0"/>
                  </a:moveTo>
                  <a:lnTo>
                    <a:pt x="2400525" y="0"/>
                  </a:lnTo>
                  <a:lnTo>
                    <a:pt x="2400525" y="60408"/>
                  </a:lnTo>
                  <a:lnTo>
                    <a:pt x="0" y="60408"/>
                  </a:lnTo>
                  <a:close/>
                </a:path>
              </a:pathLst>
            </a:custGeom>
            <a:solidFill>
              <a:srgbClr val="FFFFFF"/>
            </a:solidFill>
            <a:ln cap="sq">
              <a:noFill/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2400525" cy="889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2268000"/>
            <a:chOff x="0" y="0"/>
            <a:chExt cx="2400525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812800"/>
            </a:xfrm>
            <a:custGeom>
              <a:avLst/>
              <a:gdLst/>
              <a:ahLst/>
              <a:cxnLst/>
              <a:rect r="r" b="b" t="t" l="l"/>
              <a:pathLst>
                <a:path h="81280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33350"/>
              <a:ext cx="2400525" cy="94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580"/>
                </a:lnSpc>
              </a:pPr>
              <a:r>
                <a:rPr lang="en-US" sz="4700">
                  <a:solidFill>
                    <a:srgbClr val="000000"/>
                  </a:solidFill>
                  <a:latin typeface="AC Soft Icecream"/>
                </a:rPr>
                <a:t>Εμβόλια 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56000" y="2551937"/>
            <a:ext cx="6048000" cy="3855600"/>
            <a:chOff x="0" y="0"/>
            <a:chExt cx="127498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74980" cy="812800"/>
            </a:xfrm>
            <a:custGeom>
              <a:avLst/>
              <a:gdLst/>
              <a:ahLst/>
              <a:cxnLst/>
              <a:rect r="r" b="b" t="t" l="l"/>
              <a:pathLst>
                <a:path h="812800" w="127498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2287" r="0" b="-22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693287"/>
            <a:ext cx="6698316" cy="3242713"/>
            <a:chOff x="0" y="0"/>
            <a:chExt cx="2400525" cy="116211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400525" cy="1162115"/>
            </a:xfrm>
            <a:custGeom>
              <a:avLst/>
              <a:gdLst/>
              <a:ahLst/>
              <a:cxnLst/>
              <a:rect r="r" b="b" t="t" l="l"/>
              <a:pathLst>
                <a:path h="1162115" w="2400525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19350"/>
                  </a:lnTo>
                  <a:cubicBezTo>
                    <a:pt x="2400525" y="1130692"/>
                    <a:pt x="2396020" y="1141570"/>
                    <a:pt x="2388000" y="1149590"/>
                  </a:cubicBezTo>
                  <a:cubicBezTo>
                    <a:pt x="2379980" y="1157610"/>
                    <a:pt x="2369102" y="1162115"/>
                    <a:pt x="2357761" y="1162115"/>
                  </a:cubicBezTo>
                  <a:lnTo>
                    <a:pt x="42765" y="1162115"/>
                  </a:lnTo>
                  <a:cubicBezTo>
                    <a:pt x="31423" y="1162115"/>
                    <a:pt x="20545" y="1157610"/>
                    <a:pt x="12525" y="1149590"/>
                  </a:cubicBezTo>
                  <a:cubicBezTo>
                    <a:pt x="4506" y="1141570"/>
                    <a:pt x="0" y="1130692"/>
                    <a:pt x="0" y="111935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D9D9D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85725"/>
              <a:ext cx="2400525" cy="12478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4059"/>
                </a:lnSpc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   Αποτελεσματικότητα σε :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πολιομυελίτιδας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Iός της Παρωτίτιδας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Σταφυλόκοκκος </a:t>
              </a:r>
            </a:p>
            <a:p>
              <a:pPr marL="626106" indent="-313053" lvl="1">
                <a:lnSpc>
                  <a:spcPts val="4059"/>
                </a:lnSpc>
                <a:buAutoNum type="arabicPeriod" startAt="1"/>
              </a:pPr>
              <a:r>
                <a:rPr lang="en-US" sz="2899">
                  <a:solidFill>
                    <a:srgbClr val="000000"/>
                  </a:solidFill>
                  <a:latin typeface="AC Soft Icecream"/>
                </a:rPr>
                <a:t> Στρεπτόκοκκος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4158034C-51D9-4558-8C39-75D03B7A1ED1}"/>
</file>

<file path=customXml/itemProps2.xml><?xml version="1.0" encoding="utf-8"?>
<ds:datastoreItem xmlns:ds="http://schemas.openxmlformats.org/officeDocument/2006/customXml" ds:itemID="{FE8053D7-E33E-4339-9391-CA8135B1CC95}"/>
</file>

<file path=customXml/itemProps3.xml><?xml version="1.0" encoding="utf-8"?>
<ds:datastoreItem xmlns:ds="http://schemas.openxmlformats.org/officeDocument/2006/customXml" ds:itemID="{AD0D11CA-9210-4F91-9367-27DC971B56B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Εμβόλιο&amp; αντίοροι</dc:title>
  <cp:revision>1</cp:revision>
  <dcterms:created xsi:type="dcterms:W3CDTF">2006-08-16T00:00:00Z</dcterms:created>
  <dcterms:modified xsi:type="dcterms:W3CDTF">2011-08-01T06:04:30Z</dcterms:modified>
  <dc:identifier>DAF6EXPqIds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