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51" Type="http://schemas.openxmlformats.org/officeDocument/2006/relationships/customXml" Target="../customXml/item2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Ασπέργιλλος fumigatus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(Aspergillus fumigatus)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087561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68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FFFFFF"/>
                  </a:solidFill>
                  <a:latin typeface="AC Soft Icecream"/>
                </a:rPr>
                <a:t> Μύκητας που προκαλεί πνευμονική ασπεργίλλωση και εκδηλώνεται κυρίως σε άτομα που το ανοσοποιητικό τους σύστημα υπολειτουργεί.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794659"/>
            <a:ext cx="390009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Τριχόφυτο rubrum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 (Trichophyton rubrum)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66" t="0" r="-5166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705811"/>
            <a:chOff x="0" y="0"/>
            <a:chExt cx="2400525" cy="96970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69702"/>
            </a:xfrm>
            <a:custGeom>
              <a:avLst/>
              <a:gdLst/>
              <a:ahLst/>
              <a:cxnLst/>
              <a:rect r="r" b="b" t="t" l="l"/>
              <a:pathLst>
                <a:path h="96970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926937"/>
                  </a:lnTo>
                  <a:cubicBezTo>
                    <a:pt x="2400525" y="938279"/>
                    <a:pt x="2396020" y="949156"/>
                    <a:pt x="2388000" y="957176"/>
                  </a:cubicBezTo>
                  <a:cubicBezTo>
                    <a:pt x="2379980" y="965196"/>
                    <a:pt x="2369102" y="969702"/>
                    <a:pt x="2357761" y="969702"/>
                  </a:cubicBezTo>
                  <a:lnTo>
                    <a:pt x="42765" y="969702"/>
                  </a:lnTo>
                  <a:cubicBezTo>
                    <a:pt x="31423" y="969702"/>
                    <a:pt x="20545" y="965196"/>
                    <a:pt x="12525" y="957176"/>
                  </a:cubicBezTo>
                  <a:cubicBezTo>
                    <a:pt x="4506" y="949156"/>
                    <a:pt x="0" y="938279"/>
                    <a:pt x="0" y="92693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0554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Μύκητας που προκαλεί δερματοφυτίαση, δηλαδή κυκλικά εξανθήματα στο σώμα. Ευδοκιμεί σε ζεστές, υγρές περιοχές στο δέρμα (π.χ., ανάμεσα στα δάχτυλα).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764855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287815" y="6648464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594438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864758" y="5913970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Βλαστομύκητας (Blastomyces)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084426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30842" y="7896573"/>
            <a:ext cx="6698316" cy="2358974"/>
            <a:chOff x="0" y="0"/>
            <a:chExt cx="2400525" cy="84540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45403"/>
            </a:xfrm>
            <a:custGeom>
              <a:avLst/>
              <a:gdLst/>
              <a:ahLst/>
              <a:cxnLst/>
              <a:rect r="r" b="b" t="t" l="l"/>
              <a:pathLst>
                <a:path h="84540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2638"/>
                  </a:lnTo>
                  <a:cubicBezTo>
                    <a:pt x="2400525" y="813980"/>
                    <a:pt x="2396020" y="824858"/>
                    <a:pt x="2388000" y="832877"/>
                  </a:cubicBezTo>
                  <a:cubicBezTo>
                    <a:pt x="2379980" y="840897"/>
                    <a:pt x="2369102" y="845403"/>
                    <a:pt x="2357761" y="845403"/>
                  </a:cubicBezTo>
                  <a:lnTo>
                    <a:pt x="42765" y="845403"/>
                  </a:lnTo>
                  <a:cubicBezTo>
                    <a:pt x="31423" y="845403"/>
                    <a:pt x="20545" y="840897"/>
                    <a:pt x="12525" y="832877"/>
                  </a:cubicBezTo>
                  <a:cubicBezTo>
                    <a:pt x="4506" y="824858"/>
                    <a:pt x="0" y="813980"/>
                    <a:pt x="0" y="80263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2400525" cy="864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75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Γνωστός και ως μαγιά. Ορισμένα είδη του όμως μπορεί να προκαλέσουν λοιμώξεις όπως τη  βλαστομυκητίαση, λοίμωξη των πνευμόνων, 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από μύκητα που βρίσκεται στο ξύλο και χώμα.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797147" y="5768147"/>
            <a:ext cx="3990457" cy="642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 strike="noStrike" u="none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Κάντιντα albicans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(Candida albicans)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FFFFFF"/>
                  </a:solidFill>
                  <a:latin typeface="AC Soft Icecream"/>
                </a:rPr>
                <a:t>Μύκητας που προκαλεί στοματίτιδα, κολπίτιδα ή πνευμονική καντιντίαση, εξαρτάται από </a:t>
              </a:r>
              <a:r>
                <a:rPr lang="en-US" sz="3199">
                  <a:solidFill>
                    <a:srgbClr val="FFFFFF"/>
                  </a:solidFill>
                  <a:latin typeface="AC Soft Icecream"/>
                </a:rPr>
                <a:t>το όργανο που θα προσβάλει.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9127" y="5822980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 strike="noStrike" u="none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Κοκκιδιοειδής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(Coccidioides)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68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Βρίσκεται στο έδαφος 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 και μετδίδεται στον αέρα. 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Προκαλεί κοκκιδιοειδομυκητίαση ή πυρετό της κοιλάδας  (Valley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fever) και εξανθήματα. 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 strike="noStrike" u="none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0018" y="214816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Κρυπτόκοκκος neoformans (Cryptococcus neoformans)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32888"/>
            <a:chOff x="0" y="0"/>
            <a:chExt cx="2400525" cy="87189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71892"/>
            </a:xfrm>
            <a:custGeom>
              <a:avLst/>
              <a:gdLst/>
              <a:ahLst/>
              <a:cxnLst/>
              <a:rect r="r" b="b" t="t" l="l"/>
              <a:pathLst>
                <a:path h="87189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9127"/>
                  </a:lnTo>
                  <a:cubicBezTo>
                    <a:pt x="2400525" y="840469"/>
                    <a:pt x="2396020" y="851347"/>
                    <a:pt x="2388000" y="859367"/>
                  </a:cubicBezTo>
                  <a:cubicBezTo>
                    <a:pt x="2379980" y="867386"/>
                    <a:pt x="2369102" y="871892"/>
                    <a:pt x="2357761" y="871892"/>
                  </a:cubicBezTo>
                  <a:lnTo>
                    <a:pt x="42765" y="871892"/>
                  </a:lnTo>
                  <a:cubicBezTo>
                    <a:pt x="31423" y="871892"/>
                    <a:pt x="20545" y="867386"/>
                    <a:pt x="12525" y="859367"/>
                  </a:cubicBezTo>
                  <a:cubicBezTo>
                    <a:pt x="4506" y="851347"/>
                    <a:pt x="0" y="840469"/>
                    <a:pt x="0" y="82912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099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4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Προκαλεί </a:t>
              </a:r>
            </a:p>
            <a:p>
              <a:pPr algn="ctr">
                <a:lnSpc>
                  <a:spcPts val="344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κρυπτοκόκκωση με συμπτώματα που </a:t>
              </a:r>
            </a:p>
            <a:p>
              <a:pPr algn="ctr">
                <a:lnSpc>
                  <a:spcPts val="344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μοιάζουν με 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βρογχίτιδα. Βρίσκεται στο περιβάλλον και επηρεάζει κυρίως ανοσοκατεσταλμένους ασθενείς.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Ιστόπλασμα capsulatum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(Histoplasma capsulatum)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76957"/>
            <a:chOff x="0" y="0"/>
            <a:chExt cx="2400525" cy="88768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685"/>
            </a:xfrm>
            <a:custGeom>
              <a:avLst/>
              <a:gdLst/>
              <a:ahLst/>
              <a:cxnLst/>
              <a:rect r="r" b="b" t="t" l="l"/>
              <a:pathLst>
                <a:path h="88768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4921"/>
                  </a:lnTo>
                  <a:cubicBezTo>
                    <a:pt x="2400525" y="856263"/>
                    <a:pt x="2396020" y="867140"/>
                    <a:pt x="2388000" y="875160"/>
                  </a:cubicBezTo>
                  <a:cubicBezTo>
                    <a:pt x="2379980" y="883180"/>
                    <a:pt x="2369102" y="887685"/>
                    <a:pt x="2357761" y="887685"/>
                  </a:cubicBezTo>
                  <a:lnTo>
                    <a:pt x="42765" y="887685"/>
                  </a:lnTo>
                  <a:cubicBezTo>
                    <a:pt x="31423" y="887685"/>
                    <a:pt x="20545" y="883180"/>
                    <a:pt x="12525" y="875160"/>
                  </a:cubicBezTo>
                  <a:cubicBezTo>
                    <a:pt x="4506" y="867140"/>
                    <a:pt x="0" y="856263"/>
                    <a:pt x="0" y="84492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257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71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Μύκητας που βρίσκεται στο περιβάλλον και μπορεί να προκαλέσει λοίμωξη στον πνεύμονα. Ορισμένα από τα συμπτώματα είναι πυρετός, βήχας και κόπωση.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Μουκορμύκητες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(Mucormycetes)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03043"/>
            <a:chOff x="0" y="0"/>
            <a:chExt cx="2400525" cy="8611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1196"/>
            </a:xfrm>
            <a:custGeom>
              <a:avLst/>
              <a:gdLst/>
              <a:ahLst/>
              <a:cxnLst/>
              <a:rect r="r" b="b" t="t" l="l"/>
              <a:pathLst>
                <a:path h="861196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18432"/>
                  </a:lnTo>
                  <a:cubicBezTo>
                    <a:pt x="2400525" y="829773"/>
                    <a:pt x="2396020" y="840651"/>
                    <a:pt x="2388000" y="848671"/>
                  </a:cubicBezTo>
                  <a:cubicBezTo>
                    <a:pt x="2379980" y="856691"/>
                    <a:pt x="2369102" y="861196"/>
                    <a:pt x="2357761" y="861196"/>
                  </a:cubicBezTo>
                  <a:lnTo>
                    <a:pt x="42765" y="861196"/>
                  </a:lnTo>
                  <a:cubicBezTo>
                    <a:pt x="31423" y="861196"/>
                    <a:pt x="20545" y="856691"/>
                    <a:pt x="12525" y="848671"/>
                  </a:cubicBezTo>
                  <a:cubicBezTo>
                    <a:pt x="4506" y="840651"/>
                    <a:pt x="0" y="829773"/>
                    <a:pt x="0" y="818432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400525" cy="889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0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Μήκυτας που προκαλεί μουκορμυκητίαση που προσβάλλει τη μύτη και τους παραρρινίους κόλπους. Μπορεί να είναι θανατηφόρα σε</a:t>
              </a:r>
            </a:p>
            <a:p>
              <a:pPr algn="ctr">
                <a:lnSpc>
                  <a:spcPts val="330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ανοσοκατεσταλμένους ασθενείς.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Επιδερμόφυτον (Epidermophyton)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526639"/>
            <a:chOff x="0" y="0"/>
            <a:chExt cx="2400525" cy="9054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05490"/>
            </a:xfrm>
            <a:custGeom>
              <a:avLst/>
              <a:gdLst/>
              <a:ahLst/>
              <a:cxnLst/>
              <a:rect r="r" b="b" t="t" l="l"/>
              <a:pathLst>
                <a:path h="90549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62726"/>
                  </a:lnTo>
                  <a:cubicBezTo>
                    <a:pt x="2400525" y="874068"/>
                    <a:pt x="2396020" y="884945"/>
                    <a:pt x="2388000" y="892965"/>
                  </a:cubicBezTo>
                  <a:cubicBezTo>
                    <a:pt x="2379980" y="900985"/>
                    <a:pt x="2369102" y="905490"/>
                    <a:pt x="2357761" y="905490"/>
                  </a:cubicBezTo>
                  <a:lnTo>
                    <a:pt x="42765" y="905490"/>
                  </a:lnTo>
                  <a:cubicBezTo>
                    <a:pt x="31423" y="905490"/>
                    <a:pt x="20545" y="900985"/>
                    <a:pt x="12525" y="892965"/>
                  </a:cubicBezTo>
                  <a:cubicBezTo>
                    <a:pt x="4506" y="884945"/>
                    <a:pt x="0" y="874068"/>
                    <a:pt x="0" y="86272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435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5"/>
                </a:lnSpc>
              </a:pPr>
              <a:r>
                <a:rPr lang="en-US" sz="2899">
                  <a:solidFill>
                    <a:srgbClr val="FFFFFF"/>
                  </a:solidFill>
                  <a:latin typeface="AC Soft Icecream"/>
                </a:rPr>
                <a:t>Μύκητας που προκαλεί την επιδερμοφυτία, η οποία είναι μια μυκητιασική λοίμωξη του δέρματος.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-307479" y="10477184"/>
            <a:ext cx="9403388" cy="214816"/>
            <a:chOff x="0" y="0"/>
            <a:chExt cx="3369962" cy="7698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369962" cy="76985"/>
            </a:xfrm>
            <a:custGeom>
              <a:avLst/>
              <a:gdLst/>
              <a:ahLst/>
              <a:cxnLst/>
              <a:rect r="r" b="b" t="t" l="l"/>
              <a:pathLst>
                <a:path h="76985" w="3369962">
                  <a:moveTo>
                    <a:pt x="0" y="0"/>
                  </a:moveTo>
                  <a:lnTo>
                    <a:pt x="3369962" y="0"/>
                  </a:lnTo>
                  <a:lnTo>
                    <a:pt x="3369962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3369962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Πνευμοκυστίδιος jirovecii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(Pneumocystis jirovecii)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436254"/>
            <a:chOff x="0" y="0"/>
            <a:chExt cx="2400525" cy="8730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73098"/>
            </a:xfrm>
            <a:custGeom>
              <a:avLst/>
              <a:gdLst/>
              <a:ahLst/>
              <a:cxnLst/>
              <a:rect r="r" b="b" t="t" l="l"/>
              <a:pathLst>
                <a:path h="87309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30334"/>
                  </a:lnTo>
                  <a:cubicBezTo>
                    <a:pt x="2400525" y="841676"/>
                    <a:pt x="2396020" y="852553"/>
                    <a:pt x="2388000" y="860573"/>
                  </a:cubicBezTo>
                  <a:cubicBezTo>
                    <a:pt x="2379980" y="868593"/>
                    <a:pt x="2369102" y="873098"/>
                    <a:pt x="2357761" y="873098"/>
                  </a:cubicBezTo>
                  <a:lnTo>
                    <a:pt x="42765" y="873098"/>
                  </a:lnTo>
                  <a:cubicBezTo>
                    <a:pt x="31423" y="873098"/>
                    <a:pt x="20545" y="868593"/>
                    <a:pt x="12525" y="860573"/>
                  </a:cubicBezTo>
                  <a:cubicBezTo>
                    <a:pt x="4506" y="852553"/>
                    <a:pt x="0" y="841676"/>
                    <a:pt x="0" y="83033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58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Μύκητας που προκαλεί πνευμονία σε ανοσοκατεσταλμένους ασθενείς και ιδιαίτερα σε ασθενείς με HIV.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84647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056024" y="6662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287815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420" y="6479114"/>
            <a:ext cx="505510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868923E3-BA41-4539-AFBB-E38DF61BB1A5}"/>
</file>

<file path=customXml/itemProps2.xml><?xml version="1.0" encoding="utf-8"?>
<ds:datastoreItem xmlns:ds="http://schemas.openxmlformats.org/officeDocument/2006/customXml" ds:itemID="{1193E466-AD15-4528-B4E0-E59789FB730E}"/>
</file>

<file path=customXml/itemProps3.xml><?xml version="1.0" encoding="utf-8"?>
<ds:datastoreItem xmlns:ds="http://schemas.openxmlformats.org/officeDocument/2006/customXml" ds:itemID="{4E3A106C-D863-4DEF-9981-2D9608048F6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Μυκητες </dc:title>
  <cp:revision>1</cp:revision>
  <dcterms:created xsi:type="dcterms:W3CDTF">2006-08-16T00:00:00Z</dcterms:created>
  <dcterms:modified xsi:type="dcterms:W3CDTF">2011-08-01T06:04:30Z</dcterms:modified>
  <dc:identifier>DAF7XaofejU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