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4"/>
  </p:sld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</p:sldIdLst>
  <p:sldSz cx="7556500" cy="10693400"/>
  <p:notesSz cx="6858000" cy="9144000"/>
  <p:embeddedFontLst>
    <p:embeddedFont>
      <p:font typeface="AC Soft Icecream" panose="02000603000000000000" pitchFamily="2" charset="0"/>
      <p:regular r:id="rId15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7393" autoAdjust="0"/>
    <p:restoredTop sz="94573" autoAdjust="0"/>
  </p:normalViewPr>
  <p:slideViewPr>
    <p:cSldViewPr>
      <p:cViewPr varScale="1">
        <p:scale>
          <a:sx n="75" d="100"/>
          <a:sy n="75" d="100"/>
        </p:scale>
        <p:origin x="760" y="14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font" Target="fonts/font1.fntdata"/><Relationship Id="rId10" Type="http://schemas.openxmlformats.org/officeDocument/2006/relationships/slide" Target="slides/slide6.xml"/><Relationship Id="rId19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11/26/24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11/26/24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11/26/24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11/26/24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11/26/24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11/26/24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11/26/24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11/26/24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11/26/24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11/26/24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11/26/24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11/26/24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7560000" cy="10692000"/>
            <a:chOff x="0" y="0"/>
            <a:chExt cx="2709333" cy="3831771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709333" cy="3831772"/>
            </a:xfrm>
            <a:custGeom>
              <a:avLst/>
              <a:gdLst/>
              <a:ahLst/>
              <a:cxnLst/>
              <a:rect l="l" t="t" r="r" b="b"/>
              <a:pathLst>
                <a:path w="2709333" h="3831772">
                  <a:moveTo>
                    <a:pt x="0" y="0"/>
                  </a:moveTo>
                  <a:lnTo>
                    <a:pt x="2709333" y="0"/>
                  </a:lnTo>
                  <a:lnTo>
                    <a:pt x="2709333" y="3831772"/>
                  </a:lnTo>
                  <a:lnTo>
                    <a:pt x="0" y="3831772"/>
                  </a:lnTo>
                  <a:close/>
                </a:path>
              </a:pathLst>
            </a:custGeom>
            <a:solidFill>
              <a:srgbClr val="FFDE59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-28575"/>
              <a:ext cx="2709333" cy="386034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60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195714" y="214816"/>
            <a:ext cx="7168573" cy="10262369"/>
            <a:chOff x="0" y="0"/>
            <a:chExt cx="2569055" cy="3677801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2569055" cy="3677801"/>
            </a:xfrm>
            <a:custGeom>
              <a:avLst/>
              <a:gdLst/>
              <a:ahLst/>
              <a:cxnLst/>
              <a:rect l="l" t="t" r="r" b="b"/>
              <a:pathLst>
                <a:path w="2569055" h="3677801">
                  <a:moveTo>
                    <a:pt x="0" y="0"/>
                  </a:moveTo>
                  <a:lnTo>
                    <a:pt x="2569055" y="0"/>
                  </a:lnTo>
                  <a:lnTo>
                    <a:pt x="2569055" y="3677801"/>
                  </a:lnTo>
                  <a:lnTo>
                    <a:pt x="0" y="3677801"/>
                  </a:lnTo>
                  <a:close/>
                </a:path>
              </a:pathLst>
            </a:custGeom>
            <a:solidFill>
              <a:srgbClr val="FFBD59"/>
            </a:solidFill>
          </p:spPr>
        </p:sp>
        <p:sp>
          <p:nvSpPr>
            <p:cNvPr id="7" name="TextBox 7"/>
            <p:cNvSpPr txBox="1"/>
            <p:nvPr/>
          </p:nvSpPr>
          <p:spPr>
            <a:xfrm>
              <a:off x="0" y="-28575"/>
              <a:ext cx="2569055" cy="370637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60"/>
                </a:lnSpc>
              </a:pPr>
              <a:endParaRPr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443217" y="0"/>
            <a:ext cx="6698316" cy="2268000"/>
            <a:chOff x="0" y="0"/>
            <a:chExt cx="2400525" cy="812800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2400525" cy="812800"/>
            </a:xfrm>
            <a:custGeom>
              <a:avLst/>
              <a:gdLst/>
              <a:ahLst/>
              <a:cxnLst/>
              <a:rect l="l" t="t" r="r" b="b"/>
              <a:pathLst>
                <a:path w="2400525" h="812800">
                  <a:moveTo>
                    <a:pt x="45076" y="0"/>
                  </a:moveTo>
                  <a:lnTo>
                    <a:pt x="2355449" y="0"/>
                  </a:lnTo>
                  <a:cubicBezTo>
                    <a:pt x="2380344" y="0"/>
                    <a:pt x="2400525" y="20181"/>
                    <a:pt x="2400525" y="45076"/>
                  </a:cubicBezTo>
                  <a:lnTo>
                    <a:pt x="2400525" y="767724"/>
                  </a:lnTo>
                  <a:cubicBezTo>
                    <a:pt x="2400525" y="779679"/>
                    <a:pt x="2395776" y="791144"/>
                    <a:pt x="2387323" y="799597"/>
                  </a:cubicBezTo>
                  <a:cubicBezTo>
                    <a:pt x="2378869" y="808051"/>
                    <a:pt x="2367404" y="812800"/>
                    <a:pt x="2355449" y="812800"/>
                  </a:cubicBezTo>
                  <a:lnTo>
                    <a:pt x="45076" y="812800"/>
                  </a:lnTo>
                  <a:cubicBezTo>
                    <a:pt x="20181" y="812800"/>
                    <a:pt x="0" y="792619"/>
                    <a:pt x="0" y="767724"/>
                  </a:cubicBezTo>
                  <a:lnTo>
                    <a:pt x="0" y="45076"/>
                  </a:lnTo>
                  <a:cubicBezTo>
                    <a:pt x="0" y="20181"/>
                    <a:pt x="20181" y="0"/>
                    <a:pt x="45076" y="0"/>
                  </a:cubicBezTo>
                  <a:close/>
                </a:path>
              </a:pathLst>
            </a:custGeom>
            <a:solidFill>
              <a:srgbClr val="FFDE59"/>
            </a:solidFill>
          </p:spPr>
        </p:sp>
        <p:sp>
          <p:nvSpPr>
            <p:cNvPr id="10" name="TextBox 10"/>
            <p:cNvSpPr txBox="1"/>
            <p:nvPr/>
          </p:nvSpPr>
          <p:spPr>
            <a:xfrm>
              <a:off x="0" y="-28575"/>
              <a:ext cx="2400525" cy="8413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60"/>
                </a:lnSpc>
              </a:pPr>
              <a:endParaRPr/>
            </a:p>
          </p:txBody>
        </p:sp>
      </p:grpSp>
      <p:grpSp>
        <p:nvGrpSpPr>
          <p:cNvPr id="11" name="Group 11"/>
          <p:cNvGrpSpPr/>
          <p:nvPr/>
        </p:nvGrpSpPr>
        <p:grpSpPr>
          <a:xfrm>
            <a:off x="756000" y="2551937"/>
            <a:ext cx="6048000" cy="3855600"/>
            <a:chOff x="0" y="0"/>
            <a:chExt cx="1274980" cy="812800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1274980" cy="812800"/>
            </a:xfrm>
            <a:custGeom>
              <a:avLst/>
              <a:gdLst/>
              <a:ahLst/>
              <a:cxnLst/>
              <a:rect l="l" t="t" r="r" b="b"/>
              <a:pathLst>
                <a:path w="1274980" h="812800">
                  <a:moveTo>
                    <a:pt x="44803" y="0"/>
                  </a:moveTo>
                  <a:lnTo>
                    <a:pt x="1230178" y="0"/>
                  </a:lnTo>
                  <a:cubicBezTo>
                    <a:pt x="1254922" y="0"/>
                    <a:pt x="1274980" y="20059"/>
                    <a:pt x="1274980" y="44803"/>
                  </a:cubicBezTo>
                  <a:lnTo>
                    <a:pt x="1274980" y="767997"/>
                  </a:lnTo>
                  <a:cubicBezTo>
                    <a:pt x="1274980" y="792741"/>
                    <a:pt x="1254922" y="812800"/>
                    <a:pt x="1230178" y="812800"/>
                  </a:cubicBezTo>
                  <a:lnTo>
                    <a:pt x="44803" y="812800"/>
                  </a:lnTo>
                  <a:cubicBezTo>
                    <a:pt x="20059" y="812800"/>
                    <a:pt x="0" y="792741"/>
                    <a:pt x="0" y="767997"/>
                  </a:cubicBezTo>
                  <a:lnTo>
                    <a:pt x="0" y="44803"/>
                  </a:lnTo>
                  <a:cubicBezTo>
                    <a:pt x="0" y="20059"/>
                    <a:pt x="20059" y="0"/>
                    <a:pt x="44803" y="0"/>
                  </a:cubicBezTo>
                  <a:close/>
                </a:path>
              </a:pathLst>
            </a:custGeom>
            <a:blipFill>
              <a:blip r:embed="rId2"/>
              <a:stretch>
                <a:fillRect l="-9736" r="-9736"/>
              </a:stretch>
            </a:blipFill>
            <a:ln w="85725" cap="rnd">
              <a:solidFill>
                <a:srgbClr val="FFFFFF"/>
              </a:solidFill>
              <a:prstDash val="solid"/>
              <a:round/>
            </a:ln>
          </p:spPr>
        </p:sp>
      </p:grpSp>
      <p:grpSp>
        <p:nvGrpSpPr>
          <p:cNvPr id="13" name="Group 13"/>
          <p:cNvGrpSpPr/>
          <p:nvPr/>
        </p:nvGrpSpPr>
        <p:grpSpPr>
          <a:xfrm>
            <a:off x="443217" y="6693287"/>
            <a:ext cx="6698316" cy="3565790"/>
            <a:chOff x="0" y="0"/>
            <a:chExt cx="2400525" cy="1277899"/>
          </a:xfrm>
        </p:grpSpPr>
        <p:sp>
          <p:nvSpPr>
            <p:cNvPr id="14" name="Freeform 14"/>
            <p:cNvSpPr/>
            <p:nvPr/>
          </p:nvSpPr>
          <p:spPr>
            <a:xfrm>
              <a:off x="0" y="0"/>
              <a:ext cx="2400525" cy="1277899"/>
            </a:xfrm>
            <a:custGeom>
              <a:avLst/>
              <a:gdLst/>
              <a:ahLst/>
              <a:cxnLst/>
              <a:rect l="l" t="t" r="r" b="b"/>
              <a:pathLst>
                <a:path w="2400525" h="1277899">
                  <a:moveTo>
                    <a:pt x="42765" y="0"/>
                  </a:moveTo>
                  <a:lnTo>
                    <a:pt x="2357761" y="0"/>
                  </a:lnTo>
                  <a:cubicBezTo>
                    <a:pt x="2369102" y="0"/>
                    <a:pt x="2379980" y="4506"/>
                    <a:pt x="2388000" y="12525"/>
                  </a:cubicBezTo>
                  <a:cubicBezTo>
                    <a:pt x="2396020" y="20545"/>
                    <a:pt x="2400525" y="31423"/>
                    <a:pt x="2400525" y="42765"/>
                  </a:cubicBezTo>
                  <a:lnTo>
                    <a:pt x="2400525" y="1235134"/>
                  </a:lnTo>
                  <a:cubicBezTo>
                    <a:pt x="2400525" y="1246476"/>
                    <a:pt x="2396020" y="1257353"/>
                    <a:pt x="2388000" y="1265373"/>
                  </a:cubicBezTo>
                  <a:cubicBezTo>
                    <a:pt x="2379980" y="1273393"/>
                    <a:pt x="2369102" y="1277899"/>
                    <a:pt x="2357761" y="1277899"/>
                  </a:cubicBezTo>
                  <a:lnTo>
                    <a:pt x="42765" y="1277899"/>
                  </a:lnTo>
                  <a:cubicBezTo>
                    <a:pt x="31423" y="1277899"/>
                    <a:pt x="20545" y="1273393"/>
                    <a:pt x="12525" y="1265373"/>
                  </a:cubicBezTo>
                  <a:cubicBezTo>
                    <a:pt x="4506" y="1257353"/>
                    <a:pt x="0" y="1246476"/>
                    <a:pt x="0" y="1235134"/>
                  </a:cubicBezTo>
                  <a:lnTo>
                    <a:pt x="0" y="42765"/>
                  </a:lnTo>
                  <a:cubicBezTo>
                    <a:pt x="0" y="31423"/>
                    <a:pt x="4506" y="20545"/>
                    <a:pt x="12525" y="12525"/>
                  </a:cubicBezTo>
                  <a:cubicBezTo>
                    <a:pt x="20545" y="4506"/>
                    <a:pt x="31423" y="0"/>
                    <a:pt x="42765" y="0"/>
                  </a:cubicBezTo>
                  <a:close/>
                </a:path>
              </a:pathLst>
            </a:custGeom>
            <a:solidFill>
              <a:srgbClr val="FFDE59"/>
            </a:solidFill>
            <a:ln w="76200" cap="rnd">
              <a:solidFill>
                <a:srgbClr val="FFFFFF"/>
              </a:solidFill>
              <a:prstDash val="solid"/>
              <a:round/>
            </a:ln>
          </p:spPr>
        </p:sp>
        <p:sp>
          <p:nvSpPr>
            <p:cNvPr id="15" name="TextBox 15"/>
            <p:cNvSpPr txBox="1"/>
            <p:nvPr/>
          </p:nvSpPr>
          <p:spPr>
            <a:xfrm>
              <a:off x="0" y="-85725"/>
              <a:ext cx="2400525" cy="136362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919"/>
                </a:lnSpc>
              </a:pPr>
              <a:r>
                <a:rPr lang="en-US" sz="2400" spc="-55" dirty="0">
                  <a:solidFill>
                    <a:srgbClr val="000000"/>
                  </a:solidFill>
                  <a:latin typeface="AC Soft Icecream"/>
                </a:rPr>
                <a:t>Virus, das </a:t>
              </a:r>
              <a:r>
                <a:rPr lang="en-US" sz="2400" spc="-55" dirty="0" err="1">
                  <a:solidFill>
                    <a:srgbClr val="000000"/>
                  </a:solidFill>
                  <a:latin typeface="AC Soft Icecream"/>
                </a:rPr>
                <a:t>Infektionen</a:t>
              </a:r>
              <a:r>
                <a:rPr lang="en-US" sz="2400" spc="-55" dirty="0">
                  <a:solidFill>
                    <a:srgbClr val="000000"/>
                  </a:solidFill>
                  <a:latin typeface="AC Soft Icecream"/>
                </a:rPr>
                <a:t> der </a:t>
              </a:r>
              <a:r>
                <a:rPr lang="en-US" sz="2400" spc="-55" dirty="0" err="1">
                  <a:solidFill>
                    <a:srgbClr val="000000"/>
                  </a:solidFill>
                  <a:latin typeface="AC Soft Icecream"/>
                </a:rPr>
                <a:t>Atemwege</a:t>
              </a:r>
              <a:r>
                <a:rPr lang="en-US" sz="2400" spc="-55" dirty="0">
                  <a:solidFill>
                    <a:srgbClr val="000000"/>
                  </a:solidFill>
                  <a:latin typeface="AC Soft Icecream"/>
                </a:rPr>
                <a:t> </a:t>
              </a:r>
              <a:r>
                <a:rPr lang="en-US" sz="2400" spc="-55" dirty="0" err="1">
                  <a:solidFill>
                    <a:srgbClr val="000000"/>
                  </a:solidFill>
                  <a:latin typeface="AC Soft Icecream"/>
                </a:rPr>
                <a:t>verursacht</a:t>
              </a:r>
              <a:r>
                <a:rPr lang="en-US" sz="2400" spc="-55" dirty="0">
                  <a:solidFill>
                    <a:srgbClr val="000000"/>
                  </a:solidFill>
                  <a:latin typeface="AC Soft Icecream"/>
                </a:rPr>
                <a:t>. Es </a:t>
              </a:r>
              <a:r>
                <a:rPr lang="en-US" sz="2400" spc="-55" dirty="0" err="1">
                  <a:solidFill>
                    <a:srgbClr val="000000"/>
                  </a:solidFill>
                  <a:latin typeface="AC Soft Icecream"/>
                </a:rPr>
                <a:t>kann</a:t>
              </a:r>
              <a:r>
                <a:rPr lang="en-US" sz="2400" spc="-55" dirty="0">
                  <a:solidFill>
                    <a:srgbClr val="000000"/>
                  </a:solidFill>
                  <a:latin typeface="AC Soft Icecream"/>
                </a:rPr>
                <a:t> </a:t>
              </a:r>
              <a:r>
                <a:rPr lang="en-US" sz="2400" spc="-55" dirty="0" err="1">
                  <a:solidFill>
                    <a:srgbClr val="000000"/>
                  </a:solidFill>
                  <a:latin typeface="AC Soft Icecream"/>
                </a:rPr>
                <a:t>durch</a:t>
              </a:r>
              <a:r>
                <a:rPr lang="en-US" sz="2400" spc="-55" dirty="0">
                  <a:solidFill>
                    <a:srgbClr val="000000"/>
                  </a:solidFill>
                  <a:latin typeface="AC Soft Icecream"/>
                </a:rPr>
                <a:t> </a:t>
              </a:r>
              <a:r>
                <a:rPr lang="en-US" sz="2400" spc="-55" dirty="0" err="1">
                  <a:solidFill>
                    <a:srgbClr val="000000"/>
                  </a:solidFill>
                  <a:latin typeface="AC Soft Icecream"/>
                </a:rPr>
                <a:t>Kontakt</a:t>
              </a:r>
              <a:r>
                <a:rPr lang="en-US" sz="2400" spc="-55" dirty="0">
                  <a:solidFill>
                    <a:srgbClr val="000000"/>
                  </a:solidFill>
                  <a:latin typeface="AC Soft Icecream"/>
                </a:rPr>
                <a:t> </a:t>
              </a:r>
              <a:r>
                <a:rPr lang="en-US" sz="2400" spc="-55" dirty="0" err="1">
                  <a:solidFill>
                    <a:srgbClr val="000000"/>
                  </a:solidFill>
                  <a:latin typeface="AC Soft Icecream"/>
                </a:rPr>
                <a:t>mit</a:t>
              </a:r>
              <a:r>
                <a:rPr lang="en-US" sz="2400" spc="-55" dirty="0">
                  <a:solidFill>
                    <a:srgbClr val="000000"/>
                  </a:solidFill>
                  <a:latin typeface="AC Soft Icecream"/>
                </a:rPr>
                <a:t> </a:t>
              </a:r>
              <a:r>
                <a:rPr lang="en-US" sz="2400" spc="-55" dirty="0" err="1">
                  <a:solidFill>
                    <a:srgbClr val="000000"/>
                  </a:solidFill>
                  <a:latin typeface="AC Soft Icecream"/>
                </a:rPr>
                <a:t>infizierten</a:t>
              </a:r>
              <a:r>
                <a:rPr lang="en-US" sz="2400" spc="-55" dirty="0">
                  <a:solidFill>
                    <a:srgbClr val="000000"/>
                  </a:solidFill>
                  <a:latin typeface="AC Soft Icecream"/>
                </a:rPr>
                <a:t> </a:t>
              </a:r>
              <a:r>
                <a:rPr lang="en-US" sz="2400" spc="-55" dirty="0" err="1">
                  <a:solidFill>
                    <a:srgbClr val="000000"/>
                  </a:solidFill>
                  <a:latin typeface="AC Soft Icecream"/>
                </a:rPr>
                <a:t>Personen</a:t>
              </a:r>
              <a:r>
                <a:rPr lang="en-US" sz="2400" spc="-55" dirty="0">
                  <a:solidFill>
                    <a:srgbClr val="000000"/>
                  </a:solidFill>
                  <a:latin typeface="AC Soft Icecream"/>
                </a:rPr>
                <a:t> </a:t>
              </a:r>
              <a:r>
                <a:rPr lang="en-US" sz="2400" spc="-55" dirty="0" err="1">
                  <a:solidFill>
                    <a:srgbClr val="000000"/>
                  </a:solidFill>
                  <a:latin typeface="AC Soft Icecream"/>
                </a:rPr>
                <a:t>übertragen</a:t>
              </a:r>
              <a:r>
                <a:rPr lang="en-US" sz="2400" spc="-55" dirty="0">
                  <a:solidFill>
                    <a:srgbClr val="000000"/>
                  </a:solidFill>
                  <a:latin typeface="AC Soft Icecream"/>
                </a:rPr>
                <a:t> </a:t>
              </a:r>
              <a:r>
                <a:rPr lang="en-US" sz="2400" spc="-55" dirty="0" err="1">
                  <a:solidFill>
                    <a:srgbClr val="000000"/>
                  </a:solidFill>
                  <a:latin typeface="AC Soft Icecream"/>
                </a:rPr>
                <a:t>werden</a:t>
              </a:r>
              <a:r>
                <a:rPr lang="en-US" sz="2400" spc="-55" dirty="0">
                  <a:solidFill>
                    <a:srgbClr val="000000"/>
                  </a:solidFill>
                  <a:latin typeface="AC Soft Icecream"/>
                </a:rPr>
                <a:t>. Die </a:t>
              </a:r>
              <a:r>
                <a:rPr lang="en-US" sz="2400" spc="-55" dirty="0" err="1">
                  <a:solidFill>
                    <a:srgbClr val="000000"/>
                  </a:solidFill>
                  <a:latin typeface="AC Soft Icecream"/>
                </a:rPr>
                <a:t>Einhaltung</a:t>
              </a:r>
              <a:r>
                <a:rPr lang="en-US" sz="2400" spc="-55" dirty="0">
                  <a:solidFill>
                    <a:srgbClr val="000000"/>
                  </a:solidFill>
                  <a:latin typeface="AC Soft Icecream"/>
                </a:rPr>
                <a:t> von </a:t>
              </a:r>
              <a:r>
                <a:rPr lang="en-US" sz="2400" spc="-55" dirty="0" err="1">
                  <a:solidFill>
                    <a:srgbClr val="000000"/>
                  </a:solidFill>
                  <a:latin typeface="AC Soft Icecream"/>
                </a:rPr>
                <a:t>Maßnahmen</a:t>
              </a:r>
              <a:r>
                <a:rPr lang="en-US" sz="2400" spc="-55" dirty="0">
                  <a:solidFill>
                    <a:srgbClr val="000000"/>
                  </a:solidFill>
                  <a:latin typeface="AC Soft Icecream"/>
                </a:rPr>
                <a:t> </a:t>
              </a:r>
              <a:r>
                <a:rPr lang="en-US" sz="2400" spc="-55" dirty="0" err="1">
                  <a:solidFill>
                    <a:srgbClr val="000000"/>
                  </a:solidFill>
                  <a:latin typeface="AC Soft Icecream"/>
                </a:rPr>
                <a:t>wie</a:t>
              </a:r>
              <a:r>
                <a:rPr lang="en-US" sz="2400" spc="-55" dirty="0">
                  <a:solidFill>
                    <a:srgbClr val="000000"/>
                  </a:solidFill>
                  <a:latin typeface="AC Soft Icecream"/>
                </a:rPr>
                <a:t> das </a:t>
              </a:r>
              <a:r>
                <a:rPr lang="en-US" sz="2400" spc="-55" dirty="0" err="1">
                  <a:solidFill>
                    <a:srgbClr val="000000"/>
                  </a:solidFill>
                  <a:latin typeface="AC Soft Icecream"/>
                </a:rPr>
                <a:t>Tragen</a:t>
              </a:r>
              <a:r>
                <a:rPr lang="en-US" sz="2400" spc="-55" dirty="0">
                  <a:solidFill>
                    <a:srgbClr val="000000"/>
                  </a:solidFill>
                  <a:latin typeface="AC Soft Icecream"/>
                </a:rPr>
                <a:t> </a:t>
              </a:r>
              <a:r>
                <a:rPr lang="en-US" sz="2400" spc="-55" dirty="0" err="1">
                  <a:solidFill>
                    <a:srgbClr val="000000"/>
                  </a:solidFill>
                  <a:latin typeface="AC Soft Icecream"/>
                </a:rPr>
                <a:t>einer</a:t>
              </a:r>
              <a:r>
                <a:rPr lang="en-US" sz="2400" spc="-55" dirty="0">
                  <a:solidFill>
                    <a:srgbClr val="000000"/>
                  </a:solidFill>
                  <a:latin typeface="AC Soft Icecream"/>
                </a:rPr>
                <a:t> Maske und das </a:t>
              </a:r>
              <a:r>
                <a:rPr lang="en-US" sz="2400" spc="-55" dirty="0" err="1">
                  <a:solidFill>
                    <a:srgbClr val="000000"/>
                  </a:solidFill>
                  <a:latin typeface="AC Soft Icecream"/>
                </a:rPr>
                <a:t>Händewaschen</a:t>
              </a:r>
              <a:r>
                <a:rPr lang="en-US" sz="2400" spc="-55" dirty="0">
                  <a:solidFill>
                    <a:srgbClr val="000000"/>
                  </a:solidFill>
                  <a:latin typeface="AC Soft Icecream"/>
                </a:rPr>
                <a:t> </a:t>
              </a:r>
              <a:r>
                <a:rPr lang="en-US" sz="2400" spc="-55" dirty="0" err="1">
                  <a:solidFill>
                    <a:srgbClr val="000000"/>
                  </a:solidFill>
                  <a:latin typeface="AC Soft Icecream"/>
                </a:rPr>
                <a:t>hilft</a:t>
              </a:r>
              <a:r>
                <a:rPr lang="en-US" sz="2400" spc="-55" dirty="0">
                  <a:solidFill>
                    <a:srgbClr val="000000"/>
                  </a:solidFill>
                  <a:latin typeface="AC Soft Icecream"/>
                </a:rPr>
                <a:t>, seine </a:t>
              </a:r>
              <a:r>
                <a:rPr lang="en-US" sz="2400" spc="-55" dirty="0" err="1">
                  <a:solidFill>
                    <a:srgbClr val="000000"/>
                  </a:solidFill>
                  <a:latin typeface="AC Soft Icecream"/>
                </a:rPr>
                <a:t>Übertragung</a:t>
              </a:r>
              <a:r>
                <a:rPr lang="en-US" sz="2400" spc="-55" dirty="0">
                  <a:solidFill>
                    <a:srgbClr val="000000"/>
                  </a:solidFill>
                  <a:latin typeface="AC Soft Icecream"/>
                </a:rPr>
                <a:t> </a:t>
              </a:r>
              <a:r>
                <a:rPr lang="en-US" sz="2400" spc="-55" dirty="0" err="1">
                  <a:solidFill>
                    <a:srgbClr val="000000"/>
                  </a:solidFill>
                  <a:latin typeface="AC Soft Icecream"/>
                </a:rPr>
                <a:t>zu</a:t>
              </a:r>
              <a:r>
                <a:rPr lang="en-US" sz="2400" spc="-55" dirty="0">
                  <a:solidFill>
                    <a:srgbClr val="000000"/>
                  </a:solidFill>
                  <a:latin typeface="AC Soft Icecream"/>
                </a:rPr>
                <a:t> </a:t>
              </a:r>
              <a:r>
                <a:rPr lang="en-US" sz="2400" spc="-55" dirty="0" err="1">
                  <a:solidFill>
                    <a:srgbClr val="000000"/>
                  </a:solidFill>
                  <a:latin typeface="AC Soft Icecream"/>
                </a:rPr>
                <a:t>verhindern</a:t>
              </a:r>
              <a:r>
                <a:rPr lang="en-US" sz="2400" spc="-55" dirty="0">
                  <a:solidFill>
                    <a:srgbClr val="000000"/>
                  </a:solidFill>
                  <a:latin typeface="AC Soft Icecream"/>
                </a:rPr>
                <a:t>.</a:t>
              </a:r>
            </a:p>
          </p:txBody>
        </p:sp>
      </p:grpSp>
      <p:sp>
        <p:nvSpPr>
          <p:cNvPr id="16" name="TextBox 16"/>
          <p:cNvSpPr txBox="1"/>
          <p:nvPr/>
        </p:nvSpPr>
        <p:spPr>
          <a:xfrm>
            <a:off x="443217" y="373905"/>
            <a:ext cx="6698316" cy="7270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599"/>
              </a:lnSpc>
              <a:spcBef>
                <a:spcPct val="0"/>
              </a:spcBef>
            </a:pPr>
            <a:r>
              <a:rPr lang="en-US" sz="3999">
                <a:solidFill>
                  <a:srgbClr val="000000"/>
                </a:solidFill>
                <a:latin typeface="AC Soft Icecream"/>
              </a:rPr>
              <a:t>Coronavirus (Covid-19)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7560000" cy="10692000"/>
            <a:chOff x="0" y="0"/>
            <a:chExt cx="2709333" cy="3831771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709333" cy="3831772"/>
            </a:xfrm>
            <a:custGeom>
              <a:avLst/>
              <a:gdLst/>
              <a:ahLst/>
              <a:cxnLst/>
              <a:rect l="l" t="t" r="r" b="b"/>
              <a:pathLst>
                <a:path w="2709333" h="3831772">
                  <a:moveTo>
                    <a:pt x="0" y="0"/>
                  </a:moveTo>
                  <a:lnTo>
                    <a:pt x="2709333" y="0"/>
                  </a:lnTo>
                  <a:lnTo>
                    <a:pt x="2709333" y="3831772"/>
                  </a:lnTo>
                  <a:lnTo>
                    <a:pt x="0" y="3831772"/>
                  </a:lnTo>
                  <a:close/>
                </a:path>
              </a:pathLst>
            </a:custGeom>
            <a:solidFill>
              <a:srgbClr val="FFDE59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-28575"/>
              <a:ext cx="2709333" cy="386034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60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195714" y="214816"/>
            <a:ext cx="7168573" cy="10262369"/>
            <a:chOff x="0" y="0"/>
            <a:chExt cx="2569055" cy="3677801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2569055" cy="3677801"/>
            </a:xfrm>
            <a:custGeom>
              <a:avLst/>
              <a:gdLst/>
              <a:ahLst/>
              <a:cxnLst/>
              <a:rect l="l" t="t" r="r" b="b"/>
              <a:pathLst>
                <a:path w="2569055" h="3677801">
                  <a:moveTo>
                    <a:pt x="0" y="0"/>
                  </a:moveTo>
                  <a:lnTo>
                    <a:pt x="2569055" y="0"/>
                  </a:lnTo>
                  <a:lnTo>
                    <a:pt x="2569055" y="3677801"/>
                  </a:lnTo>
                  <a:lnTo>
                    <a:pt x="0" y="3677801"/>
                  </a:lnTo>
                  <a:close/>
                </a:path>
              </a:pathLst>
            </a:custGeom>
            <a:solidFill>
              <a:srgbClr val="FFBD59"/>
            </a:solidFill>
          </p:spPr>
        </p:sp>
        <p:sp>
          <p:nvSpPr>
            <p:cNvPr id="7" name="TextBox 7"/>
            <p:cNvSpPr txBox="1"/>
            <p:nvPr/>
          </p:nvSpPr>
          <p:spPr>
            <a:xfrm>
              <a:off x="0" y="-28575"/>
              <a:ext cx="2569055" cy="370637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60"/>
                </a:lnSpc>
              </a:pPr>
              <a:endParaRPr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430842" y="0"/>
            <a:ext cx="6698316" cy="2125525"/>
            <a:chOff x="0" y="0"/>
            <a:chExt cx="2400525" cy="761740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2400525" cy="761740"/>
            </a:xfrm>
            <a:custGeom>
              <a:avLst/>
              <a:gdLst/>
              <a:ahLst/>
              <a:cxnLst/>
              <a:rect l="l" t="t" r="r" b="b"/>
              <a:pathLst>
                <a:path w="2400525" h="761740">
                  <a:moveTo>
                    <a:pt x="45076" y="0"/>
                  </a:moveTo>
                  <a:lnTo>
                    <a:pt x="2355449" y="0"/>
                  </a:lnTo>
                  <a:cubicBezTo>
                    <a:pt x="2380344" y="0"/>
                    <a:pt x="2400525" y="20181"/>
                    <a:pt x="2400525" y="45076"/>
                  </a:cubicBezTo>
                  <a:lnTo>
                    <a:pt x="2400525" y="716664"/>
                  </a:lnTo>
                  <a:cubicBezTo>
                    <a:pt x="2400525" y="728619"/>
                    <a:pt x="2395776" y="740084"/>
                    <a:pt x="2387323" y="748537"/>
                  </a:cubicBezTo>
                  <a:cubicBezTo>
                    <a:pt x="2378869" y="756991"/>
                    <a:pt x="2367404" y="761740"/>
                    <a:pt x="2355449" y="761740"/>
                  </a:cubicBezTo>
                  <a:lnTo>
                    <a:pt x="45076" y="761740"/>
                  </a:lnTo>
                  <a:cubicBezTo>
                    <a:pt x="20181" y="761740"/>
                    <a:pt x="0" y="741559"/>
                    <a:pt x="0" y="716664"/>
                  </a:cubicBezTo>
                  <a:lnTo>
                    <a:pt x="0" y="45076"/>
                  </a:lnTo>
                  <a:cubicBezTo>
                    <a:pt x="0" y="20181"/>
                    <a:pt x="20181" y="0"/>
                    <a:pt x="45076" y="0"/>
                  </a:cubicBezTo>
                  <a:close/>
                </a:path>
              </a:pathLst>
            </a:custGeom>
            <a:solidFill>
              <a:srgbClr val="FFDE59"/>
            </a:solidFill>
          </p:spPr>
        </p:sp>
        <p:sp>
          <p:nvSpPr>
            <p:cNvPr id="10" name="TextBox 10"/>
            <p:cNvSpPr txBox="1"/>
            <p:nvPr/>
          </p:nvSpPr>
          <p:spPr>
            <a:xfrm>
              <a:off x="0" y="-123825"/>
              <a:ext cx="2400525" cy="88556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5599"/>
                </a:lnSpc>
              </a:pPr>
              <a:r>
                <a:rPr lang="en-US" sz="3999" dirty="0">
                  <a:solidFill>
                    <a:srgbClr val="000000"/>
                  </a:solidFill>
                  <a:latin typeface="AC Soft Icecream"/>
                </a:rPr>
                <a:t>Morbillivirus - </a:t>
              </a:r>
              <a:r>
                <a:rPr lang="en-US" sz="3999" dirty="0" err="1">
                  <a:solidFill>
                    <a:srgbClr val="000000"/>
                  </a:solidFill>
                  <a:latin typeface="AC Soft Icecream"/>
                </a:rPr>
                <a:t>Masernvirus</a:t>
              </a:r>
              <a:endParaRPr lang="en-US" sz="3999" dirty="0">
                <a:solidFill>
                  <a:srgbClr val="000000"/>
                </a:solidFill>
                <a:latin typeface="AC Soft Icecream"/>
              </a:endParaRPr>
            </a:p>
          </p:txBody>
        </p:sp>
      </p:grpSp>
      <p:grpSp>
        <p:nvGrpSpPr>
          <p:cNvPr id="11" name="Group 11"/>
          <p:cNvGrpSpPr/>
          <p:nvPr/>
        </p:nvGrpSpPr>
        <p:grpSpPr>
          <a:xfrm>
            <a:off x="756000" y="2551937"/>
            <a:ext cx="6048000" cy="3855600"/>
            <a:chOff x="0" y="0"/>
            <a:chExt cx="1274980" cy="812800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1274980" cy="812800"/>
            </a:xfrm>
            <a:custGeom>
              <a:avLst/>
              <a:gdLst/>
              <a:ahLst/>
              <a:cxnLst/>
              <a:rect l="l" t="t" r="r" b="b"/>
              <a:pathLst>
                <a:path w="1274980" h="812800">
                  <a:moveTo>
                    <a:pt x="44803" y="0"/>
                  </a:moveTo>
                  <a:lnTo>
                    <a:pt x="1230178" y="0"/>
                  </a:lnTo>
                  <a:cubicBezTo>
                    <a:pt x="1254922" y="0"/>
                    <a:pt x="1274980" y="20059"/>
                    <a:pt x="1274980" y="44803"/>
                  </a:cubicBezTo>
                  <a:lnTo>
                    <a:pt x="1274980" y="767997"/>
                  </a:lnTo>
                  <a:cubicBezTo>
                    <a:pt x="1274980" y="792741"/>
                    <a:pt x="1254922" y="812800"/>
                    <a:pt x="1230178" y="812800"/>
                  </a:cubicBezTo>
                  <a:lnTo>
                    <a:pt x="44803" y="812800"/>
                  </a:lnTo>
                  <a:cubicBezTo>
                    <a:pt x="20059" y="812800"/>
                    <a:pt x="0" y="792741"/>
                    <a:pt x="0" y="767997"/>
                  </a:cubicBezTo>
                  <a:lnTo>
                    <a:pt x="0" y="44803"/>
                  </a:lnTo>
                  <a:cubicBezTo>
                    <a:pt x="0" y="20059"/>
                    <a:pt x="20059" y="0"/>
                    <a:pt x="44803" y="0"/>
                  </a:cubicBezTo>
                  <a:close/>
                </a:path>
              </a:pathLst>
            </a:custGeom>
            <a:blipFill>
              <a:blip r:embed="rId2"/>
              <a:stretch>
                <a:fillRect l="-6678" r="-6678"/>
              </a:stretch>
            </a:blipFill>
            <a:ln w="85725" cap="rnd">
              <a:solidFill>
                <a:srgbClr val="FFFFFF"/>
              </a:solidFill>
              <a:prstDash val="solid"/>
              <a:round/>
            </a:ln>
          </p:spPr>
        </p:sp>
      </p:grpSp>
      <p:grpSp>
        <p:nvGrpSpPr>
          <p:cNvPr id="13" name="Group 13"/>
          <p:cNvGrpSpPr/>
          <p:nvPr/>
        </p:nvGrpSpPr>
        <p:grpSpPr>
          <a:xfrm>
            <a:off x="443217" y="6647398"/>
            <a:ext cx="6698316" cy="3696411"/>
            <a:chOff x="0" y="0"/>
            <a:chExt cx="2400525" cy="1324710"/>
          </a:xfrm>
        </p:grpSpPr>
        <p:sp>
          <p:nvSpPr>
            <p:cNvPr id="14" name="Freeform 14"/>
            <p:cNvSpPr/>
            <p:nvPr/>
          </p:nvSpPr>
          <p:spPr>
            <a:xfrm>
              <a:off x="0" y="0"/>
              <a:ext cx="2400525" cy="1324710"/>
            </a:xfrm>
            <a:custGeom>
              <a:avLst/>
              <a:gdLst/>
              <a:ahLst/>
              <a:cxnLst/>
              <a:rect l="l" t="t" r="r" b="b"/>
              <a:pathLst>
                <a:path w="2400525" h="1324710">
                  <a:moveTo>
                    <a:pt x="42765" y="0"/>
                  </a:moveTo>
                  <a:lnTo>
                    <a:pt x="2357761" y="0"/>
                  </a:lnTo>
                  <a:cubicBezTo>
                    <a:pt x="2369102" y="0"/>
                    <a:pt x="2379980" y="4506"/>
                    <a:pt x="2388000" y="12525"/>
                  </a:cubicBezTo>
                  <a:cubicBezTo>
                    <a:pt x="2396020" y="20545"/>
                    <a:pt x="2400525" y="31423"/>
                    <a:pt x="2400525" y="42765"/>
                  </a:cubicBezTo>
                  <a:lnTo>
                    <a:pt x="2400525" y="1281946"/>
                  </a:lnTo>
                  <a:cubicBezTo>
                    <a:pt x="2400525" y="1293288"/>
                    <a:pt x="2396020" y="1304165"/>
                    <a:pt x="2388000" y="1312185"/>
                  </a:cubicBezTo>
                  <a:cubicBezTo>
                    <a:pt x="2379980" y="1320205"/>
                    <a:pt x="2369102" y="1324710"/>
                    <a:pt x="2357761" y="1324710"/>
                  </a:cubicBezTo>
                  <a:lnTo>
                    <a:pt x="42765" y="1324710"/>
                  </a:lnTo>
                  <a:cubicBezTo>
                    <a:pt x="31423" y="1324710"/>
                    <a:pt x="20545" y="1320205"/>
                    <a:pt x="12525" y="1312185"/>
                  </a:cubicBezTo>
                  <a:cubicBezTo>
                    <a:pt x="4506" y="1304165"/>
                    <a:pt x="0" y="1293288"/>
                    <a:pt x="0" y="1281946"/>
                  </a:cubicBezTo>
                  <a:lnTo>
                    <a:pt x="0" y="42765"/>
                  </a:lnTo>
                  <a:cubicBezTo>
                    <a:pt x="0" y="31423"/>
                    <a:pt x="4506" y="20545"/>
                    <a:pt x="12525" y="12525"/>
                  </a:cubicBezTo>
                  <a:cubicBezTo>
                    <a:pt x="20545" y="4506"/>
                    <a:pt x="31423" y="0"/>
                    <a:pt x="42765" y="0"/>
                  </a:cubicBezTo>
                  <a:close/>
                </a:path>
              </a:pathLst>
            </a:custGeom>
            <a:solidFill>
              <a:srgbClr val="FFDE59"/>
            </a:solidFill>
            <a:ln w="76200" cap="rnd">
              <a:solidFill>
                <a:srgbClr val="FFFFFF"/>
              </a:solidFill>
              <a:prstDash val="solid"/>
              <a:round/>
            </a:ln>
          </p:spPr>
        </p:sp>
        <p:sp>
          <p:nvSpPr>
            <p:cNvPr id="15" name="TextBox 15"/>
            <p:cNvSpPr txBox="1"/>
            <p:nvPr/>
          </p:nvSpPr>
          <p:spPr>
            <a:xfrm>
              <a:off x="0" y="-85725"/>
              <a:ext cx="2400525" cy="141043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919"/>
                </a:lnSpc>
              </a:pPr>
              <a:r>
                <a:rPr lang="en-US" sz="2400" dirty="0">
                  <a:solidFill>
                    <a:srgbClr val="000000"/>
                  </a:solidFill>
                  <a:latin typeface="AC Soft Icecream"/>
                </a:rPr>
                <a:t>Es </a:t>
              </a:r>
              <a:r>
                <a:rPr lang="en-US" sz="2400" dirty="0" err="1">
                  <a:solidFill>
                    <a:srgbClr val="000000"/>
                  </a:solidFill>
                  <a:latin typeface="AC Soft Icecream"/>
                </a:rPr>
                <a:t>verursacht</a:t>
              </a:r>
              <a:r>
                <a:rPr lang="en-US" sz="2400" dirty="0">
                  <a:solidFill>
                    <a:srgbClr val="000000"/>
                  </a:solidFill>
                  <a:latin typeface="AC Soft Icecream"/>
                </a:rPr>
                <a:t> </a:t>
              </a:r>
              <a:r>
                <a:rPr lang="en-US" sz="2400" dirty="0" err="1">
                  <a:solidFill>
                    <a:srgbClr val="000000"/>
                  </a:solidFill>
                  <a:latin typeface="AC Soft Icecream"/>
                </a:rPr>
                <a:t>Masern</a:t>
              </a:r>
              <a:r>
                <a:rPr lang="en-US" sz="2400" dirty="0">
                  <a:solidFill>
                    <a:srgbClr val="000000"/>
                  </a:solidFill>
                  <a:latin typeface="AC Soft Icecream"/>
                </a:rPr>
                <a:t>. Die </a:t>
              </a:r>
              <a:r>
                <a:rPr lang="en-US" sz="2400" dirty="0" err="1">
                  <a:solidFill>
                    <a:srgbClr val="000000"/>
                  </a:solidFill>
                  <a:latin typeface="AC Soft Icecream"/>
                </a:rPr>
                <a:t>Symptome</a:t>
              </a:r>
              <a:r>
                <a:rPr lang="en-US" sz="2400" dirty="0">
                  <a:solidFill>
                    <a:srgbClr val="000000"/>
                  </a:solidFill>
                  <a:latin typeface="AC Soft Icecream"/>
                </a:rPr>
                <a:t> </a:t>
              </a:r>
              <a:r>
                <a:rPr lang="en-US" sz="2400" dirty="0" err="1">
                  <a:solidFill>
                    <a:srgbClr val="000000"/>
                  </a:solidFill>
                  <a:latin typeface="AC Soft Icecream"/>
                </a:rPr>
                <a:t>treten</a:t>
              </a:r>
              <a:r>
                <a:rPr lang="en-US" sz="2400" dirty="0">
                  <a:solidFill>
                    <a:srgbClr val="000000"/>
                  </a:solidFill>
                  <a:latin typeface="AC Soft Icecream"/>
                </a:rPr>
                <a:t> </a:t>
              </a:r>
              <a:r>
                <a:rPr lang="en-US" sz="2400" dirty="0" err="1">
                  <a:solidFill>
                    <a:srgbClr val="000000"/>
                  </a:solidFill>
                  <a:latin typeface="AC Soft Icecream"/>
                </a:rPr>
                <a:t>normalerweise</a:t>
              </a:r>
              <a:r>
                <a:rPr lang="en-US" sz="2400" dirty="0">
                  <a:solidFill>
                    <a:srgbClr val="000000"/>
                  </a:solidFill>
                  <a:latin typeface="AC Soft Icecream"/>
                </a:rPr>
                <a:t> 10–12 Tage </a:t>
              </a:r>
              <a:r>
                <a:rPr lang="en-US" sz="2400" dirty="0" err="1">
                  <a:solidFill>
                    <a:srgbClr val="000000"/>
                  </a:solidFill>
                  <a:latin typeface="AC Soft Icecream"/>
                </a:rPr>
                <a:t>nach</a:t>
              </a:r>
              <a:r>
                <a:rPr lang="en-US" sz="2400" dirty="0">
                  <a:solidFill>
                    <a:srgbClr val="000000"/>
                  </a:solidFill>
                  <a:latin typeface="AC Soft Icecream"/>
                </a:rPr>
                <a:t> der </a:t>
              </a:r>
              <a:r>
                <a:rPr lang="en-US" sz="2400" dirty="0" err="1">
                  <a:solidFill>
                    <a:srgbClr val="000000"/>
                  </a:solidFill>
                  <a:latin typeface="AC Soft Icecream"/>
                </a:rPr>
                <a:t>Infektion</a:t>
              </a:r>
              <a:r>
                <a:rPr lang="en-US" sz="2400" dirty="0">
                  <a:solidFill>
                    <a:srgbClr val="000000"/>
                  </a:solidFill>
                  <a:latin typeface="AC Soft Icecream"/>
                </a:rPr>
                <a:t> auf und </a:t>
              </a:r>
              <a:r>
                <a:rPr lang="en-US" sz="2400" dirty="0" err="1">
                  <a:solidFill>
                    <a:srgbClr val="000000"/>
                  </a:solidFill>
                  <a:latin typeface="AC Soft Icecream"/>
                </a:rPr>
                <a:t>umfassen</a:t>
              </a:r>
              <a:r>
                <a:rPr lang="en-US" sz="2400" dirty="0">
                  <a:solidFill>
                    <a:srgbClr val="000000"/>
                  </a:solidFill>
                  <a:latin typeface="AC Soft Icecream"/>
                </a:rPr>
                <a:t> </a:t>
              </a:r>
              <a:r>
                <a:rPr lang="en-US" sz="2400" dirty="0" err="1">
                  <a:solidFill>
                    <a:srgbClr val="000000"/>
                  </a:solidFill>
                  <a:latin typeface="AC Soft Icecream"/>
                </a:rPr>
                <a:t>zunächst</a:t>
              </a:r>
              <a:r>
                <a:rPr lang="en-US" sz="2400" dirty="0">
                  <a:solidFill>
                    <a:srgbClr val="000000"/>
                  </a:solidFill>
                  <a:latin typeface="AC Soft Icecream"/>
                </a:rPr>
                <a:t> </a:t>
              </a:r>
              <a:r>
                <a:rPr lang="en-US" sz="2400" dirty="0" err="1">
                  <a:solidFill>
                    <a:srgbClr val="000000"/>
                  </a:solidFill>
                  <a:latin typeface="AC Soft Icecream"/>
                </a:rPr>
                <a:t>eine</a:t>
              </a:r>
              <a:r>
                <a:rPr lang="en-US" sz="2400" dirty="0">
                  <a:solidFill>
                    <a:srgbClr val="000000"/>
                  </a:solidFill>
                  <a:latin typeface="AC Soft Icecream"/>
                </a:rPr>
                <a:t> </a:t>
              </a:r>
              <a:r>
                <a:rPr lang="en-US" sz="2400" dirty="0" err="1">
                  <a:solidFill>
                    <a:srgbClr val="000000"/>
                  </a:solidFill>
                  <a:latin typeface="AC Soft Icecream"/>
                </a:rPr>
                <a:t>laufende</a:t>
              </a:r>
              <a:r>
                <a:rPr lang="en-US" sz="2400" dirty="0">
                  <a:solidFill>
                    <a:srgbClr val="000000"/>
                  </a:solidFill>
                  <a:latin typeface="AC Soft Icecream"/>
                </a:rPr>
                <a:t> Nase, </a:t>
              </a:r>
              <a:r>
                <a:rPr lang="en-US" sz="2400" dirty="0" err="1">
                  <a:solidFill>
                    <a:srgbClr val="000000"/>
                  </a:solidFill>
                  <a:latin typeface="AC Soft Icecream"/>
                </a:rPr>
                <a:t>Husten</a:t>
              </a:r>
              <a:r>
                <a:rPr lang="en-US" sz="2400" dirty="0">
                  <a:solidFill>
                    <a:srgbClr val="000000"/>
                  </a:solidFill>
                  <a:latin typeface="AC Soft Icecream"/>
                </a:rPr>
                <a:t>, </a:t>
              </a:r>
              <a:r>
                <a:rPr lang="en-US" sz="2400" dirty="0" err="1">
                  <a:solidFill>
                    <a:srgbClr val="000000"/>
                  </a:solidFill>
                  <a:latin typeface="AC Soft Icecream"/>
                </a:rPr>
                <a:t>leichtes</a:t>
              </a:r>
              <a:r>
                <a:rPr lang="en-US" sz="2400" dirty="0">
                  <a:solidFill>
                    <a:srgbClr val="000000"/>
                  </a:solidFill>
                  <a:latin typeface="AC Soft Icecream"/>
                </a:rPr>
                <a:t> </a:t>
              </a:r>
              <a:r>
                <a:rPr lang="en-US" sz="2400" dirty="0" err="1">
                  <a:solidFill>
                    <a:srgbClr val="000000"/>
                  </a:solidFill>
                  <a:latin typeface="AC Soft Icecream"/>
                </a:rPr>
                <a:t>Fieber</a:t>
              </a:r>
              <a:r>
                <a:rPr lang="en-US" sz="2400">
                  <a:solidFill>
                    <a:srgbClr val="000000"/>
                  </a:solidFill>
                  <a:latin typeface="AC Soft Icecream"/>
                </a:rPr>
                <a:t> und eine</a:t>
              </a:r>
              <a:r>
                <a:rPr lang="en-US" sz="2400" dirty="0">
                  <a:solidFill>
                    <a:srgbClr val="000000"/>
                  </a:solidFill>
                  <a:latin typeface="AC Soft Icecream"/>
                </a:rPr>
                <a:t> </a:t>
              </a:r>
              <a:r>
                <a:rPr lang="en-US" sz="2400" dirty="0" err="1">
                  <a:solidFill>
                    <a:srgbClr val="000000"/>
                  </a:solidFill>
                  <a:latin typeface="AC Soft Icecream"/>
                </a:rPr>
                <a:t>Bindehautentzündung</a:t>
              </a:r>
              <a:r>
                <a:rPr lang="en-US" sz="2400" dirty="0">
                  <a:solidFill>
                    <a:srgbClr val="000000"/>
                  </a:solidFill>
                  <a:latin typeface="AC Soft Icecream"/>
                </a:rPr>
                <a:t>. Es </a:t>
              </a:r>
              <a:r>
                <a:rPr lang="en-US" sz="2400" dirty="0" err="1">
                  <a:solidFill>
                    <a:srgbClr val="000000"/>
                  </a:solidFill>
                  <a:latin typeface="AC Soft Icecream"/>
                </a:rPr>
                <a:t>verbreitet</a:t>
              </a:r>
              <a:r>
                <a:rPr lang="en-US" sz="2400" dirty="0">
                  <a:solidFill>
                    <a:srgbClr val="000000"/>
                  </a:solidFill>
                  <a:latin typeface="AC Soft Icecream"/>
                </a:rPr>
                <a:t> </a:t>
              </a:r>
              <a:r>
                <a:rPr lang="en-US" sz="2400" dirty="0" err="1">
                  <a:solidFill>
                    <a:srgbClr val="000000"/>
                  </a:solidFill>
                  <a:latin typeface="AC Soft Icecream"/>
                </a:rPr>
                <a:t>sich</a:t>
              </a:r>
              <a:r>
                <a:rPr lang="en-US" sz="2400" dirty="0">
                  <a:solidFill>
                    <a:srgbClr val="000000"/>
                  </a:solidFill>
                  <a:latin typeface="AC Soft Icecream"/>
                </a:rPr>
                <a:t> </a:t>
              </a:r>
              <a:r>
                <a:rPr lang="en-US" sz="2400" dirty="0" err="1">
                  <a:solidFill>
                    <a:srgbClr val="000000"/>
                  </a:solidFill>
                  <a:latin typeface="AC Soft Icecream"/>
                </a:rPr>
                <a:t>sehr</a:t>
              </a:r>
              <a:r>
                <a:rPr lang="en-US" sz="2400" dirty="0">
                  <a:solidFill>
                    <a:srgbClr val="000000"/>
                  </a:solidFill>
                  <a:latin typeface="AC Soft Icecream"/>
                </a:rPr>
                <a:t> schnell </a:t>
              </a:r>
              <a:r>
                <a:rPr lang="en-US" sz="2400" dirty="0" err="1">
                  <a:solidFill>
                    <a:srgbClr val="000000"/>
                  </a:solidFill>
                  <a:latin typeface="AC Soft Icecream"/>
                </a:rPr>
                <a:t>unter</a:t>
              </a:r>
              <a:r>
                <a:rPr lang="en-US" sz="2400" dirty="0">
                  <a:solidFill>
                    <a:srgbClr val="000000"/>
                  </a:solidFill>
                  <a:latin typeface="AC Soft Icecream"/>
                </a:rPr>
                <a:t> Menschen </a:t>
              </a:r>
              <a:r>
                <a:rPr lang="en-US" sz="2400" dirty="0" err="1">
                  <a:solidFill>
                    <a:srgbClr val="000000"/>
                  </a:solidFill>
                  <a:latin typeface="AC Soft Icecream"/>
                </a:rPr>
                <a:t>jeden</a:t>
              </a:r>
              <a:r>
                <a:rPr lang="en-US" sz="2400" dirty="0">
                  <a:solidFill>
                    <a:srgbClr val="000000"/>
                  </a:solidFill>
                  <a:latin typeface="AC Soft Icecream"/>
                </a:rPr>
                <a:t> Alters.</a:t>
              </a:r>
            </a:p>
          </p:txBody>
        </p:sp>
      </p:grp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3500" y="0"/>
            <a:ext cx="7560000" cy="10692000"/>
            <a:chOff x="0" y="0"/>
            <a:chExt cx="2709333" cy="3831771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709333" cy="3831772"/>
            </a:xfrm>
            <a:custGeom>
              <a:avLst/>
              <a:gdLst/>
              <a:ahLst/>
              <a:cxnLst/>
              <a:rect l="l" t="t" r="r" b="b"/>
              <a:pathLst>
                <a:path w="2709333" h="3831772">
                  <a:moveTo>
                    <a:pt x="0" y="0"/>
                  </a:moveTo>
                  <a:lnTo>
                    <a:pt x="2709333" y="0"/>
                  </a:lnTo>
                  <a:lnTo>
                    <a:pt x="2709333" y="3831772"/>
                  </a:lnTo>
                  <a:lnTo>
                    <a:pt x="0" y="3831772"/>
                  </a:lnTo>
                  <a:close/>
                </a:path>
              </a:pathLst>
            </a:custGeom>
            <a:solidFill>
              <a:srgbClr val="FFDE59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-28575"/>
              <a:ext cx="2709333" cy="386034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60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195714" y="214816"/>
            <a:ext cx="7168573" cy="10262369"/>
            <a:chOff x="0" y="0"/>
            <a:chExt cx="2569055" cy="3677801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2569055" cy="3677801"/>
            </a:xfrm>
            <a:custGeom>
              <a:avLst/>
              <a:gdLst/>
              <a:ahLst/>
              <a:cxnLst/>
              <a:rect l="l" t="t" r="r" b="b"/>
              <a:pathLst>
                <a:path w="2569055" h="3677801">
                  <a:moveTo>
                    <a:pt x="0" y="0"/>
                  </a:moveTo>
                  <a:lnTo>
                    <a:pt x="2569055" y="0"/>
                  </a:lnTo>
                  <a:lnTo>
                    <a:pt x="2569055" y="3677801"/>
                  </a:lnTo>
                  <a:lnTo>
                    <a:pt x="0" y="3677801"/>
                  </a:lnTo>
                  <a:close/>
                </a:path>
              </a:pathLst>
            </a:custGeom>
            <a:solidFill>
              <a:srgbClr val="FFBD59"/>
            </a:solidFill>
          </p:spPr>
        </p:sp>
        <p:sp>
          <p:nvSpPr>
            <p:cNvPr id="7" name="TextBox 7"/>
            <p:cNvSpPr txBox="1"/>
            <p:nvPr/>
          </p:nvSpPr>
          <p:spPr>
            <a:xfrm>
              <a:off x="0" y="-28575"/>
              <a:ext cx="2569055" cy="370637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60"/>
                </a:lnSpc>
              </a:pPr>
              <a:endParaRPr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443217" y="0"/>
            <a:ext cx="6698316" cy="2268000"/>
            <a:chOff x="0" y="0"/>
            <a:chExt cx="2400525" cy="812800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2400525" cy="812800"/>
            </a:xfrm>
            <a:custGeom>
              <a:avLst/>
              <a:gdLst/>
              <a:ahLst/>
              <a:cxnLst/>
              <a:rect l="l" t="t" r="r" b="b"/>
              <a:pathLst>
                <a:path w="2400525" h="812800">
                  <a:moveTo>
                    <a:pt x="45076" y="0"/>
                  </a:moveTo>
                  <a:lnTo>
                    <a:pt x="2355449" y="0"/>
                  </a:lnTo>
                  <a:cubicBezTo>
                    <a:pt x="2380344" y="0"/>
                    <a:pt x="2400525" y="20181"/>
                    <a:pt x="2400525" y="45076"/>
                  </a:cubicBezTo>
                  <a:lnTo>
                    <a:pt x="2400525" y="767724"/>
                  </a:lnTo>
                  <a:cubicBezTo>
                    <a:pt x="2400525" y="779679"/>
                    <a:pt x="2395776" y="791144"/>
                    <a:pt x="2387323" y="799597"/>
                  </a:cubicBezTo>
                  <a:cubicBezTo>
                    <a:pt x="2378869" y="808051"/>
                    <a:pt x="2367404" y="812800"/>
                    <a:pt x="2355449" y="812800"/>
                  </a:cubicBezTo>
                  <a:lnTo>
                    <a:pt x="45076" y="812800"/>
                  </a:lnTo>
                  <a:cubicBezTo>
                    <a:pt x="20181" y="812800"/>
                    <a:pt x="0" y="792619"/>
                    <a:pt x="0" y="767724"/>
                  </a:cubicBezTo>
                  <a:lnTo>
                    <a:pt x="0" y="45076"/>
                  </a:lnTo>
                  <a:cubicBezTo>
                    <a:pt x="0" y="20181"/>
                    <a:pt x="20181" y="0"/>
                    <a:pt x="45076" y="0"/>
                  </a:cubicBezTo>
                  <a:close/>
                </a:path>
              </a:pathLst>
            </a:custGeom>
            <a:solidFill>
              <a:srgbClr val="FFDE59"/>
            </a:solidFill>
          </p:spPr>
        </p:sp>
        <p:sp>
          <p:nvSpPr>
            <p:cNvPr id="10" name="TextBox 10"/>
            <p:cNvSpPr txBox="1"/>
            <p:nvPr/>
          </p:nvSpPr>
          <p:spPr>
            <a:xfrm>
              <a:off x="0" y="-28575"/>
              <a:ext cx="2400525" cy="8413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60"/>
                </a:lnSpc>
              </a:pPr>
              <a:endParaRPr/>
            </a:p>
          </p:txBody>
        </p:sp>
      </p:grpSp>
      <p:grpSp>
        <p:nvGrpSpPr>
          <p:cNvPr id="11" name="Group 11"/>
          <p:cNvGrpSpPr/>
          <p:nvPr/>
        </p:nvGrpSpPr>
        <p:grpSpPr>
          <a:xfrm>
            <a:off x="756000" y="2362172"/>
            <a:ext cx="6048000" cy="3855600"/>
            <a:chOff x="0" y="0"/>
            <a:chExt cx="1274980" cy="812800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1274980" cy="812800"/>
            </a:xfrm>
            <a:custGeom>
              <a:avLst/>
              <a:gdLst/>
              <a:ahLst/>
              <a:cxnLst/>
              <a:rect l="l" t="t" r="r" b="b"/>
              <a:pathLst>
                <a:path w="1274980" h="812800">
                  <a:moveTo>
                    <a:pt x="44803" y="0"/>
                  </a:moveTo>
                  <a:lnTo>
                    <a:pt x="1230178" y="0"/>
                  </a:lnTo>
                  <a:cubicBezTo>
                    <a:pt x="1254922" y="0"/>
                    <a:pt x="1274980" y="20059"/>
                    <a:pt x="1274980" y="44803"/>
                  </a:cubicBezTo>
                  <a:lnTo>
                    <a:pt x="1274980" y="767997"/>
                  </a:lnTo>
                  <a:cubicBezTo>
                    <a:pt x="1274980" y="792741"/>
                    <a:pt x="1254922" y="812800"/>
                    <a:pt x="1230178" y="812800"/>
                  </a:cubicBezTo>
                  <a:lnTo>
                    <a:pt x="44803" y="812800"/>
                  </a:lnTo>
                  <a:cubicBezTo>
                    <a:pt x="20059" y="812800"/>
                    <a:pt x="0" y="792741"/>
                    <a:pt x="0" y="767997"/>
                  </a:cubicBezTo>
                  <a:lnTo>
                    <a:pt x="0" y="44803"/>
                  </a:lnTo>
                  <a:cubicBezTo>
                    <a:pt x="0" y="20059"/>
                    <a:pt x="20059" y="0"/>
                    <a:pt x="44803" y="0"/>
                  </a:cubicBezTo>
                  <a:close/>
                </a:path>
              </a:pathLst>
            </a:custGeom>
            <a:blipFill>
              <a:blip r:embed="rId2"/>
              <a:stretch>
                <a:fillRect t="-8823" b="-8823"/>
              </a:stretch>
            </a:blipFill>
            <a:ln w="85725" cap="rnd">
              <a:solidFill>
                <a:srgbClr val="FFFFFF"/>
              </a:solidFill>
              <a:prstDash val="solid"/>
              <a:round/>
            </a:ln>
          </p:spPr>
        </p:sp>
      </p:grpSp>
      <p:grpSp>
        <p:nvGrpSpPr>
          <p:cNvPr id="13" name="Group 13"/>
          <p:cNvGrpSpPr/>
          <p:nvPr/>
        </p:nvGrpSpPr>
        <p:grpSpPr>
          <a:xfrm>
            <a:off x="430842" y="6311944"/>
            <a:ext cx="6698316" cy="3837168"/>
            <a:chOff x="0" y="0"/>
            <a:chExt cx="2400525" cy="1375154"/>
          </a:xfrm>
        </p:grpSpPr>
        <p:sp>
          <p:nvSpPr>
            <p:cNvPr id="14" name="Freeform 14"/>
            <p:cNvSpPr/>
            <p:nvPr/>
          </p:nvSpPr>
          <p:spPr>
            <a:xfrm>
              <a:off x="0" y="0"/>
              <a:ext cx="2400525" cy="1375154"/>
            </a:xfrm>
            <a:custGeom>
              <a:avLst/>
              <a:gdLst/>
              <a:ahLst/>
              <a:cxnLst/>
              <a:rect l="l" t="t" r="r" b="b"/>
              <a:pathLst>
                <a:path w="2400525" h="1375154">
                  <a:moveTo>
                    <a:pt x="42765" y="0"/>
                  </a:moveTo>
                  <a:lnTo>
                    <a:pt x="2357761" y="0"/>
                  </a:lnTo>
                  <a:cubicBezTo>
                    <a:pt x="2369102" y="0"/>
                    <a:pt x="2379980" y="4506"/>
                    <a:pt x="2388000" y="12525"/>
                  </a:cubicBezTo>
                  <a:cubicBezTo>
                    <a:pt x="2396020" y="20545"/>
                    <a:pt x="2400525" y="31423"/>
                    <a:pt x="2400525" y="42765"/>
                  </a:cubicBezTo>
                  <a:lnTo>
                    <a:pt x="2400525" y="1332390"/>
                  </a:lnTo>
                  <a:cubicBezTo>
                    <a:pt x="2400525" y="1343732"/>
                    <a:pt x="2396020" y="1354609"/>
                    <a:pt x="2388000" y="1362629"/>
                  </a:cubicBezTo>
                  <a:cubicBezTo>
                    <a:pt x="2379980" y="1370649"/>
                    <a:pt x="2369102" y="1375154"/>
                    <a:pt x="2357761" y="1375154"/>
                  </a:cubicBezTo>
                  <a:lnTo>
                    <a:pt x="42765" y="1375154"/>
                  </a:lnTo>
                  <a:cubicBezTo>
                    <a:pt x="31423" y="1375154"/>
                    <a:pt x="20545" y="1370649"/>
                    <a:pt x="12525" y="1362629"/>
                  </a:cubicBezTo>
                  <a:cubicBezTo>
                    <a:pt x="4506" y="1354609"/>
                    <a:pt x="0" y="1343732"/>
                    <a:pt x="0" y="1332390"/>
                  </a:cubicBezTo>
                  <a:lnTo>
                    <a:pt x="0" y="42765"/>
                  </a:lnTo>
                  <a:cubicBezTo>
                    <a:pt x="0" y="31423"/>
                    <a:pt x="4506" y="20545"/>
                    <a:pt x="12525" y="12525"/>
                  </a:cubicBezTo>
                  <a:cubicBezTo>
                    <a:pt x="20545" y="4506"/>
                    <a:pt x="31423" y="0"/>
                    <a:pt x="42765" y="0"/>
                  </a:cubicBezTo>
                  <a:close/>
                </a:path>
              </a:pathLst>
            </a:custGeom>
            <a:solidFill>
              <a:srgbClr val="FFDE59"/>
            </a:solidFill>
            <a:ln w="76200" cap="rnd">
              <a:solidFill>
                <a:srgbClr val="FFFFFF"/>
              </a:solidFill>
              <a:prstDash val="solid"/>
              <a:round/>
            </a:ln>
          </p:spPr>
        </p:sp>
        <p:sp>
          <p:nvSpPr>
            <p:cNvPr id="15" name="TextBox 15"/>
            <p:cNvSpPr txBox="1"/>
            <p:nvPr/>
          </p:nvSpPr>
          <p:spPr>
            <a:xfrm>
              <a:off x="0" y="-57150"/>
              <a:ext cx="2400525" cy="143230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667"/>
                </a:lnSpc>
              </a:pPr>
              <a:r>
                <a:rPr lang="en-US" sz="2400" dirty="0">
                  <a:solidFill>
                    <a:srgbClr val="000000"/>
                  </a:solidFill>
                  <a:latin typeface="AC Soft Icecream"/>
                </a:rPr>
                <a:t>Das Influenza-A-Virus </a:t>
              </a:r>
              <a:r>
                <a:rPr lang="en-US" sz="2400" dirty="0" err="1">
                  <a:solidFill>
                    <a:srgbClr val="000000"/>
                  </a:solidFill>
                  <a:latin typeface="AC Soft Icecream"/>
                </a:rPr>
                <a:t>verursacht</a:t>
              </a:r>
              <a:r>
                <a:rPr lang="en-US" sz="2400" dirty="0">
                  <a:solidFill>
                    <a:srgbClr val="000000"/>
                  </a:solidFill>
                  <a:latin typeface="AC Soft Icecream"/>
                </a:rPr>
                <a:t> </a:t>
              </a:r>
              <a:r>
                <a:rPr lang="en-US" sz="2400" dirty="0" err="1">
                  <a:solidFill>
                    <a:srgbClr val="000000"/>
                  </a:solidFill>
                  <a:latin typeface="AC Soft Icecream"/>
                </a:rPr>
                <a:t>eine</a:t>
              </a:r>
              <a:r>
                <a:rPr lang="en-US" sz="2400" dirty="0">
                  <a:solidFill>
                    <a:srgbClr val="000000"/>
                  </a:solidFill>
                  <a:latin typeface="AC Soft Icecream"/>
                </a:rPr>
                <a:t> </a:t>
              </a:r>
              <a:r>
                <a:rPr lang="en-US" sz="2400" dirty="0" err="1">
                  <a:solidFill>
                    <a:srgbClr val="000000"/>
                  </a:solidFill>
                  <a:latin typeface="AC Soft Icecream"/>
                </a:rPr>
                <a:t>Infektion</a:t>
              </a:r>
              <a:r>
                <a:rPr lang="en-US" sz="2400" dirty="0">
                  <a:solidFill>
                    <a:srgbClr val="000000"/>
                  </a:solidFill>
                  <a:latin typeface="AC Soft Icecream"/>
                </a:rPr>
                <a:t> der </a:t>
              </a:r>
              <a:r>
                <a:rPr lang="en-US" sz="2400" dirty="0" err="1">
                  <a:solidFill>
                    <a:srgbClr val="000000"/>
                  </a:solidFill>
                  <a:latin typeface="AC Soft Icecream"/>
                </a:rPr>
                <a:t>Atemwege</a:t>
              </a:r>
              <a:r>
                <a:rPr lang="en-US" sz="2400" dirty="0">
                  <a:solidFill>
                    <a:srgbClr val="000000"/>
                  </a:solidFill>
                  <a:latin typeface="AC Soft Icecream"/>
                </a:rPr>
                <a:t>, die </a:t>
              </a:r>
              <a:r>
                <a:rPr lang="en-US" sz="2400" dirty="0" err="1">
                  <a:solidFill>
                    <a:srgbClr val="000000"/>
                  </a:solidFill>
                  <a:latin typeface="AC Soft Icecream"/>
                </a:rPr>
                <a:t>auch</a:t>
              </a:r>
              <a:r>
                <a:rPr lang="en-US" sz="2400" dirty="0">
                  <a:solidFill>
                    <a:srgbClr val="000000"/>
                  </a:solidFill>
                  <a:latin typeface="AC Soft Icecream"/>
                </a:rPr>
                <a:t> </a:t>
              </a:r>
              <a:r>
                <a:rPr lang="en-US" sz="2400" dirty="0" err="1">
                  <a:solidFill>
                    <a:srgbClr val="000000"/>
                  </a:solidFill>
                  <a:latin typeface="AC Soft Icecream"/>
                </a:rPr>
                <a:t>als</a:t>
              </a:r>
              <a:r>
                <a:rPr lang="en-US" sz="2400" dirty="0">
                  <a:solidFill>
                    <a:srgbClr val="000000"/>
                  </a:solidFill>
                  <a:latin typeface="AC Soft Icecream"/>
                </a:rPr>
                <a:t> </a:t>
              </a:r>
              <a:r>
                <a:rPr lang="en-US" sz="2400" dirty="0" err="1">
                  <a:solidFill>
                    <a:srgbClr val="000000"/>
                  </a:solidFill>
                  <a:latin typeface="AC Soft Icecream"/>
                </a:rPr>
                <a:t>Schweinegrippe</a:t>
              </a:r>
              <a:r>
                <a:rPr lang="en-US" sz="2400" dirty="0">
                  <a:solidFill>
                    <a:srgbClr val="000000"/>
                  </a:solidFill>
                  <a:latin typeface="AC Soft Icecream"/>
                </a:rPr>
                <a:t> </a:t>
              </a:r>
              <a:r>
                <a:rPr lang="en-US" sz="2400" dirty="0" err="1">
                  <a:solidFill>
                    <a:srgbClr val="000000"/>
                  </a:solidFill>
                  <a:latin typeface="AC Soft Icecream"/>
                </a:rPr>
                <a:t>bezeichnet</a:t>
              </a:r>
              <a:r>
                <a:rPr lang="en-US" sz="2400" dirty="0">
                  <a:solidFill>
                    <a:srgbClr val="000000"/>
                  </a:solidFill>
                  <a:latin typeface="AC Soft Icecream"/>
                </a:rPr>
                <a:t> </a:t>
              </a:r>
              <a:r>
                <a:rPr lang="en-US" sz="2400" dirty="0" err="1">
                  <a:solidFill>
                    <a:srgbClr val="000000"/>
                  </a:solidFill>
                  <a:latin typeface="AC Soft Icecream"/>
                </a:rPr>
                <a:t>wird</a:t>
              </a:r>
              <a:r>
                <a:rPr lang="en-US" sz="2400" dirty="0">
                  <a:solidFill>
                    <a:srgbClr val="000000"/>
                  </a:solidFill>
                  <a:latin typeface="AC Soft Icecream"/>
                </a:rPr>
                <a:t>. Sie </a:t>
              </a:r>
              <a:r>
                <a:rPr lang="en-US" sz="2400" dirty="0" err="1">
                  <a:solidFill>
                    <a:srgbClr val="000000"/>
                  </a:solidFill>
                  <a:latin typeface="AC Soft Icecream"/>
                </a:rPr>
                <a:t>geht</a:t>
              </a:r>
              <a:r>
                <a:rPr lang="en-US" sz="2400" dirty="0">
                  <a:solidFill>
                    <a:srgbClr val="000000"/>
                  </a:solidFill>
                  <a:latin typeface="AC Soft Icecream"/>
                </a:rPr>
                <a:t> </a:t>
              </a:r>
              <a:r>
                <a:rPr lang="en-US" sz="2400" dirty="0" err="1">
                  <a:solidFill>
                    <a:srgbClr val="000000"/>
                  </a:solidFill>
                  <a:latin typeface="AC Soft Icecream"/>
                </a:rPr>
                <a:t>mit</a:t>
              </a:r>
              <a:r>
                <a:rPr lang="en-US" sz="2400" dirty="0">
                  <a:solidFill>
                    <a:srgbClr val="000000"/>
                  </a:solidFill>
                  <a:latin typeface="AC Soft Icecream"/>
                </a:rPr>
                <a:t> </a:t>
              </a:r>
              <a:r>
                <a:rPr lang="en-US" sz="2400" dirty="0" err="1">
                  <a:solidFill>
                    <a:srgbClr val="000000"/>
                  </a:solidFill>
                  <a:latin typeface="AC Soft Icecream"/>
                </a:rPr>
                <a:t>Symptomen</a:t>
              </a:r>
              <a:r>
                <a:rPr lang="en-US" sz="2400" dirty="0">
                  <a:solidFill>
                    <a:srgbClr val="000000"/>
                  </a:solidFill>
                  <a:latin typeface="AC Soft Icecream"/>
                </a:rPr>
                <a:t> </a:t>
              </a:r>
              <a:r>
                <a:rPr lang="en-US" sz="2400" dirty="0" err="1">
                  <a:solidFill>
                    <a:srgbClr val="000000"/>
                  </a:solidFill>
                  <a:latin typeface="AC Soft Icecream"/>
                </a:rPr>
                <a:t>wie</a:t>
              </a:r>
              <a:r>
                <a:rPr lang="en-US" sz="2400" dirty="0">
                  <a:solidFill>
                    <a:srgbClr val="000000"/>
                  </a:solidFill>
                  <a:latin typeface="AC Soft Icecream"/>
                </a:rPr>
                <a:t> </a:t>
              </a:r>
              <a:r>
                <a:rPr lang="en-US" sz="2400" dirty="0" err="1">
                  <a:solidFill>
                    <a:srgbClr val="000000"/>
                  </a:solidFill>
                  <a:latin typeface="AC Soft Icecream"/>
                </a:rPr>
                <a:t>Fieber</a:t>
              </a:r>
              <a:r>
                <a:rPr lang="en-US" sz="2400" dirty="0">
                  <a:solidFill>
                    <a:srgbClr val="000000"/>
                  </a:solidFill>
                  <a:latin typeface="AC Soft Icecream"/>
                </a:rPr>
                <a:t>, </a:t>
              </a:r>
              <a:r>
                <a:rPr lang="en-US" sz="2400" dirty="0" err="1">
                  <a:solidFill>
                    <a:srgbClr val="000000"/>
                  </a:solidFill>
                  <a:latin typeface="AC Soft Icecream"/>
                </a:rPr>
                <a:t>Husten</a:t>
              </a:r>
              <a:r>
                <a:rPr lang="en-US" sz="2400" dirty="0">
                  <a:solidFill>
                    <a:srgbClr val="000000"/>
                  </a:solidFill>
                  <a:latin typeface="AC Soft Icecream"/>
                </a:rPr>
                <a:t>, </a:t>
              </a:r>
              <a:r>
                <a:rPr lang="en-US" sz="2400" dirty="0" err="1">
                  <a:solidFill>
                    <a:srgbClr val="000000"/>
                  </a:solidFill>
                  <a:latin typeface="AC Soft Icecream"/>
                </a:rPr>
                <a:t>Kopfschmerzen</a:t>
              </a:r>
              <a:r>
                <a:rPr lang="en-US" sz="2400" dirty="0">
                  <a:solidFill>
                    <a:srgbClr val="000000"/>
                  </a:solidFill>
                  <a:latin typeface="AC Soft Icecream"/>
                </a:rPr>
                <a:t> und </a:t>
              </a:r>
              <a:r>
                <a:rPr lang="en-US" sz="2400" dirty="0" err="1">
                  <a:solidFill>
                    <a:srgbClr val="000000"/>
                  </a:solidFill>
                  <a:latin typeface="AC Soft Icecream"/>
                </a:rPr>
                <a:t>Erschöpfung</a:t>
              </a:r>
              <a:r>
                <a:rPr lang="en-US" sz="2400" dirty="0">
                  <a:solidFill>
                    <a:srgbClr val="000000"/>
                  </a:solidFill>
                  <a:latin typeface="AC Soft Icecream"/>
                </a:rPr>
                <a:t> </a:t>
              </a:r>
              <a:r>
                <a:rPr lang="en-US" sz="2400" dirty="0" err="1">
                  <a:solidFill>
                    <a:srgbClr val="000000"/>
                  </a:solidFill>
                  <a:latin typeface="AC Soft Icecream"/>
                </a:rPr>
                <a:t>einher</a:t>
              </a:r>
              <a:r>
                <a:rPr lang="en-US" sz="2400" dirty="0">
                  <a:solidFill>
                    <a:srgbClr val="000000"/>
                  </a:solidFill>
                  <a:latin typeface="AC Soft Icecream"/>
                </a:rPr>
                <a:t>. Die </a:t>
              </a:r>
              <a:r>
                <a:rPr lang="en-US" sz="2400" dirty="0" err="1">
                  <a:solidFill>
                    <a:srgbClr val="000000"/>
                  </a:solidFill>
                  <a:latin typeface="AC Soft Icecream"/>
                </a:rPr>
                <a:t>Impfung</a:t>
              </a:r>
              <a:r>
                <a:rPr lang="en-US" sz="2400" dirty="0">
                  <a:solidFill>
                    <a:srgbClr val="000000"/>
                  </a:solidFill>
                  <a:latin typeface="AC Soft Icecream"/>
                </a:rPr>
                <a:t> und </a:t>
              </a:r>
              <a:r>
                <a:rPr lang="en-US" sz="2400" dirty="0" err="1">
                  <a:solidFill>
                    <a:srgbClr val="000000"/>
                  </a:solidFill>
                  <a:latin typeface="AC Soft Icecream"/>
                </a:rPr>
                <a:t>eine</a:t>
              </a:r>
              <a:r>
                <a:rPr lang="en-US" sz="2400" dirty="0">
                  <a:solidFill>
                    <a:srgbClr val="000000"/>
                  </a:solidFill>
                  <a:latin typeface="AC Soft Icecream"/>
                </a:rPr>
                <a:t> </a:t>
              </a:r>
              <a:r>
                <a:rPr lang="en-US" sz="2400" dirty="0" err="1">
                  <a:solidFill>
                    <a:srgbClr val="000000"/>
                  </a:solidFill>
                  <a:latin typeface="AC Soft Icecream"/>
                </a:rPr>
                <a:t>gute</a:t>
              </a:r>
              <a:r>
                <a:rPr lang="en-US" sz="2400" dirty="0">
                  <a:solidFill>
                    <a:srgbClr val="000000"/>
                  </a:solidFill>
                  <a:latin typeface="AC Soft Icecream"/>
                </a:rPr>
                <a:t> </a:t>
              </a:r>
              <a:r>
                <a:rPr lang="en-US" sz="2400" dirty="0" err="1">
                  <a:solidFill>
                    <a:srgbClr val="000000"/>
                  </a:solidFill>
                  <a:latin typeface="AC Soft Icecream"/>
                </a:rPr>
                <a:t>Hygienepraxis</a:t>
              </a:r>
              <a:r>
                <a:rPr lang="en-US" sz="2400" dirty="0">
                  <a:solidFill>
                    <a:srgbClr val="000000"/>
                  </a:solidFill>
                  <a:latin typeface="AC Soft Icecream"/>
                </a:rPr>
                <a:t> </a:t>
              </a:r>
              <a:r>
                <a:rPr lang="en-US" sz="2400" dirty="0" err="1">
                  <a:solidFill>
                    <a:srgbClr val="000000"/>
                  </a:solidFill>
                  <a:latin typeface="AC Soft Icecream"/>
                </a:rPr>
                <a:t>sind</a:t>
              </a:r>
              <a:r>
                <a:rPr lang="en-US" sz="2400" dirty="0">
                  <a:solidFill>
                    <a:srgbClr val="000000"/>
                  </a:solidFill>
                  <a:latin typeface="AC Soft Icecream"/>
                </a:rPr>
                <a:t> der </a:t>
              </a:r>
              <a:r>
                <a:rPr lang="en-US" sz="2400" dirty="0" err="1">
                  <a:solidFill>
                    <a:srgbClr val="000000"/>
                  </a:solidFill>
                  <a:latin typeface="AC Soft Icecream"/>
                </a:rPr>
                <a:t>beste</a:t>
              </a:r>
              <a:r>
                <a:rPr lang="en-US" sz="2400" dirty="0">
                  <a:solidFill>
                    <a:srgbClr val="000000"/>
                  </a:solidFill>
                  <a:latin typeface="AC Soft Icecream"/>
                </a:rPr>
                <a:t> Schutz </a:t>
              </a:r>
              <a:r>
                <a:rPr lang="en-US" sz="2400" dirty="0" err="1">
                  <a:solidFill>
                    <a:srgbClr val="000000"/>
                  </a:solidFill>
                  <a:latin typeface="AC Soft Icecream"/>
                </a:rPr>
                <a:t>gegen</a:t>
              </a:r>
              <a:r>
                <a:rPr lang="en-US" sz="2400" dirty="0">
                  <a:solidFill>
                    <a:srgbClr val="000000"/>
                  </a:solidFill>
                  <a:latin typeface="AC Soft Icecream"/>
                </a:rPr>
                <a:t> das Virus.</a:t>
              </a:r>
            </a:p>
          </p:txBody>
        </p:sp>
      </p:grpSp>
      <p:sp>
        <p:nvSpPr>
          <p:cNvPr id="16" name="TextBox 16"/>
          <p:cNvSpPr txBox="1"/>
          <p:nvPr/>
        </p:nvSpPr>
        <p:spPr>
          <a:xfrm>
            <a:off x="430842" y="451787"/>
            <a:ext cx="6698316" cy="7270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599"/>
              </a:lnSpc>
              <a:spcBef>
                <a:spcPct val="0"/>
              </a:spcBef>
            </a:pPr>
            <a:r>
              <a:rPr lang="en-US" sz="3999" dirty="0" err="1">
                <a:solidFill>
                  <a:srgbClr val="000000"/>
                </a:solidFill>
                <a:latin typeface="AC Soft Icecream"/>
              </a:rPr>
              <a:t>Ιnfluenza</a:t>
            </a:r>
            <a:r>
              <a:rPr lang="en-US" sz="3999" dirty="0">
                <a:solidFill>
                  <a:srgbClr val="000000"/>
                </a:solidFill>
                <a:latin typeface="AC Soft Icecream"/>
              </a:rPr>
              <a:t>-</a:t>
            </a:r>
            <a:r>
              <a:rPr lang="en-US" sz="3999" dirty="0" err="1">
                <a:solidFill>
                  <a:srgbClr val="000000"/>
                </a:solidFill>
                <a:latin typeface="AC Soft Icecream"/>
              </a:rPr>
              <a:t>Α</a:t>
            </a:r>
            <a:r>
              <a:rPr lang="en-US" sz="3999" dirty="0">
                <a:solidFill>
                  <a:srgbClr val="000000"/>
                </a:solidFill>
                <a:latin typeface="AC Soft Icecream"/>
              </a:rPr>
              <a:t>-Virus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7560000" cy="10692000"/>
            <a:chOff x="0" y="0"/>
            <a:chExt cx="2709333" cy="3831771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709333" cy="3831772"/>
            </a:xfrm>
            <a:custGeom>
              <a:avLst/>
              <a:gdLst/>
              <a:ahLst/>
              <a:cxnLst/>
              <a:rect l="l" t="t" r="r" b="b"/>
              <a:pathLst>
                <a:path w="2709333" h="3831772">
                  <a:moveTo>
                    <a:pt x="0" y="0"/>
                  </a:moveTo>
                  <a:lnTo>
                    <a:pt x="2709333" y="0"/>
                  </a:lnTo>
                  <a:lnTo>
                    <a:pt x="2709333" y="3831772"/>
                  </a:lnTo>
                  <a:lnTo>
                    <a:pt x="0" y="3831772"/>
                  </a:lnTo>
                  <a:close/>
                </a:path>
              </a:pathLst>
            </a:custGeom>
            <a:solidFill>
              <a:srgbClr val="FFDE59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-28575"/>
              <a:ext cx="2709333" cy="386034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60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195714" y="214816"/>
            <a:ext cx="7168573" cy="10262369"/>
            <a:chOff x="0" y="0"/>
            <a:chExt cx="2569055" cy="3677801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2569055" cy="3677801"/>
            </a:xfrm>
            <a:custGeom>
              <a:avLst/>
              <a:gdLst/>
              <a:ahLst/>
              <a:cxnLst/>
              <a:rect l="l" t="t" r="r" b="b"/>
              <a:pathLst>
                <a:path w="2569055" h="3677801">
                  <a:moveTo>
                    <a:pt x="0" y="0"/>
                  </a:moveTo>
                  <a:lnTo>
                    <a:pt x="2569055" y="0"/>
                  </a:lnTo>
                  <a:lnTo>
                    <a:pt x="2569055" y="3677801"/>
                  </a:lnTo>
                  <a:lnTo>
                    <a:pt x="0" y="3677801"/>
                  </a:lnTo>
                  <a:close/>
                </a:path>
              </a:pathLst>
            </a:custGeom>
            <a:solidFill>
              <a:srgbClr val="FFBD59"/>
            </a:solidFill>
          </p:spPr>
        </p:sp>
        <p:sp>
          <p:nvSpPr>
            <p:cNvPr id="7" name="TextBox 7"/>
            <p:cNvSpPr txBox="1"/>
            <p:nvPr/>
          </p:nvSpPr>
          <p:spPr>
            <a:xfrm>
              <a:off x="0" y="-28575"/>
              <a:ext cx="2569055" cy="370637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60"/>
                </a:lnSpc>
              </a:pPr>
              <a:endParaRPr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443217" y="0"/>
            <a:ext cx="6698316" cy="2268000"/>
            <a:chOff x="0" y="0"/>
            <a:chExt cx="2400525" cy="812800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2400525" cy="812800"/>
            </a:xfrm>
            <a:custGeom>
              <a:avLst/>
              <a:gdLst/>
              <a:ahLst/>
              <a:cxnLst/>
              <a:rect l="l" t="t" r="r" b="b"/>
              <a:pathLst>
                <a:path w="2400525" h="812800">
                  <a:moveTo>
                    <a:pt x="45076" y="0"/>
                  </a:moveTo>
                  <a:lnTo>
                    <a:pt x="2355449" y="0"/>
                  </a:lnTo>
                  <a:cubicBezTo>
                    <a:pt x="2380344" y="0"/>
                    <a:pt x="2400525" y="20181"/>
                    <a:pt x="2400525" y="45076"/>
                  </a:cubicBezTo>
                  <a:lnTo>
                    <a:pt x="2400525" y="767724"/>
                  </a:lnTo>
                  <a:cubicBezTo>
                    <a:pt x="2400525" y="779679"/>
                    <a:pt x="2395776" y="791144"/>
                    <a:pt x="2387323" y="799597"/>
                  </a:cubicBezTo>
                  <a:cubicBezTo>
                    <a:pt x="2378869" y="808051"/>
                    <a:pt x="2367404" y="812800"/>
                    <a:pt x="2355449" y="812800"/>
                  </a:cubicBezTo>
                  <a:lnTo>
                    <a:pt x="45076" y="812800"/>
                  </a:lnTo>
                  <a:cubicBezTo>
                    <a:pt x="20181" y="812800"/>
                    <a:pt x="0" y="792619"/>
                    <a:pt x="0" y="767724"/>
                  </a:cubicBezTo>
                  <a:lnTo>
                    <a:pt x="0" y="45076"/>
                  </a:lnTo>
                  <a:cubicBezTo>
                    <a:pt x="0" y="20181"/>
                    <a:pt x="20181" y="0"/>
                    <a:pt x="45076" y="0"/>
                  </a:cubicBezTo>
                  <a:close/>
                </a:path>
              </a:pathLst>
            </a:custGeom>
            <a:solidFill>
              <a:srgbClr val="FFDE59"/>
            </a:solidFill>
          </p:spPr>
        </p:sp>
        <p:sp>
          <p:nvSpPr>
            <p:cNvPr id="10" name="TextBox 10"/>
            <p:cNvSpPr txBox="1"/>
            <p:nvPr/>
          </p:nvSpPr>
          <p:spPr>
            <a:xfrm>
              <a:off x="0" y="-123825"/>
              <a:ext cx="2400525" cy="9366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5599"/>
                </a:lnSpc>
              </a:pPr>
              <a:r>
                <a:rPr lang="en-US" sz="3999" dirty="0">
                  <a:solidFill>
                    <a:srgbClr val="000000"/>
                  </a:solidFill>
                  <a:latin typeface="AC Soft Icecream"/>
                </a:rPr>
                <a:t>Hepatitis-B-Virus (HBV)</a:t>
              </a:r>
            </a:p>
          </p:txBody>
        </p:sp>
      </p:grpSp>
      <p:grpSp>
        <p:nvGrpSpPr>
          <p:cNvPr id="11" name="Group 11"/>
          <p:cNvGrpSpPr/>
          <p:nvPr/>
        </p:nvGrpSpPr>
        <p:grpSpPr>
          <a:xfrm>
            <a:off x="756000" y="2551937"/>
            <a:ext cx="6048000" cy="3855600"/>
            <a:chOff x="0" y="0"/>
            <a:chExt cx="1274980" cy="812800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1274980" cy="812800"/>
            </a:xfrm>
            <a:custGeom>
              <a:avLst/>
              <a:gdLst/>
              <a:ahLst/>
              <a:cxnLst/>
              <a:rect l="l" t="t" r="r" b="b"/>
              <a:pathLst>
                <a:path w="1274980" h="812800">
                  <a:moveTo>
                    <a:pt x="44803" y="0"/>
                  </a:moveTo>
                  <a:lnTo>
                    <a:pt x="1230178" y="0"/>
                  </a:lnTo>
                  <a:cubicBezTo>
                    <a:pt x="1254922" y="0"/>
                    <a:pt x="1274980" y="20059"/>
                    <a:pt x="1274980" y="44803"/>
                  </a:cubicBezTo>
                  <a:lnTo>
                    <a:pt x="1274980" y="767997"/>
                  </a:lnTo>
                  <a:cubicBezTo>
                    <a:pt x="1274980" y="792741"/>
                    <a:pt x="1254922" y="812800"/>
                    <a:pt x="1230178" y="812800"/>
                  </a:cubicBezTo>
                  <a:lnTo>
                    <a:pt x="44803" y="812800"/>
                  </a:lnTo>
                  <a:cubicBezTo>
                    <a:pt x="20059" y="812800"/>
                    <a:pt x="0" y="792741"/>
                    <a:pt x="0" y="767997"/>
                  </a:cubicBezTo>
                  <a:lnTo>
                    <a:pt x="0" y="44803"/>
                  </a:lnTo>
                  <a:cubicBezTo>
                    <a:pt x="0" y="20059"/>
                    <a:pt x="20059" y="0"/>
                    <a:pt x="44803" y="0"/>
                  </a:cubicBezTo>
                  <a:close/>
                </a:path>
              </a:pathLst>
            </a:custGeom>
            <a:blipFill>
              <a:blip r:embed="rId2"/>
              <a:stretch>
                <a:fillRect l="-40230" t="-641" r="-33931" b="-58767"/>
              </a:stretch>
            </a:blipFill>
            <a:ln w="85725" cap="rnd">
              <a:solidFill>
                <a:srgbClr val="FFFFFF"/>
              </a:solidFill>
              <a:prstDash val="solid"/>
              <a:round/>
            </a:ln>
          </p:spPr>
        </p:sp>
      </p:grpSp>
      <p:grpSp>
        <p:nvGrpSpPr>
          <p:cNvPr id="13" name="Group 13"/>
          <p:cNvGrpSpPr/>
          <p:nvPr/>
        </p:nvGrpSpPr>
        <p:grpSpPr>
          <a:xfrm>
            <a:off x="443217" y="6693287"/>
            <a:ext cx="6698316" cy="3610645"/>
            <a:chOff x="0" y="0"/>
            <a:chExt cx="2400525" cy="1293974"/>
          </a:xfrm>
        </p:grpSpPr>
        <p:sp>
          <p:nvSpPr>
            <p:cNvPr id="14" name="Freeform 14"/>
            <p:cNvSpPr/>
            <p:nvPr/>
          </p:nvSpPr>
          <p:spPr>
            <a:xfrm>
              <a:off x="0" y="0"/>
              <a:ext cx="2400525" cy="1293974"/>
            </a:xfrm>
            <a:custGeom>
              <a:avLst/>
              <a:gdLst/>
              <a:ahLst/>
              <a:cxnLst/>
              <a:rect l="l" t="t" r="r" b="b"/>
              <a:pathLst>
                <a:path w="2400525" h="1293974">
                  <a:moveTo>
                    <a:pt x="42765" y="0"/>
                  </a:moveTo>
                  <a:lnTo>
                    <a:pt x="2357761" y="0"/>
                  </a:lnTo>
                  <a:cubicBezTo>
                    <a:pt x="2369102" y="0"/>
                    <a:pt x="2379980" y="4506"/>
                    <a:pt x="2388000" y="12525"/>
                  </a:cubicBezTo>
                  <a:cubicBezTo>
                    <a:pt x="2396020" y="20545"/>
                    <a:pt x="2400525" y="31423"/>
                    <a:pt x="2400525" y="42765"/>
                  </a:cubicBezTo>
                  <a:lnTo>
                    <a:pt x="2400525" y="1251209"/>
                  </a:lnTo>
                  <a:cubicBezTo>
                    <a:pt x="2400525" y="1262551"/>
                    <a:pt x="2396020" y="1273428"/>
                    <a:pt x="2388000" y="1281448"/>
                  </a:cubicBezTo>
                  <a:cubicBezTo>
                    <a:pt x="2379980" y="1289468"/>
                    <a:pt x="2369102" y="1293974"/>
                    <a:pt x="2357761" y="1293974"/>
                  </a:cubicBezTo>
                  <a:lnTo>
                    <a:pt x="42765" y="1293974"/>
                  </a:lnTo>
                  <a:cubicBezTo>
                    <a:pt x="31423" y="1293974"/>
                    <a:pt x="20545" y="1289468"/>
                    <a:pt x="12525" y="1281448"/>
                  </a:cubicBezTo>
                  <a:cubicBezTo>
                    <a:pt x="4506" y="1273428"/>
                    <a:pt x="0" y="1262551"/>
                    <a:pt x="0" y="1251209"/>
                  </a:cubicBezTo>
                  <a:lnTo>
                    <a:pt x="0" y="42765"/>
                  </a:lnTo>
                  <a:cubicBezTo>
                    <a:pt x="0" y="31423"/>
                    <a:pt x="4506" y="20545"/>
                    <a:pt x="12525" y="12525"/>
                  </a:cubicBezTo>
                  <a:cubicBezTo>
                    <a:pt x="20545" y="4506"/>
                    <a:pt x="31423" y="0"/>
                    <a:pt x="42765" y="0"/>
                  </a:cubicBezTo>
                  <a:close/>
                </a:path>
              </a:pathLst>
            </a:custGeom>
            <a:solidFill>
              <a:srgbClr val="FFDE59"/>
            </a:solidFill>
            <a:ln w="76200" cap="rnd">
              <a:solidFill>
                <a:srgbClr val="FFFFFF"/>
              </a:solidFill>
              <a:prstDash val="solid"/>
              <a:round/>
            </a:ln>
          </p:spPr>
        </p:sp>
        <p:sp>
          <p:nvSpPr>
            <p:cNvPr id="15" name="TextBox 15"/>
            <p:cNvSpPr txBox="1"/>
            <p:nvPr/>
          </p:nvSpPr>
          <p:spPr>
            <a:xfrm>
              <a:off x="0" y="-95250"/>
              <a:ext cx="2400525" cy="138922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4199"/>
                </a:lnSpc>
              </a:pPr>
              <a:r>
                <a:rPr lang="en-US" sz="2999" dirty="0">
                  <a:solidFill>
                    <a:srgbClr val="000000"/>
                  </a:solidFill>
                  <a:latin typeface="AC Soft Icecream"/>
                </a:rPr>
                <a:t> Virus, das die Leber </a:t>
              </a:r>
              <a:r>
                <a:rPr lang="en-US" sz="2999" dirty="0" err="1">
                  <a:solidFill>
                    <a:srgbClr val="000000"/>
                  </a:solidFill>
                  <a:latin typeface="AC Soft Icecream"/>
                </a:rPr>
                <a:t>befällt</a:t>
              </a:r>
              <a:r>
                <a:rPr lang="en-US" sz="2999" dirty="0">
                  <a:solidFill>
                    <a:srgbClr val="000000"/>
                  </a:solidFill>
                  <a:latin typeface="AC Soft Icecream"/>
                </a:rPr>
                <a:t> und </a:t>
              </a:r>
              <a:r>
                <a:rPr lang="en-US" sz="2999" dirty="0" err="1">
                  <a:solidFill>
                    <a:srgbClr val="000000"/>
                  </a:solidFill>
                  <a:latin typeface="AC Soft Icecream"/>
                </a:rPr>
                <a:t>Entzündungen</a:t>
              </a:r>
              <a:r>
                <a:rPr lang="en-US" sz="2999" dirty="0">
                  <a:solidFill>
                    <a:srgbClr val="000000"/>
                  </a:solidFill>
                  <a:latin typeface="AC Soft Icecream"/>
                </a:rPr>
                <a:t> </a:t>
              </a:r>
              <a:r>
                <a:rPr lang="en-US" sz="2999" dirty="0" err="1">
                  <a:solidFill>
                    <a:srgbClr val="000000"/>
                  </a:solidFill>
                  <a:latin typeface="AC Soft Icecream"/>
                </a:rPr>
                <a:t>verursacht</a:t>
              </a:r>
              <a:r>
                <a:rPr lang="en-US" sz="2999" dirty="0">
                  <a:solidFill>
                    <a:srgbClr val="000000"/>
                  </a:solidFill>
                  <a:latin typeface="AC Soft Icecream"/>
                </a:rPr>
                <a:t>. Es </a:t>
              </a:r>
              <a:r>
                <a:rPr lang="en-US" sz="2999" dirty="0" err="1">
                  <a:solidFill>
                    <a:srgbClr val="000000"/>
                  </a:solidFill>
                  <a:latin typeface="AC Soft Icecream"/>
                </a:rPr>
                <a:t>wird</a:t>
              </a:r>
              <a:r>
                <a:rPr lang="en-US" sz="2999" dirty="0">
                  <a:solidFill>
                    <a:srgbClr val="000000"/>
                  </a:solidFill>
                  <a:latin typeface="AC Soft Icecream"/>
                </a:rPr>
                <a:t> </a:t>
              </a:r>
              <a:r>
                <a:rPr lang="en-US" sz="2999" dirty="0" err="1">
                  <a:solidFill>
                    <a:srgbClr val="000000"/>
                  </a:solidFill>
                  <a:latin typeface="AC Soft Icecream"/>
                </a:rPr>
                <a:t>durch</a:t>
              </a:r>
              <a:r>
                <a:rPr lang="en-US" sz="2999" dirty="0">
                  <a:solidFill>
                    <a:srgbClr val="000000"/>
                  </a:solidFill>
                  <a:latin typeface="AC Soft Icecream"/>
                </a:rPr>
                <a:t> </a:t>
              </a:r>
              <a:r>
                <a:rPr lang="en-US" sz="2999" dirty="0" err="1">
                  <a:solidFill>
                    <a:srgbClr val="000000"/>
                  </a:solidFill>
                  <a:latin typeface="AC Soft Icecream"/>
                </a:rPr>
                <a:t>Kontakt</a:t>
              </a:r>
              <a:r>
                <a:rPr lang="en-US" sz="2999" dirty="0">
                  <a:solidFill>
                    <a:srgbClr val="000000"/>
                  </a:solidFill>
                  <a:latin typeface="AC Soft Icecream"/>
                </a:rPr>
                <a:t> </a:t>
              </a:r>
              <a:r>
                <a:rPr lang="en-US" sz="2999" dirty="0" err="1">
                  <a:solidFill>
                    <a:srgbClr val="000000"/>
                  </a:solidFill>
                  <a:latin typeface="AC Soft Icecream"/>
                </a:rPr>
                <a:t>mit</a:t>
              </a:r>
              <a:r>
                <a:rPr lang="en-US" sz="2999" dirty="0">
                  <a:solidFill>
                    <a:srgbClr val="000000"/>
                  </a:solidFill>
                  <a:latin typeface="AC Soft Icecream"/>
                </a:rPr>
                <a:t> </a:t>
              </a:r>
              <a:r>
                <a:rPr lang="en-US" sz="2999" dirty="0" err="1">
                  <a:solidFill>
                    <a:srgbClr val="000000"/>
                  </a:solidFill>
                  <a:latin typeface="AC Soft Icecream"/>
                </a:rPr>
                <a:t>kontaminierten</a:t>
              </a:r>
              <a:r>
                <a:rPr lang="en-US" sz="2999" dirty="0">
                  <a:solidFill>
                    <a:srgbClr val="000000"/>
                  </a:solidFill>
                  <a:latin typeface="AC Soft Icecream"/>
                </a:rPr>
                <a:t> </a:t>
              </a:r>
              <a:r>
                <a:rPr lang="en-US" sz="2999" dirty="0" err="1">
                  <a:solidFill>
                    <a:srgbClr val="000000"/>
                  </a:solidFill>
                  <a:latin typeface="AC Soft Icecream"/>
                </a:rPr>
                <a:t>Körperflüssigkeiten</a:t>
              </a:r>
              <a:r>
                <a:rPr lang="en-US" sz="2999" dirty="0">
                  <a:solidFill>
                    <a:srgbClr val="000000"/>
                  </a:solidFill>
                  <a:latin typeface="AC Soft Icecream"/>
                </a:rPr>
                <a:t> </a:t>
              </a:r>
              <a:r>
                <a:rPr lang="en-US" sz="2999" dirty="0" err="1">
                  <a:solidFill>
                    <a:srgbClr val="000000"/>
                  </a:solidFill>
                  <a:latin typeface="AC Soft Icecream"/>
                </a:rPr>
                <a:t>übertragen</a:t>
              </a:r>
              <a:r>
                <a:rPr lang="en-US" sz="2999" dirty="0">
                  <a:solidFill>
                    <a:srgbClr val="000000"/>
                  </a:solidFill>
                  <a:latin typeface="AC Soft Icecream"/>
                </a:rPr>
                <a:t>. Zu den </a:t>
              </a:r>
              <a:r>
                <a:rPr lang="en-US" sz="2999" dirty="0" err="1">
                  <a:solidFill>
                    <a:srgbClr val="000000"/>
                  </a:solidFill>
                  <a:latin typeface="AC Soft Icecream"/>
                </a:rPr>
                <a:t>Symptomen</a:t>
              </a:r>
              <a:r>
                <a:rPr lang="en-US" sz="2999" dirty="0">
                  <a:solidFill>
                    <a:srgbClr val="000000"/>
                  </a:solidFill>
                  <a:latin typeface="AC Soft Icecream"/>
                </a:rPr>
                <a:t> </a:t>
              </a:r>
              <a:r>
                <a:rPr lang="en-US" sz="2999" dirty="0" err="1">
                  <a:solidFill>
                    <a:srgbClr val="000000"/>
                  </a:solidFill>
                  <a:latin typeface="AC Soft Icecream"/>
                </a:rPr>
                <a:t>gehören</a:t>
              </a:r>
              <a:r>
                <a:rPr lang="en-US" sz="2999" dirty="0">
                  <a:solidFill>
                    <a:srgbClr val="000000"/>
                  </a:solidFill>
                  <a:latin typeface="AC Soft Icecream"/>
                </a:rPr>
                <a:t> </a:t>
              </a:r>
              <a:r>
                <a:rPr lang="en-US" sz="2999" dirty="0" err="1">
                  <a:solidFill>
                    <a:srgbClr val="000000"/>
                  </a:solidFill>
                  <a:latin typeface="AC Soft Icecream"/>
                </a:rPr>
                <a:t>Gelbsucht</a:t>
              </a:r>
              <a:r>
                <a:rPr lang="en-US" sz="2999" dirty="0">
                  <a:solidFill>
                    <a:srgbClr val="000000"/>
                  </a:solidFill>
                  <a:latin typeface="AC Soft Icecream"/>
                </a:rPr>
                <a:t>, </a:t>
              </a:r>
              <a:r>
                <a:rPr lang="en-US" sz="2999" dirty="0" err="1">
                  <a:solidFill>
                    <a:srgbClr val="000000"/>
                  </a:solidFill>
                  <a:latin typeface="AC Soft Icecream"/>
                </a:rPr>
                <a:t>dunkler</a:t>
              </a:r>
              <a:r>
                <a:rPr lang="en-US" sz="2999" dirty="0">
                  <a:solidFill>
                    <a:srgbClr val="000000"/>
                  </a:solidFill>
                  <a:latin typeface="AC Soft Icecream"/>
                </a:rPr>
                <a:t> </a:t>
              </a:r>
              <a:r>
                <a:rPr lang="en-US" sz="2999" dirty="0" err="1">
                  <a:solidFill>
                    <a:srgbClr val="000000"/>
                  </a:solidFill>
                  <a:latin typeface="AC Soft Icecream"/>
                </a:rPr>
                <a:t>Urin</a:t>
              </a:r>
              <a:r>
                <a:rPr lang="en-US" sz="2999" dirty="0">
                  <a:solidFill>
                    <a:srgbClr val="000000"/>
                  </a:solidFill>
                  <a:latin typeface="AC Soft Icecream"/>
                </a:rPr>
                <a:t> und </a:t>
              </a:r>
              <a:r>
                <a:rPr lang="en-US" sz="2999" dirty="0" err="1">
                  <a:solidFill>
                    <a:srgbClr val="000000"/>
                  </a:solidFill>
                  <a:latin typeface="AC Soft Icecream"/>
                </a:rPr>
                <a:t>Müdigkeit</a:t>
              </a:r>
              <a:r>
                <a:rPr lang="en-US" sz="2999" dirty="0">
                  <a:solidFill>
                    <a:srgbClr val="000000"/>
                  </a:solidFill>
                  <a:latin typeface="AC Soft Icecream"/>
                </a:rPr>
                <a:t>.</a:t>
              </a:r>
            </a:p>
          </p:txBody>
        </p:sp>
      </p:grp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7560000" cy="10692000"/>
            <a:chOff x="0" y="0"/>
            <a:chExt cx="2709333" cy="3831771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709333" cy="3831772"/>
            </a:xfrm>
            <a:custGeom>
              <a:avLst/>
              <a:gdLst/>
              <a:ahLst/>
              <a:cxnLst/>
              <a:rect l="l" t="t" r="r" b="b"/>
              <a:pathLst>
                <a:path w="2709333" h="3831772">
                  <a:moveTo>
                    <a:pt x="0" y="0"/>
                  </a:moveTo>
                  <a:lnTo>
                    <a:pt x="2709333" y="0"/>
                  </a:lnTo>
                  <a:lnTo>
                    <a:pt x="2709333" y="3831772"/>
                  </a:lnTo>
                  <a:lnTo>
                    <a:pt x="0" y="3831772"/>
                  </a:lnTo>
                  <a:close/>
                </a:path>
              </a:pathLst>
            </a:custGeom>
            <a:solidFill>
              <a:srgbClr val="FFDE59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-28575"/>
              <a:ext cx="2709333" cy="386034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60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195714" y="214816"/>
            <a:ext cx="7168573" cy="10262369"/>
            <a:chOff x="0" y="0"/>
            <a:chExt cx="2569055" cy="3677801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2569055" cy="3677801"/>
            </a:xfrm>
            <a:custGeom>
              <a:avLst/>
              <a:gdLst/>
              <a:ahLst/>
              <a:cxnLst/>
              <a:rect l="l" t="t" r="r" b="b"/>
              <a:pathLst>
                <a:path w="2569055" h="3677801">
                  <a:moveTo>
                    <a:pt x="0" y="0"/>
                  </a:moveTo>
                  <a:lnTo>
                    <a:pt x="2569055" y="0"/>
                  </a:lnTo>
                  <a:lnTo>
                    <a:pt x="2569055" y="3677801"/>
                  </a:lnTo>
                  <a:lnTo>
                    <a:pt x="0" y="3677801"/>
                  </a:lnTo>
                  <a:close/>
                </a:path>
              </a:pathLst>
            </a:custGeom>
            <a:solidFill>
              <a:srgbClr val="FFBD59"/>
            </a:solidFill>
          </p:spPr>
        </p:sp>
        <p:sp>
          <p:nvSpPr>
            <p:cNvPr id="7" name="TextBox 7"/>
            <p:cNvSpPr txBox="1"/>
            <p:nvPr/>
          </p:nvSpPr>
          <p:spPr>
            <a:xfrm>
              <a:off x="0" y="-28575"/>
              <a:ext cx="2569055" cy="370637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60"/>
                </a:lnSpc>
              </a:pPr>
              <a:endParaRPr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443217" y="0"/>
            <a:ext cx="6698316" cy="2268000"/>
            <a:chOff x="0" y="0"/>
            <a:chExt cx="2400525" cy="812800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2400525" cy="812800"/>
            </a:xfrm>
            <a:custGeom>
              <a:avLst/>
              <a:gdLst/>
              <a:ahLst/>
              <a:cxnLst/>
              <a:rect l="l" t="t" r="r" b="b"/>
              <a:pathLst>
                <a:path w="2400525" h="812800">
                  <a:moveTo>
                    <a:pt x="45076" y="0"/>
                  </a:moveTo>
                  <a:lnTo>
                    <a:pt x="2355449" y="0"/>
                  </a:lnTo>
                  <a:cubicBezTo>
                    <a:pt x="2380344" y="0"/>
                    <a:pt x="2400525" y="20181"/>
                    <a:pt x="2400525" y="45076"/>
                  </a:cubicBezTo>
                  <a:lnTo>
                    <a:pt x="2400525" y="767724"/>
                  </a:lnTo>
                  <a:cubicBezTo>
                    <a:pt x="2400525" y="779679"/>
                    <a:pt x="2395776" y="791144"/>
                    <a:pt x="2387323" y="799597"/>
                  </a:cubicBezTo>
                  <a:cubicBezTo>
                    <a:pt x="2378869" y="808051"/>
                    <a:pt x="2367404" y="812800"/>
                    <a:pt x="2355449" y="812800"/>
                  </a:cubicBezTo>
                  <a:lnTo>
                    <a:pt x="45076" y="812800"/>
                  </a:lnTo>
                  <a:cubicBezTo>
                    <a:pt x="20181" y="812800"/>
                    <a:pt x="0" y="792619"/>
                    <a:pt x="0" y="767724"/>
                  </a:cubicBezTo>
                  <a:lnTo>
                    <a:pt x="0" y="45076"/>
                  </a:lnTo>
                  <a:cubicBezTo>
                    <a:pt x="0" y="20181"/>
                    <a:pt x="20181" y="0"/>
                    <a:pt x="45076" y="0"/>
                  </a:cubicBezTo>
                  <a:close/>
                </a:path>
              </a:pathLst>
            </a:custGeom>
            <a:solidFill>
              <a:srgbClr val="FFDE59"/>
            </a:solidFill>
          </p:spPr>
        </p:sp>
        <p:sp>
          <p:nvSpPr>
            <p:cNvPr id="10" name="TextBox 10"/>
            <p:cNvSpPr txBox="1"/>
            <p:nvPr/>
          </p:nvSpPr>
          <p:spPr>
            <a:xfrm>
              <a:off x="0" y="-123825"/>
              <a:ext cx="2400525" cy="9366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5599"/>
                </a:lnSpc>
              </a:pPr>
              <a:r>
                <a:rPr lang="en-US" sz="3999" dirty="0">
                  <a:solidFill>
                    <a:srgbClr val="000000"/>
                  </a:solidFill>
                  <a:latin typeface="AC Soft Icecream"/>
                </a:rPr>
                <a:t>Hepatitis-A-Virus (HΑV)</a:t>
              </a:r>
            </a:p>
          </p:txBody>
        </p:sp>
      </p:grpSp>
      <p:grpSp>
        <p:nvGrpSpPr>
          <p:cNvPr id="11" name="Group 11"/>
          <p:cNvGrpSpPr/>
          <p:nvPr/>
        </p:nvGrpSpPr>
        <p:grpSpPr>
          <a:xfrm>
            <a:off x="756000" y="2551937"/>
            <a:ext cx="6048000" cy="3855600"/>
            <a:chOff x="0" y="0"/>
            <a:chExt cx="1274980" cy="812800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1274980" cy="812800"/>
            </a:xfrm>
            <a:custGeom>
              <a:avLst/>
              <a:gdLst/>
              <a:ahLst/>
              <a:cxnLst/>
              <a:rect l="l" t="t" r="r" b="b"/>
              <a:pathLst>
                <a:path w="1274980" h="812800">
                  <a:moveTo>
                    <a:pt x="44803" y="0"/>
                  </a:moveTo>
                  <a:lnTo>
                    <a:pt x="1230178" y="0"/>
                  </a:lnTo>
                  <a:cubicBezTo>
                    <a:pt x="1254922" y="0"/>
                    <a:pt x="1274980" y="20059"/>
                    <a:pt x="1274980" y="44803"/>
                  </a:cubicBezTo>
                  <a:lnTo>
                    <a:pt x="1274980" y="767997"/>
                  </a:lnTo>
                  <a:cubicBezTo>
                    <a:pt x="1274980" y="792741"/>
                    <a:pt x="1254922" y="812800"/>
                    <a:pt x="1230178" y="812800"/>
                  </a:cubicBezTo>
                  <a:lnTo>
                    <a:pt x="44803" y="812800"/>
                  </a:lnTo>
                  <a:cubicBezTo>
                    <a:pt x="20059" y="812800"/>
                    <a:pt x="0" y="792741"/>
                    <a:pt x="0" y="767997"/>
                  </a:cubicBezTo>
                  <a:lnTo>
                    <a:pt x="0" y="44803"/>
                  </a:lnTo>
                  <a:cubicBezTo>
                    <a:pt x="0" y="20059"/>
                    <a:pt x="20059" y="0"/>
                    <a:pt x="44803" y="0"/>
                  </a:cubicBezTo>
                  <a:close/>
                </a:path>
              </a:pathLst>
            </a:custGeom>
            <a:blipFill>
              <a:blip r:embed="rId2"/>
              <a:stretch>
                <a:fillRect l="-40230" t="-641" r="-33931" b="-58767"/>
              </a:stretch>
            </a:blipFill>
            <a:ln w="85725" cap="rnd">
              <a:solidFill>
                <a:srgbClr val="FFFFFF"/>
              </a:solidFill>
              <a:prstDash val="solid"/>
              <a:round/>
            </a:ln>
          </p:spPr>
        </p:sp>
      </p:grpSp>
      <p:grpSp>
        <p:nvGrpSpPr>
          <p:cNvPr id="13" name="Group 13"/>
          <p:cNvGrpSpPr/>
          <p:nvPr/>
        </p:nvGrpSpPr>
        <p:grpSpPr>
          <a:xfrm>
            <a:off x="443217" y="6693287"/>
            <a:ext cx="6698316" cy="3487353"/>
            <a:chOff x="0" y="0"/>
            <a:chExt cx="2400525" cy="1249788"/>
          </a:xfrm>
        </p:grpSpPr>
        <p:sp>
          <p:nvSpPr>
            <p:cNvPr id="14" name="Freeform 14"/>
            <p:cNvSpPr/>
            <p:nvPr/>
          </p:nvSpPr>
          <p:spPr>
            <a:xfrm>
              <a:off x="0" y="0"/>
              <a:ext cx="2400525" cy="1249788"/>
            </a:xfrm>
            <a:custGeom>
              <a:avLst/>
              <a:gdLst/>
              <a:ahLst/>
              <a:cxnLst/>
              <a:rect l="l" t="t" r="r" b="b"/>
              <a:pathLst>
                <a:path w="2400525" h="1249788">
                  <a:moveTo>
                    <a:pt x="42765" y="0"/>
                  </a:moveTo>
                  <a:lnTo>
                    <a:pt x="2357761" y="0"/>
                  </a:lnTo>
                  <a:cubicBezTo>
                    <a:pt x="2369102" y="0"/>
                    <a:pt x="2379980" y="4506"/>
                    <a:pt x="2388000" y="12525"/>
                  </a:cubicBezTo>
                  <a:cubicBezTo>
                    <a:pt x="2396020" y="20545"/>
                    <a:pt x="2400525" y="31423"/>
                    <a:pt x="2400525" y="42765"/>
                  </a:cubicBezTo>
                  <a:lnTo>
                    <a:pt x="2400525" y="1207024"/>
                  </a:lnTo>
                  <a:cubicBezTo>
                    <a:pt x="2400525" y="1218366"/>
                    <a:pt x="2396020" y="1229243"/>
                    <a:pt x="2388000" y="1237263"/>
                  </a:cubicBezTo>
                  <a:cubicBezTo>
                    <a:pt x="2379980" y="1245283"/>
                    <a:pt x="2369102" y="1249788"/>
                    <a:pt x="2357761" y="1249788"/>
                  </a:cubicBezTo>
                  <a:lnTo>
                    <a:pt x="42765" y="1249788"/>
                  </a:lnTo>
                  <a:cubicBezTo>
                    <a:pt x="31423" y="1249788"/>
                    <a:pt x="20545" y="1245283"/>
                    <a:pt x="12525" y="1237263"/>
                  </a:cubicBezTo>
                  <a:cubicBezTo>
                    <a:pt x="4506" y="1229243"/>
                    <a:pt x="0" y="1218366"/>
                    <a:pt x="0" y="1207024"/>
                  </a:cubicBezTo>
                  <a:lnTo>
                    <a:pt x="0" y="42765"/>
                  </a:lnTo>
                  <a:cubicBezTo>
                    <a:pt x="0" y="31423"/>
                    <a:pt x="4506" y="20545"/>
                    <a:pt x="12525" y="12525"/>
                  </a:cubicBezTo>
                  <a:cubicBezTo>
                    <a:pt x="20545" y="4506"/>
                    <a:pt x="31423" y="0"/>
                    <a:pt x="42765" y="0"/>
                  </a:cubicBezTo>
                  <a:close/>
                </a:path>
              </a:pathLst>
            </a:custGeom>
            <a:solidFill>
              <a:srgbClr val="FFDE59"/>
            </a:solidFill>
            <a:ln w="76200" cap="rnd">
              <a:solidFill>
                <a:srgbClr val="FFFFFF"/>
              </a:solidFill>
              <a:prstDash val="solid"/>
              <a:round/>
            </a:ln>
          </p:spPr>
        </p:sp>
        <p:sp>
          <p:nvSpPr>
            <p:cNvPr id="15" name="TextBox 15"/>
            <p:cNvSpPr txBox="1"/>
            <p:nvPr/>
          </p:nvSpPr>
          <p:spPr>
            <a:xfrm>
              <a:off x="0" y="-95250"/>
              <a:ext cx="2400525" cy="134503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4199"/>
                </a:lnSpc>
              </a:pPr>
              <a:r>
                <a:rPr lang="en-US" sz="2999" dirty="0">
                  <a:solidFill>
                    <a:srgbClr val="000000"/>
                  </a:solidFill>
                  <a:latin typeface="AC Soft Icecream"/>
                </a:rPr>
                <a:t>Virus, das die Leber </a:t>
              </a:r>
              <a:r>
                <a:rPr lang="en-US" sz="2999" dirty="0" err="1">
                  <a:solidFill>
                    <a:srgbClr val="000000"/>
                  </a:solidFill>
                  <a:latin typeface="AC Soft Icecream"/>
                </a:rPr>
                <a:t>befällt</a:t>
              </a:r>
              <a:r>
                <a:rPr lang="en-US" sz="2999" dirty="0">
                  <a:solidFill>
                    <a:srgbClr val="000000"/>
                  </a:solidFill>
                  <a:latin typeface="AC Soft Icecream"/>
                </a:rPr>
                <a:t> und </a:t>
              </a:r>
              <a:r>
                <a:rPr lang="en-US" sz="2999" dirty="0" err="1">
                  <a:solidFill>
                    <a:srgbClr val="000000"/>
                  </a:solidFill>
                  <a:latin typeface="AC Soft Icecream"/>
                </a:rPr>
                <a:t>Entzündungen</a:t>
              </a:r>
              <a:r>
                <a:rPr lang="en-US" sz="2999" dirty="0">
                  <a:solidFill>
                    <a:srgbClr val="000000"/>
                  </a:solidFill>
                  <a:latin typeface="AC Soft Icecream"/>
                </a:rPr>
                <a:t> </a:t>
              </a:r>
              <a:r>
                <a:rPr lang="en-US" sz="2999" dirty="0" err="1">
                  <a:solidFill>
                    <a:srgbClr val="000000"/>
                  </a:solidFill>
                  <a:latin typeface="AC Soft Icecream"/>
                </a:rPr>
                <a:t>verursacht</a:t>
              </a:r>
              <a:r>
                <a:rPr lang="en-US" sz="2999" dirty="0">
                  <a:solidFill>
                    <a:srgbClr val="000000"/>
                  </a:solidFill>
                  <a:latin typeface="AC Soft Icecream"/>
                </a:rPr>
                <a:t>. Die </a:t>
              </a:r>
              <a:r>
                <a:rPr lang="en-US" sz="2999" dirty="0" err="1">
                  <a:solidFill>
                    <a:srgbClr val="000000"/>
                  </a:solidFill>
                  <a:latin typeface="AC Soft Icecream"/>
                </a:rPr>
                <a:t>Krankheit</a:t>
              </a:r>
              <a:r>
                <a:rPr lang="en-US" sz="2999" dirty="0">
                  <a:solidFill>
                    <a:srgbClr val="000000"/>
                  </a:solidFill>
                  <a:latin typeface="AC Soft Icecream"/>
                </a:rPr>
                <a:t> </a:t>
              </a:r>
              <a:r>
                <a:rPr lang="en-US" sz="2999" dirty="0" err="1">
                  <a:solidFill>
                    <a:srgbClr val="000000"/>
                  </a:solidFill>
                  <a:latin typeface="AC Soft Icecream"/>
                </a:rPr>
                <a:t>kann</a:t>
              </a:r>
              <a:r>
                <a:rPr lang="en-US" sz="2999" dirty="0">
                  <a:solidFill>
                    <a:srgbClr val="000000"/>
                  </a:solidFill>
                  <a:latin typeface="AC Soft Icecream"/>
                </a:rPr>
                <a:t> </a:t>
              </a:r>
              <a:r>
                <a:rPr lang="en-US" sz="2999" dirty="0" err="1">
                  <a:solidFill>
                    <a:srgbClr val="000000"/>
                  </a:solidFill>
                  <a:latin typeface="AC Soft Icecream"/>
                </a:rPr>
                <a:t>Müdigkeit</a:t>
              </a:r>
              <a:r>
                <a:rPr lang="en-US" sz="2999" dirty="0">
                  <a:solidFill>
                    <a:srgbClr val="000000"/>
                  </a:solidFill>
                  <a:latin typeface="AC Soft Icecream"/>
                </a:rPr>
                <a:t>, </a:t>
              </a:r>
              <a:r>
                <a:rPr lang="en-US" sz="2999" dirty="0" err="1">
                  <a:solidFill>
                    <a:srgbClr val="000000"/>
                  </a:solidFill>
                  <a:latin typeface="AC Soft Icecream"/>
                </a:rPr>
                <a:t>Fieber</a:t>
              </a:r>
              <a:r>
                <a:rPr lang="en-US" sz="2999" dirty="0">
                  <a:solidFill>
                    <a:srgbClr val="000000"/>
                  </a:solidFill>
                  <a:latin typeface="AC Soft Icecream"/>
                </a:rPr>
                <a:t>, </a:t>
              </a:r>
              <a:r>
                <a:rPr lang="en-US" sz="2999" dirty="0" err="1">
                  <a:solidFill>
                    <a:srgbClr val="000000"/>
                  </a:solidFill>
                  <a:latin typeface="AC Soft Icecream"/>
                </a:rPr>
                <a:t>Verstopfung</a:t>
              </a:r>
              <a:r>
                <a:rPr lang="en-US" sz="2999" dirty="0">
                  <a:solidFill>
                    <a:srgbClr val="000000"/>
                  </a:solidFill>
                  <a:latin typeface="AC Soft Icecream"/>
                </a:rPr>
                <a:t> und </a:t>
              </a:r>
              <a:r>
                <a:rPr lang="en-US" sz="2999" dirty="0" err="1">
                  <a:solidFill>
                    <a:srgbClr val="000000"/>
                  </a:solidFill>
                  <a:latin typeface="AC Soft Icecream"/>
                </a:rPr>
                <a:t>Appetitlosigkeit</a:t>
              </a:r>
              <a:r>
                <a:rPr lang="en-US" sz="2999" dirty="0">
                  <a:solidFill>
                    <a:srgbClr val="000000"/>
                  </a:solidFill>
                  <a:latin typeface="AC Soft Icecream"/>
                </a:rPr>
                <a:t> </a:t>
              </a:r>
              <a:r>
                <a:rPr lang="en-US" sz="2999" dirty="0" err="1">
                  <a:solidFill>
                    <a:srgbClr val="000000"/>
                  </a:solidFill>
                  <a:latin typeface="AC Soft Icecream"/>
                </a:rPr>
                <a:t>hervorrufen</a:t>
              </a:r>
              <a:r>
                <a:rPr lang="en-US" sz="2999" dirty="0">
                  <a:solidFill>
                    <a:srgbClr val="000000"/>
                  </a:solidFill>
                  <a:latin typeface="AC Soft Icecream"/>
                </a:rPr>
                <a:t>.</a:t>
              </a:r>
            </a:p>
          </p:txBody>
        </p:sp>
      </p:grp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7560000" cy="10692000"/>
            <a:chOff x="0" y="0"/>
            <a:chExt cx="2709333" cy="3831771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709333" cy="3831772"/>
            </a:xfrm>
            <a:custGeom>
              <a:avLst/>
              <a:gdLst/>
              <a:ahLst/>
              <a:cxnLst/>
              <a:rect l="l" t="t" r="r" b="b"/>
              <a:pathLst>
                <a:path w="2709333" h="3831772">
                  <a:moveTo>
                    <a:pt x="0" y="0"/>
                  </a:moveTo>
                  <a:lnTo>
                    <a:pt x="2709333" y="0"/>
                  </a:lnTo>
                  <a:lnTo>
                    <a:pt x="2709333" y="3831772"/>
                  </a:lnTo>
                  <a:lnTo>
                    <a:pt x="0" y="3831772"/>
                  </a:lnTo>
                  <a:close/>
                </a:path>
              </a:pathLst>
            </a:custGeom>
            <a:solidFill>
              <a:srgbClr val="FFDE59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-28575"/>
              <a:ext cx="2709333" cy="386034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60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195714" y="214816"/>
            <a:ext cx="7168573" cy="10262369"/>
            <a:chOff x="0" y="0"/>
            <a:chExt cx="2569055" cy="3677801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2569055" cy="3677801"/>
            </a:xfrm>
            <a:custGeom>
              <a:avLst/>
              <a:gdLst/>
              <a:ahLst/>
              <a:cxnLst/>
              <a:rect l="l" t="t" r="r" b="b"/>
              <a:pathLst>
                <a:path w="2569055" h="3677801">
                  <a:moveTo>
                    <a:pt x="0" y="0"/>
                  </a:moveTo>
                  <a:lnTo>
                    <a:pt x="2569055" y="0"/>
                  </a:lnTo>
                  <a:lnTo>
                    <a:pt x="2569055" y="3677801"/>
                  </a:lnTo>
                  <a:lnTo>
                    <a:pt x="0" y="3677801"/>
                  </a:lnTo>
                  <a:close/>
                </a:path>
              </a:pathLst>
            </a:custGeom>
            <a:solidFill>
              <a:srgbClr val="FFBD59"/>
            </a:solidFill>
          </p:spPr>
        </p:sp>
        <p:sp>
          <p:nvSpPr>
            <p:cNvPr id="7" name="TextBox 7"/>
            <p:cNvSpPr txBox="1"/>
            <p:nvPr/>
          </p:nvSpPr>
          <p:spPr>
            <a:xfrm>
              <a:off x="0" y="-28575"/>
              <a:ext cx="2569055" cy="370637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60"/>
                </a:lnSpc>
              </a:pPr>
              <a:endParaRPr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443217" y="0"/>
            <a:ext cx="6698316" cy="2268000"/>
            <a:chOff x="0" y="0"/>
            <a:chExt cx="2400525" cy="812800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2400525" cy="812800"/>
            </a:xfrm>
            <a:custGeom>
              <a:avLst/>
              <a:gdLst/>
              <a:ahLst/>
              <a:cxnLst/>
              <a:rect l="l" t="t" r="r" b="b"/>
              <a:pathLst>
                <a:path w="2400525" h="812800">
                  <a:moveTo>
                    <a:pt x="45076" y="0"/>
                  </a:moveTo>
                  <a:lnTo>
                    <a:pt x="2355449" y="0"/>
                  </a:lnTo>
                  <a:cubicBezTo>
                    <a:pt x="2380344" y="0"/>
                    <a:pt x="2400525" y="20181"/>
                    <a:pt x="2400525" y="45076"/>
                  </a:cubicBezTo>
                  <a:lnTo>
                    <a:pt x="2400525" y="767724"/>
                  </a:lnTo>
                  <a:cubicBezTo>
                    <a:pt x="2400525" y="779679"/>
                    <a:pt x="2395776" y="791144"/>
                    <a:pt x="2387323" y="799597"/>
                  </a:cubicBezTo>
                  <a:cubicBezTo>
                    <a:pt x="2378869" y="808051"/>
                    <a:pt x="2367404" y="812800"/>
                    <a:pt x="2355449" y="812800"/>
                  </a:cubicBezTo>
                  <a:lnTo>
                    <a:pt x="45076" y="812800"/>
                  </a:lnTo>
                  <a:cubicBezTo>
                    <a:pt x="20181" y="812800"/>
                    <a:pt x="0" y="792619"/>
                    <a:pt x="0" y="767724"/>
                  </a:cubicBezTo>
                  <a:lnTo>
                    <a:pt x="0" y="45076"/>
                  </a:lnTo>
                  <a:cubicBezTo>
                    <a:pt x="0" y="20181"/>
                    <a:pt x="20181" y="0"/>
                    <a:pt x="45076" y="0"/>
                  </a:cubicBezTo>
                  <a:close/>
                </a:path>
              </a:pathLst>
            </a:custGeom>
            <a:solidFill>
              <a:srgbClr val="FFDE59"/>
            </a:solidFill>
          </p:spPr>
        </p:sp>
        <p:sp>
          <p:nvSpPr>
            <p:cNvPr id="10" name="TextBox 10"/>
            <p:cNvSpPr txBox="1"/>
            <p:nvPr/>
          </p:nvSpPr>
          <p:spPr>
            <a:xfrm>
              <a:off x="0" y="-123825"/>
              <a:ext cx="2400525" cy="9366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5599"/>
                </a:lnSpc>
              </a:pPr>
              <a:r>
                <a:rPr lang="en-US" sz="3999" spc="-79" dirty="0">
                  <a:solidFill>
                    <a:srgbClr val="000000"/>
                  </a:solidFill>
                  <a:latin typeface="AC Soft Icecream"/>
                </a:rPr>
                <a:t>Humane </a:t>
              </a:r>
              <a:r>
                <a:rPr lang="en-US" sz="3999" spc="-79" dirty="0" err="1">
                  <a:solidFill>
                    <a:srgbClr val="000000"/>
                  </a:solidFill>
                  <a:latin typeface="AC Soft Icecream"/>
                </a:rPr>
                <a:t>Papillomaviren</a:t>
              </a:r>
              <a:r>
                <a:rPr lang="en-US" sz="3999" spc="-79" dirty="0">
                  <a:solidFill>
                    <a:srgbClr val="000000"/>
                  </a:solidFill>
                  <a:latin typeface="AC Soft Icecream"/>
                </a:rPr>
                <a:t>   </a:t>
              </a:r>
            </a:p>
            <a:p>
              <a:pPr algn="ctr">
                <a:lnSpc>
                  <a:spcPts val="5599"/>
                </a:lnSpc>
              </a:pPr>
              <a:r>
                <a:rPr lang="en-US" sz="3999" dirty="0">
                  <a:solidFill>
                    <a:srgbClr val="000000"/>
                  </a:solidFill>
                  <a:latin typeface="AC Soft Icecream"/>
                </a:rPr>
                <a:t>(HPV)</a:t>
              </a:r>
            </a:p>
          </p:txBody>
        </p:sp>
      </p:grpSp>
      <p:grpSp>
        <p:nvGrpSpPr>
          <p:cNvPr id="11" name="Group 11"/>
          <p:cNvGrpSpPr/>
          <p:nvPr/>
        </p:nvGrpSpPr>
        <p:grpSpPr>
          <a:xfrm>
            <a:off x="756000" y="2551937"/>
            <a:ext cx="6048000" cy="3855600"/>
            <a:chOff x="0" y="0"/>
            <a:chExt cx="1274980" cy="812800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1274980" cy="812800"/>
            </a:xfrm>
            <a:custGeom>
              <a:avLst/>
              <a:gdLst/>
              <a:ahLst/>
              <a:cxnLst/>
              <a:rect l="l" t="t" r="r" b="b"/>
              <a:pathLst>
                <a:path w="1274980" h="812800">
                  <a:moveTo>
                    <a:pt x="44803" y="0"/>
                  </a:moveTo>
                  <a:lnTo>
                    <a:pt x="1230178" y="0"/>
                  </a:lnTo>
                  <a:cubicBezTo>
                    <a:pt x="1254922" y="0"/>
                    <a:pt x="1274980" y="20059"/>
                    <a:pt x="1274980" y="44803"/>
                  </a:cubicBezTo>
                  <a:lnTo>
                    <a:pt x="1274980" y="767997"/>
                  </a:lnTo>
                  <a:cubicBezTo>
                    <a:pt x="1274980" y="792741"/>
                    <a:pt x="1254922" y="812800"/>
                    <a:pt x="1230178" y="812800"/>
                  </a:cubicBezTo>
                  <a:lnTo>
                    <a:pt x="44803" y="812800"/>
                  </a:lnTo>
                  <a:cubicBezTo>
                    <a:pt x="20059" y="812800"/>
                    <a:pt x="0" y="792741"/>
                    <a:pt x="0" y="767997"/>
                  </a:cubicBezTo>
                  <a:lnTo>
                    <a:pt x="0" y="44803"/>
                  </a:lnTo>
                  <a:cubicBezTo>
                    <a:pt x="0" y="20059"/>
                    <a:pt x="20059" y="0"/>
                    <a:pt x="44803" y="0"/>
                  </a:cubicBezTo>
                  <a:close/>
                </a:path>
              </a:pathLst>
            </a:custGeom>
            <a:blipFill>
              <a:blip r:embed="rId2"/>
              <a:stretch>
                <a:fillRect t="-108" b="-108"/>
              </a:stretch>
            </a:blipFill>
            <a:ln w="85725" cap="rnd">
              <a:solidFill>
                <a:srgbClr val="FFFFFF"/>
              </a:solidFill>
              <a:prstDash val="solid"/>
              <a:round/>
            </a:ln>
          </p:spPr>
        </p:sp>
      </p:grpSp>
      <p:grpSp>
        <p:nvGrpSpPr>
          <p:cNvPr id="13" name="Group 13"/>
          <p:cNvGrpSpPr/>
          <p:nvPr/>
        </p:nvGrpSpPr>
        <p:grpSpPr>
          <a:xfrm>
            <a:off x="443217" y="6693287"/>
            <a:ext cx="6698316" cy="3453829"/>
            <a:chOff x="0" y="0"/>
            <a:chExt cx="2400525" cy="1237774"/>
          </a:xfrm>
        </p:grpSpPr>
        <p:sp>
          <p:nvSpPr>
            <p:cNvPr id="14" name="Freeform 14"/>
            <p:cNvSpPr/>
            <p:nvPr/>
          </p:nvSpPr>
          <p:spPr>
            <a:xfrm>
              <a:off x="0" y="0"/>
              <a:ext cx="2400525" cy="1237774"/>
            </a:xfrm>
            <a:custGeom>
              <a:avLst/>
              <a:gdLst/>
              <a:ahLst/>
              <a:cxnLst/>
              <a:rect l="l" t="t" r="r" b="b"/>
              <a:pathLst>
                <a:path w="2400525" h="1237774">
                  <a:moveTo>
                    <a:pt x="42765" y="0"/>
                  </a:moveTo>
                  <a:lnTo>
                    <a:pt x="2357761" y="0"/>
                  </a:lnTo>
                  <a:cubicBezTo>
                    <a:pt x="2369102" y="0"/>
                    <a:pt x="2379980" y="4506"/>
                    <a:pt x="2388000" y="12525"/>
                  </a:cubicBezTo>
                  <a:cubicBezTo>
                    <a:pt x="2396020" y="20545"/>
                    <a:pt x="2400525" y="31423"/>
                    <a:pt x="2400525" y="42765"/>
                  </a:cubicBezTo>
                  <a:lnTo>
                    <a:pt x="2400525" y="1195010"/>
                  </a:lnTo>
                  <a:cubicBezTo>
                    <a:pt x="2400525" y="1206351"/>
                    <a:pt x="2396020" y="1217229"/>
                    <a:pt x="2388000" y="1225249"/>
                  </a:cubicBezTo>
                  <a:cubicBezTo>
                    <a:pt x="2379980" y="1233269"/>
                    <a:pt x="2369102" y="1237774"/>
                    <a:pt x="2357761" y="1237774"/>
                  </a:cubicBezTo>
                  <a:lnTo>
                    <a:pt x="42765" y="1237774"/>
                  </a:lnTo>
                  <a:cubicBezTo>
                    <a:pt x="31423" y="1237774"/>
                    <a:pt x="20545" y="1233269"/>
                    <a:pt x="12525" y="1225249"/>
                  </a:cubicBezTo>
                  <a:cubicBezTo>
                    <a:pt x="4506" y="1217229"/>
                    <a:pt x="0" y="1206351"/>
                    <a:pt x="0" y="1195010"/>
                  </a:cubicBezTo>
                  <a:lnTo>
                    <a:pt x="0" y="42765"/>
                  </a:lnTo>
                  <a:cubicBezTo>
                    <a:pt x="0" y="31423"/>
                    <a:pt x="4506" y="20545"/>
                    <a:pt x="12525" y="12525"/>
                  </a:cubicBezTo>
                  <a:cubicBezTo>
                    <a:pt x="20545" y="4506"/>
                    <a:pt x="31423" y="0"/>
                    <a:pt x="42765" y="0"/>
                  </a:cubicBezTo>
                  <a:close/>
                </a:path>
              </a:pathLst>
            </a:custGeom>
            <a:solidFill>
              <a:srgbClr val="FFDE59"/>
            </a:solidFill>
            <a:ln w="76200" cap="rnd">
              <a:solidFill>
                <a:srgbClr val="FFFFFF"/>
              </a:solidFill>
              <a:prstDash val="solid"/>
              <a:round/>
            </a:ln>
          </p:spPr>
          <p:txBody>
            <a:bodyPr/>
            <a:lstStyle/>
            <a:p>
              <a:endParaRPr lang="de-DE" dirty="0"/>
            </a:p>
          </p:txBody>
        </p:sp>
        <p:sp>
          <p:nvSpPr>
            <p:cNvPr id="15" name="TextBox 15"/>
            <p:cNvSpPr txBox="1"/>
            <p:nvPr/>
          </p:nvSpPr>
          <p:spPr>
            <a:xfrm>
              <a:off x="0" y="-85725"/>
              <a:ext cx="2400525" cy="132349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919"/>
                </a:lnSpc>
              </a:pPr>
              <a:r>
                <a:rPr lang="en-US" sz="2799" dirty="0">
                  <a:solidFill>
                    <a:srgbClr val="000000"/>
                  </a:solidFill>
                  <a:latin typeface="AC Soft Icecream"/>
                </a:rPr>
                <a:t> Virus, das die Haut und </a:t>
              </a:r>
              <a:r>
                <a:rPr lang="en-US" sz="2799" dirty="0" err="1">
                  <a:solidFill>
                    <a:srgbClr val="000000"/>
                  </a:solidFill>
                  <a:latin typeface="AC Soft Icecream"/>
                </a:rPr>
                <a:t>Schleimhäute</a:t>
              </a:r>
              <a:r>
                <a:rPr lang="en-US" sz="2799" dirty="0">
                  <a:solidFill>
                    <a:srgbClr val="000000"/>
                  </a:solidFill>
                  <a:latin typeface="AC Soft Icecream"/>
                </a:rPr>
                <a:t> von Menschen und </a:t>
              </a:r>
              <a:r>
                <a:rPr lang="en-US" sz="2799" dirty="0" err="1">
                  <a:solidFill>
                    <a:srgbClr val="000000"/>
                  </a:solidFill>
                  <a:latin typeface="AC Soft Icecream"/>
                </a:rPr>
                <a:t>einigen</a:t>
              </a:r>
              <a:r>
                <a:rPr lang="en-US" sz="2799" dirty="0">
                  <a:solidFill>
                    <a:srgbClr val="000000"/>
                  </a:solidFill>
                  <a:latin typeface="AC Soft Icecream"/>
                </a:rPr>
                <a:t> </a:t>
              </a:r>
              <a:r>
                <a:rPr lang="en-US" sz="2799" dirty="0" err="1">
                  <a:solidFill>
                    <a:srgbClr val="000000"/>
                  </a:solidFill>
                  <a:latin typeface="AC Soft Icecream"/>
                </a:rPr>
                <a:t>Tieren</a:t>
              </a:r>
              <a:r>
                <a:rPr lang="en-US" sz="2799" dirty="0">
                  <a:solidFill>
                    <a:srgbClr val="000000"/>
                  </a:solidFill>
                  <a:latin typeface="AC Soft Icecream"/>
                </a:rPr>
                <a:t> </a:t>
              </a:r>
              <a:r>
                <a:rPr lang="en-US" sz="2799" dirty="0" err="1">
                  <a:solidFill>
                    <a:srgbClr val="000000"/>
                  </a:solidFill>
                  <a:latin typeface="AC Soft Icecream"/>
                </a:rPr>
                <a:t>infiziert</a:t>
              </a:r>
              <a:r>
                <a:rPr lang="en-US" sz="2799" dirty="0">
                  <a:solidFill>
                    <a:srgbClr val="000000"/>
                  </a:solidFill>
                  <a:latin typeface="AC Soft Icecream"/>
                </a:rPr>
                <a:t>. Es </a:t>
              </a:r>
              <a:r>
                <a:rPr lang="en-US" sz="2799" dirty="0" err="1">
                  <a:solidFill>
                    <a:srgbClr val="000000"/>
                  </a:solidFill>
                  <a:latin typeface="AC Soft Icecream"/>
                </a:rPr>
                <a:t>wird</a:t>
              </a:r>
              <a:r>
                <a:rPr lang="en-US" sz="2799" dirty="0">
                  <a:solidFill>
                    <a:srgbClr val="000000"/>
                  </a:solidFill>
                  <a:latin typeface="AC Soft Icecream"/>
                </a:rPr>
                <a:t> </a:t>
              </a:r>
              <a:r>
                <a:rPr lang="en-US" sz="2799" dirty="0" err="1">
                  <a:solidFill>
                    <a:srgbClr val="000000"/>
                  </a:solidFill>
                  <a:latin typeface="AC Soft Icecream"/>
                </a:rPr>
                <a:t>hauptsächlich</a:t>
              </a:r>
              <a:r>
                <a:rPr lang="en-US" sz="2799" dirty="0">
                  <a:solidFill>
                    <a:srgbClr val="000000"/>
                  </a:solidFill>
                  <a:latin typeface="AC Soft Icecream"/>
                </a:rPr>
                <a:t> </a:t>
              </a:r>
              <a:r>
                <a:rPr lang="en-US" sz="2799" dirty="0" err="1">
                  <a:solidFill>
                    <a:srgbClr val="000000"/>
                  </a:solidFill>
                  <a:latin typeface="AC Soft Icecream"/>
                </a:rPr>
                <a:t>sexuell</a:t>
              </a:r>
              <a:r>
                <a:rPr lang="en-US" sz="2799" dirty="0">
                  <a:solidFill>
                    <a:srgbClr val="000000"/>
                  </a:solidFill>
                  <a:latin typeface="AC Soft Icecream"/>
                </a:rPr>
                <a:t> </a:t>
              </a:r>
              <a:r>
                <a:rPr lang="en-US" sz="2799" dirty="0" err="1">
                  <a:solidFill>
                    <a:srgbClr val="000000"/>
                  </a:solidFill>
                  <a:latin typeface="AC Soft Icecream"/>
                </a:rPr>
                <a:t>durch</a:t>
              </a:r>
              <a:r>
                <a:rPr lang="en-US" sz="2799" dirty="0">
                  <a:solidFill>
                    <a:srgbClr val="000000"/>
                  </a:solidFill>
                  <a:latin typeface="AC Soft Icecream"/>
                </a:rPr>
                <a:t> </a:t>
              </a:r>
              <a:r>
                <a:rPr lang="en-US" sz="2799" dirty="0" err="1">
                  <a:solidFill>
                    <a:srgbClr val="000000"/>
                  </a:solidFill>
                  <a:latin typeface="AC Soft Icecream"/>
                </a:rPr>
                <a:t>direkten</a:t>
              </a:r>
              <a:r>
                <a:rPr lang="en-US" sz="2799" dirty="0">
                  <a:solidFill>
                    <a:srgbClr val="000000"/>
                  </a:solidFill>
                  <a:latin typeface="AC Soft Icecream"/>
                </a:rPr>
                <a:t> </a:t>
              </a:r>
              <a:r>
                <a:rPr lang="en-US" sz="2799" dirty="0" err="1">
                  <a:solidFill>
                    <a:srgbClr val="000000"/>
                  </a:solidFill>
                  <a:latin typeface="AC Soft Icecream"/>
                </a:rPr>
                <a:t>Kontakt</a:t>
              </a:r>
              <a:r>
                <a:rPr lang="en-US" sz="2799" dirty="0">
                  <a:solidFill>
                    <a:srgbClr val="000000"/>
                  </a:solidFill>
                  <a:latin typeface="AC Soft Icecream"/>
                </a:rPr>
                <a:t> </a:t>
              </a:r>
              <a:r>
                <a:rPr lang="en-US" sz="2799" dirty="0" err="1">
                  <a:solidFill>
                    <a:srgbClr val="000000"/>
                  </a:solidFill>
                  <a:latin typeface="AC Soft Icecream"/>
                </a:rPr>
                <a:t>mit</a:t>
              </a:r>
              <a:r>
                <a:rPr lang="en-US" sz="2799" dirty="0">
                  <a:solidFill>
                    <a:srgbClr val="000000"/>
                  </a:solidFill>
                  <a:latin typeface="AC Soft Icecream"/>
                </a:rPr>
                <a:t> </a:t>
              </a:r>
              <a:r>
                <a:rPr lang="en-US" sz="2799" dirty="0" err="1">
                  <a:solidFill>
                    <a:srgbClr val="000000"/>
                  </a:solidFill>
                  <a:latin typeface="AC Soft Icecream"/>
                </a:rPr>
                <a:t>einer</a:t>
              </a:r>
              <a:r>
                <a:rPr lang="en-US" sz="2799" dirty="0">
                  <a:solidFill>
                    <a:srgbClr val="000000"/>
                  </a:solidFill>
                  <a:latin typeface="AC Soft Icecream"/>
                </a:rPr>
                <a:t> </a:t>
              </a:r>
              <a:r>
                <a:rPr lang="en-US" sz="2799" dirty="0" err="1">
                  <a:solidFill>
                    <a:srgbClr val="000000"/>
                  </a:solidFill>
                  <a:latin typeface="AC Soft Icecream"/>
                </a:rPr>
                <a:t>infizierten</a:t>
              </a:r>
              <a:r>
                <a:rPr lang="en-US" sz="2799" dirty="0">
                  <a:solidFill>
                    <a:srgbClr val="000000"/>
                  </a:solidFill>
                  <a:latin typeface="AC Soft Icecream"/>
                </a:rPr>
                <a:t> Person </a:t>
              </a:r>
              <a:r>
                <a:rPr lang="en-US" sz="2799" dirty="0" err="1">
                  <a:solidFill>
                    <a:srgbClr val="000000"/>
                  </a:solidFill>
                  <a:latin typeface="AC Soft Icecream"/>
                </a:rPr>
                <a:t>übertragen</a:t>
              </a:r>
              <a:r>
                <a:rPr lang="en-US" sz="2799" dirty="0">
                  <a:solidFill>
                    <a:srgbClr val="000000"/>
                  </a:solidFill>
                  <a:latin typeface="AC Soft Icecream"/>
                </a:rPr>
                <a:t>. Es </a:t>
              </a:r>
              <a:r>
                <a:rPr lang="en-US" sz="2799" dirty="0" err="1">
                  <a:solidFill>
                    <a:srgbClr val="000000"/>
                  </a:solidFill>
                  <a:latin typeface="AC Soft Icecream"/>
                </a:rPr>
                <a:t>kann</a:t>
              </a:r>
              <a:r>
                <a:rPr lang="en-US" sz="2799" dirty="0">
                  <a:solidFill>
                    <a:srgbClr val="000000"/>
                  </a:solidFill>
                  <a:latin typeface="AC Soft Icecream"/>
                </a:rPr>
                <a:t> </a:t>
              </a:r>
              <a:r>
                <a:rPr lang="en-US" sz="2799" dirty="0" err="1">
                  <a:solidFill>
                    <a:srgbClr val="000000"/>
                  </a:solidFill>
                  <a:latin typeface="AC Soft Icecream"/>
                </a:rPr>
                <a:t>Gebärmutterhalskrebs</a:t>
              </a:r>
              <a:r>
                <a:rPr lang="en-US" sz="2799" dirty="0">
                  <a:solidFill>
                    <a:srgbClr val="000000"/>
                  </a:solidFill>
                  <a:latin typeface="AC Soft Icecream"/>
                </a:rPr>
                <a:t> </a:t>
              </a:r>
              <a:r>
                <a:rPr lang="en-US" sz="2799" dirty="0" err="1">
                  <a:solidFill>
                    <a:srgbClr val="000000"/>
                  </a:solidFill>
                  <a:latin typeface="AC Soft Icecream"/>
                </a:rPr>
                <a:t>verursachen</a:t>
              </a:r>
              <a:r>
                <a:rPr lang="en-US" sz="2799" dirty="0">
                  <a:solidFill>
                    <a:srgbClr val="000000"/>
                  </a:solidFill>
                  <a:latin typeface="AC Soft Icecream"/>
                </a:rPr>
                <a:t>.</a:t>
              </a:r>
            </a:p>
          </p:txBody>
        </p:sp>
      </p:grp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7560000" cy="10692000"/>
            <a:chOff x="0" y="0"/>
            <a:chExt cx="2709333" cy="3831771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709333" cy="3831772"/>
            </a:xfrm>
            <a:custGeom>
              <a:avLst/>
              <a:gdLst/>
              <a:ahLst/>
              <a:cxnLst/>
              <a:rect l="l" t="t" r="r" b="b"/>
              <a:pathLst>
                <a:path w="2709333" h="3831772">
                  <a:moveTo>
                    <a:pt x="0" y="0"/>
                  </a:moveTo>
                  <a:lnTo>
                    <a:pt x="2709333" y="0"/>
                  </a:lnTo>
                  <a:lnTo>
                    <a:pt x="2709333" y="3831772"/>
                  </a:lnTo>
                  <a:lnTo>
                    <a:pt x="0" y="3831772"/>
                  </a:lnTo>
                  <a:close/>
                </a:path>
              </a:pathLst>
            </a:custGeom>
            <a:solidFill>
              <a:srgbClr val="FFDE59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-28575"/>
              <a:ext cx="2709333" cy="386034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60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195714" y="214816"/>
            <a:ext cx="7168573" cy="10262369"/>
            <a:chOff x="0" y="0"/>
            <a:chExt cx="2569055" cy="3677801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2569055" cy="3677801"/>
            </a:xfrm>
            <a:custGeom>
              <a:avLst/>
              <a:gdLst/>
              <a:ahLst/>
              <a:cxnLst/>
              <a:rect l="l" t="t" r="r" b="b"/>
              <a:pathLst>
                <a:path w="2569055" h="3677801">
                  <a:moveTo>
                    <a:pt x="0" y="0"/>
                  </a:moveTo>
                  <a:lnTo>
                    <a:pt x="2569055" y="0"/>
                  </a:lnTo>
                  <a:lnTo>
                    <a:pt x="2569055" y="3677801"/>
                  </a:lnTo>
                  <a:lnTo>
                    <a:pt x="0" y="3677801"/>
                  </a:lnTo>
                  <a:close/>
                </a:path>
              </a:pathLst>
            </a:custGeom>
            <a:solidFill>
              <a:srgbClr val="FFBD59"/>
            </a:solidFill>
          </p:spPr>
        </p:sp>
        <p:sp>
          <p:nvSpPr>
            <p:cNvPr id="7" name="TextBox 7"/>
            <p:cNvSpPr txBox="1"/>
            <p:nvPr/>
          </p:nvSpPr>
          <p:spPr>
            <a:xfrm>
              <a:off x="0" y="-28575"/>
              <a:ext cx="2569055" cy="370637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60"/>
                </a:lnSpc>
              </a:pPr>
              <a:endParaRPr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443217" y="0"/>
            <a:ext cx="6698316" cy="1940625"/>
            <a:chOff x="0" y="0"/>
            <a:chExt cx="2400525" cy="695476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2400525" cy="695476"/>
            </a:xfrm>
            <a:custGeom>
              <a:avLst/>
              <a:gdLst/>
              <a:ahLst/>
              <a:cxnLst/>
              <a:rect l="l" t="t" r="r" b="b"/>
              <a:pathLst>
                <a:path w="2400525" h="695476">
                  <a:moveTo>
                    <a:pt x="45076" y="0"/>
                  </a:moveTo>
                  <a:lnTo>
                    <a:pt x="2355449" y="0"/>
                  </a:lnTo>
                  <a:cubicBezTo>
                    <a:pt x="2380344" y="0"/>
                    <a:pt x="2400525" y="20181"/>
                    <a:pt x="2400525" y="45076"/>
                  </a:cubicBezTo>
                  <a:lnTo>
                    <a:pt x="2400525" y="650400"/>
                  </a:lnTo>
                  <a:cubicBezTo>
                    <a:pt x="2400525" y="662355"/>
                    <a:pt x="2395776" y="673820"/>
                    <a:pt x="2387323" y="682274"/>
                  </a:cubicBezTo>
                  <a:cubicBezTo>
                    <a:pt x="2378869" y="690727"/>
                    <a:pt x="2367404" y="695476"/>
                    <a:pt x="2355449" y="695476"/>
                  </a:cubicBezTo>
                  <a:lnTo>
                    <a:pt x="45076" y="695476"/>
                  </a:lnTo>
                  <a:cubicBezTo>
                    <a:pt x="20181" y="695476"/>
                    <a:pt x="0" y="675295"/>
                    <a:pt x="0" y="650400"/>
                  </a:cubicBezTo>
                  <a:lnTo>
                    <a:pt x="0" y="45076"/>
                  </a:lnTo>
                  <a:cubicBezTo>
                    <a:pt x="0" y="20181"/>
                    <a:pt x="20181" y="0"/>
                    <a:pt x="45076" y="0"/>
                  </a:cubicBezTo>
                  <a:close/>
                </a:path>
              </a:pathLst>
            </a:custGeom>
            <a:solidFill>
              <a:srgbClr val="FFDE59"/>
            </a:solidFill>
          </p:spPr>
        </p:sp>
        <p:sp>
          <p:nvSpPr>
            <p:cNvPr id="10" name="TextBox 10"/>
            <p:cNvSpPr txBox="1"/>
            <p:nvPr/>
          </p:nvSpPr>
          <p:spPr>
            <a:xfrm>
              <a:off x="0" y="-123825"/>
              <a:ext cx="2400525" cy="81930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5599"/>
                </a:lnSpc>
              </a:pPr>
              <a:r>
                <a:rPr lang="en-US" sz="3999" spc="83" dirty="0" err="1">
                  <a:solidFill>
                    <a:srgbClr val="000000"/>
                  </a:solidFill>
                  <a:latin typeface="AC Soft Icecream"/>
                </a:rPr>
                <a:t>Εbolavirus</a:t>
              </a:r>
              <a:endParaRPr lang="en-US" sz="3999" spc="83" dirty="0">
                <a:solidFill>
                  <a:srgbClr val="000000"/>
                </a:solidFill>
                <a:latin typeface="AC Soft Icecream"/>
              </a:endParaRPr>
            </a:p>
          </p:txBody>
        </p:sp>
      </p:grpSp>
      <p:grpSp>
        <p:nvGrpSpPr>
          <p:cNvPr id="11" name="Group 11"/>
          <p:cNvGrpSpPr/>
          <p:nvPr/>
        </p:nvGrpSpPr>
        <p:grpSpPr>
          <a:xfrm>
            <a:off x="756000" y="2389156"/>
            <a:ext cx="6048000" cy="3855600"/>
            <a:chOff x="0" y="0"/>
            <a:chExt cx="1274980" cy="812800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1274980" cy="812800"/>
            </a:xfrm>
            <a:custGeom>
              <a:avLst/>
              <a:gdLst/>
              <a:ahLst/>
              <a:cxnLst/>
              <a:rect l="l" t="t" r="r" b="b"/>
              <a:pathLst>
                <a:path w="1274980" h="812800">
                  <a:moveTo>
                    <a:pt x="44803" y="0"/>
                  </a:moveTo>
                  <a:lnTo>
                    <a:pt x="1230178" y="0"/>
                  </a:lnTo>
                  <a:cubicBezTo>
                    <a:pt x="1254922" y="0"/>
                    <a:pt x="1274980" y="20059"/>
                    <a:pt x="1274980" y="44803"/>
                  </a:cubicBezTo>
                  <a:lnTo>
                    <a:pt x="1274980" y="767997"/>
                  </a:lnTo>
                  <a:cubicBezTo>
                    <a:pt x="1274980" y="792741"/>
                    <a:pt x="1254922" y="812800"/>
                    <a:pt x="1230178" y="812800"/>
                  </a:cubicBezTo>
                  <a:lnTo>
                    <a:pt x="44803" y="812800"/>
                  </a:lnTo>
                  <a:cubicBezTo>
                    <a:pt x="20059" y="812800"/>
                    <a:pt x="0" y="792741"/>
                    <a:pt x="0" y="767997"/>
                  </a:cubicBezTo>
                  <a:lnTo>
                    <a:pt x="0" y="44803"/>
                  </a:lnTo>
                  <a:cubicBezTo>
                    <a:pt x="0" y="20059"/>
                    <a:pt x="20059" y="0"/>
                    <a:pt x="44803" y="0"/>
                  </a:cubicBezTo>
                  <a:close/>
                </a:path>
              </a:pathLst>
            </a:custGeom>
            <a:blipFill>
              <a:blip r:embed="rId2"/>
              <a:stretch>
                <a:fillRect t="-9215" b="-9215"/>
              </a:stretch>
            </a:blipFill>
            <a:ln w="85725" cap="rnd">
              <a:solidFill>
                <a:srgbClr val="FFFFFF"/>
              </a:solidFill>
              <a:prstDash val="solid"/>
              <a:round/>
            </a:ln>
          </p:spPr>
        </p:sp>
      </p:grpSp>
      <p:grpSp>
        <p:nvGrpSpPr>
          <p:cNvPr id="13" name="Group 13"/>
          <p:cNvGrpSpPr/>
          <p:nvPr/>
        </p:nvGrpSpPr>
        <p:grpSpPr>
          <a:xfrm>
            <a:off x="443217" y="6469397"/>
            <a:ext cx="6698316" cy="3829787"/>
            <a:chOff x="0" y="0"/>
            <a:chExt cx="2400525" cy="1372509"/>
          </a:xfrm>
        </p:grpSpPr>
        <p:sp>
          <p:nvSpPr>
            <p:cNvPr id="14" name="Freeform 14"/>
            <p:cNvSpPr/>
            <p:nvPr/>
          </p:nvSpPr>
          <p:spPr>
            <a:xfrm>
              <a:off x="0" y="0"/>
              <a:ext cx="2400525" cy="1372509"/>
            </a:xfrm>
            <a:custGeom>
              <a:avLst/>
              <a:gdLst/>
              <a:ahLst/>
              <a:cxnLst/>
              <a:rect l="l" t="t" r="r" b="b"/>
              <a:pathLst>
                <a:path w="2400525" h="1372509">
                  <a:moveTo>
                    <a:pt x="42765" y="0"/>
                  </a:moveTo>
                  <a:lnTo>
                    <a:pt x="2357761" y="0"/>
                  </a:lnTo>
                  <a:cubicBezTo>
                    <a:pt x="2369102" y="0"/>
                    <a:pt x="2379980" y="4506"/>
                    <a:pt x="2388000" y="12525"/>
                  </a:cubicBezTo>
                  <a:cubicBezTo>
                    <a:pt x="2396020" y="20545"/>
                    <a:pt x="2400525" y="31423"/>
                    <a:pt x="2400525" y="42765"/>
                  </a:cubicBezTo>
                  <a:lnTo>
                    <a:pt x="2400525" y="1329744"/>
                  </a:lnTo>
                  <a:cubicBezTo>
                    <a:pt x="2400525" y="1341086"/>
                    <a:pt x="2396020" y="1351964"/>
                    <a:pt x="2388000" y="1359984"/>
                  </a:cubicBezTo>
                  <a:cubicBezTo>
                    <a:pt x="2379980" y="1368004"/>
                    <a:pt x="2369102" y="1372509"/>
                    <a:pt x="2357761" y="1372509"/>
                  </a:cubicBezTo>
                  <a:lnTo>
                    <a:pt x="42765" y="1372509"/>
                  </a:lnTo>
                  <a:cubicBezTo>
                    <a:pt x="31423" y="1372509"/>
                    <a:pt x="20545" y="1368004"/>
                    <a:pt x="12525" y="1359984"/>
                  </a:cubicBezTo>
                  <a:cubicBezTo>
                    <a:pt x="4506" y="1351964"/>
                    <a:pt x="0" y="1341086"/>
                    <a:pt x="0" y="1329744"/>
                  </a:cubicBezTo>
                  <a:lnTo>
                    <a:pt x="0" y="42765"/>
                  </a:lnTo>
                  <a:cubicBezTo>
                    <a:pt x="0" y="31423"/>
                    <a:pt x="4506" y="20545"/>
                    <a:pt x="12525" y="12525"/>
                  </a:cubicBezTo>
                  <a:cubicBezTo>
                    <a:pt x="20545" y="4506"/>
                    <a:pt x="31423" y="0"/>
                    <a:pt x="42765" y="0"/>
                  </a:cubicBezTo>
                  <a:close/>
                </a:path>
              </a:pathLst>
            </a:custGeom>
            <a:solidFill>
              <a:srgbClr val="FFDE59"/>
            </a:solidFill>
            <a:ln w="76200" cap="rnd">
              <a:solidFill>
                <a:srgbClr val="FFFFFF"/>
              </a:solidFill>
              <a:prstDash val="solid"/>
              <a:round/>
            </a:ln>
          </p:spPr>
        </p:sp>
        <p:sp>
          <p:nvSpPr>
            <p:cNvPr id="15" name="TextBox 15"/>
            <p:cNvSpPr txBox="1"/>
            <p:nvPr/>
          </p:nvSpPr>
          <p:spPr>
            <a:xfrm>
              <a:off x="0" y="-85725"/>
              <a:ext cx="2400525" cy="145823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4059"/>
                </a:lnSpc>
              </a:pPr>
              <a:r>
                <a:rPr lang="en-US" sz="2899" dirty="0">
                  <a:solidFill>
                    <a:srgbClr val="000000"/>
                  </a:solidFill>
                  <a:latin typeface="AC Soft Icecream"/>
                </a:rPr>
                <a:t>Virus, das 1976 in der </a:t>
              </a:r>
              <a:r>
                <a:rPr lang="en-US" sz="2899" dirty="0" err="1">
                  <a:solidFill>
                    <a:srgbClr val="000000"/>
                  </a:solidFill>
                  <a:latin typeface="AC Soft Icecream"/>
                </a:rPr>
                <a:t>Nähe</a:t>
              </a:r>
              <a:r>
                <a:rPr lang="en-US" sz="2899" dirty="0">
                  <a:solidFill>
                    <a:srgbClr val="000000"/>
                  </a:solidFill>
                  <a:latin typeface="AC Soft Icecream"/>
                </a:rPr>
                <a:t> des </a:t>
              </a:r>
              <a:r>
                <a:rPr lang="en-US" sz="2899" dirty="0" err="1">
                  <a:solidFill>
                    <a:srgbClr val="000000"/>
                  </a:solidFill>
                  <a:latin typeface="AC Soft Icecream"/>
                </a:rPr>
                <a:t>Flusses</a:t>
              </a:r>
              <a:r>
                <a:rPr lang="en-US" sz="2899" dirty="0">
                  <a:solidFill>
                    <a:srgbClr val="000000"/>
                  </a:solidFill>
                  <a:latin typeface="AC Soft Icecream"/>
                </a:rPr>
                <a:t> Ebola in der </a:t>
              </a:r>
              <a:r>
                <a:rPr lang="en-US" sz="2899" dirty="0" err="1">
                  <a:solidFill>
                    <a:srgbClr val="000000"/>
                  </a:solidFill>
                  <a:latin typeface="AC Soft Icecream"/>
                </a:rPr>
                <a:t>Demokratischen</a:t>
              </a:r>
              <a:r>
                <a:rPr lang="en-US" sz="2899" dirty="0">
                  <a:solidFill>
                    <a:srgbClr val="000000"/>
                  </a:solidFill>
                  <a:latin typeface="AC Soft Icecream"/>
                </a:rPr>
                <a:t> Republik Kongo </a:t>
              </a:r>
              <a:r>
                <a:rPr lang="en-US" sz="2899" dirty="0" err="1">
                  <a:solidFill>
                    <a:srgbClr val="000000"/>
                  </a:solidFill>
                  <a:latin typeface="AC Soft Icecream"/>
                </a:rPr>
                <a:t>entdeckt</a:t>
              </a:r>
              <a:r>
                <a:rPr lang="en-US" sz="2899" dirty="0">
                  <a:solidFill>
                    <a:srgbClr val="000000"/>
                  </a:solidFill>
                  <a:latin typeface="AC Soft Icecream"/>
                </a:rPr>
                <a:t> </a:t>
              </a:r>
              <a:r>
                <a:rPr lang="en-US" sz="2899" dirty="0" err="1">
                  <a:solidFill>
                    <a:srgbClr val="000000"/>
                  </a:solidFill>
                  <a:latin typeface="AC Soft Icecream"/>
                </a:rPr>
                <a:t>wurde</a:t>
              </a:r>
              <a:r>
                <a:rPr lang="en-US" sz="2899" dirty="0">
                  <a:solidFill>
                    <a:srgbClr val="000000"/>
                  </a:solidFill>
                  <a:latin typeface="AC Soft Icecream"/>
                </a:rPr>
                <a:t>. Es </a:t>
              </a:r>
              <a:r>
                <a:rPr lang="en-US" sz="2899" dirty="0" err="1">
                  <a:solidFill>
                    <a:srgbClr val="000000"/>
                  </a:solidFill>
                  <a:latin typeface="AC Soft Icecream"/>
                </a:rPr>
                <a:t>verursacht</a:t>
              </a:r>
              <a:r>
                <a:rPr lang="en-US" sz="2899" dirty="0">
                  <a:solidFill>
                    <a:srgbClr val="000000"/>
                  </a:solidFill>
                  <a:latin typeface="AC Soft Icecream"/>
                </a:rPr>
                <a:t> das Ebola-</a:t>
              </a:r>
              <a:r>
                <a:rPr lang="en-US" sz="2899" dirty="0" err="1">
                  <a:solidFill>
                    <a:srgbClr val="000000"/>
                  </a:solidFill>
                  <a:latin typeface="AC Soft Icecream"/>
                </a:rPr>
                <a:t>hämorrhagisches</a:t>
              </a:r>
              <a:r>
                <a:rPr lang="en-US" sz="2899" dirty="0">
                  <a:solidFill>
                    <a:srgbClr val="000000"/>
                  </a:solidFill>
                  <a:latin typeface="AC Soft Icecream"/>
                </a:rPr>
                <a:t> </a:t>
              </a:r>
              <a:r>
                <a:rPr lang="en-US" sz="2899" dirty="0" err="1">
                  <a:solidFill>
                    <a:srgbClr val="000000"/>
                  </a:solidFill>
                  <a:latin typeface="AC Soft Icecream"/>
                </a:rPr>
                <a:t>Fieber</a:t>
              </a:r>
              <a:r>
                <a:rPr lang="en-US" sz="2899" dirty="0">
                  <a:solidFill>
                    <a:srgbClr val="000000"/>
                  </a:solidFill>
                  <a:latin typeface="AC Soft Icecream"/>
                </a:rPr>
                <a:t> </a:t>
              </a:r>
              <a:r>
                <a:rPr lang="en-US" sz="2899" dirty="0" err="1">
                  <a:solidFill>
                    <a:srgbClr val="000000"/>
                  </a:solidFill>
                  <a:latin typeface="AC Soft Icecream"/>
                </a:rPr>
                <a:t>bei</a:t>
              </a:r>
              <a:r>
                <a:rPr lang="en-US" sz="2899" dirty="0">
                  <a:solidFill>
                    <a:srgbClr val="000000"/>
                  </a:solidFill>
                  <a:latin typeface="AC Soft Icecream"/>
                </a:rPr>
                <a:t> Menschen und </a:t>
              </a:r>
              <a:r>
                <a:rPr lang="en-US" sz="2899" dirty="0" err="1">
                  <a:solidFill>
                    <a:srgbClr val="000000"/>
                  </a:solidFill>
                  <a:latin typeface="AC Soft Icecream"/>
                </a:rPr>
                <a:t>anderen</a:t>
              </a:r>
              <a:r>
                <a:rPr lang="en-US" sz="2899" dirty="0">
                  <a:solidFill>
                    <a:srgbClr val="000000"/>
                  </a:solidFill>
                  <a:latin typeface="AC Soft Icecream"/>
                </a:rPr>
                <a:t> </a:t>
              </a:r>
              <a:r>
                <a:rPr lang="en-US" sz="2899" dirty="0" err="1">
                  <a:solidFill>
                    <a:srgbClr val="000000"/>
                  </a:solidFill>
                  <a:latin typeface="AC Soft Icecream"/>
                </a:rPr>
                <a:t>Säugetieren</a:t>
              </a:r>
              <a:r>
                <a:rPr lang="en-US" sz="2899" dirty="0">
                  <a:solidFill>
                    <a:srgbClr val="000000"/>
                  </a:solidFill>
                  <a:latin typeface="AC Soft Icecream"/>
                </a:rPr>
                <a:t>. Die </a:t>
              </a:r>
              <a:r>
                <a:rPr lang="en-US" sz="2899" dirty="0" err="1">
                  <a:solidFill>
                    <a:srgbClr val="000000"/>
                  </a:solidFill>
                  <a:latin typeface="AC Soft Icecream"/>
                </a:rPr>
                <a:t>ersten</a:t>
              </a:r>
              <a:r>
                <a:rPr lang="en-US" sz="2899" dirty="0">
                  <a:solidFill>
                    <a:srgbClr val="000000"/>
                  </a:solidFill>
                  <a:latin typeface="AC Soft Icecream"/>
                </a:rPr>
                <a:t> </a:t>
              </a:r>
              <a:r>
                <a:rPr lang="en-US" sz="2899" dirty="0" err="1">
                  <a:solidFill>
                    <a:srgbClr val="000000"/>
                  </a:solidFill>
                  <a:latin typeface="AC Soft Icecream"/>
                </a:rPr>
                <a:t>Symptome</a:t>
              </a:r>
              <a:r>
                <a:rPr lang="en-US" sz="2899" dirty="0">
                  <a:solidFill>
                    <a:srgbClr val="000000"/>
                  </a:solidFill>
                  <a:latin typeface="AC Soft Icecream"/>
                </a:rPr>
                <a:t> </a:t>
              </a:r>
              <a:r>
                <a:rPr lang="en-US" sz="2899" dirty="0" err="1">
                  <a:solidFill>
                    <a:srgbClr val="000000"/>
                  </a:solidFill>
                  <a:latin typeface="AC Soft Icecream"/>
                </a:rPr>
                <a:t>sind</a:t>
              </a:r>
              <a:r>
                <a:rPr lang="en-US" sz="2899" dirty="0">
                  <a:solidFill>
                    <a:srgbClr val="000000"/>
                  </a:solidFill>
                  <a:latin typeface="AC Soft Icecream"/>
                </a:rPr>
                <a:t> </a:t>
              </a:r>
              <a:r>
                <a:rPr lang="en-US" sz="2899" dirty="0" err="1">
                  <a:solidFill>
                    <a:srgbClr val="000000"/>
                  </a:solidFill>
                  <a:latin typeface="AC Soft Icecream"/>
                </a:rPr>
                <a:t>Fieber</a:t>
              </a:r>
              <a:r>
                <a:rPr lang="en-US" sz="2899" dirty="0">
                  <a:solidFill>
                    <a:srgbClr val="000000"/>
                  </a:solidFill>
                  <a:latin typeface="AC Soft Icecream"/>
                </a:rPr>
                <a:t>, </a:t>
              </a:r>
              <a:r>
                <a:rPr lang="en-US" sz="2899" dirty="0" err="1">
                  <a:solidFill>
                    <a:srgbClr val="000000"/>
                  </a:solidFill>
                  <a:latin typeface="AC Soft Icecream"/>
                </a:rPr>
                <a:t>Kopfschmerzen</a:t>
              </a:r>
              <a:r>
                <a:rPr lang="en-US" sz="2899" dirty="0">
                  <a:solidFill>
                    <a:srgbClr val="000000"/>
                  </a:solidFill>
                  <a:latin typeface="AC Soft Icecream"/>
                </a:rPr>
                <a:t> und </a:t>
              </a:r>
              <a:r>
                <a:rPr lang="en-US" sz="2899" dirty="0" err="1">
                  <a:solidFill>
                    <a:srgbClr val="000000"/>
                  </a:solidFill>
                  <a:latin typeface="AC Soft Icecream"/>
                </a:rPr>
                <a:t>Muskelschmerzen</a:t>
              </a:r>
              <a:r>
                <a:rPr lang="en-US" sz="2899" dirty="0">
                  <a:solidFill>
                    <a:srgbClr val="000000"/>
                  </a:solidFill>
                  <a:latin typeface="AC Soft Icecream"/>
                </a:rPr>
                <a:t>.</a:t>
              </a:r>
            </a:p>
          </p:txBody>
        </p:sp>
      </p:grp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7560000" cy="10692000"/>
            <a:chOff x="0" y="0"/>
            <a:chExt cx="2709333" cy="3831771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709333" cy="3831772"/>
            </a:xfrm>
            <a:custGeom>
              <a:avLst/>
              <a:gdLst/>
              <a:ahLst/>
              <a:cxnLst/>
              <a:rect l="l" t="t" r="r" b="b"/>
              <a:pathLst>
                <a:path w="2709333" h="3831772">
                  <a:moveTo>
                    <a:pt x="0" y="0"/>
                  </a:moveTo>
                  <a:lnTo>
                    <a:pt x="2709333" y="0"/>
                  </a:lnTo>
                  <a:lnTo>
                    <a:pt x="2709333" y="3831772"/>
                  </a:lnTo>
                  <a:lnTo>
                    <a:pt x="0" y="3831772"/>
                  </a:lnTo>
                  <a:close/>
                </a:path>
              </a:pathLst>
            </a:custGeom>
            <a:solidFill>
              <a:srgbClr val="FFDE59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-28575"/>
              <a:ext cx="2709333" cy="386034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60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195714" y="214816"/>
            <a:ext cx="7168573" cy="10262369"/>
            <a:chOff x="0" y="0"/>
            <a:chExt cx="2569055" cy="3677801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2569055" cy="3677801"/>
            </a:xfrm>
            <a:custGeom>
              <a:avLst/>
              <a:gdLst/>
              <a:ahLst/>
              <a:cxnLst/>
              <a:rect l="l" t="t" r="r" b="b"/>
              <a:pathLst>
                <a:path w="2569055" h="3677801">
                  <a:moveTo>
                    <a:pt x="0" y="0"/>
                  </a:moveTo>
                  <a:lnTo>
                    <a:pt x="2569055" y="0"/>
                  </a:lnTo>
                  <a:lnTo>
                    <a:pt x="2569055" y="3677801"/>
                  </a:lnTo>
                  <a:lnTo>
                    <a:pt x="0" y="3677801"/>
                  </a:lnTo>
                  <a:close/>
                </a:path>
              </a:pathLst>
            </a:custGeom>
            <a:solidFill>
              <a:srgbClr val="FFBD59"/>
            </a:solidFill>
          </p:spPr>
        </p:sp>
        <p:sp>
          <p:nvSpPr>
            <p:cNvPr id="7" name="TextBox 7"/>
            <p:cNvSpPr txBox="1"/>
            <p:nvPr/>
          </p:nvSpPr>
          <p:spPr>
            <a:xfrm>
              <a:off x="0" y="-28575"/>
              <a:ext cx="2569055" cy="370637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60"/>
                </a:lnSpc>
              </a:pPr>
              <a:endParaRPr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443217" y="0"/>
            <a:ext cx="6698316" cy="2268000"/>
            <a:chOff x="0" y="0"/>
            <a:chExt cx="2400525" cy="812800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2400525" cy="812800"/>
            </a:xfrm>
            <a:custGeom>
              <a:avLst/>
              <a:gdLst/>
              <a:ahLst/>
              <a:cxnLst/>
              <a:rect l="l" t="t" r="r" b="b"/>
              <a:pathLst>
                <a:path w="2400525" h="812800">
                  <a:moveTo>
                    <a:pt x="45076" y="0"/>
                  </a:moveTo>
                  <a:lnTo>
                    <a:pt x="2355449" y="0"/>
                  </a:lnTo>
                  <a:cubicBezTo>
                    <a:pt x="2380344" y="0"/>
                    <a:pt x="2400525" y="20181"/>
                    <a:pt x="2400525" y="45076"/>
                  </a:cubicBezTo>
                  <a:lnTo>
                    <a:pt x="2400525" y="767724"/>
                  </a:lnTo>
                  <a:cubicBezTo>
                    <a:pt x="2400525" y="779679"/>
                    <a:pt x="2395776" y="791144"/>
                    <a:pt x="2387323" y="799597"/>
                  </a:cubicBezTo>
                  <a:cubicBezTo>
                    <a:pt x="2378869" y="808051"/>
                    <a:pt x="2367404" y="812800"/>
                    <a:pt x="2355449" y="812800"/>
                  </a:cubicBezTo>
                  <a:lnTo>
                    <a:pt x="45076" y="812800"/>
                  </a:lnTo>
                  <a:cubicBezTo>
                    <a:pt x="20181" y="812800"/>
                    <a:pt x="0" y="792619"/>
                    <a:pt x="0" y="767724"/>
                  </a:cubicBezTo>
                  <a:lnTo>
                    <a:pt x="0" y="45076"/>
                  </a:lnTo>
                  <a:cubicBezTo>
                    <a:pt x="0" y="20181"/>
                    <a:pt x="20181" y="0"/>
                    <a:pt x="45076" y="0"/>
                  </a:cubicBezTo>
                  <a:close/>
                </a:path>
              </a:pathLst>
            </a:custGeom>
            <a:solidFill>
              <a:srgbClr val="FFDE59"/>
            </a:solidFill>
          </p:spPr>
        </p:sp>
        <p:sp>
          <p:nvSpPr>
            <p:cNvPr id="10" name="TextBox 10"/>
            <p:cNvSpPr txBox="1"/>
            <p:nvPr/>
          </p:nvSpPr>
          <p:spPr>
            <a:xfrm>
              <a:off x="0" y="-123825"/>
              <a:ext cx="2400525" cy="9366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5599"/>
                </a:lnSpc>
              </a:pPr>
              <a:r>
                <a:rPr lang="en-US" sz="3999" dirty="0" err="1">
                  <a:solidFill>
                    <a:srgbClr val="000000"/>
                  </a:solidFill>
                  <a:latin typeface="AC Soft Icecream"/>
                </a:rPr>
                <a:t>Mumpsvirus</a:t>
              </a:r>
              <a:endParaRPr lang="en-US" sz="3999" dirty="0">
                <a:solidFill>
                  <a:srgbClr val="000000"/>
                </a:solidFill>
                <a:latin typeface="AC Soft Icecream"/>
              </a:endParaRPr>
            </a:p>
          </p:txBody>
        </p:sp>
      </p:grpSp>
      <p:grpSp>
        <p:nvGrpSpPr>
          <p:cNvPr id="11" name="Group 11"/>
          <p:cNvGrpSpPr/>
          <p:nvPr/>
        </p:nvGrpSpPr>
        <p:grpSpPr>
          <a:xfrm>
            <a:off x="756000" y="2551937"/>
            <a:ext cx="6048000" cy="3855600"/>
            <a:chOff x="0" y="0"/>
            <a:chExt cx="1274980" cy="812800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1274980" cy="812800"/>
            </a:xfrm>
            <a:custGeom>
              <a:avLst/>
              <a:gdLst/>
              <a:ahLst/>
              <a:cxnLst/>
              <a:rect l="l" t="t" r="r" b="b"/>
              <a:pathLst>
                <a:path w="1274980" h="812800">
                  <a:moveTo>
                    <a:pt x="44803" y="0"/>
                  </a:moveTo>
                  <a:lnTo>
                    <a:pt x="1230178" y="0"/>
                  </a:lnTo>
                  <a:cubicBezTo>
                    <a:pt x="1254922" y="0"/>
                    <a:pt x="1274980" y="20059"/>
                    <a:pt x="1274980" y="44803"/>
                  </a:cubicBezTo>
                  <a:lnTo>
                    <a:pt x="1274980" y="767997"/>
                  </a:lnTo>
                  <a:cubicBezTo>
                    <a:pt x="1274980" y="792741"/>
                    <a:pt x="1254922" y="812800"/>
                    <a:pt x="1230178" y="812800"/>
                  </a:cubicBezTo>
                  <a:lnTo>
                    <a:pt x="44803" y="812800"/>
                  </a:lnTo>
                  <a:cubicBezTo>
                    <a:pt x="20059" y="812800"/>
                    <a:pt x="0" y="792741"/>
                    <a:pt x="0" y="767997"/>
                  </a:cubicBezTo>
                  <a:lnTo>
                    <a:pt x="0" y="44803"/>
                  </a:lnTo>
                  <a:cubicBezTo>
                    <a:pt x="0" y="20059"/>
                    <a:pt x="20059" y="0"/>
                    <a:pt x="44803" y="0"/>
                  </a:cubicBezTo>
                  <a:close/>
                </a:path>
              </a:pathLst>
            </a:custGeom>
            <a:blipFill>
              <a:blip r:embed="rId2"/>
              <a:stretch>
                <a:fillRect t="-8823" r="-45950" b="-62882"/>
              </a:stretch>
            </a:blipFill>
            <a:ln w="85725" cap="rnd">
              <a:solidFill>
                <a:srgbClr val="FFFFFF"/>
              </a:solidFill>
              <a:prstDash val="solid"/>
              <a:round/>
            </a:ln>
          </p:spPr>
        </p:sp>
      </p:grpSp>
      <p:grpSp>
        <p:nvGrpSpPr>
          <p:cNvPr id="13" name="Group 13"/>
          <p:cNvGrpSpPr/>
          <p:nvPr/>
        </p:nvGrpSpPr>
        <p:grpSpPr>
          <a:xfrm>
            <a:off x="443217" y="6647398"/>
            <a:ext cx="6698316" cy="3288602"/>
            <a:chOff x="0" y="0"/>
            <a:chExt cx="2400525" cy="1178561"/>
          </a:xfrm>
        </p:grpSpPr>
        <p:sp>
          <p:nvSpPr>
            <p:cNvPr id="14" name="Freeform 14"/>
            <p:cNvSpPr/>
            <p:nvPr/>
          </p:nvSpPr>
          <p:spPr>
            <a:xfrm>
              <a:off x="0" y="0"/>
              <a:ext cx="2400525" cy="1178561"/>
            </a:xfrm>
            <a:custGeom>
              <a:avLst/>
              <a:gdLst/>
              <a:ahLst/>
              <a:cxnLst/>
              <a:rect l="l" t="t" r="r" b="b"/>
              <a:pathLst>
                <a:path w="2400525" h="1178561">
                  <a:moveTo>
                    <a:pt x="42765" y="0"/>
                  </a:moveTo>
                  <a:lnTo>
                    <a:pt x="2357761" y="0"/>
                  </a:lnTo>
                  <a:cubicBezTo>
                    <a:pt x="2369102" y="0"/>
                    <a:pt x="2379980" y="4506"/>
                    <a:pt x="2388000" y="12525"/>
                  </a:cubicBezTo>
                  <a:cubicBezTo>
                    <a:pt x="2396020" y="20545"/>
                    <a:pt x="2400525" y="31423"/>
                    <a:pt x="2400525" y="42765"/>
                  </a:cubicBezTo>
                  <a:lnTo>
                    <a:pt x="2400525" y="1135796"/>
                  </a:lnTo>
                  <a:cubicBezTo>
                    <a:pt x="2400525" y="1147138"/>
                    <a:pt x="2396020" y="1158015"/>
                    <a:pt x="2388000" y="1166035"/>
                  </a:cubicBezTo>
                  <a:cubicBezTo>
                    <a:pt x="2379980" y="1174055"/>
                    <a:pt x="2369102" y="1178561"/>
                    <a:pt x="2357761" y="1178561"/>
                  </a:cubicBezTo>
                  <a:lnTo>
                    <a:pt x="42765" y="1178561"/>
                  </a:lnTo>
                  <a:cubicBezTo>
                    <a:pt x="31423" y="1178561"/>
                    <a:pt x="20545" y="1174055"/>
                    <a:pt x="12525" y="1166035"/>
                  </a:cubicBezTo>
                  <a:cubicBezTo>
                    <a:pt x="4506" y="1158015"/>
                    <a:pt x="0" y="1147138"/>
                    <a:pt x="0" y="1135796"/>
                  </a:cubicBezTo>
                  <a:lnTo>
                    <a:pt x="0" y="42765"/>
                  </a:lnTo>
                  <a:cubicBezTo>
                    <a:pt x="0" y="31423"/>
                    <a:pt x="4506" y="20545"/>
                    <a:pt x="12525" y="12525"/>
                  </a:cubicBezTo>
                  <a:cubicBezTo>
                    <a:pt x="20545" y="4506"/>
                    <a:pt x="31423" y="0"/>
                    <a:pt x="42765" y="0"/>
                  </a:cubicBezTo>
                  <a:close/>
                </a:path>
              </a:pathLst>
            </a:custGeom>
            <a:solidFill>
              <a:srgbClr val="FFDE59"/>
            </a:solidFill>
            <a:ln w="76200" cap="rnd">
              <a:solidFill>
                <a:srgbClr val="FFFFFF"/>
              </a:solidFill>
              <a:prstDash val="solid"/>
              <a:round/>
            </a:ln>
          </p:spPr>
        </p:sp>
        <p:sp>
          <p:nvSpPr>
            <p:cNvPr id="15" name="TextBox 15"/>
            <p:cNvSpPr txBox="1"/>
            <p:nvPr/>
          </p:nvSpPr>
          <p:spPr>
            <a:xfrm>
              <a:off x="0" y="-85725"/>
              <a:ext cx="2400525" cy="126428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919"/>
                </a:lnSpc>
              </a:pPr>
              <a:r>
                <a:rPr lang="en-US" sz="2799" dirty="0">
                  <a:solidFill>
                    <a:srgbClr val="000000"/>
                  </a:solidFill>
                  <a:latin typeface="AC Soft Icecream"/>
                </a:rPr>
                <a:t>Es </a:t>
              </a:r>
              <a:r>
                <a:rPr lang="en-US" sz="2799" dirty="0" err="1">
                  <a:solidFill>
                    <a:srgbClr val="000000"/>
                  </a:solidFill>
                  <a:latin typeface="AC Soft Icecream"/>
                </a:rPr>
                <a:t>verursacht</a:t>
              </a:r>
              <a:r>
                <a:rPr lang="en-US" sz="2799" dirty="0">
                  <a:solidFill>
                    <a:srgbClr val="000000"/>
                  </a:solidFill>
                  <a:latin typeface="AC Soft Icecream"/>
                </a:rPr>
                <a:t> Mumps, </a:t>
              </a:r>
              <a:r>
                <a:rPr lang="en-US" sz="2799" dirty="0" err="1">
                  <a:solidFill>
                    <a:srgbClr val="000000"/>
                  </a:solidFill>
                  <a:latin typeface="AC Soft Icecream"/>
                </a:rPr>
                <a:t>eine</a:t>
              </a:r>
              <a:r>
                <a:rPr lang="en-US" sz="2799" dirty="0">
                  <a:solidFill>
                    <a:srgbClr val="000000"/>
                  </a:solidFill>
                  <a:latin typeface="AC Soft Icecream"/>
                </a:rPr>
                <a:t> </a:t>
              </a:r>
              <a:r>
                <a:rPr lang="en-US" sz="2799" dirty="0" err="1">
                  <a:solidFill>
                    <a:srgbClr val="000000"/>
                  </a:solidFill>
                  <a:latin typeface="AC Soft Icecream"/>
                </a:rPr>
                <a:t>Infektion</a:t>
              </a:r>
              <a:r>
                <a:rPr lang="en-US" sz="2799" dirty="0">
                  <a:solidFill>
                    <a:srgbClr val="000000"/>
                  </a:solidFill>
                  <a:latin typeface="AC Soft Icecream"/>
                </a:rPr>
                <a:t>, die </a:t>
              </a:r>
              <a:r>
                <a:rPr lang="en-US" sz="2799" dirty="0" err="1">
                  <a:solidFill>
                    <a:srgbClr val="000000"/>
                  </a:solidFill>
                  <a:latin typeface="AC Soft Icecream"/>
                </a:rPr>
                <a:t>hauptsächlich</a:t>
              </a:r>
              <a:r>
                <a:rPr lang="en-US" sz="2799" dirty="0">
                  <a:solidFill>
                    <a:srgbClr val="000000"/>
                  </a:solidFill>
                  <a:latin typeface="AC Soft Icecream"/>
                </a:rPr>
                <a:t> die </a:t>
              </a:r>
              <a:r>
                <a:rPr lang="en-US" sz="2799" dirty="0" err="1">
                  <a:solidFill>
                    <a:srgbClr val="000000"/>
                  </a:solidFill>
                  <a:latin typeface="AC Soft Icecream"/>
                </a:rPr>
                <a:t>Ohrspeicheldrüsen</a:t>
              </a:r>
              <a:r>
                <a:rPr lang="en-US" sz="2799" dirty="0">
                  <a:solidFill>
                    <a:srgbClr val="000000"/>
                  </a:solidFill>
                  <a:latin typeface="AC Soft Icecream"/>
                </a:rPr>
                <a:t> </a:t>
              </a:r>
              <a:r>
                <a:rPr lang="en-US" sz="2799" dirty="0" err="1">
                  <a:solidFill>
                    <a:srgbClr val="000000"/>
                  </a:solidFill>
                  <a:latin typeface="AC Soft Icecream"/>
                </a:rPr>
                <a:t>betrifft</a:t>
              </a:r>
              <a:r>
                <a:rPr lang="en-US" sz="2799" dirty="0">
                  <a:solidFill>
                    <a:srgbClr val="000000"/>
                  </a:solidFill>
                  <a:latin typeface="AC Soft Icecream"/>
                </a:rPr>
                <a:t> und </a:t>
              </a:r>
              <a:r>
                <a:rPr lang="en-US" sz="2799" dirty="0" err="1">
                  <a:solidFill>
                    <a:srgbClr val="000000"/>
                  </a:solidFill>
                  <a:latin typeface="AC Soft Icecream"/>
                </a:rPr>
                <a:t>Schwellungen</a:t>
              </a:r>
              <a:r>
                <a:rPr lang="en-US" sz="2799" dirty="0">
                  <a:solidFill>
                    <a:srgbClr val="000000"/>
                  </a:solidFill>
                  <a:latin typeface="AC Soft Icecream"/>
                </a:rPr>
                <a:t> </a:t>
              </a:r>
              <a:r>
                <a:rPr lang="en-US" sz="2799" dirty="0" err="1">
                  <a:solidFill>
                    <a:srgbClr val="000000"/>
                  </a:solidFill>
                  <a:latin typeface="AC Soft Icecream"/>
                </a:rPr>
                <a:t>sowie</a:t>
              </a:r>
              <a:r>
                <a:rPr lang="en-US" sz="2799" dirty="0">
                  <a:solidFill>
                    <a:srgbClr val="000000"/>
                  </a:solidFill>
                  <a:latin typeface="AC Soft Icecream"/>
                </a:rPr>
                <a:t> </a:t>
              </a:r>
              <a:r>
                <a:rPr lang="en-US" sz="2799" dirty="0" err="1">
                  <a:solidFill>
                    <a:srgbClr val="000000"/>
                  </a:solidFill>
                  <a:latin typeface="AC Soft Icecream"/>
                </a:rPr>
                <a:t>Schmerzen</a:t>
              </a:r>
              <a:r>
                <a:rPr lang="en-US" sz="2799" dirty="0">
                  <a:solidFill>
                    <a:srgbClr val="000000"/>
                  </a:solidFill>
                  <a:latin typeface="AC Soft Icecream"/>
                </a:rPr>
                <a:t> </a:t>
              </a:r>
              <a:r>
                <a:rPr lang="en-US" sz="2799" dirty="0" err="1">
                  <a:solidFill>
                    <a:srgbClr val="000000"/>
                  </a:solidFill>
                  <a:latin typeface="AC Soft Icecream"/>
                </a:rPr>
                <a:t>im</a:t>
              </a:r>
              <a:r>
                <a:rPr lang="en-US" sz="2799" dirty="0">
                  <a:solidFill>
                    <a:srgbClr val="000000"/>
                  </a:solidFill>
                  <a:latin typeface="AC Soft Icecream"/>
                </a:rPr>
                <a:t> Hals und </a:t>
              </a:r>
              <a:r>
                <a:rPr lang="en-US" sz="2799" dirty="0" err="1">
                  <a:solidFill>
                    <a:srgbClr val="000000"/>
                  </a:solidFill>
                  <a:latin typeface="AC Soft Icecream"/>
                </a:rPr>
                <a:t>Fieber</a:t>
              </a:r>
              <a:r>
                <a:rPr lang="en-US" sz="2799" dirty="0">
                  <a:solidFill>
                    <a:srgbClr val="000000"/>
                  </a:solidFill>
                  <a:latin typeface="AC Soft Icecream"/>
                </a:rPr>
                <a:t> </a:t>
              </a:r>
              <a:r>
                <a:rPr lang="en-US" sz="2799" dirty="0" err="1">
                  <a:solidFill>
                    <a:srgbClr val="000000"/>
                  </a:solidFill>
                  <a:latin typeface="AC Soft Icecream"/>
                </a:rPr>
                <a:t>hervorrufen</a:t>
              </a:r>
              <a:r>
                <a:rPr lang="en-US" sz="2799" dirty="0">
                  <a:solidFill>
                    <a:srgbClr val="000000"/>
                  </a:solidFill>
                  <a:latin typeface="AC Soft Icecream"/>
                </a:rPr>
                <a:t> </a:t>
              </a:r>
              <a:r>
                <a:rPr lang="en-US" sz="2799" dirty="0" err="1">
                  <a:solidFill>
                    <a:srgbClr val="000000"/>
                  </a:solidFill>
                  <a:latin typeface="AC Soft Icecream"/>
                </a:rPr>
                <a:t>kann</a:t>
              </a:r>
              <a:r>
                <a:rPr lang="en-US" sz="2799" dirty="0">
                  <a:solidFill>
                    <a:srgbClr val="000000"/>
                  </a:solidFill>
                  <a:latin typeface="AC Soft Icecream"/>
                </a:rPr>
                <a:t>.</a:t>
              </a:r>
            </a:p>
          </p:txBody>
        </p:sp>
      </p:grp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7560000" cy="10692000"/>
            <a:chOff x="0" y="0"/>
            <a:chExt cx="2709333" cy="3831771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709333" cy="3831772"/>
            </a:xfrm>
            <a:custGeom>
              <a:avLst/>
              <a:gdLst/>
              <a:ahLst/>
              <a:cxnLst/>
              <a:rect l="l" t="t" r="r" b="b"/>
              <a:pathLst>
                <a:path w="2709333" h="3831772">
                  <a:moveTo>
                    <a:pt x="0" y="0"/>
                  </a:moveTo>
                  <a:lnTo>
                    <a:pt x="2709333" y="0"/>
                  </a:lnTo>
                  <a:lnTo>
                    <a:pt x="2709333" y="3831772"/>
                  </a:lnTo>
                  <a:lnTo>
                    <a:pt x="0" y="3831772"/>
                  </a:lnTo>
                  <a:close/>
                </a:path>
              </a:pathLst>
            </a:custGeom>
            <a:solidFill>
              <a:srgbClr val="FFDE59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-28575"/>
              <a:ext cx="2709333" cy="386034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60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195714" y="214816"/>
            <a:ext cx="7168573" cy="10262369"/>
            <a:chOff x="0" y="0"/>
            <a:chExt cx="2569055" cy="3677801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2569055" cy="3677801"/>
            </a:xfrm>
            <a:custGeom>
              <a:avLst/>
              <a:gdLst/>
              <a:ahLst/>
              <a:cxnLst/>
              <a:rect l="l" t="t" r="r" b="b"/>
              <a:pathLst>
                <a:path w="2569055" h="3677801">
                  <a:moveTo>
                    <a:pt x="0" y="0"/>
                  </a:moveTo>
                  <a:lnTo>
                    <a:pt x="2569055" y="0"/>
                  </a:lnTo>
                  <a:lnTo>
                    <a:pt x="2569055" y="3677801"/>
                  </a:lnTo>
                  <a:lnTo>
                    <a:pt x="0" y="3677801"/>
                  </a:lnTo>
                  <a:close/>
                </a:path>
              </a:pathLst>
            </a:custGeom>
            <a:solidFill>
              <a:srgbClr val="FFBD59"/>
            </a:solidFill>
          </p:spPr>
        </p:sp>
        <p:sp>
          <p:nvSpPr>
            <p:cNvPr id="7" name="TextBox 7"/>
            <p:cNvSpPr txBox="1"/>
            <p:nvPr/>
          </p:nvSpPr>
          <p:spPr>
            <a:xfrm>
              <a:off x="0" y="-28575"/>
              <a:ext cx="2569055" cy="370637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60"/>
                </a:lnSpc>
              </a:pPr>
              <a:endParaRPr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443217" y="-139699"/>
            <a:ext cx="6698316" cy="2613516"/>
            <a:chOff x="0" y="-50065"/>
            <a:chExt cx="2400525" cy="936625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2400525" cy="812800"/>
            </a:xfrm>
            <a:custGeom>
              <a:avLst/>
              <a:gdLst/>
              <a:ahLst/>
              <a:cxnLst/>
              <a:rect l="l" t="t" r="r" b="b"/>
              <a:pathLst>
                <a:path w="2400525" h="812800">
                  <a:moveTo>
                    <a:pt x="45076" y="0"/>
                  </a:moveTo>
                  <a:lnTo>
                    <a:pt x="2355449" y="0"/>
                  </a:lnTo>
                  <a:cubicBezTo>
                    <a:pt x="2380344" y="0"/>
                    <a:pt x="2400525" y="20181"/>
                    <a:pt x="2400525" y="45076"/>
                  </a:cubicBezTo>
                  <a:lnTo>
                    <a:pt x="2400525" y="767724"/>
                  </a:lnTo>
                  <a:cubicBezTo>
                    <a:pt x="2400525" y="779679"/>
                    <a:pt x="2395776" y="791144"/>
                    <a:pt x="2387323" y="799597"/>
                  </a:cubicBezTo>
                  <a:cubicBezTo>
                    <a:pt x="2378869" y="808051"/>
                    <a:pt x="2367404" y="812800"/>
                    <a:pt x="2355449" y="812800"/>
                  </a:cubicBezTo>
                  <a:lnTo>
                    <a:pt x="45076" y="812800"/>
                  </a:lnTo>
                  <a:cubicBezTo>
                    <a:pt x="20181" y="812800"/>
                    <a:pt x="0" y="792619"/>
                    <a:pt x="0" y="767724"/>
                  </a:cubicBezTo>
                  <a:lnTo>
                    <a:pt x="0" y="45076"/>
                  </a:lnTo>
                  <a:cubicBezTo>
                    <a:pt x="0" y="20181"/>
                    <a:pt x="20181" y="0"/>
                    <a:pt x="45076" y="0"/>
                  </a:cubicBezTo>
                  <a:close/>
                </a:path>
              </a:pathLst>
            </a:custGeom>
            <a:solidFill>
              <a:srgbClr val="FFDE59"/>
            </a:solidFill>
          </p:spPr>
        </p:sp>
        <p:sp>
          <p:nvSpPr>
            <p:cNvPr id="10" name="TextBox 10"/>
            <p:cNvSpPr txBox="1"/>
            <p:nvPr/>
          </p:nvSpPr>
          <p:spPr>
            <a:xfrm>
              <a:off x="0" y="-50065"/>
              <a:ext cx="2400525" cy="9366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5599"/>
                </a:lnSpc>
              </a:pPr>
              <a:r>
                <a:rPr lang="en-US" sz="3999" dirty="0" err="1">
                  <a:solidFill>
                    <a:srgbClr val="000000"/>
                  </a:solidFill>
                  <a:latin typeface="AC Soft Icecream"/>
                </a:rPr>
                <a:t>Varizella</a:t>
              </a:r>
              <a:r>
                <a:rPr lang="en-US" sz="3999" dirty="0">
                  <a:solidFill>
                    <a:srgbClr val="000000"/>
                  </a:solidFill>
                  <a:latin typeface="AC Soft Icecream"/>
                </a:rPr>
                <a:t>-Zoster-Viren</a:t>
              </a:r>
            </a:p>
            <a:p>
              <a:pPr algn="ctr">
                <a:lnSpc>
                  <a:spcPts val="5599"/>
                </a:lnSpc>
              </a:pPr>
              <a:r>
                <a:rPr lang="en-US" sz="3999" dirty="0">
                  <a:solidFill>
                    <a:srgbClr val="000000"/>
                  </a:solidFill>
                  <a:latin typeface="AC Soft Icecream"/>
                </a:rPr>
                <a:t>(VZV)</a:t>
              </a:r>
            </a:p>
          </p:txBody>
        </p:sp>
      </p:grpSp>
      <p:grpSp>
        <p:nvGrpSpPr>
          <p:cNvPr id="11" name="Group 11"/>
          <p:cNvGrpSpPr/>
          <p:nvPr/>
        </p:nvGrpSpPr>
        <p:grpSpPr>
          <a:xfrm>
            <a:off x="756000" y="2551937"/>
            <a:ext cx="6048000" cy="3855600"/>
            <a:chOff x="0" y="0"/>
            <a:chExt cx="1274980" cy="812800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1274980" cy="812800"/>
            </a:xfrm>
            <a:custGeom>
              <a:avLst/>
              <a:gdLst/>
              <a:ahLst/>
              <a:cxnLst/>
              <a:rect l="l" t="t" r="r" b="b"/>
              <a:pathLst>
                <a:path w="1274980" h="812800">
                  <a:moveTo>
                    <a:pt x="44803" y="0"/>
                  </a:moveTo>
                  <a:lnTo>
                    <a:pt x="1230178" y="0"/>
                  </a:lnTo>
                  <a:cubicBezTo>
                    <a:pt x="1254922" y="0"/>
                    <a:pt x="1274980" y="20059"/>
                    <a:pt x="1274980" y="44803"/>
                  </a:cubicBezTo>
                  <a:lnTo>
                    <a:pt x="1274980" y="767997"/>
                  </a:lnTo>
                  <a:cubicBezTo>
                    <a:pt x="1274980" y="792741"/>
                    <a:pt x="1254922" y="812800"/>
                    <a:pt x="1230178" y="812800"/>
                  </a:cubicBezTo>
                  <a:lnTo>
                    <a:pt x="44803" y="812800"/>
                  </a:lnTo>
                  <a:cubicBezTo>
                    <a:pt x="20059" y="812800"/>
                    <a:pt x="0" y="792741"/>
                    <a:pt x="0" y="767997"/>
                  </a:cubicBezTo>
                  <a:lnTo>
                    <a:pt x="0" y="44803"/>
                  </a:lnTo>
                  <a:cubicBezTo>
                    <a:pt x="0" y="20059"/>
                    <a:pt x="20059" y="0"/>
                    <a:pt x="44803" y="0"/>
                  </a:cubicBezTo>
                  <a:close/>
                </a:path>
              </a:pathLst>
            </a:custGeom>
            <a:blipFill>
              <a:blip r:embed="rId2"/>
              <a:stretch>
                <a:fillRect l="-6707" r="-6707"/>
              </a:stretch>
            </a:blipFill>
            <a:ln w="85725" cap="rnd">
              <a:solidFill>
                <a:srgbClr val="FFFFFF"/>
              </a:solidFill>
              <a:prstDash val="solid"/>
              <a:round/>
            </a:ln>
          </p:spPr>
        </p:sp>
      </p:grpSp>
      <p:grpSp>
        <p:nvGrpSpPr>
          <p:cNvPr id="13" name="Group 13"/>
          <p:cNvGrpSpPr/>
          <p:nvPr/>
        </p:nvGrpSpPr>
        <p:grpSpPr>
          <a:xfrm>
            <a:off x="443217" y="6647398"/>
            <a:ext cx="6698316" cy="3563036"/>
            <a:chOff x="0" y="0"/>
            <a:chExt cx="2400525" cy="1276912"/>
          </a:xfrm>
        </p:grpSpPr>
        <p:sp>
          <p:nvSpPr>
            <p:cNvPr id="14" name="Freeform 14"/>
            <p:cNvSpPr/>
            <p:nvPr/>
          </p:nvSpPr>
          <p:spPr>
            <a:xfrm>
              <a:off x="0" y="0"/>
              <a:ext cx="2400525" cy="1276912"/>
            </a:xfrm>
            <a:custGeom>
              <a:avLst/>
              <a:gdLst/>
              <a:ahLst/>
              <a:cxnLst/>
              <a:rect l="l" t="t" r="r" b="b"/>
              <a:pathLst>
                <a:path w="2400525" h="1276912">
                  <a:moveTo>
                    <a:pt x="42765" y="0"/>
                  </a:moveTo>
                  <a:lnTo>
                    <a:pt x="2357761" y="0"/>
                  </a:lnTo>
                  <a:cubicBezTo>
                    <a:pt x="2369102" y="0"/>
                    <a:pt x="2379980" y="4506"/>
                    <a:pt x="2388000" y="12525"/>
                  </a:cubicBezTo>
                  <a:cubicBezTo>
                    <a:pt x="2396020" y="20545"/>
                    <a:pt x="2400525" y="31423"/>
                    <a:pt x="2400525" y="42765"/>
                  </a:cubicBezTo>
                  <a:lnTo>
                    <a:pt x="2400525" y="1234147"/>
                  </a:lnTo>
                  <a:cubicBezTo>
                    <a:pt x="2400525" y="1245489"/>
                    <a:pt x="2396020" y="1256366"/>
                    <a:pt x="2388000" y="1264386"/>
                  </a:cubicBezTo>
                  <a:cubicBezTo>
                    <a:pt x="2379980" y="1272406"/>
                    <a:pt x="2369102" y="1276912"/>
                    <a:pt x="2357761" y="1276912"/>
                  </a:cubicBezTo>
                  <a:lnTo>
                    <a:pt x="42765" y="1276912"/>
                  </a:lnTo>
                  <a:cubicBezTo>
                    <a:pt x="31423" y="1276912"/>
                    <a:pt x="20545" y="1272406"/>
                    <a:pt x="12525" y="1264386"/>
                  </a:cubicBezTo>
                  <a:cubicBezTo>
                    <a:pt x="4506" y="1256366"/>
                    <a:pt x="0" y="1245489"/>
                    <a:pt x="0" y="1234147"/>
                  </a:cubicBezTo>
                  <a:lnTo>
                    <a:pt x="0" y="42765"/>
                  </a:lnTo>
                  <a:cubicBezTo>
                    <a:pt x="0" y="31423"/>
                    <a:pt x="4506" y="20545"/>
                    <a:pt x="12525" y="12525"/>
                  </a:cubicBezTo>
                  <a:cubicBezTo>
                    <a:pt x="20545" y="4506"/>
                    <a:pt x="31423" y="0"/>
                    <a:pt x="42765" y="0"/>
                  </a:cubicBezTo>
                  <a:close/>
                </a:path>
              </a:pathLst>
            </a:custGeom>
            <a:solidFill>
              <a:srgbClr val="FFDE59"/>
            </a:solidFill>
            <a:ln w="76200" cap="rnd">
              <a:solidFill>
                <a:srgbClr val="FFFFFF"/>
              </a:solidFill>
              <a:prstDash val="solid"/>
              <a:round/>
            </a:ln>
          </p:spPr>
        </p:sp>
        <p:sp>
          <p:nvSpPr>
            <p:cNvPr id="15" name="TextBox 15"/>
            <p:cNvSpPr txBox="1"/>
            <p:nvPr/>
          </p:nvSpPr>
          <p:spPr>
            <a:xfrm>
              <a:off x="0" y="-85725"/>
              <a:ext cx="2400525" cy="136263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919"/>
                </a:lnSpc>
              </a:pPr>
              <a:r>
                <a:rPr lang="en-US" sz="2400" dirty="0">
                  <a:solidFill>
                    <a:srgbClr val="000000"/>
                  </a:solidFill>
                  <a:latin typeface="AC Soft Icecream"/>
                </a:rPr>
                <a:t>Das Virus </a:t>
              </a:r>
              <a:r>
                <a:rPr lang="en-US" sz="2400" dirty="0" err="1">
                  <a:solidFill>
                    <a:srgbClr val="000000"/>
                  </a:solidFill>
                  <a:latin typeface="AC Soft Icecream"/>
                </a:rPr>
                <a:t>verursacht</a:t>
              </a:r>
              <a:r>
                <a:rPr lang="en-US" sz="2400" dirty="0">
                  <a:solidFill>
                    <a:srgbClr val="000000"/>
                  </a:solidFill>
                  <a:latin typeface="AC Soft Icecream"/>
                </a:rPr>
                <a:t> </a:t>
              </a:r>
              <a:r>
                <a:rPr lang="en-US" sz="2400" dirty="0" err="1">
                  <a:solidFill>
                    <a:srgbClr val="000000"/>
                  </a:solidFill>
                  <a:latin typeface="AC Soft Icecream"/>
                </a:rPr>
                <a:t>Windpocken</a:t>
              </a:r>
              <a:r>
                <a:rPr lang="en-US" sz="2400" dirty="0">
                  <a:solidFill>
                    <a:srgbClr val="000000"/>
                  </a:solidFill>
                  <a:latin typeface="AC Soft Icecream"/>
                </a:rPr>
                <a:t>, die </a:t>
              </a:r>
              <a:r>
                <a:rPr lang="en-US" sz="2400" dirty="0" err="1">
                  <a:solidFill>
                    <a:srgbClr val="000000"/>
                  </a:solidFill>
                  <a:latin typeface="AC Soft Icecream"/>
                </a:rPr>
                <a:t>sich</a:t>
              </a:r>
              <a:r>
                <a:rPr lang="en-US" sz="2400" dirty="0">
                  <a:solidFill>
                    <a:srgbClr val="000000"/>
                  </a:solidFill>
                  <a:latin typeface="AC Soft Icecream"/>
                </a:rPr>
                <a:t> </a:t>
              </a:r>
              <a:r>
                <a:rPr lang="en-US" sz="2400" dirty="0" err="1">
                  <a:solidFill>
                    <a:srgbClr val="000000"/>
                  </a:solidFill>
                  <a:latin typeface="AC Soft Icecream"/>
                </a:rPr>
                <a:t>durch</a:t>
              </a:r>
              <a:r>
                <a:rPr lang="en-US" sz="2400" dirty="0">
                  <a:solidFill>
                    <a:srgbClr val="000000"/>
                  </a:solidFill>
                  <a:latin typeface="AC Soft Icecream"/>
                </a:rPr>
                <a:t> das </a:t>
              </a:r>
              <a:r>
                <a:rPr lang="en-US" sz="2400" dirty="0" err="1">
                  <a:solidFill>
                    <a:srgbClr val="000000"/>
                  </a:solidFill>
                  <a:latin typeface="AC Soft Icecream"/>
                </a:rPr>
                <a:t>Auftreten</a:t>
              </a:r>
              <a:r>
                <a:rPr lang="en-US" sz="2400" dirty="0">
                  <a:solidFill>
                    <a:srgbClr val="000000"/>
                  </a:solidFill>
                  <a:latin typeface="AC Soft Icecream"/>
                </a:rPr>
                <a:t> von </a:t>
              </a:r>
              <a:r>
                <a:rPr lang="en-US" sz="2400" dirty="0" err="1">
                  <a:solidFill>
                    <a:srgbClr val="000000"/>
                  </a:solidFill>
                  <a:latin typeface="AC Soft Icecream"/>
                </a:rPr>
                <a:t>Hautausschlägen</a:t>
              </a:r>
              <a:r>
                <a:rPr lang="en-US" sz="2400" dirty="0">
                  <a:solidFill>
                    <a:srgbClr val="000000"/>
                  </a:solidFill>
                  <a:latin typeface="AC Soft Icecream"/>
                </a:rPr>
                <a:t> </a:t>
              </a:r>
              <a:r>
                <a:rPr lang="en-US" sz="2400" dirty="0" err="1">
                  <a:solidFill>
                    <a:srgbClr val="000000"/>
                  </a:solidFill>
                  <a:latin typeface="AC Soft Icecream"/>
                </a:rPr>
                <a:t>mit</a:t>
              </a:r>
              <a:r>
                <a:rPr lang="en-US" sz="2400" dirty="0">
                  <a:solidFill>
                    <a:srgbClr val="000000"/>
                  </a:solidFill>
                  <a:latin typeface="AC Soft Icecream"/>
                </a:rPr>
                <a:t> </a:t>
              </a:r>
              <a:r>
                <a:rPr lang="en-US" sz="2400" dirty="0" err="1">
                  <a:solidFill>
                    <a:srgbClr val="000000"/>
                  </a:solidFill>
                  <a:latin typeface="AC Soft Icecream"/>
                </a:rPr>
                <a:t>Fieber</a:t>
              </a:r>
              <a:r>
                <a:rPr lang="en-US" sz="2400" dirty="0">
                  <a:solidFill>
                    <a:srgbClr val="000000"/>
                  </a:solidFill>
                  <a:latin typeface="AC Soft Icecream"/>
                </a:rPr>
                <a:t> </a:t>
              </a:r>
              <a:r>
                <a:rPr lang="en-US" sz="2400" dirty="0" err="1">
                  <a:solidFill>
                    <a:srgbClr val="000000"/>
                  </a:solidFill>
                  <a:latin typeface="AC Soft Icecream"/>
                </a:rPr>
                <a:t>äußern</a:t>
              </a:r>
              <a:r>
                <a:rPr lang="en-US" sz="2400" dirty="0">
                  <a:solidFill>
                    <a:srgbClr val="000000"/>
                  </a:solidFill>
                  <a:latin typeface="AC Soft Icecream"/>
                </a:rPr>
                <a:t>. Die </a:t>
              </a:r>
              <a:r>
                <a:rPr lang="en-US" sz="2400" dirty="0" err="1">
                  <a:solidFill>
                    <a:srgbClr val="000000"/>
                  </a:solidFill>
                  <a:latin typeface="AC Soft Icecream"/>
                </a:rPr>
                <a:t>Krankheit</a:t>
              </a:r>
              <a:r>
                <a:rPr lang="en-US" sz="2400" dirty="0">
                  <a:solidFill>
                    <a:srgbClr val="000000"/>
                  </a:solidFill>
                  <a:latin typeface="AC Soft Icecream"/>
                </a:rPr>
                <a:t> </a:t>
              </a:r>
              <a:r>
                <a:rPr lang="en-US" sz="2400" dirty="0" err="1">
                  <a:solidFill>
                    <a:srgbClr val="000000"/>
                  </a:solidFill>
                  <a:latin typeface="AC Soft Icecream"/>
                </a:rPr>
                <a:t>tritt</a:t>
              </a:r>
              <a:r>
                <a:rPr lang="en-US" sz="2400" dirty="0">
                  <a:solidFill>
                    <a:srgbClr val="000000"/>
                  </a:solidFill>
                  <a:latin typeface="AC Soft Icecream"/>
                </a:rPr>
                <a:t> </a:t>
              </a:r>
              <a:r>
                <a:rPr lang="en-US" sz="2400" dirty="0" err="1">
                  <a:solidFill>
                    <a:srgbClr val="000000"/>
                  </a:solidFill>
                  <a:latin typeface="AC Soft Icecream"/>
                </a:rPr>
                <a:t>meist</a:t>
              </a:r>
              <a:r>
                <a:rPr lang="en-US" sz="2400" dirty="0">
                  <a:solidFill>
                    <a:srgbClr val="000000"/>
                  </a:solidFill>
                  <a:latin typeface="AC Soft Icecream"/>
                </a:rPr>
                <a:t> </a:t>
              </a:r>
              <a:r>
                <a:rPr lang="en-US" sz="2400" dirty="0" err="1">
                  <a:solidFill>
                    <a:srgbClr val="000000"/>
                  </a:solidFill>
                  <a:latin typeface="AC Soft Icecream"/>
                </a:rPr>
                <a:t>im</a:t>
              </a:r>
              <a:r>
                <a:rPr lang="en-US" sz="2400" dirty="0">
                  <a:solidFill>
                    <a:srgbClr val="000000"/>
                  </a:solidFill>
                  <a:latin typeface="AC Soft Icecream"/>
                </a:rPr>
                <a:t> </a:t>
              </a:r>
              <a:r>
                <a:rPr lang="en-US" sz="2400" dirty="0" err="1">
                  <a:solidFill>
                    <a:srgbClr val="000000"/>
                  </a:solidFill>
                  <a:latin typeface="AC Soft Icecream"/>
                </a:rPr>
                <a:t>Kindesalter</a:t>
              </a:r>
              <a:r>
                <a:rPr lang="en-US" sz="2400" dirty="0">
                  <a:solidFill>
                    <a:srgbClr val="000000"/>
                  </a:solidFill>
                  <a:latin typeface="AC Soft Icecream"/>
                </a:rPr>
                <a:t> auf, </a:t>
              </a:r>
              <a:r>
                <a:rPr lang="en-US" sz="2400" dirty="0" err="1">
                  <a:solidFill>
                    <a:srgbClr val="000000"/>
                  </a:solidFill>
                  <a:latin typeface="AC Soft Icecream"/>
                </a:rPr>
                <a:t>kann</a:t>
              </a:r>
              <a:r>
                <a:rPr lang="en-US" sz="2400" dirty="0">
                  <a:solidFill>
                    <a:srgbClr val="000000"/>
                  </a:solidFill>
                  <a:latin typeface="AC Soft Icecream"/>
                </a:rPr>
                <a:t> </a:t>
              </a:r>
              <a:r>
                <a:rPr lang="en-US" sz="2400" dirty="0" err="1">
                  <a:solidFill>
                    <a:srgbClr val="000000"/>
                  </a:solidFill>
                  <a:latin typeface="AC Soft Icecream"/>
                </a:rPr>
                <a:t>jedoch</a:t>
              </a:r>
              <a:r>
                <a:rPr lang="en-US" sz="2400" dirty="0">
                  <a:solidFill>
                    <a:srgbClr val="000000"/>
                  </a:solidFill>
                  <a:latin typeface="AC Soft Icecream"/>
                </a:rPr>
                <a:t> latent </a:t>
              </a:r>
              <a:r>
                <a:rPr lang="en-US" sz="2400" dirty="0" err="1">
                  <a:solidFill>
                    <a:srgbClr val="000000"/>
                  </a:solidFill>
                  <a:latin typeface="AC Soft Icecream"/>
                </a:rPr>
                <a:t>bleiben</a:t>
              </a:r>
              <a:r>
                <a:rPr lang="en-US" sz="2400" dirty="0">
                  <a:solidFill>
                    <a:srgbClr val="000000"/>
                  </a:solidFill>
                  <a:latin typeface="AC Soft Icecream"/>
                </a:rPr>
                <a:t> und </a:t>
              </a:r>
              <a:r>
                <a:rPr lang="en-US" sz="2400" dirty="0" err="1">
                  <a:solidFill>
                    <a:srgbClr val="000000"/>
                  </a:solidFill>
                  <a:latin typeface="AC Soft Icecream"/>
                </a:rPr>
                <a:t>später</a:t>
              </a:r>
              <a:r>
                <a:rPr lang="en-US" sz="2400" dirty="0">
                  <a:solidFill>
                    <a:srgbClr val="000000"/>
                  </a:solidFill>
                  <a:latin typeface="AC Soft Icecream"/>
                </a:rPr>
                <a:t> </a:t>
              </a:r>
              <a:r>
                <a:rPr lang="en-US" sz="2400" dirty="0" err="1">
                  <a:solidFill>
                    <a:srgbClr val="000000"/>
                  </a:solidFill>
                  <a:latin typeface="AC Soft Icecream"/>
                </a:rPr>
                <a:t>als</a:t>
              </a:r>
              <a:r>
                <a:rPr lang="en-US" sz="2400" dirty="0">
                  <a:solidFill>
                    <a:srgbClr val="000000"/>
                  </a:solidFill>
                  <a:latin typeface="AC Soft Icecream"/>
                </a:rPr>
                <a:t> </a:t>
              </a:r>
              <a:r>
                <a:rPr lang="en-US" sz="2400" dirty="0" err="1">
                  <a:solidFill>
                    <a:srgbClr val="000000"/>
                  </a:solidFill>
                  <a:latin typeface="AC Soft Icecream"/>
                </a:rPr>
                <a:t>Gürtelrose</a:t>
              </a:r>
              <a:r>
                <a:rPr lang="en-US" sz="2400" dirty="0">
                  <a:solidFill>
                    <a:srgbClr val="000000"/>
                  </a:solidFill>
                  <a:latin typeface="AC Soft Icecream"/>
                </a:rPr>
                <a:t> </a:t>
              </a:r>
              <a:r>
                <a:rPr lang="en-US" sz="2400" dirty="0" err="1">
                  <a:solidFill>
                    <a:srgbClr val="000000"/>
                  </a:solidFill>
                  <a:latin typeface="AC Soft Icecream"/>
                </a:rPr>
                <a:t>auftreten</a:t>
              </a:r>
              <a:r>
                <a:rPr lang="en-US" sz="2400" dirty="0">
                  <a:solidFill>
                    <a:srgbClr val="000000"/>
                  </a:solidFill>
                  <a:latin typeface="AC Soft Icecream"/>
                </a:rPr>
                <a:t>. Sie </a:t>
              </a:r>
              <a:r>
                <a:rPr lang="en-US" sz="2400" dirty="0" err="1">
                  <a:solidFill>
                    <a:srgbClr val="000000"/>
                  </a:solidFill>
                  <a:latin typeface="AC Soft Icecream"/>
                </a:rPr>
                <a:t>wird</a:t>
              </a:r>
              <a:r>
                <a:rPr lang="en-US" sz="2400" dirty="0">
                  <a:solidFill>
                    <a:srgbClr val="000000"/>
                  </a:solidFill>
                  <a:latin typeface="AC Soft Icecream"/>
                </a:rPr>
                <a:t> </a:t>
              </a:r>
              <a:r>
                <a:rPr lang="en-US" sz="2400" dirty="0" err="1">
                  <a:solidFill>
                    <a:srgbClr val="000000"/>
                  </a:solidFill>
                  <a:latin typeface="AC Soft Icecream"/>
                </a:rPr>
                <a:t>durch</a:t>
              </a:r>
              <a:r>
                <a:rPr lang="en-US" sz="2400" dirty="0">
                  <a:solidFill>
                    <a:srgbClr val="000000"/>
                  </a:solidFill>
                  <a:latin typeface="AC Soft Icecream"/>
                </a:rPr>
                <a:t> </a:t>
              </a:r>
              <a:r>
                <a:rPr lang="en-US" sz="2400" dirty="0" err="1">
                  <a:solidFill>
                    <a:srgbClr val="000000"/>
                  </a:solidFill>
                  <a:latin typeface="AC Soft Icecream"/>
                </a:rPr>
                <a:t>infizierte</a:t>
              </a:r>
              <a:r>
                <a:rPr lang="en-US" sz="2400" dirty="0">
                  <a:solidFill>
                    <a:srgbClr val="000000"/>
                  </a:solidFill>
                  <a:latin typeface="AC Soft Icecream"/>
                </a:rPr>
                <a:t> </a:t>
              </a:r>
              <a:r>
                <a:rPr lang="en-US" sz="2400" dirty="0" err="1">
                  <a:solidFill>
                    <a:srgbClr val="000000"/>
                  </a:solidFill>
                  <a:latin typeface="AC Soft Icecream"/>
                </a:rPr>
                <a:t>Tröpfchen</a:t>
              </a:r>
              <a:r>
                <a:rPr lang="en-US" sz="2400" dirty="0">
                  <a:solidFill>
                    <a:srgbClr val="000000"/>
                  </a:solidFill>
                  <a:latin typeface="AC Soft Icecream"/>
                </a:rPr>
                <a:t> </a:t>
              </a:r>
              <a:r>
                <a:rPr lang="en-US" sz="2400" dirty="0" err="1">
                  <a:solidFill>
                    <a:srgbClr val="000000"/>
                  </a:solidFill>
                  <a:latin typeface="AC Soft Icecream"/>
                </a:rPr>
                <a:t>übertragen</a:t>
              </a:r>
              <a:r>
                <a:rPr lang="en-US" sz="2400" dirty="0">
                  <a:solidFill>
                    <a:srgbClr val="000000"/>
                  </a:solidFill>
                  <a:latin typeface="AC Soft Icecream"/>
                </a:rPr>
                <a:t>.</a:t>
              </a:r>
            </a:p>
          </p:txBody>
        </p:sp>
      </p:grp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7560000" cy="10692000"/>
            <a:chOff x="0" y="0"/>
            <a:chExt cx="2709333" cy="3831771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709333" cy="3831772"/>
            </a:xfrm>
            <a:custGeom>
              <a:avLst/>
              <a:gdLst/>
              <a:ahLst/>
              <a:cxnLst/>
              <a:rect l="l" t="t" r="r" b="b"/>
              <a:pathLst>
                <a:path w="2709333" h="3831772">
                  <a:moveTo>
                    <a:pt x="0" y="0"/>
                  </a:moveTo>
                  <a:lnTo>
                    <a:pt x="2709333" y="0"/>
                  </a:lnTo>
                  <a:lnTo>
                    <a:pt x="2709333" y="3831772"/>
                  </a:lnTo>
                  <a:lnTo>
                    <a:pt x="0" y="3831772"/>
                  </a:lnTo>
                  <a:close/>
                </a:path>
              </a:pathLst>
            </a:custGeom>
            <a:solidFill>
              <a:srgbClr val="FFDE59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-28575"/>
              <a:ext cx="2709333" cy="386034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60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195714" y="214816"/>
            <a:ext cx="7168573" cy="10262369"/>
            <a:chOff x="0" y="0"/>
            <a:chExt cx="2569055" cy="3677801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2569055" cy="3677801"/>
            </a:xfrm>
            <a:custGeom>
              <a:avLst/>
              <a:gdLst/>
              <a:ahLst/>
              <a:cxnLst/>
              <a:rect l="l" t="t" r="r" b="b"/>
              <a:pathLst>
                <a:path w="2569055" h="3677801">
                  <a:moveTo>
                    <a:pt x="0" y="0"/>
                  </a:moveTo>
                  <a:lnTo>
                    <a:pt x="2569055" y="0"/>
                  </a:lnTo>
                  <a:lnTo>
                    <a:pt x="2569055" y="3677801"/>
                  </a:lnTo>
                  <a:lnTo>
                    <a:pt x="0" y="3677801"/>
                  </a:lnTo>
                  <a:close/>
                </a:path>
              </a:pathLst>
            </a:custGeom>
            <a:solidFill>
              <a:srgbClr val="FFBD59"/>
            </a:solidFill>
          </p:spPr>
        </p:sp>
        <p:sp>
          <p:nvSpPr>
            <p:cNvPr id="7" name="TextBox 7"/>
            <p:cNvSpPr txBox="1"/>
            <p:nvPr/>
          </p:nvSpPr>
          <p:spPr>
            <a:xfrm>
              <a:off x="0" y="-28575"/>
              <a:ext cx="2569055" cy="370637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60"/>
                </a:lnSpc>
              </a:pPr>
              <a:endParaRPr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443217" y="0"/>
            <a:ext cx="6698316" cy="2064464"/>
            <a:chOff x="0" y="0"/>
            <a:chExt cx="2400525" cy="739857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2400525" cy="739857"/>
            </a:xfrm>
            <a:custGeom>
              <a:avLst/>
              <a:gdLst/>
              <a:ahLst/>
              <a:cxnLst/>
              <a:rect l="l" t="t" r="r" b="b"/>
              <a:pathLst>
                <a:path w="2400525" h="739857">
                  <a:moveTo>
                    <a:pt x="45076" y="0"/>
                  </a:moveTo>
                  <a:lnTo>
                    <a:pt x="2355449" y="0"/>
                  </a:lnTo>
                  <a:cubicBezTo>
                    <a:pt x="2380344" y="0"/>
                    <a:pt x="2400525" y="20181"/>
                    <a:pt x="2400525" y="45076"/>
                  </a:cubicBezTo>
                  <a:lnTo>
                    <a:pt x="2400525" y="694781"/>
                  </a:lnTo>
                  <a:cubicBezTo>
                    <a:pt x="2400525" y="706736"/>
                    <a:pt x="2395776" y="718201"/>
                    <a:pt x="2387323" y="726655"/>
                  </a:cubicBezTo>
                  <a:cubicBezTo>
                    <a:pt x="2378869" y="735108"/>
                    <a:pt x="2367404" y="739857"/>
                    <a:pt x="2355449" y="739857"/>
                  </a:cubicBezTo>
                  <a:lnTo>
                    <a:pt x="45076" y="739857"/>
                  </a:lnTo>
                  <a:cubicBezTo>
                    <a:pt x="20181" y="739857"/>
                    <a:pt x="0" y="719676"/>
                    <a:pt x="0" y="694781"/>
                  </a:cubicBezTo>
                  <a:lnTo>
                    <a:pt x="0" y="45076"/>
                  </a:lnTo>
                  <a:cubicBezTo>
                    <a:pt x="0" y="20181"/>
                    <a:pt x="20181" y="0"/>
                    <a:pt x="45076" y="0"/>
                  </a:cubicBezTo>
                  <a:close/>
                </a:path>
              </a:pathLst>
            </a:custGeom>
            <a:solidFill>
              <a:srgbClr val="FFDE59"/>
            </a:solidFill>
          </p:spPr>
        </p:sp>
        <p:sp>
          <p:nvSpPr>
            <p:cNvPr id="10" name="TextBox 10"/>
            <p:cNvSpPr txBox="1"/>
            <p:nvPr/>
          </p:nvSpPr>
          <p:spPr>
            <a:xfrm>
              <a:off x="0" y="-123825"/>
              <a:ext cx="2400525" cy="86368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5599"/>
                </a:lnSpc>
              </a:pPr>
              <a:r>
                <a:rPr lang="en-US" sz="3999">
                  <a:solidFill>
                    <a:srgbClr val="000000"/>
                  </a:solidFill>
                  <a:latin typeface="AC Soft Icecream"/>
                </a:rPr>
                <a:t>Poliovirus</a:t>
              </a:r>
            </a:p>
          </p:txBody>
        </p:sp>
      </p:grpSp>
      <p:grpSp>
        <p:nvGrpSpPr>
          <p:cNvPr id="11" name="Group 11"/>
          <p:cNvGrpSpPr/>
          <p:nvPr/>
        </p:nvGrpSpPr>
        <p:grpSpPr>
          <a:xfrm>
            <a:off x="768375" y="2298776"/>
            <a:ext cx="6048000" cy="3855600"/>
            <a:chOff x="0" y="0"/>
            <a:chExt cx="1274980" cy="812800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1274980" cy="812800"/>
            </a:xfrm>
            <a:custGeom>
              <a:avLst/>
              <a:gdLst/>
              <a:ahLst/>
              <a:cxnLst/>
              <a:rect l="l" t="t" r="r" b="b"/>
              <a:pathLst>
                <a:path w="1274980" h="812800">
                  <a:moveTo>
                    <a:pt x="44803" y="0"/>
                  </a:moveTo>
                  <a:lnTo>
                    <a:pt x="1230178" y="0"/>
                  </a:lnTo>
                  <a:cubicBezTo>
                    <a:pt x="1254922" y="0"/>
                    <a:pt x="1274980" y="20059"/>
                    <a:pt x="1274980" y="44803"/>
                  </a:cubicBezTo>
                  <a:lnTo>
                    <a:pt x="1274980" y="767997"/>
                  </a:lnTo>
                  <a:cubicBezTo>
                    <a:pt x="1274980" y="792741"/>
                    <a:pt x="1254922" y="812800"/>
                    <a:pt x="1230178" y="812800"/>
                  </a:cubicBezTo>
                  <a:lnTo>
                    <a:pt x="44803" y="812800"/>
                  </a:lnTo>
                  <a:cubicBezTo>
                    <a:pt x="20059" y="812800"/>
                    <a:pt x="0" y="792741"/>
                    <a:pt x="0" y="767997"/>
                  </a:cubicBezTo>
                  <a:lnTo>
                    <a:pt x="0" y="44803"/>
                  </a:lnTo>
                  <a:cubicBezTo>
                    <a:pt x="0" y="20059"/>
                    <a:pt x="20059" y="0"/>
                    <a:pt x="44803" y="0"/>
                  </a:cubicBezTo>
                  <a:close/>
                </a:path>
              </a:pathLst>
            </a:custGeom>
            <a:blipFill>
              <a:blip r:embed="rId2"/>
              <a:stretch>
                <a:fillRect t="-28431" b="-28431"/>
              </a:stretch>
            </a:blipFill>
            <a:ln w="85725" cap="rnd">
              <a:solidFill>
                <a:srgbClr val="FFFFFF"/>
              </a:solidFill>
              <a:prstDash val="solid"/>
              <a:round/>
            </a:ln>
          </p:spPr>
        </p:sp>
      </p:grpSp>
      <p:grpSp>
        <p:nvGrpSpPr>
          <p:cNvPr id="13" name="Group 13"/>
          <p:cNvGrpSpPr/>
          <p:nvPr/>
        </p:nvGrpSpPr>
        <p:grpSpPr>
          <a:xfrm>
            <a:off x="443217" y="6388689"/>
            <a:ext cx="6698316" cy="3696411"/>
            <a:chOff x="0" y="0"/>
            <a:chExt cx="2400525" cy="1324710"/>
          </a:xfrm>
        </p:grpSpPr>
        <p:sp>
          <p:nvSpPr>
            <p:cNvPr id="14" name="Freeform 14"/>
            <p:cNvSpPr/>
            <p:nvPr/>
          </p:nvSpPr>
          <p:spPr>
            <a:xfrm>
              <a:off x="0" y="0"/>
              <a:ext cx="2400525" cy="1324710"/>
            </a:xfrm>
            <a:custGeom>
              <a:avLst/>
              <a:gdLst/>
              <a:ahLst/>
              <a:cxnLst/>
              <a:rect l="l" t="t" r="r" b="b"/>
              <a:pathLst>
                <a:path w="2400525" h="1324710">
                  <a:moveTo>
                    <a:pt x="42765" y="0"/>
                  </a:moveTo>
                  <a:lnTo>
                    <a:pt x="2357761" y="0"/>
                  </a:lnTo>
                  <a:cubicBezTo>
                    <a:pt x="2369102" y="0"/>
                    <a:pt x="2379980" y="4506"/>
                    <a:pt x="2388000" y="12525"/>
                  </a:cubicBezTo>
                  <a:cubicBezTo>
                    <a:pt x="2396020" y="20545"/>
                    <a:pt x="2400525" y="31423"/>
                    <a:pt x="2400525" y="42765"/>
                  </a:cubicBezTo>
                  <a:lnTo>
                    <a:pt x="2400525" y="1281946"/>
                  </a:lnTo>
                  <a:cubicBezTo>
                    <a:pt x="2400525" y="1293288"/>
                    <a:pt x="2396020" y="1304165"/>
                    <a:pt x="2388000" y="1312185"/>
                  </a:cubicBezTo>
                  <a:cubicBezTo>
                    <a:pt x="2379980" y="1320205"/>
                    <a:pt x="2369102" y="1324710"/>
                    <a:pt x="2357761" y="1324710"/>
                  </a:cubicBezTo>
                  <a:lnTo>
                    <a:pt x="42765" y="1324710"/>
                  </a:lnTo>
                  <a:cubicBezTo>
                    <a:pt x="31423" y="1324710"/>
                    <a:pt x="20545" y="1320205"/>
                    <a:pt x="12525" y="1312185"/>
                  </a:cubicBezTo>
                  <a:cubicBezTo>
                    <a:pt x="4506" y="1304165"/>
                    <a:pt x="0" y="1293288"/>
                    <a:pt x="0" y="1281946"/>
                  </a:cubicBezTo>
                  <a:lnTo>
                    <a:pt x="0" y="42765"/>
                  </a:lnTo>
                  <a:cubicBezTo>
                    <a:pt x="0" y="31423"/>
                    <a:pt x="4506" y="20545"/>
                    <a:pt x="12525" y="12525"/>
                  </a:cubicBezTo>
                  <a:cubicBezTo>
                    <a:pt x="20545" y="4506"/>
                    <a:pt x="31423" y="0"/>
                    <a:pt x="42765" y="0"/>
                  </a:cubicBezTo>
                  <a:close/>
                </a:path>
              </a:pathLst>
            </a:custGeom>
            <a:solidFill>
              <a:srgbClr val="FFDE59"/>
            </a:solidFill>
            <a:ln w="76200" cap="rnd">
              <a:solidFill>
                <a:srgbClr val="FFFFFF"/>
              </a:solidFill>
              <a:prstDash val="solid"/>
              <a:round/>
            </a:ln>
          </p:spPr>
        </p:sp>
        <p:sp>
          <p:nvSpPr>
            <p:cNvPr id="15" name="TextBox 15"/>
            <p:cNvSpPr txBox="1"/>
            <p:nvPr/>
          </p:nvSpPr>
          <p:spPr>
            <a:xfrm>
              <a:off x="0" y="-85725"/>
              <a:ext cx="2400525" cy="141043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919"/>
                </a:lnSpc>
              </a:pPr>
              <a:r>
                <a:rPr lang="en-US" sz="2799" dirty="0">
                  <a:solidFill>
                    <a:srgbClr val="000000"/>
                  </a:solidFill>
                  <a:latin typeface="AC Soft Icecream"/>
                </a:rPr>
                <a:t>Virus, das </a:t>
              </a:r>
              <a:r>
                <a:rPr lang="en-US" sz="2799" dirty="0" err="1">
                  <a:solidFill>
                    <a:srgbClr val="000000"/>
                  </a:solidFill>
                  <a:latin typeface="AC Soft Icecream"/>
                </a:rPr>
                <a:t>eine</a:t>
              </a:r>
              <a:r>
                <a:rPr lang="en-US" sz="2799" dirty="0">
                  <a:solidFill>
                    <a:srgbClr val="000000"/>
                  </a:solidFill>
                  <a:latin typeface="AC Soft Icecream"/>
                </a:rPr>
                <a:t> </a:t>
              </a:r>
              <a:r>
                <a:rPr lang="en-US" sz="2799" dirty="0" err="1">
                  <a:solidFill>
                    <a:srgbClr val="000000"/>
                  </a:solidFill>
                  <a:latin typeface="AC Soft Icecream"/>
                </a:rPr>
                <a:t>schwere</a:t>
              </a:r>
              <a:r>
                <a:rPr lang="en-US" sz="2799" dirty="0">
                  <a:solidFill>
                    <a:srgbClr val="000000"/>
                  </a:solidFill>
                  <a:latin typeface="AC Soft Icecream"/>
                </a:rPr>
                <a:t> </a:t>
              </a:r>
              <a:r>
                <a:rPr lang="en-US" sz="2799" dirty="0" err="1">
                  <a:solidFill>
                    <a:srgbClr val="000000"/>
                  </a:solidFill>
                  <a:latin typeface="AC Soft Icecream"/>
                </a:rPr>
                <a:t>Infektion</a:t>
              </a:r>
              <a:r>
                <a:rPr lang="en-US" sz="2799" dirty="0">
                  <a:solidFill>
                    <a:srgbClr val="000000"/>
                  </a:solidFill>
                  <a:latin typeface="AC Soft Icecream"/>
                </a:rPr>
                <a:t> </a:t>
              </a:r>
              <a:r>
                <a:rPr lang="en-US" sz="2799" dirty="0" err="1">
                  <a:solidFill>
                    <a:srgbClr val="000000"/>
                  </a:solidFill>
                  <a:latin typeface="AC Soft Icecream"/>
                </a:rPr>
                <a:t>verursacht</a:t>
              </a:r>
              <a:r>
                <a:rPr lang="en-US" sz="2799" dirty="0">
                  <a:solidFill>
                    <a:srgbClr val="000000"/>
                  </a:solidFill>
                  <a:latin typeface="AC Soft Icecream"/>
                </a:rPr>
                <a:t>, die das </a:t>
              </a:r>
              <a:r>
                <a:rPr lang="en-US" sz="2799" dirty="0" err="1">
                  <a:solidFill>
                    <a:srgbClr val="000000"/>
                  </a:solidFill>
                  <a:latin typeface="AC Soft Icecream"/>
                </a:rPr>
                <a:t>Nervensystem</a:t>
              </a:r>
              <a:r>
                <a:rPr lang="en-US" sz="2799" dirty="0">
                  <a:solidFill>
                    <a:srgbClr val="000000"/>
                  </a:solidFill>
                  <a:latin typeface="AC Soft Icecream"/>
                </a:rPr>
                <a:t> </a:t>
              </a:r>
              <a:r>
                <a:rPr lang="en-US" sz="2799" dirty="0" err="1">
                  <a:solidFill>
                    <a:srgbClr val="000000"/>
                  </a:solidFill>
                  <a:latin typeface="AC Soft Icecream"/>
                </a:rPr>
                <a:t>befällt</a:t>
              </a:r>
              <a:r>
                <a:rPr lang="en-US" sz="2799" dirty="0">
                  <a:solidFill>
                    <a:srgbClr val="000000"/>
                  </a:solidFill>
                  <a:latin typeface="AC Soft Icecream"/>
                </a:rPr>
                <a:t> und Poliomyelitis </a:t>
              </a:r>
              <a:r>
                <a:rPr lang="en-US" sz="2799" dirty="0" err="1">
                  <a:solidFill>
                    <a:srgbClr val="000000"/>
                  </a:solidFill>
                  <a:latin typeface="AC Soft Icecream"/>
                </a:rPr>
                <a:t>auslöst</a:t>
              </a:r>
              <a:r>
                <a:rPr lang="en-US" sz="2799" dirty="0">
                  <a:solidFill>
                    <a:srgbClr val="000000"/>
                  </a:solidFill>
                  <a:latin typeface="AC Soft Icecream"/>
                </a:rPr>
                <a:t>, </a:t>
              </a:r>
              <a:r>
                <a:rPr lang="en-US" sz="2799" dirty="0" err="1">
                  <a:solidFill>
                    <a:srgbClr val="000000"/>
                  </a:solidFill>
                  <a:latin typeface="AC Soft Icecream"/>
                </a:rPr>
                <a:t>eine</a:t>
              </a:r>
              <a:r>
                <a:rPr lang="en-US" sz="2799" dirty="0">
                  <a:solidFill>
                    <a:srgbClr val="000000"/>
                  </a:solidFill>
                  <a:latin typeface="AC Soft Icecream"/>
                </a:rPr>
                <a:t> </a:t>
              </a:r>
              <a:r>
                <a:rPr lang="en-US" sz="2799" dirty="0" err="1">
                  <a:solidFill>
                    <a:srgbClr val="000000"/>
                  </a:solidFill>
                  <a:latin typeface="AC Soft Icecream"/>
                </a:rPr>
                <a:t>Krankheit</a:t>
              </a:r>
              <a:r>
                <a:rPr lang="en-US" sz="2799" dirty="0">
                  <a:solidFill>
                    <a:srgbClr val="000000"/>
                  </a:solidFill>
                  <a:latin typeface="AC Soft Icecream"/>
                </a:rPr>
                <a:t>, die </a:t>
              </a:r>
              <a:r>
                <a:rPr lang="en-US" sz="2799" dirty="0" err="1">
                  <a:solidFill>
                    <a:srgbClr val="000000"/>
                  </a:solidFill>
                  <a:latin typeface="AC Soft Icecream"/>
                </a:rPr>
                <a:t>zu</a:t>
              </a:r>
              <a:r>
                <a:rPr lang="en-US" sz="2799" dirty="0">
                  <a:solidFill>
                    <a:srgbClr val="000000"/>
                  </a:solidFill>
                  <a:latin typeface="AC Soft Icecream"/>
                </a:rPr>
                <a:t> </a:t>
              </a:r>
              <a:r>
                <a:rPr lang="en-US" sz="2799" dirty="0" err="1">
                  <a:solidFill>
                    <a:srgbClr val="000000"/>
                  </a:solidFill>
                  <a:latin typeface="AC Soft Icecream"/>
                </a:rPr>
                <a:t>Lähmungen</a:t>
              </a:r>
              <a:r>
                <a:rPr lang="en-US" sz="2799" dirty="0">
                  <a:solidFill>
                    <a:srgbClr val="000000"/>
                  </a:solidFill>
                  <a:latin typeface="AC Soft Icecream"/>
                </a:rPr>
                <a:t> und in </a:t>
              </a:r>
              <a:r>
                <a:rPr lang="en-US" sz="2799" dirty="0" err="1">
                  <a:solidFill>
                    <a:srgbClr val="000000"/>
                  </a:solidFill>
                  <a:latin typeface="AC Soft Icecream"/>
                </a:rPr>
                <a:t>schweren</a:t>
              </a:r>
              <a:r>
                <a:rPr lang="en-US" sz="2799" dirty="0">
                  <a:solidFill>
                    <a:srgbClr val="000000"/>
                  </a:solidFill>
                  <a:latin typeface="AC Soft Icecream"/>
                </a:rPr>
                <a:t> </a:t>
              </a:r>
              <a:r>
                <a:rPr lang="en-US" sz="2799" dirty="0" err="1">
                  <a:solidFill>
                    <a:srgbClr val="000000"/>
                  </a:solidFill>
                  <a:latin typeface="AC Soft Icecream"/>
                </a:rPr>
                <a:t>Fällen</a:t>
              </a:r>
              <a:r>
                <a:rPr lang="en-US" sz="2799" dirty="0">
                  <a:solidFill>
                    <a:srgbClr val="000000"/>
                  </a:solidFill>
                  <a:latin typeface="AC Soft Icecream"/>
                </a:rPr>
                <a:t> </a:t>
              </a:r>
              <a:r>
                <a:rPr lang="en-US" sz="2799" dirty="0" err="1">
                  <a:solidFill>
                    <a:srgbClr val="000000"/>
                  </a:solidFill>
                  <a:latin typeface="AC Soft Icecream"/>
                </a:rPr>
                <a:t>zum</a:t>
              </a:r>
              <a:r>
                <a:rPr lang="en-US" sz="2799" dirty="0">
                  <a:solidFill>
                    <a:srgbClr val="000000"/>
                  </a:solidFill>
                  <a:latin typeface="AC Soft Icecream"/>
                </a:rPr>
                <a:t> Tod </a:t>
              </a:r>
              <a:r>
                <a:rPr lang="en-US" sz="2799" dirty="0" err="1">
                  <a:solidFill>
                    <a:srgbClr val="000000"/>
                  </a:solidFill>
                  <a:latin typeface="AC Soft Icecream"/>
                </a:rPr>
                <a:t>führen</a:t>
              </a:r>
              <a:r>
                <a:rPr lang="en-US" sz="2799" dirty="0">
                  <a:solidFill>
                    <a:srgbClr val="000000"/>
                  </a:solidFill>
                  <a:latin typeface="AC Soft Icecream"/>
                </a:rPr>
                <a:t> </a:t>
              </a:r>
              <a:r>
                <a:rPr lang="en-US" sz="2799" dirty="0" err="1">
                  <a:solidFill>
                    <a:srgbClr val="000000"/>
                  </a:solidFill>
                  <a:latin typeface="AC Soft Icecream"/>
                </a:rPr>
                <a:t>kann</a:t>
              </a:r>
              <a:r>
                <a:rPr lang="en-US" sz="2799" dirty="0">
                  <a:solidFill>
                    <a:srgbClr val="000000"/>
                  </a:solidFill>
                  <a:latin typeface="AC Soft Icecream"/>
                </a:rPr>
                <a:t>.</a:t>
              </a:r>
            </a:p>
          </p:txBody>
        </p:sp>
      </p:grp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1FA1D0E80F40FC40A0AC5446D3E68E4C" ma:contentTypeVersion="18" ma:contentTypeDescription="Ein neues Dokument erstellen." ma:contentTypeScope="" ma:versionID="2204550c97607469936ec7e81792196f">
  <xsd:schema xmlns:xsd="http://www.w3.org/2001/XMLSchema" xmlns:xs="http://www.w3.org/2001/XMLSchema" xmlns:p="http://schemas.microsoft.com/office/2006/metadata/properties" xmlns:ns2="b52a108e-5039-4255-9b08-41efa128c942" xmlns:ns3="f3050677-c956-48d1-88f1-1e5f36ffa1d3" targetNamespace="http://schemas.microsoft.com/office/2006/metadata/properties" ma:root="true" ma:fieldsID="a7dfba574590a0fe82b44716dd6e7ae9" ns2:_="" ns3:_="">
    <xsd:import namespace="b52a108e-5039-4255-9b08-41efa128c942"/>
    <xsd:import namespace="f3050677-c956-48d1-88f1-1e5f36ffa1d3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  <xsd:element ref="ns2:MediaServiceDateTaken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Location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52a108e-5039-4255-9b08-41efa128c94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8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LengthInSeconds" ma:index="19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21" nillable="true" ma:taxonomy="true" ma:internalName="lcf76f155ced4ddcb4097134ff3c332f" ma:taxonomyFieldName="MediaServiceImageTags" ma:displayName="Bildmarkierungen" ma:readOnly="false" ma:fieldId="{5cf76f15-5ced-4ddc-b409-7134ff3c332f}" ma:taxonomyMulti="true" ma:sspId="3d606419-4bd4-4dd8-8f0f-b14ca53228e6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Location" ma:index="23" nillable="true" ma:displayName="Location" ma:indexed="true" ma:internalName="MediaServiceLocation" ma:readOnly="true">
      <xsd:simpleType>
        <xsd:restriction base="dms:Text"/>
      </xsd:simpleType>
    </xsd:element>
    <xsd:element name="MediaServiceObjectDetectorVersions" ma:index="2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3050677-c956-48d1-88f1-1e5f36ffa1d3" elementFormDefault="qualified">
    <xsd:import namespace="http://schemas.microsoft.com/office/2006/documentManagement/types"/>
    <xsd:import namespace="http://schemas.microsoft.com/office/infopath/2007/PartnerControls"/>
    <xsd:element name="SharedWithUsers" ma:index="16" nillable="true" ma:displayName="Freigegeben für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Freigegeben für -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2" nillable="true" ma:displayName="Taxonomy Catch All Column" ma:hidden="true" ma:list="{72554a29-e0a6-470a-b571-f2607765b0e7}" ma:internalName="TaxCatchAll" ma:showField="CatchAllData" ma:web="f3050677-c956-48d1-88f1-1e5f36ffa1d3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altstyp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b52a108e-5039-4255-9b08-41efa128c942">
      <Terms xmlns="http://schemas.microsoft.com/office/infopath/2007/PartnerControls"/>
    </lcf76f155ced4ddcb4097134ff3c332f>
    <TaxCatchAll xmlns="f3050677-c956-48d1-88f1-1e5f36ffa1d3" xsi:nil="true"/>
  </documentManagement>
</p:properties>
</file>

<file path=customXml/itemProps1.xml><?xml version="1.0" encoding="utf-8"?>
<ds:datastoreItem xmlns:ds="http://schemas.openxmlformats.org/officeDocument/2006/customXml" ds:itemID="{F0D9894B-D9B5-427B-A736-5CF78D44C6D2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30A1E8AB-91AE-4C5F-A550-FECA3F686B0A}"/>
</file>

<file path=customXml/itemProps3.xml><?xml version="1.0" encoding="utf-8"?>
<ds:datastoreItem xmlns:ds="http://schemas.openxmlformats.org/officeDocument/2006/customXml" ds:itemID="{85C5F158-F06D-4508-93C3-2694C2D57B3C}">
  <ds:schemaRefs>
    <ds:schemaRef ds:uri="http://schemas.microsoft.com/office/2006/metadata/properties"/>
    <ds:schemaRef ds:uri="http://schemas.microsoft.com/office/infopath/2007/PartnerControls"/>
    <ds:schemaRef ds:uri="b52a108e-5039-4255-9b08-41efa128c942"/>
    <ds:schemaRef ds:uri="f3050677-c956-48d1-88f1-1e5f36ffa1d3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367</Words>
  <Application>Microsoft Macintosh PowerPoint</Application>
  <PresentationFormat>Benutzerdefiniert</PresentationFormat>
  <Paragraphs>22</Paragraphs>
  <Slides>10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3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10</vt:i4>
      </vt:variant>
    </vt:vector>
  </HeadingPairs>
  <TitlesOfParts>
    <vt:vector size="14" baseType="lpstr">
      <vt:lpstr>Arial</vt:lpstr>
      <vt:lpstr>AC Soft Icecream</vt:lpstr>
      <vt:lpstr>Calibri</vt:lpstr>
      <vt:lpstr>Office Theme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Viruses</dc:title>
  <cp:lastModifiedBy>Hannah Kwella</cp:lastModifiedBy>
  <cp:revision>2</cp:revision>
  <dcterms:created xsi:type="dcterms:W3CDTF">2006-08-16T00:00:00Z</dcterms:created>
  <dcterms:modified xsi:type="dcterms:W3CDTF">2024-11-26T15:27:51Z</dcterms:modified>
  <dc:identifier>DAGAtihxs5s</dc:identifier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0x0101001FA1D0E80F40FC40A0AC5446D3E68E4C</vt:lpwstr>
  </property>
</Properties>
</file>