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32"/>
  </p:notesMasterIdLst>
  <p:sldIdLst>
    <p:sldId id="256" r:id="rId2"/>
    <p:sldId id="257" r:id="rId3"/>
    <p:sldId id="263" r:id="rId4"/>
    <p:sldId id="258" r:id="rId5"/>
    <p:sldId id="285" r:id="rId6"/>
    <p:sldId id="286" r:id="rId7"/>
    <p:sldId id="287" r:id="rId8"/>
    <p:sldId id="267" r:id="rId9"/>
    <p:sldId id="288" r:id="rId10"/>
    <p:sldId id="278" r:id="rId11"/>
    <p:sldId id="264" r:id="rId12"/>
    <p:sldId id="291" r:id="rId13"/>
    <p:sldId id="300" r:id="rId14"/>
    <p:sldId id="293" r:id="rId15"/>
    <p:sldId id="294" r:id="rId16"/>
    <p:sldId id="295" r:id="rId17"/>
    <p:sldId id="296" r:id="rId18"/>
    <p:sldId id="297" r:id="rId19"/>
    <p:sldId id="298" r:id="rId20"/>
    <p:sldId id="301" r:id="rId21"/>
    <p:sldId id="302" r:id="rId22"/>
    <p:sldId id="303" r:id="rId23"/>
    <p:sldId id="304" r:id="rId24"/>
    <p:sldId id="305" r:id="rId25"/>
    <p:sldId id="306" r:id="rId26"/>
    <p:sldId id="307" r:id="rId27"/>
    <p:sldId id="289" r:id="rId28"/>
    <p:sldId id="283" r:id="rId29"/>
    <p:sldId id="268" r:id="rId30"/>
    <p:sldId id="282" r:id="rId3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117E62"/>
    <a:srgbClr val="12B38F"/>
    <a:srgbClr val="8DC641"/>
    <a:srgbClr val="302564"/>
    <a:srgbClr val="712B8F"/>
    <a:srgbClr val="2862A5"/>
    <a:srgbClr val="F16436"/>
    <a:srgbClr val="FAC0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3" autoAdjust="0"/>
    <p:restoredTop sz="93792" autoAdjust="0"/>
  </p:normalViewPr>
  <p:slideViewPr>
    <p:cSldViewPr snapToGrid="0">
      <p:cViewPr varScale="1">
        <p:scale>
          <a:sx n="62" d="100"/>
          <a:sy n="62" d="100"/>
        </p:scale>
        <p:origin x="1420" y="56"/>
      </p:cViewPr>
      <p:guideLst/>
    </p:cSldViewPr>
  </p:slideViewPr>
  <p:outlineViewPr>
    <p:cViewPr>
      <p:scale>
        <a:sx n="33" d="100"/>
        <a:sy n="33" d="100"/>
      </p:scale>
      <p:origin x="0" y="-161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C7D478-E9BC-4FC0-9645-C9CD04C8C551}" type="datetimeFigureOut">
              <a:rPr lang="en-GB" smtClean="0"/>
              <a:t>18/08/2022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D6F3CC-95FF-41DB-95F3-E8B54B757E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81065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30022" y="2167866"/>
            <a:ext cx="5628177" cy="2387600"/>
          </a:xfrm>
        </p:spPr>
        <p:txBody>
          <a:bodyPr anchor="b">
            <a:normAutofit/>
          </a:bodyPr>
          <a:lstStyle>
            <a:lvl1pPr algn="l">
              <a:defRPr sz="5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30022" y="4705394"/>
            <a:ext cx="5170978" cy="552405"/>
          </a:xfrm>
        </p:spPr>
        <p:txBody>
          <a:bodyPr/>
          <a:lstStyle>
            <a:lvl1pPr marL="0" indent="0" algn="l">
              <a:buNone/>
              <a:defRPr sz="2400" i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13" name="Picture 12" descr="Icon&#10;&#10;Description automatically generated">
            <a:extLst>
              <a:ext uri="{FF2B5EF4-FFF2-40B4-BE49-F238E27FC236}">
                <a16:creationId xmlns:a16="http://schemas.microsoft.com/office/drawing/2014/main" id="{7A59B71F-964D-40F2-9472-58F22E0790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30944"/>
          <a:stretch/>
        </p:blipFill>
        <p:spPr>
          <a:xfrm>
            <a:off x="266894" y="252098"/>
            <a:ext cx="2752909" cy="3109568"/>
          </a:xfrm>
          <a:prstGeom prst="rect">
            <a:avLst/>
          </a:prstGeom>
        </p:spPr>
      </p:pic>
      <p:pic>
        <p:nvPicPr>
          <p:cNvPr id="21" name="Picture 20" descr="Icon&#10;&#10;Description automatically generated">
            <a:extLst>
              <a:ext uri="{FF2B5EF4-FFF2-40B4-BE49-F238E27FC236}">
                <a16:creationId xmlns:a16="http://schemas.microsoft.com/office/drawing/2014/main" id="{DAAE083A-A530-4B08-9A08-9D705143C3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269" b="15363"/>
          <a:stretch/>
        </p:blipFill>
        <p:spPr>
          <a:xfrm>
            <a:off x="-322577" y="6074434"/>
            <a:ext cx="2752909" cy="646981"/>
          </a:xfrm>
          <a:prstGeom prst="rect">
            <a:avLst/>
          </a:prstGeom>
        </p:spPr>
      </p:pic>
      <p:pic>
        <p:nvPicPr>
          <p:cNvPr id="22" name="Picture 21" descr="Icon&#10;&#10;Description automatically generated">
            <a:extLst>
              <a:ext uri="{FF2B5EF4-FFF2-40B4-BE49-F238E27FC236}">
                <a16:creationId xmlns:a16="http://schemas.microsoft.com/office/drawing/2014/main" id="{F5507D01-A5DE-4C45-BE68-8EEA4C7E40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04" b="-2772"/>
          <a:stretch/>
        </p:blipFill>
        <p:spPr>
          <a:xfrm>
            <a:off x="1819091" y="6211019"/>
            <a:ext cx="2752909" cy="646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9284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>
            <a:lvl1pPr>
              <a:buClr>
                <a:schemeClr val="tx1"/>
              </a:buClr>
              <a:defRPr/>
            </a:lvl1pPr>
            <a:lvl2pPr>
              <a:buClr>
                <a:schemeClr val="tx1"/>
              </a:buClr>
              <a:defRPr/>
            </a:lvl2pPr>
            <a:lvl3pPr>
              <a:buClr>
                <a:schemeClr val="tx1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>
            <a:lvl1pPr>
              <a:buClr>
                <a:schemeClr val="tx1"/>
              </a:buClr>
              <a:defRPr/>
            </a:lvl1pPr>
            <a:lvl2pPr>
              <a:buClr>
                <a:schemeClr val="tx1"/>
              </a:buClr>
              <a:defRPr/>
            </a:lvl2pPr>
            <a:lvl3pPr>
              <a:buClr>
                <a:schemeClr val="tx1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AEE0DD7-08CB-46EF-85C7-32B73AD08D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0831" y="6356351"/>
            <a:ext cx="30861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GB" dirty="0"/>
              <a:t>e-Bug.eu</a:t>
            </a:r>
          </a:p>
        </p:txBody>
      </p:sp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E4BE1BCF-15DE-49B7-A9CB-39CD9FA147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30944"/>
          <a:stretch/>
        </p:blipFill>
        <p:spPr>
          <a:xfrm>
            <a:off x="426468" y="6264725"/>
            <a:ext cx="404363" cy="456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41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D8D9D590-9046-44AD-B970-0090967A7FCB}"/>
              </a:ext>
            </a:extLst>
          </p:cNvPr>
          <p:cNvSpPr txBox="1">
            <a:spLocks/>
          </p:cNvSpPr>
          <p:nvPr userDrawn="1"/>
        </p:nvSpPr>
        <p:spPr>
          <a:xfrm>
            <a:off x="830831" y="6356351"/>
            <a:ext cx="30861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e-Bug.eu</a:t>
            </a:r>
            <a:endParaRPr lang="en-GB" dirty="0"/>
          </a:p>
        </p:txBody>
      </p:sp>
      <p:pic>
        <p:nvPicPr>
          <p:cNvPr id="13" name="Picture 12" descr="Icon&#10;&#10;Description automatically generated">
            <a:extLst>
              <a:ext uri="{FF2B5EF4-FFF2-40B4-BE49-F238E27FC236}">
                <a16:creationId xmlns:a16="http://schemas.microsoft.com/office/drawing/2014/main" id="{F2400954-B929-45F1-9AC9-4C0E1D923BA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30944"/>
          <a:stretch/>
        </p:blipFill>
        <p:spPr>
          <a:xfrm>
            <a:off x="426468" y="6264725"/>
            <a:ext cx="404363" cy="456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6328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F95687B-D3CD-4948-BF0D-E266FB1CA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0831" y="6356351"/>
            <a:ext cx="30861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GB" dirty="0"/>
              <a:t>e-Bug.eu</a:t>
            </a:r>
          </a:p>
        </p:txBody>
      </p:sp>
      <p:pic>
        <p:nvPicPr>
          <p:cNvPr id="7" name="Picture 6" descr="Icon&#10;&#10;Description automatically generated">
            <a:extLst>
              <a:ext uri="{FF2B5EF4-FFF2-40B4-BE49-F238E27FC236}">
                <a16:creationId xmlns:a16="http://schemas.microsoft.com/office/drawing/2014/main" id="{84F8482B-B41C-4851-9152-4C524AF07C1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30944"/>
          <a:stretch/>
        </p:blipFill>
        <p:spPr>
          <a:xfrm>
            <a:off x="426468" y="6264725"/>
            <a:ext cx="404363" cy="456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474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182C82D-41DD-4AE6-8CDA-8F9858CFE500}"/>
              </a:ext>
            </a:extLst>
          </p:cNvPr>
          <p:cNvSpPr txBox="1">
            <a:spLocks/>
          </p:cNvSpPr>
          <p:nvPr userDrawn="1"/>
        </p:nvSpPr>
        <p:spPr>
          <a:xfrm>
            <a:off x="830831" y="6356351"/>
            <a:ext cx="30861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e-Bug.eu</a:t>
            </a:r>
            <a:endParaRPr lang="en-GB" dirty="0"/>
          </a:p>
        </p:txBody>
      </p:sp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460F00E3-6DDA-4835-AFA9-D35A9DF50E1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30944"/>
          <a:stretch/>
        </p:blipFill>
        <p:spPr>
          <a:xfrm>
            <a:off x="426468" y="6264725"/>
            <a:ext cx="404363" cy="456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2929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CBD97A74-80F2-4E45-8504-29C9A607749D}"/>
              </a:ext>
            </a:extLst>
          </p:cNvPr>
          <p:cNvSpPr txBox="1">
            <a:spLocks/>
          </p:cNvSpPr>
          <p:nvPr userDrawn="1"/>
        </p:nvSpPr>
        <p:spPr>
          <a:xfrm>
            <a:off x="830831" y="6356351"/>
            <a:ext cx="30861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e-Bug.eu</a:t>
            </a:r>
            <a:endParaRPr lang="en-GB" dirty="0"/>
          </a:p>
        </p:txBody>
      </p:sp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8E4E131B-21B7-4569-82FC-58E99881AAE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30944"/>
          <a:stretch/>
        </p:blipFill>
        <p:spPr>
          <a:xfrm>
            <a:off x="426468" y="6264725"/>
            <a:ext cx="404363" cy="456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1098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_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815CA1-5983-4124-9A97-023BDB7826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0831" y="6356351"/>
            <a:ext cx="3086100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e-Bug.eu</a:t>
            </a:r>
            <a:endParaRPr lang="en-GB" dirty="0"/>
          </a:p>
        </p:txBody>
      </p:sp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C446F810-F4AC-48CE-A778-4EAE2AD250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30944"/>
          <a:stretch/>
        </p:blipFill>
        <p:spPr>
          <a:xfrm>
            <a:off x="426468" y="6264725"/>
            <a:ext cx="404363" cy="456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8456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815CA1-5983-4124-9A97-023BDB7826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0831" y="6356351"/>
            <a:ext cx="3086100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e-Bug.eu</a:t>
            </a:r>
            <a:endParaRPr lang="en-GB" dirty="0"/>
          </a:p>
        </p:txBody>
      </p:sp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C446F810-F4AC-48CE-A778-4EAE2AD250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30944"/>
          <a:stretch/>
        </p:blipFill>
        <p:spPr>
          <a:xfrm>
            <a:off x="426468" y="6264725"/>
            <a:ext cx="404363" cy="456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7125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slide_general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DC0DDDC-F7AE-4992-90A4-E29B94AF6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0831" y="6356351"/>
            <a:ext cx="30861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GB" dirty="0"/>
              <a:t>e-Bug.eu</a:t>
            </a:r>
          </a:p>
        </p:txBody>
      </p:sp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97AC3E76-AF1F-465C-A25D-6A57846EC9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30944"/>
          <a:stretch/>
        </p:blipFill>
        <p:spPr>
          <a:xfrm>
            <a:off x="426468" y="6264725"/>
            <a:ext cx="404363" cy="456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658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slide_EYFS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DC0DDDC-F7AE-4992-90A4-E29B94AF6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0831" y="6356351"/>
            <a:ext cx="30861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GB" dirty="0"/>
              <a:t>e-Bug.eu</a:t>
            </a:r>
          </a:p>
        </p:txBody>
      </p:sp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97AC3E76-AF1F-465C-A25D-6A57846EC9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30944"/>
          <a:stretch/>
        </p:blipFill>
        <p:spPr>
          <a:xfrm>
            <a:off x="426468" y="6264725"/>
            <a:ext cx="404363" cy="456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333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slide_KS1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DC0DDDC-F7AE-4992-90A4-E29B94AF6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0831" y="6356351"/>
            <a:ext cx="3086100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e-Bug.eu</a:t>
            </a:r>
            <a:endParaRPr lang="en-GB" dirty="0"/>
          </a:p>
        </p:txBody>
      </p:sp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97AC3E76-AF1F-465C-A25D-6A57846EC9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30944"/>
          <a:stretch/>
        </p:blipFill>
        <p:spPr>
          <a:xfrm>
            <a:off x="426468" y="6264725"/>
            <a:ext cx="404363" cy="456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395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slide_KS2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DC0DDDC-F7AE-4992-90A4-E29B94AF6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0831" y="6356351"/>
            <a:ext cx="3086100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e-Bug.eu</a:t>
            </a:r>
            <a:endParaRPr lang="en-GB" dirty="0"/>
          </a:p>
        </p:txBody>
      </p:sp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97AC3E76-AF1F-465C-A25D-6A57846EC9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30944"/>
          <a:stretch/>
        </p:blipFill>
        <p:spPr>
          <a:xfrm>
            <a:off x="426468" y="6264725"/>
            <a:ext cx="404363" cy="456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772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slide_KS3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DC0DDDC-F7AE-4992-90A4-E29B94AF6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0831" y="6356351"/>
            <a:ext cx="3086100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e-Bug.eu</a:t>
            </a:r>
            <a:endParaRPr lang="en-GB" dirty="0"/>
          </a:p>
        </p:txBody>
      </p:sp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97AC3E76-AF1F-465C-A25D-6A57846EC9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30944"/>
          <a:stretch/>
        </p:blipFill>
        <p:spPr>
          <a:xfrm>
            <a:off x="426468" y="6264725"/>
            <a:ext cx="404363" cy="456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1388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slide_KS4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DC0DDDC-F7AE-4992-90A4-E29B94AF6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0831" y="6356351"/>
            <a:ext cx="3086100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e-Bug.eu</a:t>
            </a:r>
            <a:endParaRPr lang="en-GB" dirty="0"/>
          </a:p>
        </p:txBody>
      </p:sp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97AC3E76-AF1F-465C-A25D-6A57846EC9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30944"/>
          <a:stretch/>
        </p:blipFill>
        <p:spPr>
          <a:xfrm>
            <a:off x="426468" y="6264725"/>
            <a:ext cx="404363" cy="456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041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30831" y="6356351"/>
            <a:ext cx="30861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GB" dirty="0"/>
              <a:t>e-Bug.eu</a:t>
            </a:r>
          </a:p>
        </p:txBody>
      </p:sp>
      <p:pic>
        <p:nvPicPr>
          <p:cNvPr id="7" name="Picture 6" descr="Icon&#10;&#10;Description automatically generated">
            <a:extLst>
              <a:ext uri="{FF2B5EF4-FFF2-40B4-BE49-F238E27FC236}">
                <a16:creationId xmlns:a16="http://schemas.microsoft.com/office/drawing/2014/main" id="{AAE08458-01B7-4486-9EE6-F34018AD69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30944"/>
          <a:stretch/>
        </p:blipFill>
        <p:spPr>
          <a:xfrm>
            <a:off x="426468" y="6264725"/>
            <a:ext cx="404363" cy="456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785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54C578-1356-483F-AD7A-E402F00D99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CAF7FC27-A6FF-4AA1-9B63-FBD258DAE7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0831" y="6356351"/>
            <a:ext cx="30861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GB" dirty="0"/>
              <a:t>e-Bug.eu</a:t>
            </a:r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220138C2-E7CD-43F7-ADA7-0103BB6F05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30944"/>
          <a:stretch/>
        </p:blipFill>
        <p:spPr>
          <a:xfrm>
            <a:off x="426468" y="6264725"/>
            <a:ext cx="404363" cy="456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576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1942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80" r:id="rId2"/>
    <p:sldLayoutId id="2147483663" r:id="rId3"/>
    <p:sldLayoutId id="2147483675" r:id="rId4"/>
    <p:sldLayoutId id="2147483676" r:id="rId5"/>
    <p:sldLayoutId id="2147483677" r:id="rId6"/>
    <p:sldLayoutId id="2147483679" r:id="rId7"/>
    <p:sldLayoutId id="2147483662" r:id="rId8"/>
    <p:sldLayoutId id="2147483673" r:id="rId9"/>
    <p:sldLayoutId id="2147483664" r:id="rId10"/>
    <p:sldLayoutId id="2147483665" r:id="rId11"/>
    <p:sldLayoutId id="2147483666" r:id="rId12"/>
    <p:sldLayoutId id="2147483668" r:id="rId13"/>
    <p:sldLayoutId id="2147483669" r:id="rId14"/>
    <p:sldLayoutId id="2147483681" r:id="rId15"/>
    <p:sldLayoutId id="2147483682" r:id="rId16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1CC990-AD08-47C8-8DBD-3D30B1AE0B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04925" y="2584494"/>
            <a:ext cx="9144000" cy="2387600"/>
          </a:xfrm>
        </p:spPr>
        <p:txBody>
          <a:bodyPr>
            <a:normAutofit/>
          </a:bodyPr>
          <a:lstStyle/>
          <a:p>
            <a:r>
              <a:rPr lang="en-GB" dirty="0"/>
              <a:t>Micro – organisms</a:t>
            </a:r>
            <a:br>
              <a:rPr lang="en-GB" dirty="0"/>
            </a:br>
            <a:r>
              <a:rPr lang="en-GB" dirty="0"/>
              <a:t>Harmful Microbes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DD6A8F-7E22-452E-AA9B-A73DA4A8DA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04925" y="5038769"/>
            <a:ext cx="5170978" cy="552405"/>
          </a:xfrm>
        </p:spPr>
        <p:txBody>
          <a:bodyPr/>
          <a:lstStyle/>
          <a:p>
            <a:r>
              <a:rPr lang="en-GB" dirty="0"/>
              <a:t>Key Stage 2</a:t>
            </a:r>
          </a:p>
        </p:txBody>
      </p:sp>
    </p:spTree>
    <p:extLst>
      <p:ext uri="{BB962C8B-B14F-4D97-AF65-F5344CB8AC3E}">
        <p14:creationId xmlns:p14="http://schemas.microsoft.com/office/powerpoint/2010/main" val="38165046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B38DEA01-A8CC-46E5-9E21-235E89968D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36523" y="419105"/>
            <a:ext cx="8512202" cy="70788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302564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Fascinating Fact 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7A66B13-ACD7-47A1-A67D-BEE6CF81C28D}"/>
              </a:ext>
            </a:extLst>
          </p:cNvPr>
          <p:cNvSpPr txBox="1"/>
          <p:nvPr/>
        </p:nvSpPr>
        <p:spPr>
          <a:xfrm>
            <a:off x="323057" y="1502596"/>
            <a:ext cx="8497885" cy="1938992"/>
          </a:xfrm>
          <a:prstGeom prst="rect">
            <a:avLst/>
          </a:prstGeom>
          <a:ln w="38100">
            <a:solidFill>
              <a:srgbClr val="117E62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>
              <a:spcBef>
                <a:spcPts val="600"/>
              </a:spcBef>
              <a:spcAft>
                <a:spcPts val="600"/>
              </a:spcAft>
            </a:pPr>
            <a:r>
              <a:rPr lang="en-GB" sz="4000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Did you know that there are more microbes on the planet than any other species of living thing?</a:t>
            </a:r>
          </a:p>
        </p:txBody>
      </p:sp>
      <p:pic>
        <p:nvPicPr>
          <p:cNvPr id="2" name="Picture 1" descr="Microbe with multiple arms and one eye">
            <a:extLst>
              <a:ext uri="{FF2B5EF4-FFF2-40B4-BE49-F238E27FC236}">
                <a16:creationId xmlns:a16="http://schemas.microsoft.com/office/drawing/2014/main" id="{3560CBC4-57D1-4D54-9AE7-FF8DD241F3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427897" y="3869541"/>
            <a:ext cx="2283772" cy="2315201"/>
          </a:xfrm>
          <a:prstGeom prst="rect">
            <a:avLst/>
          </a:prstGeom>
        </p:spPr>
      </p:pic>
      <p:pic>
        <p:nvPicPr>
          <p:cNvPr id="4" name="Picture 3" descr="Virus with angry eyes and grimacing teeth">
            <a:extLst>
              <a:ext uri="{FF2B5EF4-FFF2-40B4-BE49-F238E27FC236}">
                <a16:creationId xmlns:a16="http://schemas.microsoft.com/office/drawing/2014/main" id="{DE21113E-080F-4267-BF4F-2C40010579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0459" y="4766850"/>
            <a:ext cx="1888266" cy="1772063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E10948F-C8AF-4C4A-8F22-D3441D69EB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e-Bug.eu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617900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C49E64-9377-4AA0-B55E-9252BE9CF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362" y="-927103"/>
            <a:ext cx="8049276" cy="981071"/>
          </a:xfrm>
        </p:spPr>
        <p:txBody>
          <a:bodyPr>
            <a:normAutofit/>
          </a:bodyPr>
          <a:lstStyle/>
          <a:p>
            <a:pPr algn="ctr"/>
            <a:r>
              <a:rPr lang="en-GB" sz="3500" b="1" dirty="0"/>
              <a:t>Class Discussion 1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EC9B159D-6F28-4204-80E0-246DE603CD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1986802" y="20956"/>
            <a:ext cx="5145922" cy="7447160"/>
          </a:xfrm>
          <a:prstGeom prst="roundRect">
            <a:avLst>
              <a:gd name="adj" fmla="val 2575"/>
            </a:avLst>
          </a:prstGeom>
          <a:noFill/>
          <a:ln w="76200" cap="sq" cmpd="sng" algn="ctr">
            <a:solidFill>
              <a:srgbClr val="117E62"/>
            </a:solidFill>
            <a:prstDash val="solid"/>
            <a:bevel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ADEE3EB-28AE-4879-94E1-B51FBA4607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8001924" y="5949820"/>
            <a:ext cx="476650" cy="474004"/>
          </a:xfrm>
          <a:prstGeom prst="ellipse">
            <a:avLst/>
          </a:prstGeom>
          <a:solidFill>
            <a:sysClr val="window" lastClr="FFFFFF"/>
          </a:solidFill>
          <a:ln w="38100" cap="flat" cmpd="sng" algn="ctr">
            <a:solidFill>
              <a:srgbClr val="1DB28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C77C586-8279-4983-9F3E-3E34FAE866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69033">
            <a:off x="8032554" y="5966649"/>
            <a:ext cx="405347" cy="440346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FD60A386-9AB0-4A4D-A57B-AAE7FBFEA173}"/>
              </a:ext>
            </a:extLst>
          </p:cNvPr>
          <p:cNvSpPr txBox="1">
            <a:spLocks/>
          </p:cNvSpPr>
          <p:nvPr/>
        </p:nvSpPr>
        <p:spPr>
          <a:xfrm>
            <a:off x="547362" y="177910"/>
            <a:ext cx="8049276" cy="9810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GB" sz="3500" b="1" dirty="0"/>
              <a:t>Class Discussion</a:t>
            </a:r>
          </a:p>
        </p:txBody>
      </p:sp>
      <p:sp>
        <p:nvSpPr>
          <p:cNvPr id="6" name="TextBox 5" descr="Harmful Microbes&#10;">
            <a:extLst>
              <a:ext uri="{FF2B5EF4-FFF2-40B4-BE49-F238E27FC236}">
                <a16:creationId xmlns:a16="http://schemas.microsoft.com/office/drawing/2014/main" id="{22534ECE-9732-41FF-85C2-0006DCCA9797}"/>
              </a:ext>
            </a:extLst>
          </p:cNvPr>
          <p:cNvSpPr txBox="1"/>
          <p:nvPr/>
        </p:nvSpPr>
        <p:spPr>
          <a:xfrm>
            <a:off x="1133154" y="1345897"/>
            <a:ext cx="365822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Harmful Microbes</a:t>
            </a:r>
          </a:p>
        </p:txBody>
      </p:sp>
      <p:pic>
        <p:nvPicPr>
          <p:cNvPr id="10" name="Picture 9" descr="Magnifying glass showing good bacteria on the girls hands">
            <a:extLst>
              <a:ext uri="{FF2B5EF4-FFF2-40B4-BE49-F238E27FC236}">
                <a16:creationId xmlns:a16="http://schemas.microsoft.com/office/drawing/2014/main" id="{DDEFF91D-B9DD-41D0-82DC-02AF8B5D0D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932" y="1906751"/>
            <a:ext cx="2203601" cy="3323850"/>
          </a:xfrm>
          <a:prstGeom prst="rect">
            <a:avLst/>
          </a:prstGeom>
        </p:spPr>
      </p:pic>
      <p:pic>
        <p:nvPicPr>
          <p:cNvPr id="9" name="Picture 8" descr="Girl holding her clean hands out">
            <a:extLst>
              <a:ext uri="{FF2B5EF4-FFF2-40B4-BE49-F238E27FC236}">
                <a16:creationId xmlns:a16="http://schemas.microsoft.com/office/drawing/2014/main" id="{174EEBCE-4FBB-41EE-95E5-E9DF26D184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907" y="3640674"/>
            <a:ext cx="1616887" cy="2546148"/>
          </a:xfrm>
          <a:prstGeom prst="rect">
            <a:avLst/>
          </a:prstGeom>
        </p:spPr>
      </p:pic>
      <p:pic>
        <p:nvPicPr>
          <p:cNvPr id="11" name="Picture 10" descr="Magnifying glass showing the useful and harmful microbes on the boys hands">
            <a:extLst>
              <a:ext uri="{FF2B5EF4-FFF2-40B4-BE49-F238E27FC236}">
                <a16:creationId xmlns:a16="http://schemas.microsoft.com/office/drawing/2014/main" id="{510BE089-7E9F-42F7-9654-61C4928F2B0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7037" y="1780022"/>
            <a:ext cx="2467098" cy="3721302"/>
          </a:xfrm>
          <a:prstGeom prst="rect">
            <a:avLst/>
          </a:prstGeom>
        </p:spPr>
      </p:pic>
      <p:pic>
        <p:nvPicPr>
          <p:cNvPr id="8" name="Picture 7" descr="Boy showing his dirty hands">
            <a:extLst>
              <a:ext uri="{FF2B5EF4-FFF2-40B4-BE49-F238E27FC236}">
                <a16:creationId xmlns:a16="http://schemas.microsoft.com/office/drawing/2014/main" id="{FA3CC123-9901-4687-8B83-2F6BB48FB13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9546" y="3549359"/>
            <a:ext cx="1800936" cy="2637463"/>
          </a:xfrm>
          <a:prstGeom prst="rect">
            <a:avLst/>
          </a:prstGeom>
        </p:spPr>
      </p:pic>
      <p:pic>
        <p:nvPicPr>
          <p:cNvPr id="7" name="Picture 6" descr="Magnifying glass showing bacteria in the girls throat">
            <a:extLst>
              <a:ext uri="{FF2B5EF4-FFF2-40B4-BE49-F238E27FC236}">
                <a16:creationId xmlns:a16="http://schemas.microsoft.com/office/drawing/2014/main" id="{FD993827-8839-4F5F-8A79-9A036F8FF66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702" y="1720303"/>
            <a:ext cx="2403884" cy="3625227"/>
          </a:xfrm>
          <a:prstGeom prst="rect">
            <a:avLst/>
          </a:prstGeom>
        </p:spPr>
      </p:pic>
      <p:pic>
        <p:nvPicPr>
          <p:cNvPr id="12" name="Picture 11" descr="Girl with a sore throat">
            <a:extLst>
              <a:ext uri="{FF2B5EF4-FFF2-40B4-BE49-F238E27FC236}">
                <a16:creationId xmlns:a16="http://schemas.microsoft.com/office/drawing/2014/main" id="{676155CE-BB18-4F9A-A01E-3661785EB34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4194" y="3683741"/>
            <a:ext cx="2681404" cy="2696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1303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376981EE-DACB-431E-A624-E1BE737F70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2251773" y="-172064"/>
            <a:ext cx="5108370" cy="7795650"/>
          </a:xfrm>
          <a:prstGeom prst="roundRect">
            <a:avLst>
              <a:gd name="adj" fmla="val 2575"/>
            </a:avLst>
          </a:prstGeom>
          <a:noFill/>
          <a:ln w="76200" cap="sq" cmpd="sng" algn="ctr">
            <a:solidFill>
              <a:srgbClr val="117E62"/>
            </a:solidFill>
            <a:prstDash val="solid"/>
            <a:bevel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8702FAF-3659-4204-95BE-D74030EF0C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8422087" y="5902131"/>
            <a:ext cx="473171" cy="496185"/>
          </a:xfrm>
          <a:prstGeom prst="ellipse">
            <a:avLst/>
          </a:prstGeom>
          <a:solidFill>
            <a:sysClr val="window" lastClr="FFFFFF"/>
          </a:solidFill>
          <a:ln w="38100" cap="flat" cmpd="sng" algn="ctr">
            <a:solidFill>
              <a:srgbClr val="1DB28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B755DEE1-496F-4B3D-B296-45ADA0665F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61455">
            <a:off x="8452223" y="5919748"/>
            <a:ext cx="402389" cy="460952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000DABAC-D6EA-40D2-A132-BBBB53F237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362" y="-943759"/>
            <a:ext cx="8049276" cy="981071"/>
          </a:xfrm>
        </p:spPr>
        <p:txBody>
          <a:bodyPr>
            <a:normAutofit/>
          </a:bodyPr>
          <a:lstStyle/>
          <a:p>
            <a:pPr algn="ctr"/>
            <a:r>
              <a:rPr lang="en-GB" sz="3500" b="1" dirty="0"/>
              <a:t>Class Discussion 2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B0F748D2-32F9-4F3E-888D-E1B46ED1BDB7}"/>
              </a:ext>
            </a:extLst>
          </p:cNvPr>
          <p:cNvSpPr txBox="1">
            <a:spLocks/>
          </p:cNvSpPr>
          <p:nvPr/>
        </p:nvSpPr>
        <p:spPr>
          <a:xfrm>
            <a:off x="547362" y="177910"/>
            <a:ext cx="8049276" cy="9810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GB" sz="3500" b="1" dirty="0"/>
              <a:t>Class Discussion</a:t>
            </a:r>
          </a:p>
        </p:txBody>
      </p:sp>
      <p:sp>
        <p:nvSpPr>
          <p:cNvPr id="7" name="TextBox 6" descr="Harmful Microbes&#10;">
            <a:extLst>
              <a:ext uri="{FF2B5EF4-FFF2-40B4-BE49-F238E27FC236}">
                <a16:creationId xmlns:a16="http://schemas.microsoft.com/office/drawing/2014/main" id="{F46E49ED-51AE-4D0D-91E8-ADCD7DD1EFB7}"/>
              </a:ext>
            </a:extLst>
          </p:cNvPr>
          <p:cNvSpPr txBox="1"/>
          <p:nvPr/>
        </p:nvSpPr>
        <p:spPr>
          <a:xfrm>
            <a:off x="1219002" y="1344625"/>
            <a:ext cx="382941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Harmful Microbes</a:t>
            </a:r>
          </a:p>
        </p:txBody>
      </p:sp>
      <p:pic>
        <p:nvPicPr>
          <p:cNvPr id="9" name="Picture 8" descr="Boy out of breath ">
            <a:extLst>
              <a:ext uri="{FF2B5EF4-FFF2-40B4-BE49-F238E27FC236}">
                <a16:creationId xmlns:a16="http://schemas.microsoft.com/office/drawing/2014/main" id="{F7AD1018-5554-4444-A65D-649DDC90DE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234" y="1510856"/>
            <a:ext cx="4479016" cy="4271275"/>
          </a:xfrm>
          <a:prstGeom prst="rect">
            <a:avLst/>
          </a:prstGeom>
        </p:spPr>
      </p:pic>
      <p:pic>
        <p:nvPicPr>
          <p:cNvPr id="12" name="Picture 11" descr="Magnifying glass">
            <a:extLst>
              <a:ext uri="{FF2B5EF4-FFF2-40B4-BE49-F238E27FC236}">
                <a16:creationId xmlns:a16="http://schemas.microsoft.com/office/drawing/2014/main" id="{F2FCE566-1D2D-4C0E-B241-72054A6F4A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620714" y="1676851"/>
            <a:ext cx="2547602" cy="3679636"/>
          </a:xfrm>
          <a:prstGeom prst="rect">
            <a:avLst/>
          </a:prstGeom>
        </p:spPr>
      </p:pic>
      <p:pic>
        <p:nvPicPr>
          <p:cNvPr id="13" name="Picture 12" descr="Bad microbe">
            <a:extLst>
              <a:ext uri="{FF2B5EF4-FFF2-40B4-BE49-F238E27FC236}">
                <a16:creationId xmlns:a16="http://schemas.microsoft.com/office/drawing/2014/main" id="{51ED2CBE-ED41-40A2-988C-333144E178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4191" y="2081655"/>
            <a:ext cx="1186376" cy="1117066"/>
          </a:xfrm>
          <a:prstGeom prst="rect">
            <a:avLst/>
          </a:prstGeom>
        </p:spPr>
      </p:pic>
      <p:pic>
        <p:nvPicPr>
          <p:cNvPr id="8" name="Picture 7" descr="Boy on toilet in pain">
            <a:extLst>
              <a:ext uri="{FF2B5EF4-FFF2-40B4-BE49-F238E27FC236}">
                <a16:creationId xmlns:a16="http://schemas.microsoft.com/office/drawing/2014/main" id="{BE3C1EDE-F504-4B23-A385-3DCE69E1644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9" r="15700" b="29556"/>
          <a:stretch/>
        </p:blipFill>
        <p:spPr>
          <a:xfrm>
            <a:off x="2680338" y="3357124"/>
            <a:ext cx="4142975" cy="2793100"/>
          </a:xfrm>
          <a:prstGeom prst="rect">
            <a:avLst/>
          </a:prstGeom>
        </p:spPr>
      </p:pic>
      <p:pic>
        <p:nvPicPr>
          <p:cNvPr id="10" name="Picture 9" descr="Magnifying glass showing the girls foot with harmful microbes living between her toes.">
            <a:extLst>
              <a:ext uri="{FF2B5EF4-FFF2-40B4-BE49-F238E27FC236}">
                <a16:creationId xmlns:a16="http://schemas.microsoft.com/office/drawing/2014/main" id="{040E5A30-266A-4114-9A8F-83B4D572DC3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092735" y="1296289"/>
            <a:ext cx="2452236" cy="3398954"/>
          </a:xfrm>
          <a:prstGeom prst="rect">
            <a:avLst/>
          </a:prstGeom>
        </p:spPr>
      </p:pic>
      <p:pic>
        <p:nvPicPr>
          <p:cNvPr id="11" name="Picture 10" descr="Girl with sweaty feet after playing tennis">
            <a:extLst>
              <a:ext uri="{FF2B5EF4-FFF2-40B4-BE49-F238E27FC236}">
                <a16:creationId xmlns:a16="http://schemas.microsoft.com/office/drawing/2014/main" id="{1E2C8058-E3C1-4289-A2B4-3574E30208C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5660" y="2640189"/>
            <a:ext cx="2376654" cy="3398954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800627-8A99-4BEC-96C0-C9D5BBF14E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e-Bug.eu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387899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D3F5DB5-FB1F-42DC-99FD-5C51CB809B4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28650" y="0"/>
            <a:ext cx="7886700" cy="132556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Harmful Microbes Flashcards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True/False?</a:t>
            </a:r>
          </a:p>
        </p:txBody>
      </p:sp>
      <p:sp>
        <p:nvSpPr>
          <p:cNvPr id="18" name="Rectangle: Rounded Corners 17" descr="Sore throats are always caused by harmful microbes? &#10;&#10;True or False&#10;">
            <a:extLst>
              <a:ext uri="{FF2B5EF4-FFF2-40B4-BE49-F238E27FC236}">
                <a16:creationId xmlns:a16="http://schemas.microsoft.com/office/drawing/2014/main" id="{BA35956E-8779-4820-B5BC-33B1C79AC4A4}"/>
              </a:ext>
            </a:extLst>
          </p:cNvPr>
          <p:cNvSpPr/>
          <p:nvPr/>
        </p:nvSpPr>
        <p:spPr>
          <a:xfrm rot="5400000">
            <a:off x="807913" y="1331846"/>
            <a:ext cx="2435959" cy="2316078"/>
          </a:xfrm>
          <a:prstGeom prst="roundRect">
            <a:avLst>
              <a:gd name="adj" fmla="val 6655"/>
            </a:avLst>
          </a:prstGeom>
          <a:noFill/>
          <a:ln w="57150" cap="flat" cmpd="sng" algn="ctr">
            <a:solidFill>
              <a:srgbClr val="117E62"/>
            </a:solidFill>
            <a:prstDash val="solid"/>
            <a:miter lim="800000"/>
          </a:ln>
          <a:effectLst/>
        </p:spPr>
        <p:txBody>
          <a:bodyPr rot="0" spcFirstLastPara="0" vert="vert270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6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Sore throats are always caused by harmful microbes? </a:t>
            </a:r>
          </a:p>
          <a:p>
            <a:pPr marL="0" marR="0" lvl="0" indent="0" algn="ctr" defTabSz="91436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36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117E6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True or False</a:t>
            </a:r>
          </a:p>
        </p:txBody>
      </p:sp>
      <p:sp>
        <p:nvSpPr>
          <p:cNvPr id="15" name="Rectangle: Rounded Corners 14" descr="All illnesses are caused by microbes?&#10;&#10;True or False&#10;">
            <a:extLst>
              <a:ext uri="{FF2B5EF4-FFF2-40B4-BE49-F238E27FC236}">
                <a16:creationId xmlns:a16="http://schemas.microsoft.com/office/drawing/2014/main" id="{FE89BE89-2195-4A03-B18E-115C5E907317}"/>
              </a:ext>
            </a:extLst>
          </p:cNvPr>
          <p:cNvSpPr/>
          <p:nvPr/>
        </p:nvSpPr>
        <p:spPr>
          <a:xfrm rot="5400000">
            <a:off x="3354019" y="1331849"/>
            <a:ext cx="2435959" cy="2316078"/>
          </a:xfrm>
          <a:prstGeom prst="roundRect">
            <a:avLst>
              <a:gd name="adj" fmla="val 6655"/>
            </a:avLst>
          </a:prstGeom>
          <a:noFill/>
          <a:ln w="57150" cap="flat" cmpd="sng" algn="ctr">
            <a:solidFill>
              <a:srgbClr val="0B7B5D"/>
            </a:solidFill>
            <a:prstDash val="solid"/>
            <a:miter lim="800000"/>
          </a:ln>
          <a:effectLst/>
        </p:spPr>
        <p:txBody>
          <a:bodyPr rot="0" spcFirstLastPara="0" vert="vert270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6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All illnesses are caused by microbes?</a:t>
            </a:r>
          </a:p>
          <a:p>
            <a:pPr marL="0" marR="0" lvl="0" indent="0" algn="ctr" defTabSz="91436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36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117E6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True or False</a:t>
            </a:r>
          </a:p>
        </p:txBody>
      </p:sp>
      <p:sp>
        <p:nvSpPr>
          <p:cNvPr id="14" name="Rectangle: Rounded Corners 13" descr="Fungi do not generally kill their hosts?&#10;&#10;True or False&#10;">
            <a:extLst>
              <a:ext uri="{FF2B5EF4-FFF2-40B4-BE49-F238E27FC236}">
                <a16:creationId xmlns:a16="http://schemas.microsoft.com/office/drawing/2014/main" id="{578D10FF-8B23-4499-9EDE-A5ED3C158361}"/>
              </a:ext>
            </a:extLst>
          </p:cNvPr>
          <p:cNvSpPr/>
          <p:nvPr/>
        </p:nvSpPr>
        <p:spPr>
          <a:xfrm rot="5400000">
            <a:off x="5900128" y="1331848"/>
            <a:ext cx="2435959" cy="2316075"/>
          </a:xfrm>
          <a:prstGeom prst="roundRect">
            <a:avLst>
              <a:gd name="adj" fmla="val 6655"/>
            </a:avLst>
          </a:prstGeom>
          <a:noFill/>
          <a:ln w="57150" cap="flat" cmpd="sng" algn="ctr">
            <a:solidFill>
              <a:srgbClr val="117E62"/>
            </a:solidFill>
            <a:prstDash val="solid"/>
            <a:miter lim="800000"/>
          </a:ln>
          <a:effectLst/>
        </p:spPr>
        <p:txBody>
          <a:bodyPr rot="0" spcFirstLastPara="0" vert="vert270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6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Fungi do not generally kill their hosts?</a:t>
            </a:r>
          </a:p>
          <a:p>
            <a:pPr marL="0" marR="0" lvl="0" indent="0" algn="ctr" defTabSz="91436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1" i="0" u="none" strike="noStrike" kern="0" cap="none" spc="0" normalizeH="0" baseline="0" noProof="0" dirty="0">
              <a:ln>
                <a:noFill/>
              </a:ln>
              <a:solidFill>
                <a:srgbClr val="14AB87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36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117E6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True or False</a:t>
            </a:r>
          </a:p>
        </p:txBody>
      </p:sp>
      <p:sp>
        <p:nvSpPr>
          <p:cNvPr id="17" name="Rectangle: Rounded Corners 16" descr="Athlete’s foot is caused by fungi? &#10;&#10;True or False&#10;">
            <a:extLst>
              <a:ext uri="{FF2B5EF4-FFF2-40B4-BE49-F238E27FC236}">
                <a16:creationId xmlns:a16="http://schemas.microsoft.com/office/drawing/2014/main" id="{D0C34BF0-3D00-4863-86A0-1A5B5134FC7A}"/>
              </a:ext>
            </a:extLst>
          </p:cNvPr>
          <p:cNvSpPr/>
          <p:nvPr/>
        </p:nvSpPr>
        <p:spPr>
          <a:xfrm rot="5400000">
            <a:off x="808465" y="3948585"/>
            <a:ext cx="2435959" cy="2316078"/>
          </a:xfrm>
          <a:prstGeom prst="roundRect">
            <a:avLst>
              <a:gd name="adj" fmla="val 6655"/>
            </a:avLst>
          </a:prstGeom>
          <a:noFill/>
          <a:ln w="57150" cap="flat" cmpd="sng" algn="ctr">
            <a:solidFill>
              <a:srgbClr val="0B7B5D"/>
            </a:solidFill>
            <a:prstDash val="solid"/>
            <a:miter lim="800000"/>
          </a:ln>
          <a:effectLst/>
        </p:spPr>
        <p:txBody>
          <a:bodyPr rot="0" spcFirstLastPara="0" vert="vert270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6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Athlete’s foot is caused by fungi? </a:t>
            </a:r>
          </a:p>
          <a:p>
            <a:pPr marL="0" marR="0" lvl="0" indent="0" algn="ctr" defTabSz="91436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36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117E6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True or False</a:t>
            </a:r>
          </a:p>
        </p:txBody>
      </p:sp>
      <p:sp>
        <p:nvSpPr>
          <p:cNvPr id="16" name="Rectangle: Rounded Corners 15" descr="Another name for a harmful microbe is a pathogen?&#10;&#10;True or False&#10;">
            <a:extLst>
              <a:ext uri="{FF2B5EF4-FFF2-40B4-BE49-F238E27FC236}">
                <a16:creationId xmlns:a16="http://schemas.microsoft.com/office/drawing/2014/main" id="{0D20E019-D62D-4CEE-AD51-6793983958E9}"/>
              </a:ext>
            </a:extLst>
          </p:cNvPr>
          <p:cNvSpPr/>
          <p:nvPr/>
        </p:nvSpPr>
        <p:spPr>
          <a:xfrm rot="5400000">
            <a:off x="3354294" y="3948585"/>
            <a:ext cx="2435959" cy="2316078"/>
          </a:xfrm>
          <a:prstGeom prst="roundRect">
            <a:avLst>
              <a:gd name="adj" fmla="val 6655"/>
            </a:avLst>
          </a:prstGeom>
          <a:noFill/>
          <a:ln w="57150" cap="flat" cmpd="sng" algn="ctr">
            <a:solidFill>
              <a:srgbClr val="117E62"/>
            </a:solidFill>
            <a:prstDash val="solid"/>
            <a:miter lim="800000"/>
          </a:ln>
          <a:effectLst/>
        </p:spPr>
        <p:txBody>
          <a:bodyPr rot="0" spcFirstLastPara="0" vert="vert270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6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Another name for a harmful microbe is a pathogen?</a:t>
            </a:r>
          </a:p>
          <a:p>
            <a:pPr marL="0" marR="0" lvl="0" indent="0" algn="ctr" defTabSz="91436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36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117E6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True or False</a:t>
            </a:r>
          </a:p>
        </p:txBody>
      </p:sp>
      <p:sp>
        <p:nvSpPr>
          <p:cNvPr id="13" name="Rectangle: Rounded Corners 12" descr="Influenza virus causes the common flu?&#10;&#10;True or False&#10;">
            <a:extLst>
              <a:ext uri="{FF2B5EF4-FFF2-40B4-BE49-F238E27FC236}">
                <a16:creationId xmlns:a16="http://schemas.microsoft.com/office/drawing/2014/main" id="{CC2A8142-48C1-4238-A9FB-1D1B827B7FC1}"/>
              </a:ext>
            </a:extLst>
          </p:cNvPr>
          <p:cNvSpPr/>
          <p:nvPr/>
        </p:nvSpPr>
        <p:spPr>
          <a:xfrm rot="5400000">
            <a:off x="5900126" y="3948585"/>
            <a:ext cx="2435959" cy="2316078"/>
          </a:xfrm>
          <a:prstGeom prst="roundRect">
            <a:avLst>
              <a:gd name="adj" fmla="val 6655"/>
            </a:avLst>
          </a:prstGeom>
          <a:noFill/>
          <a:ln w="57150" cap="flat" cmpd="sng" algn="ctr">
            <a:solidFill>
              <a:srgbClr val="0B7B5D"/>
            </a:solidFill>
            <a:prstDash val="solid"/>
            <a:miter lim="800000"/>
          </a:ln>
          <a:effectLst/>
        </p:spPr>
        <p:txBody>
          <a:bodyPr rot="0" spcFirstLastPara="0" vert="vert270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6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Influenza virus causes the common flu?</a:t>
            </a:r>
          </a:p>
          <a:p>
            <a:pPr marL="0" marR="0" lvl="0" indent="0" algn="ctr" defTabSz="91436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36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117E6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True or False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E63477E-C1FC-4B09-A788-21EA3CB77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e-Bug.eu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10365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4E0E9C34-CA9B-4F14-AE59-1FFCF76598A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28650" y="0"/>
            <a:ext cx="7886700" cy="132556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Harmful Microbes True/False Flashcards -Answers</a:t>
            </a:r>
          </a:p>
        </p:txBody>
      </p:sp>
      <p:sp>
        <p:nvSpPr>
          <p:cNvPr id="19" name="Rectangle: Rounded Corners 18" descr="Sore throats are always caused by harmful microbes? &#10;&#10;True or False&#10;">
            <a:extLst>
              <a:ext uri="{FF2B5EF4-FFF2-40B4-BE49-F238E27FC236}">
                <a16:creationId xmlns:a16="http://schemas.microsoft.com/office/drawing/2014/main" id="{9309CE88-0372-4A1B-BD46-D0A32CFACE75}"/>
              </a:ext>
            </a:extLst>
          </p:cNvPr>
          <p:cNvSpPr/>
          <p:nvPr/>
        </p:nvSpPr>
        <p:spPr>
          <a:xfrm rot="5400000">
            <a:off x="807913" y="1331846"/>
            <a:ext cx="2435959" cy="2316078"/>
          </a:xfrm>
          <a:prstGeom prst="roundRect">
            <a:avLst>
              <a:gd name="adj" fmla="val 6655"/>
            </a:avLst>
          </a:prstGeom>
          <a:noFill/>
          <a:ln w="57150" cap="flat" cmpd="sng" algn="ctr">
            <a:solidFill>
              <a:srgbClr val="117E62"/>
            </a:solidFill>
            <a:prstDash val="solid"/>
            <a:miter lim="800000"/>
          </a:ln>
          <a:effectLst/>
        </p:spPr>
        <p:txBody>
          <a:bodyPr rot="0" spcFirstLastPara="0" vert="vert270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6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Sore throats are always caused by harmful microbes? </a:t>
            </a:r>
          </a:p>
          <a:p>
            <a:pPr marL="0" marR="0" lvl="0" indent="0" algn="ctr" defTabSz="91436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A3F5D1F-8B6C-4402-958D-27DC6929395A}"/>
              </a:ext>
            </a:extLst>
          </p:cNvPr>
          <p:cNvSpPr txBox="1"/>
          <p:nvPr/>
        </p:nvSpPr>
        <p:spPr>
          <a:xfrm>
            <a:off x="1275973" y="2953872"/>
            <a:ext cx="1552575" cy="477054"/>
          </a:xfrm>
          <a:prstGeom prst="rect">
            <a:avLst/>
          </a:prstGeom>
          <a:solidFill>
            <a:srgbClr val="12B38F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500" b="1" dirty="0"/>
              <a:t>False</a:t>
            </a:r>
          </a:p>
        </p:txBody>
      </p:sp>
      <p:sp>
        <p:nvSpPr>
          <p:cNvPr id="16" name="Rectangle: Rounded Corners 15" descr="All illnesses are caused by microbes?&#10;&#10;True or False&#10;">
            <a:extLst>
              <a:ext uri="{FF2B5EF4-FFF2-40B4-BE49-F238E27FC236}">
                <a16:creationId xmlns:a16="http://schemas.microsoft.com/office/drawing/2014/main" id="{BF20FC3B-736C-4253-A901-F9767C82C786}"/>
              </a:ext>
            </a:extLst>
          </p:cNvPr>
          <p:cNvSpPr/>
          <p:nvPr/>
        </p:nvSpPr>
        <p:spPr>
          <a:xfrm rot="5400000">
            <a:off x="3354019" y="1331849"/>
            <a:ext cx="2435959" cy="2316078"/>
          </a:xfrm>
          <a:prstGeom prst="roundRect">
            <a:avLst>
              <a:gd name="adj" fmla="val 6655"/>
            </a:avLst>
          </a:prstGeom>
          <a:noFill/>
          <a:ln w="57150" cap="flat" cmpd="sng" algn="ctr">
            <a:solidFill>
              <a:srgbClr val="0B7B5D"/>
            </a:solidFill>
            <a:prstDash val="solid"/>
            <a:miter lim="800000"/>
          </a:ln>
          <a:effectLst/>
        </p:spPr>
        <p:txBody>
          <a:bodyPr rot="0" spcFirstLastPara="0" vert="vert270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6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All illnesses are caused by microbes?</a:t>
            </a:r>
          </a:p>
          <a:p>
            <a:pPr marL="0" marR="0" lvl="0" indent="0" algn="ctr" defTabSz="91436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B5047FD-8B96-4716-A01C-AF6AF17C1AD8}"/>
              </a:ext>
            </a:extLst>
          </p:cNvPr>
          <p:cNvSpPr txBox="1"/>
          <p:nvPr/>
        </p:nvSpPr>
        <p:spPr>
          <a:xfrm>
            <a:off x="3838354" y="2953872"/>
            <a:ext cx="1552575" cy="477054"/>
          </a:xfrm>
          <a:prstGeom prst="rect">
            <a:avLst/>
          </a:prstGeom>
          <a:solidFill>
            <a:srgbClr val="12B38F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500" b="1" dirty="0"/>
              <a:t>False</a:t>
            </a:r>
          </a:p>
        </p:txBody>
      </p:sp>
      <p:sp>
        <p:nvSpPr>
          <p:cNvPr id="15" name="Rectangle: Rounded Corners 14" descr="Fungi do not generally kill their hosts?&#10;&#10;True or False&#10;">
            <a:extLst>
              <a:ext uri="{FF2B5EF4-FFF2-40B4-BE49-F238E27FC236}">
                <a16:creationId xmlns:a16="http://schemas.microsoft.com/office/drawing/2014/main" id="{E738EF33-DA21-4302-9A42-27E71A3C6189}"/>
              </a:ext>
            </a:extLst>
          </p:cNvPr>
          <p:cNvSpPr/>
          <p:nvPr/>
        </p:nvSpPr>
        <p:spPr>
          <a:xfrm rot="5400000">
            <a:off x="5900128" y="1331848"/>
            <a:ext cx="2435959" cy="2316075"/>
          </a:xfrm>
          <a:prstGeom prst="roundRect">
            <a:avLst>
              <a:gd name="adj" fmla="val 6655"/>
            </a:avLst>
          </a:prstGeom>
          <a:noFill/>
          <a:ln w="57150" cap="flat" cmpd="sng" algn="ctr">
            <a:solidFill>
              <a:srgbClr val="117E62"/>
            </a:solidFill>
            <a:prstDash val="solid"/>
            <a:miter lim="800000"/>
          </a:ln>
          <a:effectLst/>
        </p:spPr>
        <p:txBody>
          <a:bodyPr rot="0" spcFirstLastPara="0" vert="vert270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6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Fungi do not generally kill their hosts?</a:t>
            </a:r>
          </a:p>
          <a:p>
            <a:pPr marL="0" marR="0" lvl="0" indent="0" algn="ctr" defTabSz="91436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1" i="0" u="none" strike="noStrike" kern="0" cap="none" spc="0" normalizeH="0" baseline="0" noProof="0" dirty="0">
              <a:ln>
                <a:noFill/>
              </a:ln>
              <a:solidFill>
                <a:srgbClr val="14AB87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C818355-F64A-42C0-AC5E-5D9A467AC632}"/>
              </a:ext>
            </a:extLst>
          </p:cNvPr>
          <p:cNvSpPr txBox="1"/>
          <p:nvPr/>
        </p:nvSpPr>
        <p:spPr>
          <a:xfrm>
            <a:off x="6341817" y="2953872"/>
            <a:ext cx="1552575" cy="477054"/>
          </a:xfrm>
          <a:prstGeom prst="rect">
            <a:avLst/>
          </a:prstGeom>
          <a:solidFill>
            <a:srgbClr val="12B38F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500" b="1" dirty="0"/>
              <a:t>True</a:t>
            </a:r>
          </a:p>
        </p:txBody>
      </p:sp>
      <p:sp>
        <p:nvSpPr>
          <p:cNvPr id="18" name="Rectangle: Rounded Corners 17" descr="Athlete’s foot is caused by fungi? &#10;&#10;True or False&#10;">
            <a:extLst>
              <a:ext uri="{FF2B5EF4-FFF2-40B4-BE49-F238E27FC236}">
                <a16:creationId xmlns:a16="http://schemas.microsoft.com/office/drawing/2014/main" id="{9BD358C8-5596-4617-9C8B-5CCBBEBC0FA6}"/>
              </a:ext>
            </a:extLst>
          </p:cNvPr>
          <p:cNvSpPr/>
          <p:nvPr/>
        </p:nvSpPr>
        <p:spPr>
          <a:xfrm rot="5400000">
            <a:off x="808465" y="3948585"/>
            <a:ext cx="2435959" cy="2316078"/>
          </a:xfrm>
          <a:prstGeom prst="roundRect">
            <a:avLst>
              <a:gd name="adj" fmla="val 6655"/>
            </a:avLst>
          </a:prstGeom>
          <a:noFill/>
          <a:ln w="57150" cap="flat" cmpd="sng" algn="ctr">
            <a:solidFill>
              <a:srgbClr val="0B7B5D"/>
            </a:solidFill>
            <a:prstDash val="solid"/>
            <a:miter lim="800000"/>
          </a:ln>
          <a:effectLst/>
        </p:spPr>
        <p:txBody>
          <a:bodyPr rot="0" spcFirstLastPara="0" vert="vert270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6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Athlete’s foot is caused by fungi? </a:t>
            </a:r>
          </a:p>
          <a:p>
            <a:pPr marL="0" marR="0" lvl="0" indent="0" algn="ctr" defTabSz="91436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0BC67BD-3A7F-4B56-B6A3-050958E04DE5}"/>
              </a:ext>
            </a:extLst>
          </p:cNvPr>
          <p:cNvSpPr txBox="1"/>
          <p:nvPr/>
        </p:nvSpPr>
        <p:spPr>
          <a:xfrm>
            <a:off x="1249604" y="5571152"/>
            <a:ext cx="1552575" cy="477054"/>
          </a:xfrm>
          <a:prstGeom prst="rect">
            <a:avLst/>
          </a:prstGeom>
          <a:solidFill>
            <a:srgbClr val="12B38F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500" b="1" dirty="0"/>
              <a:t>True</a:t>
            </a:r>
          </a:p>
        </p:txBody>
      </p:sp>
      <p:sp>
        <p:nvSpPr>
          <p:cNvPr id="17" name="Rectangle: Rounded Corners 16" descr="Another name for a harmful microbe is a pathogen?&#10;&#10;True or False&#10;">
            <a:extLst>
              <a:ext uri="{FF2B5EF4-FFF2-40B4-BE49-F238E27FC236}">
                <a16:creationId xmlns:a16="http://schemas.microsoft.com/office/drawing/2014/main" id="{B44CD980-D568-4A86-9379-8795F95C1AEA}"/>
              </a:ext>
            </a:extLst>
          </p:cNvPr>
          <p:cNvSpPr/>
          <p:nvPr/>
        </p:nvSpPr>
        <p:spPr>
          <a:xfrm rot="5400000">
            <a:off x="3354294" y="3948585"/>
            <a:ext cx="2435959" cy="2316078"/>
          </a:xfrm>
          <a:prstGeom prst="roundRect">
            <a:avLst>
              <a:gd name="adj" fmla="val 6655"/>
            </a:avLst>
          </a:prstGeom>
          <a:noFill/>
          <a:ln w="57150" cap="flat" cmpd="sng" algn="ctr">
            <a:solidFill>
              <a:srgbClr val="117E62"/>
            </a:solidFill>
            <a:prstDash val="solid"/>
            <a:miter lim="800000"/>
          </a:ln>
          <a:effectLst/>
        </p:spPr>
        <p:txBody>
          <a:bodyPr rot="0" spcFirstLastPara="0" vert="vert270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6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Another name for a harmful microbe is a pathogen?</a:t>
            </a:r>
          </a:p>
          <a:p>
            <a:pPr marL="0" marR="0" lvl="0" indent="0" algn="ctr" defTabSz="91436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DE27722-379A-4349-B69F-8CFCF42220B4}"/>
              </a:ext>
            </a:extLst>
          </p:cNvPr>
          <p:cNvSpPr txBox="1"/>
          <p:nvPr/>
        </p:nvSpPr>
        <p:spPr>
          <a:xfrm>
            <a:off x="3838354" y="5586092"/>
            <a:ext cx="1552575" cy="477054"/>
          </a:xfrm>
          <a:prstGeom prst="rect">
            <a:avLst/>
          </a:prstGeom>
          <a:solidFill>
            <a:srgbClr val="12B38F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500" b="1" dirty="0"/>
              <a:t>True</a:t>
            </a:r>
          </a:p>
        </p:txBody>
      </p:sp>
      <p:sp>
        <p:nvSpPr>
          <p:cNvPr id="14" name="Rectangle: Rounded Corners 13" descr="Influenza virus causes the common flu?&#10;&#10;True or False&#10;">
            <a:extLst>
              <a:ext uri="{FF2B5EF4-FFF2-40B4-BE49-F238E27FC236}">
                <a16:creationId xmlns:a16="http://schemas.microsoft.com/office/drawing/2014/main" id="{0CC59256-E04E-430E-9002-397769E305D5}"/>
              </a:ext>
            </a:extLst>
          </p:cNvPr>
          <p:cNvSpPr/>
          <p:nvPr/>
        </p:nvSpPr>
        <p:spPr>
          <a:xfrm rot="5400000">
            <a:off x="5900126" y="3948585"/>
            <a:ext cx="2435959" cy="2316078"/>
          </a:xfrm>
          <a:prstGeom prst="roundRect">
            <a:avLst>
              <a:gd name="adj" fmla="val 6655"/>
            </a:avLst>
          </a:prstGeom>
          <a:noFill/>
          <a:ln w="57150" cap="flat" cmpd="sng" algn="ctr">
            <a:solidFill>
              <a:srgbClr val="0B7B5D"/>
            </a:solidFill>
            <a:prstDash val="solid"/>
            <a:miter lim="800000"/>
          </a:ln>
          <a:effectLst/>
        </p:spPr>
        <p:txBody>
          <a:bodyPr rot="0" spcFirstLastPara="0" vert="vert270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6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Influenza virus causes the common flu?</a:t>
            </a:r>
          </a:p>
          <a:p>
            <a:pPr marL="0" marR="0" lvl="0" indent="0" algn="ctr" defTabSz="91436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8F750EF-479E-41CB-BD8F-0FE4086388FC}"/>
              </a:ext>
            </a:extLst>
          </p:cNvPr>
          <p:cNvSpPr txBox="1"/>
          <p:nvPr/>
        </p:nvSpPr>
        <p:spPr>
          <a:xfrm>
            <a:off x="6341817" y="5586092"/>
            <a:ext cx="1552575" cy="477054"/>
          </a:xfrm>
          <a:prstGeom prst="rect">
            <a:avLst/>
          </a:prstGeom>
          <a:solidFill>
            <a:srgbClr val="12B38F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500" b="1" dirty="0"/>
              <a:t>True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313F5DB-0A82-4595-937A-8317B6E484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e-Bug.eu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68151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2" grpId="0" animBg="1"/>
      <p:bldP spid="11" grpId="0" animBg="1"/>
      <p:bldP spid="10" grpId="0" animBg="1"/>
      <p:bldP spid="9" grpId="0" animBg="1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6AD906F-7695-48CD-86BC-D54B50FA13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42581" y="1133476"/>
            <a:ext cx="4079282" cy="5217834"/>
          </a:xfrm>
          <a:prstGeom prst="roundRect">
            <a:avLst>
              <a:gd name="adj" fmla="val 2304"/>
            </a:avLst>
          </a:prstGeom>
          <a:solidFill>
            <a:srgbClr val="99D5C7"/>
          </a:solidFill>
          <a:ln w="12700" cap="flat" cmpd="sng" algn="ctr">
            <a:solidFill>
              <a:srgbClr val="99D5C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3C5B266-3A3B-49B4-ABD7-E4F062EA15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2205171" y="-162304"/>
            <a:ext cx="5254008" cy="7779187"/>
          </a:xfrm>
          <a:prstGeom prst="roundRect">
            <a:avLst>
              <a:gd name="adj" fmla="val 2575"/>
            </a:avLst>
          </a:prstGeom>
          <a:noFill/>
          <a:ln w="76200" cap="sq" cmpd="sng" algn="ctr">
            <a:solidFill>
              <a:srgbClr val="117E62"/>
            </a:solidFill>
            <a:prstDash val="solid"/>
            <a:bevel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16758EDB-7765-4CF0-ACF8-D49A07A6B8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406601" y="771817"/>
            <a:ext cx="563212" cy="563212"/>
          </a:xfrm>
          <a:prstGeom prst="ellipse">
            <a:avLst/>
          </a:prstGeom>
          <a:solidFill>
            <a:sysClr val="window" lastClr="FFFFFF"/>
          </a:solidFill>
          <a:ln w="38100" cap="flat" cmpd="sng" algn="ctr">
            <a:solidFill>
              <a:srgbClr val="1DB28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76AF860-B87F-4B95-ABAC-F97C4AABB5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8727" y="790606"/>
            <a:ext cx="478960" cy="52322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F6B588C-207C-488B-A78E-7ACB23FD3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-159076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n-GB" sz="3000" b="1" dirty="0"/>
              <a:t>Bad Bug Challenge Crossword </a:t>
            </a:r>
          </a:p>
        </p:txBody>
      </p:sp>
      <p:graphicFrame>
        <p:nvGraphicFramePr>
          <p:cNvPr id="13" name="Table 7" descr="Crossword ">
            <a:extLst>
              <a:ext uri="{FF2B5EF4-FFF2-40B4-BE49-F238E27FC236}">
                <a16:creationId xmlns:a16="http://schemas.microsoft.com/office/drawing/2014/main" id="{A3F321EE-24DC-44D2-BDFB-A5C0D8EEBC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8039732"/>
              </p:ext>
            </p:extLst>
          </p:nvPr>
        </p:nvGraphicFramePr>
        <p:xfrm>
          <a:off x="1200150" y="1150469"/>
          <a:ext cx="3675681" cy="5154143"/>
        </p:xfrm>
        <a:graphic>
          <a:graphicData uri="http://schemas.openxmlformats.org/drawingml/2006/table">
            <a:tbl>
              <a:tblPr firstRow="1" bandRow="1"/>
              <a:tblGrid>
                <a:gridCol w="251233">
                  <a:extLst>
                    <a:ext uri="{9D8B030D-6E8A-4147-A177-3AD203B41FA5}">
                      <a16:colId xmlns:a16="http://schemas.microsoft.com/office/drawing/2014/main" val="3347883084"/>
                    </a:ext>
                  </a:extLst>
                </a:gridCol>
                <a:gridCol w="252277">
                  <a:extLst>
                    <a:ext uri="{9D8B030D-6E8A-4147-A177-3AD203B41FA5}">
                      <a16:colId xmlns:a16="http://schemas.microsoft.com/office/drawing/2014/main" val="766719644"/>
                    </a:ext>
                  </a:extLst>
                </a:gridCol>
                <a:gridCol w="292104">
                  <a:extLst>
                    <a:ext uri="{9D8B030D-6E8A-4147-A177-3AD203B41FA5}">
                      <a16:colId xmlns:a16="http://schemas.microsoft.com/office/drawing/2014/main" val="2676396181"/>
                    </a:ext>
                  </a:extLst>
                </a:gridCol>
                <a:gridCol w="295754">
                  <a:extLst>
                    <a:ext uri="{9D8B030D-6E8A-4147-A177-3AD203B41FA5}">
                      <a16:colId xmlns:a16="http://schemas.microsoft.com/office/drawing/2014/main" val="543554128"/>
                    </a:ext>
                  </a:extLst>
                </a:gridCol>
                <a:gridCol w="288619">
                  <a:extLst>
                    <a:ext uri="{9D8B030D-6E8A-4147-A177-3AD203B41FA5}">
                      <a16:colId xmlns:a16="http://schemas.microsoft.com/office/drawing/2014/main" val="650253610"/>
                    </a:ext>
                  </a:extLst>
                </a:gridCol>
                <a:gridCol w="247718">
                  <a:extLst>
                    <a:ext uri="{9D8B030D-6E8A-4147-A177-3AD203B41FA5}">
                      <a16:colId xmlns:a16="http://schemas.microsoft.com/office/drawing/2014/main" val="473249059"/>
                    </a:ext>
                  </a:extLst>
                </a:gridCol>
                <a:gridCol w="281028">
                  <a:extLst>
                    <a:ext uri="{9D8B030D-6E8A-4147-A177-3AD203B41FA5}">
                      <a16:colId xmlns:a16="http://schemas.microsoft.com/office/drawing/2014/main" val="1873876877"/>
                    </a:ext>
                  </a:extLst>
                </a:gridCol>
                <a:gridCol w="276661">
                  <a:extLst>
                    <a:ext uri="{9D8B030D-6E8A-4147-A177-3AD203B41FA5}">
                      <a16:colId xmlns:a16="http://schemas.microsoft.com/office/drawing/2014/main" val="495292245"/>
                    </a:ext>
                  </a:extLst>
                </a:gridCol>
                <a:gridCol w="245407">
                  <a:extLst>
                    <a:ext uri="{9D8B030D-6E8A-4147-A177-3AD203B41FA5}">
                      <a16:colId xmlns:a16="http://schemas.microsoft.com/office/drawing/2014/main" val="989701877"/>
                    </a:ext>
                  </a:extLst>
                </a:gridCol>
                <a:gridCol w="210945">
                  <a:extLst>
                    <a:ext uri="{9D8B030D-6E8A-4147-A177-3AD203B41FA5}">
                      <a16:colId xmlns:a16="http://schemas.microsoft.com/office/drawing/2014/main" val="769005086"/>
                    </a:ext>
                  </a:extLst>
                </a:gridCol>
                <a:gridCol w="308993">
                  <a:extLst>
                    <a:ext uri="{9D8B030D-6E8A-4147-A177-3AD203B41FA5}">
                      <a16:colId xmlns:a16="http://schemas.microsoft.com/office/drawing/2014/main" val="3143601921"/>
                    </a:ext>
                  </a:extLst>
                </a:gridCol>
                <a:gridCol w="213759">
                  <a:extLst>
                    <a:ext uri="{9D8B030D-6E8A-4147-A177-3AD203B41FA5}">
                      <a16:colId xmlns:a16="http://schemas.microsoft.com/office/drawing/2014/main" val="1980028080"/>
                    </a:ext>
                  </a:extLst>
                </a:gridCol>
                <a:gridCol w="250793">
                  <a:extLst>
                    <a:ext uri="{9D8B030D-6E8A-4147-A177-3AD203B41FA5}">
                      <a16:colId xmlns:a16="http://schemas.microsoft.com/office/drawing/2014/main" val="515531177"/>
                    </a:ext>
                  </a:extLst>
                </a:gridCol>
                <a:gridCol w="260390">
                  <a:extLst>
                    <a:ext uri="{9D8B030D-6E8A-4147-A177-3AD203B41FA5}">
                      <a16:colId xmlns:a16="http://schemas.microsoft.com/office/drawing/2014/main" val="1420983481"/>
                    </a:ext>
                  </a:extLst>
                </a:gridCol>
              </a:tblGrid>
              <a:tr h="22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GB" sz="1000" baseline="-25000" dirty="0">
                          <a:solidFill>
                            <a:srgbClr val="000000"/>
                          </a:solidFill>
                        </a:rPr>
                        <a:t>1</a:t>
                      </a: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GB" sz="1000" baseline="-25000" dirty="0">
                          <a:solidFill>
                            <a:srgbClr val="000000"/>
                          </a:solidFill>
                        </a:rPr>
                        <a:t>2</a:t>
                      </a: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4576734"/>
                  </a:ext>
                </a:extLst>
              </a:tr>
              <a:tr h="22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2908124"/>
                  </a:ext>
                </a:extLst>
              </a:tr>
              <a:tr h="22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GB" sz="1000" baseline="-25000" dirty="0">
                          <a:solidFill>
                            <a:srgbClr val="000000"/>
                          </a:solidFill>
                        </a:rPr>
                        <a:t>3</a:t>
                      </a: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7703588"/>
                  </a:ext>
                </a:extLst>
              </a:tr>
              <a:tr h="22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0044305"/>
                  </a:ext>
                </a:extLst>
              </a:tr>
              <a:tr h="22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GB" sz="1000" baseline="-25000" dirty="0">
                          <a:solidFill>
                            <a:srgbClr val="000000"/>
                          </a:solidFill>
                        </a:rPr>
                        <a:t>4</a:t>
                      </a: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8301043"/>
                  </a:ext>
                </a:extLst>
              </a:tr>
              <a:tr h="232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GB" sz="1000" baseline="-25000" dirty="0">
                          <a:solidFill>
                            <a:srgbClr val="000000"/>
                          </a:solidFill>
                        </a:rPr>
                        <a:t>5</a:t>
                      </a: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6058979"/>
                  </a:ext>
                </a:extLst>
              </a:tr>
              <a:tr h="24306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2586531"/>
                  </a:ext>
                </a:extLst>
              </a:tr>
              <a:tr h="27645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GB" sz="1000" baseline="-25000" dirty="0">
                          <a:solidFill>
                            <a:srgbClr val="000000"/>
                          </a:solidFill>
                        </a:rPr>
                        <a:t>6</a:t>
                      </a: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163283"/>
                  </a:ext>
                </a:extLst>
              </a:tr>
              <a:tr h="2682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8836374"/>
                  </a:ext>
                </a:extLst>
              </a:tr>
              <a:tr h="2803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GB" sz="1000" baseline="-25000" dirty="0">
                          <a:solidFill>
                            <a:srgbClr val="000000"/>
                          </a:solidFill>
                        </a:rPr>
                        <a:t>7</a:t>
                      </a: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3408312"/>
                  </a:ext>
                </a:extLst>
              </a:tr>
              <a:tr h="29249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GB" sz="1000" baseline="-25000" dirty="0">
                          <a:solidFill>
                            <a:srgbClr val="000000"/>
                          </a:solidFill>
                        </a:rPr>
                        <a:t>8</a:t>
                      </a: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3194996"/>
                  </a:ext>
                </a:extLst>
              </a:tr>
              <a:tr h="2843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1748401"/>
                  </a:ext>
                </a:extLst>
              </a:tr>
              <a:tr h="25132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GB" sz="1000" baseline="-25000" dirty="0">
                          <a:solidFill>
                            <a:srgbClr val="000000"/>
                          </a:solidFill>
                        </a:rPr>
                        <a:t>9</a:t>
                      </a: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GB" sz="1000" baseline="-25000" dirty="0">
                          <a:solidFill>
                            <a:srgbClr val="000000"/>
                          </a:solidFill>
                        </a:rPr>
                        <a:t>10</a:t>
                      </a: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966025"/>
                  </a:ext>
                </a:extLst>
              </a:tr>
              <a:tr h="26792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0803663"/>
                  </a:ext>
                </a:extLst>
              </a:tr>
              <a:tr h="23870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GB" sz="1000" baseline="-25000" dirty="0">
                          <a:solidFill>
                            <a:srgbClr val="000000"/>
                          </a:solidFill>
                        </a:rPr>
                        <a:t>11</a:t>
                      </a: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2099997"/>
                  </a:ext>
                </a:extLst>
              </a:tr>
              <a:tr h="25196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2217833"/>
                  </a:ext>
                </a:extLst>
              </a:tr>
              <a:tr h="26225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GB" sz="1000" baseline="-25000" dirty="0">
                          <a:solidFill>
                            <a:srgbClr val="000000"/>
                          </a:solidFill>
                        </a:rPr>
                        <a:t>12</a:t>
                      </a: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7715046"/>
                  </a:ext>
                </a:extLst>
              </a:tr>
              <a:tr h="22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1327567"/>
                  </a:ext>
                </a:extLst>
              </a:tr>
              <a:tr h="22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0944576"/>
                  </a:ext>
                </a:extLst>
              </a:tr>
              <a:tr h="22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4754223"/>
                  </a:ext>
                </a:extLst>
              </a:tr>
              <a:tr h="23820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GB" sz="1000" baseline="-25000" dirty="0">
                          <a:solidFill>
                            <a:srgbClr val="000000"/>
                          </a:solidFill>
                        </a:rPr>
                        <a:t>13</a:t>
                      </a:r>
                      <a:endParaRPr lang="en-GB" sz="7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8462022"/>
                  </a:ext>
                </a:extLst>
              </a:tr>
            </a:tbl>
          </a:graphicData>
        </a:graphic>
      </p:graphicFrame>
      <p:sp>
        <p:nvSpPr>
          <p:cNvPr id="9" name="TextBox 8" descr="Across:&#10;1. I make you do this when you have a cold to spread microbes &#10;by causing a tickle in your throat&#10;4. I am a viral disease that can give you swollen itchy red spots &#10;all over your body.&#10;6. If they are not clean what part of your body can spread microbes &#10;from person to person. Washing me gets rid of bad &#10;microbes (2 words)&#10;7. I am a viral disease that will give you headaches, a runny nose&#10;and make you hot and sweaty.&#10;9. You will get me if you don’t cook your meat properly or wash&#10;your hands after handling raw meat (2 words).&#10;12. I am a disease of the lungs, not caused by microbes. I make &#10;you so short of breath that you need to use an inhaler.&#10;13. I am another word for a pain in your head.&#10;&#10;Down:&#10;2. I make your eyes swollen and itchy. I am not caused by a microbe.&#10;I am caused by an allergy to pollen.&#10;3. How you feel when your body is fighting infection.&#10;5. I am a fungal infection of your feet. I make your toes itchy. I &#10;spread if you don’t wash and dry your feet well. (2 words).&#10;8. I am often seen on teenager’s faces. I am sometimes caused&#10;by microbes on the skin.&#10;10. Bad microbes in your tummy can sometimes cause this. If you&#10;don’t wash your hands after going to the toilet it can spread around &#10;your school.&#10;11. Watch out. Bad tummy microbes can sometimes take you by&#10;Surprise and make you do this.">
            <a:extLst>
              <a:ext uri="{FF2B5EF4-FFF2-40B4-BE49-F238E27FC236}">
                <a16:creationId xmlns:a16="http://schemas.microsoft.com/office/drawing/2014/main" id="{CFD20CAB-3E7E-40DC-9E7C-1D5A91301D78}"/>
              </a:ext>
            </a:extLst>
          </p:cNvPr>
          <p:cNvSpPr txBox="1"/>
          <p:nvPr/>
        </p:nvSpPr>
        <p:spPr>
          <a:xfrm>
            <a:off x="5021863" y="1131419"/>
            <a:ext cx="3759793" cy="52198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GB" sz="98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Across:</a:t>
            </a:r>
            <a:br>
              <a:rPr lang="en-GB" sz="98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98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I make you do this when you have a cold to spread microbes </a:t>
            </a:r>
          </a:p>
          <a:p>
            <a:pPr defTabSz="914400"/>
            <a:r>
              <a:rPr lang="en-GB" sz="98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 causing a tickle in your throat</a:t>
            </a:r>
          </a:p>
          <a:p>
            <a:pPr defTabSz="914400"/>
            <a:r>
              <a:rPr lang="en-GB" sz="98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I am a viral disease that can give you swollen itchy red spots </a:t>
            </a:r>
          </a:p>
          <a:p>
            <a:pPr defTabSz="914400"/>
            <a:r>
              <a:rPr lang="en-GB" sz="98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 over your body.</a:t>
            </a:r>
          </a:p>
          <a:p>
            <a:pPr defTabSz="914400"/>
            <a:r>
              <a:rPr lang="en-GB" sz="98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If they are not clean what part of your body can spread microbes </a:t>
            </a:r>
          </a:p>
          <a:p>
            <a:pPr defTabSz="914400"/>
            <a:r>
              <a:rPr lang="en-GB" sz="98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person to person. Washing me gets rid of bad </a:t>
            </a:r>
          </a:p>
          <a:p>
            <a:pPr defTabSz="914400"/>
            <a:r>
              <a:rPr lang="en-GB" sz="98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microbes (2 words)</a:t>
            </a:r>
          </a:p>
          <a:p>
            <a:pPr defTabSz="914400"/>
            <a:r>
              <a:rPr lang="en-GB" sz="98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 I am a viral disease that will give you headaches, a runny nose</a:t>
            </a:r>
          </a:p>
          <a:p>
            <a:pPr defTabSz="914400"/>
            <a:r>
              <a:rPr lang="en-GB" sz="98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make you hot and sweaty.</a:t>
            </a:r>
          </a:p>
          <a:p>
            <a:pPr defTabSz="914400"/>
            <a:r>
              <a:rPr lang="en-GB" sz="98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9. You will get me if you don’t cook your meat properly or wash</a:t>
            </a:r>
          </a:p>
          <a:p>
            <a:pPr defTabSz="914400"/>
            <a:r>
              <a:rPr lang="en-GB" sz="98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hands after handling raw meat (2 words).</a:t>
            </a:r>
          </a:p>
          <a:p>
            <a:pPr defTabSz="914400"/>
            <a:r>
              <a:rPr lang="en-GB" sz="98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12. I am a disease of the lungs, not caused by microbes. I make </a:t>
            </a:r>
          </a:p>
          <a:p>
            <a:pPr defTabSz="914400"/>
            <a:r>
              <a:rPr lang="en-GB" sz="98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so short of breath that you need to use an inhaler.</a:t>
            </a:r>
          </a:p>
          <a:p>
            <a:pPr defTabSz="914400"/>
            <a:r>
              <a:rPr lang="en-GB" sz="98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13. I am another word for a pain in your head.</a:t>
            </a:r>
          </a:p>
          <a:p>
            <a:pPr defTabSz="914400"/>
            <a:endParaRPr lang="en-GB" sz="98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14400"/>
            <a:r>
              <a:rPr lang="en-GB" sz="98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Down:</a:t>
            </a:r>
          </a:p>
          <a:p>
            <a:pPr defTabSz="914400"/>
            <a:r>
              <a:rPr lang="en-GB" sz="98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I make your eyes swollen and itchy. I am not caused by a microbe.</a:t>
            </a:r>
          </a:p>
          <a:p>
            <a:pPr defTabSz="914400"/>
            <a:r>
              <a:rPr lang="en-GB" sz="98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am caused by an allergy to pollen.</a:t>
            </a:r>
          </a:p>
          <a:p>
            <a:pPr defTabSz="914400"/>
            <a:r>
              <a:rPr lang="en-GB" sz="98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How you feel when your body is fighting infection.</a:t>
            </a:r>
          </a:p>
          <a:p>
            <a:pPr defTabSz="914400"/>
            <a:r>
              <a:rPr lang="en-GB" sz="98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I am a fungal infection of your feet. I make your toes itchy. I </a:t>
            </a:r>
          </a:p>
          <a:p>
            <a:pPr defTabSz="914400"/>
            <a:r>
              <a:rPr lang="en-GB" sz="98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spread if you don’t wash and dry your feet well. (2 words).</a:t>
            </a:r>
          </a:p>
          <a:p>
            <a:pPr defTabSz="914400"/>
            <a:r>
              <a:rPr lang="en-GB" sz="98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8. I am often seen on teenager’s faces. I am sometimes caused</a:t>
            </a:r>
          </a:p>
          <a:p>
            <a:pPr defTabSz="914400"/>
            <a:r>
              <a:rPr lang="en-GB" sz="98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 microbes on the skin.</a:t>
            </a:r>
          </a:p>
          <a:p>
            <a:pPr defTabSz="914400"/>
            <a:r>
              <a:rPr lang="en-GB" sz="98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10. Bad microbes in your tummy can sometimes cause this. If you</a:t>
            </a:r>
          </a:p>
          <a:p>
            <a:pPr defTabSz="914400"/>
            <a:r>
              <a:rPr lang="en-GB" sz="98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don’t wash your hands after going to the toilet it can spread around </a:t>
            </a:r>
          </a:p>
          <a:p>
            <a:pPr defTabSz="914400"/>
            <a:r>
              <a:rPr lang="en-GB" sz="98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school.</a:t>
            </a:r>
          </a:p>
          <a:p>
            <a:pPr defTabSz="914400"/>
            <a:r>
              <a:rPr lang="en-GB" sz="98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11. Watch out. Bad tummy microbes can sometimes take you by</a:t>
            </a:r>
          </a:p>
          <a:p>
            <a:pPr defTabSz="914400"/>
            <a:r>
              <a:rPr lang="en-GB" sz="98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Surprise and make you do this.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8A97B77-BE4B-43C6-847C-F628A1919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e-Bug.eu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87748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A92E5D4-3265-47C4-8DE2-A00C5C302A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79469"/>
            <a:ext cx="7896225" cy="904875"/>
          </a:xfrm>
        </p:spPr>
        <p:txBody>
          <a:bodyPr>
            <a:normAutofit/>
          </a:bodyPr>
          <a:lstStyle/>
          <a:p>
            <a:pPr algn="ctr"/>
            <a:r>
              <a:rPr lang="en-GB" sz="3000" b="1" dirty="0"/>
              <a:t>Bad Bug Challenge Crossword - Answers 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76C93261-9E7E-4BBC-9968-171EF98B72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42581" y="1133476"/>
            <a:ext cx="4079282" cy="5217834"/>
          </a:xfrm>
          <a:prstGeom prst="roundRect">
            <a:avLst>
              <a:gd name="adj" fmla="val 2304"/>
            </a:avLst>
          </a:prstGeom>
          <a:solidFill>
            <a:srgbClr val="99D5C7"/>
          </a:solidFill>
          <a:ln w="12700" cap="flat" cmpd="sng" algn="ctr">
            <a:solidFill>
              <a:srgbClr val="99D5C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42024155-DA80-4BDD-9A7B-F33EA8864C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2205171" y="-162304"/>
            <a:ext cx="5254008" cy="7779187"/>
          </a:xfrm>
          <a:prstGeom prst="roundRect">
            <a:avLst>
              <a:gd name="adj" fmla="val 2575"/>
            </a:avLst>
          </a:prstGeom>
          <a:noFill/>
          <a:ln w="76200" cap="sq" cmpd="sng" algn="ctr">
            <a:solidFill>
              <a:srgbClr val="117E62"/>
            </a:solidFill>
            <a:prstDash val="solid"/>
            <a:bevel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E16922E5-719B-4291-AAFC-247CB05AE5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406601" y="766356"/>
            <a:ext cx="563212" cy="563212"/>
          </a:xfrm>
          <a:prstGeom prst="ellipse">
            <a:avLst/>
          </a:prstGeom>
          <a:solidFill>
            <a:sysClr val="window" lastClr="FFFFFF"/>
          </a:solidFill>
          <a:ln w="38100" cap="flat" cmpd="sng" algn="ctr">
            <a:solidFill>
              <a:srgbClr val="1DB28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7D0164F5-4167-4955-B487-C8294D8442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8727" y="790606"/>
            <a:ext cx="478960" cy="523220"/>
          </a:xfrm>
          <a:prstGeom prst="rect">
            <a:avLst/>
          </a:prstGeom>
        </p:spPr>
      </p:pic>
      <p:graphicFrame>
        <p:nvGraphicFramePr>
          <p:cNvPr id="25" name="Table 7" descr="Crossword ">
            <a:extLst>
              <a:ext uri="{FF2B5EF4-FFF2-40B4-BE49-F238E27FC236}">
                <a16:creationId xmlns:a16="http://schemas.microsoft.com/office/drawing/2014/main" id="{B0D27986-46C4-4403-9D67-8DE025547A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8540161"/>
              </p:ext>
            </p:extLst>
          </p:nvPr>
        </p:nvGraphicFramePr>
        <p:xfrm>
          <a:off x="1200150" y="1150469"/>
          <a:ext cx="3675681" cy="5154143"/>
        </p:xfrm>
        <a:graphic>
          <a:graphicData uri="http://schemas.openxmlformats.org/drawingml/2006/table">
            <a:tbl>
              <a:tblPr firstRow="1" bandRow="1"/>
              <a:tblGrid>
                <a:gridCol w="251233">
                  <a:extLst>
                    <a:ext uri="{9D8B030D-6E8A-4147-A177-3AD203B41FA5}">
                      <a16:colId xmlns:a16="http://schemas.microsoft.com/office/drawing/2014/main" val="3347883084"/>
                    </a:ext>
                  </a:extLst>
                </a:gridCol>
                <a:gridCol w="252277">
                  <a:extLst>
                    <a:ext uri="{9D8B030D-6E8A-4147-A177-3AD203B41FA5}">
                      <a16:colId xmlns:a16="http://schemas.microsoft.com/office/drawing/2014/main" val="766719644"/>
                    </a:ext>
                  </a:extLst>
                </a:gridCol>
                <a:gridCol w="292104">
                  <a:extLst>
                    <a:ext uri="{9D8B030D-6E8A-4147-A177-3AD203B41FA5}">
                      <a16:colId xmlns:a16="http://schemas.microsoft.com/office/drawing/2014/main" val="2676396181"/>
                    </a:ext>
                  </a:extLst>
                </a:gridCol>
                <a:gridCol w="295754">
                  <a:extLst>
                    <a:ext uri="{9D8B030D-6E8A-4147-A177-3AD203B41FA5}">
                      <a16:colId xmlns:a16="http://schemas.microsoft.com/office/drawing/2014/main" val="543554128"/>
                    </a:ext>
                  </a:extLst>
                </a:gridCol>
                <a:gridCol w="288619">
                  <a:extLst>
                    <a:ext uri="{9D8B030D-6E8A-4147-A177-3AD203B41FA5}">
                      <a16:colId xmlns:a16="http://schemas.microsoft.com/office/drawing/2014/main" val="650253610"/>
                    </a:ext>
                  </a:extLst>
                </a:gridCol>
                <a:gridCol w="247718">
                  <a:extLst>
                    <a:ext uri="{9D8B030D-6E8A-4147-A177-3AD203B41FA5}">
                      <a16:colId xmlns:a16="http://schemas.microsoft.com/office/drawing/2014/main" val="473249059"/>
                    </a:ext>
                  </a:extLst>
                </a:gridCol>
                <a:gridCol w="281028">
                  <a:extLst>
                    <a:ext uri="{9D8B030D-6E8A-4147-A177-3AD203B41FA5}">
                      <a16:colId xmlns:a16="http://schemas.microsoft.com/office/drawing/2014/main" val="1873876877"/>
                    </a:ext>
                  </a:extLst>
                </a:gridCol>
                <a:gridCol w="276661">
                  <a:extLst>
                    <a:ext uri="{9D8B030D-6E8A-4147-A177-3AD203B41FA5}">
                      <a16:colId xmlns:a16="http://schemas.microsoft.com/office/drawing/2014/main" val="495292245"/>
                    </a:ext>
                  </a:extLst>
                </a:gridCol>
                <a:gridCol w="245407">
                  <a:extLst>
                    <a:ext uri="{9D8B030D-6E8A-4147-A177-3AD203B41FA5}">
                      <a16:colId xmlns:a16="http://schemas.microsoft.com/office/drawing/2014/main" val="989701877"/>
                    </a:ext>
                  </a:extLst>
                </a:gridCol>
                <a:gridCol w="210945">
                  <a:extLst>
                    <a:ext uri="{9D8B030D-6E8A-4147-A177-3AD203B41FA5}">
                      <a16:colId xmlns:a16="http://schemas.microsoft.com/office/drawing/2014/main" val="769005086"/>
                    </a:ext>
                  </a:extLst>
                </a:gridCol>
                <a:gridCol w="308993">
                  <a:extLst>
                    <a:ext uri="{9D8B030D-6E8A-4147-A177-3AD203B41FA5}">
                      <a16:colId xmlns:a16="http://schemas.microsoft.com/office/drawing/2014/main" val="3143601921"/>
                    </a:ext>
                  </a:extLst>
                </a:gridCol>
                <a:gridCol w="213759">
                  <a:extLst>
                    <a:ext uri="{9D8B030D-6E8A-4147-A177-3AD203B41FA5}">
                      <a16:colId xmlns:a16="http://schemas.microsoft.com/office/drawing/2014/main" val="1980028080"/>
                    </a:ext>
                  </a:extLst>
                </a:gridCol>
                <a:gridCol w="250793">
                  <a:extLst>
                    <a:ext uri="{9D8B030D-6E8A-4147-A177-3AD203B41FA5}">
                      <a16:colId xmlns:a16="http://schemas.microsoft.com/office/drawing/2014/main" val="515531177"/>
                    </a:ext>
                  </a:extLst>
                </a:gridCol>
                <a:gridCol w="260390">
                  <a:extLst>
                    <a:ext uri="{9D8B030D-6E8A-4147-A177-3AD203B41FA5}">
                      <a16:colId xmlns:a16="http://schemas.microsoft.com/office/drawing/2014/main" val="1420983481"/>
                    </a:ext>
                  </a:extLst>
                </a:gridCol>
              </a:tblGrid>
              <a:tr h="22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GB" sz="1000" baseline="-250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GB" sz="1000" baseline="-250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4576734"/>
                  </a:ext>
                </a:extLst>
              </a:tr>
              <a:tr h="22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2908124"/>
                  </a:ext>
                </a:extLst>
              </a:tr>
              <a:tr h="22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GB" sz="1000" baseline="-250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3</a:t>
                      </a: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7703588"/>
                  </a:ext>
                </a:extLst>
              </a:tr>
              <a:tr h="22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0044305"/>
                  </a:ext>
                </a:extLst>
              </a:tr>
              <a:tr h="22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GB" sz="1000" baseline="-250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4</a:t>
                      </a: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8301043"/>
                  </a:ext>
                </a:extLst>
              </a:tr>
              <a:tr h="232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GB" sz="1000" baseline="-250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5</a:t>
                      </a: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6058979"/>
                  </a:ext>
                </a:extLst>
              </a:tr>
              <a:tr h="24306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2586531"/>
                  </a:ext>
                </a:extLst>
              </a:tr>
              <a:tr h="27645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GB" sz="1000" baseline="-250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6</a:t>
                      </a: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163283"/>
                  </a:ext>
                </a:extLst>
              </a:tr>
              <a:tr h="2682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8836374"/>
                  </a:ext>
                </a:extLst>
              </a:tr>
              <a:tr h="2803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GB" sz="1000" baseline="-250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7</a:t>
                      </a: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3408312"/>
                  </a:ext>
                </a:extLst>
              </a:tr>
              <a:tr h="29249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GB" sz="1000" baseline="-250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8</a:t>
                      </a: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3194996"/>
                  </a:ext>
                </a:extLst>
              </a:tr>
              <a:tr h="2843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1748401"/>
                  </a:ext>
                </a:extLst>
              </a:tr>
              <a:tr h="25132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GB" sz="1000" baseline="-250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9</a:t>
                      </a: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GB" sz="1000" baseline="-250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10</a:t>
                      </a: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966025"/>
                  </a:ext>
                </a:extLst>
              </a:tr>
              <a:tr h="26792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0803663"/>
                  </a:ext>
                </a:extLst>
              </a:tr>
              <a:tr h="23870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GB" sz="1000" baseline="-250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11</a:t>
                      </a: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2099997"/>
                  </a:ext>
                </a:extLst>
              </a:tr>
              <a:tr h="25196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2217833"/>
                  </a:ext>
                </a:extLst>
              </a:tr>
              <a:tr h="26225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GB" sz="1000" baseline="-250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12</a:t>
                      </a: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7715046"/>
                  </a:ext>
                </a:extLst>
              </a:tr>
              <a:tr h="22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1327567"/>
                  </a:ext>
                </a:extLst>
              </a:tr>
              <a:tr h="22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0944576"/>
                  </a:ext>
                </a:extLst>
              </a:tr>
              <a:tr h="22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4754223"/>
                  </a:ext>
                </a:extLst>
              </a:tr>
              <a:tr h="23820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GB" sz="1000" baseline="-250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13</a:t>
                      </a:r>
                      <a:endParaRPr lang="en-GB" sz="7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sz="1000" baseline="-250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41" marR="9144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D5C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8462022"/>
                  </a:ext>
                </a:extLst>
              </a:tr>
            </a:tbl>
          </a:graphicData>
        </a:graphic>
      </p:graphicFrame>
      <p:sp>
        <p:nvSpPr>
          <p:cNvPr id="26" name="TextBox 25">
            <a:extLst>
              <a:ext uri="{FF2B5EF4-FFF2-40B4-BE49-F238E27FC236}">
                <a16:creationId xmlns:a16="http://schemas.microsoft.com/office/drawing/2014/main" id="{3FFFCF92-4415-4F95-BDB7-5921F3E56985}"/>
              </a:ext>
            </a:extLst>
          </p:cNvPr>
          <p:cNvSpPr txBox="1"/>
          <p:nvPr/>
        </p:nvSpPr>
        <p:spPr>
          <a:xfrm>
            <a:off x="1403860" y="1098228"/>
            <a:ext cx="16917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/>
              <a:t>C    O   U    G   H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2BB5246-A2D3-49E6-9808-52579501033B}"/>
              </a:ext>
            </a:extLst>
          </p:cNvPr>
          <p:cNvSpPr txBox="1"/>
          <p:nvPr/>
        </p:nvSpPr>
        <p:spPr>
          <a:xfrm rot="5400000">
            <a:off x="1855406" y="2029121"/>
            <a:ext cx="1800493" cy="300899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GB" sz="1500" b="1" dirty="0"/>
              <a:t>A</a:t>
            </a:r>
          </a:p>
          <a:p>
            <a:r>
              <a:rPr lang="en-GB" sz="1500" b="1" dirty="0"/>
              <a:t>Y</a:t>
            </a:r>
          </a:p>
          <a:p>
            <a:r>
              <a:rPr lang="en-GB" sz="1500" b="1" dirty="0"/>
              <a:t>F</a:t>
            </a:r>
          </a:p>
          <a:p>
            <a:r>
              <a:rPr lang="en-GB" sz="1500" b="1" dirty="0"/>
              <a:t>E</a:t>
            </a:r>
          </a:p>
          <a:p>
            <a:r>
              <a:rPr lang="en-GB" sz="1500" b="1" dirty="0"/>
              <a:t>V</a:t>
            </a:r>
          </a:p>
          <a:p>
            <a:r>
              <a:rPr lang="en-GB" sz="1500" b="1" dirty="0"/>
              <a:t>E</a:t>
            </a:r>
          </a:p>
          <a:p>
            <a:r>
              <a:rPr lang="en-GB" sz="1500" b="1" dirty="0"/>
              <a:t>R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DB22131-4C93-4AD7-B71B-279CEBBEBA6B}"/>
              </a:ext>
            </a:extLst>
          </p:cNvPr>
          <p:cNvSpPr txBox="1"/>
          <p:nvPr/>
        </p:nvSpPr>
        <p:spPr>
          <a:xfrm rot="5400000">
            <a:off x="800938" y="2133182"/>
            <a:ext cx="1615827" cy="300899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GB" sz="1550" b="1" dirty="0"/>
              <a:t>S</a:t>
            </a:r>
          </a:p>
          <a:p>
            <a:r>
              <a:rPr lang="en-GB" sz="1550" b="1" dirty="0"/>
              <a:t>L</a:t>
            </a:r>
          </a:p>
          <a:p>
            <a:r>
              <a:rPr lang="en-GB" sz="1550" b="1" dirty="0"/>
              <a:t>E</a:t>
            </a:r>
          </a:p>
          <a:p>
            <a:r>
              <a:rPr lang="en-GB" sz="1550" b="1" dirty="0"/>
              <a:t>E</a:t>
            </a:r>
          </a:p>
          <a:p>
            <a:r>
              <a:rPr lang="en-GB" sz="1550" b="1" dirty="0"/>
              <a:t>P</a:t>
            </a:r>
          </a:p>
          <a:p>
            <a:r>
              <a:rPr lang="en-GB" sz="1550" b="1" dirty="0"/>
              <a:t>Y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EB5914D-5820-4898-9D0E-27A0950DAB8A}"/>
              </a:ext>
            </a:extLst>
          </p:cNvPr>
          <p:cNvSpPr txBox="1"/>
          <p:nvPr/>
        </p:nvSpPr>
        <p:spPr>
          <a:xfrm>
            <a:off x="1149641" y="1987898"/>
            <a:ext cx="23296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/>
              <a:t>M        A    S    L          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5127FD3-1995-4CC5-84CE-044A3BC9061B}"/>
              </a:ext>
            </a:extLst>
          </p:cNvPr>
          <p:cNvSpPr txBox="1"/>
          <p:nvPr/>
        </p:nvSpPr>
        <p:spPr>
          <a:xfrm rot="5400000">
            <a:off x="1824803" y="3685536"/>
            <a:ext cx="3323987" cy="30090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n-GB" sz="1700" b="1" dirty="0"/>
              <a:t>A</a:t>
            </a:r>
          </a:p>
          <a:p>
            <a:pPr algn="ctr"/>
            <a:r>
              <a:rPr lang="en-GB" sz="1700" b="1" dirty="0"/>
              <a:t>T</a:t>
            </a:r>
          </a:p>
          <a:p>
            <a:pPr algn="ctr"/>
            <a:r>
              <a:rPr lang="en-GB" sz="1700" b="1" dirty="0"/>
              <a:t>H</a:t>
            </a:r>
          </a:p>
          <a:p>
            <a:pPr algn="ctr"/>
            <a:r>
              <a:rPr lang="en-GB" sz="1700" b="1" dirty="0"/>
              <a:t>L   </a:t>
            </a:r>
          </a:p>
          <a:p>
            <a:pPr algn="ctr"/>
            <a:r>
              <a:rPr lang="en-GB" sz="1700" b="1" dirty="0"/>
              <a:t>E</a:t>
            </a:r>
          </a:p>
          <a:p>
            <a:pPr algn="ctr"/>
            <a:r>
              <a:rPr lang="en-GB" sz="1700" b="1" dirty="0"/>
              <a:t>T</a:t>
            </a:r>
          </a:p>
          <a:p>
            <a:pPr algn="ctr"/>
            <a:r>
              <a:rPr lang="en-GB" sz="1700" b="1" dirty="0"/>
              <a:t>E</a:t>
            </a:r>
          </a:p>
          <a:p>
            <a:pPr algn="ctr"/>
            <a:r>
              <a:rPr lang="en-GB" sz="1700" b="1" dirty="0"/>
              <a:t>S</a:t>
            </a:r>
          </a:p>
          <a:p>
            <a:pPr algn="ctr"/>
            <a:r>
              <a:rPr lang="en-GB" sz="1700" b="1" dirty="0"/>
              <a:t>F</a:t>
            </a:r>
          </a:p>
          <a:p>
            <a:pPr algn="ctr"/>
            <a:r>
              <a:rPr lang="en-GB" sz="1700" b="1" dirty="0"/>
              <a:t>O</a:t>
            </a:r>
          </a:p>
          <a:p>
            <a:pPr algn="ctr"/>
            <a:r>
              <a:rPr lang="en-GB" sz="1700" b="1" dirty="0"/>
              <a:t>O</a:t>
            </a:r>
          </a:p>
          <a:p>
            <a:pPr algn="ctr"/>
            <a:r>
              <a:rPr lang="en-GB" sz="1700" b="1" dirty="0"/>
              <a:t>T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7F195BE-CEC4-414A-9158-EBF7B1B40641}"/>
              </a:ext>
            </a:extLst>
          </p:cNvPr>
          <p:cNvSpPr txBox="1"/>
          <p:nvPr/>
        </p:nvSpPr>
        <p:spPr>
          <a:xfrm>
            <a:off x="2000045" y="2690867"/>
            <a:ext cx="28159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/>
              <a:t>D    I          T    Y        A   N   D  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88AA567-C062-430D-81CF-1505AE272FB5}"/>
              </a:ext>
            </a:extLst>
          </p:cNvPr>
          <p:cNvSpPr txBox="1"/>
          <p:nvPr/>
        </p:nvSpPr>
        <p:spPr>
          <a:xfrm>
            <a:off x="2019109" y="3242875"/>
            <a:ext cx="24883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/>
              <a:t>I    N    F   L    U        N   Z   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38298E8-45F7-4EA1-A713-FC36A7ADD440}"/>
              </a:ext>
            </a:extLst>
          </p:cNvPr>
          <p:cNvSpPr txBox="1"/>
          <p:nvPr/>
        </p:nvSpPr>
        <p:spPr>
          <a:xfrm rot="5400000">
            <a:off x="1287531" y="3954785"/>
            <a:ext cx="1200329" cy="300899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GB" sz="1650" b="1" dirty="0"/>
              <a:t>S</a:t>
            </a:r>
          </a:p>
          <a:p>
            <a:r>
              <a:rPr lang="en-GB" sz="1650" b="1" dirty="0"/>
              <a:t>P</a:t>
            </a:r>
          </a:p>
          <a:p>
            <a:r>
              <a:rPr lang="en-GB" sz="1650" b="1" dirty="0"/>
              <a:t>O</a:t>
            </a:r>
          </a:p>
          <a:p>
            <a:r>
              <a:rPr lang="en-GB" sz="1650" b="1" dirty="0"/>
              <a:t>T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B94CC0A-BA32-4250-8DD3-1BE8BEE196A0}"/>
              </a:ext>
            </a:extLst>
          </p:cNvPr>
          <p:cNvSpPr txBox="1"/>
          <p:nvPr/>
        </p:nvSpPr>
        <p:spPr>
          <a:xfrm>
            <a:off x="1452025" y="4085438"/>
            <a:ext cx="35698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/>
              <a:t>F         O    D   P    O    I        O   N    I  N  G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1AA49E3-15C5-4808-88B4-2B57E930A090}"/>
              </a:ext>
            </a:extLst>
          </p:cNvPr>
          <p:cNvSpPr txBox="1"/>
          <p:nvPr/>
        </p:nvSpPr>
        <p:spPr>
          <a:xfrm rot="5400000">
            <a:off x="1258653" y="5358827"/>
            <a:ext cx="2400657" cy="238858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GB" sz="1600" b="1" dirty="0"/>
              <a:t>I</a:t>
            </a:r>
          </a:p>
          <a:p>
            <a:r>
              <a:rPr lang="en-GB" sz="1600" b="1" dirty="0"/>
              <a:t>A</a:t>
            </a:r>
          </a:p>
          <a:p>
            <a:r>
              <a:rPr lang="en-GB" sz="1600" b="1" dirty="0"/>
              <a:t>R</a:t>
            </a:r>
          </a:p>
          <a:p>
            <a:r>
              <a:rPr lang="en-GB" sz="1600" b="1" dirty="0"/>
              <a:t>R</a:t>
            </a:r>
          </a:p>
          <a:p>
            <a:r>
              <a:rPr lang="en-GB" sz="1600" b="1" dirty="0"/>
              <a:t>OH</a:t>
            </a:r>
          </a:p>
          <a:p>
            <a:r>
              <a:rPr lang="en-GB" sz="1600" b="1" dirty="0"/>
              <a:t>E</a:t>
            </a:r>
          </a:p>
          <a:p>
            <a:r>
              <a:rPr lang="en-GB" sz="1600" b="1" dirty="0"/>
              <a:t>A</a:t>
            </a:r>
          </a:p>
          <a:p>
            <a:endParaRPr lang="en-GB" sz="1600" b="1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0E50A19-E277-438C-A3EA-994D0146E9C6}"/>
              </a:ext>
            </a:extLst>
          </p:cNvPr>
          <p:cNvSpPr txBox="1"/>
          <p:nvPr/>
        </p:nvSpPr>
        <p:spPr>
          <a:xfrm rot="5400000">
            <a:off x="3287153" y="5115580"/>
            <a:ext cx="1415772" cy="300899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n-GB" sz="1600" b="1" dirty="0"/>
              <a:t>V</a:t>
            </a:r>
          </a:p>
          <a:p>
            <a:pPr algn="ctr"/>
            <a:r>
              <a:rPr lang="en-GB" sz="1600" b="1" dirty="0"/>
              <a:t>OM</a:t>
            </a:r>
          </a:p>
          <a:p>
            <a:pPr algn="ctr"/>
            <a:r>
              <a:rPr lang="en-GB" sz="1600" b="1" dirty="0"/>
              <a:t>I</a:t>
            </a:r>
          </a:p>
          <a:p>
            <a:pPr algn="ctr"/>
            <a:r>
              <a:rPr lang="en-GB" sz="1600" b="1" dirty="0"/>
              <a:t>T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06A7AB3-70B9-4D04-8BCA-CB898850DD3C}"/>
              </a:ext>
            </a:extLst>
          </p:cNvPr>
          <p:cNvSpPr txBox="1"/>
          <p:nvPr/>
        </p:nvSpPr>
        <p:spPr>
          <a:xfrm>
            <a:off x="2774702" y="5101505"/>
            <a:ext cx="24883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/>
              <a:t> A   S         H        A  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6B81D32-D895-4E1A-9FC8-F40D9D8506A0}"/>
              </a:ext>
            </a:extLst>
          </p:cNvPr>
          <p:cNvSpPr txBox="1"/>
          <p:nvPr/>
        </p:nvSpPr>
        <p:spPr>
          <a:xfrm>
            <a:off x="1711676" y="6015606"/>
            <a:ext cx="24883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/>
              <a:t>H   E          D   A    C   H   E</a:t>
            </a:r>
          </a:p>
        </p:txBody>
      </p:sp>
      <p:sp>
        <p:nvSpPr>
          <p:cNvPr id="21" name="TextBox 20" descr="Across:&#10;1. I make you do this when you have a cold to spread microbes &#10;by causing a tickle in your throat&#10;4. I am a viral disease that can give you swollen itchy red spots &#10;all over your body.&#10;6. If they are not clean what part of your body can spread microbes &#10;from person to person. Washing me gets rid of bad &#10;microbes (2 words)&#10;7. I am a viral disease that will give you headaches, a runny nose&#10;and make you hot and sweaty.&#10;9. You will get me if you don’t cook your meat properly or wash&#10;your hands after handling raw meat (2 words).&#10;12. I am a disease of the lungs, not caused by microbes. I make &#10;you so short of breath that you need to use an inhaler.&#10;13. I am another word for a pain in your head.&#10;&#10;Down:&#10;2. I make your eyes swollen and itchy. I am not caused by a microbe.&#10;I am caused by an allergy to pollen.&#10;3. How you feel when your body is fighting infection.&#10;5. I am a fungal infection of your feet. I make your toes itchy. I &#10;spread if you don’t wash and dry your feet well. (2 words).&#10;8. I am often seen on teenager’s faces. I am sometimes caused&#10;by microbes on the skin.&#10;10. Bad microbes in your tummy can sometimes cause this. If you&#10;don’t wash your hands after going to the toilet it can spread around &#10;your school.&#10;11. Watch out. Bad tummy microbes can sometimes take you by&#10;Surprise and make you do this.">
            <a:extLst>
              <a:ext uri="{FF2B5EF4-FFF2-40B4-BE49-F238E27FC236}">
                <a16:creationId xmlns:a16="http://schemas.microsoft.com/office/drawing/2014/main" id="{360E6524-3875-4531-9778-3758342A5251}"/>
              </a:ext>
            </a:extLst>
          </p:cNvPr>
          <p:cNvSpPr txBox="1"/>
          <p:nvPr/>
        </p:nvSpPr>
        <p:spPr>
          <a:xfrm>
            <a:off x="5021863" y="1131419"/>
            <a:ext cx="3759793" cy="52198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GB" sz="98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Across:</a:t>
            </a:r>
            <a:br>
              <a:rPr lang="en-GB" sz="98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98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I make you do this when you have a cold to spread microbes </a:t>
            </a:r>
          </a:p>
          <a:p>
            <a:pPr defTabSz="914400"/>
            <a:r>
              <a:rPr lang="en-GB" sz="98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 causing a tickle in your throat</a:t>
            </a:r>
          </a:p>
          <a:p>
            <a:pPr defTabSz="914400"/>
            <a:r>
              <a:rPr lang="en-GB" sz="98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I am a viral disease that can give you swollen itchy red spots </a:t>
            </a:r>
          </a:p>
          <a:p>
            <a:pPr defTabSz="914400"/>
            <a:r>
              <a:rPr lang="en-GB" sz="98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 over your body.</a:t>
            </a:r>
          </a:p>
          <a:p>
            <a:pPr defTabSz="914400"/>
            <a:r>
              <a:rPr lang="en-GB" sz="98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If they are not clean what part of your body can spread microbes </a:t>
            </a:r>
          </a:p>
          <a:p>
            <a:pPr defTabSz="914400"/>
            <a:r>
              <a:rPr lang="en-GB" sz="98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person to person. Washing me gets rid of bad </a:t>
            </a:r>
          </a:p>
          <a:p>
            <a:pPr defTabSz="914400"/>
            <a:r>
              <a:rPr lang="en-GB" sz="98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microbes (2 words)</a:t>
            </a:r>
          </a:p>
          <a:p>
            <a:pPr defTabSz="914400"/>
            <a:r>
              <a:rPr lang="en-GB" sz="98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 I am a viral disease that will give you headaches, a runny nose</a:t>
            </a:r>
          </a:p>
          <a:p>
            <a:pPr defTabSz="914400"/>
            <a:r>
              <a:rPr lang="en-GB" sz="98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make you hot and sweaty.</a:t>
            </a:r>
          </a:p>
          <a:p>
            <a:pPr defTabSz="914400"/>
            <a:r>
              <a:rPr lang="en-GB" sz="98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9. You will get me if you don’t cook your meat properly or wash</a:t>
            </a:r>
          </a:p>
          <a:p>
            <a:pPr defTabSz="914400"/>
            <a:r>
              <a:rPr lang="en-GB" sz="98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hands after handling raw meat (2 words).</a:t>
            </a:r>
          </a:p>
          <a:p>
            <a:pPr defTabSz="914400"/>
            <a:r>
              <a:rPr lang="en-GB" sz="98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12. I am a disease of the lungs, not caused by microbes. I make </a:t>
            </a:r>
          </a:p>
          <a:p>
            <a:pPr defTabSz="914400"/>
            <a:r>
              <a:rPr lang="en-GB" sz="98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so short of breath that you need to use an inhaler.</a:t>
            </a:r>
          </a:p>
          <a:p>
            <a:pPr defTabSz="914400"/>
            <a:r>
              <a:rPr lang="en-GB" sz="98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13. I am another word for a pain in your head.</a:t>
            </a:r>
          </a:p>
          <a:p>
            <a:pPr defTabSz="914400"/>
            <a:endParaRPr lang="en-GB" sz="98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14400"/>
            <a:r>
              <a:rPr lang="en-GB" sz="98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Down:</a:t>
            </a:r>
          </a:p>
          <a:p>
            <a:pPr defTabSz="914400"/>
            <a:r>
              <a:rPr lang="en-GB" sz="98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I make your eyes swollen and itchy. I am not caused by a microbe.</a:t>
            </a:r>
          </a:p>
          <a:p>
            <a:pPr defTabSz="914400"/>
            <a:r>
              <a:rPr lang="en-GB" sz="98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am caused by an allergy to pollen.</a:t>
            </a:r>
          </a:p>
          <a:p>
            <a:pPr defTabSz="914400"/>
            <a:r>
              <a:rPr lang="en-GB" sz="98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How you feel when your body is fighting infection.</a:t>
            </a:r>
          </a:p>
          <a:p>
            <a:pPr defTabSz="914400"/>
            <a:r>
              <a:rPr lang="en-GB" sz="98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I am a fungal infection of your feet. I make your toes itchy. I </a:t>
            </a:r>
          </a:p>
          <a:p>
            <a:pPr defTabSz="914400"/>
            <a:r>
              <a:rPr lang="en-GB" sz="98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spread if you don’t wash and dry your feet well. (2 words).</a:t>
            </a:r>
          </a:p>
          <a:p>
            <a:pPr defTabSz="914400"/>
            <a:r>
              <a:rPr lang="en-GB" sz="98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8. I am often seen on teenager’s faces. I am sometimes caused</a:t>
            </a:r>
          </a:p>
          <a:p>
            <a:pPr defTabSz="914400"/>
            <a:r>
              <a:rPr lang="en-GB" sz="98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 microbes on the skin.</a:t>
            </a:r>
          </a:p>
          <a:p>
            <a:pPr defTabSz="914400"/>
            <a:r>
              <a:rPr lang="en-GB" sz="98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10. Bad microbes in your tummy can sometimes cause this. If you</a:t>
            </a:r>
          </a:p>
          <a:p>
            <a:pPr defTabSz="914400"/>
            <a:r>
              <a:rPr lang="en-GB" sz="98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don’t wash your hands after going to the toilet it can spread around </a:t>
            </a:r>
          </a:p>
          <a:p>
            <a:pPr defTabSz="914400"/>
            <a:r>
              <a:rPr lang="en-GB" sz="98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school.</a:t>
            </a:r>
          </a:p>
          <a:p>
            <a:pPr defTabSz="914400"/>
            <a:r>
              <a:rPr lang="en-GB" sz="98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11. Watch out. Bad tummy microbes can sometimes take you by</a:t>
            </a:r>
          </a:p>
          <a:p>
            <a:pPr defTabSz="914400"/>
            <a:r>
              <a:rPr lang="en-GB" sz="98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Surprise and make you do this.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A82A4D7-136D-4950-958E-EA4004AC5E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e-Bug.eu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06694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8" grpId="0"/>
      <p:bldP spid="27" grpId="0"/>
      <p:bldP spid="29" grpId="0"/>
      <p:bldP spid="30" grpId="0"/>
      <p:bldP spid="31" grpId="0"/>
      <p:bldP spid="32" grpId="0"/>
      <p:bldP spid="34" grpId="0"/>
      <p:bldP spid="35" grpId="0"/>
      <p:bldP spid="36" grpId="0"/>
      <p:bldP spid="37" grpId="0"/>
      <p:bldP spid="38" grpId="0"/>
      <p:bldP spid="3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0D7B0D-6C3E-4547-9100-79686472A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279" y="272635"/>
            <a:ext cx="2924175" cy="1530349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Bad Bug Challenge Wordsearch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3E451D3-FF57-49D9-A467-5B2A59F3D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e-Bug.eu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857AE70-9654-4021-A548-DEFDEDB8C9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54312" y="385658"/>
            <a:ext cx="5156600" cy="6081818"/>
          </a:xfrm>
          <a:prstGeom prst="roundRect">
            <a:avLst>
              <a:gd name="adj" fmla="val 1331"/>
            </a:avLst>
          </a:prstGeom>
          <a:solidFill>
            <a:srgbClr val="99D5C7"/>
          </a:solidFill>
          <a:ln w="12700" cap="flat" cmpd="sng" algn="ctr">
            <a:solidFill>
              <a:srgbClr val="99D5C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6D5887EF-CB89-42B5-8D3A-423860FA8A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8998272"/>
              </p:ext>
            </p:extLst>
          </p:nvPr>
        </p:nvGraphicFramePr>
        <p:xfrm>
          <a:off x="3680162" y="601323"/>
          <a:ext cx="4806616" cy="5756715"/>
        </p:xfrm>
        <a:graphic>
          <a:graphicData uri="http://schemas.openxmlformats.org/drawingml/2006/table">
            <a:tbl>
              <a:tblPr firstRow="1" bandRow="1"/>
              <a:tblGrid>
                <a:gridCol w="307394">
                  <a:extLst>
                    <a:ext uri="{9D8B030D-6E8A-4147-A177-3AD203B41FA5}">
                      <a16:colId xmlns:a16="http://schemas.microsoft.com/office/drawing/2014/main" val="3184823883"/>
                    </a:ext>
                  </a:extLst>
                </a:gridCol>
                <a:gridCol w="321373">
                  <a:extLst>
                    <a:ext uri="{9D8B030D-6E8A-4147-A177-3AD203B41FA5}">
                      <a16:colId xmlns:a16="http://schemas.microsoft.com/office/drawing/2014/main" val="1034118933"/>
                    </a:ext>
                  </a:extLst>
                </a:gridCol>
                <a:gridCol w="321373">
                  <a:extLst>
                    <a:ext uri="{9D8B030D-6E8A-4147-A177-3AD203B41FA5}">
                      <a16:colId xmlns:a16="http://schemas.microsoft.com/office/drawing/2014/main" val="2385670454"/>
                    </a:ext>
                  </a:extLst>
                </a:gridCol>
                <a:gridCol w="321373">
                  <a:extLst>
                    <a:ext uri="{9D8B030D-6E8A-4147-A177-3AD203B41FA5}">
                      <a16:colId xmlns:a16="http://schemas.microsoft.com/office/drawing/2014/main" val="722837434"/>
                    </a:ext>
                  </a:extLst>
                </a:gridCol>
                <a:gridCol w="321373">
                  <a:extLst>
                    <a:ext uri="{9D8B030D-6E8A-4147-A177-3AD203B41FA5}">
                      <a16:colId xmlns:a16="http://schemas.microsoft.com/office/drawing/2014/main" val="655930513"/>
                    </a:ext>
                  </a:extLst>
                </a:gridCol>
                <a:gridCol w="321373">
                  <a:extLst>
                    <a:ext uri="{9D8B030D-6E8A-4147-A177-3AD203B41FA5}">
                      <a16:colId xmlns:a16="http://schemas.microsoft.com/office/drawing/2014/main" val="656882712"/>
                    </a:ext>
                  </a:extLst>
                </a:gridCol>
                <a:gridCol w="321373">
                  <a:extLst>
                    <a:ext uri="{9D8B030D-6E8A-4147-A177-3AD203B41FA5}">
                      <a16:colId xmlns:a16="http://schemas.microsoft.com/office/drawing/2014/main" val="3224783057"/>
                    </a:ext>
                  </a:extLst>
                </a:gridCol>
                <a:gridCol w="321373">
                  <a:extLst>
                    <a:ext uri="{9D8B030D-6E8A-4147-A177-3AD203B41FA5}">
                      <a16:colId xmlns:a16="http://schemas.microsoft.com/office/drawing/2014/main" val="510533721"/>
                    </a:ext>
                  </a:extLst>
                </a:gridCol>
                <a:gridCol w="321373">
                  <a:extLst>
                    <a:ext uri="{9D8B030D-6E8A-4147-A177-3AD203B41FA5}">
                      <a16:colId xmlns:a16="http://schemas.microsoft.com/office/drawing/2014/main" val="2766157780"/>
                    </a:ext>
                  </a:extLst>
                </a:gridCol>
                <a:gridCol w="321373">
                  <a:extLst>
                    <a:ext uri="{9D8B030D-6E8A-4147-A177-3AD203B41FA5}">
                      <a16:colId xmlns:a16="http://schemas.microsoft.com/office/drawing/2014/main" val="3816766105"/>
                    </a:ext>
                  </a:extLst>
                </a:gridCol>
                <a:gridCol w="321373">
                  <a:extLst>
                    <a:ext uri="{9D8B030D-6E8A-4147-A177-3AD203B41FA5}">
                      <a16:colId xmlns:a16="http://schemas.microsoft.com/office/drawing/2014/main" val="2867862659"/>
                    </a:ext>
                  </a:extLst>
                </a:gridCol>
                <a:gridCol w="321373">
                  <a:extLst>
                    <a:ext uri="{9D8B030D-6E8A-4147-A177-3AD203B41FA5}">
                      <a16:colId xmlns:a16="http://schemas.microsoft.com/office/drawing/2014/main" val="3031943554"/>
                    </a:ext>
                  </a:extLst>
                </a:gridCol>
                <a:gridCol w="321373">
                  <a:extLst>
                    <a:ext uri="{9D8B030D-6E8A-4147-A177-3AD203B41FA5}">
                      <a16:colId xmlns:a16="http://schemas.microsoft.com/office/drawing/2014/main" val="3136505526"/>
                    </a:ext>
                  </a:extLst>
                </a:gridCol>
                <a:gridCol w="321373">
                  <a:extLst>
                    <a:ext uri="{9D8B030D-6E8A-4147-A177-3AD203B41FA5}">
                      <a16:colId xmlns:a16="http://schemas.microsoft.com/office/drawing/2014/main" val="1210297969"/>
                    </a:ext>
                  </a:extLst>
                </a:gridCol>
                <a:gridCol w="321373">
                  <a:extLst>
                    <a:ext uri="{9D8B030D-6E8A-4147-A177-3AD203B41FA5}">
                      <a16:colId xmlns:a16="http://schemas.microsoft.com/office/drawing/2014/main" val="1918494530"/>
                    </a:ext>
                  </a:extLst>
                </a:gridCol>
              </a:tblGrid>
              <a:tr h="38378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b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b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b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b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b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b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b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b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b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b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b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b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b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b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b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8268241"/>
                  </a:ext>
                </a:extLst>
              </a:tr>
              <a:tr h="38378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5692709"/>
                  </a:ext>
                </a:extLst>
              </a:tr>
              <a:tr h="38378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2074419"/>
                  </a:ext>
                </a:extLst>
              </a:tr>
              <a:tr h="38378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7775147"/>
                  </a:ext>
                </a:extLst>
              </a:tr>
              <a:tr h="38378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9266364"/>
                  </a:ext>
                </a:extLst>
              </a:tr>
              <a:tr h="38378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8382689"/>
                  </a:ext>
                </a:extLst>
              </a:tr>
              <a:tr h="38378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524623"/>
                  </a:ext>
                </a:extLst>
              </a:tr>
              <a:tr h="38378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5985906"/>
                  </a:ext>
                </a:extLst>
              </a:tr>
              <a:tr h="38378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5956138"/>
                  </a:ext>
                </a:extLst>
              </a:tr>
              <a:tr h="38378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0582309"/>
                  </a:ext>
                </a:extLst>
              </a:tr>
              <a:tr h="38378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2584354"/>
                  </a:ext>
                </a:extLst>
              </a:tr>
              <a:tr h="38378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9272425"/>
                  </a:ext>
                </a:extLst>
              </a:tr>
              <a:tr h="38378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1155215"/>
                  </a:ext>
                </a:extLst>
              </a:tr>
              <a:tr h="38378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5568957"/>
                  </a:ext>
                </a:extLst>
              </a:tr>
              <a:tr h="38378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6013209"/>
                  </a:ext>
                </a:extLst>
              </a:tr>
            </a:tbl>
          </a:graphicData>
        </a:graphic>
      </p:graphicFrame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9F3C0F74-05FA-4652-84AB-0CD57C6EE5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458743" y="272635"/>
            <a:ext cx="5370932" cy="6271039"/>
          </a:xfrm>
          <a:prstGeom prst="roundRect">
            <a:avLst>
              <a:gd name="adj" fmla="val 2575"/>
            </a:avLst>
          </a:prstGeom>
          <a:noFill/>
          <a:ln w="76200" cap="sq" cmpd="sng" algn="ctr">
            <a:solidFill>
              <a:srgbClr val="117E62"/>
            </a:solidFill>
            <a:prstDash val="solid"/>
            <a:bevel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52A1BE7-0AF8-447E-B14B-295E948082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34306" y="172407"/>
            <a:ext cx="563212" cy="563212"/>
          </a:xfrm>
          <a:prstGeom prst="ellipse">
            <a:avLst/>
          </a:prstGeom>
          <a:solidFill>
            <a:sysClr val="window" lastClr="FFFFFF"/>
          </a:solidFill>
          <a:ln w="38100" cap="flat" cmpd="sng" algn="ctr">
            <a:solidFill>
              <a:srgbClr val="1DB28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14DF6DF-57D9-4D2C-B4F1-3D7FBAC1AB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6432" y="192403"/>
            <a:ext cx="478960" cy="52322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8811A5FA-A52C-4C35-9267-62B8A39296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38125" y="3733800"/>
            <a:ext cx="2996484" cy="2343150"/>
          </a:xfrm>
          <a:prstGeom prst="roundRect">
            <a:avLst/>
          </a:prstGeom>
          <a:solidFill>
            <a:srgbClr val="12B3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E24CD39-2303-40C2-89B4-E4EFD366E75D}"/>
              </a:ext>
            </a:extLst>
          </p:cNvPr>
          <p:cNvSpPr txBox="1"/>
          <p:nvPr/>
        </p:nvSpPr>
        <p:spPr>
          <a:xfrm>
            <a:off x="238125" y="3835851"/>
            <a:ext cx="2996484" cy="2139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GB" sz="1900" b="1" dirty="0">
                <a:solidFill>
                  <a:srgbClr val="E7E6E6">
                    <a:lumMod val="1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 Words:</a:t>
            </a:r>
          </a:p>
          <a:p>
            <a:pPr lvl="0" algn="ctr"/>
            <a:r>
              <a:rPr lang="en-GB" sz="1900" dirty="0">
                <a:solidFill>
                  <a:srgbClr val="E7E6E6">
                    <a:lumMod val="1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Cough; Cold; Food poisoning; Dirty Hands; Headache; Hay fever; Asthma; Spot; Flu; Influenza; Athletes foot; Sleepy; Measles; Vomit;</a:t>
            </a:r>
          </a:p>
        </p:txBody>
      </p:sp>
      <p:pic>
        <p:nvPicPr>
          <p:cNvPr id="21" name="Picture 20" descr="Bad virus">
            <a:extLst>
              <a:ext uri="{FF2B5EF4-FFF2-40B4-BE49-F238E27FC236}">
                <a16:creationId xmlns:a16="http://schemas.microsoft.com/office/drawing/2014/main" id="{309645A4-AD5D-47C4-801D-723E9815E7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831" y="2057145"/>
            <a:ext cx="1596183" cy="1496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9876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557B9CB-CE9F-4E06-9781-B31BBDE0D5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38125" y="3733800"/>
            <a:ext cx="2996484" cy="2343150"/>
          </a:xfrm>
          <a:prstGeom prst="roundRect">
            <a:avLst/>
          </a:prstGeom>
          <a:solidFill>
            <a:srgbClr val="12B3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F0DF1C94-E791-4CD0-AD90-5A54F89BE0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54312" y="385658"/>
            <a:ext cx="5156600" cy="6081818"/>
          </a:xfrm>
          <a:prstGeom prst="roundRect">
            <a:avLst>
              <a:gd name="adj" fmla="val 1331"/>
            </a:avLst>
          </a:prstGeom>
          <a:solidFill>
            <a:srgbClr val="99D5C7"/>
          </a:solidFill>
          <a:ln w="12700" cap="flat" cmpd="sng" algn="ctr">
            <a:solidFill>
              <a:srgbClr val="99D5C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7" name="Table 26">
            <a:extLst>
              <a:ext uri="{FF2B5EF4-FFF2-40B4-BE49-F238E27FC236}">
                <a16:creationId xmlns:a16="http://schemas.microsoft.com/office/drawing/2014/main" id="{5BD02A04-C372-45FF-BA6B-62F2446F81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1017906"/>
              </p:ext>
            </p:extLst>
          </p:nvPr>
        </p:nvGraphicFramePr>
        <p:xfrm>
          <a:off x="3680162" y="601323"/>
          <a:ext cx="4806616" cy="5756715"/>
        </p:xfrm>
        <a:graphic>
          <a:graphicData uri="http://schemas.openxmlformats.org/drawingml/2006/table">
            <a:tbl>
              <a:tblPr firstRow="1" bandRow="1"/>
              <a:tblGrid>
                <a:gridCol w="307394">
                  <a:extLst>
                    <a:ext uri="{9D8B030D-6E8A-4147-A177-3AD203B41FA5}">
                      <a16:colId xmlns:a16="http://schemas.microsoft.com/office/drawing/2014/main" val="3184823883"/>
                    </a:ext>
                  </a:extLst>
                </a:gridCol>
                <a:gridCol w="321373">
                  <a:extLst>
                    <a:ext uri="{9D8B030D-6E8A-4147-A177-3AD203B41FA5}">
                      <a16:colId xmlns:a16="http://schemas.microsoft.com/office/drawing/2014/main" val="1034118933"/>
                    </a:ext>
                  </a:extLst>
                </a:gridCol>
                <a:gridCol w="321373">
                  <a:extLst>
                    <a:ext uri="{9D8B030D-6E8A-4147-A177-3AD203B41FA5}">
                      <a16:colId xmlns:a16="http://schemas.microsoft.com/office/drawing/2014/main" val="2385670454"/>
                    </a:ext>
                  </a:extLst>
                </a:gridCol>
                <a:gridCol w="321373">
                  <a:extLst>
                    <a:ext uri="{9D8B030D-6E8A-4147-A177-3AD203B41FA5}">
                      <a16:colId xmlns:a16="http://schemas.microsoft.com/office/drawing/2014/main" val="722837434"/>
                    </a:ext>
                  </a:extLst>
                </a:gridCol>
                <a:gridCol w="321373">
                  <a:extLst>
                    <a:ext uri="{9D8B030D-6E8A-4147-A177-3AD203B41FA5}">
                      <a16:colId xmlns:a16="http://schemas.microsoft.com/office/drawing/2014/main" val="655930513"/>
                    </a:ext>
                  </a:extLst>
                </a:gridCol>
                <a:gridCol w="321373">
                  <a:extLst>
                    <a:ext uri="{9D8B030D-6E8A-4147-A177-3AD203B41FA5}">
                      <a16:colId xmlns:a16="http://schemas.microsoft.com/office/drawing/2014/main" val="656882712"/>
                    </a:ext>
                  </a:extLst>
                </a:gridCol>
                <a:gridCol w="321373">
                  <a:extLst>
                    <a:ext uri="{9D8B030D-6E8A-4147-A177-3AD203B41FA5}">
                      <a16:colId xmlns:a16="http://schemas.microsoft.com/office/drawing/2014/main" val="3224783057"/>
                    </a:ext>
                  </a:extLst>
                </a:gridCol>
                <a:gridCol w="321373">
                  <a:extLst>
                    <a:ext uri="{9D8B030D-6E8A-4147-A177-3AD203B41FA5}">
                      <a16:colId xmlns:a16="http://schemas.microsoft.com/office/drawing/2014/main" val="510533721"/>
                    </a:ext>
                  </a:extLst>
                </a:gridCol>
                <a:gridCol w="321373">
                  <a:extLst>
                    <a:ext uri="{9D8B030D-6E8A-4147-A177-3AD203B41FA5}">
                      <a16:colId xmlns:a16="http://schemas.microsoft.com/office/drawing/2014/main" val="2766157780"/>
                    </a:ext>
                  </a:extLst>
                </a:gridCol>
                <a:gridCol w="321373">
                  <a:extLst>
                    <a:ext uri="{9D8B030D-6E8A-4147-A177-3AD203B41FA5}">
                      <a16:colId xmlns:a16="http://schemas.microsoft.com/office/drawing/2014/main" val="3816766105"/>
                    </a:ext>
                  </a:extLst>
                </a:gridCol>
                <a:gridCol w="321373">
                  <a:extLst>
                    <a:ext uri="{9D8B030D-6E8A-4147-A177-3AD203B41FA5}">
                      <a16:colId xmlns:a16="http://schemas.microsoft.com/office/drawing/2014/main" val="2867862659"/>
                    </a:ext>
                  </a:extLst>
                </a:gridCol>
                <a:gridCol w="321373">
                  <a:extLst>
                    <a:ext uri="{9D8B030D-6E8A-4147-A177-3AD203B41FA5}">
                      <a16:colId xmlns:a16="http://schemas.microsoft.com/office/drawing/2014/main" val="3031943554"/>
                    </a:ext>
                  </a:extLst>
                </a:gridCol>
                <a:gridCol w="321373">
                  <a:extLst>
                    <a:ext uri="{9D8B030D-6E8A-4147-A177-3AD203B41FA5}">
                      <a16:colId xmlns:a16="http://schemas.microsoft.com/office/drawing/2014/main" val="3136505526"/>
                    </a:ext>
                  </a:extLst>
                </a:gridCol>
                <a:gridCol w="321373">
                  <a:extLst>
                    <a:ext uri="{9D8B030D-6E8A-4147-A177-3AD203B41FA5}">
                      <a16:colId xmlns:a16="http://schemas.microsoft.com/office/drawing/2014/main" val="1210297969"/>
                    </a:ext>
                  </a:extLst>
                </a:gridCol>
                <a:gridCol w="321373">
                  <a:extLst>
                    <a:ext uri="{9D8B030D-6E8A-4147-A177-3AD203B41FA5}">
                      <a16:colId xmlns:a16="http://schemas.microsoft.com/office/drawing/2014/main" val="1918494530"/>
                    </a:ext>
                  </a:extLst>
                </a:gridCol>
              </a:tblGrid>
              <a:tr h="38378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b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b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b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b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b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b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b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b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b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b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b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b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b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b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b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8268241"/>
                  </a:ext>
                </a:extLst>
              </a:tr>
              <a:tr h="38378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5692709"/>
                  </a:ext>
                </a:extLst>
              </a:tr>
              <a:tr h="38378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2074419"/>
                  </a:ext>
                </a:extLst>
              </a:tr>
              <a:tr h="38378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7775147"/>
                  </a:ext>
                </a:extLst>
              </a:tr>
              <a:tr h="38378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9266364"/>
                  </a:ext>
                </a:extLst>
              </a:tr>
              <a:tr h="38378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8382689"/>
                  </a:ext>
                </a:extLst>
              </a:tr>
              <a:tr h="38378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524623"/>
                  </a:ext>
                </a:extLst>
              </a:tr>
              <a:tr h="38378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5985906"/>
                  </a:ext>
                </a:extLst>
              </a:tr>
              <a:tr h="38378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5956138"/>
                  </a:ext>
                </a:extLst>
              </a:tr>
              <a:tr h="38378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0582309"/>
                  </a:ext>
                </a:extLst>
              </a:tr>
              <a:tr h="38378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2584354"/>
                  </a:ext>
                </a:extLst>
              </a:tr>
              <a:tr h="38378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9272425"/>
                  </a:ext>
                </a:extLst>
              </a:tr>
              <a:tr h="38378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1155215"/>
                  </a:ext>
                </a:extLst>
              </a:tr>
              <a:tr h="38378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5568957"/>
                  </a:ext>
                </a:extLst>
              </a:tr>
              <a:tr h="38378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6013209"/>
                  </a:ext>
                </a:extLst>
              </a:tr>
            </a:tbl>
          </a:graphicData>
        </a:graphic>
      </p:graphicFrame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E3A6730E-12B3-465C-993B-A08C5A943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458743" y="272635"/>
            <a:ext cx="5370932" cy="6271039"/>
          </a:xfrm>
          <a:prstGeom prst="roundRect">
            <a:avLst>
              <a:gd name="adj" fmla="val 2575"/>
            </a:avLst>
          </a:prstGeom>
          <a:noFill/>
          <a:ln w="76200" cap="sq" cmpd="sng" algn="ctr">
            <a:solidFill>
              <a:srgbClr val="117E62"/>
            </a:solidFill>
            <a:prstDash val="solid"/>
            <a:bevel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64FAC920-25D4-41F9-9EEF-50CAF7D3A8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34306" y="172407"/>
            <a:ext cx="563212" cy="563212"/>
          </a:xfrm>
          <a:prstGeom prst="ellipse">
            <a:avLst/>
          </a:prstGeom>
          <a:solidFill>
            <a:sysClr val="window" lastClr="FFFFFF"/>
          </a:solidFill>
          <a:ln w="38100" cap="flat" cmpd="sng" algn="ctr">
            <a:solidFill>
              <a:srgbClr val="1DB28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B08A2307-C25C-4D22-9BB9-823AD052F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6432" y="192403"/>
            <a:ext cx="478960" cy="52322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91AB296-5D05-4FE1-97A8-E302055FB3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5000625" y="2695575"/>
            <a:ext cx="1504950" cy="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C291AB6A-8E4A-4C13-BB86-D8D0753181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124325" y="735619"/>
            <a:ext cx="0" cy="1323976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4C64C40A-A251-445D-A7FD-51F7A8D95D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792273" y="748752"/>
            <a:ext cx="3952139" cy="4747173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F4C785BE-9CB1-4718-8ED4-BC2DCE0B84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357805" y="2238773"/>
            <a:ext cx="0" cy="3678975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DDCF538F-974B-42C7-995B-1897E718CF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691180" y="1053044"/>
            <a:ext cx="0" cy="291888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7EB674CC-1D51-43BF-8381-4445C3B87A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3696506" y="6155512"/>
            <a:ext cx="2551894" cy="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65B4012E-5554-4063-BF42-94E7F4DB32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6019543" y="1942110"/>
            <a:ext cx="1724869" cy="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0BE50C20-97A3-4AED-B0EC-3B7EAD902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3753005" y="5381626"/>
            <a:ext cx="1098134" cy="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660E8F06-BC29-443C-AC53-B9073B7840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5316119" y="1169597"/>
            <a:ext cx="847140" cy="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CBD03E02-702A-453E-8097-EB6E6190CA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5316119" y="5000626"/>
            <a:ext cx="2809005" cy="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AEE04B4B-3143-4E57-ADEE-A592A6ED06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334306" y="1829086"/>
            <a:ext cx="0" cy="4527265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141CB881-768D-4E69-88CC-4FE92B5C26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5029236" y="5782648"/>
            <a:ext cx="1770905" cy="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81E08E31-633E-4647-8FE4-31F6A0FA13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3828447" y="3003211"/>
            <a:ext cx="3559" cy="2496322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FB75ED11-BF1B-49F7-9641-F9CD866502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106681" y="2638740"/>
            <a:ext cx="1412964" cy="1714185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1">
            <a:extLst>
              <a:ext uri="{FF2B5EF4-FFF2-40B4-BE49-F238E27FC236}">
                <a16:creationId xmlns:a16="http://schemas.microsoft.com/office/drawing/2014/main" id="{98AF5832-A52F-494A-B198-60438223F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381" y="272635"/>
            <a:ext cx="3213437" cy="1909867"/>
          </a:xfrm>
        </p:spPr>
        <p:txBody>
          <a:bodyPr>
            <a:noAutofit/>
          </a:bodyPr>
          <a:lstStyle/>
          <a:p>
            <a:r>
              <a:rPr lang="en-GB" sz="3400" b="1" dirty="0"/>
              <a:t>Bad Bug Challenge Wordsearch - Answers</a:t>
            </a:r>
          </a:p>
        </p:txBody>
      </p:sp>
      <p:pic>
        <p:nvPicPr>
          <p:cNvPr id="20" name="Picture 19" descr="Bad virus">
            <a:extLst>
              <a:ext uri="{FF2B5EF4-FFF2-40B4-BE49-F238E27FC236}">
                <a16:creationId xmlns:a16="http://schemas.microsoft.com/office/drawing/2014/main" id="{D5B59097-BB92-4C3A-9B31-816422598C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231" y="2346681"/>
            <a:ext cx="1302769" cy="1221662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4FF527EB-2EE9-44A2-8EB9-128C89701E6B}"/>
              </a:ext>
            </a:extLst>
          </p:cNvPr>
          <p:cNvSpPr txBox="1"/>
          <p:nvPr/>
        </p:nvSpPr>
        <p:spPr>
          <a:xfrm>
            <a:off x="231623" y="3816801"/>
            <a:ext cx="2996484" cy="2139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GB" sz="1900" b="1" dirty="0">
                <a:solidFill>
                  <a:srgbClr val="E7E6E6">
                    <a:lumMod val="1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 Words:</a:t>
            </a:r>
          </a:p>
          <a:p>
            <a:pPr lvl="0" algn="ctr"/>
            <a:r>
              <a:rPr lang="en-GB" sz="1900" dirty="0">
                <a:solidFill>
                  <a:srgbClr val="E7E6E6">
                    <a:lumMod val="1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Cough; Cold; Food poisoning; Dirty Hands; Headache; Hay fever; Asthma; Spot; Flu; Influenza; Athletes foot; Sleepy; Measles; Vomit;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0946743-5A42-4325-AB5C-72792AF2B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e-Bug.eu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33057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EC35DCE-CF75-4D2B-9689-2615C998F6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91502" y="1345665"/>
            <a:ext cx="3885565" cy="4629150"/>
          </a:xfrm>
          <a:prstGeom prst="roundRect">
            <a:avLst>
              <a:gd name="adj" fmla="val 2575"/>
            </a:avLst>
          </a:prstGeom>
          <a:noFill/>
          <a:ln w="76200" cap="sq">
            <a:solidFill>
              <a:srgbClr val="117E62"/>
            </a:solidFill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9ADA352F-616B-4486-BB04-FDA0953ECF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54244" y="1326615"/>
            <a:ext cx="3885565" cy="4629150"/>
          </a:xfrm>
          <a:prstGeom prst="roundRect">
            <a:avLst>
              <a:gd name="adj" fmla="val 2575"/>
            </a:avLst>
          </a:prstGeom>
          <a:noFill/>
          <a:ln w="76200" cap="sq">
            <a:solidFill>
              <a:srgbClr val="117E62"/>
            </a:solidFill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4972321-4AC4-4056-B201-E173E206BA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325" y="-1061491"/>
            <a:ext cx="8515350" cy="1035051"/>
          </a:xfrm>
        </p:spPr>
        <p:txBody>
          <a:bodyPr>
            <a:normAutofit/>
          </a:bodyPr>
          <a:lstStyle/>
          <a:p>
            <a:pPr algn="ctr"/>
            <a:r>
              <a:rPr lang="en-GB" sz="3500" b="1" dirty="0"/>
              <a:t>Harmful Microbes Quiz 1 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615352E-CB8A-4ED3-A023-06E575594F39}"/>
              </a:ext>
            </a:extLst>
          </p:cNvPr>
          <p:cNvSpPr txBox="1">
            <a:spLocks/>
          </p:cNvSpPr>
          <p:nvPr/>
        </p:nvSpPr>
        <p:spPr>
          <a:xfrm>
            <a:off x="314325" y="136524"/>
            <a:ext cx="8515350" cy="10350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GB" sz="3500" b="1"/>
              <a:t>Harmful Microbes Quiz </a:t>
            </a:r>
            <a:endParaRPr lang="en-GB" sz="3500" b="1" dirty="0"/>
          </a:p>
        </p:txBody>
      </p:sp>
      <p:sp>
        <p:nvSpPr>
          <p:cNvPr id="8" name="TextBox 1" descr="Which of these are microbes?&#10;3 points&#10; Bacteria&#10; Virus&#10; Antibiotic&#10; Fungi&#10;&#10;&#10;Microbes are found:&#10;1 point&#10; In the air&#10; On our hands&#10; On surfaces&#10; Everywhere&#10;&#10;&#10;Which foods or drinks are produced through the growth of microbes?&#10;4 points&#10; Cheese&#10; Bread&#10; Yoghurt&#10; Fizzy drinks&#10;&#10;&#10;What is another word for a harmful microbe?&#10;1 point&#10; Infectious&#10; Antibiotic&#10; Pathogen&#10; Flora&#10;">
            <a:extLst>
              <a:ext uri="{FF2B5EF4-FFF2-40B4-BE49-F238E27FC236}">
                <a16:creationId xmlns:a16="http://schemas.microsoft.com/office/drawing/2014/main" id="{5730F3E2-EE1A-4901-A266-E8A8EBC6569B}"/>
              </a:ext>
            </a:extLst>
          </p:cNvPr>
          <p:cNvSpPr txBox="1"/>
          <p:nvPr/>
        </p:nvSpPr>
        <p:spPr>
          <a:xfrm>
            <a:off x="697798" y="1573064"/>
            <a:ext cx="456000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Which of these are microbes?</a:t>
            </a:r>
            <a:endParaRPr kumimoji="0" lang="en-GB" sz="30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(3 points)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>
                <a:tab pos="457200" algn="l"/>
              </a:tabLst>
              <a:defRPr/>
            </a:pPr>
            <a:r>
              <a:rPr kumimoji="0" lang="en-GB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Bacteria</a:t>
            </a:r>
            <a:endParaRPr kumimoji="0" lang="en-GB" sz="3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>
                <a:tab pos="457200" algn="l"/>
              </a:tabLst>
              <a:defRPr/>
            </a:pPr>
            <a:r>
              <a:rPr kumimoji="0" lang="en-GB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Virus</a:t>
            </a:r>
            <a:endParaRPr kumimoji="0" lang="en-GB" sz="3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571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>
                <a:tab pos="457200" algn="l"/>
              </a:tabLst>
              <a:defRPr/>
            </a:pPr>
            <a:r>
              <a:rPr kumimoji="0" lang="en-GB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Antibiotic</a:t>
            </a:r>
            <a:endParaRPr kumimoji="0" lang="en-GB" sz="3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571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>
                <a:tab pos="457200" algn="l"/>
              </a:tabLst>
              <a:defRPr/>
            </a:pPr>
            <a:r>
              <a:rPr kumimoji="0" lang="en-GB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Fungi</a:t>
            </a:r>
            <a:br>
              <a:rPr kumimoji="0" lang="en-GB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</a:br>
            <a:endParaRPr kumimoji="0" lang="en-GB" sz="3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9" name="TextBox 1" descr="Which of these are microbes?&#10;3 points&#10; Bacteria&#10; Virus&#10; Antibiotic&#10; Fungi&#10;&#10;&#10;Microbes are found:&#10;1 point&#10; In the air&#10; On our hands&#10; On surfaces&#10; Everywhere&#10;&#10;&#10;Which foods or drinks are produced through the growth of microbes?&#10;4 points&#10; Cheese&#10; Bread&#10; Yoghurt&#10; Fizzy drinks&#10;&#10;&#10;What is another word for a harmful microbe?&#10;1 point&#10; Infectious&#10; Antibiotic&#10; Pathogen&#10; Flora&#10;">
            <a:extLst>
              <a:ext uri="{FF2B5EF4-FFF2-40B4-BE49-F238E27FC236}">
                <a16:creationId xmlns:a16="http://schemas.microsoft.com/office/drawing/2014/main" id="{E7ED35A9-93A0-4541-82C9-E6CB6D168EA8}"/>
              </a:ext>
            </a:extLst>
          </p:cNvPr>
          <p:cNvSpPr txBox="1"/>
          <p:nvPr/>
        </p:nvSpPr>
        <p:spPr>
          <a:xfrm>
            <a:off x="4849176" y="1573064"/>
            <a:ext cx="388556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en-GB" sz="3000" b="1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Microbes are found</a:t>
            </a:r>
            <a:endParaRPr lang="en-GB" sz="30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sz="30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(1 point)</a:t>
            </a:r>
          </a:p>
          <a:p>
            <a:pPr>
              <a:spcAft>
                <a:spcPts val="0"/>
              </a:spcAft>
            </a:pPr>
            <a:endParaRPr lang="en-GB" sz="30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"/>
              <a:tabLst>
                <a:tab pos="457200" algn="l"/>
              </a:tabLst>
            </a:pPr>
            <a:r>
              <a:rPr lang="en-GB" sz="3000" kern="1200" dirty="0"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In the air</a:t>
            </a:r>
            <a:endParaRPr lang="en-GB" sz="3000" dirty="0">
              <a:effectLst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"/>
              <a:tabLst>
                <a:tab pos="457200" algn="l"/>
              </a:tabLst>
            </a:pPr>
            <a:r>
              <a:rPr lang="en-GB" sz="3000" kern="1200" dirty="0"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On our hands</a:t>
            </a:r>
            <a:endParaRPr lang="en-GB" sz="3000" dirty="0">
              <a:effectLst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"/>
              <a:tabLst>
                <a:tab pos="457200" algn="l"/>
              </a:tabLst>
            </a:pPr>
            <a:r>
              <a:rPr lang="en-GB" sz="3000" kern="1200" dirty="0"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On surfaces</a:t>
            </a:r>
            <a:endParaRPr lang="en-GB" sz="3000" dirty="0">
              <a:effectLst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"/>
              <a:tabLst>
                <a:tab pos="457200" algn="l"/>
              </a:tabLst>
            </a:pPr>
            <a:r>
              <a:rPr lang="en-GB" sz="3000" kern="1200" dirty="0"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Everywhere</a:t>
            </a:r>
            <a:br>
              <a:rPr lang="en-GB" sz="3000" kern="1200" dirty="0">
                <a:solidFill>
                  <a:srgbClr val="000000"/>
                </a:solidFill>
                <a:effectLst/>
                <a:cs typeface="Arial" panose="020B0604020202020204" pitchFamily="34" charset="0"/>
              </a:rPr>
            </a:br>
            <a:endParaRPr lang="en-GB" sz="3000" dirty="0">
              <a:effectLst/>
            </a:endParaRPr>
          </a:p>
          <a:p>
            <a:pPr>
              <a:spcAft>
                <a:spcPts val="0"/>
              </a:spcAft>
            </a:pPr>
            <a:endParaRPr lang="en-GB" sz="3000" dirty="0">
              <a:effectLst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D07AFEC-0454-4E82-9E9B-58FDE6395F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e-Bug.eu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866981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4FA044-6E7E-4B58-AE6C-9147DCB10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1762"/>
            <a:ext cx="7886700" cy="1325563"/>
          </a:xfrm>
        </p:spPr>
        <p:txBody>
          <a:bodyPr/>
          <a:lstStyle/>
          <a:p>
            <a:pPr algn="ctr"/>
            <a:r>
              <a:rPr lang="en-GB" b="1" dirty="0"/>
              <a:t>Learning Outcomes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6CC254-3A05-42F9-9319-F72717823C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005" y="1544637"/>
            <a:ext cx="8637019" cy="4899026"/>
          </a:xfrm>
        </p:spPr>
        <p:txBody>
          <a:bodyPr>
            <a:normAutofit/>
          </a:bodyPr>
          <a:lstStyle/>
          <a:p>
            <a:pPr marL="0" lvl="0" indent="0" algn="just">
              <a:buNone/>
            </a:pPr>
            <a:r>
              <a:rPr lang="en-GB" sz="3000" dirty="0"/>
              <a:t>• Understand that sometimes microbes can make us ill. </a:t>
            </a:r>
          </a:p>
          <a:p>
            <a:pPr marL="0" lvl="0" indent="0" algn="just">
              <a:buNone/>
            </a:pPr>
            <a:endParaRPr lang="en-GB" sz="3000" dirty="0"/>
          </a:p>
          <a:p>
            <a:pPr marL="0" lvl="0" indent="0" algn="just">
              <a:buNone/>
            </a:pPr>
            <a:r>
              <a:rPr lang="en-GB" sz="3000" dirty="0"/>
              <a:t>• Understand that harmful microbes can pass from person to person. </a:t>
            </a:r>
          </a:p>
          <a:p>
            <a:pPr marL="0" lvl="0" indent="0" algn="just">
              <a:buNone/>
            </a:pPr>
            <a:endParaRPr lang="en-GB" sz="3000" dirty="0"/>
          </a:p>
          <a:p>
            <a:pPr marL="0" lvl="0" indent="0" algn="just">
              <a:buNone/>
            </a:pPr>
            <a:r>
              <a:rPr lang="en-GB" sz="3000" dirty="0"/>
              <a:t>• Understand that not all illnesses are caused by harmful microbes.</a:t>
            </a:r>
          </a:p>
          <a:p>
            <a:pPr marL="0" lvl="0" indent="0" algn="just">
              <a:buNone/>
            </a:pP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88D15B6-5797-462F-A75B-64B5EA985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e-Bug.eu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418119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A221AA5-5EE6-40D9-91D7-1F0718FA8A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325" y="-1019052"/>
            <a:ext cx="8515350" cy="1035051"/>
          </a:xfrm>
        </p:spPr>
        <p:txBody>
          <a:bodyPr>
            <a:normAutofit/>
          </a:bodyPr>
          <a:lstStyle/>
          <a:p>
            <a:pPr algn="ctr"/>
            <a:r>
              <a:rPr lang="en-GB" sz="3500" b="1" dirty="0"/>
              <a:t>Harmful Microbes Quiz 2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FDB3A02-7555-4473-B5B2-DF8E345FA5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14325" y="1409700"/>
            <a:ext cx="4667250" cy="4286250"/>
          </a:xfrm>
          <a:prstGeom prst="roundRect">
            <a:avLst>
              <a:gd name="adj" fmla="val 2575"/>
            </a:avLst>
          </a:prstGeom>
          <a:noFill/>
          <a:ln w="76200" cap="sq">
            <a:solidFill>
              <a:srgbClr val="117E62"/>
            </a:solidFill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353EA7B-6253-4366-9EF0-E8E47E859B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91125" y="1409700"/>
            <a:ext cx="3638550" cy="4286250"/>
          </a:xfrm>
          <a:prstGeom prst="roundRect">
            <a:avLst>
              <a:gd name="adj" fmla="val 2575"/>
            </a:avLst>
          </a:prstGeom>
          <a:noFill/>
          <a:ln w="76200" cap="sq">
            <a:solidFill>
              <a:srgbClr val="117E62"/>
            </a:solidFill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46D0065-B8AF-41C4-B764-7EDCB593E092}"/>
              </a:ext>
            </a:extLst>
          </p:cNvPr>
          <p:cNvSpPr txBox="1">
            <a:spLocks/>
          </p:cNvSpPr>
          <p:nvPr/>
        </p:nvSpPr>
        <p:spPr>
          <a:xfrm>
            <a:off x="314325" y="136524"/>
            <a:ext cx="8515350" cy="10350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GB" sz="3500" b="1"/>
              <a:t>Harmful Microbes Quiz </a:t>
            </a:r>
            <a:endParaRPr lang="en-GB" sz="3500" b="1" dirty="0"/>
          </a:p>
        </p:txBody>
      </p:sp>
      <p:sp>
        <p:nvSpPr>
          <p:cNvPr id="5" name="TextBox 1" descr="Which of these are microbes?&#10;3 points&#10; Bacteria&#10; Virus&#10; Antibiotic&#10; Fungi&#10;&#10;&#10;Microbes are found:&#10;1 point&#10; In the air&#10; On our hands&#10; On surfaces&#10; Everywhere&#10;&#10;&#10;Which foods or drinks are produced through the growth of microbes?&#10;4 points&#10; Cheese&#10; Bread&#10; Yoghurt&#10; Fizzy drinks&#10;&#10;&#10;What is another word for a harmful microbe?&#10;1 point&#10; Infectious&#10; Antibiotic&#10; Pathogen&#10; Flora&#10;">
            <a:extLst>
              <a:ext uri="{FF2B5EF4-FFF2-40B4-BE49-F238E27FC236}">
                <a16:creationId xmlns:a16="http://schemas.microsoft.com/office/drawing/2014/main" id="{F9965F1B-03C3-46CE-9474-04F98E925514}"/>
              </a:ext>
            </a:extLst>
          </p:cNvPr>
          <p:cNvSpPr txBox="1"/>
          <p:nvPr/>
        </p:nvSpPr>
        <p:spPr>
          <a:xfrm>
            <a:off x="362268" y="643375"/>
            <a:ext cx="466725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br>
              <a:rPr lang="en-GB" sz="2800" kern="1200" dirty="0">
                <a:solidFill>
                  <a:srgbClr val="000000"/>
                </a:solidFill>
                <a:effectLst/>
                <a:cs typeface="Arial" panose="020B0604020202020204" pitchFamily="34" charset="0"/>
              </a:rPr>
            </a:br>
            <a:endParaRPr lang="en-GB" sz="2800" dirty="0">
              <a:effectLst/>
            </a:endParaRPr>
          </a:p>
          <a:p>
            <a:pPr>
              <a:spcAft>
                <a:spcPts val="0"/>
              </a:spcAft>
            </a:pPr>
            <a:r>
              <a:rPr lang="en-GB" sz="2800" b="1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Which foods or drinks are</a:t>
            </a:r>
            <a:endParaRPr lang="en-GB" sz="28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sz="2800" b="1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produced through the growth of microbes?</a:t>
            </a:r>
            <a:endParaRPr lang="en-GB" sz="28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sz="28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(4 points)</a:t>
            </a:r>
          </a:p>
          <a:p>
            <a:pPr>
              <a:spcAft>
                <a:spcPts val="0"/>
              </a:spcAft>
            </a:pPr>
            <a:endParaRPr lang="en-GB" sz="2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"/>
              <a:tabLst>
                <a:tab pos="457200" algn="l"/>
              </a:tabLst>
            </a:pPr>
            <a:r>
              <a:rPr lang="en-GB" sz="2800" kern="1200" dirty="0"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Cheese</a:t>
            </a:r>
            <a:endParaRPr lang="en-GB" sz="2800" dirty="0">
              <a:effectLst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"/>
              <a:tabLst>
                <a:tab pos="457200" algn="l"/>
              </a:tabLst>
            </a:pPr>
            <a:r>
              <a:rPr lang="en-GB" sz="2800" kern="1200" dirty="0"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Bread</a:t>
            </a:r>
            <a:endParaRPr lang="en-GB" sz="2800" dirty="0">
              <a:effectLst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"/>
              <a:tabLst>
                <a:tab pos="457200" algn="l"/>
              </a:tabLst>
            </a:pPr>
            <a:r>
              <a:rPr lang="en-GB" sz="2800" kern="1200" dirty="0"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Yogurt</a:t>
            </a:r>
            <a:endParaRPr lang="en-GB" sz="2800" dirty="0">
              <a:effectLst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"/>
              <a:tabLst>
                <a:tab pos="457200" algn="l"/>
              </a:tabLst>
            </a:pPr>
            <a:r>
              <a:rPr lang="en-GB" sz="2800" kern="1200" dirty="0"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Fizzy drinks</a:t>
            </a:r>
            <a:br>
              <a:rPr lang="en-GB" sz="2800" kern="1200" dirty="0">
                <a:solidFill>
                  <a:srgbClr val="000000"/>
                </a:solidFill>
                <a:effectLst/>
                <a:cs typeface="Arial" panose="020B0604020202020204" pitchFamily="34" charset="0"/>
              </a:rPr>
            </a:br>
            <a:endParaRPr lang="en-GB" sz="2800" dirty="0">
              <a:effectLst/>
            </a:endParaRPr>
          </a:p>
          <a:p>
            <a:pPr>
              <a:spcAft>
                <a:spcPts val="0"/>
              </a:spcAft>
            </a:pPr>
            <a:endParaRPr lang="en-GB" sz="2800" dirty="0">
              <a:effectLst/>
            </a:endParaRPr>
          </a:p>
        </p:txBody>
      </p:sp>
      <p:sp>
        <p:nvSpPr>
          <p:cNvPr id="6" name="TextBox 1" descr="Which of these are microbes?&#10;3 points&#10; Bacteria&#10; Virus&#10; Antibiotic&#10; Fungi&#10;&#10;&#10;Microbes are found:&#10;1 point&#10; In the air&#10; On our hands&#10; On surfaces&#10; Everywhere&#10;&#10;&#10;Which foods or drinks are produced through the growth of microbes?&#10;4 points&#10; Cheese&#10; Bread&#10; Yoghurt&#10; Fizzy drinks&#10;&#10;&#10;What is another word for a harmful microbe?&#10;1 point&#10; Infectious&#10; Antibiotic&#10; Pathogen&#10; Flora&#10;">
            <a:extLst>
              <a:ext uri="{FF2B5EF4-FFF2-40B4-BE49-F238E27FC236}">
                <a16:creationId xmlns:a16="http://schemas.microsoft.com/office/drawing/2014/main" id="{1968453B-05E9-4704-87D8-9E60F1FF5322}"/>
              </a:ext>
            </a:extLst>
          </p:cNvPr>
          <p:cNvSpPr txBox="1"/>
          <p:nvPr/>
        </p:nvSpPr>
        <p:spPr>
          <a:xfrm>
            <a:off x="5334635" y="671950"/>
            <a:ext cx="332359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br>
              <a:rPr lang="en-GB" sz="2800" kern="1200" dirty="0">
                <a:solidFill>
                  <a:srgbClr val="000000"/>
                </a:solidFill>
                <a:effectLst/>
                <a:cs typeface="Arial" panose="020B0604020202020204" pitchFamily="34" charset="0"/>
              </a:rPr>
            </a:br>
            <a:endParaRPr lang="en-GB" sz="2800" dirty="0">
              <a:effectLst/>
            </a:endParaRPr>
          </a:p>
          <a:p>
            <a:pPr>
              <a:spcAft>
                <a:spcPts val="0"/>
              </a:spcAft>
            </a:pPr>
            <a:r>
              <a:rPr lang="en-GB" sz="2800" b="1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What is another word for</a:t>
            </a:r>
            <a:r>
              <a:rPr lang="en-GB" sz="2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harmful microbe?</a:t>
            </a:r>
            <a:endParaRPr lang="en-GB" sz="28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sz="28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(1 point)</a:t>
            </a:r>
          </a:p>
          <a:p>
            <a:pPr>
              <a:spcAft>
                <a:spcPts val="0"/>
              </a:spcAft>
            </a:pPr>
            <a:endParaRPr lang="en-GB" sz="2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indent="-457200">
              <a:spcAft>
                <a:spcPts val="0"/>
              </a:spcAft>
              <a:buFont typeface="Wingdings" panose="05000000000000000000" pitchFamily="2" charset="2"/>
              <a:buChar char="q"/>
              <a:tabLst>
                <a:tab pos="457200" algn="l"/>
              </a:tabLst>
            </a:pPr>
            <a:r>
              <a:rPr lang="en-GB" sz="2800" kern="1200" dirty="0"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Infectious</a:t>
            </a:r>
            <a:endParaRPr lang="en-GB" sz="2800" dirty="0">
              <a:effectLst/>
            </a:endParaRPr>
          </a:p>
          <a:p>
            <a:pPr marL="228600" indent="-457200">
              <a:spcAft>
                <a:spcPts val="0"/>
              </a:spcAft>
              <a:buFont typeface="Wingdings" panose="05000000000000000000" pitchFamily="2" charset="2"/>
              <a:buChar char="q"/>
              <a:tabLst>
                <a:tab pos="457200" algn="l"/>
              </a:tabLst>
            </a:pPr>
            <a:r>
              <a:rPr lang="en-GB" sz="2800" kern="1200" dirty="0"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Antibiotic</a:t>
            </a:r>
            <a:endParaRPr lang="en-GB" sz="2800" dirty="0">
              <a:effectLst/>
            </a:endParaRPr>
          </a:p>
          <a:p>
            <a:pPr marL="228600" indent="-457200">
              <a:spcAft>
                <a:spcPts val="0"/>
              </a:spcAft>
              <a:buFont typeface="Wingdings" panose="05000000000000000000" pitchFamily="2" charset="2"/>
              <a:buChar char="q"/>
              <a:tabLst>
                <a:tab pos="457200" algn="l"/>
              </a:tabLst>
            </a:pPr>
            <a:r>
              <a:rPr lang="en-GB" sz="2800" kern="1200" dirty="0"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Pathogen</a:t>
            </a:r>
            <a:endParaRPr lang="en-GB" sz="2800" dirty="0">
              <a:effectLst/>
            </a:endParaRPr>
          </a:p>
          <a:p>
            <a:pPr marL="228600" indent="-457200">
              <a:spcAft>
                <a:spcPts val="0"/>
              </a:spcAft>
              <a:buFont typeface="Wingdings" panose="05000000000000000000" pitchFamily="2" charset="2"/>
              <a:buChar char="q"/>
              <a:tabLst>
                <a:tab pos="457200" algn="l"/>
              </a:tabLst>
            </a:pPr>
            <a:r>
              <a:rPr lang="en-GB" sz="2800" kern="1200" dirty="0"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Flora</a:t>
            </a:r>
            <a:endParaRPr lang="en-GB" sz="2800" dirty="0">
              <a:effectLst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07DC649-DAD2-49AB-9028-5A537556A2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e-Bug.eu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38988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71749D8-BAC0-435A-A906-70EF2F4A3D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1014600"/>
            <a:ext cx="8515350" cy="1035051"/>
          </a:xfrm>
        </p:spPr>
        <p:txBody>
          <a:bodyPr>
            <a:normAutofit/>
          </a:bodyPr>
          <a:lstStyle/>
          <a:p>
            <a:pPr algn="ctr"/>
            <a:r>
              <a:rPr lang="en-GB" sz="3500" b="1" dirty="0"/>
              <a:t>Harmful Microbes Quiz 3 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20D25D71-C1F6-4CDA-B26F-695648DA6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9601" y="1555750"/>
            <a:ext cx="3848101" cy="4171950"/>
          </a:xfrm>
          <a:prstGeom prst="roundRect">
            <a:avLst>
              <a:gd name="adj" fmla="val 2575"/>
            </a:avLst>
          </a:prstGeom>
          <a:noFill/>
          <a:ln w="76200" cap="sq">
            <a:solidFill>
              <a:srgbClr val="117E62"/>
            </a:solidFill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2680397-D11B-4109-9C6C-402EF16B9F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72024" y="1565275"/>
            <a:ext cx="3971926" cy="4171950"/>
          </a:xfrm>
          <a:prstGeom prst="roundRect">
            <a:avLst>
              <a:gd name="adj" fmla="val 2575"/>
            </a:avLst>
          </a:prstGeom>
          <a:noFill/>
          <a:ln w="76200" cap="sq">
            <a:solidFill>
              <a:srgbClr val="117E62"/>
            </a:solidFill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E8050D5-DB36-46A5-BD05-E085187AE3B8}"/>
              </a:ext>
            </a:extLst>
          </p:cNvPr>
          <p:cNvSpPr txBox="1">
            <a:spLocks/>
          </p:cNvSpPr>
          <p:nvPr/>
        </p:nvSpPr>
        <p:spPr>
          <a:xfrm>
            <a:off x="314325" y="136524"/>
            <a:ext cx="8515350" cy="10350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GB" sz="3500" b="1"/>
              <a:t>Harmful Microbes Quiz </a:t>
            </a:r>
            <a:endParaRPr lang="en-GB" sz="3500" b="1" dirty="0"/>
          </a:p>
        </p:txBody>
      </p:sp>
      <p:sp>
        <p:nvSpPr>
          <p:cNvPr id="7" name="TextBox 11" descr="Which of these are microbes?&#10;3 points&#10; Bacteria&#10; Virus&#10; Antibiotic&#10; Fungi&#10;&#10;&#10;Microbes are found:&#10;1 point&#10; In the air&#10; On our hands&#10; On surfaces&#10; Everywhere&#10;&#10;&#10;Which foods or drinks are produced through the growth of microbes?&#10;4 points&#10; Cheese&#10; Bread&#10; Yoghurt&#10; Fizzy drinks&#10;&#10;&#10;What is another word for a harmful microbe?&#10;1 point&#10; Infectious&#10; Antibiotic&#10; Pathogen&#10; Flora&#10;">
            <a:extLst>
              <a:ext uri="{FF2B5EF4-FFF2-40B4-BE49-F238E27FC236}">
                <a16:creationId xmlns:a16="http://schemas.microsoft.com/office/drawing/2014/main" id="{942553D5-4D9A-492E-82F5-0DE702D36315}"/>
              </a:ext>
            </a:extLst>
          </p:cNvPr>
          <p:cNvSpPr txBox="1"/>
          <p:nvPr/>
        </p:nvSpPr>
        <p:spPr>
          <a:xfrm>
            <a:off x="659856" y="1707495"/>
            <a:ext cx="375974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Which is the smallest?</a:t>
            </a:r>
            <a:endParaRPr kumimoji="0" lang="en-GB" sz="28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(1 point)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>
                <a:tab pos="457200" algn="l"/>
              </a:tabLst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Bacterium</a:t>
            </a: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2286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>
                <a:tab pos="457200" algn="l"/>
              </a:tabLst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Virus</a:t>
            </a: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2286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>
                <a:tab pos="457200" algn="l"/>
              </a:tabLst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Fungus</a:t>
            </a: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2286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>
                <a:tab pos="457200" algn="l"/>
              </a:tabLst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They are all the same    size</a:t>
            </a:r>
            <a:b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</a:b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" name="TextBox 11" descr="Which of these are microbes?&#10;3 points&#10; Bacteria&#10; Virus&#10; Antibiotic&#10; Fungi&#10;&#10;&#10;Microbes are found:&#10;1 point&#10; In the air&#10; On our hands&#10; On surfaces&#10; Everywhere&#10;&#10;&#10;Which foods or drinks are produced through the growth of microbes?&#10;4 points&#10; Cheese&#10; Bread&#10; Yoghurt&#10; Fizzy drinks&#10;&#10;&#10;What is another word for a harmful microbe?&#10;1 point&#10; Infectious&#10; Antibiotic&#10; Pathogen&#10; Flora&#10;">
            <a:extLst>
              <a:ext uri="{FF2B5EF4-FFF2-40B4-BE49-F238E27FC236}">
                <a16:creationId xmlns:a16="http://schemas.microsoft.com/office/drawing/2014/main" id="{4D4242BC-7240-483C-95F9-210AE95CFE20}"/>
              </a:ext>
            </a:extLst>
          </p:cNvPr>
          <p:cNvSpPr txBox="1"/>
          <p:nvPr/>
        </p:nvSpPr>
        <p:spPr>
          <a:xfrm>
            <a:off x="4829652" y="806450"/>
            <a:ext cx="3971926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</a:b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Microbes:</a:t>
            </a:r>
            <a:endParaRPr kumimoji="0" lang="en-GB" sz="28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(1 point)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>
                <a:tab pos="457200" algn="l"/>
              </a:tabLst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Are all harmful</a:t>
            </a: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2286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>
                <a:tab pos="457200" algn="l"/>
              </a:tabLst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Are all useful</a:t>
            </a: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2286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>
                <a:tab pos="457200" algn="l"/>
              </a:tabLst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Can be harmful or useful</a:t>
            </a: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2286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>
                <a:tab pos="457200" algn="l"/>
              </a:tabLst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Have no effect on the</a:t>
            </a:r>
            <a:b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</a:b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human body</a:t>
            </a:r>
            <a:b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</a:b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3708A2E-BDAF-4BDF-AB27-A002BD8BE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e-Bug.eu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81622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C5B085E-909B-4626-B878-474E0BB348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325" y="-992858"/>
            <a:ext cx="8515350" cy="1035051"/>
          </a:xfrm>
        </p:spPr>
        <p:txBody>
          <a:bodyPr>
            <a:normAutofit/>
          </a:bodyPr>
          <a:lstStyle/>
          <a:p>
            <a:pPr algn="ctr"/>
            <a:r>
              <a:rPr lang="en-GB" sz="3500" b="1" dirty="0"/>
              <a:t>Harmful Microbes Quiz 4 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AB0A36E-7AB5-4945-BAA3-9A1D7EE301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4350" y="1552575"/>
            <a:ext cx="3848101" cy="4200525"/>
          </a:xfrm>
          <a:prstGeom prst="roundRect">
            <a:avLst>
              <a:gd name="adj" fmla="val 2575"/>
            </a:avLst>
          </a:prstGeom>
          <a:noFill/>
          <a:ln w="76200" cap="sq">
            <a:solidFill>
              <a:srgbClr val="117E62"/>
            </a:solidFill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2C9FFCE-D044-455D-A938-78E84D975C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81549" y="1552575"/>
            <a:ext cx="3848101" cy="4200525"/>
          </a:xfrm>
          <a:prstGeom prst="roundRect">
            <a:avLst>
              <a:gd name="adj" fmla="val 2575"/>
            </a:avLst>
          </a:prstGeom>
          <a:noFill/>
          <a:ln w="76200" cap="sq">
            <a:solidFill>
              <a:srgbClr val="117E62"/>
            </a:solidFill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7A543E83-3233-4EC6-9634-5B4A3EC99186}"/>
              </a:ext>
            </a:extLst>
          </p:cNvPr>
          <p:cNvSpPr txBox="1">
            <a:spLocks/>
          </p:cNvSpPr>
          <p:nvPr/>
        </p:nvSpPr>
        <p:spPr>
          <a:xfrm>
            <a:off x="314325" y="136524"/>
            <a:ext cx="8515350" cy="10350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GB" sz="3500" b="1"/>
              <a:t>Harmful Microbes Quiz </a:t>
            </a:r>
            <a:endParaRPr lang="en-GB" sz="3500" b="1" dirty="0"/>
          </a:p>
        </p:txBody>
      </p:sp>
      <p:sp>
        <p:nvSpPr>
          <p:cNvPr id="7" name="TextBox 11" descr="Which of these are microbes?&#10;3 points&#10; Bacteria&#10; Virus&#10; Antibiotic&#10; Fungi&#10;&#10;&#10;Microbes are found:&#10;1 point&#10; In the air&#10; On our hands&#10; On surfaces&#10; Everywhere&#10;&#10;&#10;Which foods or drinks are produced through the growth of microbes?&#10;4 points&#10; Cheese&#10; Bread&#10; Yoghurt&#10; Fizzy drinks&#10;&#10;&#10;What is another word for a harmful microbe?&#10;1 point&#10; Infectious&#10; Antibiotic&#10; Pathogen&#10; Flora&#10;">
            <a:extLst>
              <a:ext uri="{FF2B5EF4-FFF2-40B4-BE49-F238E27FC236}">
                <a16:creationId xmlns:a16="http://schemas.microsoft.com/office/drawing/2014/main" id="{9847149F-393A-49C2-9F98-C3458F23FE19}"/>
              </a:ext>
            </a:extLst>
          </p:cNvPr>
          <p:cNvSpPr txBox="1"/>
          <p:nvPr/>
        </p:nvSpPr>
        <p:spPr>
          <a:xfrm>
            <a:off x="620079" y="940385"/>
            <a:ext cx="367569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</a:b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Which of these microbes</a:t>
            </a: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causes the common cold?</a:t>
            </a:r>
            <a:endParaRPr kumimoji="0" lang="en-GB" sz="28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(1 point)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>
                <a:tab pos="457200" algn="l"/>
              </a:tabLst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Bacteria</a:t>
            </a: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2286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>
                <a:tab pos="457200" algn="l"/>
              </a:tabLst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Virus</a:t>
            </a: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2286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>
                <a:tab pos="457200" algn="l"/>
              </a:tabLst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Antibiotic</a:t>
            </a:r>
            <a:b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</a:b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" name="TextBox 11" descr="Which of these are microbes?&#10;3 points&#10; Bacteria&#10; Virus&#10; Antibiotic&#10; Fungi&#10;&#10;&#10;Microbes are found:&#10;1 point&#10; In the air&#10; On our hands&#10; On surfaces&#10; Everywhere&#10;&#10;&#10;Which foods or drinks are produced through the growth of microbes?&#10;4 points&#10; Cheese&#10; Bread&#10; Yoghurt&#10; Fizzy drinks&#10;&#10;&#10;What is another word for a harmful microbe?&#10;1 point&#10; Infectious&#10; Antibiotic&#10; Pathogen&#10; Flora&#10;">
            <a:extLst>
              <a:ext uri="{FF2B5EF4-FFF2-40B4-BE49-F238E27FC236}">
                <a16:creationId xmlns:a16="http://schemas.microsoft.com/office/drawing/2014/main" id="{D9396B2E-929C-4728-8030-506E39A6434B}"/>
              </a:ext>
            </a:extLst>
          </p:cNvPr>
          <p:cNvSpPr txBox="1"/>
          <p:nvPr/>
        </p:nvSpPr>
        <p:spPr>
          <a:xfrm>
            <a:off x="4943474" y="1238250"/>
            <a:ext cx="3580447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Which of these are</a:t>
            </a: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shapes of microbes?</a:t>
            </a:r>
            <a:endParaRPr kumimoji="0" lang="en-GB" sz="28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(1 point)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"/>
              <a:tabLst>
                <a:tab pos="457200" algn="l"/>
              </a:tabLst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Rods</a:t>
            </a: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"/>
              <a:tabLst>
                <a:tab pos="457200" algn="l"/>
              </a:tabLst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Balls</a:t>
            </a: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"/>
              <a:tabLst>
                <a:tab pos="457200" algn="l"/>
              </a:tabLst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Spirals</a:t>
            </a: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"/>
              <a:tabLst>
                <a:tab pos="457200" algn="l"/>
              </a:tabLst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All of the above</a:t>
            </a: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2F3F7C-AE5F-4267-998D-D27AE4F9BA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e-Bug.eu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616446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F5EC9DC-F2C1-465E-AF59-145FAB2838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-1001163"/>
            <a:ext cx="8477250" cy="1044576"/>
          </a:xfrm>
        </p:spPr>
        <p:txBody>
          <a:bodyPr>
            <a:normAutofit/>
          </a:bodyPr>
          <a:lstStyle/>
          <a:p>
            <a:pPr algn="ctr"/>
            <a:r>
              <a:rPr lang="en-GB" sz="3500" b="1" dirty="0"/>
              <a:t>Harmful Microbes Quiz 1 - Answers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AFA3054E-E075-4792-AD0C-F72C7E2703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91502" y="1345665"/>
            <a:ext cx="3885565" cy="4629150"/>
          </a:xfrm>
          <a:prstGeom prst="roundRect">
            <a:avLst>
              <a:gd name="adj" fmla="val 2575"/>
            </a:avLst>
          </a:prstGeom>
          <a:noFill/>
          <a:ln w="76200" cap="sq">
            <a:solidFill>
              <a:srgbClr val="117E62"/>
            </a:solidFill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172384C-69BC-4E0A-90D9-EB48F70909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54244" y="1326615"/>
            <a:ext cx="3885565" cy="4629150"/>
          </a:xfrm>
          <a:prstGeom prst="roundRect">
            <a:avLst>
              <a:gd name="adj" fmla="val 2575"/>
            </a:avLst>
          </a:prstGeom>
          <a:noFill/>
          <a:ln w="76200" cap="sq">
            <a:solidFill>
              <a:srgbClr val="117E62"/>
            </a:solidFill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4355E683-1982-404D-9383-B109AB2D322A}"/>
              </a:ext>
            </a:extLst>
          </p:cNvPr>
          <p:cNvSpPr txBox="1">
            <a:spLocks/>
          </p:cNvSpPr>
          <p:nvPr/>
        </p:nvSpPr>
        <p:spPr>
          <a:xfrm>
            <a:off x="333375" y="136524"/>
            <a:ext cx="8477250" cy="10445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GB" sz="3500" b="1"/>
              <a:t>Harmful Microbes Quiz - Answers</a:t>
            </a:r>
            <a:endParaRPr lang="en-GB" sz="3500" b="1" dirty="0"/>
          </a:p>
        </p:txBody>
      </p:sp>
      <p:sp>
        <p:nvSpPr>
          <p:cNvPr id="6" name="TextBox 1" descr="Which of these are microbes?&#10;3 points&#10; Bacteria&#10; Virus&#10; Antibiotic&#10; Fungi&#10;&#10;&#10;Microbes are found:&#10;1 point&#10; In the air&#10; On our hands&#10; On surfaces&#10; Everywhere&#10;&#10;&#10;Which foods or drinks are produced through the growth of microbes?&#10;4 points&#10; Cheese&#10; Bread&#10; Yoghurt&#10; Fizzy drinks&#10;&#10;&#10;What is another word for a harmful microbe?&#10;1 point&#10; Infectious&#10; Antibiotic&#10; Pathogen&#10; Flora&#10;">
            <a:extLst>
              <a:ext uri="{FF2B5EF4-FFF2-40B4-BE49-F238E27FC236}">
                <a16:creationId xmlns:a16="http://schemas.microsoft.com/office/drawing/2014/main" id="{B68B57D0-2C05-4ED4-8450-D83F05A85E80}"/>
              </a:ext>
            </a:extLst>
          </p:cNvPr>
          <p:cNvSpPr txBox="1"/>
          <p:nvPr/>
        </p:nvSpPr>
        <p:spPr>
          <a:xfrm>
            <a:off x="697798" y="1573064"/>
            <a:ext cx="456000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Which of these are microbes?</a:t>
            </a:r>
            <a:endParaRPr kumimoji="0" lang="en-GB" sz="30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(3 points)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>
                <a:tab pos="457200" algn="l"/>
              </a:tabLst>
              <a:defRPr/>
            </a:pPr>
            <a:r>
              <a:rPr kumimoji="0" lang="en-GB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Bacteria</a:t>
            </a:r>
            <a:endParaRPr kumimoji="0" lang="en-GB" sz="3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>
                <a:tab pos="457200" algn="l"/>
              </a:tabLst>
              <a:defRPr/>
            </a:pPr>
            <a:r>
              <a:rPr kumimoji="0" lang="en-GB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Virus</a:t>
            </a:r>
            <a:endParaRPr kumimoji="0" lang="en-GB" sz="3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571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>
                <a:tab pos="457200" algn="l"/>
              </a:tabLst>
              <a:defRPr/>
            </a:pPr>
            <a:r>
              <a:rPr kumimoji="0" lang="en-GB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Antibiotic</a:t>
            </a:r>
            <a:endParaRPr kumimoji="0" lang="en-GB" sz="3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571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>
                <a:tab pos="457200" algn="l"/>
              </a:tabLst>
              <a:defRPr/>
            </a:pPr>
            <a:r>
              <a:rPr kumimoji="0" lang="en-GB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Fungi</a:t>
            </a:r>
            <a:br>
              <a:rPr kumimoji="0" lang="en-GB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</a:br>
            <a:endParaRPr kumimoji="0" lang="en-GB" sz="3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3851EF7-7A5C-48ED-BF43-F67CAE648021}"/>
              </a:ext>
            </a:extLst>
          </p:cNvPr>
          <p:cNvSpPr txBox="1"/>
          <p:nvPr/>
        </p:nvSpPr>
        <p:spPr>
          <a:xfrm>
            <a:off x="697798" y="3287247"/>
            <a:ext cx="7905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rgbClr val="117E62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</a:t>
            </a:r>
            <a:endParaRPr lang="en-GB" sz="4000" b="1" dirty="0">
              <a:solidFill>
                <a:srgbClr val="117E62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F63B3C1-2863-4C57-973E-D175F27EDFED}"/>
              </a:ext>
            </a:extLst>
          </p:cNvPr>
          <p:cNvSpPr txBox="1"/>
          <p:nvPr/>
        </p:nvSpPr>
        <p:spPr>
          <a:xfrm>
            <a:off x="698115" y="3738004"/>
            <a:ext cx="7905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rgbClr val="117E62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</a:t>
            </a:r>
            <a:endParaRPr lang="en-GB" sz="4000" b="1" dirty="0">
              <a:solidFill>
                <a:srgbClr val="117E62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8382FC7-748B-4085-94E5-ECAA1E995FCA}"/>
              </a:ext>
            </a:extLst>
          </p:cNvPr>
          <p:cNvSpPr txBox="1"/>
          <p:nvPr/>
        </p:nvSpPr>
        <p:spPr>
          <a:xfrm>
            <a:off x="700271" y="4661546"/>
            <a:ext cx="7905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rgbClr val="117E62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</a:t>
            </a:r>
            <a:endParaRPr lang="en-GB" sz="4000" b="1" dirty="0">
              <a:solidFill>
                <a:srgbClr val="117E62"/>
              </a:solidFill>
            </a:endParaRPr>
          </a:p>
        </p:txBody>
      </p:sp>
      <p:sp>
        <p:nvSpPr>
          <p:cNvPr id="7" name="TextBox 1" descr="Which of these are microbes?&#10;3 points&#10; Bacteria&#10; Virus&#10; Antibiotic&#10; Fungi&#10;&#10;&#10;Microbes are found:&#10;1 point&#10; In the air&#10; On our hands&#10; On surfaces&#10; Everywhere&#10;&#10;&#10;Which foods or drinks are produced through the growth of microbes?&#10;4 points&#10; Cheese&#10; Bread&#10; Yoghurt&#10; Fizzy drinks&#10;&#10;&#10;What is another word for a harmful microbe?&#10;1 point&#10; Infectious&#10; Antibiotic&#10; Pathogen&#10; Flora&#10;">
            <a:extLst>
              <a:ext uri="{FF2B5EF4-FFF2-40B4-BE49-F238E27FC236}">
                <a16:creationId xmlns:a16="http://schemas.microsoft.com/office/drawing/2014/main" id="{C663EFF2-F778-47F7-BC8F-2F6D618C4107}"/>
              </a:ext>
            </a:extLst>
          </p:cNvPr>
          <p:cNvSpPr txBox="1"/>
          <p:nvPr/>
        </p:nvSpPr>
        <p:spPr>
          <a:xfrm>
            <a:off x="4849176" y="1573064"/>
            <a:ext cx="388556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en-GB" sz="3000" b="1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Microbes are found</a:t>
            </a:r>
            <a:endParaRPr lang="en-GB" sz="30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sz="30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(1 point)</a:t>
            </a:r>
          </a:p>
          <a:p>
            <a:pPr>
              <a:spcAft>
                <a:spcPts val="0"/>
              </a:spcAft>
            </a:pPr>
            <a:endParaRPr lang="en-GB" sz="30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"/>
              <a:tabLst>
                <a:tab pos="457200" algn="l"/>
              </a:tabLst>
            </a:pPr>
            <a:r>
              <a:rPr lang="en-GB" sz="3000" kern="1200" dirty="0"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In the air</a:t>
            </a:r>
            <a:endParaRPr lang="en-GB" sz="3000" dirty="0">
              <a:effectLst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"/>
              <a:tabLst>
                <a:tab pos="457200" algn="l"/>
              </a:tabLst>
            </a:pPr>
            <a:r>
              <a:rPr lang="en-GB" sz="3000" kern="1200" dirty="0"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On our hands</a:t>
            </a:r>
            <a:endParaRPr lang="en-GB" sz="3000" dirty="0">
              <a:effectLst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"/>
              <a:tabLst>
                <a:tab pos="457200" algn="l"/>
              </a:tabLst>
            </a:pPr>
            <a:r>
              <a:rPr lang="en-GB" sz="3000" kern="1200" dirty="0"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On surfaces</a:t>
            </a:r>
            <a:endParaRPr lang="en-GB" sz="3000" dirty="0">
              <a:effectLst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"/>
              <a:tabLst>
                <a:tab pos="457200" algn="l"/>
              </a:tabLst>
            </a:pPr>
            <a:r>
              <a:rPr lang="en-GB" sz="3000" kern="1200" dirty="0"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Everywhere</a:t>
            </a:r>
            <a:br>
              <a:rPr lang="en-GB" sz="3000" kern="1200" dirty="0">
                <a:solidFill>
                  <a:srgbClr val="000000"/>
                </a:solidFill>
                <a:effectLst/>
                <a:cs typeface="Arial" panose="020B0604020202020204" pitchFamily="34" charset="0"/>
              </a:rPr>
            </a:br>
            <a:endParaRPr lang="en-GB" sz="3000" dirty="0">
              <a:effectLst/>
            </a:endParaRPr>
          </a:p>
          <a:p>
            <a:pPr>
              <a:spcAft>
                <a:spcPts val="0"/>
              </a:spcAft>
            </a:pPr>
            <a:endParaRPr lang="en-GB" sz="3000" dirty="0">
              <a:effectLst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99A77DF-5CCA-4BBC-B9A4-C94DF754B7BE}"/>
              </a:ext>
            </a:extLst>
          </p:cNvPr>
          <p:cNvSpPr txBox="1"/>
          <p:nvPr/>
        </p:nvSpPr>
        <p:spPr>
          <a:xfrm>
            <a:off x="4849176" y="4192122"/>
            <a:ext cx="7905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rgbClr val="117E62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</a:t>
            </a:r>
            <a:endParaRPr lang="en-GB" sz="4000" b="1" dirty="0">
              <a:solidFill>
                <a:srgbClr val="117E62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5A4BA5B-EE6F-423B-9C19-E85FE2B40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e-Bug.eu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4126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790892E-9D17-4C2D-AAEF-C660276351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-1001165"/>
            <a:ext cx="8477250" cy="1044576"/>
          </a:xfrm>
        </p:spPr>
        <p:txBody>
          <a:bodyPr>
            <a:normAutofit/>
          </a:bodyPr>
          <a:lstStyle/>
          <a:p>
            <a:pPr algn="ctr"/>
            <a:r>
              <a:rPr lang="en-GB" sz="3500" b="1" dirty="0"/>
              <a:t>Harmful Microbes Quiz 2 - Answers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57AA8B3-EFDB-4EE0-950B-DAC2A7F30C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14325" y="1409700"/>
            <a:ext cx="4667250" cy="4286250"/>
          </a:xfrm>
          <a:prstGeom prst="roundRect">
            <a:avLst>
              <a:gd name="adj" fmla="val 2575"/>
            </a:avLst>
          </a:prstGeom>
          <a:noFill/>
          <a:ln w="76200" cap="sq">
            <a:solidFill>
              <a:srgbClr val="117E62"/>
            </a:solidFill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1D98272B-4C37-4285-8AA1-8853EEB658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91125" y="1409700"/>
            <a:ext cx="3638550" cy="4286250"/>
          </a:xfrm>
          <a:prstGeom prst="roundRect">
            <a:avLst>
              <a:gd name="adj" fmla="val 2575"/>
            </a:avLst>
          </a:prstGeom>
          <a:noFill/>
          <a:ln w="76200" cap="sq">
            <a:solidFill>
              <a:srgbClr val="117E62"/>
            </a:solidFill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230DA8AA-4309-4652-995F-025C097CC96C}"/>
              </a:ext>
            </a:extLst>
          </p:cNvPr>
          <p:cNvSpPr txBox="1">
            <a:spLocks/>
          </p:cNvSpPr>
          <p:nvPr/>
        </p:nvSpPr>
        <p:spPr>
          <a:xfrm>
            <a:off x="333375" y="136524"/>
            <a:ext cx="8477250" cy="10445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GB" sz="3500" b="1"/>
              <a:t>Harmful Microbes Quiz - Answers</a:t>
            </a:r>
            <a:endParaRPr lang="en-GB" sz="3500" b="1" dirty="0"/>
          </a:p>
        </p:txBody>
      </p:sp>
      <p:sp>
        <p:nvSpPr>
          <p:cNvPr id="6" name="TextBox 1" descr="Which of these are microbes?&#10;3 points&#10; Bacteria&#10; Virus&#10; Antibiotic&#10; Fungi&#10;&#10;&#10;Microbes are found:&#10;1 point&#10; In the air&#10; On our hands&#10; On surfaces&#10; Everywhere&#10;&#10;&#10;Which foods or drinks are produced through the growth of microbes?&#10;4 points&#10; Cheese&#10; Bread&#10; Yoghurt&#10; Fizzy drinks&#10;&#10;&#10;What is another word for a harmful microbe?&#10;1 point&#10; Infectious&#10; Antibiotic&#10; Pathogen&#10; Flora&#10;">
            <a:extLst>
              <a:ext uri="{FF2B5EF4-FFF2-40B4-BE49-F238E27FC236}">
                <a16:creationId xmlns:a16="http://schemas.microsoft.com/office/drawing/2014/main" id="{64B8AFAB-C876-407C-A36E-E62856932FCA}"/>
              </a:ext>
            </a:extLst>
          </p:cNvPr>
          <p:cNvSpPr txBox="1"/>
          <p:nvPr/>
        </p:nvSpPr>
        <p:spPr>
          <a:xfrm>
            <a:off x="362268" y="643375"/>
            <a:ext cx="466725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br>
              <a:rPr lang="en-GB" sz="2800" kern="1200" dirty="0">
                <a:solidFill>
                  <a:srgbClr val="000000"/>
                </a:solidFill>
                <a:effectLst/>
                <a:cs typeface="Arial" panose="020B0604020202020204" pitchFamily="34" charset="0"/>
              </a:rPr>
            </a:br>
            <a:endParaRPr lang="en-GB" sz="2800" dirty="0">
              <a:effectLst/>
            </a:endParaRPr>
          </a:p>
          <a:p>
            <a:pPr>
              <a:spcAft>
                <a:spcPts val="0"/>
              </a:spcAft>
            </a:pPr>
            <a:r>
              <a:rPr lang="en-GB" sz="2800" b="1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Which foods or drinks are</a:t>
            </a:r>
            <a:endParaRPr lang="en-GB" sz="28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sz="2800" b="1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produced through the growth of microbes?</a:t>
            </a:r>
            <a:endParaRPr lang="en-GB" sz="28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sz="28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(4 points)</a:t>
            </a:r>
          </a:p>
          <a:p>
            <a:pPr>
              <a:spcAft>
                <a:spcPts val="0"/>
              </a:spcAft>
            </a:pPr>
            <a:endParaRPr lang="en-GB" sz="2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"/>
              <a:tabLst>
                <a:tab pos="457200" algn="l"/>
              </a:tabLst>
            </a:pPr>
            <a:r>
              <a:rPr lang="en-GB" sz="2800" kern="1200" dirty="0"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Cheese</a:t>
            </a:r>
            <a:endParaRPr lang="en-GB" sz="2800" dirty="0">
              <a:effectLst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"/>
              <a:tabLst>
                <a:tab pos="457200" algn="l"/>
              </a:tabLst>
            </a:pPr>
            <a:r>
              <a:rPr lang="en-GB" sz="2800" kern="1200" dirty="0"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Bread</a:t>
            </a:r>
            <a:endParaRPr lang="en-GB" sz="2800" dirty="0">
              <a:effectLst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"/>
              <a:tabLst>
                <a:tab pos="457200" algn="l"/>
              </a:tabLst>
            </a:pPr>
            <a:r>
              <a:rPr lang="en-GB" sz="2800" kern="1200" dirty="0"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Yogurt</a:t>
            </a:r>
            <a:endParaRPr lang="en-GB" sz="2800" dirty="0">
              <a:effectLst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"/>
              <a:tabLst>
                <a:tab pos="457200" algn="l"/>
              </a:tabLst>
            </a:pPr>
            <a:r>
              <a:rPr lang="en-GB" sz="2800" kern="1200" dirty="0"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Fizzy drinks</a:t>
            </a:r>
            <a:br>
              <a:rPr lang="en-GB" sz="2800" kern="1200" dirty="0">
                <a:solidFill>
                  <a:srgbClr val="000000"/>
                </a:solidFill>
                <a:effectLst/>
                <a:cs typeface="Arial" panose="020B0604020202020204" pitchFamily="34" charset="0"/>
              </a:rPr>
            </a:br>
            <a:endParaRPr lang="en-GB" sz="2800" dirty="0">
              <a:effectLst/>
            </a:endParaRPr>
          </a:p>
          <a:p>
            <a:pPr>
              <a:spcAft>
                <a:spcPts val="0"/>
              </a:spcAft>
            </a:pPr>
            <a:endParaRPr lang="en-GB" sz="2800" dirty="0">
              <a:effectLst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A393D3B-6DF1-4911-BA26-0AB117291B57}"/>
              </a:ext>
            </a:extLst>
          </p:cNvPr>
          <p:cNvSpPr txBox="1"/>
          <p:nvPr/>
        </p:nvSpPr>
        <p:spPr>
          <a:xfrm>
            <a:off x="371793" y="3490308"/>
            <a:ext cx="7905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rgbClr val="117E62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</a:t>
            </a:r>
            <a:endParaRPr lang="en-GB" sz="4000" b="1" dirty="0">
              <a:solidFill>
                <a:srgbClr val="117E62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BE15822-DEF2-4F53-B836-3E2EEEB0EEB0}"/>
              </a:ext>
            </a:extLst>
          </p:cNvPr>
          <p:cNvSpPr txBox="1"/>
          <p:nvPr/>
        </p:nvSpPr>
        <p:spPr>
          <a:xfrm>
            <a:off x="362268" y="3911434"/>
            <a:ext cx="7905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rgbClr val="117E62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</a:t>
            </a:r>
            <a:endParaRPr lang="en-GB" sz="4000" b="1" dirty="0">
              <a:solidFill>
                <a:srgbClr val="117E62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DF3995-7C67-4BCA-825E-15A7758093F2}"/>
              </a:ext>
            </a:extLst>
          </p:cNvPr>
          <p:cNvSpPr txBox="1"/>
          <p:nvPr/>
        </p:nvSpPr>
        <p:spPr>
          <a:xfrm>
            <a:off x="352743" y="4351102"/>
            <a:ext cx="7905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rgbClr val="117E62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</a:t>
            </a:r>
            <a:endParaRPr lang="en-GB" sz="4000" b="1" dirty="0">
              <a:solidFill>
                <a:srgbClr val="117E62"/>
              </a:solidFill>
            </a:endParaRPr>
          </a:p>
        </p:txBody>
      </p:sp>
      <p:sp>
        <p:nvSpPr>
          <p:cNvPr id="7" name="TextBox 1" descr="Which of these are microbes?&#10;3 points&#10; Bacteria&#10; Virus&#10; Antibiotic&#10; Fungi&#10;&#10;&#10;Microbes are found:&#10;1 point&#10; In the air&#10; On our hands&#10; On surfaces&#10; Everywhere&#10;&#10;&#10;Which foods or drinks are produced through the growth of microbes?&#10;4 points&#10; Cheese&#10; Bread&#10; Yoghurt&#10; Fizzy drinks&#10;&#10;&#10;What is another word for a harmful microbe?&#10;1 point&#10; Infectious&#10; Antibiotic&#10; Pathogen&#10; Flora&#10;">
            <a:extLst>
              <a:ext uri="{FF2B5EF4-FFF2-40B4-BE49-F238E27FC236}">
                <a16:creationId xmlns:a16="http://schemas.microsoft.com/office/drawing/2014/main" id="{D4D7E095-1F1C-4957-ACF1-C8C1A6ECE1DE}"/>
              </a:ext>
            </a:extLst>
          </p:cNvPr>
          <p:cNvSpPr txBox="1"/>
          <p:nvPr/>
        </p:nvSpPr>
        <p:spPr>
          <a:xfrm>
            <a:off x="5334635" y="671950"/>
            <a:ext cx="332359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br>
              <a:rPr lang="en-GB" sz="2800" kern="1200" dirty="0">
                <a:solidFill>
                  <a:srgbClr val="000000"/>
                </a:solidFill>
                <a:effectLst/>
                <a:cs typeface="Arial" panose="020B0604020202020204" pitchFamily="34" charset="0"/>
              </a:rPr>
            </a:br>
            <a:endParaRPr lang="en-GB" sz="2800" dirty="0">
              <a:effectLst/>
            </a:endParaRPr>
          </a:p>
          <a:p>
            <a:pPr>
              <a:spcAft>
                <a:spcPts val="0"/>
              </a:spcAft>
            </a:pPr>
            <a:r>
              <a:rPr lang="en-GB" sz="2800" b="1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What is another word for</a:t>
            </a:r>
            <a:r>
              <a:rPr lang="en-GB" sz="2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harmful microbe?</a:t>
            </a:r>
            <a:endParaRPr lang="en-GB" sz="28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sz="28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(1 point)</a:t>
            </a:r>
          </a:p>
          <a:p>
            <a:pPr>
              <a:spcAft>
                <a:spcPts val="0"/>
              </a:spcAft>
            </a:pPr>
            <a:endParaRPr lang="en-GB" sz="2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indent="-457200">
              <a:spcAft>
                <a:spcPts val="0"/>
              </a:spcAft>
              <a:buFont typeface="Wingdings" panose="05000000000000000000" pitchFamily="2" charset="2"/>
              <a:buChar char="q"/>
              <a:tabLst>
                <a:tab pos="457200" algn="l"/>
              </a:tabLst>
            </a:pPr>
            <a:r>
              <a:rPr lang="en-GB" sz="2800" kern="1200" dirty="0"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Infectious</a:t>
            </a:r>
            <a:endParaRPr lang="en-GB" sz="2800" dirty="0">
              <a:effectLst/>
            </a:endParaRPr>
          </a:p>
          <a:p>
            <a:pPr marL="228600" indent="-457200">
              <a:spcAft>
                <a:spcPts val="0"/>
              </a:spcAft>
              <a:buFont typeface="Wingdings" panose="05000000000000000000" pitchFamily="2" charset="2"/>
              <a:buChar char="q"/>
              <a:tabLst>
                <a:tab pos="457200" algn="l"/>
              </a:tabLst>
            </a:pPr>
            <a:r>
              <a:rPr lang="en-GB" sz="2800" kern="1200" dirty="0"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Antibiotic</a:t>
            </a:r>
            <a:endParaRPr lang="en-GB" sz="2800" dirty="0">
              <a:effectLst/>
            </a:endParaRPr>
          </a:p>
          <a:p>
            <a:pPr marL="228600" indent="-457200">
              <a:spcAft>
                <a:spcPts val="0"/>
              </a:spcAft>
              <a:buFont typeface="Wingdings" panose="05000000000000000000" pitchFamily="2" charset="2"/>
              <a:buChar char="q"/>
              <a:tabLst>
                <a:tab pos="457200" algn="l"/>
              </a:tabLst>
            </a:pPr>
            <a:r>
              <a:rPr lang="en-GB" sz="2800" kern="1200" dirty="0"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Pathogen</a:t>
            </a:r>
            <a:endParaRPr lang="en-GB" sz="2800" dirty="0">
              <a:effectLst/>
            </a:endParaRPr>
          </a:p>
          <a:p>
            <a:pPr marL="228600" indent="-457200">
              <a:spcAft>
                <a:spcPts val="0"/>
              </a:spcAft>
              <a:buFont typeface="Wingdings" panose="05000000000000000000" pitchFamily="2" charset="2"/>
              <a:buChar char="q"/>
              <a:tabLst>
                <a:tab pos="457200" algn="l"/>
              </a:tabLst>
            </a:pPr>
            <a:r>
              <a:rPr lang="en-GB" sz="2800" kern="1200" dirty="0"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Flora</a:t>
            </a:r>
            <a:endParaRPr lang="en-GB" sz="2800" dirty="0">
              <a:effectLst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17AEE46-BD89-408D-A019-932764E63BD6}"/>
              </a:ext>
            </a:extLst>
          </p:cNvPr>
          <p:cNvSpPr txBox="1"/>
          <p:nvPr/>
        </p:nvSpPr>
        <p:spPr>
          <a:xfrm>
            <a:off x="5334635" y="4361840"/>
            <a:ext cx="7905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rgbClr val="117E62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</a:t>
            </a:r>
            <a:endParaRPr lang="en-GB" sz="4000" b="1" dirty="0">
              <a:solidFill>
                <a:srgbClr val="117E62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42E766C-B92C-40B4-B7B3-8AA5ED1484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e-Bug.eu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25706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3C52AF9-EDBF-4DF3-91CC-34528A4B04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-1011797"/>
            <a:ext cx="8477250" cy="1044576"/>
          </a:xfrm>
        </p:spPr>
        <p:txBody>
          <a:bodyPr>
            <a:normAutofit/>
          </a:bodyPr>
          <a:lstStyle/>
          <a:p>
            <a:pPr algn="ctr"/>
            <a:r>
              <a:rPr lang="en-GB" sz="3500" b="1" dirty="0"/>
              <a:t>Harmful Microbes Quiz 3 - Answers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7CA66E0-DD58-4847-ADA4-11A43FFF99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1499" y="1565275"/>
            <a:ext cx="3848101" cy="4171950"/>
          </a:xfrm>
          <a:prstGeom prst="roundRect">
            <a:avLst>
              <a:gd name="adj" fmla="val 2575"/>
            </a:avLst>
          </a:prstGeom>
          <a:noFill/>
          <a:ln w="76200" cap="sq">
            <a:solidFill>
              <a:srgbClr val="117E62"/>
            </a:solidFill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CAC5511-9C4D-4C7B-A171-B01EE9534A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72024" y="1565275"/>
            <a:ext cx="3971926" cy="4171950"/>
          </a:xfrm>
          <a:prstGeom prst="roundRect">
            <a:avLst>
              <a:gd name="adj" fmla="val 2575"/>
            </a:avLst>
          </a:prstGeom>
          <a:noFill/>
          <a:ln w="76200" cap="sq">
            <a:solidFill>
              <a:srgbClr val="117E62"/>
            </a:solidFill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39626C1-19E7-41D7-A1BA-85581E087D9F}"/>
              </a:ext>
            </a:extLst>
          </p:cNvPr>
          <p:cNvSpPr txBox="1">
            <a:spLocks/>
          </p:cNvSpPr>
          <p:nvPr/>
        </p:nvSpPr>
        <p:spPr>
          <a:xfrm>
            <a:off x="333375" y="136524"/>
            <a:ext cx="8477250" cy="10445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GB" sz="3500" b="1"/>
              <a:t>Harmful Microbes Quiz - Answers</a:t>
            </a:r>
            <a:endParaRPr lang="en-GB" sz="3500" b="1" dirty="0"/>
          </a:p>
        </p:txBody>
      </p:sp>
      <p:sp>
        <p:nvSpPr>
          <p:cNvPr id="8" name="TextBox 11" descr="Which of these are microbes?&#10;3 points&#10; Bacteria&#10; Virus&#10; Antibiotic&#10; Fungi&#10;&#10;&#10;Microbes are found:&#10;1 point&#10; In the air&#10; On our hands&#10; On surfaces&#10; Everywhere&#10;&#10;&#10;Which foods or drinks are produced through the growth of microbes?&#10;4 points&#10; Cheese&#10; Bread&#10; Yoghurt&#10; Fizzy drinks&#10;&#10;&#10;What is another word for a harmful microbe?&#10;1 point&#10; Infectious&#10; Antibiotic&#10; Pathogen&#10; Flora&#10;">
            <a:extLst>
              <a:ext uri="{FF2B5EF4-FFF2-40B4-BE49-F238E27FC236}">
                <a16:creationId xmlns:a16="http://schemas.microsoft.com/office/drawing/2014/main" id="{6EE25E75-C581-4FAE-9676-857BD99CB2AF}"/>
              </a:ext>
            </a:extLst>
          </p:cNvPr>
          <p:cNvSpPr txBox="1"/>
          <p:nvPr/>
        </p:nvSpPr>
        <p:spPr>
          <a:xfrm>
            <a:off x="659856" y="1707495"/>
            <a:ext cx="375974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Which is the smallest?</a:t>
            </a:r>
            <a:endParaRPr kumimoji="0" lang="en-GB" sz="28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(1 point)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>
                <a:tab pos="457200" algn="l"/>
              </a:tabLst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Bacterium</a:t>
            </a: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2286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>
                <a:tab pos="457200" algn="l"/>
              </a:tabLst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Virus</a:t>
            </a: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2286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>
                <a:tab pos="457200" algn="l"/>
              </a:tabLst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Fungus</a:t>
            </a: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2286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>
                <a:tab pos="457200" algn="l"/>
              </a:tabLst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They are all the same    size</a:t>
            </a:r>
            <a:b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</a:b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C811900-92C1-44A0-9259-553EBCB060BB}"/>
              </a:ext>
            </a:extLst>
          </p:cNvPr>
          <p:cNvSpPr txBox="1"/>
          <p:nvPr/>
        </p:nvSpPr>
        <p:spPr>
          <a:xfrm>
            <a:off x="669381" y="3699858"/>
            <a:ext cx="7905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rgbClr val="117E62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</a:t>
            </a:r>
            <a:endParaRPr lang="en-GB" sz="4000" b="1" dirty="0">
              <a:solidFill>
                <a:srgbClr val="117E62"/>
              </a:solidFill>
            </a:endParaRPr>
          </a:p>
        </p:txBody>
      </p:sp>
      <p:sp>
        <p:nvSpPr>
          <p:cNvPr id="9" name="TextBox 11" descr="Which of these are microbes?&#10;3 points&#10; Bacteria&#10; Virus&#10; Antibiotic&#10; Fungi&#10;&#10;&#10;Microbes are found:&#10;1 point&#10; In the air&#10; On our hands&#10; On surfaces&#10; Everywhere&#10;&#10;&#10;Which foods or drinks are produced through the growth of microbes?&#10;4 points&#10; Cheese&#10; Bread&#10; Yoghurt&#10; Fizzy drinks&#10;&#10;&#10;What is another word for a harmful microbe?&#10;1 point&#10; Infectious&#10; Antibiotic&#10; Pathogen&#10; Flora&#10;">
            <a:extLst>
              <a:ext uri="{FF2B5EF4-FFF2-40B4-BE49-F238E27FC236}">
                <a16:creationId xmlns:a16="http://schemas.microsoft.com/office/drawing/2014/main" id="{EBC9CCB7-0100-408C-B157-92C92F8BA8DD}"/>
              </a:ext>
            </a:extLst>
          </p:cNvPr>
          <p:cNvSpPr txBox="1"/>
          <p:nvPr/>
        </p:nvSpPr>
        <p:spPr>
          <a:xfrm>
            <a:off x="4829652" y="806450"/>
            <a:ext cx="3971926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</a:b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Microbes:</a:t>
            </a:r>
            <a:endParaRPr kumimoji="0" lang="en-GB" sz="28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(1 point)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>
                <a:tab pos="457200" algn="l"/>
              </a:tabLst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Are all harmful</a:t>
            </a: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2286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>
                <a:tab pos="457200" algn="l"/>
              </a:tabLst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Are all useful</a:t>
            </a: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2286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>
                <a:tab pos="457200" algn="l"/>
              </a:tabLst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Can be harmful or useful</a:t>
            </a: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2286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>
                <a:tab pos="457200" algn="l"/>
              </a:tabLst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Have no effect on the</a:t>
            </a:r>
            <a:b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</a:b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human body</a:t>
            </a:r>
            <a:b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</a:b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DCD04D9-2D74-4AF6-AAEA-9F4480B21F59}"/>
              </a:ext>
            </a:extLst>
          </p:cNvPr>
          <p:cNvSpPr txBox="1"/>
          <p:nvPr/>
        </p:nvSpPr>
        <p:spPr>
          <a:xfrm>
            <a:off x="4839177" y="3660775"/>
            <a:ext cx="7905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rgbClr val="117E62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</a:t>
            </a:r>
            <a:endParaRPr lang="en-GB" sz="4000" b="1" dirty="0">
              <a:solidFill>
                <a:srgbClr val="117E62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B49251E-CD9C-49F7-AE10-D5298EBBE9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e-Bug.eu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3799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9057ABF-4331-4DFD-BB64-A9226AED80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-990530"/>
            <a:ext cx="8477250" cy="1044576"/>
          </a:xfrm>
        </p:spPr>
        <p:txBody>
          <a:bodyPr>
            <a:normAutofit/>
          </a:bodyPr>
          <a:lstStyle/>
          <a:p>
            <a:pPr algn="ctr"/>
            <a:r>
              <a:rPr lang="en-GB" sz="3500" b="1" dirty="0"/>
              <a:t>Harmful Microbes Quiz 4 - Answers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CBC70F1-FA74-4593-A762-503BBB2E32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4350" y="1552575"/>
            <a:ext cx="3848101" cy="4200525"/>
          </a:xfrm>
          <a:prstGeom prst="roundRect">
            <a:avLst>
              <a:gd name="adj" fmla="val 2575"/>
            </a:avLst>
          </a:prstGeom>
          <a:noFill/>
          <a:ln w="76200" cap="sq">
            <a:solidFill>
              <a:srgbClr val="117E62"/>
            </a:solidFill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C1E911C-A817-4562-B394-C586C71A8F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81549" y="1552575"/>
            <a:ext cx="3848101" cy="4200525"/>
          </a:xfrm>
          <a:prstGeom prst="roundRect">
            <a:avLst>
              <a:gd name="adj" fmla="val 2575"/>
            </a:avLst>
          </a:prstGeom>
          <a:noFill/>
          <a:ln w="76200" cap="sq">
            <a:solidFill>
              <a:srgbClr val="117E62"/>
            </a:solidFill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4B1D549B-B9C1-4E5B-A1F4-CAE38E4E9F44}"/>
              </a:ext>
            </a:extLst>
          </p:cNvPr>
          <p:cNvSpPr txBox="1">
            <a:spLocks/>
          </p:cNvSpPr>
          <p:nvPr/>
        </p:nvSpPr>
        <p:spPr>
          <a:xfrm>
            <a:off x="333375" y="136524"/>
            <a:ext cx="8477250" cy="10445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GB" sz="3500" b="1"/>
              <a:t>Harmful Microbes Quiz - Answers</a:t>
            </a:r>
            <a:endParaRPr lang="en-GB" sz="3500" b="1" dirty="0"/>
          </a:p>
        </p:txBody>
      </p:sp>
      <p:sp>
        <p:nvSpPr>
          <p:cNvPr id="8" name="TextBox 11" descr="Which of these are microbes?&#10;3 points&#10; Bacteria&#10; Virus&#10; Antibiotic&#10; Fungi&#10;&#10;&#10;Microbes are found:&#10;1 point&#10; In the air&#10; On our hands&#10; On surfaces&#10; Everywhere&#10;&#10;&#10;Which foods or drinks are produced through the growth of microbes?&#10;4 points&#10; Cheese&#10; Bread&#10; Yoghurt&#10; Fizzy drinks&#10;&#10;&#10;What is another word for a harmful microbe?&#10;1 point&#10; Infectious&#10; Antibiotic&#10; Pathogen&#10; Flora&#10;">
            <a:extLst>
              <a:ext uri="{FF2B5EF4-FFF2-40B4-BE49-F238E27FC236}">
                <a16:creationId xmlns:a16="http://schemas.microsoft.com/office/drawing/2014/main" id="{1263267A-0524-474D-9C24-C451BF81C112}"/>
              </a:ext>
            </a:extLst>
          </p:cNvPr>
          <p:cNvSpPr txBox="1"/>
          <p:nvPr/>
        </p:nvSpPr>
        <p:spPr>
          <a:xfrm>
            <a:off x="620079" y="940385"/>
            <a:ext cx="367569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</a:b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Which of these microbes</a:t>
            </a: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causes the common cold?</a:t>
            </a:r>
            <a:endParaRPr kumimoji="0" lang="en-GB" sz="28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(1 point)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>
                <a:tab pos="457200" algn="l"/>
              </a:tabLst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Bacteria</a:t>
            </a: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2286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>
                <a:tab pos="457200" algn="l"/>
              </a:tabLst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Virus</a:t>
            </a: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2286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>
                <a:tab pos="457200" algn="l"/>
              </a:tabLst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Antibiotic</a:t>
            </a:r>
            <a:b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</a:b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7152E14-18FC-46F5-865B-BDC355746DF4}"/>
              </a:ext>
            </a:extLst>
          </p:cNvPr>
          <p:cNvSpPr txBox="1"/>
          <p:nvPr/>
        </p:nvSpPr>
        <p:spPr>
          <a:xfrm>
            <a:off x="640806" y="4214208"/>
            <a:ext cx="7905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rgbClr val="117E62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</a:t>
            </a:r>
            <a:endParaRPr lang="en-GB" sz="4000" b="1" dirty="0">
              <a:solidFill>
                <a:srgbClr val="117E62"/>
              </a:solidFill>
            </a:endParaRPr>
          </a:p>
        </p:txBody>
      </p:sp>
      <p:sp>
        <p:nvSpPr>
          <p:cNvPr id="9" name="TextBox 11" descr="Which of these are microbes?&#10;3 points&#10; Bacteria&#10; Virus&#10; Antibiotic&#10; Fungi&#10;&#10;&#10;Microbes are found:&#10;1 point&#10; In the air&#10; On our hands&#10; On surfaces&#10; Everywhere&#10;&#10;&#10;Which foods or drinks are produced through the growth of microbes?&#10;4 points&#10; Cheese&#10; Bread&#10; Yoghurt&#10; Fizzy drinks&#10;&#10;&#10;What is another word for a harmful microbe?&#10;1 point&#10; Infectious&#10; Antibiotic&#10; Pathogen&#10; Flora&#10;">
            <a:extLst>
              <a:ext uri="{FF2B5EF4-FFF2-40B4-BE49-F238E27FC236}">
                <a16:creationId xmlns:a16="http://schemas.microsoft.com/office/drawing/2014/main" id="{96D255B9-B906-4C2C-82F5-A892DDA26CAE}"/>
              </a:ext>
            </a:extLst>
          </p:cNvPr>
          <p:cNvSpPr txBox="1"/>
          <p:nvPr/>
        </p:nvSpPr>
        <p:spPr>
          <a:xfrm>
            <a:off x="4943474" y="1238250"/>
            <a:ext cx="3580447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Which of these are</a:t>
            </a: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shapes of microbes?</a:t>
            </a:r>
            <a:endParaRPr kumimoji="0" lang="en-GB" sz="28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(1 point)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"/>
              <a:tabLst>
                <a:tab pos="457200" algn="l"/>
              </a:tabLst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Rods</a:t>
            </a: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"/>
              <a:tabLst>
                <a:tab pos="457200" algn="l"/>
              </a:tabLst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Balls</a:t>
            </a: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"/>
              <a:tabLst>
                <a:tab pos="457200" algn="l"/>
              </a:tabLst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Spirals</a:t>
            </a: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"/>
              <a:tabLst>
                <a:tab pos="457200" algn="l"/>
              </a:tabLst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All of the above</a:t>
            </a: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28C86BF-D5E9-4018-9585-748A116FBCF5}"/>
              </a:ext>
            </a:extLst>
          </p:cNvPr>
          <p:cNvSpPr txBox="1"/>
          <p:nvPr/>
        </p:nvSpPr>
        <p:spPr>
          <a:xfrm>
            <a:off x="4962525" y="4931569"/>
            <a:ext cx="7905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rgbClr val="117E62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</a:t>
            </a:r>
            <a:endParaRPr lang="en-GB" sz="4000" b="1" dirty="0">
              <a:solidFill>
                <a:srgbClr val="117E62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8B3D0DE-2CBD-491D-AD1B-D2D6E48E71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e-Bug.eu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39791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17E6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4AC83266-8CA9-4B71-BA51-A2F164430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406" y="1785939"/>
            <a:ext cx="8739187" cy="2852737"/>
          </a:xfrm>
        </p:spPr>
        <p:txBody>
          <a:bodyPr/>
          <a:lstStyle/>
          <a:p>
            <a:r>
              <a:rPr lang="en-GB" b="1" dirty="0"/>
              <a:t>Learning Consolidation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75535E6-3406-4508-A62B-DA18C28EB3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e-Bug.eu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154321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B4D42F-F1E8-4B50-B935-F5CFB3E77A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-1325563"/>
            <a:ext cx="78867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Discussion Question 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3128E7-157A-47AD-8D05-8359D48E99D4}"/>
              </a:ext>
            </a:extLst>
          </p:cNvPr>
          <p:cNvSpPr txBox="1"/>
          <p:nvPr/>
        </p:nvSpPr>
        <p:spPr>
          <a:xfrm>
            <a:off x="323057" y="619870"/>
            <a:ext cx="8497885" cy="1938992"/>
          </a:xfrm>
          <a:prstGeom prst="rect">
            <a:avLst/>
          </a:prstGeom>
          <a:ln w="57150">
            <a:solidFill>
              <a:srgbClr val="117E62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>
              <a:spcBef>
                <a:spcPts val="600"/>
              </a:spcBef>
              <a:spcAft>
                <a:spcPts val="600"/>
              </a:spcAft>
            </a:pPr>
            <a:r>
              <a:rPr lang="en-GB" sz="4000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Some microbes can be harmful to humans and can cause disease. Provide one example.</a:t>
            </a:r>
          </a:p>
        </p:txBody>
      </p:sp>
      <p:sp>
        <p:nvSpPr>
          <p:cNvPr id="18" name="Rectangle: Rounded Corners 17" descr="True">
            <a:extLst>
              <a:ext uri="{FF2B5EF4-FFF2-40B4-BE49-F238E27FC236}">
                <a16:creationId xmlns:a16="http://schemas.microsoft.com/office/drawing/2014/main" id="{A53B3D1E-D9E1-49C9-A218-C3E4BED82C80}"/>
              </a:ext>
            </a:extLst>
          </p:cNvPr>
          <p:cNvSpPr/>
          <p:nvPr/>
        </p:nvSpPr>
        <p:spPr>
          <a:xfrm>
            <a:off x="2376028" y="3095531"/>
            <a:ext cx="4391941" cy="2724150"/>
          </a:xfrm>
          <a:prstGeom prst="roundRect">
            <a:avLst>
              <a:gd name="adj" fmla="val 6655"/>
            </a:avLst>
          </a:prstGeom>
          <a:solidFill>
            <a:srgbClr val="12B38F"/>
          </a:solidFill>
          <a:ln w="57150" cap="flat" cmpd="sng" algn="ctr">
            <a:solidFill>
              <a:srgbClr val="12B38F"/>
            </a:solidFill>
            <a:prstDash val="solid"/>
            <a:miter lim="800000"/>
          </a:ln>
          <a:effectLst/>
        </p:spPr>
        <p:txBody>
          <a:bodyPr rot="0" spcFirstLastPara="0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4000" b="1" kern="0" noProof="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Food poisoning</a:t>
            </a:r>
          </a:p>
          <a:p>
            <a:pPr lvl="0" algn="ctr" defTabSz="914400">
              <a:defRPr/>
            </a:pPr>
            <a:r>
              <a:rPr lang="en-GB" sz="4000" b="1" kern="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caused by bacteria called </a:t>
            </a:r>
            <a:r>
              <a:rPr lang="en-GB" sz="4000" b="1" i="1" kern="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Campylobacter</a:t>
            </a:r>
            <a:r>
              <a:rPr lang="en-GB" sz="4000" b="1" kern="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endParaRPr lang="en-GB" sz="4000" b="1" kern="0" noProof="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A3F9123-2B40-4525-82B6-D640397CD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e-Bug.eu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92708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7BF339-9114-41EF-AEC8-35B5C9D1A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-1325563"/>
            <a:ext cx="78867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Discussion Question 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3BB40C8-A5A0-4085-A7AE-49F7C1DC46B2}"/>
              </a:ext>
            </a:extLst>
          </p:cNvPr>
          <p:cNvSpPr txBox="1"/>
          <p:nvPr/>
        </p:nvSpPr>
        <p:spPr>
          <a:xfrm>
            <a:off x="323057" y="573275"/>
            <a:ext cx="8497885" cy="1938992"/>
          </a:xfrm>
          <a:prstGeom prst="rect">
            <a:avLst/>
          </a:prstGeom>
          <a:ln w="57150">
            <a:solidFill>
              <a:srgbClr val="117E62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>
              <a:spcBef>
                <a:spcPts val="600"/>
              </a:spcBef>
              <a:spcAft>
                <a:spcPts val="600"/>
              </a:spcAft>
            </a:pPr>
            <a:r>
              <a:rPr lang="en-GB" sz="4000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Which microbe is very small and causes coughs, colds, sore throats and flu? </a:t>
            </a:r>
          </a:p>
        </p:txBody>
      </p:sp>
      <p:sp>
        <p:nvSpPr>
          <p:cNvPr id="7" name="Rectangle: Rounded Corners 6" descr="True">
            <a:extLst>
              <a:ext uri="{FF2B5EF4-FFF2-40B4-BE49-F238E27FC236}">
                <a16:creationId xmlns:a16="http://schemas.microsoft.com/office/drawing/2014/main" id="{4FA6F1A5-3E8E-43B6-B9B3-A2A1BC1E7A0F}"/>
              </a:ext>
            </a:extLst>
          </p:cNvPr>
          <p:cNvSpPr/>
          <p:nvPr/>
        </p:nvSpPr>
        <p:spPr>
          <a:xfrm>
            <a:off x="3123284" y="3429000"/>
            <a:ext cx="2897430" cy="1885950"/>
          </a:xfrm>
          <a:prstGeom prst="roundRect">
            <a:avLst>
              <a:gd name="adj" fmla="val 6655"/>
            </a:avLst>
          </a:prstGeom>
          <a:solidFill>
            <a:srgbClr val="12B38F"/>
          </a:solidFill>
          <a:ln w="57150" cap="flat" cmpd="sng" algn="ctr">
            <a:solidFill>
              <a:srgbClr val="12B38F"/>
            </a:solidFill>
            <a:prstDash val="solid"/>
            <a:miter lim="800000"/>
          </a:ln>
          <a:effectLst/>
        </p:spPr>
        <p:txBody>
          <a:bodyPr rot="0" spcFirstLastPara="0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6000" b="1" kern="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Virus</a:t>
            </a:r>
            <a:endParaRPr kumimoji="0" lang="en-GB" sz="60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F5124C-9D71-4C49-8415-F7A94336B6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0831" y="6356350"/>
            <a:ext cx="3086100" cy="1440000"/>
          </a:xfrm>
        </p:spPr>
        <p:txBody>
          <a:bodyPr/>
          <a:lstStyle/>
          <a:p>
            <a:r>
              <a:rPr lang="en-GB"/>
              <a:t>e-Bug.eu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33260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DA11B2-8075-4534-A494-0F1ED6521F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6524"/>
            <a:ext cx="7886700" cy="1325563"/>
          </a:xfrm>
        </p:spPr>
        <p:txBody>
          <a:bodyPr/>
          <a:lstStyle/>
          <a:p>
            <a:pPr algn="ctr"/>
            <a:r>
              <a:rPr lang="en-GB" b="1" dirty="0"/>
              <a:t>Curriculum Links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6B9ECD-6D6B-4706-AFED-F75C1A0CA0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38300"/>
            <a:ext cx="78867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3500" b="1" dirty="0"/>
              <a:t>PHSE/RHSE </a:t>
            </a:r>
          </a:p>
          <a:p>
            <a:pPr marL="0" indent="0">
              <a:buNone/>
            </a:pPr>
            <a:r>
              <a:rPr lang="en-GB" sz="3500" dirty="0"/>
              <a:t>•	Health and prevention</a:t>
            </a:r>
          </a:p>
          <a:p>
            <a:pPr marL="0" indent="0">
              <a:buNone/>
            </a:pPr>
            <a:r>
              <a:rPr lang="en-GB" sz="3500" b="1" dirty="0"/>
              <a:t>Science</a:t>
            </a:r>
            <a:r>
              <a:rPr lang="en-GB" sz="3500" dirty="0"/>
              <a:t> </a:t>
            </a:r>
          </a:p>
          <a:p>
            <a:pPr marL="0" indent="0">
              <a:buNone/>
            </a:pPr>
            <a:r>
              <a:rPr lang="en-GB" sz="3500" dirty="0"/>
              <a:t>•	Working scientifically</a:t>
            </a:r>
          </a:p>
          <a:p>
            <a:pPr marL="0" indent="0">
              <a:buNone/>
            </a:pPr>
            <a:r>
              <a:rPr lang="en-GB" sz="3500" b="1" dirty="0"/>
              <a:t>English </a:t>
            </a:r>
          </a:p>
          <a:p>
            <a:pPr marL="0" indent="0">
              <a:buNone/>
            </a:pPr>
            <a:r>
              <a:rPr lang="en-GB" sz="3500" dirty="0"/>
              <a:t>•	Reading &amp; comprehension </a:t>
            </a:r>
          </a:p>
          <a:p>
            <a:pPr marL="0" indent="0">
              <a:buNone/>
            </a:pPr>
            <a:r>
              <a:rPr lang="en-GB" sz="3500" dirty="0"/>
              <a:t>	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239E9D1-1D86-449E-83D9-C62F5CB081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e-Bug.eu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0738444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F7E5B7-EF79-4AB3-9027-E58FBEBC8C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-1325563"/>
            <a:ext cx="78867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Discussion Question 3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9F497A1-175C-4558-8B32-03322E9AB136}"/>
              </a:ext>
            </a:extLst>
          </p:cNvPr>
          <p:cNvSpPr txBox="1"/>
          <p:nvPr/>
        </p:nvSpPr>
        <p:spPr>
          <a:xfrm>
            <a:off x="323052" y="383657"/>
            <a:ext cx="8497885" cy="1938992"/>
          </a:xfrm>
          <a:prstGeom prst="rect">
            <a:avLst/>
          </a:prstGeom>
          <a:noFill/>
          <a:ln w="57150">
            <a:solidFill>
              <a:srgbClr val="117E62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>
              <a:spcBef>
                <a:spcPts val="600"/>
              </a:spcBef>
              <a:spcAft>
                <a:spcPts val="600"/>
              </a:spcAft>
            </a:pPr>
            <a:r>
              <a:rPr lang="en-GB" sz="4000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Provide two ways that harmful microbes can spread from person to person.</a:t>
            </a:r>
          </a:p>
        </p:txBody>
      </p:sp>
      <p:sp>
        <p:nvSpPr>
          <p:cNvPr id="10" name="Rectangle: Rounded Corners 9" descr="True">
            <a:extLst>
              <a:ext uri="{FF2B5EF4-FFF2-40B4-BE49-F238E27FC236}">
                <a16:creationId xmlns:a16="http://schemas.microsoft.com/office/drawing/2014/main" id="{8F55B263-C59C-4679-83B9-225637BC4B49}"/>
              </a:ext>
            </a:extLst>
          </p:cNvPr>
          <p:cNvSpPr/>
          <p:nvPr/>
        </p:nvSpPr>
        <p:spPr>
          <a:xfrm>
            <a:off x="526031" y="3004480"/>
            <a:ext cx="3684019" cy="1653246"/>
          </a:xfrm>
          <a:prstGeom prst="roundRect">
            <a:avLst>
              <a:gd name="adj" fmla="val 6655"/>
            </a:avLst>
          </a:prstGeom>
          <a:solidFill>
            <a:srgbClr val="117E62"/>
          </a:solidFill>
          <a:ln w="57150" cap="flat" cmpd="sng" algn="ctr">
            <a:solidFill>
              <a:srgbClr val="117E62"/>
            </a:solidFill>
            <a:prstDash val="solid"/>
            <a:miter lim="800000"/>
          </a:ln>
          <a:effectLst/>
        </p:spPr>
        <p:txBody>
          <a:bodyPr rot="0" spcFirstLastPara="0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000" b="1" kern="0" noProof="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Cough/sneeze in your hand</a:t>
            </a:r>
            <a:endParaRPr kumimoji="0" lang="en-GB" sz="30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: Rounded Corners 8" descr="True">
            <a:extLst>
              <a:ext uri="{FF2B5EF4-FFF2-40B4-BE49-F238E27FC236}">
                <a16:creationId xmlns:a16="http://schemas.microsoft.com/office/drawing/2014/main" id="{341F683F-1BAE-443B-BCD8-DF64AE96616D}"/>
              </a:ext>
            </a:extLst>
          </p:cNvPr>
          <p:cNvSpPr/>
          <p:nvPr/>
        </p:nvSpPr>
        <p:spPr>
          <a:xfrm>
            <a:off x="4793231" y="3004480"/>
            <a:ext cx="3684018" cy="1653246"/>
          </a:xfrm>
          <a:prstGeom prst="roundRect">
            <a:avLst>
              <a:gd name="adj" fmla="val 6655"/>
            </a:avLst>
          </a:prstGeom>
          <a:solidFill>
            <a:srgbClr val="12B38F"/>
          </a:solidFill>
          <a:ln w="57150" cap="flat" cmpd="sng" algn="ctr">
            <a:solidFill>
              <a:srgbClr val="12B38F"/>
            </a:solidFill>
            <a:prstDash val="solid"/>
            <a:miter lim="800000"/>
          </a:ln>
          <a:effectLst/>
        </p:spPr>
        <p:txBody>
          <a:bodyPr rot="0" spcFirstLastPara="0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000" b="1" kern="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When you do not </a:t>
            </a:r>
            <a:r>
              <a:rPr kumimoji="0" lang="en-GB" sz="3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washing your hands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323857B-2F7D-406C-9666-F32315CEA8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e-Bug.eu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0516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7988F3-1CDB-432E-ACB4-6ABF432BB1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45982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n-GB" sz="3500" b="1" dirty="0"/>
              <a:t>What are Harmful Microbes?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F20DC4-83EC-40B7-8A22-3E70A660F7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e-Bug.eu</a:t>
            </a:r>
            <a:endParaRPr lang="en-GB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C9FDEF3-F100-4275-94D9-06427CE18B74}"/>
              </a:ext>
            </a:extLst>
          </p:cNvPr>
          <p:cNvSpPr/>
          <p:nvPr/>
        </p:nvSpPr>
        <p:spPr>
          <a:xfrm>
            <a:off x="412457" y="1466294"/>
            <a:ext cx="7948361" cy="591106"/>
          </a:xfrm>
          <a:prstGeom prst="roundRect">
            <a:avLst/>
          </a:prstGeom>
          <a:solidFill>
            <a:srgbClr val="117E62"/>
          </a:solidFill>
          <a:ln>
            <a:solidFill>
              <a:srgbClr val="117E62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Sometimes microbes can be harmful to humans and makes us ill.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3553325-B2C0-42B8-A18F-06E265B10E0B}"/>
              </a:ext>
            </a:extLst>
          </p:cNvPr>
          <p:cNvSpPr/>
          <p:nvPr/>
        </p:nvSpPr>
        <p:spPr>
          <a:xfrm>
            <a:off x="412457" y="2226698"/>
            <a:ext cx="7948361" cy="719803"/>
          </a:xfrm>
          <a:prstGeom prst="roundRect">
            <a:avLst/>
          </a:prstGeom>
          <a:solidFill>
            <a:srgbClr val="117E62"/>
          </a:solidFill>
          <a:ln>
            <a:solidFill>
              <a:srgbClr val="117E62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A pathogen is a word that refers to the bacteria, viruses and fungi that make you sick. 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72BC8F9-1EBE-4120-B57C-FCC0C1D51A52}"/>
              </a:ext>
            </a:extLst>
          </p:cNvPr>
          <p:cNvSpPr/>
          <p:nvPr/>
        </p:nvSpPr>
        <p:spPr>
          <a:xfrm>
            <a:off x="412457" y="3097928"/>
            <a:ext cx="7948362" cy="757674"/>
          </a:xfrm>
          <a:prstGeom prst="roundRect">
            <a:avLst/>
          </a:prstGeom>
          <a:solidFill>
            <a:srgbClr val="117E62"/>
          </a:solidFill>
          <a:ln>
            <a:solidFill>
              <a:srgbClr val="117E62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Microbes have adapted to live everywhere, such as in our classrooms, houses, bedrooms, all over our body and on food. 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5DDEF6B-21C5-4576-9770-F0AB753BF963}"/>
              </a:ext>
            </a:extLst>
          </p:cNvPr>
          <p:cNvSpPr/>
          <p:nvPr/>
        </p:nvSpPr>
        <p:spPr>
          <a:xfrm>
            <a:off x="412456" y="4025462"/>
            <a:ext cx="7948361" cy="1091960"/>
          </a:xfrm>
          <a:prstGeom prst="roundRect">
            <a:avLst/>
          </a:prstGeom>
          <a:solidFill>
            <a:srgbClr val="117E62"/>
          </a:solidFill>
          <a:ln>
            <a:solidFill>
              <a:srgbClr val="117E62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Harmful disease-causing microbes can spread easily from one person to another and are called infectious diseases because they can cause an infection. 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9CF27E9-F8D5-4FFB-ACC1-8A1388811C46}"/>
              </a:ext>
            </a:extLst>
          </p:cNvPr>
          <p:cNvSpPr/>
          <p:nvPr/>
        </p:nvSpPr>
        <p:spPr>
          <a:xfrm>
            <a:off x="412458" y="5266708"/>
            <a:ext cx="7948360" cy="757674"/>
          </a:xfrm>
          <a:prstGeom prst="roundRect">
            <a:avLst/>
          </a:prstGeom>
          <a:solidFill>
            <a:srgbClr val="117E62"/>
          </a:solidFill>
          <a:ln>
            <a:solidFill>
              <a:srgbClr val="117E62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Good news – our bodies have our own 'useful' microbes that try to stop the harmful pathogens from causing an infectious disease.</a:t>
            </a:r>
          </a:p>
        </p:txBody>
      </p:sp>
    </p:spTree>
    <p:extLst>
      <p:ext uri="{BB962C8B-B14F-4D97-AF65-F5344CB8AC3E}">
        <p14:creationId xmlns:p14="http://schemas.microsoft.com/office/powerpoint/2010/main" val="407901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17E6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ECBE6E70-8D6B-46AA-868A-0419D38170A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1939" y="2002631"/>
            <a:ext cx="10148886" cy="285273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Main Activity: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Mouldy Bread Experiment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A2E192-C8EB-4A37-A845-F34BE87BB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e-Bug.eu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105168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17E6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1B676A5-8695-4EA9-994E-CA0636731C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062" y="717947"/>
            <a:ext cx="8905875" cy="521612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63F002-7098-4C39-A3A3-87810200D7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-2852737"/>
            <a:ext cx="7886700" cy="285273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Mouldy Bread Experiment</a:t>
            </a:r>
          </a:p>
        </p:txBody>
      </p:sp>
      <p:pic>
        <p:nvPicPr>
          <p:cNvPr id="9" name="Picture 8" descr="Three bags with bread inside, one with raindrops above, one with a sun above, and one with a snowflake above">
            <a:extLst>
              <a:ext uri="{FF2B5EF4-FFF2-40B4-BE49-F238E27FC236}">
                <a16:creationId xmlns:a16="http://schemas.microsoft.com/office/drawing/2014/main" id="{C74179B8-0E95-4FEC-A194-6AB77B8AB47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90463" y="1295830"/>
            <a:ext cx="8363072" cy="404715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B41763C-0500-401B-86F8-06B4F880C641}"/>
              </a:ext>
            </a:extLst>
          </p:cNvPr>
          <p:cNvSpPr txBox="1"/>
          <p:nvPr/>
        </p:nvSpPr>
        <p:spPr>
          <a:xfrm>
            <a:off x="648481" y="1584787"/>
            <a:ext cx="1861071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GB" sz="1700" dirty="0">
                <a:solidFill>
                  <a:schemeClr val="accent6">
                    <a:lumMod val="75000"/>
                  </a:schemeClr>
                </a:solidFill>
                <a:latin typeface="Raleway" panose="020B0503030101060003" pitchFamily="34" charset="0"/>
              </a:rPr>
              <a:t>1. Place 3 slices of bread into separate, sealable bags and label 1, 2, 3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6D35AC2-551C-48A3-8A5F-4C38C06BBF19}"/>
              </a:ext>
            </a:extLst>
          </p:cNvPr>
          <p:cNvSpPr txBox="1"/>
          <p:nvPr/>
        </p:nvSpPr>
        <p:spPr>
          <a:xfrm>
            <a:off x="2455629" y="1584787"/>
            <a:ext cx="168118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GB" sz="1700" dirty="0">
                <a:solidFill>
                  <a:schemeClr val="accent6">
                    <a:lumMod val="75000"/>
                  </a:schemeClr>
                </a:solidFill>
                <a:latin typeface="Raleway" panose="020B0503030101060003" pitchFamily="34" charset="0"/>
              </a:rPr>
              <a:t>2. Add water to one bag and store in a dark place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29C1FE0-19B9-4479-8752-9596C88404F2}"/>
              </a:ext>
            </a:extLst>
          </p:cNvPr>
          <p:cNvSpPr txBox="1"/>
          <p:nvPr/>
        </p:nvSpPr>
        <p:spPr>
          <a:xfrm>
            <a:off x="4096893" y="1559687"/>
            <a:ext cx="1627261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GB" sz="1700" dirty="0">
                <a:solidFill>
                  <a:schemeClr val="accent6">
                    <a:lumMod val="75000"/>
                  </a:schemeClr>
                </a:solidFill>
                <a:latin typeface="Raleway" panose="020B0503030101060003" pitchFamily="34" charset="0"/>
              </a:rPr>
              <a:t>3. Put the second bag in a bright, sunny place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465A25E-9EB2-40AE-8F9C-B794BADA51AF}"/>
              </a:ext>
            </a:extLst>
          </p:cNvPr>
          <p:cNvSpPr txBox="1"/>
          <p:nvPr/>
        </p:nvSpPr>
        <p:spPr>
          <a:xfrm>
            <a:off x="5618120" y="1559687"/>
            <a:ext cx="1498553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GB" sz="1700" dirty="0">
                <a:solidFill>
                  <a:schemeClr val="accent6">
                    <a:lumMod val="75000"/>
                  </a:schemeClr>
                </a:solidFill>
                <a:latin typeface="Raleway" panose="020B0503030101060003" pitchFamily="34" charset="0"/>
              </a:rPr>
              <a:t>4. Put the third bag in the fridge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27FE823-F16F-4671-AE27-DE36B169A7EB}"/>
              </a:ext>
            </a:extLst>
          </p:cNvPr>
          <p:cNvSpPr txBox="1"/>
          <p:nvPr/>
        </p:nvSpPr>
        <p:spPr>
          <a:xfrm>
            <a:off x="7003395" y="1559687"/>
            <a:ext cx="1647223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GB" sz="1700" dirty="0">
                <a:solidFill>
                  <a:schemeClr val="accent6">
                    <a:lumMod val="75000"/>
                  </a:schemeClr>
                </a:solidFill>
                <a:latin typeface="Raleway" panose="020B0503030101060003" pitchFamily="34" charset="0"/>
              </a:rPr>
              <a:t>5. Wait at least one week. What can be seen?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97E3A02-5B3C-4B6E-97FE-66E7EF80F4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e-Bug.eu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38912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5" grpId="0"/>
      <p:bldP spid="16" grpId="0"/>
      <p:bldP spid="17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17E6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B011F8C9-A0AA-42DF-9A2A-17E208800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1690689"/>
            <a:ext cx="7886700" cy="2852737"/>
          </a:xfrm>
        </p:spPr>
        <p:txBody>
          <a:bodyPr>
            <a:normAutofit/>
          </a:bodyPr>
          <a:lstStyle/>
          <a:p>
            <a:r>
              <a:rPr lang="en-GB" sz="7000" b="1" dirty="0"/>
              <a:t>Discussion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0281A2D-5974-4126-9F29-9AAF97681F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e-Bug.eu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998351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A047D5-953C-4EFC-86FB-9E2307B99B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06" y="136524"/>
            <a:ext cx="7886700" cy="921809"/>
          </a:xfrm>
        </p:spPr>
        <p:txBody>
          <a:bodyPr/>
          <a:lstStyle/>
          <a:p>
            <a:r>
              <a:rPr lang="en-GB" b="1" dirty="0"/>
              <a:t>Discussion Points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FAA32E4-BB94-49DD-B748-CD7586841A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e-Bug.eu</a:t>
            </a:r>
            <a:endParaRPr lang="en-GB" dirty="0"/>
          </a:p>
        </p:txBody>
      </p:sp>
      <p:sp>
        <p:nvSpPr>
          <p:cNvPr id="5" name="Speech Bubble: Rectangle 4">
            <a:extLst>
              <a:ext uri="{FF2B5EF4-FFF2-40B4-BE49-F238E27FC236}">
                <a16:creationId xmlns:a16="http://schemas.microsoft.com/office/drawing/2014/main" id="{00B59D23-6C52-4D8A-B0B6-28B760991FD7}"/>
              </a:ext>
            </a:extLst>
          </p:cNvPr>
          <p:cNvSpPr/>
          <p:nvPr/>
        </p:nvSpPr>
        <p:spPr>
          <a:xfrm>
            <a:off x="819955" y="2348643"/>
            <a:ext cx="3914273" cy="835226"/>
          </a:xfrm>
          <a:prstGeom prst="wedgeRectCallout">
            <a:avLst>
              <a:gd name="adj1" fmla="val 63551"/>
              <a:gd name="adj2" fmla="val 40695"/>
            </a:avLst>
          </a:prstGeom>
          <a:solidFill>
            <a:srgbClr val="117E62"/>
          </a:solidFill>
          <a:ln>
            <a:solidFill>
              <a:srgbClr val="117E62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Are sore throats always caused by harmful microbes? </a:t>
            </a:r>
          </a:p>
        </p:txBody>
      </p:sp>
      <p:sp>
        <p:nvSpPr>
          <p:cNvPr id="6" name="Speech Bubble: Rectangle 5">
            <a:extLst>
              <a:ext uri="{FF2B5EF4-FFF2-40B4-BE49-F238E27FC236}">
                <a16:creationId xmlns:a16="http://schemas.microsoft.com/office/drawing/2014/main" id="{C9BECB05-84B6-4D62-B1A1-03FC183AD9A4}"/>
              </a:ext>
            </a:extLst>
          </p:cNvPr>
          <p:cNvSpPr/>
          <p:nvPr/>
        </p:nvSpPr>
        <p:spPr>
          <a:xfrm>
            <a:off x="4734228" y="3641297"/>
            <a:ext cx="3984958" cy="958182"/>
          </a:xfrm>
          <a:prstGeom prst="wedgeRectCallout">
            <a:avLst>
              <a:gd name="adj1" fmla="val -68281"/>
              <a:gd name="adj2" fmla="val 12881"/>
            </a:avLst>
          </a:prstGeom>
          <a:solidFill>
            <a:srgbClr val="117E62"/>
          </a:solidFill>
          <a:ln>
            <a:solidFill>
              <a:srgbClr val="117E62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Are all illnesses caused by microbes? </a:t>
            </a:r>
          </a:p>
        </p:txBody>
      </p:sp>
      <p:sp>
        <p:nvSpPr>
          <p:cNvPr id="8" name="Speech Bubble: Rectangle 7">
            <a:extLst>
              <a:ext uri="{FF2B5EF4-FFF2-40B4-BE49-F238E27FC236}">
                <a16:creationId xmlns:a16="http://schemas.microsoft.com/office/drawing/2014/main" id="{87B9B448-9D88-46BF-A48A-C936F89E1B5C}"/>
              </a:ext>
            </a:extLst>
          </p:cNvPr>
          <p:cNvSpPr/>
          <p:nvPr/>
        </p:nvSpPr>
        <p:spPr>
          <a:xfrm>
            <a:off x="4734228" y="1133630"/>
            <a:ext cx="3880183" cy="676117"/>
          </a:xfrm>
          <a:prstGeom prst="wedgeRectCallout">
            <a:avLst>
              <a:gd name="adj1" fmla="val -63776"/>
              <a:gd name="adj2" fmla="val 1114"/>
            </a:avLst>
          </a:prstGeom>
          <a:solidFill>
            <a:srgbClr val="117E62"/>
          </a:solidFill>
          <a:ln>
            <a:solidFill>
              <a:srgbClr val="117E62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What causes an infection? </a:t>
            </a:r>
          </a:p>
        </p:txBody>
      </p:sp>
      <p:sp>
        <p:nvSpPr>
          <p:cNvPr id="13" name="Speech Bubble: Rectangle 12">
            <a:extLst>
              <a:ext uri="{FF2B5EF4-FFF2-40B4-BE49-F238E27FC236}">
                <a16:creationId xmlns:a16="http://schemas.microsoft.com/office/drawing/2014/main" id="{81525367-697C-4CB7-913D-2FC27CEB2DB5}"/>
              </a:ext>
            </a:extLst>
          </p:cNvPr>
          <p:cNvSpPr/>
          <p:nvPr/>
        </p:nvSpPr>
        <p:spPr>
          <a:xfrm>
            <a:off x="861562" y="4968617"/>
            <a:ext cx="3872666" cy="755753"/>
          </a:xfrm>
          <a:prstGeom prst="wedgeRectCallout">
            <a:avLst>
              <a:gd name="adj1" fmla="val 63551"/>
              <a:gd name="adj2" fmla="val 40695"/>
            </a:avLst>
          </a:prstGeom>
          <a:solidFill>
            <a:srgbClr val="117E62"/>
          </a:solidFill>
          <a:ln>
            <a:solidFill>
              <a:srgbClr val="117E62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Can you think of any infections caused by harmful microbes? </a:t>
            </a:r>
          </a:p>
        </p:txBody>
      </p:sp>
    </p:spTree>
    <p:extLst>
      <p:ext uri="{BB962C8B-B14F-4D97-AF65-F5344CB8AC3E}">
        <p14:creationId xmlns:p14="http://schemas.microsoft.com/office/powerpoint/2010/main" val="1374591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17E6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4AD899B5-ED32-4025-ACBD-7326322C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037" y="1824039"/>
            <a:ext cx="8491537" cy="2852737"/>
          </a:xfrm>
        </p:spPr>
        <p:txBody>
          <a:bodyPr>
            <a:normAutofit/>
          </a:bodyPr>
          <a:lstStyle/>
          <a:p>
            <a:r>
              <a:rPr lang="en-GB" sz="6500" b="1" dirty="0"/>
              <a:t>Extension Activities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B820BF8-CFF9-4413-9CE5-5E0C42D695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e-Bug.eu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744112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-Bug master">
      <a:dk1>
        <a:srgbClr val="302564"/>
      </a:dk1>
      <a:lt1>
        <a:sysClr val="window" lastClr="FFFFFF"/>
      </a:lt1>
      <a:dk2>
        <a:srgbClr val="007C91"/>
      </a:dk2>
      <a:lt2>
        <a:srgbClr val="E7E6E6"/>
      </a:lt2>
      <a:accent1>
        <a:srgbClr val="F16436"/>
      </a:accent1>
      <a:accent2>
        <a:srgbClr val="FAC02B"/>
      </a:accent2>
      <a:accent3>
        <a:srgbClr val="8DC641"/>
      </a:accent3>
      <a:accent4>
        <a:srgbClr val="12B38F"/>
      </a:accent4>
      <a:accent5>
        <a:srgbClr val="2862A5"/>
      </a:accent5>
      <a:accent6>
        <a:srgbClr val="712B8F"/>
      </a:accent6>
      <a:hlink>
        <a:srgbClr val="302564"/>
      </a:hlink>
      <a:folHlink>
        <a:srgbClr val="712B8F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-Bug template" id="{75579902-F6E3-4C71-AB71-3B7D5BD1337B}" vid="{C1FBD216-3121-4865-9F19-D768D575CE4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e-Bug template</Template>
  <TotalTime>1179</TotalTime>
  <Words>2293</Words>
  <Application>Microsoft Office PowerPoint</Application>
  <PresentationFormat>On-screen Show (4:3)</PresentationFormat>
  <Paragraphs>855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5" baseType="lpstr">
      <vt:lpstr>Arial</vt:lpstr>
      <vt:lpstr>Calibri</vt:lpstr>
      <vt:lpstr>Raleway</vt:lpstr>
      <vt:lpstr>Wingdings</vt:lpstr>
      <vt:lpstr>Office Theme</vt:lpstr>
      <vt:lpstr>Micro – organisms Harmful Microbes </vt:lpstr>
      <vt:lpstr>Learning Outcomes</vt:lpstr>
      <vt:lpstr>Curriculum Links</vt:lpstr>
      <vt:lpstr>What are Harmful Microbes?</vt:lpstr>
      <vt:lpstr>Main Activity: Mouldy Bread Experiment</vt:lpstr>
      <vt:lpstr>Mouldy Bread Experiment</vt:lpstr>
      <vt:lpstr>Discussion</vt:lpstr>
      <vt:lpstr>Discussion Points</vt:lpstr>
      <vt:lpstr>Extension Activities</vt:lpstr>
      <vt:lpstr>Fascinating Fact </vt:lpstr>
      <vt:lpstr>Class Discussion 1</vt:lpstr>
      <vt:lpstr>Class Discussion 2</vt:lpstr>
      <vt:lpstr>Harmful Microbes Flashcards  True/False?</vt:lpstr>
      <vt:lpstr>Harmful Microbes True/False Flashcards -Answers</vt:lpstr>
      <vt:lpstr>Bad Bug Challenge Crossword </vt:lpstr>
      <vt:lpstr>Bad Bug Challenge Crossword - Answers </vt:lpstr>
      <vt:lpstr>Bad Bug Challenge Wordsearch</vt:lpstr>
      <vt:lpstr>Bad Bug Challenge Wordsearch - Answers</vt:lpstr>
      <vt:lpstr>Harmful Microbes Quiz 1 </vt:lpstr>
      <vt:lpstr>Harmful Microbes Quiz 2</vt:lpstr>
      <vt:lpstr>Harmful Microbes Quiz 3 </vt:lpstr>
      <vt:lpstr>Harmful Microbes Quiz 4 </vt:lpstr>
      <vt:lpstr>Harmful Microbes Quiz 1 - Answers</vt:lpstr>
      <vt:lpstr>Harmful Microbes Quiz 2 - Answers</vt:lpstr>
      <vt:lpstr>Harmful Microbes Quiz 3 - Answers</vt:lpstr>
      <vt:lpstr>Harmful Microbes Quiz 4 - Answers</vt:lpstr>
      <vt:lpstr>Learning Consolidation</vt:lpstr>
      <vt:lpstr>Discussion Question 1</vt:lpstr>
      <vt:lpstr>Discussion Question 2</vt:lpstr>
      <vt:lpstr>Discussion Question 3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 Hygiene</dc:title>
  <dc:creator>Amy Jackson</dc:creator>
  <cp:lastModifiedBy>Liam Clayton</cp:lastModifiedBy>
  <cp:revision>137</cp:revision>
  <dcterms:created xsi:type="dcterms:W3CDTF">2022-02-28T09:25:11Z</dcterms:created>
  <dcterms:modified xsi:type="dcterms:W3CDTF">2022-08-18T12:26:50Z</dcterms:modified>
</cp:coreProperties>
</file>