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60" r:id="rId1"/>
  </p:sldMasterIdLst>
  <p:notesMasterIdLst>
    <p:notesMasterId r:id="rId47"/>
  </p:notesMasterIdLst>
  <p:sldIdLst>
    <p:sldId id="256" r:id="rId2"/>
    <p:sldId id="257" r:id="rId3"/>
    <p:sldId id="263" r:id="rId4"/>
    <p:sldId id="258" r:id="rId5"/>
    <p:sldId id="310" r:id="rId6"/>
    <p:sldId id="311" r:id="rId7"/>
    <p:sldId id="315" r:id="rId8"/>
    <p:sldId id="312" r:id="rId9"/>
    <p:sldId id="313" r:id="rId10"/>
    <p:sldId id="314" r:id="rId11"/>
    <p:sldId id="265" r:id="rId12"/>
    <p:sldId id="270" r:id="rId13"/>
    <p:sldId id="273" r:id="rId14"/>
    <p:sldId id="269" r:id="rId15"/>
    <p:sldId id="262" r:id="rId16"/>
    <p:sldId id="272" r:id="rId17"/>
    <p:sldId id="274" r:id="rId18"/>
    <p:sldId id="285" r:id="rId19"/>
    <p:sldId id="286" r:id="rId20"/>
    <p:sldId id="287" r:id="rId21"/>
    <p:sldId id="267" r:id="rId22"/>
    <p:sldId id="288" r:id="rId23"/>
    <p:sldId id="316" r:id="rId24"/>
    <p:sldId id="317" r:id="rId25"/>
    <p:sldId id="318" r:id="rId26"/>
    <p:sldId id="319" r:id="rId27"/>
    <p:sldId id="320" r:id="rId28"/>
    <p:sldId id="321" r:id="rId29"/>
    <p:sldId id="322" r:id="rId30"/>
    <p:sldId id="323" r:id="rId31"/>
    <p:sldId id="324" r:id="rId32"/>
    <p:sldId id="325" r:id="rId33"/>
    <p:sldId id="326" r:id="rId34"/>
    <p:sldId id="327" r:id="rId35"/>
    <p:sldId id="328" r:id="rId36"/>
    <p:sldId id="329" r:id="rId37"/>
    <p:sldId id="330" r:id="rId38"/>
    <p:sldId id="299" r:id="rId39"/>
    <p:sldId id="303" r:id="rId40"/>
    <p:sldId id="304" r:id="rId41"/>
    <p:sldId id="306" r:id="rId42"/>
    <p:sldId id="307" r:id="rId43"/>
    <p:sldId id="308" r:id="rId44"/>
    <p:sldId id="289" r:id="rId45"/>
    <p:sldId id="283" r:id="rId46"/>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302564"/>
    <a:srgbClr val="117E62"/>
    <a:srgbClr val="12B38F"/>
    <a:srgbClr val="712B8F"/>
    <a:srgbClr val="2862A5"/>
    <a:srgbClr val="8DC641"/>
    <a:srgbClr val="F16436"/>
    <a:srgbClr val="FAC02B"/>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023" autoAdjust="0"/>
    <p:restoredTop sz="93792" autoAdjust="0"/>
  </p:normalViewPr>
  <p:slideViewPr>
    <p:cSldViewPr snapToGrid="0">
      <p:cViewPr varScale="1">
        <p:scale>
          <a:sx n="62" d="100"/>
          <a:sy n="62" d="100"/>
        </p:scale>
        <p:origin x="1420" y="56"/>
      </p:cViewPr>
      <p:guideLst/>
    </p:cSldViewPr>
  </p:slideViewPr>
  <p:outlineViewPr>
    <p:cViewPr>
      <p:scale>
        <a:sx n="33" d="100"/>
        <a:sy n="33" d="100"/>
      </p:scale>
      <p:origin x="0" y="-4212"/>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notesMaster" Target="notesMasters/notesMaster1.xml"/><Relationship Id="rId50"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BC7D478-E9BC-4FC0-9645-C9CD04C8C551}" type="datetimeFigureOut">
              <a:rPr lang="en-GB" smtClean="0"/>
              <a:t>18/08/2022</a:t>
            </a:fld>
            <a:endParaRPr lang="en-GB"/>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2D6F3CC-95FF-41DB-95F3-E8B54B757E68}" type="slidenum">
              <a:rPr lang="en-GB" smtClean="0"/>
              <a:t>‹#›</a:t>
            </a:fld>
            <a:endParaRPr lang="en-GB"/>
          </a:p>
        </p:txBody>
      </p:sp>
    </p:spTree>
    <p:extLst>
      <p:ext uri="{BB962C8B-B14F-4D97-AF65-F5344CB8AC3E}">
        <p14:creationId xmlns:p14="http://schemas.microsoft.com/office/powerpoint/2010/main" val="224810657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3" Type="http://schemas.openxmlformats.org/officeDocument/2006/relationships/hyperlink" Target="https://www.e-bug.eu/eng/KS2/lesson/Hand-Hygiene" TargetMode="External"/><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3" Type="http://schemas.openxmlformats.org/officeDocument/2006/relationships/hyperlink" Target="https://www.e-bug.eu/eng/KS2/lesson/Oral-Hygiene" TargetMode="External"/><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3" Type="http://schemas.openxmlformats.org/officeDocument/2006/relationships/hyperlink" Target="https://www.e-bug.eu/eng/KS2/lesson/Vaccinations" TargetMode="External"/><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3" Type="http://schemas.openxmlformats.org/officeDocument/2006/relationships/hyperlink" Target="https://www.e-bug.eu/eng/KS2/lesson/Antibiotics" TargetMode="External"/><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3" Type="http://schemas.openxmlformats.org/officeDocument/2006/relationships/hyperlink" Target="https://www.e-bug.eu/eng/KS2/lesson/Antibiotics" TargetMode="External"/><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3" Type="http://schemas.openxmlformats.org/officeDocument/2006/relationships/hyperlink" Target="https://www.e-bug.eu/eng/KS2/lesson/Animal-Farm-Hygiene" TargetMode="External"/><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altLang="fr-FR" dirty="0"/>
              <a:t>https://www.pdsa.org.uk/taking-care-of-your-pet</a:t>
            </a:r>
          </a:p>
          <a:p>
            <a:endParaRPr lang="en-GB"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12D6F3CC-95FF-41DB-95F3-E8B54B757E68}"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9</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42202797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altLang="fr-FR" dirty="0"/>
              <a:t>https://www.pdsa.org.uk/taking-care-of-your-pet</a:t>
            </a:r>
          </a:p>
          <a:p>
            <a:pPr marL="0" marR="0" lvl="0" indent="0" algn="l" defTabSz="914400" rtl="0" eaLnBrk="1" fontAlgn="auto" latinLnBrk="0" hangingPunct="1">
              <a:lnSpc>
                <a:spcPct val="100000"/>
              </a:lnSpc>
              <a:spcBef>
                <a:spcPts val="0"/>
              </a:spcBef>
              <a:spcAft>
                <a:spcPts val="0"/>
              </a:spcAft>
              <a:buClrTx/>
              <a:buSzTx/>
              <a:buFontTx/>
              <a:buNone/>
              <a:tabLst/>
              <a:defRPr/>
            </a:pPr>
            <a:r>
              <a:rPr lang="fr-FR" altLang="fr-FR" dirty="0" err="1"/>
              <a:t>See</a:t>
            </a:r>
            <a:r>
              <a:rPr lang="fr-FR" altLang="fr-FR" dirty="0"/>
              <a:t> </a:t>
            </a:r>
            <a:r>
              <a:rPr lang="fr-FR" altLang="fr-FR" dirty="0" err="1"/>
              <a:t>our</a:t>
            </a:r>
            <a:r>
              <a:rPr lang="fr-FR" altLang="fr-FR" dirty="0"/>
              <a:t> </a:t>
            </a:r>
            <a:r>
              <a:rPr lang="fr-FR" altLang="fr-FR" dirty="0" err="1"/>
              <a:t>resources</a:t>
            </a:r>
            <a:r>
              <a:rPr lang="fr-FR" altLang="fr-FR" dirty="0"/>
              <a:t> for hand </a:t>
            </a:r>
            <a:r>
              <a:rPr lang="fr-FR" altLang="fr-FR" dirty="0" err="1"/>
              <a:t>hygiene</a:t>
            </a:r>
            <a:r>
              <a:rPr lang="fr-FR" altLang="fr-FR" dirty="0"/>
              <a:t>: </a:t>
            </a:r>
            <a:r>
              <a:rPr lang="en-GB" dirty="0">
                <a:hlinkClick r:id="rId3"/>
              </a:rPr>
              <a:t>KS2 | Hand Hygiene (e-bug.eu)</a:t>
            </a:r>
            <a:endParaRPr lang="fr-FR" altLang="fr-FR" dirty="0"/>
          </a:p>
          <a:p>
            <a:endParaRPr lang="en-GB"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12D6F3CC-95FF-41DB-95F3-E8B54B757E68}"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10</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10952973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See our resources on oral hygiene: </a:t>
            </a:r>
            <a:r>
              <a:rPr lang="en-GB" dirty="0">
                <a:hlinkClick r:id="rId3"/>
              </a:rPr>
              <a:t>KS2 | Oral Hygiene (e-bug.eu)</a:t>
            </a:r>
            <a:endParaRPr lang="en-GB"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12D6F3CC-95FF-41DB-95F3-E8B54B757E68}"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11</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05970921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Slide Image Placeholder 1">
            <a:extLst>
              <a:ext uri="{FF2B5EF4-FFF2-40B4-BE49-F238E27FC236}">
                <a16:creationId xmlns:a16="http://schemas.microsoft.com/office/drawing/2014/main" id="{3170A5E0-322B-40EE-82E5-EAC2E497C4E7}"/>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7411" name="Notes Placeholder 2">
            <a:extLst>
              <a:ext uri="{FF2B5EF4-FFF2-40B4-BE49-F238E27FC236}">
                <a16:creationId xmlns:a16="http://schemas.microsoft.com/office/drawing/2014/main" id="{93BCB5F4-2ACF-4473-A8BF-917FA31F77BB}"/>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GB" altLang="en-US" dirty="0"/>
          </a:p>
        </p:txBody>
      </p:sp>
      <p:sp>
        <p:nvSpPr>
          <p:cNvPr id="17412" name="Slide Number Placeholder 3">
            <a:extLst>
              <a:ext uri="{FF2B5EF4-FFF2-40B4-BE49-F238E27FC236}">
                <a16:creationId xmlns:a16="http://schemas.microsoft.com/office/drawing/2014/main" id="{B53C5A9C-17C3-4449-8F7E-BCA90147C434}"/>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marL="0" marR="0" lvl="0" indent="0" algn="r" defTabSz="457200" rtl="0" eaLnBrk="1" fontAlgn="auto" latinLnBrk="0" hangingPunct="1">
              <a:lnSpc>
                <a:spcPct val="100000"/>
              </a:lnSpc>
              <a:spcBef>
                <a:spcPts val="0"/>
              </a:spcBef>
              <a:spcAft>
                <a:spcPts val="0"/>
              </a:spcAft>
              <a:buClrTx/>
              <a:buSzTx/>
              <a:buFontTx/>
              <a:buNone/>
              <a:tabLst/>
              <a:defRPr/>
            </a:pPr>
            <a:fld id="{77862274-430C-4220-98A4-B214790D52D3}" type="slidenum">
              <a:rPr kumimoji="0" lang="en-GB" altLang="en-US" sz="1200" b="0" i="0" u="none" strike="noStrike" kern="1200" cap="none" spc="0" normalizeH="0" baseline="0" noProof="0">
                <a:ln>
                  <a:noFill/>
                </a:ln>
                <a:solidFill>
                  <a:prstClr val="black"/>
                </a:solidFill>
                <a:effectLst/>
                <a:uLnTx/>
                <a:uFillTx/>
                <a:latin typeface="Calibri" panose="020F0502020204030204" pitchFamily="34" charset="0"/>
                <a:ea typeface="+mn-ea"/>
                <a:cs typeface="Arial" panose="020B0604020202020204" pitchFamily="34" charset="0"/>
              </a:rPr>
              <a:pPr marL="0" marR="0" lvl="0" indent="0" algn="r" defTabSz="457200" rtl="0" eaLnBrk="1" fontAlgn="auto" latinLnBrk="0" hangingPunct="1">
                <a:lnSpc>
                  <a:spcPct val="100000"/>
                </a:lnSpc>
                <a:spcBef>
                  <a:spcPts val="0"/>
                </a:spcBef>
                <a:spcAft>
                  <a:spcPts val="0"/>
                </a:spcAft>
                <a:buClrTx/>
                <a:buSzTx/>
                <a:buFontTx/>
                <a:buNone/>
                <a:tabLst/>
                <a:defRPr/>
              </a:pPr>
              <a:t>12</a:t>
            </a:fld>
            <a:endParaRPr kumimoji="0" lang="en-GB" altLang="en-US" sz="1200" b="0" i="0" u="none" strike="noStrike" kern="1200" cap="none" spc="0" normalizeH="0" baseline="0" noProof="0">
              <a:ln>
                <a:noFill/>
              </a:ln>
              <a:solidFill>
                <a:prstClr val="black"/>
              </a:solidFill>
              <a:effectLst/>
              <a:uLnTx/>
              <a:uFillTx/>
              <a:latin typeface="Calibri" panose="020F0502020204030204" pitchFamily="34" charset="0"/>
              <a:ea typeface="+mn-ea"/>
              <a:cs typeface="Arial" panose="020B0604020202020204" pitchFamily="34" charset="0"/>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See our resources on vaccinations: </a:t>
            </a:r>
            <a:r>
              <a:rPr lang="en-GB" dirty="0">
                <a:hlinkClick r:id="rId3"/>
              </a:rPr>
              <a:t>KS2 | Vaccinations (e-bug.eu)</a:t>
            </a:r>
            <a:endParaRPr lang="en-GB"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12D6F3CC-95FF-41DB-95F3-E8B54B757E68}"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14</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75247563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Slide Image Placeholder 1">
            <a:extLst>
              <a:ext uri="{FF2B5EF4-FFF2-40B4-BE49-F238E27FC236}">
                <a16:creationId xmlns:a16="http://schemas.microsoft.com/office/drawing/2014/main" id="{12385E27-6F01-4A91-A52B-B5158EA86F74}"/>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8435" name="Notes Placeholder 2">
            <a:extLst>
              <a:ext uri="{FF2B5EF4-FFF2-40B4-BE49-F238E27FC236}">
                <a16:creationId xmlns:a16="http://schemas.microsoft.com/office/drawing/2014/main" id="{C9E14BC1-9872-42FB-9075-AF2B5BC23A08}"/>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GB" altLang="en-US" dirty="0"/>
              <a:t>See our resources on antibiotics for more information: </a:t>
            </a:r>
            <a:r>
              <a:rPr lang="en-GB" dirty="0">
                <a:hlinkClick r:id="rId3"/>
              </a:rPr>
              <a:t>KS2 | Antibiotic Use and Medicine (e-bug.eu)</a:t>
            </a:r>
            <a:endParaRPr lang="en-GB" altLang="en-US" dirty="0"/>
          </a:p>
        </p:txBody>
      </p:sp>
      <p:sp>
        <p:nvSpPr>
          <p:cNvPr id="18436" name="Slide Number Placeholder 3">
            <a:extLst>
              <a:ext uri="{FF2B5EF4-FFF2-40B4-BE49-F238E27FC236}">
                <a16:creationId xmlns:a16="http://schemas.microsoft.com/office/drawing/2014/main" id="{F9185348-983C-4150-942C-F6437BA047A7}"/>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marL="0" marR="0" lvl="0" indent="0" algn="r" defTabSz="457200" rtl="0" eaLnBrk="1" fontAlgn="auto" latinLnBrk="0" hangingPunct="1">
              <a:lnSpc>
                <a:spcPct val="100000"/>
              </a:lnSpc>
              <a:spcBef>
                <a:spcPts val="0"/>
              </a:spcBef>
              <a:spcAft>
                <a:spcPts val="0"/>
              </a:spcAft>
              <a:buClrTx/>
              <a:buSzTx/>
              <a:buFontTx/>
              <a:buNone/>
              <a:tabLst/>
              <a:defRPr/>
            </a:pPr>
            <a:fld id="{4572F389-3591-463F-9611-7FAD43C61325}" type="slidenum">
              <a:rPr kumimoji="0" lang="en-GB" altLang="en-US" sz="1200" b="0" i="0" u="none" strike="noStrike" kern="1200" cap="none" spc="0" normalizeH="0" baseline="0" noProof="0">
                <a:ln>
                  <a:noFill/>
                </a:ln>
                <a:solidFill>
                  <a:prstClr val="black"/>
                </a:solidFill>
                <a:effectLst/>
                <a:uLnTx/>
                <a:uFillTx/>
                <a:latin typeface="Calibri" panose="020F0502020204030204" pitchFamily="34" charset="0"/>
                <a:ea typeface="+mn-ea"/>
                <a:cs typeface="Arial" panose="020B0604020202020204" pitchFamily="34" charset="0"/>
              </a:rPr>
              <a:pPr marL="0" marR="0" lvl="0" indent="0" algn="r" defTabSz="457200" rtl="0" eaLnBrk="1" fontAlgn="auto" latinLnBrk="0" hangingPunct="1">
                <a:lnSpc>
                  <a:spcPct val="100000"/>
                </a:lnSpc>
                <a:spcBef>
                  <a:spcPts val="0"/>
                </a:spcBef>
                <a:spcAft>
                  <a:spcPts val="0"/>
                </a:spcAft>
                <a:buClrTx/>
                <a:buSzTx/>
                <a:buFontTx/>
                <a:buNone/>
                <a:tabLst/>
                <a:defRPr/>
              </a:pPr>
              <a:t>15</a:t>
            </a:fld>
            <a:endParaRPr kumimoji="0" lang="en-GB" altLang="en-US" sz="1200" b="0" i="0" u="none" strike="noStrike" kern="1200" cap="none" spc="0" normalizeH="0" baseline="0" noProof="0">
              <a:ln>
                <a:noFill/>
              </a:ln>
              <a:solidFill>
                <a:prstClr val="black"/>
              </a:solidFill>
              <a:effectLst/>
              <a:uLnTx/>
              <a:uFillTx/>
              <a:latin typeface="Calibri" panose="020F0502020204030204" pitchFamily="34" charset="0"/>
              <a:ea typeface="+mn-ea"/>
              <a:cs typeface="Arial" panose="020B0604020202020204" pitchFamily="34" charset="0"/>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Slide Image Placeholder 1">
            <a:extLst>
              <a:ext uri="{FF2B5EF4-FFF2-40B4-BE49-F238E27FC236}">
                <a16:creationId xmlns:a16="http://schemas.microsoft.com/office/drawing/2014/main" id="{8F5338A7-B025-4D6C-9A0E-EABEA5879BC3}"/>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9459" name="Notes Placeholder 2">
            <a:extLst>
              <a:ext uri="{FF2B5EF4-FFF2-40B4-BE49-F238E27FC236}">
                <a16:creationId xmlns:a16="http://schemas.microsoft.com/office/drawing/2014/main" id="{DFFBCBC9-5DF4-420A-956B-9A921AFD8724}"/>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lang="en-GB" altLang="en-US" dirty="0"/>
              <a:t>See our resources on antibiotics for more information: </a:t>
            </a:r>
            <a:r>
              <a:rPr lang="en-GB" dirty="0">
                <a:hlinkClick r:id="rId3"/>
              </a:rPr>
              <a:t>KS2 | Antibiotic Use and Medicine (e-bug.eu)</a:t>
            </a:r>
            <a:endParaRPr lang="en-GB" altLang="en-US" dirty="0"/>
          </a:p>
          <a:p>
            <a:pPr eaLnBrk="1" hangingPunct="1">
              <a:spcBef>
                <a:spcPct val="0"/>
              </a:spcBef>
            </a:pPr>
            <a:endParaRPr lang="en-GB" altLang="en-US" dirty="0"/>
          </a:p>
        </p:txBody>
      </p:sp>
      <p:sp>
        <p:nvSpPr>
          <p:cNvPr id="19460" name="Slide Number Placeholder 3">
            <a:extLst>
              <a:ext uri="{FF2B5EF4-FFF2-40B4-BE49-F238E27FC236}">
                <a16:creationId xmlns:a16="http://schemas.microsoft.com/office/drawing/2014/main" id="{F493E777-79F1-44DA-B6E7-987AC0F11EC5}"/>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marL="0" marR="0" lvl="0" indent="0" algn="r" defTabSz="457200" rtl="0" eaLnBrk="1" fontAlgn="auto" latinLnBrk="0" hangingPunct="1">
              <a:lnSpc>
                <a:spcPct val="100000"/>
              </a:lnSpc>
              <a:spcBef>
                <a:spcPts val="0"/>
              </a:spcBef>
              <a:spcAft>
                <a:spcPts val="0"/>
              </a:spcAft>
              <a:buClrTx/>
              <a:buSzTx/>
              <a:buFontTx/>
              <a:buNone/>
              <a:tabLst/>
              <a:defRPr/>
            </a:pPr>
            <a:fld id="{4B025879-F1A8-42E0-80EC-23FB2F6FF0AE}" type="slidenum">
              <a:rPr kumimoji="0" lang="en-GB" altLang="en-US" sz="1200" b="0" i="0" u="none" strike="noStrike" kern="1200" cap="none" spc="0" normalizeH="0" baseline="0" noProof="0">
                <a:ln>
                  <a:noFill/>
                </a:ln>
                <a:solidFill>
                  <a:prstClr val="black"/>
                </a:solidFill>
                <a:effectLst/>
                <a:uLnTx/>
                <a:uFillTx/>
                <a:latin typeface="Calibri" panose="020F0502020204030204" pitchFamily="34" charset="0"/>
                <a:ea typeface="+mn-ea"/>
                <a:cs typeface="Arial" panose="020B0604020202020204" pitchFamily="34" charset="0"/>
              </a:rPr>
              <a:pPr marL="0" marR="0" lvl="0" indent="0" algn="r" defTabSz="457200" rtl="0" eaLnBrk="1" fontAlgn="auto" latinLnBrk="0" hangingPunct="1">
                <a:lnSpc>
                  <a:spcPct val="100000"/>
                </a:lnSpc>
                <a:spcBef>
                  <a:spcPts val="0"/>
                </a:spcBef>
                <a:spcAft>
                  <a:spcPts val="0"/>
                </a:spcAft>
                <a:buClrTx/>
                <a:buSzTx/>
                <a:buFontTx/>
                <a:buNone/>
                <a:tabLst/>
                <a:defRPr/>
              </a:pPr>
              <a:t>16</a:t>
            </a:fld>
            <a:endParaRPr kumimoji="0" lang="en-GB" altLang="en-US" sz="1200" b="0" i="0" u="none" strike="noStrike" kern="1200" cap="none" spc="0" normalizeH="0" baseline="0" noProof="0">
              <a:ln>
                <a:noFill/>
              </a:ln>
              <a:solidFill>
                <a:prstClr val="black"/>
              </a:solidFill>
              <a:effectLst/>
              <a:uLnTx/>
              <a:uFillTx/>
              <a:latin typeface="Calibri" panose="020F0502020204030204" pitchFamily="34" charset="0"/>
              <a:ea typeface="+mn-ea"/>
              <a:cs typeface="Arial" panose="020B0604020202020204" pitchFamily="34" charset="0"/>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Slide Image Placeholder 1">
            <a:extLst>
              <a:ext uri="{FF2B5EF4-FFF2-40B4-BE49-F238E27FC236}">
                <a16:creationId xmlns:a16="http://schemas.microsoft.com/office/drawing/2014/main" id="{8F5338A7-B025-4D6C-9A0E-EABEA5879BC3}"/>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9459" name="Notes Placeholder 2">
            <a:extLst>
              <a:ext uri="{FF2B5EF4-FFF2-40B4-BE49-F238E27FC236}">
                <a16:creationId xmlns:a16="http://schemas.microsoft.com/office/drawing/2014/main" id="{DFFBCBC9-5DF4-420A-956B-9A921AFD8724}"/>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fr-FR" altLang="fr-FR" dirty="0"/>
              <a:t>Test </a:t>
            </a:r>
            <a:r>
              <a:rPr lang="fr-FR" altLang="fr-FR" dirty="0" err="1"/>
              <a:t>your</a:t>
            </a:r>
            <a:r>
              <a:rPr lang="fr-FR" altLang="fr-FR" dirty="0"/>
              <a:t> </a:t>
            </a:r>
            <a:r>
              <a:rPr lang="fr-FR" altLang="fr-FR" dirty="0" err="1"/>
              <a:t>knowledge</a:t>
            </a:r>
            <a:r>
              <a:rPr lang="fr-FR" altLang="fr-FR" dirty="0"/>
              <a:t> </a:t>
            </a:r>
            <a:r>
              <a:rPr lang="fr-FR" altLang="fr-FR" dirty="0" err="1"/>
              <a:t>with</a:t>
            </a:r>
            <a:r>
              <a:rPr lang="fr-FR" altLang="fr-FR" dirty="0"/>
              <a:t> the animal </a:t>
            </a:r>
            <a:r>
              <a:rPr lang="fr-FR" altLang="fr-FR" dirty="0" err="1"/>
              <a:t>hygiene</a:t>
            </a:r>
            <a:r>
              <a:rPr lang="fr-FR" altLang="fr-FR" dirty="0"/>
              <a:t> quiz </a:t>
            </a:r>
            <a:r>
              <a:rPr lang="fr-FR" altLang="fr-FR" dirty="0" err="1"/>
              <a:t>see</a:t>
            </a:r>
            <a:r>
              <a:rPr lang="fr-FR" altLang="fr-FR" dirty="0"/>
              <a:t> SW1 </a:t>
            </a:r>
            <a:r>
              <a:rPr lang="pt-BR" dirty="0">
                <a:hlinkClick r:id="rId3"/>
              </a:rPr>
              <a:t>KS2 | Farm Hygiene (e-bug.eu)</a:t>
            </a:r>
            <a:endParaRPr lang="fr-FR" altLang="fr-FR" dirty="0"/>
          </a:p>
          <a:p>
            <a:pPr eaLnBrk="1" hangingPunct="1">
              <a:spcBef>
                <a:spcPct val="0"/>
              </a:spcBef>
            </a:pPr>
            <a:endParaRPr lang="en-GB" altLang="en-US" dirty="0"/>
          </a:p>
        </p:txBody>
      </p:sp>
      <p:sp>
        <p:nvSpPr>
          <p:cNvPr id="19460" name="Slide Number Placeholder 3">
            <a:extLst>
              <a:ext uri="{FF2B5EF4-FFF2-40B4-BE49-F238E27FC236}">
                <a16:creationId xmlns:a16="http://schemas.microsoft.com/office/drawing/2014/main" id="{F493E777-79F1-44DA-B6E7-987AC0F11EC5}"/>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marL="0" marR="0" lvl="0" indent="0" algn="r" defTabSz="457200" rtl="0" eaLnBrk="1" fontAlgn="auto" latinLnBrk="0" hangingPunct="1">
              <a:lnSpc>
                <a:spcPct val="100000"/>
              </a:lnSpc>
              <a:spcBef>
                <a:spcPts val="0"/>
              </a:spcBef>
              <a:spcAft>
                <a:spcPts val="0"/>
              </a:spcAft>
              <a:buClrTx/>
              <a:buSzTx/>
              <a:buFontTx/>
              <a:buNone/>
              <a:tabLst/>
              <a:defRPr/>
            </a:pPr>
            <a:fld id="{4B025879-F1A8-42E0-80EC-23FB2F6FF0AE}" type="slidenum">
              <a:rPr kumimoji="0" lang="en-GB" altLang="en-US" sz="1200" b="0" i="0" u="none" strike="noStrike" kern="1200" cap="none" spc="0" normalizeH="0" baseline="0" noProof="0">
                <a:ln>
                  <a:noFill/>
                </a:ln>
                <a:solidFill>
                  <a:prstClr val="black"/>
                </a:solidFill>
                <a:effectLst/>
                <a:uLnTx/>
                <a:uFillTx/>
                <a:latin typeface="Calibri" panose="020F0502020204030204" pitchFamily="34" charset="0"/>
                <a:ea typeface="+mn-ea"/>
                <a:cs typeface="Arial" panose="020B0604020202020204" pitchFamily="34" charset="0"/>
              </a:rPr>
              <a:pPr marL="0" marR="0" lvl="0" indent="0" algn="r" defTabSz="457200" rtl="0" eaLnBrk="1" fontAlgn="auto" latinLnBrk="0" hangingPunct="1">
                <a:lnSpc>
                  <a:spcPct val="100000"/>
                </a:lnSpc>
                <a:spcBef>
                  <a:spcPts val="0"/>
                </a:spcBef>
                <a:spcAft>
                  <a:spcPts val="0"/>
                </a:spcAft>
                <a:buClrTx/>
                <a:buSzTx/>
                <a:buFontTx/>
                <a:buNone/>
                <a:tabLst/>
                <a:defRPr/>
              </a:pPr>
              <a:t>17</a:t>
            </a:fld>
            <a:endParaRPr kumimoji="0" lang="en-GB" altLang="en-US" sz="1200" b="0" i="0" u="none" strike="noStrike" kern="1200" cap="none" spc="0" normalizeH="0" baseline="0" noProof="0">
              <a:ln>
                <a:noFill/>
              </a:ln>
              <a:solidFill>
                <a:prstClr val="black"/>
              </a:solidFill>
              <a:effectLst/>
              <a:uLnTx/>
              <a:uFillTx/>
              <a:latin typeface="Calibri" panose="020F0502020204030204" pitchFamily="34" charset="0"/>
              <a:ea typeface="+mn-ea"/>
              <a:cs typeface="Arial" panose="020B0604020202020204" pitchFamily="34" charset="0"/>
            </a:endParaRPr>
          </a:p>
        </p:txBody>
      </p:sp>
    </p:spTree>
    <p:extLst>
      <p:ext uri="{BB962C8B-B14F-4D97-AF65-F5344CB8AC3E}">
        <p14:creationId xmlns:p14="http://schemas.microsoft.com/office/powerpoint/2010/main" val="1889151644"/>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Ref idx="1001">
        <a:schemeClr val="bg1"/>
      </p:bgRef>
    </p:bg>
    <p:spTree>
      <p:nvGrpSpPr>
        <p:cNvPr id="1" name=""/>
        <p:cNvGrpSpPr/>
        <p:nvPr/>
      </p:nvGrpSpPr>
      <p:grpSpPr>
        <a:xfrm>
          <a:off x="0" y="0"/>
          <a:ext cx="0" cy="0"/>
          <a:chOff x="0" y="0"/>
          <a:chExt cx="0" cy="0"/>
        </a:xfrm>
      </p:grpSpPr>
      <p:sp>
        <p:nvSpPr>
          <p:cNvPr id="2" name="Title 1"/>
          <p:cNvSpPr>
            <a:spLocks noGrp="1"/>
          </p:cNvSpPr>
          <p:nvPr>
            <p:ph type="ctrTitle"/>
          </p:nvPr>
        </p:nvSpPr>
        <p:spPr>
          <a:xfrm>
            <a:off x="2830022" y="2167866"/>
            <a:ext cx="5628177" cy="2387600"/>
          </a:xfrm>
        </p:spPr>
        <p:txBody>
          <a:bodyPr anchor="b">
            <a:normAutofit/>
          </a:bodyPr>
          <a:lstStyle>
            <a:lvl1pPr algn="l">
              <a:defRPr sz="5400">
                <a:latin typeface="Arial" panose="020B0604020202020204" pitchFamily="34" charset="0"/>
                <a:cs typeface="Arial" panose="020B0604020202020204" pitchFamily="34" charset="0"/>
              </a:defRPr>
            </a:lvl1pPr>
          </a:lstStyle>
          <a:p>
            <a:r>
              <a:rPr lang="en-US"/>
              <a:t>Click to edit Master title style</a:t>
            </a:r>
            <a:endParaRPr lang="en-US" dirty="0"/>
          </a:p>
        </p:txBody>
      </p:sp>
      <p:sp>
        <p:nvSpPr>
          <p:cNvPr id="3" name="Subtitle 2"/>
          <p:cNvSpPr>
            <a:spLocks noGrp="1"/>
          </p:cNvSpPr>
          <p:nvPr>
            <p:ph type="subTitle" idx="1"/>
          </p:nvPr>
        </p:nvSpPr>
        <p:spPr>
          <a:xfrm>
            <a:off x="2830022" y="4705394"/>
            <a:ext cx="5170978" cy="552405"/>
          </a:xfrm>
        </p:spPr>
        <p:txBody>
          <a:bodyPr/>
          <a:lstStyle>
            <a:lvl1pPr marL="0" indent="0" algn="l">
              <a:buNone/>
              <a:defRPr sz="2400" i="1">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pic>
        <p:nvPicPr>
          <p:cNvPr id="13" name="Picture 12" descr="Icon&#10;&#10;Description automatically generated">
            <a:extLst>
              <a:ext uri="{FF2B5EF4-FFF2-40B4-BE49-F238E27FC236}">
                <a16:creationId xmlns:a16="http://schemas.microsoft.com/office/drawing/2014/main" id="{7A59B71F-964D-40F2-9472-58F22E0790C0}"/>
              </a:ext>
            </a:extLst>
          </p:cNvPr>
          <p:cNvPicPr>
            <a:picLocks noChangeAspect="1"/>
          </p:cNvPicPr>
          <p:nvPr userDrawn="1"/>
        </p:nvPicPr>
        <p:blipFill rotWithShape="1">
          <a:blip r:embed="rId2">
            <a:lum bright="70000" contrast="-70000"/>
            <a:extLst>
              <a:ext uri="{28A0092B-C50C-407E-A947-70E740481C1C}">
                <a14:useLocalDpi xmlns:a14="http://schemas.microsoft.com/office/drawing/2010/main" val="0"/>
              </a:ext>
            </a:extLst>
          </a:blip>
          <a:srcRect t="1" b="30944"/>
          <a:stretch/>
        </p:blipFill>
        <p:spPr>
          <a:xfrm>
            <a:off x="266894" y="252098"/>
            <a:ext cx="2752909" cy="3109568"/>
          </a:xfrm>
          <a:prstGeom prst="rect">
            <a:avLst/>
          </a:prstGeom>
        </p:spPr>
      </p:pic>
      <p:pic>
        <p:nvPicPr>
          <p:cNvPr id="21" name="Picture 20" descr="Icon&#10;&#10;Description automatically generated">
            <a:extLst>
              <a:ext uri="{FF2B5EF4-FFF2-40B4-BE49-F238E27FC236}">
                <a16:creationId xmlns:a16="http://schemas.microsoft.com/office/drawing/2014/main" id="{DAAE083A-A530-4B08-9A08-9D705143C353}"/>
              </a:ext>
            </a:extLst>
          </p:cNvPr>
          <p:cNvPicPr>
            <a:picLocks noChangeAspect="1"/>
          </p:cNvPicPr>
          <p:nvPr userDrawn="1"/>
        </p:nvPicPr>
        <p:blipFill rotWithShape="1">
          <a:blip r:embed="rId2">
            <a:lum bright="70000" contrast="-70000"/>
            <a:extLst>
              <a:ext uri="{28A0092B-C50C-407E-A947-70E740481C1C}">
                <a14:useLocalDpi xmlns:a14="http://schemas.microsoft.com/office/drawing/2010/main" val="0"/>
              </a:ext>
            </a:extLst>
          </a:blip>
          <a:srcRect t="70269" b="15363"/>
          <a:stretch/>
        </p:blipFill>
        <p:spPr>
          <a:xfrm>
            <a:off x="-322577" y="6074434"/>
            <a:ext cx="2752909" cy="646981"/>
          </a:xfrm>
          <a:prstGeom prst="rect">
            <a:avLst/>
          </a:prstGeom>
        </p:spPr>
      </p:pic>
      <p:pic>
        <p:nvPicPr>
          <p:cNvPr id="22" name="Picture 21" descr="Icon&#10;&#10;Description automatically generated">
            <a:extLst>
              <a:ext uri="{FF2B5EF4-FFF2-40B4-BE49-F238E27FC236}">
                <a16:creationId xmlns:a16="http://schemas.microsoft.com/office/drawing/2014/main" id="{F5507D01-A5DE-4C45-BE68-8EEA4C7E40E8}"/>
              </a:ext>
            </a:extLst>
          </p:cNvPr>
          <p:cNvPicPr>
            <a:picLocks noChangeAspect="1"/>
          </p:cNvPicPr>
          <p:nvPr userDrawn="1"/>
        </p:nvPicPr>
        <p:blipFill rotWithShape="1">
          <a:blip r:embed="rId2">
            <a:lum bright="70000" contrast="-70000"/>
            <a:extLst>
              <a:ext uri="{28A0092B-C50C-407E-A947-70E740481C1C}">
                <a14:useLocalDpi xmlns:a14="http://schemas.microsoft.com/office/drawing/2010/main" val="0"/>
              </a:ext>
            </a:extLst>
          </a:blip>
          <a:srcRect t="88404" b="-2772"/>
          <a:stretch/>
        </p:blipFill>
        <p:spPr>
          <a:xfrm>
            <a:off x="1819091" y="6211019"/>
            <a:ext cx="2752909" cy="646981"/>
          </a:xfrm>
          <a:prstGeom prst="rect">
            <a:avLst/>
          </a:prstGeom>
        </p:spPr>
      </p:pic>
    </p:spTree>
    <p:extLst>
      <p:ext uri="{BB962C8B-B14F-4D97-AF65-F5344CB8AC3E}">
        <p14:creationId xmlns:p14="http://schemas.microsoft.com/office/powerpoint/2010/main" val="1639928438"/>
      </p:ext>
    </p:extLst>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28650" y="1825625"/>
            <a:ext cx="3886200" cy="4351338"/>
          </a:xfrm>
        </p:spPr>
        <p:txBody>
          <a:bodyPr/>
          <a:lstStyle>
            <a:lvl1pPr>
              <a:buClr>
                <a:schemeClr val="tx1"/>
              </a:buClr>
              <a:defRPr/>
            </a:lvl1pPr>
            <a:lvl2pPr>
              <a:buClr>
                <a:schemeClr val="tx1"/>
              </a:buClr>
              <a:defRPr/>
            </a:lvl2pPr>
            <a:lvl3pPr>
              <a:buClr>
                <a:schemeClr val="tx1"/>
              </a:buClr>
              <a:defRPr/>
            </a:lvl3pPr>
            <a:lvl4pPr>
              <a:buClr>
                <a:schemeClr val="tx1"/>
              </a:buClr>
              <a:defRPr/>
            </a:lvl4pPr>
            <a:lvl5pPr>
              <a:buClr>
                <a:schemeClr val="tx1"/>
              </a:buCl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29150" y="1825625"/>
            <a:ext cx="3886200" cy="4351338"/>
          </a:xfrm>
        </p:spPr>
        <p:txBody>
          <a:bodyPr/>
          <a:lstStyle>
            <a:lvl1pPr>
              <a:buClr>
                <a:schemeClr val="tx1"/>
              </a:buClr>
              <a:defRPr/>
            </a:lvl1pPr>
            <a:lvl2pPr>
              <a:buClr>
                <a:schemeClr val="tx1"/>
              </a:buClr>
              <a:defRPr/>
            </a:lvl2pPr>
            <a:lvl3pPr>
              <a:buClr>
                <a:schemeClr val="tx1"/>
              </a:buClr>
              <a:defRPr/>
            </a:lvl3pPr>
            <a:lvl4pPr>
              <a:buClr>
                <a:schemeClr val="tx1"/>
              </a:buClr>
              <a:defRPr/>
            </a:lvl4pPr>
            <a:lvl5pPr>
              <a:buClr>
                <a:schemeClr val="tx1"/>
              </a:buCl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Footer Placeholder 4">
            <a:extLst>
              <a:ext uri="{FF2B5EF4-FFF2-40B4-BE49-F238E27FC236}">
                <a16:creationId xmlns:a16="http://schemas.microsoft.com/office/drawing/2014/main" id="{BAEE0DD7-08CB-46EF-85C7-32B73AD08DE8}"/>
              </a:ext>
            </a:extLst>
          </p:cNvPr>
          <p:cNvSpPr>
            <a:spLocks noGrp="1"/>
          </p:cNvSpPr>
          <p:nvPr>
            <p:ph type="ftr" sz="quarter" idx="11"/>
          </p:nvPr>
        </p:nvSpPr>
        <p:spPr>
          <a:xfrm>
            <a:off x="830831" y="6356351"/>
            <a:ext cx="3086100" cy="365125"/>
          </a:xfrm>
          <a:prstGeom prst="rect">
            <a:avLst/>
          </a:prstGeom>
        </p:spPr>
        <p:txBody>
          <a:bodyPr/>
          <a:lstStyle>
            <a:lvl1pPr algn="l">
              <a:defRPr/>
            </a:lvl1pPr>
          </a:lstStyle>
          <a:p>
            <a:r>
              <a:rPr lang="en-GB" dirty="0"/>
              <a:t>e-Bug.eu</a:t>
            </a:r>
          </a:p>
        </p:txBody>
      </p:sp>
      <p:pic>
        <p:nvPicPr>
          <p:cNvPr id="9" name="Picture 8" descr="Icon&#10;&#10;Description automatically generated">
            <a:extLst>
              <a:ext uri="{FF2B5EF4-FFF2-40B4-BE49-F238E27FC236}">
                <a16:creationId xmlns:a16="http://schemas.microsoft.com/office/drawing/2014/main" id="{E4BE1BCF-15DE-49B7-A9CB-39CD9FA147C1}"/>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t="1" b="30944"/>
          <a:stretch/>
        </p:blipFill>
        <p:spPr>
          <a:xfrm>
            <a:off x="426468" y="6264725"/>
            <a:ext cx="404363" cy="456751"/>
          </a:xfrm>
          <a:prstGeom prst="rect">
            <a:avLst/>
          </a:prstGeom>
        </p:spPr>
      </p:pic>
    </p:spTree>
    <p:extLst>
      <p:ext uri="{BB962C8B-B14F-4D97-AF65-F5344CB8AC3E}">
        <p14:creationId xmlns:p14="http://schemas.microsoft.com/office/powerpoint/2010/main" val="11354196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2" name="Footer Placeholder 4">
            <a:extLst>
              <a:ext uri="{FF2B5EF4-FFF2-40B4-BE49-F238E27FC236}">
                <a16:creationId xmlns:a16="http://schemas.microsoft.com/office/drawing/2014/main" id="{D8D9D590-9046-44AD-B970-0090967A7FCB}"/>
              </a:ext>
            </a:extLst>
          </p:cNvPr>
          <p:cNvSpPr txBox="1">
            <a:spLocks/>
          </p:cNvSpPr>
          <p:nvPr userDrawn="1"/>
        </p:nvSpPr>
        <p:spPr>
          <a:xfrm>
            <a:off x="830831" y="6356351"/>
            <a:ext cx="3086100" cy="365125"/>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GB"/>
              <a:t>e-Bug.eu</a:t>
            </a:r>
            <a:endParaRPr lang="en-GB" dirty="0"/>
          </a:p>
        </p:txBody>
      </p:sp>
      <p:pic>
        <p:nvPicPr>
          <p:cNvPr id="13" name="Picture 12" descr="Icon&#10;&#10;Description automatically generated">
            <a:extLst>
              <a:ext uri="{FF2B5EF4-FFF2-40B4-BE49-F238E27FC236}">
                <a16:creationId xmlns:a16="http://schemas.microsoft.com/office/drawing/2014/main" id="{F2400954-B929-45F1-9AC9-4C0E1D923BA8}"/>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t="1" b="30944"/>
          <a:stretch/>
        </p:blipFill>
        <p:spPr>
          <a:xfrm>
            <a:off x="426468" y="6264725"/>
            <a:ext cx="404363" cy="456751"/>
          </a:xfrm>
          <a:prstGeom prst="rect">
            <a:avLst/>
          </a:prstGeom>
        </p:spPr>
      </p:pic>
    </p:spTree>
    <p:extLst>
      <p:ext uri="{BB962C8B-B14F-4D97-AF65-F5344CB8AC3E}">
        <p14:creationId xmlns:p14="http://schemas.microsoft.com/office/powerpoint/2010/main" val="189963284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6" name="Footer Placeholder 4">
            <a:extLst>
              <a:ext uri="{FF2B5EF4-FFF2-40B4-BE49-F238E27FC236}">
                <a16:creationId xmlns:a16="http://schemas.microsoft.com/office/drawing/2014/main" id="{0F95687B-D3CD-4948-BF0D-E266FB1CA2BE}"/>
              </a:ext>
            </a:extLst>
          </p:cNvPr>
          <p:cNvSpPr>
            <a:spLocks noGrp="1"/>
          </p:cNvSpPr>
          <p:nvPr>
            <p:ph type="ftr" sz="quarter" idx="11"/>
          </p:nvPr>
        </p:nvSpPr>
        <p:spPr>
          <a:xfrm>
            <a:off x="830831" y="6356351"/>
            <a:ext cx="3086100" cy="365125"/>
          </a:xfrm>
          <a:prstGeom prst="rect">
            <a:avLst/>
          </a:prstGeom>
        </p:spPr>
        <p:txBody>
          <a:bodyPr/>
          <a:lstStyle>
            <a:lvl1pPr algn="l">
              <a:defRPr/>
            </a:lvl1pPr>
          </a:lstStyle>
          <a:p>
            <a:r>
              <a:rPr lang="en-GB" dirty="0"/>
              <a:t>e-Bug.eu</a:t>
            </a:r>
          </a:p>
        </p:txBody>
      </p:sp>
      <p:pic>
        <p:nvPicPr>
          <p:cNvPr id="7" name="Picture 6" descr="Icon&#10;&#10;Description automatically generated">
            <a:extLst>
              <a:ext uri="{FF2B5EF4-FFF2-40B4-BE49-F238E27FC236}">
                <a16:creationId xmlns:a16="http://schemas.microsoft.com/office/drawing/2014/main" id="{84F8482B-B41C-4851-9152-4C524AF07C1B}"/>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t="1" b="30944"/>
          <a:stretch/>
        </p:blipFill>
        <p:spPr>
          <a:xfrm>
            <a:off x="426468" y="6264725"/>
            <a:ext cx="404363" cy="456751"/>
          </a:xfrm>
          <a:prstGeom prst="rect">
            <a:avLst/>
          </a:prstGeom>
        </p:spPr>
      </p:pic>
    </p:spTree>
    <p:extLst>
      <p:ext uri="{BB962C8B-B14F-4D97-AF65-F5344CB8AC3E}">
        <p14:creationId xmlns:p14="http://schemas.microsoft.com/office/powerpoint/2010/main" val="17264742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8" name="Footer Placeholder 4">
            <a:extLst>
              <a:ext uri="{FF2B5EF4-FFF2-40B4-BE49-F238E27FC236}">
                <a16:creationId xmlns:a16="http://schemas.microsoft.com/office/drawing/2014/main" id="{D182C82D-41DD-4AE6-8CDA-8F9858CFE500}"/>
              </a:ext>
            </a:extLst>
          </p:cNvPr>
          <p:cNvSpPr txBox="1">
            <a:spLocks/>
          </p:cNvSpPr>
          <p:nvPr userDrawn="1"/>
        </p:nvSpPr>
        <p:spPr>
          <a:xfrm>
            <a:off x="830831" y="6356351"/>
            <a:ext cx="3086100" cy="365125"/>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GB"/>
              <a:t>e-Bug.eu</a:t>
            </a:r>
            <a:endParaRPr lang="en-GB" dirty="0"/>
          </a:p>
        </p:txBody>
      </p:sp>
      <p:pic>
        <p:nvPicPr>
          <p:cNvPr id="9" name="Picture 8" descr="Icon&#10;&#10;Description automatically generated">
            <a:extLst>
              <a:ext uri="{FF2B5EF4-FFF2-40B4-BE49-F238E27FC236}">
                <a16:creationId xmlns:a16="http://schemas.microsoft.com/office/drawing/2014/main" id="{460F00E3-6DDA-4835-AFA9-D35A9DF50E1F}"/>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t="1" b="30944"/>
          <a:stretch/>
        </p:blipFill>
        <p:spPr>
          <a:xfrm>
            <a:off x="426468" y="6264725"/>
            <a:ext cx="404363" cy="456751"/>
          </a:xfrm>
          <a:prstGeom prst="rect">
            <a:avLst/>
          </a:prstGeom>
        </p:spPr>
      </p:pic>
    </p:spTree>
    <p:extLst>
      <p:ext uri="{BB962C8B-B14F-4D97-AF65-F5344CB8AC3E}">
        <p14:creationId xmlns:p14="http://schemas.microsoft.com/office/powerpoint/2010/main" val="169229295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8" name="Footer Placeholder 4">
            <a:extLst>
              <a:ext uri="{FF2B5EF4-FFF2-40B4-BE49-F238E27FC236}">
                <a16:creationId xmlns:a16="http://schemas.microsoft.com/office/drawing/2014/main" id="{CBD97A74-80F2-4E45-8504-29C9A607749D}"/>
              </a:ext>
            </a:extLst>
          </p:cNvPr>
          <p:cNvSpPr txBox="1">
            <a:spLocks/>
          </p:cNvSpPr>
          <p:nvPr userDrawn="1"/>
        </p:nvSpPr>
        <p:spPr>
          <a:xfrm>
            <a:off x="830831" y="6356351"/>
            <a:ext cx="3086100" cy="365125"/>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GB"/>
              <a:t>e-Bug.eu</a:t>
            </a:r>
            <a:endParaRPr lang="en-GB" dirty="0"/>
          </a:p>
        </p:txBody>
      </p:sp>
      <p:pic>
        <p:nvPicPr>
          <p:cNvPr id="9" name="Picture 8" descr="Icon&#10;&#10;Description automatically generated">
            <a:extLst>
              <a:ext uri="{FF2B5EF4-FFF2-40B4-BE49-F238E27FC236}">
                <a16:creationId xmlns:a16="http://schemas.microsoft.com/office/drawing/2014/main" id="{8E4E131B-21B7-4569-82FC-58E99881AAE3}"/>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t="1" b="30944"/>
          <a:stretch/>
        </p:blipFill>
        <p:spPr>
          <a:xfrm>
            <a:off x="426468" y="6264725"/>
            <a:ext cx="404363" cy="456751"/>
          </a:xfrm>
          <a:prstGeom prst="rect">
            <a:avLst/>
          </a:prstGeom>
        </p:spPr>
      </p:pic>
    </p:spTree>
    <p:extLst>
      <p:ext uri="{BB962C8B-B14F-4D97-AF65-F5344CB8AC3E}">
        <p14:creationId xmlns:p14="http://schemas.microsoft.com/office/powerpoint/2010/main" val="295710986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blank" preserve="1">
  <p:cSld name="Blank slide_1">
    <p:bg>
      <p:bgPr>
        <a:solidFill>
          <a:schemeClr val="tx1"/>
        </a:solidFill>
        <a:effectLst/>
      </p:bgPr>
    </p:bg>
    <p:spTree>
      <p:nvGrpSpPr>
        <p:cNvPr id="1" name=""/>
        <p:cNvGrpSpPr/>
        <p:nvPr/>
      </p:nvGrpSpPr>
      <p:grpSpPr>
        <a:xfrm>
          <a:off x="0" y="0"/>
          <a:ext cx="0" cy="0"/>
          <a:chOff x="0" y="0"/>
          <a:chExt cx="0" cy="0"/>
        </a:xfrm>
      </p:grpSpPr>
      <p:sp>
        <p:nvSpPr>
          <p:cNvPr id="5" name="Footer Placeholder 4">
            <a:extLst>
              <a:ext uri="{FF2B5EF4-FFF2-40B4-BE49-F238E27FC236}">
                <a16:creationId xmlns:a16="http://schemas.microsoft.com/office/drawing/2014/main" id="{18815CA1-5983-4124-9A97-023BDB78269D}"/>
              </a:ext>
            </a:extLst>
          </p:cNvPr>
          <p:cNvSpPr>
            <a:spLocks noGrp="1"/>
          </p:cNvSpPr>
          <p:nvPr>
            <p:ph type="ftr" sz="quarter" idx="11"/>
          </p:nvPr>
        </p:nvSpPr>
        <p:spPr>
          <a:xfrm>
            <a:off x="830831" y="6356351"/>
            <a:ext cx="3086100" cy="365125"/>
          </a:xfrm>
          <a:prstGeom prst="rect">
            <a:avLst/>
          </a:prstGeom>
        </p:spPr>
        <p:txBody>
          <a:bodyPr/>
          <a:lstStyle>
            <a:lvl1pPr algn="l">
              <a:defRPr>
                <a:solidFill>
                  <a:schemeClr val="bg1"/>
                </a:solidFill>
              </a:defRPr>
            </a:lvl1pPr>
          </a:lstStyle>
          <a:p>
            <a:r>
              <a:rPr lang="en-GB"/>
              <a:t>e-Bug.eu</a:t>
            </a:r>
            <a:endParaRPr lang="en-GB" dirty="0"/>
          </a:p>
        </p:txBody>
      </p:sp>
      <p:pic>
        <p:nvPicPr>
          <p:cNvPr id="6" name="Picture 5" descr="Icon&#10;&#10;Description automatically generated">
            <a:extLst>
              <a:ext uri="{FF2B5EF4-FFF2-40B4-BE49-F238E27FC236}">
                <a16:creationId xmlns:a16="http://schemas.microsoft.com/office/drawing/2014/main" id="{C446F810-F4AC-48CE-A778-4EAE2AD2502C}"/>
              </a:ext>
            </a:extLst>
          </p:cNvPr>
          <p:cNvPicPr>
            <a:picLocks noChangeAspect="1"/>
          </p:cNvPicPr>
          <p:nvPr userDrawn="1"/>
        </p:nvPicPr>
        <p:blipFill rotWithShape="1">
          <a:blip r:embed="rId2">
            <a:lum bright="70000" contrast="-70000"/>
            <a:extLst>
              <a:ext uri="{28A0092B-C50C-407E-A947-70E740481C1C}">
                <a14:useLocalDpi xmlns:a14="http://schemas.microsoft.com/office/drawing/2010/main" val="0"/>
              </a:ext>
            </a:extLst>
          </a:blip>
          <a:srcRect t="1" b="30944"/>
          <a:stretch/>
        </p:blipFill>
        <p:spPr>
          <a:xfrm>
            <a:off x="426468" y="6264725"/>
            <a:ext cx="404363" cy="456751"/>
          </a:xfrm>
          <a:prstGeom prst="rect">
            <a:avLst/>
          </a:prstGeom>
        </p:spPr>
      </p:pic>
    </p:spTree>
    <p:extLst>
      <p:ext uri="{BB962C8B-B14F-4D97-AF65-F5344CB8AC3E}">
        <p14:creationId xmlns:p14="http://schemas.microsoft.com/office/powerpoint/2010/main" val="363884560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blank" preserve="1">
  <p:cSld name="Blank slide_2">
    <p:spTree>
      <p:nvGrpSpPr>
        <p:cNvPr id="1" name=""/>
        <p:cNvGrpSpPr/>
        <p:nvPr/>
      </p:nvGrpSpPr>
      <p:grpSpPr>
        <a:xfrm>
          <a:off x="0" y="0"/>
          <a:ext cx="0" cy="0"/>
          <a:chOff x="0" y="0"/>
          <a:chExt cx="0" cy="0"/>
        </a:xfrm>
      </p:grpSpPr>
      <p:sp>
        <p:nvSpPr>
          <p:cNvPr id="5" name="Footer Placeholder 4">
            <a:extLst>
              <a:ext uri="{FF2B5EF4-FFF2-40B4-BE49-F238E27FC236}">
                <a16:creationId xmlns:a16="http://schemas.microsoft.com/office/drawing/2014/main" id="{18815CA1-5983-4124-9A97-023BDB78269D}"/>
              </a:ext>
            </a:extLst>
          </p:cNvPr>
          <p:cNvSpPr>
            <a:spLocks noGrp="1"/>
          </p:cNvSpPr>
          <p:nvPr>
            <p:ph type="ftr" sz="quarter" idx="11"/>
          </p:nvPr>
        </p:nvSpPr>
        <p:spPr>
          <a:xfrm>
            <a:off x="830831" y="6356351"/>
            <a:ext cx="3086100" cy="365125"/>
          </a:xfrm>
          <a:prstGeom prst="rect">
            <a:avLst/>
          </a:prstGeom>
        </p:spPr>
        <p:txBody>
          <a:bodyPr/>
          <a:lstStyle>
            <a:lvl1pPr algn="l">
              <a:defRPr>
                <a:solidFill>
                  <a:schemeClr val="tx1"/>
                </a:solidFill>
              </a:defRPr>
            </a:lvl1pPr>
          </a:lstStyle>
          <a:p>
            <a:r>
              <a:rPr lang="en-GB"/>
              <a:t>e-Bug.eu</a:t>
            </a:r>
            <a:endParaRPr lang="en-GB" dirty="0"/>
          </a:p>
        </p:txBody>
      </p:sp>
      <p:pic>
        <p:nvPicPr>
          <p:cNvPr id="6" name="Picture 5" descr="Icon&#10;&#10;Description automatically generated">
            <a:extLst>
              <a:ext uri="{FF2B5EF4-FFF2-40B4-BE49-F238E27FC236}">
                <a16:creationId xmlns:a16="http://schemas.microsoft.com/office/drawing/2014/main" id="{C446F810-F4AC-48CE-A778-4EAE2AD2502C}"/>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t="1" b="30944"/>
          <a:stretch/>
        </p:blipFill>
        <p:spPr>
          <a:xfrm>
            <a:off x="426468" y="6264725"/>
            <a:ext cx="404363" cy="456751"/>
          </a:xfrm>
          <a:prstGeom prst="rect">
            <a:avLst/>
          </a:prstGeom>
        </p:spPr>
      </p:pic>
    </p:spTree>
    <p:extLst>
      <p:ext uri="{BB962C8B-B14F-4D97-AF65-F5344CB8AC3E}">
        <p14:creationId xmlns:p14="http://schemas.microsoft.com/office/powerpoint/2010/main" val="408771253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secHead" preserve="1">
  <p:cSld name="Section slide_general">
    <p:bg>
      <p:bgPr>
        <a:solidFill>
          <a:schemeClr val="accent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7" name="Footer Placeholder 4">
            <a:extLst>
              <a:ext uri="{FF2B5EF4-FFF2-40B4-BE49-F238E27FC236}">
                <a16:creationId xmlns:a16="http://schemas.microsoft.com/office/drawing/2014/main" id="{FDC0DDDC-F7AE-4992-90A4-E29B94AF6A75}"/>
              </a:ext>
            </a:extLst>
          </p:cNvPr>
          <p:cNvSpPr>
            <a:spLocks noGrp="1"/>
          </p:cNvSpPr>
          <p:nvPr>
            <p:ph type="ftr" sz="quarter" idx="11"/>
          </p:nvPr>
        </p:nvSpPr>
        <p:spPr>
          <a:xfrm>
            <a:off x="830831" y="6356351"/>
            <a:ext cx="3086100" cy="365125"/>
          </a:xfrm>
          <a:prstGeom prst="rect">
            <a:avLst/>
          </a:prstGeom>
        </p:spPr>
        <p:txBody>
          <a:bodyPr/>
          <a:lstStyle>
            <a:lvl1pPr algn="l">
              <a:defRPr/>
            </a:lvl1pPr>
          </a:lstStyle>
          <a:p>
            <a:r>
              <a:rPr lang="en-GB" dirty="0"/>
              <a:t>e-Bug.eu</a:t>
            </a:r>
          </a:p>
        </p:txBody>
      </p:sp>
      <p:pic>
        <p:nvPicPr>
          <p:cNvPr id="8" name="Picture 7" descr="Icon&#10;&#10;Description automatically generated">
            <a:extLst>
              <a:ext uri="{FF2B5EF4-FFF2-40B4-BE49-F238E27FC236}">
                <a16:creationId xmlns:a16="http://schemas.microsoft.com/office/drawing/2014/main" id="{97AC3E76-AF1F-465C-A25D-6A57846EC903}"/>
              </a:ext>
            </a:extLst>
          </p:cNvPr>
          <p:cNvPicPr>
            <a:picLocks noChangeAspect="1"/>
          </p:cNvPicPr>
          <p:nvPr userDrawn="1"/>
        </p:nvPicPr>
        <p:blipFill rotWithShape="1">
          <a:blip r:embed="rId2">
            <a:lum bright="70000" contrast="-70000"/>
            <a:extLst>
              <a:ext uri="{28A0092B-C50C-407E-A947-70E740481C1C}">
                <a14:useLocalDpi xmlns:a14="http://schemas.microsoft.com/office/drawing/2010/main" val="0"/>
              </a:ext>
            </a:extLst>
          </a:blip>
          <a:srcRect t="1" b="30944"/>
          <a:stretch/>
        </p:blipFill>
        <p:spPr>
          <a:xfrm>
            <a:off x="426468" y="6264725"/>
            <a:ext cx="404363" cy="456751"/>
          </a:xfrm>
          <a:prstGeom prst="rect">
            <a:avLst/>
          </a:prstGeom>
        </p:spPr>
      </p:pic>
    </p:spTree>
    <p:extLst>
      <p:ext uri="{BB962C8B-B14F-4D97-AF65-F5344CB8AC3E}">
        <p14:creationId xmlns:p14="http://schemas.microsoft.com/office/powerpoint/2010/main" val="118865861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slide_EYFS">
    <p:bg>
      <p:bgPr>
        <a:solidFill>
          <a:schemeClr val="accent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7" name="Footer Placeholder 4">
            <a:extLst>
              <a:ext uri="{FF2B5EF4-FFF2-40B4-BE49-F238E27FC236}">
                <a16:creationId xmlns:a16="http://schemas.microsoft.com/office/drawing/2014/main" id="{FDC0DDDC-F7AE-4992-90A4-E29B94AF6A75}"/>
              </a:ext>
            </a:extLst>
          </p:cNvPr>
          <p:cNvSpPr>
            <a:spLocks noGrp="1"/>
          </p:cNvSpPr>
          <p:nvPr>
            <p:ph type="ftr" sz="quarter" idx="11"/>
          </p:nvPr>
        </p:nvSpPr>
        <p:spPr>
          <a:xfrm>
            <a:off x="830831" y="6356351"/>
            <a:ext cx="3086100" cy="365125"/>
          </a:xfrm>
          <a:prstGeom prst="rect">
            <a:avLst/>
          </a:prstGeom>
        </p:spPr>
        <p:txBody>
          <a:bodyPr/>
          <a:lstStyle>
            <a:lvl1pPr algn="l">
              <a:defRPr/>
            </a:lvl1pPr>
          </a:lstStyle>
          <a:p>
            <a:r>
              <a:rPr lang="en-GB" dirty="0"/>
              <a:t>e-Bug.eu</a:t>
            </a:r>
          </a:p>
        </p:txBody>
      </p:sp>
      <p:pic>
        <p:nvPicPr>
          <p:cNvPr id="8" name="Picture 7" descr="Icon&#10;&#10;Description automatically generated">
            <a:extLst>
              <a:ext uri="{FF2B5EF4-FFF2-40B4-BE49-F238E27FC236}">
                <a16:creationId xmlns:a16="http://schemas.microsoft.com/office/drawing/2014/main" id="{97AC3E76-AF1F-465C-A25D-6A57846EC903}"/>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t="1" b="30944"/>
          <a:stretch/>
        </p:blipFill>
        <p:spPr>
          <a:xfrm>
            <a:off x="426468" y="6264725"/>
            <a:ext cx="404363" cy="456751"/>
          </a:xfrm>
          <a:prstGeom prst="rect">
            <a:avLst/>
          </a:prstGeom>
        </p:spPr>
      </p:pic>
    </p:spTree>
    <p:extLst>
      <p:ext uri="{BB962C8B-B14F-4D97-AF65-F5344CB8AC3E}">
        <p14:creationId xmlns:p14="http://schemas.microsoft.com/office/powerpoint/2010/main" val="268533377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slide_KS1">
    <p:bg>
      <p:bgPr>
        <a:solidFill>
          <a:schemeClr val="accent3"/>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solidFill>
                  <a:schemeClr val="bg1"/>
                </a:solidFill>
              </a:defRPr>
            </a:lvl1pPr>
          </a:lstStyle>
          <a:p>
            <a:r>
              <a:rPr lang="en-US"/>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7" name="Footer Placeholder 4">
            <a:extLst>
              <a:ext uri="{FF2B5EF4-FFF2-40B4-BE49-F238E27FC236}">
                <a16:creationId xmlns:a16="http://schemas.microsoft.com/office/drawing/2014/main" id="{FDC0DDDC-F7AE-4992-90A4-E29B94AF6A75}"/>
              </a:ext>
            </a:extLst>
          </p:cNvPr>
          <p:cNvSpPr>
            <a:spLocks noGrp="1"/>
          </p:cNvSpPr>
          <p:nvPr>
            <p:ph type="ftr" sz="quarter" idx="11"/>
          </p:nvPr>
        </p:nvSpPr>
        <p:spPr>
          <a:xfrm>
            <a:off x="830831" y="6356351"/>
            <a:ext cx="3086100" cy="365125"/>
          </a:xfrm>
          <a:prstGeom prst="rect">
            <a:avLst/>
          </a:prstGeom>
        </p:spPr>
        <p:txBody>
          <a:bodyPr/>
          <a:lstStyle>
            <a:lvl1pPr algn="l">
              <a:defRPr>
                <a:solidFill>
                  <a:schemeClr val="bg1"/>
                </a:solidFill>
              </a:defRPr>
            </a:lvl1pPr>
          </a:lstStyle>
          <a:p>
            <a:r>
              <a:rPr lang="en-GB"/>
              <a:t>e-Bug.eu</a:t>
            </a:r>
            <a:endParaRPr lang="en-GB" dirty="0"/>
          </a:p>
        </p:txBody>
      </p:sp>
      <p:pic>
        <p:nvPicPr>
          <p:cNvPr id="8" name="Picture 7" descr="Icon&#10;&#10;Description automatically generated">
            <a:extLst>
              <a:ext uri="{FF2B5EF4-FFF2-40B4-BE49-F238E27FC236}">
                <a16:creationId xmlns:a16="http://schemas.microsoft.com/office/drawing/2014/main" id="{97AC3E76-AF1F-465C-A25D-6A57846EC903}"/>
              </a:ext>
            </a:extLst>
          </p:cNvPr>
          <p:cNvPicPr>
            <a:picLocks noChangeAspect="1"/>
          </p:cNvPicPr>
          <p:nvPr userDrawn="1"/>
        </p:nvPicPr>
        <p:blipFill rotWithShape="1">
          <a:blip r:embed="rId2">
            <a:lum bright="70000" contrast="-70000"/>
            <a:extLst>
              <a:ext uri="{28A0092B-C50C-407E-A947-70E740481C1C}">
                <a14:useLocalDpi xmlns:a14="http://schemas.microsoft.com/office/drawing/2010/main" val="0"/>
              </a:ext>
            </a:extLst>
          </a:blip>
          <a:srcRect t="1" b="30944"/>
          <a:stretch/>
        </p:blipFill>
        <p:spPr>
          <a:xfrm>
            <a:off x="426468" y="6264725"/>
            <a:ext cx="404363" cy="456751"/>
          </a:xfrm>
          <a:prstGeom prst="rect">
            <a:avLst/>
          </a:prstGeom>
        </p:spPr>
      </p:pic>
    </p:spTree>
    <p:extLst>
      <p:ext uri="{BB962C8B-B14F-4D97-AF65-F5344CB8AC3E}">
        <p14:creationId xmlns:p14="http://schemas.microsoft.com/office/powerpoint/2010/main" val="375039565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secHead" preserve="1">
  <p:cSld name="Section slide_KS2">
    <p:bg>
      <p:bgPr>
        <a:solidFill>
          <a:schemeClr val="accent4"/>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solidFill>
                  <a:schemeClr val="bg1"/>
                </a:solidFill>
              </a:defRPr>
            </a:lvl1pPr>
          </a:lstStyle>
          <a:p>
            <a:r>
              <a:rPr lang="en-US"/>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7" name="Footer Placeholder 4">
            <a:extLst>
              <a:ext uri="{FF2B5EF4-FFF2-40B4-BE49-F238E27FC236}">
                <a16:creationId xmlns:a16="http://schemas.microsoft.com/office/drawing/2014/main" id="{FDC0DDDC-F7AE-4992-90A4-E29B94AF6A75}"/>
              </a:ext>
            </a:extLst>
          </p:cNvPr>
          <p:cNvSpPr>
            <a:spLocks noGrp="1"/>
          </p:cNvSpPr>
          <p:nvPr>
            <p:ph type="ftr" sz="quarter" idx="11"/>
          </p:nvPr>
        </p:nvSpPr>
        <p:spPr>
          <a:xfrm>
            <a:off x="830831" y="6356351"/>
            <a:ext cx="3086100" cy="365125"/>
          </a:xfrm>
          <a:prstGeom prst="rect">
            <a:avLst/>
          </a:prstGeom>
        </p:spPr>
        <p:txBody>
          <a:bodyPr/>
          <a:lstStyle>
            <a:lvl1pPr algn="l">
              <a:defRPr>
                <a:solidFill>
                  <a:schemeClr val="bg1"/>
                </a:solidFill>
              </a:defRPr>
            </a:lvl1pPr>
          </a:lstStyle>
          <a:p>
            <a:r>
              <a:rPr lang="en-GB"/>
              <a:t>e-Bug.eu</a:t>
            </a:r>
            <a:endParaRPr lang="en-GB" dirty="0"/>
          </a:p>
        </p:txBody>
      </p:sp>
      <p:pic>
        <p:nvPicPr>
          <p:cNvPr id="8" name="Picture 7" descr="Icon&#10;&#10;Description automatically generated">
            <a:extLst>
              <a:ext uri="{FF2B5EF4-FFF2-40B4-BE49-F238E27FC236}">
                <a16:creationId xmlns:a16="http://schemas.microsoft.com/office/drawing/2014/main" id="{97AC3E76-AF1F-465C-A25D-6A57846EC903}"/>
              </a:ext>
            </a:extLst>
          </p:cNvPr>
          <p:cNvPicPr>
            <a:picLocks noChangeAspect="1"/>
          </p:cNvPicPr>
          <p:nvPr userDrawn="1"/>
        </p:nvPicPr>
        <p:blipFill rotWithShape="1">
          <a:blip r:embed="rId2">
            <a:lum bright="70000" contrast="-70000"/>
            <a:extLst>
              <a:ext uri="{28A0092B-C50C-407E-A947-70E740481C1C}">
                <a14:useLocalDpi xmlns:a14="http://schemas.microsoft.com/office/drawing/2010/main" val="0"/>
              </a:ext>
            </a:extLst>
          </a:blip>
          <a:srcRect t="1" b="30944"/>
          <a:stretch/>
        </p:blipFill>
        <p:spPr>
          <a:xfrm>
            <a:off x="426468" y="6264725"/>
            <a:ext cx="404363" cy="456751"/>
          </a:xfrm>
          <a:prstGeom prst="rect">
            <a:avLst/>
          </a:prstGeom>
        </p:spPr>
      </p:pic>
    </p:spTree>
    <p:extLst>
      <p:ext uri="{BB962C8B-B14F-4D97-AF65-F5344CB8AC3E}">
        <p14:creationId xmlns:p14="http://schemas.microsoft.com/office/powerpoint/2010/main" val="146177235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secHead" preserve="1">
  <p:cSld name="Section slide_KS3">
    <p:bg>
      <p:bgPr>
        <a:solidFill>
          <a:schemeClr val="accent5"/>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solidFill>
                  <a:schemeClr val="bg1"/>
                </a:solidFill>
              </a:defRPr>
            </a:lvl1pPr>
          </a:lstStyle>
          <a:p>
            <a:r>
              <a:rPr lang="en-US"/>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7" name="Footer Placeholder 4">
            <a:extLst>
              <a:ext uri="{FF2B5EF4-FFF2-40B4-BE49-F238E27FC236}">
                <a16:creationId xmlns:a16="http://schemas.microsoft.com/office/drawing/2014/main" id="{FDC0DDDC-F7AE-4992-90A4-E29B94AF6A75}"/>
              </a:ext>
            </a:extLst>
          </p:cNvPr>
          <p:cNvSpPr>
            <a:spLocks noGrp="1"/>
          </p:cNvSpPr>
          <p:nvPr>
            <p:ph type="ftr" sz="quarter" idx="11"/>
          </p:nvPr>
        </p:nvSpPr>
        <p:spPr>
          <a:xfrm>
            <a:off x="830831" y="6356351"/>
            <a:ext cx="3086100" cy="365125"/>
          </a:xfrm>
          <a:prstGeom prst="rect">
            <a:avLst/>
          </a:prstGeom>
        </p:spPr>
        <p:txBody>
          <a:bodyPr/>
          <a:lstStyle>
            <a:lvl1pPr algn="l">
              <a:defRPr>
                <a:solidFill>
                  <a:schemeClr val="bg1"/>
                </a:solidFill>
              </a:defRPr>
            </a:lvl1pPr>
          </a:lstStyle>
          <a:p>
            <a:r>
              <a:rPr lang="en-GB"/>
              <a:t>e-Bug.eu</a:t>
            </a:r>
            <a:endParaRPr lang="en-GB" dirty="0"/>
          </a:p>
        </p:txBody>
      </p:sp>
      <p:pic>
        <p:nvPicPr>
          <p:cNvPr id="8" name="Picture 7" descr="Icon&#10;&#10;Description automatically generated">
            <a:extLst>
              <a:ext uri="{FF2B5EF4-FFF2-40B4-BE49-F238E27FC236}">
                <a16:creationId xmlns:a16="http://schemas.microsoft.com/office/drawing/2014/main" id="{97AC3E76-AF1F-465C-A25D-6A57846EC903}"/>
              </a:ext>
            </a:extLst>
          </p:cNvPr>
          <p:cNvPicPr>
            <a:picLocks noChangeAspect="1"/>
          </p:cNvPicPr>
          <p:nvPr userDrawn="1"/>
        </p:nvPicPr>
        <p:blipFill rotWithShape="1">
          <a:blip r:embed="rId2">
            <a:lum bright="70000" contrast="-70000"/>
            <a:extLst>
              <a:ext uri="{28A0092B-C50C-407E-A947-70E740481C1C}">
                <a14:useLocalDpi xmlns:a14="http://schemas.microsoft.com/office/drawing/2010/main" val="0"/>
              </a:ext>
            </a:extLst>
          </a:blip>
          <a:srcRect t="1" b="30944"/>
          <a:stretch/>
        </p:blipFill>
        <p:spPr>
          <a:xfrm>
            <a:off x="426468" y="6264725"/>
            <a:ext cx="404363" cy="456751"/>
          </a:xfrm>
          <a:prstGeom prst="rect">
            <a:avLst/>
          </a:prstGeom>
        </p:spPr>
      </p:pic>
    </p:spTree>
    <p:extLst>
      <p:ext uri="{BB962C8B-B14F-4D97-AF65-F5344CB8AC3E}">
        <p14:creationId xmlns:p14="http://schemas.microsoft.com/office/powerpoint/2010/main" val="255913882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secHead" preserve="1">
  <p:cSld name="Section slide_KS4">
    <p:bg>
      <p:bgPr>
        <a:solidFill>
          <a:schemeClr val="accent6"/>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solidFill>
                  <a:schemeClr val="bg1"/>
                </a:solidFill>
              </a:defRPr>
            </a:lvl1pPr>
          </a:lstStyle>
          <a:p>
            <a:r>
              <a:rPr lang="en-US"/>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7" name="Footer Placeholder 4">
            <a:extLst>
              <a:ext uri="{FF2B5EF4-FFF2-40B4-BE49-F238E27FC236}">
                <a16:creationId xmlns:a16="http://schemas.microsoft.com/office/drawing/2014/main" id="{FDC0DDDC-F7AE-4992-90A4-E29B94AF6A75}"/>
              </a:ext>
            </a:extLst>
          </p:cNvPr>
          <p:cNvSpPr>
            <a:spLocks noGrp="1"/>
          </p:cNvSpPr>
          <p:nvPr>
            <p:ph type="ftr" sz="quarter" idx="11"/>
          </p:nvPr>
        </p:nvSpPr>
        <p:spPr>
          <a:xfrm>
            <a:off x="830831" y="6356351"/>
            <a:ext cx="3086100" cy="365125"/>
          </a:xfrm>
          <a:prstGeom prst="rect">
            <a:avLst/>
          </a:prstGeom>
        </p:spPr>
        <p:txBody>
          <a:bodyPr/>
          <a:lstStyle>
            <a:lvl1pPr algn="l">
              <a:defRPr>
                <a:solidFill>
                  <a:schemeClr val="bg1"/>
                </a:solidFill>
              </a:defRPr>
            </a:lvl1pPr>
          </a:lstStyle>
          <a:p>
            <a:r>
              <a:rPr lang="en-GB"/>
              <a:t>e-Bug.eu</a:t>
            </a:r>
            <a:endParaRPr lang="en-GB" dirty="0"/>
          </a:p>
        </p:txBody>
      </p:sp>
      <p:pic>
        <p:nvPicPr>
          <p:cNvPr id="8" name="Picture 7" descr="Icon&#10;&#10;Description automatically generated">
            <a:extLst>
              <a:ext uri="{FF2B5EF4-FFF2-40B4-BE49-F238E27FC236}">
                <a16:creationId xmlns:a16="http://schemas.microsoft.com/office/drawing/2014/main" id="{97AC3E76-AF1F-465C-A25D-6A57846EC903}"/>
              </a:ext>
            </a:extLst>
          </p:cNvPr>
          <p:cNvPicPr>
            <a:picLocks noChangeAspect="1"/>
          </p:cNvPicPr>
          <p:nvPr userDrawn="1"/>
        </p:nvPicPr>
        <p:blipFill rotWithShape="1">
          <a:blip r:embed="rId2">
            <a:lum bright="70000" contrast="-70000"/>
            <a:extLst>
              <a:ext uri="{28A0092B-C50C-407E-A947-70E740481C1C}">
                <a14:useLocalDpi xmlns:a14="http://schemas.microsoft.com/office/drawing/2010/main" val="0"/>
              </a:ext>
            </a:extLst>
          </a:blip>
          <a:srcRect t="1" b="30944"/>
          <a:stretch/>
        </p:blipFill>
        <p:spPr>
          <a:xfrm>
            <a:off x="426468" y="6264725"/>
            <a:ext cx="404363" cy="456751"/>
          </a:xfrm>
          <a:prstGeom prst="rect">
            <a:avLst/>
          </a:prstGeom>
        </p:spPr>
      </p:pic>
    </p:spTree>
    <p:extLst>
      <p:ext uri="{BB962C8B-B14F-4D97-AF65-F5344CB8AC3E}">
        <p14:creationId xmlns:p14="http://schemas.microsoft.com/office/powerpoint/2010/main" val="192904115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4000">
                <a:latin typeface="Arial" panose="020B0604020202020204" pitchFamily="34" charset="0"/>
                <a:cs typeface="Arial" panose="020B0604020202020204" pitchFamily="34" charset="0"/>
              </a:defRPr>
            </a:lvl1pPr>
          </a:lstStyle>
          <a:p>
            <a:r>
              <a:rPr lang="en-US"/>
              <a:t>Click to edit Master title style</a:t>
            </a:r>
            <a:endParaRPr lang="en-US" dirty="0"/>
          </a:p>
        </p:txBody>
      </p:sp>
      <p:sp>
        <p:nvSpPr>
          <p:cNvPr id="3" name="Content Placeholder 2"/>
          <p:cNvSpPr>
            <a:spLocks noGrp="1"/>
          </p:cNvSpPr>
          <p:nvPr>
            <p:ph idx="1"/>
          </p:nvPr>
        </p:nvSpPr>
        <p:spPr/>
        <p:txBody>
          <a:bodyPr/>
          <a:lstStyle>
            <a:lvl1pPr>
              <a:defRPr>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Footer Placeholder 4"/>
          <p:cNvSpPr>
            <a:spLocks noGrp="1"/>
          </p:cNvSpPr>
          <p:nvPr>
            <p:ph type="ftr" sz="quarter" idx="11"/>
          </p:nvPr>
        </p:nvSpPr>
        <p:spPr>
          <a:xfrm>
            <a:off x="830831" y="6356351"/>
            <a:ext cx="3086100" cy="365125"/>
          </a:xfrm>
          <a:prstGeom prst="rect">
            <a:avLst/>
          </a:prstGeom>
        </p:spPr>
        <p:txBody>
          <a:bodyPr/>
          <a:lstStyle>
            <a:lvl1pPr algn="l">
              <a:defRPr/>
            </a:lvl1pPr>
          </a:lstStyle>
          <a:p>
            <a:r>
              <a:rPr lang="en-GB" dirty="0"/>
              <a:t>e-Bug.eu</a:t>
            </a:r>
          </a:p>
        </p:txBody>
      </p:sp>
      <p:pic>
        <p:nvPicPr>
          <p:cNvPr id="7" name="Picture 6" descr="Icon&#10;&#10;Description automatically generated">
            <a:extLst>
              <a:ext uri="{FF2B5EF4-FFF2-40B4-BE49-F238E27FC236}">
                <a16:creationId xmlns:a16="http://schemas.microsoft.com/office/drawing/2014/main" id="{AAE08458-01B7-4486-9EE6-F34018AD6910}"/>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t="1" b="30944"/>
          <a:stretch/>
        </p:blipFill>
        <p:spPr>
          <a:xfrm>
            <a:off x="426468" y="6264725"/>
            <a:ext cx="404363" cy="456751"/>
          </a:xfrm>
          <a:prstGeom prst="rect">
            <a:avLst/>
          </a:prstGeom>
        </p:spPr>
      </p:pic>
    </p:spTree>
    <p:extLst>
      <p:ext uri="{BB962C8B-B14F-4D97-AF65-F5344CB8AC3E}">
        <p14:creationId xmlns:p14="http://schemas.microsoft.com/office/powerpoint/2010/main" val="302478520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54C578-1356-483F-AD7A-E402F00D9994}"/>
              </a:ext>
            </a:extLst>
          </p:cNvPr>
          <p:cNvSpPr>
            <a:spLocks noGrp="1"/>
          </p:cNvSpPr>
          <p:nvPr>
            <p:ph type="title"/>
          </p:nvPr>
        </p:nvSpPr>
        <p:spPr/>
        <p:txBody>
          <a:bodyPr/>
          <a:lstStyle/>
          <a:p>
            <a:r>
              <a:rPr lang="en-US"/>
              <a:t>Click to edit Master title style</a:t>
            </a:r>
            <a:endParaRPr lang="en-GB" dirty="0"/>
          </a:p>
        </p:txBody>
      </p:sp>
      <p:sp>
        <p:nvSpPr>
          <p:cNvPr id="3" name="Footer Placeholder 4">
            <a:extLst>
              <a:ext uri="{FF2B5EF4-FFF2-40B4-BE49-F238E27FC236}">
                <a16:creationId xmlns:a16="http://schemas.microsoft.com/office/drawing/2014/main" id="{CAF7FC27-A6FF-4AA1-9B63-FBD258DAE7F1}"/>
              </a:ext>
            </a:extLst>
          </p:cNvPr>
          <p:cNvSpPr>
            <a:spLocks noGrp="1"/>
          </p:cNvSpPr>
          <p:nvPr>
            <p:ph type="ftr" sz="quarter" idx="11"/>
          </p:nvPr>
        </p:nvSpPr>
        <p:spPr>
          <a:xfrm>
            <a:off x="830831" y="6356351"/>
            <a:ext cx="3086100" cy="365125"/>
          </a:xfrm>
          <a:prstGeom prst="rect">
            <a:avLst/>
          </a:prstGeom>
        </p:spPr>
        <p:txBody>
          <a:bodyPr/>
          <a:lstStyle>
            <a:lvl1pPr algn="l">
              <a:defRPr/>
            </a:lvl1pPr>
          </a:lstStyle>
          <a:p>
            <a:r>
              <a:rPr lang="en-GB" dirty="0"/>
              <a:t>e-Bug.eu</a:t>
            </a:r>
          </a:p>
        </p:txBody>
      </p:sp>
      <p:pic>
        <p:nvPicPr>
          <p:cNvPr id="4" name="Picture 3" descr="Icon&#10;&#10;Description automatically generated">
            <a:extLst>
              <a:ext uri="{FF2B5EF4-FFF2-40B4-BE49-F238E27FC236}">
                <a16:creationId xmlns:a16="http://schemas.microsoft.com/office/drawing/2014/main" id="{220138C2-E7CD-43F7-ADA7-0103BB6F05D6}"/>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t="1" b="30944"/>
          <a:stretch/>
        </p:blipFill>
        <p:spPr>
          <a:xfrm>
            <a:off x="426468" y="6264725"/>
            <a:ext cx="404363" cy="456751"/>
          </a:xfrm>
          <a:prstGeom prst="rect">
            <a:avLst/>
          </a:prstGeom>
        </p:spPr>
      </p:pic>
    </p:spTree>
    <p:extLst>
      <p:ext uri="{BB962C8B-B14F-4D97-AF65-F5344CB8AC3E}">
        <p14:creationId xmlns:p14="http://schemas.microsoft.com/office/powerpoint/2010/main" val="137157642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4031942571"/>
      </p:ext>
    </p:extLst>
  </p:cSld>
  <p:clrMap bg1="lt1" tx1="dk1" bg2="lt2" tx2="dk2" accent1="accent1" accent2="accent2" accent3="accent3" accent4="accent4" accent5="accent5" accent6="accent6" hlink="hlink" folHlink="folHlink"/>
  <p:sldLayoutIdLst>
    <p:sldLayoutId id="2147483661" r:id="rId1"/>
    <p:sldLayoutId id="2147483680" r:id="rId2"/>
    <p:sldLayoutId id="2147483663" r:id="rId3"/>
    <p:sldLayoutId id="2147483675" r:id="rId4"/>
    <p:sldLayoutId id="2147483676" r:id="rId5"/>
    <p:sldLayoutId id="2147483677" r:id="rId6"/>
    <p:sldLayoutId id="2147483679" r:id="rId7"/>
    <p:sldLayoutId id="2147483662" r:id="rId8"/>
    <p:sldLayoutId id="2147483673" r:id="rId9"/>
    <p:sldLayoutId id="2147483664" r:id="rId10"/>
    <p:sldLayoutId id="2147483665" r:id="rId11"/>
    <p:sldLayoutId id="2147483666" r:id="rId12"/>
    <p:sldLayoutId id="2147483668" r:id="rId13"/>
    <p:sldLayoutId id="2147483669" r:id="rId14"/>
    <p:sldLayoutId id="2147483681" r:id="rId15"/>
    <p:sldLayoutId id="2147483682" r:id="rId16"/>
  </p:sldLayoutIdLst>
  <p:hf sldNum="0" hdr="0" dt="0"/>
  <p:txStyles>
    <p:titleStyle>
      <a:lvl1pPr algn="l" defTabSz="914400" rtl="0" eaLnBrk="1" latinLnBrk="0" hangingPunct="1">
        <a:lnSpc>
          <a:spcPct val="90000"/>
        </a:lnSpc>
        <a:spcBef>
          <a:spcPct val="0"/>
        </a:spcBef>
        <a:buNone/>
        <a:defRPr sz="4000" kern="1200">
          <a:solidFill>
            <a:schemeClr val="tx1"/>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2.xml"/><Relationship Id="rId1" Type="http://schemas.openxmlformats.org/officeDocument/2006/relationships/slideLayout" Target="../slideLayouts/slideLayout8.xml"/><Relationship Id="rId4" Type="http://schemas.openxmlformats.org/officeDocument/2006/relationships/image" Target="../media/image18.jpeg"/></Relationships>
</file>

<file path=ppt/slides/_rels/slide11.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3.xml"/><Relationship Id="rId1" Type="http://schemas.openxmlformats.org/officeDocument/2006/relationships/slideLayout" Target="../slideLayouts/slideLayout8.xml"/><Relationship Id="rId5" Type="http://schemas.openxmlformats.org/officeDocument/2006/relationships/image" Target="../media/image21.jpeg"/><Relationship Id="rId4" Type="http://schemas.openxmlformats.org/officeDocument/2006/relationships/image" Target="../media/image20.jpeg"/></Relationships>
</file>

<file path=ppt/slides/_rels/slide12.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4.xml"/><Relationship Id="rId1" Type="http://schemas.openxmlformats.org/officeDocument/2006/relationships/slideLayout" Target="../slideLayouts/slideLayout10.xml"/><Relationship Id="rId4" Type="http://schemas.openxmlformats.org/officeDocument/2006/relationships/image" Target="../media/image23.png"/></Relationships>
</file>

<file path=ppt/slides/_rels/slide13.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Layout" Target="../slideLayouts/slideLayout10.xml"/><Relationship Id="rId4" Type="http://schemas.openxmlformats.org/officeDocument/2006/relationships/image" Target="../media/image26.PNG"/></Relationships>
</file>

<file path=ppt/slides/_rels/slide14.xml.rels><?xml version="1.0" encoding="UTF-8" standalone="yes"?>
<Relationships xmlns="http://schemas.openxmlformats.org/package/2006/relationships"><Relationship Id="rId3" Type="http://schemas.openxmlformats.org/officeDocument/2006/relationships/image" Target="../media/image27.jpeg"/><Relationship Id="rId7" Type="http://schemas.openxmlformats.org/officeDocument/2006/relationships/image" Target="../media/image31.png"/><Relationship Id="rId2" Type="http://schemas.openxmlformats.org/officeDocument/2006/relationships/notesSlide" Target="../notesSlides/notesSlide5.xml"/><Relationship Id="rId1" Type="http://schemas.openxmlformats.org/officeDocument/2006/relationships/slideLayout" Target="../slideLayouts/slideLayout10.xml"/><Relationship Id="rId6" Type="http://schemas.openxmlformats.org/officeDocument/2006/relationships/image" Target="../media/image30.jpeg"/><Relationship Id="rId5" Type="http://schemas.openxmlformats.org/officeDocument/2006/relationships/image" Target="../media/image29.jpeg"/><Relationship Id="rId4" Type="http://schemas.openxmlformats.org/officeDocument/2006/relationships/image" Target="../media/image28.emf"/></Relationships>
</file>

<file path=ppt/slides/_rels/slide15.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6.xml"/><Relationship Id="rId1" Type="http://schemas.openxmlformats.org/officeDocument/2006/relationships/slideLayout" Target="../slideLayouts/slideLayout10.xml"/><Relationship Id="rId5" Type="http://schemas.openxmlformats.org/officeDocument/2006/relationships/image" Target="../media/image34.jpeg"/><Relationship Id="rId4" Type="http://schemas.openxmlformats.org/officeDocument/2006/relationships/image" Target="../media/image33.png"/></Relationships>
</file>

<file path=ppt/slides/_rels/slide16.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7.xml"/><Relationship Id="rId1" Type="http://schemas.openxmlformats.org/officeDocument/2006/relationships/slideLayout" Target="../slideLayouts/slideLayout10.xml"/><Relationship Id="rId5" Type="http://schemas.openxmlformats.org/officeDocument/2006/relationships/image" Target="../media/image34.jpeg"/><Relationship Id="rId4" Type="http://schemas.openxmlformats.org/officeDocument/2006/relationships/image" Target="../media/image33.png"/></Relationships>
</file>

<file path=ppt/slides/_rels/slide1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8.xml"/><Relationship Id="rId1" Type="http://schemas.openxmlformats.org/officeDocument/2006/relationships/slideLayout" Target="../slideLayouts/slideLayout10.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png"/><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8.xml"/></Relationships>
</file>

<file path=ppt/slides/_rels/slide9.xml.rels><?xml version="1.0" encoding="UTF-8" standalone="yes"?>
<Relationships xmlns="http://schemas.openxmlformats.org/package/2006/relationships"><Relationship Id="rId8" Type="http://schemas.openxmlformats.org/officeDocument/2006/relationships/image" Target="../media/image8.jpeg"/><Relationship Id="rId13" Type="http://schemas.openxmlformats.org/officeDocument/2006/relationships/image" Target="../media/image13.jpeg"/><Relationship Id="rId3" Type="http://schemas.openxmlformats.org/officeDocument/2006/relationships/image" Target="../media/image3.jpeg"/><Relationship Id="rId7" Type="http://schemas.openxmlformats.org/officeDocument/2006/relationships/image" Target="../media/image7.jpeg"/><Relationship Id="rId12" Type="http://schemas.openxmlformats.org/officeDocument/2006/relationships/image" Target="../media/image12.jpeg"/><Relationship Id="rId2" Type="http://schemas.openxmlformats.org/officeDocument/2006/relationships/notesSlide" Target="../notesSlides/notesSlide1.xml"/><Relationship Id="rId16" Type="http://schemas.openxmlformats.org/officeDocument/2006/relationships/image" Target="../media/image16.jpeg"/><Relationship Id="rId1" Type="http://schemas.openxmlformats.org/officeDocument/2006/relationships/slideLayout" Target="../slideLayouts/slideLayout8.xml"/><Relationship Id="rId6" Type="http://schemas.openxmlformats.org/officeDocument/2006/relationships/image" Target="../media/image6.jpeg"/><Relationship Id="rId11" Type="http://schemas.openxmlformats.org/officeDocument/2006/relationships/image" Target="../media/image11.jpeg"/><Relationship Id="rId5" Type="http://schemas.openxmlformats.org/officeDocument/2006/relationships/image" Target="../media/image5.jpeg"/><Relationship Id="rId15" Type="http://schemas.openxmlformats.org/officeDocument/2006/relationships/image" Target="../media/image15.jpeg"/><Relationship Id="rId10" Type="http://schemas.openxmlformats.org/officeDocument/2006/relationships/image" Target="../media/image10.jpeg"/><Relationship Id="rId4" Type="http://schemas.openxmlformats.org/officeDocument/2006/relationships/image" Target="../media/image4.jpeg"/><Relationship Id="rId9" Type="http://schemas.openxmlformats.org/officeDocument/2006/relationships/image" Target="../media/image9.jpeg"/><Relationship Id="rId14" Type="http://schemas.openxmlformats.org/officeDocument/2006/relationships/image" Target="../media/image14.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1CC990-AD08-47C8-8DBD-3D30B1AE0B53}"/>
              </a:ext>
            </a:extLst>
          </p:cNvPr>
          <p:cNvSpPr>
            <a:spLocks noGrp="1"/>
          </p:cNvSpPr>
          <p:nvPr>
            <p:ph type="ctrTitle"/>
          </p:nvPr>
        </p:nvSpPr>
        <p:spPr>
          <a:xfrm>
            <a:off x="504825" y="2546394"/>
            <a:ext cx="9144000" cy="2387600"/>
          </a:xfrm>
        </p:spPr>
        <p:txBody>
          <a:bodyPr>
            <a:normAutofit/>
          </a:bodyPr>
          <a:lstStyle/>
          <a:p>
            <a:r>
              <a:rPr lang="en-GB" dirty="0"/>
              <a:t>Spread of Infection:</a:t>
            </a:r>
            <a:br>
              <a:rPr lang="en-GB" dirty="0"/>
            </a:br>
            <a:r>
              <a:rPr lang="en-GB" dirty="0"/>
              <a:t>Animal and Farm Hygiene</a:t>
            </a:r>
          </a:p>
        </p:txBody>
      </p:sp>
      <p:sp>
        <p:nvSpPr>
          <p:cNvPr id="3" name="Subtitle 2">
            <a:extLst>
              <a:ext uri="{FF2B5EF4-FFF2-40B4-BE49-F238E27FC236}">
                <a16:creationId xmlns:a16="http://schemas.microsoft.com/office/drawing/2014/main" id="{0FDD6A8F-7E22-452E-AA9B-A73DA4A8DA69}"/>
              </a:ext>
            </a:extLst>
          </p:cNvPr>
          <p:cNvSpPr>
            <a:spLocks noGrp="1"/>
          </p:cNvSpPr>
          <p:nvPr>
            <p:ph type="subTitle" idx="1"/>
          </p:nvPr>
        </p:nvSpPr>
        <p:spPr>
          <a:xfrm>
            <a:off x="504825" y="5000669"/>
            <a:ext cx="5170978" cy="552405"/>
          </a:xfrm>
        </p:spPr>
        <p:txBody>
          <a:bodyPr/>
          <a:lstStyle/>
          <a:p>
            <a:r>
              <a:rPr lang="en-GB" dirty="0"/>
              <a:t>Key Stage 2</a:t>
            </a:r>
          </a:p>
        </p:txBody>
      </p:sp>
    </p:spTree>
    <p:extLst>
      <p:ext uri="{BB962C8B-B14F-4D97-AF65-F5344CB8AC3E}">
        <p14:creationId xmlns:p14="http://schemas.microsoft.com/office/powerpoint/2010/main" val="381650466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4FA044-6E7E-4B58-AE6C-9147DCB106F0}"/>
              </a:ext>
            </a:extLst>
          </p:cNvPr>
          <p:cNvSpPr>
            <a:spLocks noGrp="1"/>
          </p:cNvSpPr>
          <p:nvPr>
            <p:ph type="title"/>
          </p:nvPr>
        </p:nvSpPr>
        <p:spPr>
          <a:xfrm>
            <a:off x="628650" y="151658"/>
            <a:ext cx="7886700" cy="1325563"/>
          </a:xfrm>
        </p:spPr>
        <p:txBody>
          <a:bodyPr/>
          <a:lstStyle/>
          <a:p>
            <a:pPr algn="ctr"/>
            <a:r>
              <a:rPr lang="en-GB" b="1" dirty="0"/>
              <a:t>Hygiene</a:t>
            </a:r>
          </a:p>
        </p:txBody>
      </p:sp>
      <p:sp>
        <p:nvSpPr>
          <p:cNvPr id="3" name="Content Placeholder 2">
            <a:extLst>
              <a:ext uri="{FF2B5EF4-FFF2-40B4-BE49-F238E27FC236}">
                <a16:creationId xmlns:a16="http://schemas.microsoft.com/office/drawing/2014/main" id="{736CC254-3A05-42F9-9319-F72717823C13}"/>
              </a:ext>
            </a:extLst>
          </p:cNvPr>
          <p:cNvSpPr>
            <a:spLocks noGrp="1"/>
          </p:cNvSpPr>
          <p:nvPr>
            <p:ph idx="1"/>
          </p:nvPr>
        </p:nvSpPr>
        <p:spPr>
          <a:xfrm>
            <a:off x="628652" y="1630296"/>
            <a:ext cx="3714748" cy="1030698"/>
          </a:xfrm>
          <a:ln w="38100">
            <a:solidFill>
              <a:srgbClr val="117E62"/>
            </a:solidFill>
          </a:ln>
        </p:spPr>
        <p:txBody>
          <a:bodyPr anchor="ctr">
            <a:normAutofit fontScale="92500" lnSpcReduction="20000"/>
          </a:bodyPr>
          <a:lstStyle/>
          <a:p>
            <a:pPr marL="0" indent="0" algn="ctr">
              <a:buNone/>
            </a:pPr>
            <a:r>
              <a:rPr lang="en-GB" dirty="0"/>
              <a:t>I wash my hands regularly with soap and water</a:t>
            </a:r>
          </a:p>
        </p:txBody>
      </p:sp>
      <p:sp>
        <p:nvSpPr>
          <p:cNvPr id="5" name="Content Placeholder 2">
            <a:extLst>
              <a:ext uri="{FF2B5EF4-FFF2-40B4-BE49-F238E27FC236}">
                <a16:creationId xmlns:a16="http://schemas.microsoft.com/office/drawing/2014/main" id="{4D09071B-C12B-4EAC-B899-71F1539739C9}"/>
              </a:ext>
            </a:extLst>
          </p:cNvPr>
          <p:cNvSpPr txBox="1">
            <a:spLocks/>
          </p:cNvSpPr>
          <p:nvPr/>
        </p:nvSpPr>
        <p:spPr>
          <a:xfrm>
            <a:off x="4800602" y="1630296"/>
            <a:ext cx="3922012" cy="1030698"/>
          </a:xfrm>
          <a:prstGeom prst="rect">
            <a:avLst/>
          </a:prstGeom>
          <a:ln w="38100">
            <a:solidFill>
              <a:srgbClr val="117E62"/>
            </a:solidFill>
          </a:ln>
        </p:spPr>
        <p:txBody>
          <a:bodyPr vert="horz" lIns="91440" tIns="45720" rIns="91440" bIns="45720" rtlCol="0" anchor="ctr">
            <a:normAutofit fontScale="925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GB" sz="2800" b="0" i="0" u="none" strike="noStrike" kern="1200" cap="none" spc="0" normalizeH="0" baseline="0" noProof="0" dirty="0">
                <a:ln>
                  <a:noFill/>
                </a:ln>
                <a:solidFill>
                  <a:srgbClr val="302564"/>
                </a:solidFill>
                <a:effectLst/>
                <a:uLnTx/>
                <a:uFillTx/>
                <a:latin typeface="Arial" panose="020B0604020202020204" pitchFamily="34" charset="0"/>
                <a:ea typeface="+mn-ea"/>
                <a:cs typeface="Arial" panose="020B0604020202020204" pitchFamily="34" charset="0"/>
              </a:rPr>
              <a:t>When my pet is dirty, I wash it with suitable shampoo</a:t>
            </a:r>
          </a:p>
        </p:txBody>
      </p:sp>
      <p:pic>
        <p:nvPicPr>
          <p:cNvPr id="20" name="Picture 5" descr="hand washing with soap and water">
            <a:extLst>
              <a:ext uri="{FF2B5EF4-FFF2-40B4-BE49-F238E27FC236}">
                <a16:creationId xmlns:a16="http://schemas.microsoft.com/office/drawing/2014/main" id="{90F53AEC-06E5-4383-8689-3783EB569FF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63638" y="3406947"/>
            <a:ext cx="1725613" cy="2203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 name="Picture 7" descr="washing dog in bucket with soap and shampoo">
            <a:extLst>
              <a:ext uri="{FF2B5EF4-FFF2-40B4-BE49-F238E27FC236}">
                <a16:creationId xmlns:a16="http://schemas.microsoft.com/office/drawing/2014/main" id="{E101AD83-87F2-47C7-B811-B03C8E336B6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656612" y="3162472"/>
            <a:ext cx="1795463" cy="2692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Footer Placeholder 3">
            <a:extLst>
              <a:ext uri="{FF2B5EF4-FFF2-40B4-BE49-F238E27FC236}">
                <a16:creationId xmlns:a16="http://schemas.microsoft.com/office/drawing/2014/main" id="{188D15B6-5797-462F-A75B-64B5EA985C87}"/>
              </a:ext>
            </a:extLst>
          </p:cNvPr>
          <p:cNvSpPr>
            <a:spLocks noGrp="1"/>
          </p:cNvSpPr>
          <p:nvPr>
            <p:ph type="ftr" sz="quarter" idx="1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a:ln>
                  <a:noFill/>
                </a:ln>
                <a:solidFill>
                  <a:srgbClr val="302564"/>
                </a:solidFill>
                <a:effectLst/>
                <a:uLnTx/>
                <a:uFillTx/>
                <a:latin typeface="Calibri" panose="020F0502020204030204"/>
                <a:ea typeface="+mn-ea"/>
                <a:cs typeface="+mn-cs"/>
              </a:rPr>
              <a:t>e-Bug.eu</a:t>
            </a:r>
            <a:endParaRPr kumimoji="0" lang="en-GB" sz="1800" b="0" i="0" u="none" strike="noStrike" kern="1200" cap="none" spc="0" normalizeH="0" baseline="0" noProof="0" dirty="0">
              <a:ln>
                <a:noFill/>
              </a:ln>
              <a:solidFill>
                <a:srgbClr val="302564"/>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97218322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4FA044-6E7E-4B58-AE6C-9147DCB106F0}"/>
              </a:ext>
            </a:extLst>
          </p:cNvPr>
          <p:cNvSpPr>
            <a:spLocks noGrp="1"/>
          </p:cNvSpPr>
          <p:nvPr>
            <p:ph type="title"/>
          </p:nvPr>
        </p:nvSpPr>
        <p:spPr>
          <a:xfrm>
            <a:off x="628650" y="167096"/>
            <a:ext cx="7886700" cy="1325563"/>
          </a:xfrm>
        </p:spPr>
        <p:txBody>
          <a:bodyPr/>
          <a:lstStyle/>
          <a:p>
            <a:pPr algn="ctr"/>
            <a:r>
              <a:rPr lang="en-GB" b="1" dirty="0"/>
              <a:t>Dental Hygiene</a:t>
            </a:r>
          </a:p>
        </p:txBody>
      </p:sp>
      <p:sp>
        <p:nvSpPr>
          <p:cNvPr id="3" name="Content Placeholder 2">
            <a:extLst>
              <a:ext uri="{FF2B5EF4-FFF2-40B4-BE49-F238E27FC236}">
                <a16:creationId xmlns:a16="http://schemas.microsoft.com/office/drawing/2014/main" id="{736CC254-3A05-42F9-9319-F72717823C13}"/>
              </a:ext>
            </a:extLst>
          </p:cNvPr>
          <p:cNvSpPr>
            <a:spLocks noGrp="1"/>
          </p:cNvSpPr>
          <p:nvPr>
            <p:ph idx="1"/>
          </p:nvPr>
        </p:nvSpPr>
        <p:spPr>
          <a:xfrm>
            <a:off x="539750" y="1805961"/>
            <a:ext cx="3453155" cy="1120776"/>
          </a:xfrm>
          <a:ln w="38100">
            <a:solidFill>
              <a:srgbClr val="117E62"/>
            </a:solidFill>
          </a:ln>
        </p:spPr>
        <p:txBody>
          <a:bodyPr anchor="ctr">
            <a:normAutofit/>
          </a:bodyPr>
          <a:lstStyle/>
          <a:p>
            <a:pPr marL="0" indent="0" algn="ctr">
              <a:buNone/>
            </a:pPr>
            <a:r>
              <a:rPr lang="en-GB" dirty="0"/>
              <a:t>I brush my teeth at least twice a day</a:t>
            </a:r>
          </a:p>
        </p:txBody>
      </p:sp>
      <p:pic>
        <p:nvPicPr>
          <p:cNvPr id="9" name="Picture 2" descr="Toothbrush with toothpaste">
            <a:extLst>
              <a:ext uri="{FF2B5EF4-FFF2-40B4-BE49-F238E27FC236}">
                <a16:creationId xmlns:a16="http://schemas.microsoft.com/office/drawing/2014/main" id="{1847B422-4333-43E1-A8F9-85ED08E2D37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9750" y="3429000"/>
            <a:ext cx="1481138" cy="1481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2" descr="girl">
            <a:extLst>
              <a:ext uri="{FF2B5EF4-FFF2-40B4-BE49-F238E27FC236}">
                <a16:creationId xmlns:a16="http://schemas.microsoft.com/office/drawing/2014/main" id="{065E1D50-D6D3-45E6-B7B2-77314A5D3D6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916442" y="3207466"/>
            <a:ext cx="1825296" cy="28681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Content Placeholder 2">
            <a:extLst>
              <a:ext uri="{FF2B5EF4-FFF2-40B4-BE49-F238E27FC236}">
                <a16:creationId xmlns:a16="http://schemas.microsoft.com/office/drawing/2014/main" id="{4D09071B-C12B-4EAC-B899-71F1539739C9}"/>
              </a:ext>
            </a:extLst>
          </p:cNvPr>
          <p:cNvSpPr txBox="1">
            <a:spLocks/>
          </p:cNvSpPr>
          <p:nvPr/>
        </p:nvSpPr>
        <p:spPr>
          <a:xfrm>
            <a:off x="4593338" y="1803399"/>
            <a:ext cx="3922012" cy="1120776"/>
          </a:xfrm>
          <a:prstGeom prst="rect">
            <a:avLst/>
          </a:prstGeom>
          <a:ln w="38100">
            <a:solidFill>
              <a:srgbClr val="117E62"/>
            </a:solidFill>
          </a:ln>
        </p:spPr>
        <p:txBody>
          <a:bodyPr vert="horz" lIns="91440" tIns="45720" rIns="91440" bIns="45720" rtlCol="0" anchor="ctr">
            <a:normAutofit fontScale="92500"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GB" sz="2800" b="0" i="0" u="none" strike="noStrike" kern="1200" cap="none" spc="0" normalizeH="0" baseline="0" noProof="0" dirty="0">
                <a:ln>
                  <a:noFill/>
                </a:ln>
                <a:solidFill>
                  <a:srgbClr val="302564"/>
                </a:solidFill>
                <a:effectLst/>
                <a:uLnTx/>
                <a:uFillTx/>
                <a:latin typeface="Arial" panose="020B0604020202020204" pitchFamily="34" charset="0"/>
                <a:ea typeface="+mn-ea"/>
                <a:cs typeface="Arial" panose="020B0604020202020204" pitchFamily="34" charset="0"/>
              </a:rPr>
              <a:t>I brush my pet’s teeth and check their teeth and gums</a:t>
            </a:r>
          </a:p>
        </p:txBody>
      </p:sp>
      <p:pic>
        <p:nvPicPr>
          <p:cNvPr id="8" name="Image 5" descr="dog bearing teeth and gums">
            <a:extLst>
              <a:ext uri="{FF2B5EF4-FFF2-40B4-BE49-F238E27FC236}">
                <a16:creationId xmlns:a16="http://schemas.microsoft.com/office/drawing/2014/main" id="{33766A77-FF76-4998-87AB-DAD0DDABE8FA}"/>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5079556" y="3537436"/>
            <a:ext cx="2949575" cy="2208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Footer Placeholder 3">
            <a:extLst>
              <a:ext uri="{FF2B5EF4-FFF2-40B4-BE49-F238E27FC236}">
                <a16:creationId xmlns:a16="http://schemas.microsoft.com/office/drawing/2014/main" id="{188D15B6-5797-462F-A75B-64B5EA985C87}"/>
              </a:ext>
            </a:extLst>
          </p:cNvPr>
          <p:cNvSpPr>
            <a:spLocks noGrp="1"/>
          </p:cNvSpPr>
          <p:nvPr>
            <p:ph type="ftr" sz="quarter" idx="1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srgbClr val="302564"/>
                </a:solidFill>
                <a:effectLst/>
                <a:uLnTx/>
                <a:uFillTx/>
                <a:latin typeface="Calibri" panose="020F0502020204030204"/>
                <a:ea typeface="+mn-ea"/>
                <a:cs typeface="+mn-cs"/>
              </a:rPr>
              <a:t>e-Bug.eu</a:t>
            </a:r>
          </a:p>
        </p:txBody>
      </p:sp>
    </p:spTree>
    <p:extLst>
      <p:ext uri="{BB962C8B-B14F-4D97-AF65-F5344CB8AC3E}">
        <p14:creationId xmlns:p14="http://schemas.microsoft.com/office/powerpoint/2010/main" val="109492833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a:extLst>
              <a:ext uri="{FF2B5EF4-FFF2-40B4-BE49-F238E27FC236}">
                <a16:creationId xmlns:a16="http://schemas.microsoft.com/office/drawing/2014/main" id="{82AC4A86-C13C-45CB-8CDC-BBD5BC59B82B}"/>
              </a:ext>
            </a:extLst>
          </p:cNvPr>
          <p:cNvSpPr>
            <a:spLocks noGrp="1"/>
          </p:cNvSpPr>
          <p:nvPr>
            <p:ph type="title"/>
          </p:nvPr>
        </p:nvSpPr>
        <p:spPr>
          <a:xfrm>
            <a:off x="385763" y="39688"/>
            <a:ext cx="8229600" cy="1143000"/>
          </a:xfrm>
        </p:spPr>
        <p:txBody>
          <a:bodyPr/>
          <a:lstStyle/>
          <a:p>
            <a:pPr algn="ctr"/>
            <a:r>
              <a:rPr lang="fr-FR" altLang="fr-FR" b="1" dirty="0"/>
              <a:t>Ticks</a:t>
            </a:r>
          </a:p>
        </p:txBody>
      </p:sp>
      <p:sp>
        <p:nvSpPr>
          <p:cNvPr id="7171" name="Content Placeholder 8">
            <a:extLst>
              <a:ext uri="{FF2B5EF4-FFF2-40B4-BE49-F238E27FC236}">
                <a16:creationId xmlns:a16="http://schemas.microsoft.com/office/drawing/2014/main" id="{B5626CC8-1C70-476A-9BF0-B83B26D6855D}"/>
              </a:ext>
            </a:extLst>
          </p:cNvPr>
          <p:cNvSpPr>
            <a:spLocks noGrp="1"/>
          </p:cNvSpPr>
          <p:nvPr>
            <p:ph sz="half" idx="1"/>
          </p:nvPr>
        </p:nvSpPr>
        <p:spPr>
          <a:xfrm>
            <a:off x="437355" y="1276351"/>
            <a:ext cx="3805238" cy="3005329"/>
          </a:xfrm>
          <a:ln w="38100">
            <a:solidFill>
              <a:srgbClr val="117E62"/>
            </a:solidFill>
          </a:ln>
        </p:spPr>
        <p:txBody>
          <a:bodyPr anchor="t"/>
          <a:lstStyle/>
          <a:p>
            <a:pPr algn="ctr">
              <a:buFont typeface="Arial" panose="020B0604020202020204" pitchFamily="34" charset="0"/>
              <a:buNone/>
            </a:pPr>
            <a:r>
              <a:rPr lang="fr-FR" altLang="fr-FR" dirty="0"/>
              <a:t>   </a:t>
            </a:r>
            <a:r>
              <a:rPr lang="fr-FR" altLang="fr-FR" dirty="0" err="1"/>
              <a:t>After</a:t>
            </a:r>
            <a:r>
              <a:rPr lang="fr-FR" altLang="fr-FR" dirty="0"/>
              <a:t> a </a:t>
            </a:r>
            <a:r>
              <a:rPr lang="fr-FR" altLang="fr-FR" dirty="0" err="1"/>
              <a:t>walk</a:t>
            </a:r>
            <a:r>
              <a:rPr lang="fr-FR" altLang="fr-FR" dirty="0"/>
              <a:t> in the </a:t>
            </a:r>
            <a:r>
              <a:rPr lang="fr-FR" altLang="fr-FR" dirty="0" err="1"/>
              <a:t>forest</a:t>
            </a:r>
            <a:r>
              <a:rPr lang="fr-FR" altLang="fr-FR" dirty="0"/>
              <a:t> or long </a:t>
            </a:r>
            <a:r>
              <a:rPr lang="fr-FR" altLang="fr-FR" dirty="0" err="1"/>
              <a:t>grass</a:t>
            </a:r>
            <a:r>
              <a:rPr lang="fr-FR" altLang="fr-FR" dirty="0"/>
              <a:t>, I check for </a:t>
            </a:r>
            <a:r>
              <a:rPr lang="fr-FR" altLang="fr-FR" dirty="0" err="1"/>
              <a:t>ticks</a:t>
            </a:r>
            <a:r>
              <a:rPr lang="fr-FR" altLang="fr-FR" dirty="0"/>
              <a:t> in </a:t>
            </a:r>
            <a:r>
              <a:rPr lang="fr-FR" altLang="fr-FR" dirty="0" err="1"/>
              <a:t>my</a:t>
            </a:r>
            <a:r>
              <a:rPr lang="fr-FR" altLang="fr-FR" dirty="0"/>
              <a:t> </a:t>
            </a:r>
            <a:r>
              <a:rPr lang="fr-FR" altLang="fr-FR" dirty="0" err="1"/>
              <a:t>hair</a:t>
            </a:r>
            <a:r>
              <a:rPr lang="fr-FR" altLang="fr-FR" dirty="0"/>
              <a:t> and on </a:t>
            </a:r>
            <a:r>
              <a:rPr lang="fr-FR" altLang="fr-FR" dirty="0" err="1"/>
              <a:t>my</a:t>
            </a:r>
            <a:r>
              <a:rPr lang="fr-FR" altLang="fr-FR" dirty="0"/>
              <a:t> skin. </a:t>
            </a:r>
          </a:p>
          <a:p>
            <a:pPr algn="ctr">
              <a:buFont typeface="Arial" panose="020B0604020202020204" pitchFamily="34" charset="0"/>
              <a:buNone/>
            </a:pPr>
            <a:r>
              <a:rPr lang="fr-FR" altLang="fr-FR" dirty="0"/>
              <a:t>	Ticks can spread an infection </a:t>
            </a:r>
            <a:r>
              <a:rPr lang="fr-FR" altLang="fr-FR" dirty="0" err="1"/>
              <a:t>called</a:t>
            </a:r>
            <a:r>
              <a:rPr lang="fr-FR" altLang="fr-FR" dirty="0"/>
              <a:t> Lyme </a:t>
            </a:r>
            <a:r>
              <a:rPr lang="fr-FR" altLang="fr-FR" dirty="0" err="1"/>
              <a:t>disease</a:t>
            </a:r>
            <a:r>
              <a:rPr lang="fr-FR" altLang="fr-FR" dirty="0"/>
              <a:t>.</a:t>
            </a:r>
          </a:p>
          <a:p>
            <a:pPr algn="ctr">
              <a:buFont typeface="Arial" panose="020B0604020202020204" pitchFamily="34" charset="0"/>
              <a:buNone/>
            </a:pPr>
            <a:endParaRPr lang="fr-FR" altLang="fr-FR" dirty="0"/>
          </a:p>
          <a:p>
            <a:pPr algn="ctr">
              <a:buFont typeface="Arial" panose="020B0604020202020204" pitchFamily="34" charset="0"/>
              <a:buNone/>
            </a:pPr>
            <a:endParaRPr lang="fr-FR" altLang="fr-FR" dirty="0"/>
          </a:p>
          <a:p>
            <a:pPr algn="ctr">
              <a:buFont typeface="Arial" panose="020B0604020202020204" pitchFamily="34" charset="0"/>
              <a:buNone/>
            </a:pPr>
            <a:endParaRPr lang="fr-FR" altLang="fr-FR" dirty="0"/>
          </a:p>
          <a:p>
            <a:pPr algn="ctr">
              <a:buFont typeface="Arial" panose="020B0604020202020204" pitchFamily="34" charset="0"/>
              <a:buNone/>
            </a:pPr>
            <a:endParaRPr lang="fr-FR" altLang="fr-FR" dirty="0"/>
          </a:p>
        </p:txBody>
      </p:sp>
      <p:pic>
        <p:nvPicPr>
          <p:cNvPr id="7174" name="Picture 5" descr="Ticks on a hand">
            <a:extLst>
              <a:ext uri="{FF2B5EF4-FFF2-40B4-BE49-F238E27FC236}">
                <a16:creationId xmlns:a16="http://schemas.microsoft.com/office/drawing/2014/main" id="{C4269E07-10A7-4483-8604-CD2207838C9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23962" y="4591050"/>
            <a:ext cx="2232025" cy="1671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172" name="Content Placeholder 9">
            <a:extLst>
              <a:ext uri="{FF2B5EF4-FFF2-40B4-BE49-F238E27FC236}">
                <a16:creationId xmlns:a16="http://schemas.microsoft.com/office/drawing/2014/main" id="{5A58F621-9281-4D6A-A427-89D3383B2A19}"/>
              </a:ext>
            </a:extLst>
          </p:cNvPr>
          <p:cNvSpPr>
            <a:spLocks noGrp="1"/>
          </p:cNvSpPr>
          <p:nvPr>
            <p:ph sz="half" idx="2"/>
          </p:nvPr>
        </p:nvSpPr>
        <p:spPr>
          <a:xfrm>
            <a:off x="4864893" y="1276350"/>
            <a:ext cx="3733800" cy="3005329"/>
          </a:xfrm>
          <a:ln w="38100">
            <a:solidFill>
              <a:srgbClr val="117E62"/>
            </a:solidFill>
          </a:ln>
        </p:spPr>
        <p:txBody>
          <a:bodyPr anchor="t"/>
          <a:lstStyle/>
          <a:p>
            <a:pPr algn="ctr">
              <a:buFont typeface="Arial" panose="020B0604020202020204" pitchFamily="34" charset="0"/>
              <a:buNone/>
            </a:pPr>
            <a:r>
              <a:rPr lang="fr-FR" altLang="fr-FR" dirty="0"/>
              <a:t>   </a:t>
            </a:r>
            <a:r>
              <a:rPr lang="fr-FR" altLang="fr-FR" dirty="0" err="1"/>
              <a:t>After</a:t>
            </a:r>
            <a:r>
              <a:rPr lang="fr-FR" altLang="fr-FR" dirty="0"/>
              <a:t> a </a:t>
            </a:r>
            <a:r>
              <a:rPr lang="fr-FR" altLang="fr-FR" dirty="0" err="1"/>
              <a:t>walk</a:t>
            </a:r>
            <a:r>
              <a:rPr lang="fr-FR" altLang="fr-FR" dirty="0"/>
              <a:t> in the </a:t>
            </a:r>
            <a:r>
              <a:rPr lang="fr-FR" altLang="fr-FR" dirty="0" err="1"/>
              <a:t>forest</a:t>
            </a:r>
            <a:r>
              <a:rPr lang="fr-FR" altLang="fr-FR" dirty="0"/>
              <a:t> or long </a:t>
            </a:r>
            <a:r>
              <a:rPr lang="fr-FR" altLang="fr-FR" dirty="0" err="1"/>
              <a:t>grass</a:t>
            </a:r>
            <a:r>
              <a:rPr lang="fr-FR" altLang="fr-FR" dirty="0"/>
              <a:t>, I check </a:t>
            </a:r>
            <a:r>
              <a:rPr lang="fr-FR" altLang="fr-FR" dirty="0" err="1"/>
              <a:t>my</a:t>
            </a:r>
            <a:r>
              <a:rPr lang="fr-FR" altLang="fr-FR" dirty="0"/>
              <a:t> </a:t>
            </a:r>
            <a:r>
              <a:rPr lang="fr-FR" altLang="fr-FR" dirty="0" err="1"/>
              <a:t>pet’s</a:t>
            </a:r>
            <a:r>
              <a:rPr lang="fr-FR" altLang="fr-FR" dirty="0"/>
              <a:t> fur for </a:t>
            </a:r>
            <a:r>
              <a:rPr lang="fr-FR" altLang="fr-FR" dirty="0" err="1"/>
              <a:t>ticks</a:t>
            </a:r>
            <a:r>
              <a:rPr lang="fr-FR" altLang="fr-FR" dirty="0"/>
              <a:t>.  </a:t>
            </a:r>
            <a:r>
              <a:rPr lang="fr-FR" altLang="fr-FR" dirty="0" err="1"/>
              <a:t>Tick</a:t>
            </a:r>
            <a:r>
              <a:rPr lang="fr-FR" altLang="fr-FR" dirty="0"/>
              <a:t> bites can spread microbes </a:t>
            </a:r>
            <a:r>
              <a:rPr lang="fr-FR" altLang="fr-FR" dirty="0" err="1"/>
              <a:t>into</a:t>
            </a:r>
            <a:r>
              <a:rPr lang="fr-FR" altLang="fr-FR" dirty="0"/>
              <a:t> </a:t>
            </a:r>
            <a:r>
              <a:rPr lang="fr-FR" altLang="fr-FR" dirty="0" err="1"/>
              <a:t>my</a:t>
            </a:r>
            <a:r>
              <a:rPr lang="fr-FR" altLang="fr-FR" dirty="0"/>
              <a:t> pet and </a:t>
            </a:r>
            <a:r>
              <a:rPr lang="fr-FR" altLang="fr-FR" dirty="0" err="1"/>
              <a:t>make</a:t>
            </a:r>
            <a:r>
              <a:rPr lang="fr-FR" altLang="fr-FR" dirty="0"/>
              <a:t> </a:t>
            </a:r>
            <a:r>
              <a:rPr lang="fr-FR" altLang="fr-FR" dirty="0" err="1"/>
              <a:t>them</a:t>
            </a:r>
            <a:r>
              <a:rPr lang="fr-FR" altLang="fr-FR" dirty="0"/>
              <a:t> ill. </a:t>
            </a:r>
          </a:p>
        </p:txBody>
      </p:sp>
      <p:pic>
        <p:nvPicPr>
          <p:cNvPr id="7173" name="Picture 4" descr="Tick on a dog">
            <a:extLst>
              <a:ext uri="{FF2B5EF4-FFF2-40B4-BE49-F238E27FC236}">
                <a16:creationId xmlns:a16="http://schemas.microsoft.com/office/drawing/2014/main" id="{0B2F0572-415F-4008-9453-B2C2066D684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498306" y="4587875"/>
            <a:ext cx="2466975" cy="1847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Footer Placeholder 3">
            <a:extLst>
              <a:ext uri="{FF2B5EF4-FFF2-40B4-BE49-F238E27FC236}">
                <a16:creationId xmlns:a16="http://schemas.microsoft.com/office/drawing/2014/main" id="{FB16A6A5-AF43-4799-8F5B-7FCBE1C418C0}"/>
              </a:ext>
            </a:extLst>
          </p:cNvPr>
          <p:cNvSpPr>
            <a:spLocks noGrp="1"/>
          </p:cNvSpPr>
          <p:nvPr>
            <p:ph type="ftr" sz="quarter" idx="11"/>
          </p:nvPr>
        </p:nvSpPr>
        <p:spPr>
          <a:xfrm>
            <a:off x="830831" y="6356351"/>
            <a:ext cx="3086100" cy="365125"/>
          </a:xfrm>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srgbClr val="302564"/>
                </a:solidFill>
                <a:effectLst/>
                <a:uLnTx/>
                <a:uFillTx/>
                <a:latin typeface="Calibri" panose="020F0502020204030204"/>
                <a:ea typeface="+mn-ea"/>
                <a:cs typeface="+mn-cs"/>
              </a:rPr>
              <a:t>e-Bug.eu</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itle 1">
            <a:extLst>
              <a:ext uri="{FF2B5EF4-FFF2-40B4-BE49-F238E27FC236}">
                <a16:creationId xmlns:a16="http://schemas.microsoft.com/office/drawing/2014/main" id="{925EB2A6-FAA5-444A-A1B2-BBFEB892B2B2}"/>
              </a:ext>
            </a:extLst>
          </p:cNvPr>
          <p:cNvSpPr>
            <a:spLocks noGrp="1"/>
          </p:cNvSpPr>
          <p:nvPr>
            <p:ph type="title"/>
          </p:nvPr>
        </p:nvSpPr>
        <p:spPr>
          <a:xfrm>
            <a:off x="628650" y="128587"/>
            <a:ext cx="7886700" cy="1325563"/>
          </a:xfrm>
        </p:spPr>
        <p:txBody>
          <a:bodyPr/>
          <a:lstStyle/>
          <a:p>
            <a:pPr algn="ctr"/>
            <a:r>
              <a:rPr lang="en-GB" altLang="en-US" b="1" dirty="0"/>
              <a:t>Exercise</a:t>
            </a:r>
          </a:p>
        </p:txBody>
      </p:sp>
      <p:sp>
        <p:nvSpPr>
          <p:cNvPr id="8195" name="Content Placeholder 2">
            <a:extLst>
              <a:ext uri="{FF2B5EF4-FFF2-40B4-BE49-F238E27FC236}">
                <a16:creationId xmlns:a16="http://schemas.microsoft.com/office/drawing/2014/main" id="{F294E0F1-71ED-4CEA-9B83-8754F8FAD1E3}"/>
              </a:ext>
            </a:extLst>
          </p:cNvPr>
          <p:cNvSpPr>
            <a:spLocks noGrp="1"/>
          </p:cNvSpPr>
          <p:nvPr>
            <p:ph sz="half" idx="1"/>
          </p:nvPr>
        </p:nvSpPr>
        <p:spPr>
          <a:xfrm>
            <a:off x="577266" y="1520825"/>
            <a:ext cx="3886200" cy="890143"/>
          </a:xfrm>
          <a:ln w="38100">
            <a:solidFill>
              <a:srgbClr val="117E62"/>
            </a:solidFill>
          </a:ln>
        </p:spPr>
        <p:txBody>
          <a:bodyPr anchor="ctr">
            <a:normAutofit lnSpcReduction="10000"/>
          </a:bodyPr>
          <a:lstStyle/>
          <a:p>
            <a:pPr marL="0" indent="0" algn="ctr">
              <a:buFont typeface="Arial" panose="020B0604020202020204" pitchFamily="34" charset="0"/>
              <a:buNone/>
            </a:pPr>
            <a:r>
              <a:rPr lang="en-GB" altLang="en-US" dirty="0"/>
              <a:t>I take exercise to keep myself fit and healthy</a:t>
            </a:r>
          </a:p>
        </p:txBody>
      </p:sp>
      <p:pic>
        <p:nvPicPr>
          <p:cNvPr id="6" name="Picture 5" descr="Girl holding her clean hands out">
            <a:extLst>
              <a:ext uri="{FF2B5EF4-FFF2-40B4-BE49-F238E27FC236}">
                <a16:creationId xmlns:a16="http://schemas.microsoft.com/office/drawing/2014/main" id="{F30E72B3-6093-498F-B6AA-F868ACCFF94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54948" y="2720531"/>
            <a:ext cx="1871342" cy="2946844"/>
          </a:xfrm>
          <a:prstGeom prst="rect">
            <a:avLst/>
          </a:prstGeom>
        </p:spPr>
      </p:pic>
      <p:pic>
        <p:nvPicPr>
          <p:cNvPr id="7" name="Picture 6" descr="Boy out of breath ">
            <a:extLst>
              <a:ext uri="{FF2B5EF4-FFF2-40B4-BE49-F238E27FC236}">
                <a16:creationId xmlns:a16="http://schemas.microsoft.com/office/drawing/2014/main" id="{E1A67432-43AD-42E1-A63B-F55C95195BC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363783" y="2410968"/>
            <a:ext cx="3739406" cy="3565969"/>
          </a:xfrm>
          <a:prstGeom prst="rect">
            <a:avLst/>
          </a:prstGeom>
        </p:spPr>
      </p:pic>
      <p:sp>
        <p:nvSpPr>
          <p:cNvPr id="8196" name="Content Placeholder 3">
            <a:extLst>
              <a:ext uri="{FF2B5EF4-FFF2-40B4-BE49-F238E27FC236}">
                <a16:creationId xmlns:a16="http://schemas.microsoft.com/office/drawing/2014/main" id="{74EFD42F-4AA4-4216-AC25-BC39DBCF756B}"/>
              </a:ext>
            </a:extLst>
          </p:cNvPr>
          <p:cNvSpPr>
            <a:spLocks noGrp="1"/>
          </p:cNvSpPr>
          <p:nvPr>
            <p:ph sz="half" idx="2"/>
          </p:nvPr>
        </p:nvSpPr>
        <p:spPr>
          <a:xfrm>
            <a:off x="4629150" y="1520825"/>
            <a:ext cx="3886200" cy="1199706"/>
          </a:xfrm>
          <a:ln w="38100">
            <a:solidFill>
              <a:srgbClr val="117E62"/>
            </a:solidFill>
          </a:ln>
        </p:spPr>
        <p:txBody>
          <a:bodyPr anchor="ctr">
            <a:normAutofit lnSpcReduction="10000"/>
          </a:bodyPr>
          <a:lstStyle/>
          <a:p>
            <a:pPr marL="0" indent="0" algn="ctr">
              <a:buFont typeface="Arial" panose="020B0604020202020204" pitchFamily="34" charset="0"/>
              <a:buNone/>
            </a:pPr>
            <a:r>
              <a:rPr lang="en-GB" altLang="en-US" dirty="0"/>
              <a:t>I take my dog for a walk to keep them healthy</a:t>
            </a:r>
          </a:p>
        </p:txBody>
      </p:sp>
      <p:pic>
        <p:nvPicPr>
          <p:cNvPr id="3" name="Picture 2" descr="Child walking a dog">
            <a:extLst>
              <a:ext uri="{FF2B5EF4-FFF2-40B4-BE49-F238E27FC236}">
                <a16:creationId xmlns:a16="http://schemas.microsoft.com/office/drawing/2014/main" id="{FE8FB2F6-1F71-4F3D-BDAA-E792F74FF03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642436" y="2847804"/>
            <a:ext cx="3441877" cy="3340272"/>
          </a:xfrm>
          <a:prstGeom prst="rect">
            <a:avLst/>
          </a:prstGeom>
        </p:spPr>
      </p:pic>
      <p:sp>
        <p:nvSpPr>
          <p:cNvPr id="5" name="Footer Placeholder 3">
            <a:extLst>
              <a:ext uri="{FF2B5EF4-FFF2-40B4-BE49-F238E27FC236}">
                <a16:creationId xmlns:a16="http://schemas.microsoft.com/office/drawing/2014/main" id="{4B495121-00DB-46A9-9CF5-1908AAB21414}"/>
              </a:ext>
            </a:extLst>
          </p:cNvPr>
          <p:cNvSpPr>
            <a:spLocks noGrp="1"/>
          </p:cNvSpPr>
          <p:nvPr>
            <p:ph type="ftr" sz="quarter" idx="11"/>
          </p:nvPr>
        </p:nvSpPr>
        <p:spPr>
          <a:xfrm>
            <a:off x="830831" y="6356351"/>
            <a:ext cx="3086100" cy="365125"/>
          </a:xfrm>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srgbClr val="302564"/>
                </a:solidFill>
                <a:effectLst/>
                <a:uLnTx/>
                <a:uFillTx/>
                <a:latin typeface="Calibri" panose="020F0502020204030204"/>
                <a:ea typeface="+mn-ea"/>
                <a:cs typeface="+mn-cs"/>
              </a:rPr>
              <a:t>e-Bug.eu</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itre 1">
            <a:extLst>
              <a:ext uri="{FF2B5EF4-FFF2-40B4-BE49-F238E27FC236}">
                <a16:creationId xmlns:a16="http://schemas.microsoft.com/office/drawing/2014/main" id="{1B3343F5-5C24-4139-9A89-FA7D0C0C1B8F}"/>
              </a:ext>
            </a:extLst>
          </p:cNvPr>
          <p:cNvSpPr>
            <a:spLocks noGrp="1"/>
          </p:cNvSpPr>
          <p:nvPr>
            <p:ph type="title"/>
          </p:nvPr>
        </p:nvSpPr>
        <p:spPr>
          <a:xfrm>
            <a:off x="628650" y="163511"/>
            <a:ext cx="7886700" cy="1325563"/>
          </a:xfrm>
        </p:spPr>
        <p:txBody>
          <a:bodyPr/>
          <a:lstStyle/>
          <a:p>
            <a:pPr algn="ctr" eaLnBrk="1" hangingPunct="1"/>
            <a:r>
              <a:rPr lang="fr-FR" altLang="fr-FR" b="1" dirty="0"/>
              <a:t>Vaccinations</a:t>
            </a:r>
          </a:p>
        </p:txBody>
      </p:sp>
      <p:sp>
        <p:nvSpPr>
          <p:cNvPr id="9219" name="Espace réservé du contenu 2">
            <a:extLst>
              <a:ext uri="{FF2B5EF4-FFF2-40B4-BE49-F238E27FC236}">
                <a16:creationId xmlns:a16="http://schemas.microsoft.com/office/drawing/2014/main" id="{457B80DD-A7D0-448A-8803-8B81404FEED1}"/>
              </a:ext>
            </a:extLst>
          </p:cNvPr>
          <p:cNvSpPr>
            <a:spLocks noGrp="1"/>
          </p:cNvSpPr>
          <p:nvPr>
            <p:ph sz="half" idx="1"/>
          </p:nvPr>
        </p:nvSpPr>
        <p:spPr>
          <a:xfrm>
            <a:off x="319882" y="1512490"/>
            <a:ext cx="3938587" cy="675481"/>
          </a:xfrm>
          <a:ln w="38100">
            <a:solidFill>
              <a:srgbClr val="117E62"/>
            </a:solidFill>
          </a:ln>
        </p:spPr>
        <p:txBody>
          <a:bodyPr anchor="ctr"/>
          <a:lstStyle/>
          <a:p>
            <a:pPr marL="0" indent="0" algn="ctr" eaLnBrk="1" hangingPunct="1">
              <a:buFont typeface="Arial" panose="020B0604020202020204" pitchFamily="34" charset="0"/>
              <a:buNone/>
            </a:pPr>
            <a:r>
              <a:rPr lang="fr-FR" altLang="fr-FR" dirty="0"/>
              <a:t>I </a:t>
            </a:r>
            <a:r>
              <a:rPr lang="fr-FR" altLang="fr-FR" dirty="0" err="1"/>
              <a:t>get</a:t>
            </a:r>
            <a:r>
              <a:rPr lang="fr-FR" altLang="fr-FR" dirty="0"/>
              <a:t> </a:t>
            </a:r>
            <a:r>
              <a:rPr lang="fr-FR" altLang="fr-FR" dirty="0" err="1"/>
              <a:t>vaccinated</a:t>
            </a:r>
            <a:endParaRPr lang="fr-FR" altLang="fr-FR" dirty="0"/>
          </a:p>
        </p:txBody>
      </p:sp>
      <p:pic>
        <p:nvPicPr>
          <p:cNvPr id="9222" name="Picture 5" descr="boy">
            <a:extLst>
              <a:ext uri="{FF2B5EF4-FFF2-40B4-BE49-F238E27FC236}">
                <a16:creationId xmlns:a16="http://schemas.microsoft.com/office/drawing/2014/main" id="{BFD01675-220D-4036-BC7C-A3B484238E9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0825" y="3562350"/>
            <a:ext cx="1728788" cy="2516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224" name="Picture 6" descr="needle">
            <a:extLst>
              <a:ext uri="{FF2B5EF4-FFF2-40B4-BE49-F238E27FC236}">
                <a16:creationId xmlns:a16="http://schemas.microsoft.com/office/drawing/2014/main" id="{83769FE5-18A8-409B-B1D0-1682909E191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rot="9220549" flipH="1" flipV="1">
            <a:off x="482549" y="4363529"/>
            <a:ext cx="345779" cy="4010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225" name="Image 4" descr="doctor and boy">
            <a:extLst>
              <a:ext uri="{FF2B5EF4-FFF2-40B4-BE49-F238E27FC236}">
                <a16:creationId xmlns:a16="http://schemas.microsoft.com/office/drawing/2014/main" id="{CAFF7775-0B87-49A8-8F63-E98A362E9DCB}"/>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2289176" y="2760663"/>
            <a:ext cx="1584325" cy="2259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220" name="Espace réservé du contenu 3">
            <a:extLst>
              <a:ext uri="{FF2B5EF4-FFF2-40B4-BE49-F238E27FC236}">
                <a16:creationId xmlns:a16="http://schemas.microsoft.com/office/drawing/2014/main" id="{33E444F1-5267-49F5-BB5F-49F479864BCC}"/>
              </a:ext>
            </a:extLst>
          </p:cNvPr>
          <p:cNvSpPr>
            <a:spLocks noGrp="1"/>
          </p:cNvSpPr>
          <p:nvPr>
            <p:ph sz="half" idx="2"/>
          </p:nvPr>
        </p:nvSpPr>
        <p:spPr>
          <a:xfrm>
            <a:off x="4572000" y="1512489"/>
            <a:ext cx="4038600" cy="675481"/>
          </a:xfrm>
          <a:ln w="38100">
            <a:solidFill>
              <a:srgbClr val="117E62"/>
            </a:solidFill>
          </a:ln>
        </p:spPr>
        <p:txBody>
          <a:bodyPr anchor="ctr"/>
          <a:lstStyle/>
          <a:p>
            <a:pPr marL="0" indent="0" algn="ctr" eaLnBrk="1" hangingPunct="1">
              <a:buFont typeface="Arial" panose="020B0604020202020204" pitchFamily="34" charset="0"/>
              <a:buNone/>
            </a:pPr>
            <a:r>
              <a:rPr lang="fr-FR" altLang="fr-FR" dirty="0"/>
              <a:t>I </a:t>
            </a:r>
            <a:r>
              <a:rPr lang="fr-FR" altLang="fr-FR" dirty="0" err="1"/>
              <a:t>get</a:t>
            </a:r>
            <a:r>
              <a:rPr lang="fr-FR" altLang="fr-FR" dirty="0"/>
              <a:t> </a:t>
            </a:r>
            <a:r>
              <a:rPr lang="fr-FR" altLang="fr-FR" dirty="0" err="1"/>
              <a:t>my</a:t>
            </a:r>
            <a:r>
              <a:rPr lang="fr-FR" altLang="fr-FR" dirty="0"/>
              <a:t> pet </a:t>
            </a:r>
            <a:r>
              <a:rPr lang="fr-FR" altLang="fr-FR" dirty="0" err="1"/>
              <a:t>vaccinated</a:t>
            </a:r>
            <a:endParaRPr lang="fr-FR" altLang="fr-FR" dirty="0"/>
          </a:p>
        </p:txBody>
      </p:sp>
      <p:pic>
        <p:nvPicPr>
          <p:cNvPr id="9226" name="Espace réservé du contenu 4" descr="vet and dog">
            <a:extLst>
              <a:ext uri="{FF2B5EF4-FFF2-40B4-BE49-F238E27FC236}">
                <a16:creationId xmlns:a16="http://schemas.microsoft.com/office/drawing/2014/main" id="{228A3210-333C-4F41-A7DA-402143610A53}"/>
              </a:ext>
            </a:extLst>
          </p:cNvPr>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5003800" y="2655888"/>
            <a:ext cx="2081213" cy="1990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221" name="Picture 3" descr="dog">
            <a:extLst>
              <a:ext uri="{FF2B5EF4-FFF2-40B4-BE49-F238E27FC236}">
                <a16:creationId xmlns:a16="http://schemas.microsoft.com/office/drawing/2014/main" id="{BBC808D7-2E48-48EC-817F-F9A7666425C5}"/>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524750" y="4662488"/>
            <a:ext cx="923925" cy="1228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223" name="Picture 6" descr="needle">
            <a:extLst>
              <a:ext uri="{FF2B5EF4-FFF2-40B4-BE49-F238E27FC236}">
                <a16:creationId xmlns:a16="http://schemas.microsoft.com/office/drawing/2014/main" id="{8AEC783F-E203-4A79-8E3A-8562E0E0236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353300" y="4532313"/>
            <a:ext cx="342900" cy="395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Footer Placeholder 3">
            <a:extLst>
              <a:ext uri="{FF2B5EF4-FFF2-40B4-BE49-F238E27FC236}">
                <a16:creationId xmlns:a16="http://schemas.microsoft.com/office/drawing/2014/main" id="{EE327D69-4F49-44E3-B4CA-2B2F86931CE8}"/>
              </a:ext>
            </a:extLst>
          </p:cNvPr>
          <p:cNvSpPr>
            <a:spLocks noGrp="1"/>
          </p:cNvSpPr>
          <p:nvPr>
            <p:ph type="ftr" sz="quarter" idx="11"/>
          </p:nvPr>
        </p:nvSpPr>
        <p:spPr>
          <a:xfrm>
            <a:off x="830831" y="6356351"/>
            <a:ext cx="3086100" cy="365125"/>
          </a:xfrm>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srgbClr val="302564"/>
                </a:solidFill>
                <a:effectLst/>
                <a:uLnTx/>
                <a:uFillTx/>
                <a:latin typeface="Calibri" panose="020F0502020204030204"/>
                <a:ea typeface="+mn-ea"/>
                <a:cs typeface="+mn-cs"/>
              </a:rPr>
              <a:t>e-Bug.eu</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itre 1">
            <a:extLst>
              <a:ext uri="{FF2B5EF4-FFF2-40B4-BE49-F238E27FC236}">
                <a16:creationId xmlns:a16="http://schemas.microsoft.com/office/drawing/2014/main" id="{A79CDF6C-CCF6-456E-B1DC-6B4017BBDC53}"/>
              </a:ext>
              <a:ext uri="{C183D7F6-B498-43B3-948B-1728B52AA6E4}">
                <adec:decorative xmlns:adec="http://schemas.microsoft.com/office/drawing/2017/decorative" val="0"/>
              </a:ext>
            </a:extLst>
          </p:cNvPr>
          <p:cNvSpPr>
            <a:spLocks noGrp="1"/>
          </p:cNvSpPr>
          <p:nvPr>
            <p:ph type="title"/>
          </p:nvPr>
        </p:nvSpPr>
        <p:spPr>
          <a:xfrm>
            <a:off x="511175" y="-995482"/>
            <a:ext cx="8229600" cy="1116012"/>
          </a:xfrm>
        </p:spPr>
        <p:txBody>
          <a:bodyPr/>
          <a:lstStyle/>
          <a:p>
            <a:pPr algn="ctr" eaLnBrk="1" hangingPunct="1"/>
            <a:r>
              <a:rPr lang="fr-FR" altLang="fr-FR" b="1" dirty="0" err="1"/>
              <a:t>Antibiotics</a:t>
            </a:r>
            <a:r>
              <a:rPr lang="fr-FR" altLang="fr-FR" b="1" dirty="0"/>
              <a:t> (1/2)</a:t>
            </a:r>
          </a:p>
        </p:txBody>
      </p:sp>
      <p:sp>
        <p:nvSpPr>
          <p:cNvPr id="11" name="Titre 1">
            <a:extLst>
              <a:ext uri="{FF2B5EF4-FFF2-40B4-BE49-F238E27FC236}">
                <a16:creationId xmlns:a16="http://schemas.microsoft.com/office/drawing/2014/main" id="{9805A514-A8EA-4EF5-9D13-F6DDADE80F20}"/>
              </a:ext>
            </a:extLst>
          </p:cNvPr>
          <p:cNvSpPr txBox="1">
            <a:spLocks/>
          </p:cNvSpPr>
          <p:nvPr/>
        </p:nvSpPr>
        <p:spPr>
          <a:xfrm>
            <a:off x="511175" y="80963"/>
            <a:ext cx="8229600" cy="1116012"/>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000" kern="1200">
                <a:solidFill>
                  <a:schemeClr val="tx1"/>
                </a:solidFill>
                <a:latin typeface="Arial" panose="020B0604020202020204" pitchFamily="34" charset="0"/>
                <a:ea typeface="+mj-ea"/>
                <a:cs typeface="Arial" panose="020B0604020202020204" pitchFamily="34" charset="0"/>
              </a:defRPr>
            </a:lvl1pPr>
          </a:lstStyle>
          <a:p>
            <a:pPr algn="ctr"/>
            <a:r>
              <a:rPr lang="fr-FR" altLang="fr-FR" b="1"/>
              <a:t>Antibiotics</a:t>
            </a:r>
            <a:endParaRPr lang="fr-FR" altLang="fr-FR" b="1" dirty="0"/>
          </a:p>
        </p:txBody>
      </p:sp>
      <p:sp>
        <p:nvSpPr>
          <p:cNvPr id="10243" name="Espace réservé du contenu 2">
            <a:extLst>
              <a:ext uri="{FF2B5EF4-FFF2-40B4-BE49-F238E27FC236}">
                <a16:creationId xmlns:a16="http://schemas.microsoft.com/office/drawing/2014/main" id="{449E0A6E-1080-41EE-9456-B0BBC341C7A5}"/>
              </a:ext>
            </a:extLst>
          </p:cNvPr>
          <p:cNvSpPr>
            <a:spLocks noGrp="1"/>
          </p:cNvSpPr>
          <p:nvPr>
            <p:ph sz="half" idx="1"/>
          </p:nvPr>
        </p:nvSpPr>
        <p:spPr>
          <a:xfrm>
            <a:off x="468313" y="1341439"/>
            <a:ext cx="4105275" cy="1116012"/>
          </a:xfrm>
          <a:ln w="38100">
            <a:solidFill>
              <a:srgbClr val="117E62"/>
            </a:solidFill>
          </a:ln>
        </p:spPr>
        <p:txBody>
          <a:bodyPr>
            <a:normAutofit fontScale="92500" lnSpcReduction="10000"/>
          </a:bodyPr>
          <a:lstStyle/>
          <a:p>
            <a:pPr marL="0" indent="0" algn="ctr">
              <a:buFont typeface="Arial" panose="020B0604020202020204" pitchFamily="34" charset="0"/>
              <a:buNone/>
            </a:pPr>
            <a:r>
              <a:rPr lang="fr-FR" altLang="fr-FR" sz="2000" dirty="0"/>
              <a:t>If I </a:t>
            </a:r>
            <a:r>
              <a:rPr lang="fr-FR" altLang="fr-FR" sz="2000" dirty="0" err="1"/>
              <a:t>get</a:t>
            </a:r>
            <a:r>
              <a:rPr lang="fr-FR" altLang="fr-FR" sz="2000" dirty="0"/>
              <a:t> </a:t>
            </a:r>
            <a:r>
              <a:rPr lang="fr-FR" altLang="fr-FR" sz="2000" dirty="0" err="1"/>
              <a:t>sick</a:t>
            </a:r>
            <a:r>
              <a:rPr lang="fr-FR" altLang="fr-FR" sz="2000" dirty="0"/>
              <a:t>, I </a:t>
            </a:r>
            <a:r>
              <a:rPr lang="fr-FR" altLang="fr-FR" sz="2000" dirty="0" err="1"/>
              <a:t>only</a:t>
            </a:r>
            <a:r>
              <a:rPr lang="fr-FR" altLang="fr-FR" sz="2000" dirty="0"/>
              <a:t> </a:t>
            </a:r>
            <a:r>
              <a:rPr lang="fr-FR" altLang="fr-FR" sz="2000" dirty="0" err="1"/>
              <a:t>take</a:t>
            </a:r>
            <a:r>
              <a:rPr lang="fr-FR" altLang="fr-FR" sz="2000" dirty="0"/>
              <a:t> </a:t>
            </a:r>
            <a:r>
              <a:rPr lang="fr-FR" altLang="fr-FR" sz="2000" dirty="0" err="1"/>
              <a:t>antibiotics</a:t>
            </a:r>
            <a:r>
              <a:rPr lang="fr-FR" altLang="fr-FR" sz="2000" dirty="0"/>
              <a:t> if </a:t>
            </a:r>
            <a:r>
              <a:rPr lang="fr-FR" altLang="fr-FR" sz="2000" dirty="0" err="1"/>
              <a:t>my</a:t>
            </a:r>
            <a:r>
              <a:rPr lang="fr-FR" altLang="fr-FR" sz="2000" dirty="0"/>
              <a:t> </a:t>
            </a:r>
            <a:r>
              <a:rPr lang="fr-FR" altLang="fr-FR" sz="2000" dirty="0" err="1"/>
              <a:t>doctor</a:t>
            </a:r>
            <a:r>
              <a:rPr lang="fr-FR" altLang="fr-FR" sz="2000" dirty="0"/>
              <a:t> </a:t>
            </a:r>
            <a:r>
              <a:rPr lang="fr-FR" altLang="fr-FR" sz="2000" dirty="0" err="1"/>
              <a:t>prescribes</a:t>
            </a:r>
            <a:r>
              <a:rPr lang="fr-FR" altLang="fr-FR" sz="2000" dirty="0"/>
              <a:t> </a:t>
            </a:r>
            <a:r>
              <a:rPr lang="fr-FR" altLang="fr-FR" sz="2000" dirty="0" err="1"/>
              <a:t>them</a:t>
            </a:r>
            <a:r>
              <a:rPr lang="fr-FR" altLang="fr-FR" sz="2000" dirty="0"/>
              <a:t>. I </a:t>
            </a:r>
            <a:r>
              <a:rPr lang="fr-FR" altLang="fr-FR" sz="2000" dirty="0" err="1"/>
              <a:t>always</a:t>
            </a:r>
            <a:r>
              <a:rPr lang="fr-FR" altLang="fr-FR" sz="2000" dirty="0"/>
              <a:t> </a:t>
            </a:r>
            <a:r>
              <a:rPr lang="fr-FR" altLang="fr-FR" sz="2000" dirty="0" err="1"/>
              <a:t>take</a:t>
            </a:r>
            <a:r>
              <a:rPr lang="fr-FR" altLang="fr-FR" sz="2000" dirty="0"/>
              <a:t> </a:t>
            </a:r>
            <a:r>
              <a:rPr lang="fr-FR" altLang="fr-FR" sz="2000" dirty="0" err="1"/>
              <a:t>them</a:t>
            </a:r>
            <a:r>
              <a:rPr lang="fr-FR" altLang="fr-FR" sz="2000" dirty="0"/>
              <a:t> as </a:t>
            </a:r>
            <a:r>
              <a:rPr lang="fr-FR" altLang="fr-FR" sz="2000" dirty="0" err="1"/>
              <a:t>directed</a:t>
            </a:r>
            <a:r>
              <a:rPr lang="fr-FR" altLang="fr-FR" sz="2000" dirty="0"/>
              <a:t>.</a:t>
            </a:r>
            <a:br>
              <a:rPr lang="fr-FR" altLang="fr-FR" sz="2000" i="1" dirty="0"/>
            </a:br>
            <a:r>
              <a:rPr lang="fr-FR" altLang="fr-FR" sz="2000" dirty="0"/>
              <a:t>I </a:t>
            </a:r>
            <a:r>
              <a:rPr lang="fr-FR" altLang="fr-FR" sz="2000" dirty="0" err="1"/>
              <a:t>never</a:t>
            </a:r>
            <a:r>
              <a:rPr lang="fr-FR" altLang="fr-FR" sz="2000" dirty="0"/>
              <a:t> </a:t>
            </a:r>
            <a:r>
              <a:rPr lang="fr-FR" altLang="fr-FR" sz="2000" dirty="0" err="1"/>
              <a:t>take</a:t>
            </a:r>
            <a:r>
              <a:rPr lang="fr-FR" altLang="fr-FR" sz="2000" dirty="0"/>
              <a:t> </a:t>
            </a:r>
            <a:r>
              <a:rPr lang="fr-FR" altLang="fr-FR" sz="2000" dirty="0" err="1"/>
              <a:t>left</a:t>
            </a:r>
            <a:r>
              <a:rPr lang="fr-FR" altLang="fr-FR" sz="2000" dirty="0"/>
              <a:t>-over </a:t>
            </a:r>
            <a:r>
              <a:rPr lang="fr-FR" altLang="fr-FR" sz="2000" dirty="0" err="1"/>
              <a:t>antibiotics</a:t>
            </a:r>
            <a:r>
              <a:rPr lang="fr-FR" altLang="fr-FR" sz="2000" dirty="0"/>
              <a:t>.</a:t>
            </a:r>
            <a:endParaRPr lang="fr-FR" altLang="fr-FR" sz="2000" b="1" dirty="0"/>
          </a:p>
        </p:txBody>
      </p:sp>
      <p:pic>
        <p:nvPicPr>
          <p:cNvPr id="10247" name="Picture 8" descr="cartoon of boy in bed with pills">
            <a:extLst>
              <a:ext uri="{FF2B5EF4-FFF2-40B4-BE49-F238E27FC236}">
                <a16:creationId xmlns:a16="http://schemas.microsoft.com/office/drawing/2014/main" id="{B9484CFE-8E14-4378-B566-F952191B9BE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9750" y="2901156"/>
            <a:ext cx="1514475" cy="1962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48" name="Picture 9" descr="girl and mum at GP consutation">
            <a:extLst>
              <a:ext uri="{FF2B5EF4-FFF2-40B4-BE49-F238E27FC236}">
                <a16:creationId xmlns:a16="http://schemas.microsoft.com/office/drawing/2014/main" id="{6F684D11-E678-47E7-952C-6B6E3CAD1C6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116137" y="2901156"/>
            <a:ext cx="2671763" cy="1968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44" name="Espace réservé du contenu 5">
            <a:extLst>
              <a:ext uri="{FF2B5EF4-FFF2-40B4-BE49-F238E27FC236}">
                <a16:creationId xmlns:a16="http://schemas.microsoft.com/office/drawing/2014/main" id="{25ADB53A-3A63-48F0-9A84-03707C58B202}"/>
              </a:ext>
            </a:extLst>
          </p:cNvPr>
          <p:cNvSpPr>
            <a:spLocks noGrp="1"/>
          </p:cNvSpPr>
          <p:nvPr>
            <p:ph sz="half" idx="2"/>
          </p:nvPr>
        </p:nvSpPr>
        <p:spPr>
          <a:xfrm>
            <a:off x="4898133" y="1338131"/>
            <a:ext cx="4105275" cy="1664735"/>
          </a:xfrm>
          <a:ln w="38100">
            <a:solidFill>
              <a:srgbClr val="117E62"/>
            </a:solidFill>
          </a:ln>
        </p:spPr>
        <p:txBody>
          <a:bodyPr>
            <a:normAutofit fontScale="92500" lnSpcReduction="10000"/>
          </a:bodyPr>
          <a:lstStyle/>
          <a:p>
            <a:pPr marL="0" indent="0" algn="ctr" eaLnBrk="1" hangingPunct="1">
              <a:buFont typeface="Arial" panose="020B0604020202020204" pitchFamily="34" charset="0"/>
              <a:buNone/>
            </a:pPr>
            <a:r>
              <a:rPr lang="fr-FR" altLang="fr-FR" sz="2000" dirty="0"/>
              <a:t>If </a:t>
            </a:r>
            <a:r>
              <a:rPr lang="fr-FR" altLang="fr-FR" sz="2000" dirty="0" err="1"/>
              <a:t>my</a:t>
            </a:r>
            <a:r>
              <a:rPr lang="fr-FR" altLang="fr-FR" sz="2000" dirty="0"/>
              <a:t> pet </a:t>
            </a:r>
            <a:r>
              <a:rPr lang="fr-FR" altLang="fr-FR" sz="2000" dirty="0" err="1"/>
              <a:t>gets</a:t>
            </a:r>
            <a:r>
              <a:rPr lang="fr-FR" altLang="fr-FR" sz="2000" dirty="0"/>
              <a:t> </a:t>
            </a:r>
            <a:r>
              <a:rPr lang="fr-FR" altLang="fr-FR" sz="2000" dirty="0" err="1"/>
              <a:t>sick</a:t>
            </a:r>
            <a:r>
              <a:rPr lang="fr-FR" altLang="fr-FR" sz="2000" dirty="0"/>
              <a:t>, I </a:t>
            </a:r>
            <a:r>
              <a:rPr lang="fr-FR" altLang="fr-FR" sz="2000" dirty="0" err="1"/>
              <a:t>only</a:t>
            </a:r>
            <a:r>
              <a:rPr lang="fr-FR" altLang="fr-FR" sz="2000" dirty="0"/>
              <a:t> </a:t>
            </a:r>
            <a:r>
              <a:rPr lang="fr-FR" altLang="fr-FR" sz="2000" dirty="0" err="1"/>
              <a:t>give</a:t>
            </a:r>
            <a:r>
              <a:rPr lang="fr-FR" altLang="fr-FR" sz="2000" dirty="0"/>
              <a:t> </a:t>
            </a:r>
            <a:r>
              <a:rPr lang="fr-FR" altLang="fr-FR" sz="2000" dirty="0" err="1"/>
              <a:t>it</a:t>
            </a:r>
            <a:r>
              <a:rPr lang="fr-FR" altLang="fr-FR" sz="2000" dirty="0"/>
              <a:t> </a:t>
            </a:r>
            <a:r>
              <a:rPr lang="fr-FR" altLang="fr-FR" sz="2000" dirty="0" err="1"/>
              <a:t>antibiotics</a:t>
            </a:r>
            <a:r>
              <a:rPr lang="fr-FR" altLang="fr-FR" sz="2000" dirty="0"/>
              <a:t> if </a:t>
            </a:r>
            <a:r>
              <a:rPr lang="fr-FR" altLang="fr-FR" sz="2000" dirty="0" err="1"/>
              <a:t>precribed</a:t>
            </a:r>
            <a:r>
              <a:rPr lang="fr-FR" altLang="fr-FR" sz="2000" dirty="0"/>
              <a:t> by the </a:t>
            </a:r>
            <a:r>
              <a:rPr lang="fr-FR" altLang="fr-FR" sz="2000" dirty="0" err="1"/>
              <a:t>vet</a:t>
            </a:r>
            <a:r>
              <a:rPr lang="fr-FR" altLang="fr-FR" sz="2000" dirty="0"/>
              <a:t>. I </a:t>
            </a:r>
            <a:r>
              <a:rPr lang="fr-FR" altLang="fr-FR" sz="2000" dirty="0" err="1"/>
              <a:t>always</a:t>
            </a:r>
            <a:r>
              <a:rPr lang="fr-FR" altLang="fr-FR" sz="2000" dirty="0"/>
              <a:t> </a:t>
            </a:r>
            <a:r>
              <a:rPr lang="fr-FR" altLang="fr-FR" sz="2000" dirty="0" err="1"/>
              <a:t>give</a:t>
            </a:r>
            <a:r>
              <a:rPr lang="fr-FR" altLang="fr-FR" sz="2000" dirty="0"/>
              <a:t> </a:t>
            </a:r>
            <a:r>
              <a:rPr lang="fr-FR" altLang="fr-FR" sz="2000" dirty="0" err="1"/>
              <a:t>my</a:t>
            </a:r>
            <a:r>
              <a:rPr lang="fr-FR" altLang="fr-FR" sz="2000" dirty="0"/>
              <a:t> pet </a:t>
            </a:r>
            <a:r>
              <a:rPr lang="fr-FR" altLang="fr-FR" sz="2000" dirty="0" err="1"/>
              <a:t>medicines</a:t>
            </a:r>
            <a:r>
              <a:rPr lang="fr-FR" altLang="fr-FR" sz="2000" dirty="0"/>
              <a:t> </a:t>
            </a:r>
            <a:r>
              <a:rPr lang="fr-FR" altLang="fr-FR" sz="2000" dirty="0" err="1"/>
              <a:t>exactly</a:t>
            </a:r>
            <a:r>
              <a:rPr lang="fr-FR" altLang="fr-FR" sz="2000" dirty="0"/>
              <a:t> as the </a:t>
            </a:r>
            <a:r>
              <a:rPr lang="fr-FR" altLang="fr-FR" sz="2000" dirty="0" err="1"/>
              <a:t>vet</a:t>
            </a:r>
            <a:r>
              <a:rPr lang="fr-FR" altLang="fr-FR" sz="2000" dirty="0"/>
              <a:t> </a:t>
            </a:r>
            <a:r>
              <a:rPr lang="fr-FR" altLang="fr-FR" sz="2000" dirty="0" err="1"/>
              <a:t>advises</a:t>
            </a:r>
            <a:r>
              <a:rPr lang="fr-FR" altLang="fr-FR" sz="2000" dirty="0"/>
              <a:t>. </a:t>
            </a:r>
          </a:p>
          <a:p>
            <a:pPr marL="0" indent="0" algn="ctr" eaLnBrk="1" hangingPunct="1">
              <a:buFont typeface="Arial" panose="020B0604020202020204" pitchFamily="34" charset="0"/>
              <a:buNone/>
            </a:pPr>
            <a:r>
              <a:rPr lang="fr-FR" altLang="fr-FR" sz="2000" dirty="0"/>
              <a:t>I </a:t>
            </a:r>
            <a:r>
              <a:rPr lang="fr-FR" altLang="fr-FR" sz="2000" dirty="0" err="1"/>
              <a:t>never</a:t>
            </a:r>
            <a:r>
              <a:rPr lang="fr-FR" altLang="fr-FR" sz="2000" dirty="0"/>
              <a:t> </a:t>
            </a:r>
            <a:r>
              <a:rPr lang="fr-FR" altLang="fr-FR" sz="2000" dirty="0" err="1"/>
              <a:t>give</a:t>
            </a:r>
            <a:r>
              <a:rPr lang="fr-FR" altLang="fr-FR" sz="2000" dirty="0"/>
              <a:t> </a:t>
            </a:r>
            <a:r>
              <a:rPr lang="fr-FR" altLang="fr-FR" sz="2000" dirty="0" err="1"/>
              <a:t>my</a:t>
            </a:r>
            <a:r>
              <a:rPr lang="fr-FR" altLang="fr-FR" sz="2000" dirty="0"/>
              <a:t> pet </a:t>
            </a:r>
            <a:r>
              <a:rPr lang="fr-FR" altLang="fr-FR" sz="2000" dirty="0" err="1"/>
              <a:t>left</a:t>
            </a:r>
            <a:r>
              <a:rPr lang="fr-FR" altLang="fr-FR" sz="2000" dirty="0"/>
              <a:t>-over </a:t>
            </a:r>
            <a:r>
              <a:rPr lang="fr-FR" altLang="fr-FR" sz="2000" dirty="0" err="1"/>
              <a:t>antibiotics</a:t>
            </a:r>
            <a:r>
              <a:rPr lang="fr-FR" altLang="fr-FR" sz="2000" dirty="0"/>
              <a:t>.</a:t>
            </a:r>
            <a:endParaRPr lang="fr-FR" altLang="fr-FR" sz="2000" b="1" dirty="0"/>
          </a:p>
          <a:p>
            <a:pPr marL="0" indent="0" algn="ctr" eaLnBrk="1" hangingPunct="1">
              <a:buFont typeface="Arial" panose="020B0604020202020204" pitchFamily="34" charset="0"/>
              <a:buNone/>
            </a:pPr>
            <a:endParaRPr lang="fr-FR" altLang="fr-FR" sz="2000" b="1" dirty="0"/>
          </a:p>
          <a:p>
            <a:pPr marL="0" indent="0" algn="ctr" eaLnBrk="1" hangingPunct="1">
              <a:buFont typeface="Arial" panose="020B0604020202020204" pitchFamily="34" charset="0"/>
              <a:buNone/>
            </a:pPr>
            <a:endParaRPr lang="fr-FR" altLang="fr-FR" b="1" dirty="0"/>
          </a:p>
          <a:p>
            <a:pPr marL="0" indent="0" algn="ctr" eaLnBrk="1" hangingPunct="1"/>
            <a:endParaRPr lang="fr-FR" altLang="fr-FR" dirty="0"/>
          </a:p>
        </p:txBody>
      </p:sp>
      <p:pic>
        <p:nvPicPr>
          <p:cNvPr id="10249" name="Picture 13" descr="dog and vet with pill pot">
            <a:extLst>
              <a:ext uri="{FF2B5EF4-FFF2-40B4-BE49-F238E27FC236}">
                <a16:creationId xmlns:a16="http://schemas.microsoft.com/office/drawing/2014/main" id="{950C6E7B-190C-4F0C-90B7-1913CA836320}"/>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976938" y="3058253"/>
            <a:ext cx="2160587" cy="2160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45" name="Rectangle 7">
            <a:extLst>
              <a:ext uri="{FF2B5EF4-FFF2-40B4-BE49-F238E27FC236}">
                <a16:creationId xmlns:a16="http://schemas.microsoft.com/office/drawing/2014/main" id="{129FB55E-2A0E-4166-87CF-EB564080B972}"/>
              </a:ext>
            </a:extLst>
          </p:cNvPr>
          <p:cNvSpPr>
            <a:spLocks noChangeArrowheads="1"/>
          </p:cNvSpPr>
          <p:nvPr/>
        </p:nvSpPr>
        <p:spPr bwMode="auto">
          <a:xfrm>
            <a:off x="137318" y="5309253"/>
            <a:ext cx="8869363" cy="954107"/>
          </a:xfrm>
          <a:prstGeom prst="rect">
            <a:avLst/>
          </a:prstGeom>
          <a:noFill/>
          <a:ln w="38100">
            <a:solidFill>
              <a:srgbClr val="117E62"/>
            </a:solidFill>
            <a:miter lim="800000"/>
            <a:headEnd/>
            <a:tailEnd/>
          </a:ln>
          <a:extLst>
            <a:ext uri="{909E8E84-426E-40DD-AFC4-6F175D3DCCD1}">
              <a14:hiddenFill xmlns:a14="http://schemas.microsoft.com/office/drawing/2010/main">
                <a:solidFill>
                  <a:srgbClr val="FFFFFF"/>
                </a:solidFill>
              </a14:hiddenFill>
            </a:ext>
          </a:extLst>
        </p:spPr>
        <p:txBody>
          <a:bodyPr anchor="ct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marL="0" marR="0" lvl="0" indent="0" algn="ctr" defTabSz="457200" rtl="0" eaLnBrk="1" fontAlgn="auto" latinLnBrk="0" hangingPunct="1">
              <a:lnSpc>
                <a:spcPct val="100000"/>
              </a:lnSpc>
              <a:spcBef>
                <a:spcPct val="0"/>
              </a:spcBef>
              <a:spcAft>
                <a:spcPts val="0"/>
              </a:spcAft>
              <a:buClrTx/>
              <a:buSzTx/>
              <a:buFontTx/>
              <a:buNone/>
              <a:tabLst/>
              <a:defRPr/>
            </a:pPr>
            <a:r>
              <a:rPr kumimoji="0" lang="en-GB" altLang="fr-FR" sz="2100" b="0" i="0" u="none" strike="noStrike" kern="1200" cap="none" spc="0" normalizeH="0" baseline="0" noProof="0" dirty="0">
                <a:ln>
                  <a:noFill/>
                </a:ln>
                <a:solidFill>
                  <a:srgbClr val="302564"/>
                </a:solidFill>
                <a:effectLst/>
                <a:uLnTx/>
                <a:uFillTx/>
                <a:latin typeface="Arial" panose="020B0604020202020204" pitchFamily="34" charset="0"/>
                <a:cs typeface="Arial" panose="020B0604020202020204" pitchFamily="34" charset="0"/>
              </a:rPr>
              <a:t>Otherwise</a:t>
            </a:r>
            <a:r>
              <a:rPr kumimoji="0" lang="fr-FR" altLang="fr-FR" sz="2100" b="0" i="0" u="none" strike="noStrike" kern="1200" cap="none" spc="0" normalizeH="0" baseline="0" noProof="0" dirty="0">
                <a:ln>
                  <a:noFill/>
                </a:ln>
                <a:solidFill>
                  <a:srgbClr val="302564"/>
                </a:solidFill>
                <a:effectLst/>
                <a:uLnTx/>
                <a:uFillTx/>
                <a:latin typeface="Arial" panose="020B0604020202020204" pitchFamily="34" charset="0"/>
                <a:cs typeface="Arial" panose="020B0604020202020204" pitchFamily="34" charset="0"/>
              </a:rPr>
              <a:t>, the </a:t>
            </a:r>
            <a:r>
              <a:rPr kumimoji="0" lang="en-GB" altLang="fr-FR" sz="2100" b="0" i="0" u="none" strike="noStrike" kern="1200" cap="none" spc="0" normalizeH="0" baseline="0" noProof="0" dirty="0">
                <a:ln>
                  <a:noFill/>
                </a:ln>
                <a:solidFill>
                  <a:srgbClr val="302564"/>
                </a:solidFill>
                <a:effectLst/>
                <a:uLnTx/>
                <a:uFillTx/>
                <a:latin typeface="Arial" panose="020B0604020202020204" pitchFamily="34" charset="0"/>
                <a:cs typeface="Arial" panose="020B0604020202020204" pitchFamily="34" charset="0"/>
              </a:rPr>
              <a:t>bacteria</a:t>
            </a:r>
            <a:r>
              <a:rPr kumimoji="0" lang="fr-FR" altLang="fr-FR" sz="2100" b="0" i="0" u="none" strike="noStrike" kern="1200" cap="none" spc="0" normalizeH="0" baseline="0" noProof="0" dirty="0">
                <a:ln>
                  <a:noFill/>
                </a:ln>
                <a:solidFill>
                  <a:srgbClr val="302564"/>
                </a:solidFill>
                <a:effectLst/>
                <a:uLnTx/>
                <a:uFillTx/>
                <a:latin typeface="Arial" panose="020B0604020202020204" pitchFamily="34" charset="0"/>
                <a:cs typeface="Arial" panose="020B0604020202020204" pitchFamily="34" charset="0"/>
              </a:rPr>
              <a:t> </a:t>
            </a:r>
            <a:r>
              <a:rPr kumimoji="0" lang="en-GB" altLang="fr-FR" sz="2100" b="0" i="0" u="none" strike="noStrike" kern="1200" cap="none" spc="0" normalizeH="0" baseline="0" noProof="0" dirty="0">
                <a:ln>
                  <a:noFill/>
                </a:ln>
                <a:solidFill>
                  <a:srgbClr val="302564"/>
                </a:solidFill>
                <a:effectLst/>
                <a:uLnTx/>
                <a:uFillTx/>
                <a:latin typeface="Arial" panose="020B0604020202020204" pitchFamily="34" charset="0"/>
                <a:cs typeface="Arial" panose="020B0604020202020204" pitchFamily="34" charset="0"/>
              </a:rPr>
              <a:t>may</a:t>
            </a:r>
            <a:r>
              <a:rPr kumimoji="0" lang="fr-FR" altLang="fr-FR" sz="2100" b="0" i="0" u="none" strike="noStrike" kern="1200" cap="none" spc="0" normalizeH="0" baseline="0" noProof="0" dirty="0">
                <a:ln>
                  <a:noFill/>
                </a:ln>
                <a:solidFill>
                  <a:srgbClr val="302564"/>
                </a:solidFill>
                <a:effectLst/>
                <a:uLnTx/>
                <a:uFillTx/>
                <a:latin typeface="Arial" panose="020B0604020202020204" pitchFamily="34" charset="0"/>
                <a:cs typeface="Arial" panose="020B0604020202020204" pitchFamily="34" charset="0"/>
              </a:rPr>
              <a:t> </a:t>
            </a:r>
            <a:r>
              <a:rPr kumimoji="0" lang="en-GB" altLang="fr-FR" sz="2100" b="0" i="0" u="none" strike="noStrike" kern="1200" cap="none" spc="0" normalizeH="0" baseline="0" noProof="0" dirty="0">
                <a:ln>
                  <a:noFill/>
                </a:ln>
                <a:solidFill>
                  <a:srgbClr val="302564"/>
                </a:solidFill>
                <a:effectLst/>
                <a:uLnTx/>
                <a:uFillTx/>
                <a:latin typeface="Arial" panose="020B0604020202020204" pitchFamily="34" charset="0"/>
                <a:cs typeface="Arial" panose="020B0604020202020204" pitchFamily="34" charset="0"/>
              </a:rPr>
              <a:t>become</a:t>
            </a:r>
            <a:r>
              <a:rPr kumimoji="0" lang="fr-FR" altLang="fr-FR" sz="2100" b="0" i="0" u="none" strike="noStrike" kern="1200" cap="none" spc="0" normalizeH="0" baseline="0" noProof="0" dirty="0">
                <a:ln>
                  <a:noFill/>
                </a:ln>
                <a:solidFill>
                  <a:srgbClr val="302564"/>
                </a:solidFill>
                <a:effectLst/>
                <a:uLnTx/>
                <a:uFillTx/>
                <a:latin typeface="Arial" panose="020B0604020202020204" pitchFamily="34" charset="0"/>
                <a:cs typeface="Arial" panose="020B0604020202020204" pitchFamily="34" charset="0"/>
              </a:rPr>
              <a:t> </a:t>
            </a:r>
            <a:r>
              <a:rPr kumimoji="0" lang="en-GB" altLang="fr-FR" sz="2100" b="0" i="0" u="none" strike="noStrike" kern="1200" cap="none" spc="0" normalizeH="0" baseline="0" noProof="0" dirty="0">
                <a:ln>
                  <a:noFill/>
                </a:ln>
                <a:solidFill>
                  <a:srgbClr val="302564"/>
                </a:solidFill>
                <a:effectLst/>
                <a:uLnTx/>
                <a:uFillTx/>
                <a:latin typeface="Arial" panose="020B0604020202020204" pitchFamily="34" charset="0"/>
                <a:cs typeface="Arial" panose="020B0604020202020204" pitchFamily="34" charset="0"/>
              </a:rPr>
              <a:t>resistant</a:t>
            </a:r>
            <a:r>
              <a:rPr kumimoji="0" lang="fr-FR" altLang="fr-FR" sz="2100" b="0" i="0" u="none" strike="noStrike" kern="1200" cap="none" spc="0" normalizeH="0" baseline="0" noProof="0" dirty="0">
                <a:ln>
                  <a:noFill/>
                </a:ln>
                <a:solidFill>
                  <a:srgbClr val="302564"/>
                </a:solidFill>
                <a:effectLst/>
                <a:uLnTx/>
                <a:uFillTx/>
                <a:latin typeface="Arial" panose="020B0604020202020204" pitchFamily="34" charset="0"/>
                <a:cs typeface="Arial" panose="020B0604020202020204" pitchFamily="34" charset="0"/>
              </a:rPr>
              <a:t> to the </a:t>
            </a:r>
            <a:r>
              <a:rPr kumimoji="0" lang="fr-FR" altLang="fr-FR" sz="2100" b="0" i="0" u="none" strike="noStrike" kern="1200" cap="none" spc="0" normalizeH="0" baseline="0" noProof="0" dirty="0" err="1">
                <a:ln>
                  <a:noFill/>
                </a:ln>
                <a:solidFill>
                  <a:srgbClr val="302564"/>
                </a:solidFill>
                <a:effectLst/>
                <a:uLnTx/>
                <a:uFillTx/>
                <a:latin typeface="Arial" panose="020B0604020202020204" pitchFamily="34" charset="0"/>
                <a:cs typeface="Arial" panose="020B0604020202020204" pitchFamily="34" charset="0"/>
              </a:rPr>
              <a:t>antibiotic</a:t>
            </a:r>
            <a:r>
              <a:rPr kumimoji="0" lang="fr-FR" altLang="fr-FR" sz="2100" b="0" i="0" u="none" strike="noStrike" kern="1200" cap="none" spc="0" normalizeH="0" baseline="0" noProof="0" dirty="0">
                <a:ln>
                  <a:noFill/>
                </a:ln>
                <a:solidFill>
                  <a:srgbClr val="302564"/>
                </a:solidFill>
                <a:effectLst/>
                <a:uLnTx/>
                <a:uFillTx/>
                <a:latin typeface="Arial" panose="020B0604020202020204" pitchFamily="34" charset="0"/>
                <a:cs typeface="Arial" panose="020B0604020202020204" pitchFamily="34" charset="0"/>
              </a:rPr>
              <a:t> and </a:t>
            </a:r>
            <a:r>
              <a:rPr kumimoji="0" lang="fr-FR" altLang="fr-FR" sz="2100" b="0" i="0" u="none" strike="noStrike" kern="1200" cap="none" spc="0" normalizeH="0" baseline="0" noProof="0" dirty="0" err="1">
                <a:ln>
                  <a:noFill/>
                </a:ln>
                <a:solidFill>
                  <a:srgbClr val="302564"/>
                </a:solidFill>
                <a:effectLst/>
                <a:uLnTx/>
                <a:uFillTx/>
                <a:latin typeface="Arial" panose="020B0604020202020204" pitchFamily="34" charset="0"/>
                <a:cs typeface="Arial" panose="020B0604020202020204" pitchFamily="34" charset="0"/>
              </a:rPr>
              <a:t>then</a:t>
            </a:r>
            <a:r>
              <a:rPr kumimoji="0" lang="fr-FR" altLang="fr-FR" sz="2100" b="0" i="0" u="none" strike="noStrike" kern="1200" cap="none" spc="0" normalizeH="0" baseline="0" noProof="0" dirty="0">
                <a:ln>
                  <a:noFill/>
                </a:ln>
                <a:solidFill>
                  <a:srgbClr val="302564"/>
                </a:solidFill>
                <a:effectLst/>
                <a:uLnTx/>
                <a:uFillTx/>
                <a:latin typeface="Arial" panose="020B0604020202020204" pitchFamily="34" charset="0"/>
                <a:cs typeface="Arial" panose="020B0604020202020204" pitchFamily="34" charset="0"/>
              </a:rPr>
              <a:t> </a:t>
            </a:r>
            <a:r>
              <a:rPr kumimoji="0" lang="fr-FR" altLang="fr-FR" sz="2100" b="0" i="0" u="none" strike="noStrike" kern="1200" cap="none" spc="0" normalizeH="0" baseline="0" noProof="0" dirty="0" err="1">
                <a:ln>
                  <a:noFill/>
                </a:ln>
                <a:solidFill>
                  <a:srgbClr val="302564"/>
                </a:solidFill>
                <a:effectLst/>
                <a:uLnTx/>
                <a:uFillTx/>
                <a:latin typeface="Arial" panose="020B0604020202020204" pitchFamily="34" charset="0"/>
                <a:cs typeface="Arial" panose="020B0604020202020204" pitchFamily="34" charset="0"/>
              </a:rPr>
              <a:t>that</a:t>
            </a:r>
            <a:r>
              <a:rPr kumimoji="0" lang="fr-FR" altLang="fr-FR" sz="2100" b="0" i="0" u="none" strike="noStrike" kern="1200" cap="none" spc="0" normalizeH="0" baseline="0" noProof="0" dirty="0">
                <a:ln>
                  <a:noFill/>
                </a:ln>
                <a:solidFill>
                  <a:srgbClr val="302564"/>
                </a:solidFill>
                <a:effectLst/>
                <a:uLnTx/>
                <a:uFillTx/>
                <a:latin typeface="Arial" panose="020B0604020202020204" pitchFamily="34" charset="0"/>
                <a:cs typeface="Arial" panose="020B0604020202020204" pitchFamily="34" charset="0"/>
              </a:rPr>
              <a:t> </a:t>
            </a:r>
            <a:r>
              <a:rPr kumimoji="0" lang="fr-FR" altLang="fr-FR" sz="2100" b="0" i="0" u="none" strike="noStrike" kern="1200" cap="none" spc="0" normalizeH="0" baseline="0" noProof="0" dirty="0" err="1">
                <a:ln>
                  <a:noFill/>
                </a:ln>
                <a:solidFill>
                  <a:srgbClr val="302564"/>
                </a:solidFill>
                <a:effectLst/>
                <a:uLnTx/>
                <a:uFillTx/>
                <a:latin typeface="Arial" panose="020B0604020202020204" pitchFamily="34" charset="0"/>
                <a:cs typeface="Arial" panose="020B0604020202020204" pitchFamily="34" charset="0"/>
              </a:rPr>
              <a:t>antibiotic</a:t>
            </a:r>
            <a:r>
              <a:rPr kumimoji="0" lang="fr-FR" altLang="fr-FR" sz="2100" b="0" i="0" u="none" strike="noStrike" kern="1200" cap="none" spc="0" normalizeH="0" baseline="0" noProof="0" dirty="0">
                <a:ln>
                  <a:noFill/>
                </a:ln>
                <a:solidFill>
                  <a:srgbClr val="302564"/>
                </a:solidFill>
                <a:effectLst/>
                <a:uLnTx/>
                <a:uFillTx/>
                <a:latin typeface="Arial" panose="020B0604020202020204" pitchFamily="34" charset="0"/>
                <a:cs typeface="Arial" panose="020B0604020202020204" pitchFamily="34" charset="0"/>
              </a:rPr>
              <a:t> </a:t>
            </a:r>
            <a:r>
              <a:rPr kumimoji="0" lang="fr-FR" altLang="fr-FR" sz="2100" b="0" i="0" u="none" strike="noStrike" kern="1200" cap="none" spc="0" normalizeH="0" baseline="0" noProof="0" dirty="0" err="1">
                <a:ln>
                  <a:noFill/>
                </a:ln>
                <a:solidFill>
                  <a:srgbClr val="302564"/>
                </a:solidFill>
                <a:effectLst/>
                <a:uLnTx/>
                <a:uFillTx/>
                <a:latin typeface="Arial" panose="020B0604020202020204" pitchFamily="34" charset="0"/>
                <a:cs typeface="Arial" panose="020B0604020202020204" pitchFamily="34" charset="0"/>
              </a:rPr>
              <a:t>will</a:t>
            </a:r>
            <a:r>
              <a:rPr kumimoji="0" lang="fr-FR" altLang="fr-FR" sz="2100" b="0" i="0" u="none" strike="noStrike" kern="1200" cap="none" spc="0" normalizeH="0" baseline="0" noProof="0" dirty="0">
                <a:ln>
                  <a:noFill/>
                </a:ln>
                <a:solidFill>
                  <a:srgbClr val="302564"/>
                </a:solidFill>
                <a:effectLst/>
                <a:uLnTx/>
                <a:uFillTx/>
                <a:latin typeface="Arial" panose="020B0604020202020204" pitchFamily="34" charset="0"/>
                <a:cs typeface="Arial" panose="020B0604020202020204" pitchFamily="34" charset="0"/>
              </a:rPr>
              <a:t> </a:t>
            </a:r>
            <a:r>
              <a:rPr kumimoji="0" lang="fr-FR" altLang="fr-FR" sz="2100" b="0" i="0" u="none" strike="noStrike" kern="1200" cap="none" spc="0" normalizeH="0" baseline="0" noProof="0" dirty="0" err="1">
                <a:ln>
                  <a:noFill/>
                </a:ln>
                <a:solidFill>
                  <a:srgbClr val="302564"/>
                </a:solidFill>
                <a:effectLst/>
                <a:uLnTx/>
                <a:uFillTx/>
                <a:latin typeface="Arial" panose="020B0604020202020204" pitchFamily="34" charset="0"/>
                <a:cs typeface="Arial" panose="020B0604020202020204" pitchFamily="34" charset="0"/>
              </a:rPr>
              <a:t>be</a:t>
            </a:r>
            <a:r>
              <a:rPr kumimoji="0" lang="fr-FR" altLang="fr-FR" sz="2100" b="0" i="0" u="none" strike="noStrike" kern="1200" cap="none" spc="0" normalizeH="0" baseline="0" noProof="0" dirty="0">
                <a:ln>
                  <a:noFill/>
                </a:ln>
                <a:solidFill>
                  <a:srgbClr val="302564"/>
                </a:solidFill>
                <a:effectLst/>
                <a:uLnTx/>
                <a:uFillTx/>
                <a:latin typeface="Arial" panose="020B0604020202020204" pitchFamily="34" charset="0"/>
                <a:cs typeface="Arial" panose="020B0604020202020204" pitchFamily="34" charset="0"/>
              </a:rPr>
              <a:t> ineffective </a:t>
            </a:r>
            <a:r>
              <a:rPr kumimoji="0" lang="fr-FR" altLang="fr-FR" sz="2100" b="0" i="0" u="none" strike="noStrike" kern="1200" cap="none" spc="0" normalizeH="0" baseline="0" noProof="0" dirty="0" err="1">
                <a:ln>
                  <a:noFill/>
                </a:ln>
                <a:solidFill>
                  <a:srgbClr val="302564"/>
                </a:solidFill>
                <a:effectLst/>
                <a:uLnTx/>
                <a:uFillTx/>
                <a:latin typeface="Arial" panose="020B0604020202020204" pitchFamily="34" charset="0"/>
                <a:cs typeface="Arial" panose="020B0604020202020204" pitchFamily="34" charset="0"/>
              </a:rPr>
              <a:t>next</a:t>
            </a:r>
            <a:r>
              <a:rPr kumimoji="0" lang="fr-FR" altLang="fr-FR" sz="2100" b="0" i="0" u="none" strike="noStrike" kern="1200" cap="none" spc="0" normalizeH="0" baseline="0" noProof="0" dirty="0">
                <a:ln>
                  <a:noFill/>
                </a:ln>
                <a:solidFill>
                  <a:srgbClr val="302564"/>
                </a:solidFill>
                <a:effectLst/>
                <a:uLnTx/>
                <a:uFillTx/>
                <a:latin typeface="Arial" panose="020B0604020202020204" pitchFamily="34" charset="0"/>
                <a:cs typeface="Arial" panose="020B0604020202020204" pitchFamily="34" charset="0"/>
              </a:rPr>
              <a:t> time </a:t>
            </a:r>
            <a:r>
              <a:rPr kumimoji="0" lang="fr-FR" altLang="fr-FR" sz="2100" b="0" i="0" u="none" strike="noStrike" kern="1200" cap="none" spc="0" normalizeH="0" baseline="0" noProof="0" dirty="0" err="1">
                <a:ln>
                  <a:noFill/>
                </a:ln>
                <a:solidFill>
                  <a:srgbClr val="302564"/>
                </a:solidFill>
                <a:effectLst/>
                <a:uLnTx/>
                <a:uFillTx/>
                <a:latin typeface="Arial" panose="020B0604020202020204" pitchFamily="34" charset="0"/>
                <a:cs typeface="Arial" panose="020B0604020202020204" pitchFamily="34" charset="0"/>
              </a:rPr>
              <a:t>it</a:t>
            </a:r>
            <a:r>
              <a:rPr kumimoji="0" lang="fr-FR" altLang="fr-FR" sz="2100" b="0" i="0" u="none" strike="noStrike" kern="1200" cap="none" spc="0" normalizeH="0" baseline="0" noProof="0" dirty="0">
                <a:ln>
                  <a:noFill/>
                </a:ln>
                <a:solidFill>
                  <a:srgbClr val="302564"/>
                </a:solidFill>
                <a:effectLst/>
                <a:uLnTx/>
                <a:uFillTx/>
                <a:latin typeface="Arial" panose="020B0604020202020204" pitchFamily="34" charset="0"/>
                <a:cs typeface="Arial" panose="020B0604020202020204" pitchFamily="34" charset="0"/>
              </a:rPr>
              <a:t> </a:t>
            </a:r>
            <a:r>
              <a:rPr kumimoji="0" lang="fr-FR" altLang="fr-FR" sz="2100" b="0" i="0" u="none" strike="noStrike" kern="1200" cap="none" spc="0" normalizeH="0" baseline="0" noProof="0" dirty="0" err="1">
                <a:ln>
                  <a:noFill/>
                </a:ln>
                <a:solidFill>
                  <a:srgbClr val="302564"/>
                </a:solidFill>
                <a:effectLst/>
                <a:uLnTx/>
                <a:uFillTx/>
                <a:latin typeface="Arial" panose="020B0604020202020204" pitchFamily="34" charset="0"/>
                <a:cs typeface="Arial" panose="020B0604020202020204" pitchFamily="34" charset="0"/>
              </a:rPr>
              <a:t>is</a:t>
            </a:r>
            <a:r>
              <a:rPr kumimoji="0" lang="fr-FR" altLang="fr-FR" sz="2100" b="0" i="0" u="none" strike="noStrike" kern="1200" cap="none" spc="0" normalizeH="0" baseline="0" noProof="0" dirty="0">
                <a:ln>
                  <a:noFill/>
                </a:ln>
                <a:solidFill>
                  <a:srgbClr val="302564"/>
                </a:solidFill>
                <a:effectLst/>
                <a:uLnTx/>
                <a:uFillTx/>
                <a:latin typeface="Arial" panose="020B0604020202020204" pitchFamily="34" charset="0"/>
                <a:cs typeface="Arial" panose="020B0604020202020204" pitchFamily="34" charset="0"/>
              </a:rPr>
              <a:t> </a:t>
            </a:r>
            <a:r>
              <a:rPr kumimoji="0" lang="fr-FR" altLang="fr-FR" sz="2100" b="0" i="0" u="none" strike="noStrike" kern="1200" cap="none" spc="0" normalizeH="0" baseline="0" noProof="0" dirty="0" err="1">
                <a:ln>
                  <a:noFill/>
                </a:ln>
                <a:solidFill>
                  <a:srgbClr val="302564"/>
                </a:solidFill>
                <a:effectLst/>
                <a:uLnTx/>
                <a:uFillTx/>
                <a:latin typeface="Arial" panose="020B0604020202020204" pitchFamily="34" charset="0"/>
                <a:cs typeface="Arial" panose="020B0604020202020204" pitchFamily="34" charset="0"/>
              </a:rPr>
              <a:t>needed</a:t>
            </a:r>
            <a:r>
              <a:rPr kumimoji="0" lang="fr-FR" altLang="fr-FR" sz="2100" b="0" i="0" u="none" strike="noStrike" kern="1200" cap="none" spc="0" normalizeH="0" baseline="0" noProof="0" dirty="0">
                <a:ln>
                  <a:noFill/>
                </a:ln>
                <a:solidFill>
                  <a:srgbClr val="302564"/>
                </a:solidFill>
                <a:effectLst/>
                <a:uLnTx/>
                <a:uFillTx/>
                <a:latin typeface="Arial" panose="020B0604020202020204" pitchFamily="34" charset="0"/>
                <a:cs typeface="Arial" panose="020B0604020202020204" pitchFamily="34" charset="0"/>
              </a:rPr>
              <a:t>.</a:t>
            </a:r>
            <a:br>
              <a:rPr kumimoji="0" lang="fr-FR" altLang="fr-FR" sz="2000" b="0" i="0" u="none" strike="noStrike" kern="1200" cap="none" spc="0" normalizeH="0" baseline="0" noProof="0" dirty="0">
                <a:ln>
                  <a:noFill/>
                </a:ln>
                <a:solidFill>
                  <a:srgbClr val="302564"/>
                </a:solidFill>
                <a:effectLst/>
                <a:uLnTx/>
                <a:uFillTx/>
                <a:latin typeface="Calibri" panose="020F0502020204030204" pitchFamily="34" charset="0"/>
                <a:ea typeface="+mn-ea"/>
                <a:cs typeface="+mn-cs"/>
              </a:rPr>
            </a:br>
            <a:endParaRPr kumimoji="0" lang="fr-FR" altLang="fr-FR" sz="1400" b="0" i="0" u="none" strike="noStrike" kern="1200" cap="none" spc="0" normalizeH="0" baseline="0" noProof="0" dirty="0">
              <a:ln>
                <a:noFill/>
              </a:ln>
              <a:solidFill>
                <a:srgbClr val="302564"/>
              </a:solidFill>
              <a:effectLst/>
              <a:uLnTx/>
              <a:uFillTx/>
              <a:latin typeface="Calibri" panose="020F0502020204030204" pitchFamily="34" charset="0"/>
              <a:ea typeface="+mn-ea"/>
              <a:cs typeface="+mn-cs"/>
            </a:endParaRPr>
          </a:p>
        </p:txBody>
      </p:sp>
      <p:sp>
        <p:nvSpPr>
          <p:cNvPr id="10" name="Footer Placeholder 3">
            <a:extLst>
              <a:ext uri="{FF2B5EF4-FFF2-40B4-BE49-F238E27FC236}">
                <a16:creationId xmlns:a16="http://schemas.microsoft.com/office/drawing/2014/main" id="{B1C27276-9B3F-4AFE-B98C-BB193D184E0A}"/>
              </a:ext>
            </a:extLst>
          </p:cNvPr>
          <p:cNvSpPr>
            <a:spLocks noGrp="1"/>
          </p:cNvSpPr>
          <p:nvPr>
            <p:ph type="ftr" sz="quarter" idx="11"/>
          </p:nvPr>
        </p:nvSpPr>
        <p:spPr>
          <a:xfrm>
            <a:off x="830831" y="6356351"/>
            <a:ext cx="3086100" cy="365125"/>
          </a:xfrm>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srgbClr val="302564"/>
                </a:solidFill>
                <a:effectLst/>
                <a:uLnTx/>
                <a:uFillTx/>
                <a:latin typeface="Calibri" panose="020F0502020204030204"/>
                <a:ea typeface="+mn-ea"/>
                <a:cs typeface="+mn-cs"/>
              </a:rPr>
              <a:t>e-Bug.eu</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itre 1">
            <a:extLst>
              <a:ext uri="{FF2B5EF4-FFF2-40B4-BE49-F238E27FC236}">
                <a16:creationId xmlns:a16="http://schemas.microsoft.com/office/drawing/2014/main" id="{911587D4-3090-42D5-BF5F-4532ACA86393}"/>
              </a:ext>
              <a:ext uri="{C183D7F6-B498-43B3-948B-1728B52AA6E4}">
                <adec:decorative xmlns:adec="http://schemas.microsoft.com/office/drawing/2017/decorative" val="0"/>
              </a:ext>
            </a:extLst>
          </p:cNvPr>
          <p:cNvSpPr>
            <a:spLocks noGrp="1"/>
          </p:cNvSpPr>
          <p:nvPr>
            <p:ph type="title"/>
          </p:nvPr>
        </p:nvSpPr>
        <p:spPr>
          <a:xfrm>
            <a:off x="511175" y="-1030208"/>
            <a:ext cx="8229600" cy="1116012"/>
          </a:xfrm>
        </p:spPr>
        <p:txBody>
          <a:bodyPr/>
          <a:lstStyle/>
          <a:p>
            <a:pPr algn="ctr" eaLnBrk="1" hangingPunct="1"/>
            <a:r>
              <a:rPr lang="fr-FR" altLang="fr-FR" b="1" dirty="0" err="1"/>
              <a:t>Antibiotics</a:t>
            </a:r>
            <a:r>
              <a:rPr lang="fr-FR" altLang="fr-FR" b="1" dirty="0"/>
              <a:t> (2/2)</a:t>
            </a:r>
          </a:p>
        </p:txBody>
      </p:sp>
      <p:sp>
        <p:nvSpPr>
          <p:cNvPr id="12" name="Titre 1">
            <a:extLst>
              <a:ext uri="{FF2B5EF4-FFF2-40B4-BE49-F238E27FC236}">
                <a16:creationId xmlns:a16="http://schemas.microsoft.com/office/drawing/2014/main" id="{F2B0C88D-F18C-4A62-8710-F0AB90A97382}"/>
              </a:ext>
            </a:extLst>
          </p:cNvPr>
          <p:cNvSpPr txBox="1">
            <a:spLocks/>
          </p:cNvSpPr>
          <p:nvPr/>
        </p:nvSpPr>
        <p:spPr>
          <a:xfrm>
            <a:off x="511175" y="80963"/>
            <a:ext cx="8229600" cy="1116012"/>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000" kern="1200">
                <a:solidFill>
                  <a:schemeClr val="tx1"/>
                </a:solidFill>
                <a:latin typeface="Arial" panose="020B0604020202020204" pitchFamily="34" charset="0"/>
                <a:ea typeface="+mj-ea"/>
                <a:cs typeface="Arial" panose="020B0604020202020204" pitchFamily="34" charset="0"/>
              </a:defRPr>
            </a:lvl1pPr>
          </a:lstStyle>
          <a:p>
            <a:pPr algn="ctr"/>
            <a:r>
              <a:rPr lang="fr-FR" altLang="fr-FR" b="1"/>
              <a:t>Antibiotics</a:t>
            </a:r>
            <a:endParaRPr lang="fr-FR" altLang="fr-FR" b="1" dirty="0"/>
          </a:p>
        </p:txBody>
      </p:sp>
      <p:sp>
        <p:nvSpPr>
          <p:cNvPr id="11271" name="Content Placeholder 1">
            <a:extLst>
              <a:ext uri="{FF2B5EF4-FFF2-40B4-BE49-F238E27FC236}">
                <a16:creationId xmlns:a16="http://schemas.microsoft.com/office/drawing/2014/main" id="{FBDC3CDA-813D-4C9B-9033-3DC8D8CC52C8}"/>
              </a:ext>
            </a:extLst>
          </p:cNvPr>
          <p:cNvSpPr>
            <a:spLocks noGrp="1"/>
          </p:cNvSpPr>
          <p:nvPr>
            <p:ph sz="half" idx="1"/>
          </p:nvPr>
        </p:nvSpPr>
        <p:spPr>
          <a:xfrm>
            <a:off x="419100" y="1120776"/>
            <a:ext cx="8509000" cy="3080988"/>
          </a:xfrm>
          <a:ln w="38100">
            <a:solidFill>
              <a:srgbClr val="117E62"/>
            </a:solidFill>
          </a:ln>
        </p:spPr>
        <p:txBody>
          <a:bodyPr anchor="ctr">
            <a:normAutofit/>
          </a:bodyPr>
          <a:lstStyle/>
          <a:p>
            <a:pPr algn="just"/>
            <a:r>
              <a:rPr lang="en-GB" altLang="en-US" sz="2200" dirty="0"/>
              <a:t>Taking antibiotics when not needed makes our bacteria fight back so that the antibiotics do not work.</a:t>
            </a:r>
          </a:p>
          <a:p>
            <a:pPr algn="just"/>
            <a:r>
              <a:rPr lang="en-GB" altLang="en-US" sz="2200" dirty="0"/>
              <a:t>When antibiotics do not work against a bacteria the bacteria is said to be antibiotic resistant.</a:t>
            </a:r>
          </a:p>
          <a:p>
            <a:pPr algn="just"/>
            <a:r>
              <a:rPr lang="en-GB" altLang="en-US" sz="2200" dirty="0"/>
              <a:t>The more antibiotics I take the more antibiotic resistant bacteria I have.</a:t>
            </a:r>
          </a:p>
          <a:p>
            <a:pPr algn="just"/>
            <a:r>
              <a:rPr lang="en-GB" altLang="en-US" sz="2200" dirty="0"/>
              <a:t>If I take antibiotics when not needed I encourage my gut bacteria to become antibiotic resistant.</a:t>
            </a:r>
          </a:p>
        </p:txBody>
      </p:sp>
      <p:pic>
        <p:nvPicPr>
          <p:cNvPr id="9" name="Picture 8" descr="cartoon of boy in bed with pills">
            <a:extLst>
              <a:ext uri="{FF2B5EF4-FFF2-40B4-BE49-F238E27FC236}">
                <a16:creationId xmlns:a16="http://schemas.microsoft.com/office/drawing/2014/main" id="{5FA42461-3604-4B13-AD9D-8CE6EBC7FD9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49351" y="4351339"/>
            <a:ext cx="1414954" cy="18332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9" descr="girl and mum at GP consutation">
            <a:extLst>
              <a:ext uri="{FF2B5EF4-FFF2-40B4-BE49-F238E27FC236}">
                <a16:creationId xmlns:a16="http://schemas.microsoft.com/office/drawing/2014/main" id="{98B9051F-51C4-40A9-848F-05190478238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750080" y="4352925"/>
            <a:ext cx="2496761" cy="1839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13" descr="dog and vet with pill pot">
            <a:extLst>
              <a:ext uri="{FF2B5EF4-FFF2-40B4-BE49-F238E27FC236}">
                <a16:creationId xmlns:a16="http://schemas.microsoft.com/office/drawing/2014/main" id="{BF8200A8-3F51-4F2C-AA78-73B4E0AA8F52}"/>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960687" y="4359276"/>
            <a:ext cx="2160587" cy="2160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Footer Placeholder 3">
            <a:extLst>
              <a:ext uri="{FF2B5EF4-FFF2-40B4-BE49-F238E27FC236}">
                <a16:creationId xmlns:a16="http://schemas.microsoft.com/office/drawing/2014/main" id="{FD0930CC-BFE9-4810-AC12-3CD472722FAF}"/>
              </a:ext>
            </a:extLst>
          </p:cNvPr>
          <p:cNvSpPr>
            <a:spLocks noGrp="1"/>
          </p:cNvSpPr>
          <p:nvPr>
            <p:ph type="ftr" sz="quarter" idx="11"/>
          </p:nvPr>
        </p:nvSpPr>
        <p:spPr>
          <a:xfrm>
            <a:off x="830831" y="6356351"/>
            <a:ext cx="3086100" cy="365125"/>
          </a:xfrm>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srgbClr val="302564"/>
                </a:solidFill>
                <a:effectLst/>
                <a:uLnTx/>
                <a:uFillTx/>
                <a:latin typeface="Calibri" panose="020F0502020204030204"/>
                <a:ea typeface="+mn-ea"/>
                <a:cs typeface="+mn-cs"/>
              </a:rPr>
              <a:t>e-Bug.eu</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itre 1">
            <a:extLst>
              <a:ext uri="{FF2B5EF4-FFF2-40B4-BE49-F238E27FC236}">
                <a16:creationId xmlns:a16="http://schemas.microsoft.com/office/drawing/2014/main" id="{911587D4-3090-42D5-BF5F-4532ACA86393}"/>
              </a:ext>
            </a:extLst>
          </p:cNvPr>
          <p:cNvSpPr>
            <a:spLocks noGrp="1"/>
          </p:cNvSpPr>
          <p:nvPr>
            <p:ph type="title"/>
          </p:nvPr>
        </p:nvSpPr>
        <p:spPr>
          <a:xfrm>
            <a:off x="511175" y="80963"/>
            <a:ext cx="8229600" cy="1116012"/>
          </a:xfrm>
        </p:spPr>
        <p:txBody>
          <a:bodyPr/>
          <a:lstStyle/>
          <a:p>
            <a:pPr algn="ctr" eaLnBrk="1" hangingPunct="1"/>
            <a:r>
              <a:rPr lang="fr-FR" altLang="fr-FR" b="1" dirty="0"/>
              <a:t>One Health</a:t>
            </a:r>
          </a:p>
        </p:txBody>
      </p:sp>
      <p:sp>
        <p:nvSpPr>
          <p:cNvPr id="11271" name="Content Placeholder 1">
            <a:extLst>
              <a:ext uri="{FF2B5EF4-FFF2-40B4-BE49-F238E27FC236}">
                <a16:creationId xmlns:a16="http://schemas.microsoft.com/office/drawing/2014/main" id="{FBDC3CDA-813D-4C9B-9033-3DC8D8CC52C8}"/>
              </a:ext>
            </a:extLst>
          </p:cNvPr>
          <p:cNvSpPr>
            <a:spLocks noGrp="1"/>
          </p:cNvSpPr>
          <p:nvPr>
            <p:ph sz="half" idx="1"/>
          </p:nvPr>
        </p:nvSpPr>
        <p:spPr>
          <a:xfrm>
            <a:off x="628649" y="1145682"/>
            <a:ext cx="7886700" cy="771030"/>
          </a:xfrm>
          <a:ln w="38100">
            <a:solidFill>
              <a:srgbClr val="117E62"/>
            </a:solidFill>
          </a:ln>
        </p:spPr>
        <p:txBody>
          <a:bodyPr/>
          <a:lstStyle/>
          <a:p>
            <a:pPr marL="0" indent="0" algn="ctr">
              <a:buNone/>
            </a:pPr>
            <a:r>
              <a:rPr lang="en-GB" altLang="fr-FR" sz="2400" dirty="0"/>
              <a:t>Keep your pet healthy the same way you keep yourself healthy!</a:t>
            </a:r>
            <a:endParaRPr lang="fr-FR" altLang="fr-FR" sz="2400" dirty="0">
              <a:solidFill>
                <a:srgbClr val="FF0000"/>
              </a:solidFill>
            </a:endParaRPr>
          </a:p>
          <a:p>
            <a:pPr algn="ctr"/>
            <a:endParaRPr lang="en-GB" altLang="en-US" sz="2400" dirty="0"/>
          </a:p>
        </p:txBody>
      </p:sp>
      <p:sp>
        <p:nvSpPr>
          <p:cNvPr id="8" name="Footer Placeholder 3">
            <a:extLst>
              <a:ext uri="{FF2B5EF4-FFF2-40B4-BE49-F238E27FC236}">
                <a16:creationId xmlns:a16="http://schemas.microsoft.com/office/drawing/2014/main" id="{FD0930CC-BFE9-4810-AC12-3CD472722FAF}"/>
              </a:ext>
            </a:extLst>
          </p:cNvPr>
          <p:cNvSpPr>
            <a:spLocks noGrp="1"/>
          </p:cNvSpPr>
          <p:nvPr>
            <p:ph type="ftr" sz="quarter" idx="11"/>
          </p:nvPr>
        </p:nvSpPr>
        <p:spPr>
          <a:xfrm>
            <a:off x="830831" y="6356351"/>
            <a:ext cx="3086100" cy="365125"/>
          </a:xfrm>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srgbClr val="302564"/>
                </a:solidFill>
                <a:effectLst/>
                <a:uLnTx/>
                <a:uFillTx/>
                <a:latin typeface="Calibri" panose="020F0502020204030204"/>
                <a:ea typeface="+mn-ea"/>
                <a:cs typeface="+mn-cs"/>
              </a:rPr>
              <a:t>e-Bug.eu</a:t>
            </a:r>
          </a:p>
        </p:txBody>
      </p:sp>
      <p:pic>
        <p:nvPicPr>
          <p:cNvPr id="12" name="Picture 6" descr="Footprint and paw print in sand">
            <a:extLst>
              <a:ext uri="{FF2B5EF4-FFF2-40B4-BE49-F238E27FC236}">
                <a16:creationId xmlns:a16="http://schemas.microsoft.com/office/drawing/2014/main" id="{EC033CEE-0739-44F1-85ED-02FA4C9EB9EA}"/>
              </a:ext>
            </a:extLst>
          </p:cNvPr>
          <p:cNvPicPr>
            <a:picLocks noGrp="1" noChangeAspect="1" noChangeArrowheads="1"/>
          </p:cNvPicPr>
          <p:nvPr>
            <p:ph sz="half" idx="2"/>
          </p:nvPr>
        </p:nvPicPr>
        <p:blipFill>
          <a:blip r:embed="rId3">
            <a:extLst>
              <a:ext uri="{28A0092B-C50C-407E-A947-70E740481C1C}">
                <a14:useLocalDpi xmlns:a14="http://schemas.microsoft.com/office/drawing/2010/main" val="0"/>
              </a:ext>
            </a:extLst>
          </a:blip>
          <a:srcRect/>
          <a:stretch>
            <a:fillRect/>
          </a:stretch>
        </p:blipFill>
        <p:spPr>
          <a:xfrm>
            <a:off x="2519360" y="2133406"/>
            <a:ext cx="4105275" cy="3044825"/>
          </a:xfrm>
          <a:noFill/>
        </p:spPr>
      </p:pic>
      <p:sp>
        <p:nvSpPr>
          <p:cNvPr id="13" name="Content Placeholder 1">
            <a:extLst>
              <a:ext uri="{FF2B5EF4-FFF2-40B4-BE49-F238E27FC236}">
                <a16:creationId xmlns:a16="http://schemas.microsoft.com/office/drawing/2014/main" id="{A5CFB7D7-927A-4DA0-BDE4-A2E81034783B}"/>
              </a:ext>
            </a:extLst>
          </p:cNvPr>
          <p:cNvSpPr txBox="1">
            <a:spLocks/>
          </p:cNvSpPr>
          <p:nvPr/>
        </p:nvSpPr>
        <p:spPr>
          <a:xfrm>
            <a:off x="2346661" y="5511671"/>
            <a:ext cx="4450675" cy="848349"/>
          </a:xfrm>
          <a:prstGeom prst="rect">
            <a:avLst/>
          </a:prstGeom>
          <a:ln w="38100">
            <a:solidFill>
              <a:srgbClr val="117E62"/>
            </a:solidFill>
          </a:ln>
        </p:spPr>
        <p:txBody>
          <a:bodyPr vert="horz" lIns="91440" tIns="45720" rIns="91440" bIns="45720" rtlCol="0">
            <a:normAutofit/>
          </a:bodyPr>
          <a:lstStyle>
            <a:lvl1pPr marL="228600" indent="-228600" algn="l" defTabSz="914400" rtl="0" eaLnBrk="1" latinLnBrk="0" hangingPunct="1">
              <a:lnSpc>
                <a:spcPct val="90000"/>
              </a:lnSpc>
              <a:spcBef>
                <a:spcPts val="1000"/>
              </a:spcBef>
              <a:buClr>
                <a:schemeClr val="tx1"/>
              </a:buClr>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Clr>
                <a:schemeClr val="tx1"/>
              </a:buClr>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Clr>
                <a:schemeClr val="tx1"/>
              </a:buClr>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Clr>
                <a:schemeClr val="tx1"/>
              </a:buClr>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Clr>
                <a:schemeClr val="tx1"/>
              </a:buClr>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1000"/>
              </a:spcBef>
              <a:spcAft>
                <a:spcPts val="0"/>
              </a:spcAft>
              <a:buClr>
                <a:srgbClr val="302564"/>
              </a:buClr>
              <a:buSzTx/>
              <a:buFont typeface="Arial" panose="020B0604020202020204" pitchFamily="34" charset="0"/>
              <a:buNone/>
              <a:tabLst/>
              <a:defRPr/>
            </a:pPr>
            <a:r>
              <a:rPr kumimoji="0" lang="en-GB" altLang="fr-FR" sz="2400" b="0" i="0" u="none" strike="noStrike" kern="1200" cap="none" spc="0" normalizeH="0" baseline="0" noProof="0" dirty="0">
                <a:ln>
                  <a:noFill/>
                </a:ln>
                <a:solidFill>
                  <a:srgbClr val="302564"/>
                </a:solidFill>
                <a:effectLst/>
                <a:uLnTx/>
                <a:uFillTx/>
                <a:latin typeface="Arial" panose="020B0604020202020204" pitchFamily="34" charset="0"/>
                <a:ea typeface="+mn-ea"/>
                <a:cs typeface="Arial" panose="020B0604020202020204" pitchFamily="34" charset="0"/>
              </a:rPr>
              <a:t>Test your knowledge of animal hygiene by taking our quiz!</a:t>
            </a:r>
            <a:endParaRPr kumimoji="0" lang="fr-FR" altLang="fr-FR" sz="2400" b="0" i="0" u="none" strike="noStrike" kern="1200" cap="none" spc="0" normalizeH="0" baseline="0" noProof="0" dirty="0">
              <a:ln>
                <a:noFill/>
              </a:ln>
              <a:solidFill>
                <a:srgbClr val="FF0000"/>
              </a:solidFill>
              <a:effectLst/>
              <a:uLnTx/>
              <a:uFillTx/>
              <a:latin typeface="Arial" panose="020B0604020202020204" pitchFamily="34" charset="0"/>
              <a:ea typeface="+mn-ea"/>
              <a:cs typeface="Arial" panose="020B0604020202020204" pitchFamily="34" charset="0"/>
            </a:endParaRPr>
          </a:p>
          <a:p>
            <a:pPr marL="228600" marR="0" lvl="0" indent="-228600" algn="ctr" defTabSz="914400" rtl="0" eaLnBrk="1" fontAlgn="auto" latinLnBrk="0" hangingPunct="1">
              <a:lnSpc>
                <a:spcPct val="90000"/>
              </a:lnSpc>
              <a:spcBef>
                <a:spcPts val="1000"/>
              </a:spcBef>
              <a:spcAft>
                <a:spcPts val="0"/>
              </a:spcAft>
              <a:buClr>
                <a:srgbClr val="302564"/>
              </a:buClr>
              <a:buSzTx/>
              <a:buFont typeface="Arial" panose="020B0604020202020204" pitchFamily="34" charset="0"/>
              <a:buChar char="•"/>
              <a:tabLst/>
              <a:defRPr/>
            </a:pPr>
            <a:endParaRPr kumimoji="0" lang="en-GB" altLang="en-US" sz="2400" b="0" i="0" u="none" strike="noStrike" kern="1200" cap="none" spc="0" normalizeH="0" baseline="0" noProof="0" dirty="0">
              <a:ln>
                <a:noFill/>
              </a:ln>
              <a:solidFill>
                <a:srgbClr val="302564"/>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366385521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117E62"/>
        </a:solidFill>
        <a:effectLst/>
      </p:bgPr>
    </p:bg>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ECBE6E70-8D6B-46AA-868A-0419D38170A3}"/>
              </a:ext>
            </a:extLst>
          </p:cNvPr>
          <p:cNvSpPr txBox="1">
            <a:spLocks noGrp="1"/>
          </p:cNvSpPr>
          <p:nvPr>
            <p:ph type="title" idx="4294967295"/>
          </p:nvPr>
        </p:nvSpPr>
        <p:spPr>
          <a:xfrm>
            <a:off x="300039" y="2002631"/>
            <a:ext cx="10148886" cy="2852737"/>
          </a:xfrm>
          <a:prstGeom prst="rect">
            <a:avLst/>
          </a:prstGeom>
          <a:noFill/>
          <a:ln>
            <a:noFill/>
            <a:prstDash/>
          </a:ln>
          <a:effectLst/>
        </p:spPr>
        <p:txBody>
          <a:bodyPr rot="0" spcFirstLastPara="0" vertOverflow="overflow" horzOverflow="overflow" vert="horz" wrap="square" lIns="91440" tIns="45720" rIns="91440" bIns="45720" numCol="1" spcCol="0" rtlCol="0" fromWordArt="0" anchor="b" anchorCtr="0" forceAA="0" compatLnSpc="1">
            <a:prstTxWarp prst="textNoShape">
              <a:avLst/>
            </a:prstTxWarp>
            <a:normAutofit/>
          </a:bodyPr>
          <a:lstStyle>
            <a:lvl1pPr algn="l" defTabSz="914400" rtl="0" eaLnBrk="1" latinLnBrk="0" hangingPunct="1">
              <a:lnSpc>
                <a:spcPct val="90000"/>
              </a:lnSpc>
              <a:spcBef>
                <a:spcPct val="0"/>
              </a:spcBef>
              <a:buNone/>
              <a:defRPr sz="6000" kern="1200">
                <a:solidFill>
                  <a:schemeClr val="bg1"/>
                </a:solidFill>
                <a:latin typeface="Arial" panose="020B0604020202020204" pitchFamily="34" charset="0"/>
                <a:ea typeface="+mj-ea"/>
                <a:cs typeface="Arial" panose="020B0604020202020204" pitchFamily="34" charset="0"/>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GB" sz="6000" b="1" i="0" u="none" strike="noStrike" kern="1200" cap="none" spc="0" normalizeH="0" baseline="0" noProof="0" dirty="0">
                <a:ln>
                  <a:noFill/>
                </a:ln>
                <a:solidFill>
                  <a:schemeClr val="bg1"/>
                </a:solidFill>
                <a:effectLst/>
                <a:uLnTx/>
                <a:uFillTx/>
                <a:latin typeface="Arial" panose="020B0604020202020204" pitchFamily="34" charset="0"/>
                <a:ea typeface="+mj-ea"/>
                <a:cs typeface="Arial" panose="020B0604020202020204" pitchFamily="34" charset="0"/>
              </a:rPr>
              <a:t>Main Activity:</a:t>
            </a:r>
          </a:p>
          <a:p>
            <a:pPr marL="0" marR="0" lvl="0" indent="0" algn="l" defTabSz="914400" rtl="0" eaLnBrk="1" fontAlgn="auto" latinLnBrk="0" hangingPunct="1">
              <a:lnSpc>
                <a:spcPct val="90000"/>
              </a:lnSpc>
              <a:spcBef>
                <a:spcPct val="0"/>
              </a:spcBef>
              <a:spcAft>
                <a:spcPts val="0"/>
              </a:spcAft>
              <a:buClrTx/>
              <a:buSzTx/>
              <a:buFontTx/>
              <a:buNone/>
              <a:tabLst/>
              <a:defRPr/>
            </a:pPr>
            <a:r>
              <a:rPr kumimoji="0" lang="en-GB" sz="6000" b="1" i="0" u="none" strike="noStrike" kern="1200" cap="none" spc="0" normalizeH="0" baseline="0" noProof="0" dirty="0">
                <a:ln>
                  <a:noFill/>
                </a:ln>
                <a:solidFill>
                  <a:schemeClr val="bg1"/>
                </a:solidFill>
                <a:effectLst/>
                <a:uLnTx/>
                <a:uFillTx/>
                <a:latin typeface="Arial" panose="020B0604020202020204" pitchFamily="34" charset="0"/>
                <a:ea typeface="+mj-ea"/>
                <a:cs typeface="Arial" panose="020B0604020202020204" pitchFamily="34" charset="0"/>
              </a:rPr>
              <a:t>Memory Game</a:t>
            </a:r>
          </a:p>
        </p:txBody>
      </p:sp>
      <p:sp>
        <p:nvSpPr>
          <p:cNvPr id="4" name="Footer Placeholder 3">
            <a:extLst>
              <a:ext uri="{FF2B5EF4-FFF2-40B4-BE49-F238E27FC236}">
                <a16:creationId xmlns:a16="http://schemas.microsoft.com/office/drawing/2014/main" id="{84A2E192-C8EB-4A37-A845-F34BE87BB950}"/>
              </a:ext>
            </a:extLst>
          </p:cNvPr>
          <p:cNvSpPr>
            <a:spLocks noGrp="1"/>
          </p:cNvSpPr>
          <p:nvPr>
            <p:ph type="ftr" sz="quarter" idx="11"/>
          </p:nvPr>
        </p:nvSpPr>
        <p:spPr/>
        <p:txBody>
          <a:bodyPr/>
          <a:lstStyle/>
          <a:p>
            <a:r>
              <a:rPr lang="en-GB"/>
              <a:t>e-Bug.eu</a:t>
            </a:r>
            <a:endParaRPr lang="en-GB" dirty="0"/>
          </a:p>
        </p:txBody>
      </p:sp>
    </p:spTree>
    <p:extLst>
      <p:ext uri="{BB962C8B-B14F-4D97-AF65-F5344CB8AC3E}">
        <p14:creationId xmlns:p14="http://schemas.microsoft.com/office/powerpoint/2010/main" val="341051686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117E6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E81074-2067-4BBC-8D1D-2891D44A539D}"/>
              </a:ext>
              <a:ext uri="{C183D7F6-B498-43B3-948B-1728B52AA6E4}">
                <adec:decorative xmlns:adec="http://schemas.microsoft.com/office/drawing/2017/decorative" val="0"/>
              </a:ext>
            </a:extLst>
          </p:cNvPr>
          <p:cNvSpPr>
            <a:spLocks noGrp="1"/>
          </p:cNvSpPr>
          <p:nvPr>
            <p:ph type="title"/>
          </p:nvPr>
        </p:nvSpPr>
        <p:spPr>
          <a:xfrm>
            <a:off x="623888" y="-2852737"/>
            <a:ext cx="7886700" cy="2852737"/>
          </a:xfrm>
        </p:spPr>
        <p:txBody>
          <a:bodyPr vert="horz" lIns="91440" tIns="45720" rIns="91440" bIns="45720" rtlCol="0" anchor="b">
            <a:normAutofit/>
          </a:bodyPr>
          <a:lstStyle/>
          <a:p>
            <a:r>
              <a:rPr lang="en-GB" dirty="0"/>
              <a:t>Memory Game Activity</a:t>
            </a:r>
          </a:p>
        </p:txBody>
      </p:sp>
      <p:pic>
        <p:nvPicPr>
          <p:cNvPr id="5" name="Picture 4">
            <a:extLst>
              <a:ext uri="{FF2B5EF4-FFF2-40B4-BE49-F238E27FC236}">
                <a16:creationId xmlns:a16="http://schemas.microsoft.com/office/drawing/2014/main" id="{D1B676A5-8695-4EA9-994E-CA0636731CB8}"/>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157162" y="717947"/>
            <a:ext cx="8905875" cy="5216128"/>
          </a:xfrm>
          <a:prstGeom prst="rect">
            <a:avLst/>
          </a:prstGeom>
        </p:spPr>
      </p:pic>
      <p:pic>
        <p:nvPicPr>
          <p:cNvPr id="7" name="Picture 6" descr="9 yellow card, two of the cards show ticks, 3 card with a tick and 2 cards with a cross">
            <a:extLst>
              <a:ext uri="{FF2B5EF4-FFF2-40B4-BE49-F238E27FC236}">
                <a16:creationId xmlns:a16="http://schemas.microsoft.com/office/drawing/2014/main" id="{030778C3-0F99-4BB8-AC8F-4FA3F5942A64}"/>
              </a:ext>
            </a:extLst>
          </p:cNvPr>
          <p:cNvPicPr>
            <a:picLocks noChangeAspect="1"/>
          </p:cNvPicPr>
          <p:nvPr/>
        </p:nvPicPr>
        <p:blipFill>
          <a:blip r:embed="rId3"/>
          <a:srcRect/>
          <a:stretch/>
        </p:blipFill>
        <p:spPr>
          <a:xfrm>
            <a:off x="355547" y="1275140"/>
            <a:ext cx="8509104" cy="4101742"/>
          </a:xfrm>
          <a:prstGeom prst="rect">
            <a:avLst/>
          </a:prstGeom>
        </p:spPr>
      </p:pic>
      <p:sp>
        <p:nvSpPr>
          <p:cNvPr id="3" name="TextBox 2">
            <a:extLst>
              <a:ext uri="{FF2B5EF4-FFF2-40B4-BE49-F238E27FC236}">
                <a16:creationId xmlns:a16="http://schemas.microsoft.com/office/drawing/2014/main" id="{D4C304ED-1140-41C3-B069-AB7CC072C024}"/>
              </a:ext>
            </a:extLst>
          </p:cNvPr>
          <p:cNvSpPr txBox="1"/>
          <p:nvPr/>
        </p:nvSpPr>
        <p:spPr>
          <a:xfrm>
            <a:off x="554089" y="1562100"/>
            <a:ext cx="2190750" cy="1631216"/>
          </a:xfrm>
          <a:prstGeom prst="rect">
            <a:avLst/>
          </a:prstGeom>
          <a:noFill/>
        </p:spPr>
        <p:txBody>
          <a:bodyPr wrap="square" rtlCol="0">
            <a:spAutoFit/>
          </a:bodyPr>
          <a:lstStyle/>
          <a:p>
            <a:r>
              <a:rPr lang="en-GB" sz="2000" dirty="0">
                <a:solidFill>
                  <a:schemeClr val="accent6">
                    <a:lumMod val="75000"/>
                  </a:schemeClr>
                </a:solidFill>
                <a:latin typeface="Arial" panose="020B0604020202020204" pitchFamily="34" charset="0"/>
                <a:cs typeface="Arial" panose="020B0604020202020204" pitchFamily="34" charset="0"/>
              </a:rPr>
              <a:t>1. Divide group into two teams; human health (blue) and animal health (green)</a:t>
            </a:r>
          </a:p>
        </p:txBody>
      </p:sp>
      <p:sp>
        <p:nvSpPr>
          <p:cNvPr id="10" name="TextBox 9">
            <a:extLst>
              <a:ext uri="{FF2B5EF4-FFF2-40B4-BE49-F238E27FC236}">
                <a16:creationId xmlns:a16="http://schemas.microsoft.com/office/drawing/2014/main" id="{DEC59393-EA3C-464B-9934-E0D883036CD7}"/>
              </a:ext>
            </a:extLst>
          </p:cNvPr>
          <p:cNvSpPr txBox="1"/>
          <p:nvPr/>
        </p:nvSpPr>
        <p:spPr>
          <a:xfrm>
            <a:off x="2744839" y="1562100"/>
            <a:ext cx="1960510" cy="1323439"/>
          </a:xfrm>
          <a:prstGeom prst="rect">
            <a:avLst/>
          </a:prstGeom>
          <a:noFill/>
        </p:spPr>
        <p:txBody>
          <a:bodyPr wrap="square" rtlCol="0">
            <a:spAutoFit/>
          </a:bodyPr>
          <a:lstStyle/>
          <a:p>
            <a:r>
              <a:rPr lang="en-GB" sz="2000" dirty="0">
                <a:solidFill>
                  <a:schemeClr val="accent6">
                    <a:lumMod val="75000"/>
                  </a:schemeClr>
                </a:solidFill>
                <a:latin typeface="Arial" panose="020B0604020202020204" pitchFamily="34" charset="0"/>
                <a:cs typeface="Arial" panose="020B0604020202020204" pitchFamily="34" charset="0"/>
              </a:rPr>
              <a:t>2. Shuffle cards and place facing down on a table</a:t>
            </a:r>
          </a:p>
        </p:txBody>
      </p:sp>
      <p:sp>
        <p:nvSpPr>
          <p:cNvPr id="13" name="TextBox 12">
            <a:extLst>
              <a:ext uri="{FF2B5EF4-FFF2-40B4-BE49-F238E27FC236}">
                <a16:creationId xmlns:a16="http://schemas.microsoft.com/office/drawing/2014/main" id="{D314F6B4-4A4C-48B0-BDA5-D04881C1ACB1}"/>
              </a:ext>
            </a:extLst>
          </p:cNvPr>
          <p:cNvSpPr txBox="1"/>
          <p:nvPr/>
        </p:nvSpPr>
        <p:spPr>
          <a:xfrm>
            <a:off x="4736753" y="1562099"/>
            <a:ext cx="1960511" cy="1323439"/>
          </a:xfrm>
          <a:prstGeom prst="rect">
            <a:avLst/>
          </a:prstGeom>
          <a:noFill/>
        </p:spPr>
        <p:txBody>
          <a:bodyPr wrap="square" rtlCol="0">
            <a:spAutoFit/>
          </a:bodyPr>
          <a:lstStyle/>
          <a:p>
            <a:r>
              <a:rPr lang="en-GB" sz="2000" dirty="0">
                <a:solidFill>
                  <a:schemeClr val="accent6">
                    <a:lumMod val="75000"/>
                  </a:schemeClr>
                </a:solidFill>
                <a:latin typeface="Arial" panose="020B0604020202020204" pitchFamily="34" charset="0"/>
                <a:cs typeface="Arial" panose="020B0604020202020204" pitchFamily="34" charset="0"/>
              </a:rPr>
              <a:t>3. In turns, pick a card and try to match the pairs</a:t>
            </a:r>
          </a:p>
        </p:txBody>
      </p:sp>
      <p:sp>
        <p:nvSpPr>
          <p:cNvPr id="14" name="TextBox 13">
            <a:extLst>
              <a:ext uri="{FF2B5EF4-FFF2-40B4-BE49-F238E27FC236}">
                <a16:creationId xmlns:a16="http://schemas.microsoft.com/office/drawing/2014/main" id="{0F0F697A-3B71-4755-83A8-EFF7ABBD10C0}"/>
              </a:ext>
            </a:extLst>
          </p:cNvPr>
          <p:cNvSpPr txBox="1"/>
          <p:nvPr/>
        </p:nvSpPr>
        <p:spPr>
          <a:xfrm>
            <a:off x="6728669" y="1562100"/>
            <a:ext cx="1722386" cy="1015663"/>
          </a:xfrm>
          <a:prstGeom prst="rect">
            <a:avLst/>
          </a:prstGeom>
          <a:noFill/>
        </p:spPr>
        <p:txBody>
          <a:bodyPr wrap="square" rtlCol="0">
            <a:spAutoFit/>
          </a:bodyPr>
          <a:lstStyle/>
          <a:p>
            <a:r>
              <a:rPr lang="en-GB" sz="2000" dirty="0">
                <a:solidFill>
                  <a:schemeClr val="accent6">
                    <a:lumMod val="75000"/>
                  </a:schemeClr>
                </a:solidFill>
                <a:latin typeface="Arial" panose="020B0604020202020204" pitchFamily="34" charset="0"/>
                <a:cs typeface="Arial" panose="020B0604020202020204" pitchFamily="34" charset="0"/>
              </a:rPr>
              <a:t>4. The team with the most pairs wins</a:t>
            </a:r>
          </a:p>
        </p:txBody>
      </p:sp>
      <p:sp>
        <p:nvSpPr>
          <p:cNvPr id="4" name="Footer Placeholder 3">
            <a:extLst>
              <a:ext uri="{FF2B5EF4-FFF2-40B4-BE49-F238E27FC236}">
                <a16:creationId xmlns:a16="http://schemas.microsoft.com/office/drawing/2014/main" id="{197E3A02-5B3C-4B6E-97FE-66E7EF80F436}"/>
              </a:ext>
            </a:extLst>
          </p:cNvPr>
          <p:cNvSpPr>
            <a:spLocks noGrp="1"/>
          </p:cNvSpPr>
          <p:nvPr>
            <p:ph type="ftr" sz="quarter" idx="11"/>
          </p:nvPr>
        </p:nvSpPr>
        <p:spPr/>
        <p:txBody>
          <a:bodyPr/>
          <a:lstStyle/>
          <a:p>
            <a:r>
              <a:rPr lang="en-GB"/>
              <a:t>e-Bug.eu</a:t>
            </a:r>
            <a:endParaRPr lang="en-GB" dirty="0"/>
          </a:p>
        </p:txBody>
      </p:sp>
    </p:spTree>
    <p:extLst>
      <p:ext uri="{BB962C8B-B14F-4D97-AF65-F5344CB8AC3E}">
        <p14:creationId xmlns:p14="http://schemas.microsoft.com/office/powerpoint/2010/main" val="10389127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3"/>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10" grpId="0"/>
      <p:bldP spid="13" grpId="0"/>
      <p:bldP spid="14"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4FA044-6E7E-4B58-AE6C-9147DCB106F0}"/>
              </a:ext>
            </a:extLst>
          </p:cNvPr>
          <p:cNvSpPr>
            <a:spLocks noGrp="1"/>
          </p:cNvSpPr>
          <p:nvPr>
            <p:ph type="title"/>
          </p:nvPr>
        </p:nvSpPr>
        <p:spPr>
          <a:xfrm>
            <a:off x="628649" y="-23020"/>
            <a:ext cx="7886700" cy="1325563"/>
          </a:xfrm>
        </p:spPr>
        <p:txBody>
          <a:bodyPr/>
          <a:lstStyle/>
          <a:p>
            <a:pPr algn="ctr"/>
            <a:r>
              <a:rPr lang="en-GB" b="1" dirty="0"/>
              <a:t>Learning Outcomes</a:t>
            </a:r>
          </a:p>
        </p:txBody>
      </p:sp>
      <p:sp>
        <p:nvSpPr>
          <p:cNvPr id="3" name="Content Placeholder 2">
            <a:extLst>
              <a:ext uri="{FF2B5EF4-FFF2-40B4-BE49-F238E27FC236}">
                <a16:creationId xmlns:a16="http://schemas.microsoft.com/office/drawing/2014/main" id="{736CC254-3A05-42F9-9319-F72717823C13}"/>
              </a:ext>
            </a:extLst>
          </p:cNvPr>
          <p:cNvSpPr>
            <a:spLocks noGrp="1"/>
          </p:cNvSpPr>
          <p:nvPr>
            <p:ph idx="1"/>
          </p:nvPr>
        </p:nvSpPr>
        <p:spPr>
          <a:xfrm>
            <a:off x="253490" y="1354137"/>
            <a:ext cx="8637019" cy="4899026"/>
          </a:xfrm>
        </p:spPr>
        <p:txBody>
          <a:bodyPr>
            <a:normAutofit/>
          </a:bodyPr>
          <a:lstStyle/>
          <a:p>
            <a:pPr marL="0" lvl="0" indent="0" algn="just">
              <a:buNone/>
            </a:pPr>
            <a:r>
              <a:rPr lang="en-GB" sz="2200" b="1" dirty="0"/>
              <a:t>All students will: </a:t>
            </a:r>
          </a:p>
          <a:p>
            <a:pPr marL="0" lvl="0" indent="0" algn="just">
              <a:buNone/>
            </a:pPr>
            <a:r>
              <a:rPr lang="en-GB" sz="2200" dirty="0"/>
              <a:t>•  Understand that what you do to help your pet be healthy is the same as what you need to do for yourself.</a:t>
            </a:r>
          </a:p>
          <a:p>
            <a:pPr marL="0" lvl="0" indent="0" algn="just">
              <a:buNone/>
            </a:pPr>
            <a:r>
              <a:rPr lang="en-GB" sz="2200" dirty="0"/>
              <a:t>• Understand that, just like us, animals should only take antibiotics if necessary and it is important to finish the course.</a:t>
            </a:r>
          </a:p>
          <a:p>
            <a:pPr marL="0" lvl="0" indent="0" algn="just">
              <a:buNone/>
            </a:pPr>
            <a:r>
              <a:rPr lang="en-GB" sz="2200" dirty="0"/>
              <a:t>•  Understand that harmful microbes can be found on the farm and that these microbes can spread to humans.</a:t>
            </a:r>
          </a:p>
          <a:p>
            <a:pPr marL="0" lvl="0" indent="0" algn="just">
              <a:buNone/>
            </a:pPr>
            <a:r>
              <a:rPr lang="en-GB" sz="2200" dirty="0"/>
              <a:t>•  Understand that by washing our hands and following some basic rules we can reduce the chance of picking up an infection on the farm. </a:t>
            </a:r>
          </a:p>
          <a:p>
            <a:pPr marL="0" lvl="0" indent="0" algn="just">
              <a:buNone/>
            </a:pPr>
            <a:r>
              <a:rPr lang="en-GB" sz="2200" b="1" dirty="0"/>
              <a:t>Most students will: </a:t>
            </a:r>
          </a:p>
          <a:p>
            <a:pPr marL="0" lvl="0" indent="0" algn="just">
              <a:buNone/>
            </a:pPr>
            <a:r>
              <a:rPr lang="en-GB" sz="2200" dirty="0"/>
              <a:t>• Understand that some microbes can be transmitted from animals to humans and vice versa.</a:t>
            </a:r>
          </a:p>
          <a:p>
            <a:pPr marL="0" lvl="0" indent="0" algn="just">
              <a:buNone/>
            </a:pPr>
            <a:endParaRPr lang="en-GB" sz="2200" dirty="0"/>
          </a:p>
        </p:txBody>
      </p:sp>
      <p:sp>
        <p:nvSpPr>
          <p:cNvPr id="4" name="Footer Placeholder 3">
            <a:extLst>
              <a:ext uri="{FF2B5EF4-FFF2-40B4-BE49-F238E27FC236}">
                <a16:creationId xmlns:a16="http://schemas.microsoft.com/office/drawing/2014/main" id="{188D15B6-5797-462F-A75B-64B5EA985C87}"/>
              </a:ext>
            </a:extLst>
          </p:cNvPr>
          <p:cNvSpPr>
            <a:spLocks noGrp="1"/>
          </p:cNvSpPr>
          <p:nvPr>
            <p:ph type="ftr" sz="quarter" idx="11"/>
          </p:nvPr>
        </p:nvSpPr>
        <p:spPr/>
        <p:txBody>
          <a:bodyPr/>
          <a:lstStyle/>
          <a:p>
            <a:r>
              <a:rPr lang="en-GB"/>
              <a:t>e-Bug.eu</a:t>
            </a:r>
            <a:endParaRPr lang="en-GB" dirty="0"/>
          </a:p>
        </p:txBody>
      </p:sp>
    </p:spTree>
    <p:extLst>
      <p:ext uri="{BB962C8B-B14F-4D97-AF65-F5344CB8AC3E}">
        <p14:creationId xmlns:p14="http://schemas.microsoft.com/office/powerpoint/2010/main" val="364181195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117E62"/>
        </a:solidFill>
        <a:effectLst/>
      </p:bgPr>
    </p:bg>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B011F8C9-A0AA-42DF-9A2A-17E2088002EB}"/>
              </a:ext>
            </a:extLst>
          </p:cNvPr>
          <p:cNvSpPr>
            <a:spLocks noGrp="1"/>
          </p:cNvSpPr>
          <p:nvPr>
            <p:ph type="title"/>
          </p:nvPr>
        </p:nvSpPr>
        <p:spPr>
          <a:xfrm>
            <a:off x="471488" y="1690689"/>
            <a:ext cx="7886700" cy="2852737"/>
          </a:xfrm>
        </p:spPr>
        <p:txBody>
          <a:bodyPr>
            <a:normAutofit/>
          </a:bodyPr>
          <a:lstStyle/>
          <a:p>
            <a:r>
              <a:rPr lang="en-GB" sz="7000" b="1" dirty="0"/>
              <a:t>Discussion</a:t>
            </a:r>
          </a:p>
        </p:txBody>
      </p:sp>
      <p:sp>
        <p:nvSpPr>
          <p:cNvPr id="4" name="Footer Placeholder 3">
            <a:extLst>
              <a:ext uri="{FF2B5EF4-FFF2-40B4-BE49-F238E27FC236}">
                <a16:creationId xmlns:a16="http://schemas.microsoft.com/office/drawing/2014/main" id="{30281A2D-5974-4126-9F29-9AAF97681FF6}"/>
              </a:ext>
            </a:extLst>
          </p:cNvPr>
          <p:cNvSpPr>
            <a:spLocks noGrp="1"/>
          </p:cNvSpPr>
          <p:nvPr>
            <p:ph type="ftr" sz="quarter" idx="11"/>
          </p:nvPr>
        </p:nvSpPr>
        <p:spPr/>
        <p:txBody>
          <a:bodyPr/>
          <a:lstStyle/>
          <a:p>
            <a:r>
              <a:rPr lang="en-GB"/>
              <a:t>e-Bug.eu</a:t>
            </a:r>
            <a:endParaRPr lang="en-GB" dirty="0"/>
          </a:p>
        </p:txBody>
      </p:sp>
    </p:spTree>
    <p:extLst>
      <p:ext uri="{BB962C8B-B14F-4D97-AF65-F5344CB8AC3E}">
        <p14:creationId xmlns:p14="http://schemas.microsoft.com/office/powerpoint/2010/main" val="329983514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A047D5-953C-4EFC-86FB-9E2307B99B8C}"/>
              </a:ext>
            </a:extLst>
          </p:cNvPr>
          <p:cNvSpPr>
            <a:spLocks noGrp="1"/>
          </p:cNvSpPr>
          <p:nvPr>
            <p:ph type="title"/>
          </p:nvPr>
        </p:nvSpPr>
        <p:spPr>
          <a:xfrm>
            <a:off x="301852" y="0"/>
            <a:ext cx="6689256" cy="1325563"/>
          </a:xfrm>
        </p:spPr>
        <p:txBody>
          <a:bodyPr>
            <a:normAutofit/>
          </a:bodyPr>
          <a:lstStyle/>
          <a:p>
            <a:r>
              <a:rPr lang="en-GB" b="1" dirty="0"/>
              <a:t>Discussion Points</a:t>
            </a:r>
          </a:p>
        </p:txBody>
      </p:sp>
      <p:sp>
        <p:nvSpPr>
          <p:cNvPr id="8" name="Speech Bubble: Rectangle 7">
            <a:extLst>
              <a:ext uri="{FF2B5EF4-FFF2-40B4-BE49-F238E27FC236}">
                <a16:creationId xmlns:a16="http://schemas.microsoft.com/office/drawing/2014/main" id="{87B9B448-9D88-46BF-A48A-C936F89E1B5C}"/>
              </a:ext>
            </a:extLst>
          </p:cNvPr>
          <p:cNvSpPr/>
          <p:nvPr/>
        </p:nvSpPr>
        <p:spPr>
          <a:xfrm>
            <a:off x="4558308" y="1168387"/>
            <a:ext cx="3867151" cy="895376"/>
          </a:xfrm>
          <a:prstGeom prst="wedgeRectCallout">
            <a:avLst>
              <a:gd name="adj1" fmla="val -63776"/>
              <a:gd name="adj2" fmla="val 1114"/>
            </a:avLst>
          </a:prstGeom>
          <a:solidFill>
            <a:srgbClr val="117E62"/>
          </a:solidFill>
          <a:ln>
            <a:solidFill>
              <a:srgbClr val="117E62"/>
            </a:solid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en-GB" sz="2000" dirty="0">
                <a:latin typeface="Arial" panose="020B0604020202020204" pitchFamily="34" charset="0"/>
                <a:cs typeface="Arial" panose="020B0604020202020204" pitchFamily="34" charset="0"/>
              </a:rPr>
              <a:t>What are the main similarities between human and pet health?</a:t>
            </a:r>
          </a:p>
        </p:txBody>
      </p:sp>
      <p:sp>
        <p:nvSpPr>
          <p:cNvPr id="5" name="Speech Bubble: Rectangle 4">
            <a:extLst>
              <a:ext uri="{FF2B5EF4-FFF2-40B4-BE49-F238E27FC236}">
                <a16:creationId xmlns:a16="http://schemas.microsoft.com/office/drawing/2014/main" id="{00B59D23-6C52-4D8A-B0B6-28B760991FD7}"/>
              </a:ext>
            </a:extLst>
          </p:cNvPr>
          <p:cNvSpPr/>
          <p:nvPr/>
        </p:nvSpPr>
        <p:spPr>
          <a:xfrm>
            <a:off x="727248" y="2377962"/>
            <a:ext cx="3831060" cy="911333"/>
          </a:xfrm>
          <a:prstGeom prst="wedgeRectCallout">
            <a:avLst>
              <a:gd name="adj1" fmla="val 63551"/>
              <a:gd name="adj2" fmla="val 40695"/>
            </a:avLst>
          </a:prstGeom>
          <a:solidFill>
            <a:srgbClr val="117E62"/>
          </a:solidFill>
          <a:ln>
            <a:solidFill>
              <a:srgbClr val="117E62"/>
            </a:solid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en-GB" sz="2000" dirty="0">
                <a:latin typeface="Arial" panose="020B0604020202020204" pitchFamily="34" charset="0"/>
                <a:cs typeface="Arial" panose="020B0604020202020204" pitchFamily="34" charset="0"/>
              </a:rPr>
              <a:t>What must be done to keep a pet in good health? </a:t>
            </a:r>
          </a:p>
        </p:txBody>
      </p:sp>
      <p:sp>
        <p:nvSpPr>
          <p:cNvPr id="6" name="Speech Bubble: Rectangle 5">
            <a:extLst>
              <a:ext uri="{FF2B5EF4-FFF2-40B4-BE49-F238E27FC236}">
                <a16:creationId xmlns:a16="http://schemas.microsoft.com/office/drawing/2014/main" id="{C9BECB05-84B6-4D62-B1A1-03FC183AD9A4}"/>
              </a:ext>
            </a:extLst>
          </p:cNvPr>
          <p:cNvSpPr/>
          <p:nvPr/>
        </p:nvSpPr>
        <p:spPr>
          <a:xfrm>
            <a:off x="4558308" y="3620112"/>
            <a:ext cx="4017991" cy="895377"/>
          </a:xfrm>
          <a:prstGeom prst="wedgeRectCallout">
            <a:avLst>
              <a:gd name="adj1" fmla="val -68281"/>
              <a:gd name="adj2" fmla="val 12881"/>
            </a:avLst>
          </a:prstGeom>
          <a:solidFill>
            <a:srgbClr val="117E62"/>
          </a:solidFill>
          <a:ln>
            <a:solidFill>
              <a:srgbClr val="117E62"/>
            </a:solid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en-GB" sz="2000" dirty="0">
                <a:latin typeface="Arial" panose="020B0604020202020204" pitchFamily="34" charset="0"/>
                <a:cs typeface="Arial" panose="020B0604020202020204" pitchFamily="34" charset="0"/>
              </a:rPr>
              <a:t>What must be done if a pet is sick? </a:t>
            </a:r>
          </a:p>
        </p:txBody>
      </p:sp>
      <p:sp>
        <p:nvSpPr>
          <p:cNvPr id="13" name="Speech Bubble: Rectangle 12">
            <a:extLst>
              <a:ext uri="{FF2B5EF4-FFF2-40B4-BE49-F238E27FC236}">
                <a16:creationId xmlns:a16="http://schemas.microsoft.com/office/drawing/2014/main" id="{81525367-697C-4CB7-913D-2FC27CEB2DB5}"/>
              </a:ext>
            </a:extLst>
          </p:cNvPr>
          <p:cNvSpPr/>
          <p:nvPr/>
        </p:nvSpPr>
        <p:spPr>
          <a:xfrm>
            <a:off x="704692" y="4907335"/>
            <a:ext cx="3853616" cy="805231"/>
          </a:xfrm>
          <a:prstGeom prst="wedgeRectCallout">
            <a:avLst>
              <a:gd name="adj1" fmla="val 63551"/>
              <a:gd name="adj2" fmla="val 40695"/>
            </a:avLst>
          </a:prstGeom>
          <a:solidFill>
            <a:srgbClr val="117E62"/>
          </a:solidFill>
          <a:ln>
            <a:solidFill>
              <a:srgbClr val="117E62"/>
            </a:solid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en-GB" sz="2000" dirty="0">
                <a:latin typeface="Arial" panose="020B0604020202020204" pitchFamily="34" charset="0"/>
                <a:cs typeface="Arial" panose="020B0604020202020204" pitchFamily="34" charset="0"/>
              </a:rPr>
              <a:t>How to prevent infections in your pet?</a:t>
            </a:r>
          </a:p>
        </p:txBody>
      </p:sp>
      <p:sp>
        <p:nvSpPr>
          <p:cNvPr id="4" name="Footer Placeholder 3">
            <a:extLst>
              <a:ext uri="{FF2B5EF4-FFF2-40B4-BE49-F238E27FC236}">
                <a16:creationId xmlns:a16="http://schemas.microsoft.com/office/drawing/2014/main" id="{CFAA32E4-BB94-49DD-B748-CD7586841A23}"/>
              </a:ext>
            </a:extLst>
          </p:cNvPr>
          <p:cNvSpPr>
            <a:spLocks noGrp="1"/>
          </p:cNvSpPr>
          <p:nvPr>
            <p:ph type="ftr" sz="quarter" idx="11"/>
          </p:nvPr>
        </p:nvSpPr>
        <p:spPr/>
        <p:txBody>
          <a:bodyPr/>
          <a:lstStyle/>
          <a:p>
            <a:r>
              <a:rPr lang="en-GB"/>
              <a:t>e-Bug.eu</a:t>
            </a:r>
            <a:endParaRPr lang="en-GB" dirty="0"/>
          </a:p>
        </p:txBody>
      </p:sp>
    </p:spTree>
    <p:extLst>
      <p:ext uri="{BB962C8B-B14F-4D97-AF65-F5344CB8AC3E}">
        <p14:creationId xmlns:p14="http://schemas.microsoft.com/office/powerpoint/2010/main" val="13745919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13"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bg>
      <p:bgPr>
        <a:solidFill>
          <a:srgbClr val="117E62"/>
        </a:solidFill>
        <a:effectLst/>
      </p:bgPr>
    </p:bg>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4AD899B5-ED32-4025-ACBD-7326322C2AF1}"/>
              </a:ext>
            </a:extLst>
          </p:cNvPr>
          <p:cNvSpPr>
            <a:spLocks noGrp="1"/>
          </p:cNvSpPr>
          <p:nvPr>
            <p:ph type="title"/>
          </p:nvPr>
        </p:nvSpPr>
        <p:spPr>
          <a:xfrm>
            <a:off x="300037" y="1824039"/>
            <a:ext cx="8491537" cy="2852737"/>
          </a:xfrm>
        </p:spPr>
        <p:txBody>
          <a:bodyPr>
            <a:normAutofit/>
          </a:bodyPr>
          <a:lstStyle/>
          <a:p>
            <a:r>
              <a:rPr lang="en-GB" sz="6500" b="1" dirty="0"/>
              <a:t>Extension Activities</a:t>
            </a:r>
          </a:p>
        </p:txBody>
      </p:sp>
      <p:sp>
        <p:nvSpPr>
          <p:cNvPr id="4" name="Footer Placeholder 3">
            <a:extLst>
              <a:ext uri="{FF2B5EF4-FFF2-40B4-BE49-F238E27FC236}">
                <a16:creationId xmlns:a16="http://schemas.microsoft.com/office/drawing/2014/main" id="{4B820BF8-CFF9-4413-9CE5-5E0C42D6950F}"/>
              </a:ext>
            </a:extLst>
          </p:cNvPr>
          <p:cNvSpPr>
            <a:spLocks noGrp="1"/>
          </p:cNvSpPr>
          <p:nvPr>
            <p:ph type="ftr" sz="quarter" idx="11"/>
          </p:nvPr>
        </p:nvSpPr>
        <p:spPr/>
        <p:txBody>
          <a:bodyPr/>
          <a:lstStyle/>
          <a:p>
            <a:r>
              <a:rPr lang="en-GB"/>
              <a:t>e-Bug.eu</a:t>
            </a:r>
            <a:endParaRPr lang="en-GB" dirty="0"/>
          </a:p>
        </p:txBody>
      </p:sp>
    </p:spTree>
    <p:extLst>
      <p:ext uri="{BB962C8B-B14F-4D97-AF65-F5344CB8AC3E}">
        <p14:creationId xmlns:p14="http://schemas.microsoft.com/office/powerpoint/2010/main" val="247441125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itle 1">
            <a:extLst>
              <a:ext uri="{FF2B5EF4-FFF2-40B4-BE49-F238E27FC236}">
                <a16:creationId xmlns:a16="http://schemas.microsoft.com/office/drawing/2014/main" id="{ABC1B795-A681-4731-B2C9-E5D5EB8A0136}"/>
              </a:ext>
              <a:ext uri="{C183D7F6-B498-43B3-948B-1728B52AA6E4}">
                <adec:decorative xmlns:adec="http://schemas.microsoft.com/office/drawing/2017/decorative" val="0"/>
              </a:ext>
            </a:extLst>
          </p:cNvPr>
          <p:cNvSpPr>
            <a:spLocks noGrp="1"/>
          </p:cNvSpPr>
          <p:nvPr>
            <p:ph type="title"/>
          </p:nvPr>
        </p:nvSpPr>
        <p:spPr>
          <a:xfrm>
            <a:off x="504282" y="-687931"/>
            <a:ext cx="8135435" cy="730251"/>
          </a:xfrm>
        </p:spPr>
        <p:txBody>
          <a:bodyPr>
            <a:noAutofit/>
          </a:bodyPr>
          <a:lstStyle/>
          <a:p>
            <a:pPr algn="ctr"/>
            <a:r>
              <a:rPr lang="en-GB" b="1" dirty="0"/>
              <a:t>Memory Game 1 – Human Health</a:t>
            </a:r>
          </a:p>
        </p:txBody>
      </p:sp>
      <p:sp>
        <p:nvSpPr>
          <p:cNvPr id="9" name="Title 1">
            <a:extLst>
              <a:ext uri="{FF2B5EF4-FFF2-40B4-BE49-F238E27FC236}">
                <a16:creationId xmlns:a16="http://schemas.microsoft.com/office/drawing/2014/main" id="{063E4152-FE5F-464C-871F-0B556296A2AB}"/>
              </a:ext>
            </a:extLst>
          </p:cNvPr>
          <p:cNvSpPr txBox="1">
            <a:spLocks/>
          </p:cNvSpPr>
          <p:nvPr/>
        </p:nvSpPr>
        <p:spPr>
          <a:xfrm>
            <a:off x="638174" y="270382"/>
            <a:ext cx="7867651" cy="730251"/>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000" kern="1200">
                <a:solidFill>
                  <a:schemeClr val="tx1"/>
                </a:solidFill>
                <a:latin typeface="Arial" panose="020B0604020202020204" pitchFamily="34" charset="0"/>
                <a:ea typeface="+mj-ea"/>
                <a:cs typeface="Arial" panose="020B0604020202020204" pitchFamily="34" charset="0"/>
              </a:defRPr>
            </a:lvl1pPr>
          </a:lstStyle>
          <a:p>
            <a:pPr algn="ctr"/>
            <a:r>
              <a:rPr lang="en-GB" b="1"/>
              <a:t>Memory Game – Human Health</a:t>
            </a:r>
            <a:endParaRPr lang="en-GB" b="1" dirty="0"/>
          </a:p>
        </p:txBody>
      </p:sp>
      <p:sp>
        <p:nvSpPr>
          <p:cNvPr id="8" name="Rectangle: Rounded Corners 7" descr="I have a vaccination record&#10;">
            <a:extLst>
              <a:ext uri="{FF2B5EF4-FFF2-40B4-BE49-F238E27FC236}">
                <a16:creationId xmlns:a16="http://schemas.microsoft.com/office/drawing/2014/main" id="{825A4439-BFA0-4BB3-865B-225EE2645097}"/>
              </a:ext>
            </a:extLst>
          </p:cNvPr>
          <p:cNvSpPr/>
          <p:nvPr/>
        </p:nvSpPr>
        <p:spPr>
          <a:xfrm>
            <a:off x="978187" y="1396999"/>
            <a:ext cx="3425897" cy="2201813"/>
          </a:xfrm>
          <a:prstGeom prst="roundRect">
            <a:avLst>
              <a:gd name="adj" fmla="val 9481"/>
            </a:avLst>
          </a:prstGeom>
          <a:noFill/>
          <a:ln w="57150">
            <a:solidFill>
              <a:srgbClr val="2863A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3000" dirty="0">
                <a:solidFill>
                  <a:schemeClr val="bg2">
                    <a:lumMod val="10000"/>
                  </a:schemeClr>
                </a:solidFill>
                <a:latin typeface="Arial" panose="020B0604020202020204" pitchFamily="34" charset="0"/>
                <a:cs typeface="Arial" panose="020B0604020202020204" pitchFamily="34" charset="0"/>
              </a:rPr>
              <a:t>I have a vaccination record</a:t>
            </a:r>
          </a:p>
        </p:txBody>
      </p:sp>
      <p:sp>
        <p:nvSpPr>
          <p:cNvPr id="5" name="Rectangle: Rounded Corners 4" descr="I get vaccinated according to guidance&#10;">
            <a:extLst>
              <a:ext uri="{FF2B5EF4-FFF2-40B4-BE49-F238E27FC236}">
                <a16:creationId xmlns:a16="http://schemas.microsoft.com/office/drawing/2014/main" id="{510BBAAE-F099-489B-8247-6EC66D978AF4}"/>
              </a:ext>
            </a:extLst>
          </p:cNvPr>
          <p:cNvSpPr/>
          <p:nvPr/>
        </p:nvSpPr>
        <p:spPr>
          <a:xfrm>
            <a:off x="4739915" y="1396999"/>
            <a:ext cx="3425897" cy="2201813"/>
          </a:xfrm>
          <a:prstGeom prst="roundRect">
            <a:avLst>
              <a:gd name="adj" fmla="val 9481"/>
            </a:avLst>
          </a:prstGeom>
          <a:noFill/>
          <a:ln w="57150">
            <a:solidFill>
              <a:srgbClr val="2863A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3000" dirty="0">
                <a:solidFill>
                  <a:schemeClr val="bg2">
                    <a:lumMod val="10000"/>
                  </a:schemeClr>
                </a:solidFill>
                <a:latin typeface="Arial" panose="020B0604020202020204" pitchFamily="34" charset="0"/>
                <a:cs typeface="Arial" panose="020B0604020202020204" pitchFamily="34" charset="0"/>
              </a:rPr>
              <a:t>I get vaccinated according to guidance</a:t>
            </a:r>
          </a:p>
        </p:txBody>
      </p:sp>
      <p:sp>
        <p:nvSpPr>
          <p:cNvPr id="11" name="Rectangle: Rounded Corners 10" descr="I’m getting vaccinated&#10;">
            <a:extLst>
              <a:ext uri="{FF2B5EF4-FFF2-40B4-BE49-F238E27FC236}">
                <a16:creationId xmlns:a16="http://schemas.microsoft.com/office/drawing/2014/main" id="{595A2CBF-FA9B-4C43-801A-58DA684A29BA}"/>
              </a:ext>
            </a:extLst>
          </p:cNvPr>
          <p:cNvSpPr/>
          <p:nvPr/>
        </p:nvSpPr>
        <p:spPr>
          <a:xfrm>
            <a:off x="978198" y="3884661"/>
            <a:ext cx="3425897" cy="2201813"/>
          </a:xfrm>
          <a:prstGeom prst="roundRect">
            <a:avLst>
              <a:gd name="adj" fmla="val 9481"/>
            </a:avLst>
          </a:prstGeom>
          <a:noFill/>
          <a:ln w="57150">
            <a:solidFill>
              <a:srgbClr val="2863A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3000" dirty="0">
                <a:solidFill>
                  <a:schemeClr val="bg2">
                    <a:lumMod val="10000"/>
                  </a:schemeClr>
                </a:solidFill>
                <a:latin typeface="Arial" panose="020B0604020202020204" pitchFamily="34" charset="0"/>
                <a:cs typeface="Arial" panose="020B0604020202020204" pitchFamily="34" charset="0"/>
              </a:rPr>
              <a:t>I’m getting vaccinated</a:t>
            </a:r>
          </a:p>
        </p:txBody>
      </p:sp>
      <p:sp>
        <p:nvSpPr>
          <p:cNvPr id="12" name="Rectangle: Rounded Corners 11" descr="I have a balanced diet with plenty of fruit and vegetables&#10;">
            <a:extLst>
              <a:ext uri="{FF2B5EF4-FFF2-40B4-BE49-F238E27FC236}">
                <a16:creationId xmlns:a16="http://schemas.microsoft.com/office/drawing/2014/main" id="{D094FEBD-CD6C-4296-8335-09725D2E3574}"/>
              </a:ext>
            </a:extLst>
          </p:cNvPr>
          <p:cNvSpPr/>
          <p:nvPr/>
        </p:nvSpPr>
        <p:spPr>
          <a:xfrm>
            <a:off x="4729748" y="3884661"/>
            <a:ext cx="3425897" cy="2201813"/>
          </a:xfrm>
          <a:prstGeom prst="roundRect">
            <a:avLst>
              <a:gd name="adj" fmla="val 9481"/>
            </a:avLst>
          </a:prstGeom>
          <a:noFill/>
          <a:ln w="57150">
            <a:solidFill>
              <a:srgbClr val="2863A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900" dirty="0">
                <a:solidFill>
                  <a:schemeClr val="bg2">
                    <a:lumMod val="10000"/>
                  </a:schemeClr>
                </a:solidFill>
                <a:latin typeface="Arial" panose="020B0604020202020204" pitchFamily="34" charset="0"/>
                <a:cs typeface="Arial" panose="020B0604020202020204" pitchFamily="34" charset="0"/>
              </a:rPr>
              <a:t>I have a balanced diet with plenty of fruit and vegetables</a:t>
            </a:r>
          </a:p>
        </p:txBody>
      </p:sp>
      <p:sp>
        <p:nvSpPr>
          <p:cNvPr id="3" name="Footer Placeholder 2">
            <a:extLst>
              <a:ext uri="{FF2B5EF4-FFF2-40B4-BE49-F238E27FC236}">
                <a16:creationId xmlns:a16="http://schemas.microsoft.com/office/drawing/2014/main" id="{3AE6C785-D89E-46EA-8549-A895F749C582}"/>
              </a:ext>
            </a:extLst>
          </p:cNvPr>
          <p:cNvSpPr>
            <a:spLocks noGrp="1"/>
          </p:cNvSpPr>
          <p:nvPr>
            <p:ph type="ftr" sz="quarter" idx="11"/>
          </p:nvPr>
        </p:nvSpPr>
        <p:spPr/>
        <p:txBody>
          <a:bodyPr/>
          <a:lstStyle/>
          <a:p>
            <a:r>
              <a:rPr lang="en-GB"/>
              <a:t>e-Bug.eu</a:t>
            </a:r>
            <a:endParaRPr lang="en-GB" dirty="0"/>
          </a:p>
        </p:txBody>
      </p:sp>
    </p:spTree>
    <p:extLst>
      <p:ext uri="{BB962C8B-B14F-4D97-AF65-F5344CB8AC3E}">
        <p14:creationId xmlns:p14="http://schemas.microsoft.com/office/powerpoint/2010/main" val="417533978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7FE0C377-1187-4D1E-B693-9F71FB8CBB3D}"/>
              </a:ext>
              <a:ext uri="{C183D7F6-B498-43B3-948B-1728B52AA6E4}">
                <adec:decorative xmlns:adec="http://schemas.microsoft.com/office/drawing/2017/decorative" val="0"/>
              </a:ext>
            </a:extLst>
          </p:cNvPr>
          <p:cNvSpPr>
            <a:spLocks noGrp="1"/>
          </p:cNvSpPr>
          <p:nvPr>
            <p:ph type="title"/>
          </p:nvPr>
        </p:nvSpPr>
        <p:spPr>
          <a:xfrm>
            <a:off x="358816" y="-701892"/>
            <a:ext cx="8147010" cy="730251"/>
          </a:xfrm>
        </p:spPr>
        <p:txBody>
          <a:bodyPr>
            <a:noAutofit/>
          </a:bodyPr>
          <a:lstStyle/>
          <a:p>
            <a:pPr algn="ctr"/>
            <a:r>
              <a:rPr lang="en-GB" b="1" dirty="0"/>
              <a:t>Memory Game 2 – Human Health</a:t>
            </a:r>
          </a:p>
        </p:txBody>
      </p:sp>
      <p:sp>
        <p:nvSpPr>
          <p:cNvPr id="9" name="Title 1">
            <a:extLst>
              <a:ext uri="{FF2B5EF4-FFF2-40B4-BE49-F238E27FC236}">
                <a16:creationId xmlns:a16="http://schemas.microsoft.com/office/drawing/2014/main" id="{563BAA15-294B-48E8-BBC4-8A6F02947129}"/>
              </a:ext>
            </a:extLst>
          </p:cNvPr>
          <p:cNvSpPr txBox="1">
            <a:spLocks/>
          </p:cNvSpPr>
          <p:nvPr/>
        </p:nvSpPr>
        <p:spPr>
          <a:xfrm>
            <a:off x="638174" y="270382"/>
            <a:ext cx="7867651" cy="730251"/>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000" kern="1200">
                <a:solidFill>
                  <a:schemeClr val="tx1"/>
                </a:solidFill>
                <a:latin typeface="Arial" panose="020B0604020202020204" pitchFamily="34" charset="0"/>
                <a:ea typeface="+mj-ea"/>
                <a:cs typeface="Arial" panose="020B0604020202020204" pitchFamily="34" charset="0"/>
              </a:defRPr>
            </a:lvl1pPr>
          </a:lstStyle>
          <a:p>
            <a:pPr algn="ctr"/>
            <a:r>
              <a:rPr lang="en-GB" b="1"/>
              <a:t>Memory Game – Human Health</a:t>
            </a:r>
            <a:endParaRPr lang="en-GB" b="1" dirty="0"/>
          </a:p>
        </p:txBody>
      </p:sp>
      <p:sp>
        <p:nvSpPr>
          <p:cNvPr id="10" name="Rectangle: Rounded Corners 9" descr="My immune system fights off most common infections&#10;">
            <a:extLst>
              <a:ext uri="{FF2B5EF4-FFF2-40B4-BE49-F238E27FC236}">
                <a16:creationId xmlns:a16="http://schemas.microsoft.com/office/drawing/2014/main" id="{2AD704A1-9DEA-4BFB-92FA-1AB20C2A3D6B}"/>
              </a:ext>
            </a:extLst>
          </p:cNvPr>
          <p:cNvSpPr/>
          <p:nvPr/>
        </p:nvSpPr>
        <p:spPr>
          <a:xfrm>
            <a:off x="1293620" y="1470643"/>
            <a:ext cx="3160630" cy="2346014"/>
          </a:xfrm>
          <a:prstGeom prst="roundRect">
            <a:avLst>
              <a:gd name="adj" fmla="val 9481"/>
            </a:avLst>
          </a:prstGeom>
          <a:noFill/>
          <a:ln w="57150" cap="flat" cmpd="sng" algn="ctr">
            <a:solidFill>
              <a:srgbClr val="2863A4"/>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30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My immune system fights off most common infections</a:t>
            </a:r>
          </a:p>
        </p:txBody>
      </p:sp>
      <p:sp>
        <p:nvSpPr>
          <p:cNvPr id="7" name="Rectangle: Rounded Corners 6" descr="I wash my hands often during the day with soap and water&#10;">
            <a:extLst>
              <a:ext uri="{FF2B5EF4-FFF2-40B4-BE49-F238E27FC236}">
                <a16:creationId xmlns:a16="http://schemas.microsoft.com/office/drawing/2014/main" id="{07E4E58C-2B62-4334-BF95-7EBE78B469FA}"/>
              </a:ext>
            </a:extLst>
          </p:cNvPr>
          <p:cNvSpPr/>
          <p:nvPr/>
        </p:nvSpPr>
        <p:spPr>
          <a:xfrm>
            <a:off x="4689747" y="1458917"/>
            <a:ext cx="3160630" cy="2346014"/>
          </a:xfrm>
          <a:prstGeom prst="roundRect">
            <a:avLst>
              <a:gd name="adj" fmla="val 9481"/>
            </a:avLst>
          </a:prstGeom>
          <a:noFill/>
          <a:ln w="57150" cap="flat" cmpd="sng" algn="ctr">
            <a:solidFill>
              <a:srgbClr val="2863A4"/>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30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I wash my hands often during the day with soap and water</a:t>
            </a:r>
          </a:p>
        </p:txBody>
      </p:sp>
      <p:sp>
        <p:nvSpPr>
          <p:cNvPr id="14" name="Rectangle: Rounded Corners 13" descr="I brush my teeth&#10;">
            <a:extLst>
              <a:ext uri="{FF2B5EF4-FFF2-40B4-BE49-F238E27FC236}">
                <a16:creationId xmlns:a16="http://schemas.microsoft.com/office/drawing/2014/main" id="{B3EE4F21-A0B1-40E0-AAAC-4C6963ECCAE1}"/>
              </a:ext>
            </a:extLst>
          </p:cNvPr>
          <p:cNvSpPr/>
          <p:nvPr/>
        </p:nvSpPr>
        <p:spPr>
          <a:xfrm>
            <a:off x="1293620" y="4010337"/>
            <a:ext cx="3160630" cy="2346014"/>
          </a:xfrm>
          <a:prstGeom prst="roundRect">
            <a:avLst>
              <a:gd name="adj" fmla="val 9481"/>
            </a:avLst>
          </a:prstGeom>
          <a:noFill/>
          <a:ln w="57150" cap="flat" cmpd="sng" algn="ctr">
            <a:solidFill>
              <a:srgbClr val="2863A4"/>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30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I brush my teeth</a:t>
            </a:r>
          </a:p>
        </p:txBody>
      </p:sp>
      <p:sp>
        <p:nvSpPr>
          <p:cNvPr id="11" name="Rectangle: Rounded Corners 10" descr="When I take a walk in the forest, I check my skin and my hair for ticks&#10;">
            <a:extLst>
              <a:ext uri="{FF2B5EF4-FFF2-40B4-BE49-F238E27FC236}">
                <a16:creationId xmlns:a16="http://schemas.microsoft.com/office/drawing/2014/main" id="{767E9FDC-8A95-4990-981F-3B922EA57FD4}"/>
              </a:ext>
            </a:extLst>
          </p:cNvPr>
          <p:cNvSpPr/>
          <p:nvPr/>
        </p:nvSpPr>
        <p:spPr>
          <a:xfrm>
            <a:off x="4689747" y="3992945"/>
            <a:ext cx="3160630" cy="2346014"/>
          </a:xfrm>
          <a:prstGeom prst="roundRect">
            <a:avLst>
              <a:gd name="adj" fmla="val 9481"/>
            </a:avLst>
          </a:prstGeom>
          <a:noFill/>
          <a:ln w="57150" cap="flat" cmpd="sng" algn="ctr">
            <a:solidFill>
              <a:srgbClr val="2863A4"/>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30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When I take a walk in the forest, I check my skin and my hair for ticks</a:t>
            </a:r>
          </a:p>
        </p:txBody>
      </p:sp>
      <p:sp>
        <p:nvSpPr>
          <p:cNvPr id="3" name="Footer Placeholder 2">
            <a:extLst>
              <a:ext uri="{FF2B5EF4-FFF2-40B4-BE49-F238E27FC236}">
                <a16:creationId xmlns:a16="http://schemas.microsoft.com/office/drawing/2014/main" id="{87075E1B-B217-46F1-AED6-E0F80E4B1717}"/>
              </a:ext>
            </a:extLst>
          </p:cNvPr>
          <p:cNvSpPr>
            <a:spLocks noGrp="1"/>
          </p:cNvSpPr>
          <p:nvPr>
            <p:ph type="ftr" sz="quarter" idx="11"/>
          </p:nvPr>
        </p:nvSpPr>
        <p:spPr/>
        <p:txBody>
          <a:bodyPr/>
          <a:lstStyle/>
          <a:p>
            <a:r>
              <a:rPr lang="en-GB"/>
              <a:t>e-Bug.eu</a:t>
            </a:r>
            <a:endParaRPr lang="en-GB" dirty="0"/>
          </a:p>
        </p:txBody>
      </p:sp>
    </p:spTree>
    <p:extLst>
      <p:ext uri="{BB962C8B-B14F-4D97-AF65-F5344CB8AC3E}">
        <p14:creationId xmlns:p14="http://schemas.microsoft.com/office/powerpoint/2010/main" val="1505660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9FBE7937-87E5-42C7-89F4-80945F36AD2F}"/>
              </a:ext>
              <a:ext uri="{C183D7F6-B498-43B3-948B-1728B52AA6E4}">
                <adec:decorative xmlns:adec="http://schemas.microsoft.com/office/drawing/2017/decorative" val="0"/>
              </a:ext>
            </a:extLst>
          </p:cNvPr>
          <p:cNvSpPr>
            <a:spLocks noGrp="1"/>
          </p:cNvSpPr>
          <p:nvPr>
            <p:ph type="title"/>
          </p:nvPr>
        </p:nvSpPr>
        <p:spPr>
          <a:xfrm>
            <a:off x="277792" y="-690317"/>
            <a:ext cx="8228033" cy="730251"/>
          </a:xfrm>
        </p:spPr>
        <p:txBody>
          <a:bodyPr>
            <a:noAutofit/>
          </a:bodyPr>
          <a:lstStyle/>
          <a:p>
            <a:pPr algn="ctr"/>
            <a:r>
              <a:rPr lang="en-GB" b="1" dirty="0"/>
              <a:t>Memory Game 3 – Human Health</a:t>
            </a:r>
          </a:p>
        </p:txBody>
      </p:sp>
      <p:sp>
        <p:nvSpPr>
          <p:cNvPr id="9" name="Title 1">
            <a:extLst>
              <a:ext uri="{FF2B5EF4-FFF2-40B4-BE49-F238E27FC236}">
                <a16:creationId xmlns:a16="http://schemas.microsoft.com/office/drawing/2014/main" id="{0D7AF101-90AF-4845-820E-EBCBD0833626}"/>
              </a:ext>
            </a:extLst>
          </p:cNvPr>
          <p:cNvSpPr txBox="1">
            <a:spLocks/>
          </p:cNvSpPr>
          <p:nvPr/>
        </p:nvSpPr>
        <p:spPr>
          <a:xfrm>
            <a:off x="638174" y="270382"/>
            <a:ext cx="7867651" cy="730251"/>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000" kern="1200">
                <a:solidFill>
                  <a:schemeClr val="tx1"/>
                </a:solidFill>
                <a:latin typeface="Arial" panose="020B0604020202020204" pitchFamily="34" charset="0"/>
                <a:ea typeface="+mj-ea"/>
                <a:cs typeface="Arial" panose="020B0604020202020204" pitchFamily="34" charset="0"/>
              </a:defRPr>
            </a:lvl1pPr>
          </a:lstStyle>
          <a:p>
            <a:pPr algn="ctr"/>
            <a:r>
              <a:rPr lang="en-GB" b="1"/>
              <a:t>Memory Game – Human Health</a:t>
            </a:r>
            <a:endParaRPr lang="en-GB" b="1" dirty="0"/>
          </a:p>
        </p:txBody>
      </p:sp>
      <p:sp>
        <p:nvSpPr>
          <p:cNvPr id="5" name="Rectangle: Rounded Corners 4" descr="I have useful microbes in my digestive tract that help keep me healthy&#10;">
            <a:extLst>
              <a:ext uri="{FF2B5EF4-FFF2-40B4-BE49-F238E27FC236}">
                <a16:creationId xmlns:a16="http://schemas.microsoft.com/office/drawing/2014/main" id="{F5D8BB7B-7429-40B1-8EDC-3A05A59C06A4}"/>
              </a:ext>
            </a:extLst>
          </p:cNvPr>
          <p:cNvSpPr/>
          <p:nvPr/>
        </p:nvSpPr>
        <p:spPr>
          <a:xfrm>
            <a:off x="928113" y="1400450"/>
            <a:ext cx="3303577" cy="2395543"/>
          </a:xfrm>
          <a:prstGeom prst="roundRect">
            <a:avLst>
              <a:gd name="adj" fmla="val 9481"/>
            </a:avLst>
          </a:prstGeom>
          <a:noFill/>
          <a:ln w="57150" cap="flat" cmpd="sng" algn="ctr">
            <a:solidFill>
              <a:srgbClr val="2863A4"/>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30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I have useful microbes in my digestive tract that help keep me healthy</a:t>
            </a:r>
          </a:p>
        </p:txBody>
      </p:sp>
      <p:sp>
        <p:nvSpPr>
          <p:cNvPr id="6" name="Rectangle: Rounded Corners 5" descr="Never take antibiotics from a previous treatment">
            <a:extLst>
              <a:ext uri="{FF2B5EF4-FFF2-40B4-BE49-F238E27FC236}">
                <a16:creationId xmlns:a16="http://schemas.microsoft.com/office/drawing/2014/main" id="{158ECF5D-3525-44CD-85A9-A56F7A20ED76}"/>
              </a:ext>
            </a:extLst>
          </p:cNvPr>
          <p:cNvSpPr/>
          <p:nvPr/>
        </p:nvSpPr>
        <p:spPr>
          <a:xfrm>
            <a:off x="4754573" y="1400450"/>
            <a:ext cx="3303577" cy="2395543"/>
          </a:xfrm>
          <a:prstGeom prst="roundRect">
            <a:avLst>
              <a:gd name="adj" fmla="val 9481"/>
            </a:avLst>
          </a:prstGeom>
          <a:noFill/>
          <a:ln w="57150" cap="flat" cmpd="sng" algn="ctr">
            <a:solidFill>
              <a:srgbClr val="2863A4"/>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30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I never take</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30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antibiotics</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30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from a previous</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30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treatment</a:t>
            </a:r>
          </a:p>
        </p:txBody>
      </p:sp>
      <p:sp>
        <p:nvSpPr>
          <p:cNvPr id="7" name="Rectangle: Rounded Corners 6" descr="If I get sick, I only take antibiotics if my doctor prescribes them&#10;">
            <a:extLst>
              <a:ext uri="{FF2B5EF4-FFF2-40B4-BE49-F238E27FC236}">
                <a16:creationId xmlns:a16="http://schemas.microsoft.com/office/drawing/2014/main" id="{ADA77E81-F47A-4580-AC1B-7042444C871E}"/>
              </a:ext>
            </a:extLst>
          </p:cNvPr>
          <p:cNvSpPr/>
          <p:nvPr/>
        </p:nvSpPr>
        <p:spPr>
          <a:xfrm>
            <a:off x="2810581" y="4077777"/>
            <a:ext cx="3303577" cy="2395543"/>
          </a:xfrm>
          <a:prstGeom prst="roundRect">
            <a:avLst>
              <a:gd name="adj" fmla="val 9481"/>
            </a:avLst>
          </a:prstGeom>
          <a:noFill/>
          <a:ln w="57150" cap="flat" cmpd="sng" algn="ctr">
            <a:solidFill>
              <a:srgbClr val="2863A4"/>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30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If I get sick, I only take antibiotics if my doctor prescribes them</a:t>
            </a:r>
          </a:p>
        </p:txBody>
      </p:sp>
      <p:sp>
        <p:nvSpPr>
          <p:cNvPr id="3" name="Footer Placeholder 2">
            <a:extLst>
              <a:ext uri="{FF2B5EF4-FFF2-40B4-BE49-F238E27FC236}">
                <a16:creationId xmlns:a16="http://schemas.microsoft.com/office/drawing/2014/main" id="{E7B262F3-258E-4C74-91BC-64C61C4E451C}"/>
              </a:ext>
            </a:extLst>
          </p:cNvPr>
          <p:cNvSpPr>
            <a:spLocks noGrp="1"/>
          </p:cNvSpPr>
          <p:nvPr>
            <p:ph type="ftr" sz="quarter" idx="11"/>
          </p:nvPr>
        </p:nvSpPr>
        <p:spPr/>
        <p:txBody>
          <a:bodyPr/>
          <a:lstStyle/>
          <a:p>
            <a:r>
              <a:rPr lang="en-GB"/>
              <a:t>e-Bug.eu</a:t>
            </a:r>
            <a:endParaRPr lang="en-GB" dirty="0"/>
          </a:p>
        </p:txBody>
      </p:sp>
    </p:spTree>
    <p:extLst>
      <p:ext uri="{BB962C8B-B14F-4D97-AF65-F5344CB8AC3E}">
        <p14:creationId xmlns:p14="http://schemas.microsoft.com/office/powerpoint/2010/main" val="20831848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C9B34210-FF57-4C5B-B8F8-A0E05473D66C}"/>
              </a:ext>
              <a:ext uri="{C183D7F6-B498-43B3-948B-1728B52AA6E4}">
                <adec:decorative xmlns:adec="http://schemas.microsoft.com/office/drawing/2017/decorative" val="0"/>
              </a:ext>
            </a:extLst>
          </p:cNvPr>
          <p:cNvSpPr>
            <a:spLocks noGrp="1"/>
          </p:cNvSpPr>
          <p:nvPr>
            <p:ph type="title"/>
          </p:nvPr>
        </p:nvSpPr>
        <p:spPr>
          <a:xfrm>
            <a:off x="370390" y="-690320"/>
            <a:ext cx="8135435" cy="730251"/>
          </a:xfrm>
        </p:spPr>
        <p:txBody>
          <a:bodyPr>
            <a:noAutofit/>
          </a:bodyPr>
          <a:lstStyle/>
          <a:p>
            <a:pPr algn="ctr"/>
            <a:r>
              <a:rPr lang="en-GB" b="1" dirty="0"/>
              <a:t>Memory Game 4 – Human Health</a:t>
            </a:r>
          </a:p>
        </p:txBody>
      </p:sp>
      <p:sp>
        <p:nvSpPr>
          <p:cNvPr id="9" name="Title 1">
            <a:extLst>
              <a:ext uri="{FF2B5EF4-FFF2-40B4-BE49-F238E27FC236}">
                <a16:creationId xmlns:a16="http://schemas.microsoft.com/office/drawing/2014/main" id="{3B322D93-68C2-471E-9AC1-CB3FB1B86DB1}"/>
              </a:ext>
            </a:extLst>
          </p:cNvPr>
          <p:cNvSpPr txBox="1">
            <a:spLocks/>
          </p:cNvSpPr>
          <p:nvPr/>
        </p:nvSpPr>
        <p:spPr>
          <a:xfrm>
            <a:off x="638174" y="270382"/>
            <a:ext cx="7867651" cy="730251"/>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000" kern="1200">
                <a:solidFill>
                  <a:schemeClr val="tx1"/>
                </a:solidFill>
                <a:latin typeface="Arial" panose="020B0604020202020204" pitchFamily="34" charset="0"/>
                <a:ea typeface="+mj-ea"/>
                <a:cs typeface="Arial" panose="020B0604020202020204" pitchFamily="34" charset="0"/>
              </a:defRPr>
            </a:lvl1pPr>
          </a:lstStyle>
          <a:p>
            <a:pPr algn="ctr"/>
            <a:r>
              <a:rPr lang="en-GB" b="1"/>
              <a:t>Memory Game – Human Health</a:t>
            </a:r>
            <a:endParaRPr lang="en-GB" b="1" dirty="0"/>
          </a:p>
        </p:txBody>
      </p:sp>
      <p:sp>
        <p:nvSpPr>
          <p:cNvPr id="5" name="Rectangle: Rounded Corners 4" descr="If my doctor prescribes antibiotics, I finish the treatment prescribed to me&#10;">
            <a:extLst>
              <a:ext uri="{FF2B5EF4-FFF2-40B4-BE49-F238E27FC236}">
                <a16:creationId xmlns:a16="http://schemas.microsoft.com/office/drawing/2014/main" id="{A2B0BFB4-BF92-43CE-AE53-534ED7C067E1}"/>
              </a:ext>
            </a:extLst>
          </p:cNvPr>
          <p:cNvSpPr/>
          <p:nvPr/>
        </p:nvSpPr>
        <p:spPr>
          <a:xfrm>
            <a:off x="830831" y="1504950"/>
            <a:ext cx="3425169" cy="2371740"/>
          </a:xfrm>
          <a:prstGeom prst="roundRect">
            <a:avLst>
              <a:gd name="adj" fmla="val 9481"/>
            </a:avLst>
          </a:prstGeom>
          <a:noFill/>
          <a:ln w="57150" cap="flat" cmpd="sng" algn="ctr">
            <a:solidFill>
              <a:srgbClr val="2863A4"/>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30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If my doctor prescribes antibiotics, I finish the treatment prescribed to me</a:t>
            </a:r>
          </a:p>
        </p:txBody>
      </p:sp>
      <p:sp>
        <p:nvSpPr>
          <p:cNvPr id="7" name="Rectangle: Rounded Corners 6" descr="I will return any leftover antibiotics to&#10;my pharmacy">
            <a:extLst>
              <a:ext uri="{FF2B5EF4-FFF2-40B4-BE49-F238E27FC236}">
                <a16:creationId xmlns:a16="http://schemas.microsoft.com/office/drawing/2014/main" id="{698868FB-6888-4CE4-8DEF-0CD20113888E}"/>
              </a:ext>
            </a:extLst>
          </p:cNvPr>
          <p:cNvSpPr/>
          <p:nvPr/>
        </p:nvSpPr>
        <p:spPr>
          <a:xfrm>
            <a:off x="4642506" y="1504950"/>
            <a:ext cx="3425169" cy="2371740"/>
          </a:xfrm>
          <a:prstGeom prst="roundRect">
            <a:avLst>
              <a:gd name="adj" fmla="val 9481"/>
            </a:avLst>
          </a:prstGeom>
          <a:noFill/>
          <a:ln w="57150" cap="flat" cmpd="sng" algn="ctr">
            <a:solidFill>
              <a:srgbClr val="2863A4"/>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30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I will return any leftover antibiotics to</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30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my pharmacy</a:t>
            </a:r>
          </a:p>
        </p:txBody>
      </p:sp>
      <p:sp>
        <p:nvSpPr>
          <p:cNvPr id="6" name="Rectangle: Rounded Corners 5" descr="I don't feed my pet while I'm cooking or eating&#10;">
            <a:extLst>
              <a:ext uri="{FF2B5EF4-FFF2-40B4-BE49-F238E27FC236}">
                <a16:creationId xmlns:a16="http://schemas.microsoft.com/office/drawing/2014/main" id="{BAA904F3-2871-4E88-82FF-DB3473DA2A39}"/>
              </a:ext>
            </a:extLst>
          </p:cNvPr>
          <p:cNvSpPr/>
          <p:nvPr/>
        </p:nvSpPr>
        <p:spPr>
          <a:xfrm>
            <a:off x="2679484" y="4167173"/>
            <a:ext cx="3425169" cy="2371740"/>
          </a:xfrm>
          <a:prstGeom prst="roundRect">
            <a:avLst>
              <a:gd name="adj" fmla="val 9481"/>
            </a:avLst>
          </a:prstGeom>
          <a:noFill/>
          <a:ln w="57150" cap="flat" cmpd="sng" algn="ctr">
            <a:solidFill>
              <a:srgbClr val="2863A4"/>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30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I don't feed my pet while I'm cooking or eating</a:t>
            </a:r>
          </a:p>
        </p:txBody>
      </p:sp>
      <p:sp>
        <p:nvSpPr>
          <p:cNvPr id="3" name="Footer Placeholder 2">
            <a:extLst>
              <a:ext uri="{FF2B5EF4-FFF2-40B4-BE49-F238E27FC236}">
                <a16:creationId xmlns:a16="http://schemas.microsoft.com/office/drawing/2014/main" id="{B62C3FDD-B45B-4493-8E01-3B5D176C652D}"/>
              </a:ext>
            </a:extLst>
          </p:cNvPr>
          <p:cNvSpPr>
            <a:spLocks noGrp="1"/>
          </p:cNvSpPr>
          <p:nvPr>
            <p:ph type="ftr" sz="quarter" idx="11"/>
          </p:nvPr>
        </p:nvSpPr>
        <p:spPr/>
        <p:txBody>
          <a:bodyPr/>
          <a:lstStyle/>
          <a:p>
            <a:r>
              <a:rPr lang="en-GB"/>
              <a:t>e-Bug.eu</a:t>
            </a:r>
            <a:endParaRPr lang="en-GB" dirty="0"/>
          </a:p>
        </p:txBody>
      </p:sp>
    </p:spTree>
    <p:extLst>
      <p:ext uri="{BB962C8B-B14F-4D97-AF65-F5344CB8AC3E}">
        <p14:creationId xmlns:p14="http://schemas.microsoft.com/office/powerpoint/2010/main" val="174198667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02C50CE8-B37E-45E8-8A0D-BB88EE8CCA4D}"/>
              </a:ext>
              <a:ext uri="{C183D7F6-B498-43B3-948B-1728B52AA6E4}">
                <adec:decorative xmlns:adec="http://schemas.microsoft.com/office/drawing/2017/decorative" val="0"/>
              </a:ext>
            </a:extLst>
          </p:cNvPr>
          <p:cNvSpPr>
            <a:spLocks noGrp="1"/>
          </p:cNvSpPr>
          <p:nvPr>
            <p:ph type="title"/>
          </p:nvPr>
        </p:nvSpPr>
        <p:spPr>
          <a:xfrm>
            <a:off x="324092" y="-698501"/>
            <a:ext cx="8181734" cy="730251"/>
          </a:xfrm>
        </p:spPr>
        <p:txBody>
          <a:bodyPr>
            <a:noAutofit/>
          </a:bodyPr>
          <a:lstStyle/>
          <a:p>
            <a:pPr algn="ctr"/>
            <a:r>
              <a:rPr lang="en-GB" b="1" dirty="0"/>
              <a:t>Memory Game 1 – Animal Health</a:t>
            </a:r>
          </a:p>
        </p:txBody>
      </p:sp>
      <p:sp>
        <p:nvSpPr>
          <p:cNvPr id="9" name="Title 1">
            <a:extLst>
              <a:ext uri="{FF2B5EF4-FFF2-40B4-BE49-F238E27FC236}">
                <a16:creationId xmlns:a16="http://schemas.microsoft.com/office/drawing/2014/main" id="{B629D987-634C-42CA-A59E-1BD3FAF312B8}"/>
              </a:ext>
            </a:extLst>
          </p:cNvPr>
          <p:cNvSpPr txBox="1">
            <a:spLocks/>
          </p:cNvSpPr>
          <p:nvPr/>
        </p:nvSpPr>
        <p:spPr>
          <a:xfrm>
            <a:off x="638174" y="270382"/>
            <a:ext cx="7867651" cy="730251"/>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000" kern="1200">
                <a:solidFill>
                  <a:schemeClr val="tx1"/>
                </a:solidFill>
                <a:latin typeface="Arial" panose="020B0604020202020204" pitchFamily="34" charset="0"/>
                <a:ea typeface="+mj-ea"/>
                <a:cs typeface="Arial" panose="020B0604020202020204" pitchFamily="34" charset="0"/>
              </a:defRPr>
            </a:lvl1pPr>
          </a:lstStyle>
          <a:p>
            <a:pPr algn="ctr"/>
            <a:r>
              <a:rPr lang="en-GB" b="1" dirty="0"/>
              <a:t>Memory Game – Animal Health</a:t>
            </a:r>
          </a:p>
        </p:txBody>
      </p:sp>
      <p:sp>
        <p:nvSpPr>
          <p:cNvPr id="5" name="Rectangle: Rounded Corners 4" descr="My pet has a vaccination certificate">
            <a:extLst>
              <a:ext uri="{FF2B5EF4-FFF2-40B4-BE49-F238E27FC236}">
                <a16:creationId xmlns:a16="http://schemas.microsoft.com/office/drawing/2014/main" id="{31C4D7AA-97EB-43B0-9142-7637886E50E3}"/>
              </a:ext>
            </a:extLst>
          </p:cNvPr>
          <p:cNvSpPr/>
          <p:nvPr/>
        </p:nvSpPr>
        <p:spPr>
          <a:xfrm>
            <a:off x="673981" y="1300419"/>
            <a:ext cx="3766026" cy="2410958"/>
          </a:xfrm>
          <a:prstGeom prst="roundRect">
            <a:avLst>
              <a:gd name="adj" fmla="val 9481"/>
            </a:avLst>
          </a:prstGeom>
          <a:noFill/>
          <a:ln w="57150" cap="flat" cmpd="sng" algn="ctr">
            <a:solidFill>
              <a:srgbClr val="117E62"/>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30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My pet has a</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30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vaccination</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30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certificate</a:t>
            </a:r>
          </a:p>
        </p:txBody>
      </p:sp>
      <p:sp>
        <p:nvSpPr>
          <p:cNvPr id="6" name="Rectangle: Rounded Corners 5" descr="My pet has immune defences that fight most common infections">
            <a:extLst>
              <a:ext uri="{FF2B5EF4-FFF2-40B4-BE49-F238E27FC236}">
                <a16:creationId xmlns:a16="http://schemas.microsoft.com/office/drawing/2014/main" id="{C5E04534-0FEE-4997-9376-D9846B3EBB45}"/>
              </a:ext>
            </a:extLst>
          </p:cNvPr>
          <p:cNvSpPr/>
          <p:nvPr/>
        </p:nvSpPr>
        <p:spPr>
          <a:xfrm>
            <a:off x="4703990" y="1300418"/>
            <a:ext cx="3766026" cy="2410958"/>
          </a:xfrm>
          <a:prstGeom prst="roundRect">
            <a:avLst>
              <a:gd name="adj" fmla="val 9481"/>
            </a:avLst>
          </a:prstGeom>
          <a:noFill/>
          <a:ln w="57150" cap="flat" cmpd="sng" algn="ctr">
            <a:solidFill>
              <a:srgbClr val="117E62"/>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30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My pet has immune</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30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defences that fight</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30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most common</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30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infections</a:t>
            </a:r>
          </a:p>
        </p:txBody>
      </p:sp>
      <p:sp>
        <p:nvSpPr>
          <p:cNvPr id="7" name="Rectangle: Rounded Corners 6" descr="I will vaccinate my pet">
            <a:extLst>
              <a:ext uri="{FF2B5EF4-FFF2-40B4-BE49-F238E27FC236}">
                <a16:creationId xmlns:a16="http://schemas.microsoft.com/office/drawing/2014/main" id="{895E024A-E9AE-4401-8198-7826D22067DB}"/>
              </a:ext>
            </a:extLst>
          </p:cNvPr>
          <p:cNvSpPr/>
          <p:nvPr/>
        </p:nvSpPr>
        <p:spPr>
          <a:xfrm>
            <a:off x="673981" y="3907293"/>
            <a:ext cx="3766026" cy="2410958"/>
          </a:xfrm>
          <a:prstGeom prst="roundRect">
            <a:avLst>
              <a:gd name="adj" fmla="val 9481"/>
            </a:avLst>
          </a:prstGeom>
          <a:noFill/>
          <a:ln w="57150" cap="flat" cmpd="sng" algn="ctr">
            <a:solidFill>
              <a:srgbClr val="117E62"/>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30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I will vaccinate</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30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my pet</a:t>
            </a:r>
          </a:p>
        </p:txBody>
      </p:sp>
      <p:sp>
        <p:nvSpPr>
          <p:cNvPr id="8" name="Rectangle: Rounded Corners 7" descr="My pet has a balanced diet adapted to its species">
            <a:extLst>
              <a:ext uri="{FF2B5EF4-FFF2-40B4-BE49-F238E27FC236}">
                <a16:creationId xmlns:a16="http://schemas.microsoft.com/office/drawing/2014/main" id="{287BE176-A153-46EC-AF71-916A26E60A57}"/>
              </a:ext>
            </a:extLst>
          </p:cNvPr>
          <p:cNvSpPr/>
          <p:nvPr/>
        </p:nvSpPr>
        <p:spPr>
          <a:xfrm>
            <a:off x="4703990" y="3907292"/>
            <a:ext cx="3766026" cy="2410958"/>
          </a:xfrm>
          <a:prstGeom prst="roundRect">
            <a:avLst>
              <a:gd name="adj" fmla="val 9481"/>
            </a:avLst>
          </a:prstGeom>
          <a:noFill/>
          <a:ln w="57150" cap="flat" cmpd="sng" algn="ctr">
            <a:solidFill>
              <a:srgbClr val="117E62"/>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30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My pet has a</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30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balanced diet</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30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adapted to its</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30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species</a:t>
            </a:r>
          </a:p>
        </p:txBody>
      </p:sp>
      <p:sp>
        <p:nvSpPr>
          <p:cNvPr id="3" name="Footer Placeholder 2">
            <a:extLst>
              <a:ext uri="{FF2B5EF4-FFF2-40B4-BE49-F238E27FC236}">
                <a16:creationId xmlns:a16="http://schemas.microsoft.com/office/drawing/2014/main" id="{CABACFC6-B69C-4A2C-90CB-5AD912B37613}"/>
              </a:ext>
            </a:extLst>
          </p:cNvPr>
          <p:cNvSpPr>
            <a:spLocks noGrp="1"/>
          </p:cNvSpPr>
          <p:nvPr>
            <p:ph type="ftr" sz="quarter" idx="11"/>
          </p:nvPr>
        </p:nvSpPr>
        <p:spPr/>
        <p:txBody>
          <a:bodyPr/>
          <a:lstStyle/>
          <a:p>
            <a:r>
              <a:rPr lang="en-GB"/>
              <a:t>e-Bug.eu</a:t>
            </a:r>
            <a:endParaRPr lang="en-GB" dirty="0"/>
          </a:p>
        </p:txBody>
      </p:sp>
    </p:spTree>
    <p:extLst>
      <p:ext uri="{BB962C8B-B14F-4D97-AF65-F5344CB8AC3E}">
        <p14:creationId xmlns:p14="http://schemas.microsoft.com/office/powerpoint/2010/main" val="334201157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9706CF08-7BD1-4B10-98BE-F1FA7BC1280B}"/>
              </a:ext>
              <a:ext uri="{C183D7F6-B498-43B3-948B-1728B52AA6E4}">
                <adec:decorative xmlns:adec="http://schemas.microsoft.com/office/drawing/2017/decorative" val="0"/>
              </a:ext>
            </a:extLst>
          </p:cNvPr>
          <p:cNvSpPr>
            <a:spLocks noGrp="1"/>
          </p:cNvSpPr>
          <p:nvPr>
            <p:ph type="title"/>
          </p:nvPr>
        </p:nvSpPr>
        <p:spPr>
          <a:xfrm>
            <a:off x="451414" y="-678744"/>
            <a:ext cx="8054412" cy="730251"/>
          </a:xfrm>
        </p:spPr>
        <p:txBody>
          <a:bodyPr>
            <a:noAutofit/>
          </a:bodyPr>
          <a:lstStyle/>
          <a:p>
            <a:pPr algn="ctr"/>
            <a:r>
              <a:rPr lang="en-GB" b="1" dirty="0"/>
              <a:t>Memory Game 2 – Animal Health</a:t>
            </a:r>
          </a:p>
        </p:txBody>
      </p:sp>
      <p:sp>
        <p:nvSpPr>
          <p:cNvPr id="10" name="Title 1">
            <a:extLst>
              <a:ext uri="{FF2B5EF4-FFF2-40B4-BE49-F238E27FC236}">
                <a16:creationId xmlns:a16="http://schemas.microsoft.com/office/drawing/2014/main" id="{511C2E84-31BB-4B0F-B377-25F3E0B5D6E5}"/>
              </a:ext>
            </a:extLst>
          </p:cNvPr>
          <p:cNvSpPr txBox="1">
            <a:spLocks/>
          </p:cNvSpPr>
          <p:nvPr/>
        </p:nvSpPr>
        <p:spPr>
          <a:xfrm>
            <a:off x="638174" y="270382"/>
            <a:ext cx="7867651" cy="730251"/>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000" kern="1200">
                <a:solidFill>
                  <a:schemeClr val="tx1"/>
                </a:solidFill>
                <a:latin typeface="Arial" panose="020B0604020202020204" pitchFamily="34" charset="0"/>
                <a:ea typeface="+mj-ea"/>
                <a:cs typeface="Arial" panose="020B0604020202020204" pitchFamily="34" charset="0"/>
              </a:defRPr>
            </a:lvl1pPr>
          </a:lstStyle>
          <a:p>
            <a:pPr algn="ctr"/>
            <a:r>
              <a:rPr lang="en-GB" b="1"/>
              <a:t>Memory Game – Animal Health</a:t>
            </a:r>
            <a:endParaRPr lang="en-GB" b="1" dirty="0"/>
          </a:p>
        </p:txBody>
      </p:sp>
      <p:sp>
        <p:nvSpPr>
          <p:cNvPr id="5" name="Rectangle: Rounded Corners 4" descr="I wash my pet with suitable shampoos when it is dirty">
            <a:extLst>
              <a:ext uri="{FF2B5EF4-FFF2-40B4-BE49-F238E27FC236}">
                <a16:creationId xmlns:a16="http://schemas.microsoft.com/office/drawing/2014/main" id="{88F500AA-116A-448E-B06C-CBD342DF765F}"/>
              </a:ext>
            </a:extLst>
          </p:cNvPr>
          <p:cNvSpPr/>
          <p:nvPr/>
        </p:nvSpPr>
        <p:spPr>
          <a:xfrm>
            <a:off x="760220" y="1378930"/>
            <a:ext cx="3696471" cy="2395343"/>
          </a:xfrm>
          <a:prstGeom prst="roundRect">
            <a:avLst>
              <a:gd name="adj" fmla="val 9481"/>
            </a:avLst>
          </a:prstGeom>
          <a:noFill/>
          <a:ln w="57150" cap="flat" cmpd="sng" algn="ctr">
            <a:solidFill>
              <a:srgbClr val="117E62"/>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30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I wash my pet</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30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with suitable</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30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shampoos</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30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when it is dirty</a:t>
            </a:r>
          </a:p>
        </p:txBody>
      </p:sp>
      <p:sp>
        <p:nvSpPr>
          <p:cNvPr id="6" name="Rectangle: Rounded Corners 5" descr="My pet has useful microbes in their digestive tract that help keep them healthy">
            <a:extLst>
              <a:ext uri="{FF2B5EF4-FFF2-40B4-BE49-F238E27FC236}">
                <a16:creationId xmlns:a16="http://schemas.microsoft.com/office/drawing/2014/main" id="{F3EEF986-A9E6-479D-8ED0-53ABB831E057}"/>
              </a:ext>
            </a:extLst>
          </p:cNvPr>
          <p:cNvSpPr/>
          <p:nvPr/>
        </p:nvSpPr>
        <p:spPr>
          <a:xfrm>
            <a:off x="4687306" y="1386085"/>
            <a:ext cx="3696471" cy="2395343"/>
          </a:xfrm>
          <a:prstGeom prst="roundRect">
            <a:avLst>
              <a:gd name="adj" fmla="val 9481"/>
            </a:avLst>
          </a:prstGeom>
          <a:noFill/>
          <a:ln w="57150" cap="flat" cmpd="sng" algn="ctr">
            <a:solidFill>
              <a:srgbClr val="117E62"/>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30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My pet has useful</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30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microbes in their</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30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digestive tract that</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30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help keep them</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30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healthy</a:t>
            </a:r>
          </a:p>
        </p:txBody>
      </p:sp>
      <p:sp>
        <p:nvSpPr>
          <p:cNvPr id="7" name="Rectangle: Rounded Corners 6" descr="When I take a walk in the forest with my pet, I check their fur for ticks">
            <a:extLst>
              <a:ext uri="{FF2B5EF4-FFF2-40B4-BE49-F238E27FC236}">
                <a16:creationId xmlns:a16="http://schemas.microsoft.com/office/drawing/2014/main" id="{FE141C6B-D317-456A-B626-8C4A197FD7A5}"/>
              </a:ext>
            </a:extLst>
          </p:cNvPr>
          <p:cNvSpPr/>
          <p:nvPr/>
        </p:nvSpPr>
        <p:spPr>
          <a:xfrm>
            <a:off x="760220" y="3961008"/>
            <a:ext cx="3696471" cy="2395343"/>
          </a:xfrm>
          <a:prstGeom prst="roundRect">
            <a:avLst>
              <a:gd name="adj" fmla="val 9481"/>
            </a:avLst>
          </a:prstGeom>
          <a:noFill/>
          <a:ln w="57150" cap="flat" cmpd="sng" algn="ctr">
            <a:solidFill>
              <a:srgbClr val="117E62"/>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30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When I take a walk</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30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in the forest with</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30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my pet, I check their</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30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fur for ticks</a:t>
            </a:r>
          </a:p>
        </p:txBody>
      </p:sp>
      <p:sp>
        <p:nvSpPr>
          <p:cNvPr id="8" name="Rectangle: Rounded Corners 7" descr="I check the dental condition of my pet">
            <a:extLst>
              <a:ext uri="{FF2B5EF4-FFF2-40B4-BE49-F238E27FC236}">
                <a16:creationId xmlns:a16="http://schemas.microsoft.com/office/drawing/2014/main" id="{4DF043DE-5F0E-4ED9-A25B-79FAEA06A3BB}"/>
              </a:ext>
            </a:extLst>
          </p:cNvPr>
          <p:cNvSpPr/>
          <p:nvPr/>
        </p:nvSpPr>
        <p:spPr>
          <a:xfrm>
            <a:off x="4687306" y="3961008"/>
            <a:ext cx="3696471" cy="2395343"/>
          </a:xfrm>
          <a:prstGeom prst="roundRect">
            <a:avLst>
              <a:gd name="adj" fmla="val 9481"/>
            </a:avLst>
          </a:prstGeom>
          <a:noFill/>
          <a:ln w="57150" cap="flat" cmpd="sng" algn="ctr">
            <a:solidFill>
              <a:srgbClr val="117E62"/>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30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I check the</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30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dental condition</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30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of my pet</a:t>
            </a:r>
          </a:p>
        </p:txBody>
      </p:sp>
      <p:sp>
        <p:nvSpPr>
          <p:cNvPr id="3" name="Footer Placeholder 2">
            <a:extLst>
              <a:ext uri="{FF2B5EF4-FFF2-40B4-BE49-F238E27FC236}">
                <a16:creationId xmlns:a16="http://schemas.microsoft.com/office/drawing/2014/main" id="{95A0C8D8-94CF-43DE-97B4-6370062B9B71}"/>
              </a:ext>
            </a:extLst>
          </p:cNvPr>
          <p:cNvSpPr>
            <a:spLocks noGrp="1"/>
          </p:cNvSpPr>
          <p:nvPr>
            <p:ph type="ftr" sz="quarter" idx="11"/>
          </p:nvPr>
        </p:nvSpPr>
        <p:spPr/>
        <p:txBody>
          <a:bodyPr/>
          <a:lstStyle/>
          <a:p>
            <a:r>
              <a:rPr lang="en-GB"/>
              <a:t>e-Bug.eu</a:t>
            </a:r>
            <a:endParaRPr lang="en-GB" dirty="0"/>
          </a:p>
        </p:txBody>
      </p:sp>
    </p:spTree>
    <p:extLst>
      <p:ext uri="{BB962C8B-B14F-4D97-AF65-F5344CB8AC3E}">
        <p14:creationId xmlns:p14="http://schemas.microsoft.com/office/powerpoint/2010/main" val="71791858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B19C0601-00D4-492D-8D95-958DF607F57A}"/>
              </a:ext>
              <a:ext uri="{C183D7F6-B498-43B3-948B-1728B52AA6E4}">
                <adec:decorative xmlns:adec="http://schemas.microsoft.com/office/drawing/2017/decorative" val="0"/>
              </a:ext>
            </a:extLst>
          </p:cNvPr>
          <p:cNvSpPr>
            <a:spLocks noGrp="1"/>
          </p:cNvSpPr>
          <p:nvPr>
            <p:ph type="title"/>
          </p:nvPr>
        </p:nvSpPr>
        <p:spPr>
          <a:xfrm>
            <a:off x="416690" y="-667168"/>
            <a:ext cx="8089136" cy="730251"/>
          </a:xfrm>
        </p:spPr>
        <p:txBody>
          <a:bodyPr>
            <a:noAutofit/>
          </a:bodyPr>
          <a:lstStyle/>
          <a:p>
            <a:pPr algn="ctr"/>
            <a:r>
              <a:rPr lang="en-GB" b="1" dirty="0"/>
              <a:t>Memory Game 3 – Animal Health</a:t>
            </a:r>
          </a:p>
        </p:txBody>
      </p:sp>
      <p:sp>
        <p:nvSpPr>
          <p:cNvPr id="10" name="Title 1">
            <a:extLst>
              <a:ext uri="{FF2B5EF4-FFF2-40B4-BE49-F238E27FC236}">
                <a16:creationId xmlns:a16="http://schemas.microsoft.com/office/drawing/2014/main" id="{1ED0227E-165E-4514-806F-FB49970EE348}"/>
              </a:ext>
            </a:extLst>
          </p:cNvPr>
          <p:cNvSpPr txBox="1">
            <a:spLocks/>
          </p:cNvSpPr>
          <p:nvPr/>
        </p:nvSpPr>
        <p:spPr>
          <a:xfrm>
            <a:off x="638174" y="270382"/>
            <a:ext cx="7867651" cy="730251"/>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000" kern="1200">
                <a:solidFill>
                  <a:schemeClr val="tx1"/>
                </a:solidFill>
                <a:latin typeface="Arial" panose="020B0604020202020204" pitchFamily="34" charset="0"/>
                <a:ea typeface="+mj-ea"/>
                <a:cs typeface="Arial" panose="020B0604020202020204" pitchFamily="34" charset="0"/>
              </a:defRPr>
            </a:lvl1pPr>
          </a:lstStyle>
          <a:p>
            <a:pPr algn="ctr"/>
            <a:r>
              <a:rPr lang="en-GB" b="1"/>
              <a:t>Memory Game – Animal Health</a:t>
            </a:r>
            <a:endParaRPr lang="en-GB" b="1" dirty="0"/>
          </a:p>
        </p:txBody>
      </p:sp>
      <p:sp>
        <p:nvSpPr>
          <p:cNvPr id="5" name="Rectangle: Rounded Corners 4" descr="I have my pet vaccinated according to the vaccine schedule of its species&#10;">
            <a:extLst>
              <a:ext uri="{FF2B5EF4-FFF2-40B4-BE49-F238E27FC236}">
                <a16:creationId xmlns:a16="http://schemas.microsoft.com/office/drawing/2014/main" id="{D3794C6E-2FDB-4748-9850-198BBA65AA7D}"/>
              </a:ext>
            </a:extLst>
          </p:cNvPr>
          <p:cNvSpPr/>
          <p:nvPr/>
        </p:nvSpPr>
        <p:spPr>
          <a:xfrm>
            <a:off x="638173" y="1324213"/>
            <a:ext cx="3811884" cy="2302210"/>
          </a:xfrm>
          <a:prstGeom prst="roundRect">
            <a:avLst>
              <a:gd name="adj" fmla="val 9481"/>
            </a:avLst>
          </a:prstGeom>
          <a:noFill/>
          <a:ln w="57150" cap="flat" cmpd="sng" algn="ctr">
            <a:solidFill>
              <a:srgbClr val="117E62"/>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30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I have my pet vaccinated according to the vaccine schedule of its species</a:t>
            </a:r>
          </a:p>
        </p:txBody>
      </p:sp>
      <p:sp>
        <p:nvSpPr>
          <p:cNvPr id="6" name="Rectangle: Rounded Corners 5" descr="If the vet prescribes antibiotics to my pet, I give them all the prescribed course of treatment">
            <a:extLst>
              <a:ext uri="{FF2B5EF4-FFF2-40B4-BE49-F238E27FC236}">
                <a16:creationId xmlns:a16="http://schemas.microsoft.com/office/drawing/2014/main" id="{E1722E3C-7873-4EA3-BAF9-B0FE8EEFE646}"/>
              </a:ext>
            </a:extLst>
          </p:cNvPr>
          <p:cNvSpPr/>
          <p:nvPr/>
        </p:nvSpPr>
        <p:spPr>
          <a:xfrm>
            <a:off x="4693940" y="1324213"/>
            <a:ext cx="3811884" cy="2302210"/>
          </a:xfrm>
          <a:prstGeom prst="roundRect">
            <a:avLst>
              <a:gd name="adj" fmla="val 9481"/>
            </a:avLst>
          </a:prstGeom>
          <a:noFill/>
          <a:ln w="57150" cap="flat" cmpd="sng" algn="ctr">
            <a:solidFill>
              <a:srgbClr val="117E62"/>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30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If the vet prescribes</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30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antibiotics to my pet,</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30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I give them all the</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30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prescribed course of</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30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treatment</a:t>
            </a:r>
          </a:p>
        </p:txBody>
      </p:sp>
      <p:sp>
        <p:nvSpPr>
          <p:cNvPr id="7" name="Rectangle: Rounded Corners 6" descr="I never give antibiotics from a previous treatment to my pet&#10;">
            <a:extLst>
              <a:ext uri="{FF2B5EF4-FFF2-40B4-BE49-F238E27FC236}">
                <a16:creationId xmlns:a16="http://schemas.microsoft.com/office/drawing/2014/main" id="{C88CB67C-F982-4D4E-8678-32F2DAD6C665}"/>
              </a:ext>
            </a:extLst>
          </p:cNvPr>
          <p:cNvSpPr/>
          <p:nvPr/>
        </p:nvSpPr>
        <p:spPr>
          <a:xfrm>
            <a:off x="638173" y="3780347"/>
            <a:ext cx="3811884" cy="2302210"/>
          </a:xfrm>
          <a:prstGeom prst="roundRect">
            <a:avLst>
              <a:gd name="adj" fmla="val 9481"/>
            </a:avLst>
          </a:prstGeom>
          <a:noFill/>
          <a:ln w="57150" cap="flat" cmpd="sng" algn="ctr">
            <a:solidFill>
              <a:srgbClr val="117E62"/>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30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I never give</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30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antibiotics from a</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30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previous treatment to my pet</a:t>
            </a:r>
          </a:p>
        </p:txBody>
      </p:sp>
      <p:sp>
        <p:nvSpPr>
          <p:cNvPr id="8" name="Rectangle: Rounded Corners 7" descr="If my pet gets sick, I only give them antibiotics if the vet prescribes them&#10;">
            <a:extLst>
              <a:ext uri="{FF2B5EF4-FFF2-40B4-BE49-F238E27FC236}">
                <a16:creationId xmlns:a16="http://schemas.microsoft.com/office/drawing/2014/main" id="{430BF4BE-451C-4F88-BC41-087F14BDB971}"/>
              </a:ext>
            </a:extLst>
          </p:cNvPr>
          <p:cNvSpPr/>
          <p:nvPr/>
        </p:nvSpPr>
        <p:spPr>
          <a:xfrm>
            <a:off x="4693940" y="3780347"/>
            <a:ext cx="3811884" cy="2302210"/>
          </a:xfrm>
          <a:prstGeom prst="roundRect">
            <a:avLst>
              <a:gd name="adj" fmla="val 9481"/>
            </a:avLst>
          </a:prstGeom>
          <a:noFill/>
          <a:ln w="57150" cap="flat" cmpd="sng" algn="ctr">
            <a:solidFill>
              <a:srgbClr val="117E62"/>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30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If my pet gets sick, I only give them antibiotics if the vet prescribes them</a:t>
            </a:r>
          </a:p>
        </p:txBody>
      </p:sp>
      <p:sp>
        <p:nvSpPr>
          <p:cNvPr id="3" name="Footer Placeholder 2">
            <a:extLst>
              <a:ext uri="{FF2B5EF4-FFF2-40B4-BE49-F238E27FC236}">
                <a16:creationId xmlns:a16="http://schemas.microsoft.com/office/drawing/2014/main" id="{DDC3E162-DC99-4115-A3A5-4A024E8BD334}"/>
              </a:ext>
            </a:extLst>
          </p:cNvPr>
          <p:cNvSpPr>
            <a:spLocks noGrp="1"/>
          </p:cNvSpPr>
          <p:nvPr>
            <p:ph type="ftr" sz="quarter" idx="11"/>
          </p:nvPr>
        </p:nvSpPr>
        <p:spPr/>
        <p:txBody>
          <a:bodyPr/>
          <a:lstStyle/>
          <a:p>
            <a:r>
              <a:rPr lang="en-GB"/>
              <a:t>e-Bug.eu</a:t>
            </a:r>
            <a:endParaRPr lang="en-GB" dirty="0"/>
          </a:p>
        </p:txBody>
      </p:sp>
    </p:spTree>
    <p:extLst>
      <p:ext uri="{BB962C8B-B14F-4D97-AF65-F5344CB8AC3E}">
        <p14:creationId xmlns:p14="http://schemas.microsoft.com/office/powerpoint/2010/main" val="379591445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DA11B2-8075-4534-A494-0F1ED6521F72}"/>
              </a:ext>
            </a:extLst>
          </p:cNvPr>
          <p:cNvSpPr>
            <a:spLocks noGrp="1"/>
          </p:cNvSpPr>
          <p:nvPr>
            <p:ph type="title"/>
          </p:nvPr>
        </p:nvSpPr>
        <p:spPr>
          <a:xfrm>
            <a:off x="628650" y="136524"/>
            <a:ext cx="7886700" cy="1325563"/>
          </a:xfrm>
        </p:spPr>
        <p:txBody>
          <a:bodyPr>
            <a:normAutofit/>
          </a:bodyPr>
          <a:lstStyle/>
          <a:p>
            <a:pPr algn="ctr"/>
            <a:r>
              <a:rPr lang="en-GB" b="1" dirty="0"/>
              <a:t>Curriculum Links</a:t>
            </a:r>
          </a:p>
        </p:txBody>
      </p:sp>
      <p:sp>
        <p:nvSpPr>
          <p:cNvPr id="3" name="Content Placeholder 2">
            <a:extLst>
              <a:ext uri="{FF2B5EF4-FFF2-40B4-BE49-F238E27FC236}">
                <a16:creationId xmlns:a16="http://schemas.microsoft.com/office/drawing/2014/main" id="{FD6B9ECD-6D6B-4706-AFED-F75C1A0CA0AD}"/>
              </a:ext>
            </a:extLst>
          </p:cNvPr>
          <p:cNvSpPr>
            <a:spLocks noGrp="1"/>
          </p:cNvSpPr>
          <p:nvPr>
            <p:ph idx="1"/>
          </p:nvPr>
        </p:nvSpPr>
        <p:spPr>
          <a:xfrm>
            <a:off x="304799" y="1462087"/>
            <a:ext cx="8534401" cy="4505325"/>
          </a:xfrm>
        </p:spPr>
        <p:txBody>
          <a:bodyPr>
            <a:noAutofit/>
          </a:bodyPr>
          <a:lstStyle/>
          <a:p>
            <a:pPr marL="0" indent="0">
              <a:buNone/>
            </a:pPr>
            <a:r>
              <a:rPr lang="en-GB" sz="2400" b="1" dirty="0"/>
              <a:t> PHSE/RHSE </a:t>
            </a:r>
          </a:p>
          <a:p>
            <a:pPr marL="0" indent="0">
              <a:buNone/>
            </a:pPr>
            <a:r>
              <a:rPr lang="en-GB" sz="2400" dirty="0"/>
              <a:t>• Health and prevention</a:t>
            </a:r>
          </a:p>
          <a:p>
            <a:pPr marL="0" indent="0">
              <a:buNone/>
            </a:pPr>
            <a:endParaRPr lang="en-GB" sz="2400" dirty="0"/>
          </a:p>
          <a:p>
            <a:pPr marL="0" indent="0">
              <a:buNone/>
            </a:pPr>
            <a:r>
              <a:rPr lang="en-GB" sz="2400" b="1" dirty="0"/>
              <a:t>Science</a:t>
            </a:r>
            <a:r>
              <a:rPr lang="en-GB" sz="2400" dirty="0"/>
              <a:t> </a:t>
            </a:r>
          </a:p>
          <a:p>
            <a:pPr marL="0" indent="0">
              <a:buNone/>
            </a:pPr>
            <a:r>
              <a:rPr lang="en-GB" sz="2400" dirty="0"/>
              <a:t>• Working scientifically</a:t>
            </a:r>
          </a:p>
          <a:p>
            <a:pPr marL="0" indent="0">
              <a:buNone/>
            </a:pPr>
            <a:r>
              <a:rPr lang="en-GB" sz="2400" dirty="0"/>
              <a:t>• Living things and their habitats</a:t>
            </a:r>
          </a:p>
          <a:p>
            <a:pPr marL="0" indent="0">
              <a:buNone/>
            </a:pPr>
            <a:r>
              <a:rPr lang="en-GB" sz="2400" dirty="0"/>
              <a:t>• Animals, including humans</a:t>
            </a:r>
          </a:p>
          <a:p>
            <a:pPr marL="0" indent="0">
              <a:buNone/>
            </a:pPr>
            <a:endParaRPr lang="en-GB" sz="2400" dirty="0"/>
          </a:p>
          <a:p>
            <a:pPr marL="0" indent="0">
              <a:buNone/>
            </a:pPr>
            <a:r>
              <a:rPr lang="en-GB" sz="2400" b="1" dirty="0"/>
              <a:t>English </a:t>
            </a:r>
          </a:p>
          <a:p>
            <a:pPr marL="0" indent="0">
              <a:buNone/>
            </a:pPr>
            <a:r>
              <a:rPr lang="en-GB" sz="2400" dirty="0"/>
              <a:t>• Reading &amp; comprehension </a:t>
            </a:r>
          </a:p>
          <a:p>
            <a:pPr marL="0" indent="0">
              <a:buNone/>
            </a:pPr>
            <a:endParaRPr lang="en-GB" sz="2400" dirty="0"/>
          </a:p>
        </p:txBody>
      </p:sp>
      <p:sp>
        <p:nvSpPr>
          <p:cNvPr id="4" name="Footer Placeholder 3">
            <a:extLst>
              <a:ext uri="{FF2B5EF4-FFF2-40B4-BE49-F238E27FC236}">
                <a16:creationId xmlns:a16="http://schemas.microsoft.com/office/drawing/2014/main" id="{E239E9D1-1D86-449E-83D9-C62F5CB0813F}"/>
              </a:ext>
            </a:extLst>
          </p:cNvPr>
          <p:cNvSpPr>
            <a:spLocks noGrp="1"/>
          </p:cNvSpPr>
          <p:nvPr>
            <p:ph type="ftr" sz="quarter" idx="11"/>
          </p:nvPr>
        </p:nvSpPr>
        <p:spPr/>
        <p:txBody>
          <a:bodyPr/>
          <a:lstStyle/>
          <a:p>
            <a:r>
              <a:rPr lang="en-GB"/>
              <a:t>e-Bug.eu</a:t>
            </a:r>
            <a:endParaRPr lang="en-GB" dirty="0"/>
          </a:p>
        </p:txBody>
      </p:sp>
    </p:spTree>
    <p:extLst>
      <p:ext uri="{BB962C8B-B14F-4D97-AF65-F5344CB8AC3E}">
        <p14:creationId xmlns:p14="http://schemas.microsoft.com/office/powerpoint/2010/main" val="400738444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303A6682-36BA-409F-AC56-F4267647DC45}"/>
              </a:ext>
              <a:ext uri="{C183D7F6-B498-43B3-948B-1728B52AA6E4}">
                <adec:decorative xmlns:adec="http://schemas.microsoft.com/office/drawing/2017/decorative" val="0"/>
              </a:ext>
            </a:extLst>
          </p:cNvPr>
          <p:cNvSpPr>
            <a:spLocks noGrp="1"/>
          </p:cNvSpPr>
          <p:nvPr>
            <p:ph type="title"/>
          </p:nvPr>
        </p:nvSpPr>
        <p:spPr>
          <a:xfrm>
            <a:off x="381966" y="-713466"/>
            <a:ext cx="8123860" cy="730251"/>
          </a:xfrm>
        </p:spPr>
        <p:txBody>
          <a:bodyPr>
            <a:noAutofit/>
          </a:bodyPr>
          <a:lstStyle/>
          <a:p>
            <a:pPr algn="ctr"/>
            <a:r>
              <a:rPr lang="en-GB" b="1" dirty="0"/>
              <a:t>Memory Game 4 – Animal Health</a:t>
            </a:r>
          </a:p>
        </p:txBody>
      </p:sp>
      <p:sp>
        <p:nvSpPr>
          <p:cNvPr id="9" name="Title 1">
            <a:extLst>
              <a:ext uri="{FF2B5EF4-FFF2-40B4-BE49-F238E27FC236}">
                <a16:creationId xmlns:a16="http://schemas.microsoft.com/office/drawing/2014/main" id="{5F611FBC-CF53-4925-9075-47145BDB355E}"/>
              </a:ext>
            </a:extLst>
          </p:cNvPr>
          <p:cNvSpPr txBox="1">
            <a:spLocks/>
          </p:cNvSpPr>
          <p:nvPr/>
        </p:nvSpPr>
        <p:spPr>
          <a:xfrm>
            <a:off x="638174" y="270382"/>
            <a:ext cx="7867651" cy="730251"/>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000" kern="1200">
                <a:solidFill>
                  <a:schemeClr val="tx1"/>
                </a:solidFill>
                <a:latin typeface="Arial" panose="020B0604020202020204" pitchFamily="34" charset="0"/>
                <a:ea typeface="+mj-ea"/>
                <a:cs typeface="Arial" panose="020B0604020202020204" pitchFamily="34" charset="0"/>
              </a:defRPr>
            </a:lvl1pPr>
          </a:lstStyle>
          <a:p>
            <a:pPr algn="ctr"/>
            <a:r>
              <a:rPr lang="en-GB" b="1"/>
              <a:t>Memory Game – Animal Health</a:t>
            </a:r>
            <a:endParaRPr lang="en-GB" b="1" dirty="0"/>
          </a:p>
        </p:txBody>
      </p:sp>
      <p:sp>
        <p:nvSpPr>
          <p:cNvPr id="5" name="Rectangle: Rounded Corners 4" descr="I deworm my pet regularly">
            <a:extLst>
              <a:ext uri="{FF2B5EF4-FFF2-40B4-BE49-F238E27FC236}">
                <a16:creationId xmlns:a16="http://schemas.microsoft.com/office/drawing/2014/main" id="{E2462653-6E8E-4886-8DCE-92937DF62AFC}"/>
              </a:ext>
            </a:extLst>
          </p:cNvPr>
          <p:cNvSpPr/>
          <p:nvPr/>
        </p:nvSpPr>
        <p:spPr>
          <a:xfrm>
            <a:off x="1184910" y="1466850"/>
            <a:ext cx="3144142" cy="2162503"/>
          </a:xfrm>
          <a:prstGeom prst="roundRect">
            <a:avLst>
              <a:gd name="adj" fmla="val 9481"/>
            </a:avLst>
          </a:prstGeom>
          <a:noFill/>
          <a:ln w="57150" cap="flat" cmpd="sng" algn="ctr">
            <a:solidFill>
              <a:srgbClr val="117E62"/>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30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I deworm my</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30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pet regularly</a:t>
            </a:r>
          </a:p>
        </p:txBody>
      </p:sp>
      <p:sp>
        <p:nvSpPr>
          <p:cNvPr id="6" name="Rectangle: Rounded Corners 5" descr="I let my pet eat its food in their own bowl&#10;">
            <a:extLst>
              <a:ext uri="{FF2B5EF4-FFF2-40B4-BE49-F238E27FC236}">
                <a16:creationId xmlns:a16="http://schemas.microsoft.com/office/drawing/2014/main" id="{F4048D07-22A1-441B-9FB0-84824D80AEF1}"/>
              </a:ext>
            </a:extLst>
          </p:cNvPr>
          <p:cNvSpPr/>
          <p:nvPr/>
        </p:nvSpPr>
        <p:spPr>
          <a:xfrm>
            <a:off x="4563486" y="1466851"/>
            <a:ext cx="3144142" cy="2162503"/>
          </a:xfrm>
          <a:prstGeom prst="roundRect">
            <a:avLst>
              <a:gd name="adj" fmla="val 9481"/>
            </a:avLst>
          </a:prstGeom>
          <a:noFill/>
          <a:ln w="57150" cap="flat" cmpd="sng" algn="ctr">
            <a:solidFill>
              <a:srgbClr val="117E62"/>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30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I let my pet eat</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30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its food in their</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30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own bowl</a:t>
            </a:r>
          </a:p>
        </p:txBody>
      </p:sp>
      <p:sp>
        <p:nvSpPr>
          <p:cNvPr id="7" name="Rectangle: Rounded Corners 6" descr="I will return any leftover antibiotics to my vet&#10;">
            <a:extLst>
              <a:ext uri="{FF2B5EF4-FFF2-40B4-BE49-F238E27FC236}">
                <a16:creationId xmlns:a16="http://schemas.microsoft.com/office/drawing/2014/main" id="{72A7E927-D993-4402-9C67-39849D510A99}"/>
              </a:ext>
            </a:extLst>
          </p:cNvPr>
          <p:cNvSpPr/>
          <p:nvPr/>
        </p:nvSpPr>
        <p:spPr>
          <a:xfrm>
            <a:off x="2862707" y="3850165"/>
            <a:ext cx="3144142" cy="2162503"/>
          </a:xfrm>
          <a:prstGeom prst="roundRect">
            <a:avLst>
              <a:gd name="adj" fmla="val 9481"/>
            </a:avLst>
          </a:prstGeom>
          <a:noFill/>
          <a:ln w="57150" cap="flat" cmpd="sng" algn="ctr">
            <a:solidFill>
              <a:srgbClr val="117E62"/>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30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I will return any leftover antibiotics to my vet</a:t>
            </a:r>
          </a:p>
        </p:txBody>
      </p:sp>
      <p:sp>
        <p:nvSpPr>
          <p:cNvPr id="3" name="Footer Placeholder 2">
            <a:extLst>
              <a:ext uri="{FF2B5EF4-FFF2-40B4-BE49-F238E27FC236}">
                <a16:creationId xmlns:a16="http://schemas.microsoft.com/office/drawing/2014/main" id="{BD699215-F48B-4C5A-81BB-EBB0438C6C37}"/>
              </a:ext>
            </a:extLst>
          </p:cNvPr>
          <p:cNvSpPr>
            <a:spLocks noGrp="1"/>
          </p:cNvSpPr>
          <p:nvPr>
            <p:ph type="ftr" sz="quarter" idx="11"/>
          </p:nvPr>
        </p:nvSpPr>
        <p:spPr/>
        <p:txBody>
          <a:bodyPr/>
          <a:lstStyle/>
          <a:p>
            <a:r>
              <a:rPr lang="en-GB"/>
              <a:t>e-Bug.eu</a:t>
            </a:r>
            <a:endParaRPr lang="en-GB" dirty="0"/>
          </a:p>
        </p:txBody>
      </p:sp>
    </p:spTree>
    <p:extLst>
      <p:ext uri="{BB962C8B-B14F-4D97-AF65-F5344CB8AC3E}">
        <p14:creationId xmlns:p14="http://schemas.microsoft.com/office/powerpoint/2010/main" val="313799448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38F15792-C734-47B4-8135-2790531C881F}"/>
              </a:ext>
            </a:extLst>
          </p:cNvPr>
          <p:cNvSpPr>
            <a:spLocks noGrp="1"/>
          </p:cNvSpPr>
          <p:nvPr>
            <p:ph type="title"/>
          </p:nvPr>
        </p:nvSpPr>
        <p:spPr>
          <a:xfrm>
            <a:off x="638174" y="327532"/>
            <a:ext cx="7867651" cy="730251"/>
          </a:xfrm>
        </p:spPr>
        <p:txBody>
          <a:bodyPr>
            <a:noAutofit/>
          </a:bodyPr>
          <a:lstStyle/>
          <a:p>
            <a:pPr algn="ctr"/>
            <a:r>
              <a:rPr lang="en-GB" sz="3500" b="1" dirty="0"/>
              <a:t>Memory Game. Human Health vs Animal Health - Answers</a:t>
            </a:r>
          </a:p>
        </p:txBody>
      </p:sp>
      <p:sp>
        <p:nvSpPr>
          <p:cNvPr id="5" name="Rectangle: Rounded Corners 4" descr="I have a vaccination record&#10;">
            <a:extLst>
              <a:ext uri="{FF2B5EF4-FFF2-40B4-BE49-F238E27FC236}">
                <a16:creationId xmlns:a16="http://schemas.microsoft.com/office/drawing/2014/main" id="{282A4ED0-493E-40BC-8874-EBEAC7E5DD05}"/>
              </a:ext>
            </a:extLst>
          </p:cNvPr>
          <p:cNvSpPr/>
          <p:nvPr/>
        </p:nvSpPr>
        <p:spPr>
          <a:xfrm>
            <a:off x="978187" y="1568449"/>
            <a:ext cx="3425897" cy="2201813"/>
          </a:xfrm>
          <a:prstGeom prst="roundRect">
            <a:avLst>
              <a:gd name="adj" fmla="val 9481"/>
            </a:avLst>
          </a:prstGeom>
          <a:noFill/>
          <a:ln w="57150">
            <a:solidFill>
              <a:srgbClr val="2863A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3000" dirty="0">
                <a:solidFill>
                  <a:schemeClr val="bg2">
                    <a:lumMod val="10000"/>
                  </a:schemeClr>
                </a:solidFill>
                <a:latin typeface="Arial" panose="020B0604020202020204" pitchFamily="34" charset="0"/>
                <a:cs typeface="Arial" panose="020B0604020202020204" pitchFamily="34" charset="0"/>
              </a:rPr>
              <a:t>I have a vaccination record</a:t>
            </a:r>
          </a:p>
        </p:txBody>
      </p:sp>
      <p:sp>
        <p:nvSpPr>
          <p:cNvPr id="7" name="Rectangle: Rounded Corners 6" descr="My pet has a vaccination certificate">
            <a:extLst>
              <a:ext uri="{FF2B5EF4-FFF2-40B4-BE49-F238E27FC236}">
                <a16:creationId xmlns:a16="http://schemas.microsoft.com/office/drawing/2014/main" id="{637F17E4-C142-4DD8-9D27-7BBA7E533494}"/>
              </a:ext>
            </a:extLst>
          </p:cNvPr>
          <p:cNvSpPr/>
          <p:nvPr/>
        </p:nvSpPr>
        <p:spPr>
          <a:xfrm>
            <a:off x="4663598" y="1568449"/>
            <a:ext cx="3425895" cy="2201813"/>
          </a:xfrm>
          <a:prstGeom prst="roundRect">
            <a:avLst>
              <a:gd name="adj" fmla="val 9481"/>
            </a:avLst>
          </a:prstGeom>
          <a:noFill/>
          <a:ln w="57150" cap="flat" cmpd="sng" algn="ctr">
            <a:solidFill>
              <a:srgbClr val="117E62"/>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30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My pet has a</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30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vaccination</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30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certificate</a:t>
            </a:r>
          </a:p>
        </p:txBody>
      </p:sp>
      <p:sp>
        <p:nvSpPr>
          <p:cNvPr id="6" name="Rectangle: Rounded Corners 5" descr="I get vaccinated according to guidance&#10;">
            <a:extLst>
              <a:ext uri="{FF2B5EF4-FFF2-40B4-BE49-F238E27FC236}">
                <a16:creationId xmlns:a16="http://schemas.microsoft.com/office/drawing/2014/main" id="{195D3577-2A8E-4ECE-90CA-354BC19E1EEB}"/>
              </a:ext>
            </a:extLst>
          </p:cNvPr>
          <p:cNvSpPr/>
          <p:nvPr/>
        </p:nvSpPr>
        <p:spPr>
          <a:xfrm>
            <a:off x="978186" y="3986772"/>
            <a:ext cx="3425897" cy="2201813"/>
          </a:xfrm>
          <a:prstGeom prst="roundRect">
            <a:avLst>
              <a:gd name="adj" fmla="val 9481"/>
            </a:avLst>
          </a:prstGeom>
          <a:noFill/>
          <a:ln w="57150">
            <a:solidFill>
              <a:srgbClr val="2863A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3000" dirty="0">
                <a:solidFill>
                  <a:schemeClr val="bg2">
                    <a:lumMod val="10000"/>
                  </a:schemeClr>
                </a:solidFill>
                <a:latin typeface="Arial" panose="020B0604020202020204" pitchFamily="34" charset="0"/>
                <a:cs typeface="Arial" panose="020B0604020202020204" pitchFamily="34" charset="0"/>
              </a:rPr>
              <a:t>I get vaccinated according to guidance</a:t>
            </a:r>
          </a:p>
        </p:txBody>
      </p:sp>
      <p:sp>
        <p:nvSpPr>
          <p:cNvPr id="10" name="Rectangle: Rounded Corners 9" descr="I have my pet vaccinated according to the vaccine schedule of its species&#10;">
            <a:extLst>
              <a:ext uri="{FF2B5EF4-FFF2-40B4-BE49-F238E27FC236}">
                <a16:creationId xmlns:a16="http://schemas.microsoft.com/office/drawing/2014/main" id="{CE95D450-2117-4DAB-A268-A1156426E135}"/>
              </a:ext>
            </a:extLst>
          </p:cNvPr>
          <p:cNvSpPr/>
          <p:nvPr/>
        </p:nvSpPr>
        <p:spPr>
          <a:xfrm>
            <a:off x="4571999" y="3986772"/>
            <a:ext cx="3811884" cy="2302210"/>
          </a:xfrm>
          <a:prstGeom prst="roundRect">
            <a:avLst>
              <a:gd name="adj" fmla="val 9481"/>
            </a:avLst>
          </a:prstGeom>
          <a:noFill/>
          <a:ln w="57150" cap="flat" cmpd="sng" algn="ctr">
            <a:solidFill>
              <a:srgbClr val="117E62"/>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30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I have my pet vaccinated according to the vaccine schedule of its species</a:t>
            </a:r>
          </a:p>
        </p:txBody>
      </p:sp>
      <p:sp>
        <p:nvSpPr>
          <p:cNvPr id="3" name="Footer Placeholder 2">
            <a:extLst>
              <a:ext uri="{FF2B5EF4-FFF2-40B4-BE49-F238E27FC236}">
                <a16:creationId xmlns:a16="http://schemas.microsoft.com/office/drawing/2014/main" id="{8F367BC6-748A-4496-A20F-224F64F88D49}"/>
              </a:ext>
            </a:extLst>
          </p:cNvPr>
          <p:cNvSpPr>
            <a:spLocks noGrp="1"/>
          </p:cNvSpPr>
          <p:nvPr>
            <p:ph type="ftr" sz="quarter" idx="11"/>
          </p:nvPr>
        </p:nvSpPr>
        <p:spPr/>
        <p:txBody>
          <a:bodyPr/>
          <a:lstStyle/>
          <a:p>
            <a:r>
              <a:rPr lang="en-GB"/>
              <a:t>e-Bug.eu</a:t>
            </a:r>
            <a:endParaRPr lang="en-GB" dirty="0"/>
          </a:p>
        </p:txBody>
      </p:sp>
    </p:spTree>
    <p:extLst>
      <p:ext uri="{BB962C8B-B14F-4D97-AF65-F5344CB8AC3E}">
        <p14:creationId xmlns:p14="http://schemas.microsoft.com/office/powerpoint/2010/main" val="26346682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10" grpId="0" animBg="1"/>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B522893D-9D9D-4E2F-ADCA-B6C3A9B491C2}"/>
              </a:ext>
              <a:ext uri="{C183D7F6-B498-43B3-948B-1728B52AA6E4}">
                <adec:decorative xmlns:adec="http://schemas.microsoft.com/office/drawing/2017/decorative" val="0"/>
              </a:ext>
            </a:extLst>
          </p:cNvPr>
          <p:cNvSpPr>
            <a:spLocks noGrp="1"/>
          </p:cNvSpPr>
          <p:nvPr>
            <p:ph type="title"/>
          </p:nvPr>
        </p:nvSpPr>
        <p:spPr>
          <a:xfrm>
            <a:off x="638174" y="-772065"/>
            <a:ext cx="7867651" cy="730251"/>
          </a:xfrm>
        </p:spPr>
        <p:txBody>
          <a:bodyPr>
            <a:noAutofit/>
          </a:bodyPr>
          <a:lstStyle/>
          <a:p>
            <a:pPr algn="ctr"/>
            <a:r>
              <a:rPr lang="en-GB" sz="3500" b="1" dirty="0"/>
              <a:t>Memory Game. Human Health vs Animal Health – Answers 1</a:t>
            </a:r>
          </a:p>
        </p:txBody>
      </p:sp>
      <p:sp>
        <p:nvSpPr>
          <p:cNvPr id="9" name="Title 1">
            <a:extLst>
              <a:ext uri="{FF2B5EF4-FFF2-40B4-BE49-F238E27FC236}">
                <a16:creationId xmlns:a16="http://schemas.microsoft.com/office/drawing/2014/main" id="{3712E8C3-CCF9-4491-A83C-3292C964D8A3}"/>
              </a:ext>
            </a:extLst>
          </p:cNvPr>
          <p:cNvSpPr txBox="1">
            <a:spLocks/>
          </p:cNvSpPr>
          <p:nvPr/>
        </p:nvSpPr>
        <p:spPr>
          <a:xfrm>
            <a:off x="638174" y="327532"/>
            <a:ext cx="7867651" cy="730251"/>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000" kern="1200">
                <a:solidFill>
                  <a:schemeClr val="tx1"/>
                </a:solidFill>
                <a:latin typeface="Arial" panose="020B0604020202020204" pitchFamily="34" charset="0"/>
                <a:ea typeface="+mj-ea"/>
                <a:cs typeface="Arial" panose="020B0604020202020204" pitchFamily="34" charset="0"/>
              </a:defRPr>
            </a:lvl1pPr>
          </a:lstStyle>
          <a:p>
            <a:pPr algn="ctr"/>
            <a:r>
              <a:rPr lang="en-GB" sz="3500" b="1"/>
              <a:t>Memory Game. Human Health vs Animal Health - Answers</a:t>
            </a:r>
            <a:endParaRPr lang="en-GB" sz="3500" b="1" dirty="0"/>
          </a:p>
        </p:txBody>
      </p:sp>
      <p:sp>
        <p:nvSpPr>
          <p:cNvPr id="5" name="Rectangle: Rounded Corners 4" descr="I’m getting vaccinated&#10;">
            <a:extLst>
              <a:ext uri="{FF2B5EF4-FFF2-40B4-BE49-F238E27FC236}">
                <a16:creationId xmlns:a16="http://schemas.microsoft.com/office/drawing/2014/main" id="{948AE6CA-20C9-4571-B574-AA9876CD6091}"/>
              </a:ext>
            </a:extLst>
          </p:cNvPr>
          <p:cNvSpPr/>
          <p:nvPr/>
        </p:nvSpPr>
        <p:spPr>
          <a:xfrm>
            <a:off x="956116" y="1590772"/>
            <a:ext cx="3425897" cy="2201813"/>
          </a:xfrm>
          <a:prstGeom prst="roundRect">
            <a:avLst>
              <a:gd name="adj" fmla="val 9481"/>
            </a:avLst>
          </a:prstGeom>
          <a:noFill/>
          <a:ln w="57150">
            <a:solidFill>
              <a:srgbClr val="2863A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3000" dirty="0">
                <a:solidFill>
                  <a:schemeClr val="bg2">
                    <a:lumMod val="10000"/>
                  </a:schemeClr>
                </a:solidFill>
                <a:latin typeface="Arial" panose="020B0604020202020204" pitchFamily="34" charset="0"/>
                <a:cs typeface="Arial" panose="020B0604020202020204" pitchFamily="34" charset="0"/>
              </a:rPr>
              <a:t>I’m getting vaccinated</a:t>
            </a:r>
          </a:p>
        </p:txBody>
      </p:sp>
      <p:sp>
        <p:nvSpPr>
          <p:cNvPr id="8" name="Rectangle: Rounded Corners 7" descr="I will vaccinate my pet">
            <a:extLst>
              <a:ext uri="{FF2B5EF4-FFF2-40B4-BE49-F238E27FC236}">
                <a16:creationId xmlns:a16="http://schemas.microsoft.com/office/drawing/2014/main" id="{FBDFAE11-6E5E-4A44-AAC0-BF550ED5087A}"/>
              </a:ext>
            </a:extLst>
          </p:cNvPr>
          <p:cNvSpPr/>
          <p:nvPr/>
        </p:nvSpPr>
        <p:spPr>
          <a:xfrm>
            <a:off x="4577363" y="1590772"/>
            <a:ext cx="3610521" cy="2201812"/>
          </a:xfrm>
          <a:prstGeom prst="roundRect">
            <a:avLst>
              <a:gd name="adj" fmla="val 9481"/>
            </a:avLst>
          </a:prstGeom>
          <a:noFill/>
          <a:ln w="57150" cap="flat" cmpd="sng" algn="ctr">
            <a:solidFill>
              <a:srgbClr val="117E62"/>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30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I will vaccinate</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30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my pet</a:t>
            </a:r>
          </a:p>
        </p:txBody>
      </p:sp>
      <p:sp>
        <p:nvSpPr>
          <p:cNvPr id="6" name="Rectangle: Rounded Corners 5" descr="I have a balanced diet with plenty of fruit and vegetables&#10;">
            <a:extLst>
              <a:ext uri="{FF2B5EF4-FFF2-40B4-BE49-F238E27FC236}">
                <a16:creationId xmlns:a16="http://schemas.microsoft.com/office/drawing/2014/main" id="{6AED0303-B081-454D-9893-074FEBC08B46}"/>
              </a:ext>
            </a:extLst>
          </p:cNvPr>
          <p:cNvSpPr/>
          <p:nvPr/>
        </p:nvSpPr>
        <p:spPr>
          <a:xfrm>
            <a:off x="956116" y="3913236"/>
            <a:ext cx="3425897" cy="2201813"/>
          </a:xfrm>
          <a:prstGeom prst="roundRect">
            <a:avLst>
              <a:gd name="adj" fmla="val 9481"/>
            </a:avLst>
          </a:prstGeom>
          <a:noFill/>
          <a:ln w="57150">
            <a:solidFill>
              <a:srgbClr val="2863A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900" dirty="0">
                <a:solidFill>
                  <a:schemeClr val="bg2">
                    <a:lumMod val="10000"/>
                  </a:schemeClr>
                </a:solidFill>
                <a:latin typeface="Arial" panose="020B0604020202020204" pitchFamily="34" charset="0"/>
                <a:cs typeface="Arial" panose="020B0604020202020204" pitchFamily="34" charset="0"/>
              </a:rPr>
              <a:t>I have a balanced diet with plenty of fruit and vegetables</a:t>
            </a:r>
          </a:p>
        </p:txBody>
      </p:sp>
      <p:sp>
        <p:nvSpPr>
          <p:cNvPr id="7" name="Rectangle: Rounded Corners 6" descr="My pet has a balanced diet adapted to its species">
            <a:extLst>
              <a:ext uri="{FF2B5EF4-FFF2-40B4-BE49-F238E27FC236}">
                <a16:creationId xmlns:a16="http://schemas.microsoft.com/office/drawing/2014/main" id="{8E46E35B-22D7-4C60-AAA3-7B748EA6BB0B}"/>
              </a:ext>
            </a:extLst>
          </p:cNvPr>
          <p:cNvSpPr/>
          <p:nvPr/>
        </p:nvSpPr>
        <p:spPr>
          <a:xfrm>
            <a:off x="4537518" y="3913236"/>
            <a:ext cx="3650366" cy="2201814"/>
          </a:xfrm>
          <a:prstGeom prst="roundRect">
            <a:avLst>
              <a:gd name="adj" fmla="val 9481"/>
            </a:avLst>
          </a:prstGeom>
          <a:noFill/>
          <a:ln w="57150" cap="flat" cmpd="sng" algn="ctr">
            <a:solidFill>
              <a:srgbClr val="117E62"/>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30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My pet has a</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30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balanced diet</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30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adapted to its</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30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species</a:t>
            </a:r>
          </a:p>
        </p:txBody>
      </p:sp>
      <p:sp>
        <p:nvSpPr>
          <p:cNvPr id="3" name="Footer Placeholder 2">
            <a:extLst>
              <a:ext uri="{FF2B5EF4-FFF2-40B4-BE49-F238E27FC236}">
                <a16:creationId xmlns:a16="http://schemas.microsoft.com/office/drawing/2014/main" id="{F0AF2B0F-1C00-4982-AF4C-1771055A0B5F}"/>
              </a:ext>
            </a:extLst>
          </p:cNvPr>
          <p:cNvSpPr>
            <a:spLocks noGrp="1"/>
          </p:cNvSpPr>
          <p:nvPr>
            <p:ph type="ftr" sz="quarter" idx="11"/>
          </p:nvPr>
        </p:nvSpPr>
        <p:spPr/>
        <p:txBody>
          <a:bodyPr/>
          <a:lstStyle/>
          <a:p>
            <a:r>
              <a:rPr lang="en-GB"/>
              <a:t>e-Bug.eu</a:t>
            </a:r>
            <a:endParaRPr lang="en-GB" dirty="0"/>
          </a:p>
        </p:txBody>
      </p:sp>
    </p:spTree>
    <p:extLst>
      <p:ext uri="{BB962C8B-B14F-4D97-AF65-F5344CB8AC3E}">
        <p14:creationId xmlns:p14="http://schemas.microsoft.com/office/powerpoint/2010/main" val="18457468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7" grpId="0" animBg="1"/>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EBC2AA6F-37F9-4C85-AEC1-EB42ED55CB3E}"/>
              </a:ext>
              <a:ext uri="{C183D7F6-B498-43B3-948B-1728B52AA6E4}">
                <adec:decorative xmlns:adec="http://schemas.microsoft.com/office/drawing/2017/decorative" val="0"/>
              </a:ext>
            </a:extLst>
          </p:cNvPr>
          <p:cNvSpPr>
            <a:spLocks noGrp="1"/>
          </p:cNvSpPr>
          <p:nvPr>
            <p:ph type="title"/>
          </p:nvPr>
        </p:nvSpPr>
        <p:spPr>
          <a:xfrm>
            <a:off x="638174" y="-760489"/>
            <a:ext cx="7867651" cy="730251"/>
          </a:xfrm>
        </p:spPr>
        <p:txBody>
          <a:bodyPr>
            <a:noAutofit/>
          </a:bodyPr>
          <a:lstStyle/>
          <a:p>
            <a:pPr algn="ctr"/>
            <a:r>
              <a:rPr lang="en-GB" sz="3500" b="1" dirty="0"/>
              <a:t>Memory Game. Human Health vs Animal Health – Answers 2</a:t>
            </a:r>
          </a:p>
        </p:txBody>
      </p:sp>
      <p:sp>
        <p:nvSpPr>
          <p:cNvPr id="10" name="Title 1">
            <a:extLst>
              <a:ext uri="{FF2B5EF4-FFF2-40B4-BE49-F238E27FC236}">
                <a16:creationId xmlns:a16="http://schemas.microsoft.com/office/drawing/2014/main" id="{72CC6996-BD9B-4EB7-97C5-AADA3330780D}"/>
              </a:ext>
            </a:extLst>
          </p:cNvPr>
          <p:cNvSpPr txBox="1">
            <a:spLocks/>
          </p:cNvSpPr>
          <p:nvPr/>
        </p:nvSpPr>
        <p:spPr>
          <a:xfrm>
            <a:off x="638174" y="327532"/>
            <a:ext cx="7867651" cy="730251"/>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000" kern="1200">
                <a:solidFill>
                  <a:schemeClr val="tx1"/>
                </a:solidFill>
                <a:latin typeface="Arial" panose="020B0604020202020204" pitchFamily="34" charset="0"/>
                <a:ea typeface="+mj-ea"/>
                <a:cs typeface="Arial" panose="020B0604020202020204" pitchFamily="34" charset="0"/>
              </a:defRPr>
            </a:lvl1pPr>
          </a:lstStyle>
          <a:p>
            <a:pPr algn="ctr"/>
            <a:r>
              <a:rPr lang="en-GB" sz="3500" b="1"/>
              <a:t>Memory Game. Human Health vs Animal Health - Answers</a:t>
            </a:r>
            <a:endParaRPr lang="en-GB" sz="3500" b="1" dirty="0"/>
          </a:p>
        </p:txBody>
      </p:sp>
      <p:sp>
        <p:nvSpPr>
          <p:cNvPr id="5" name="Rectangle: Rounded Corners 4" descr="My immune system fights off most common infections&#10;">
            <a:extLst>
              <a:ext uri="{FF2B5EF4-FFF2-40B4-BE49-F238E27FC236}">
                <a16:creationId xmlns:a16="http://schemas.microsoft.com/office/drawing/2014/main" id="{59E97D97-CDFB-46D1-8361-D812C269FBE0}"/>
              </a:ext>
            </a:extLst>
          </p:cNvPr>
          <p:cNvSpPr/>
          <p:nvPr/>
        </p:nvSpPr>
        <p:spPr>
          <a:xfrm>
            <a:off x="1293620" y="1470643"/>
            <a:ext cx="3160630" cy="2346014"/>
          </a:xfrm>
          <a:prstGeom prst="roundRect">
            <a:avLst>
              <a:gd name="adj" fmla="val 9481"/>
            </a:avLst>
          </a:prstGeom>
          <a:noFill/>
          <a:ln w="57150" cap="flat" cmpd="sng" algn="ctr">
            <a:solidFill>
              <a:srgbClr val="2863A4"/>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30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My immune system fights off most common infections</a:t>
            </a:r>
          </a:p>
        </p:txBody>
      </p:sp>
      <p:sp>
        <p:nvSpPr>
          <p:cNvPr id="8" name="Rectangle: Rounded Corners 7" descr="My pet has immune defences that fight most common infections">
            <a:extLst>
              <a:ext uri="{FF2B5EF4-FFF2-40B4-BE49-F238E27FC236}">
                <a16:creationId xmlns:a16="http://schemas.microsoft.com/office/drawing/2014/main" id="{4B6A5B0F-666D-4814-B279-3016DC973C51}"/>
              </a:ext>
            </a:extLst>
          </p:cNvPr>
          <p:cNvSpPr/>
          <p:nvPr/>
        </p:nvSpPr>
        <p:spPr>
          <a:xfrm>
            <a:off x="4682004" y="1470643"/>
            <a:ext cx="3749398" cy="2346014"/>
          </a:xfrm>
          <a:prstGeom prst="roundRect">
            <a:avLst>
              <a:gd name="adj" fmla="val 9481"/>
            </a:avLst>
          </a:prstGeom>
          <a:noFill/>
          <a:ln w="57150" cap="flat" cmpd="sng" algn="ctr">
            <a:solidFill>
              <a:srgbClr val="117E62"/>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30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My pet has immune</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30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defences that fight</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30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most common</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30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infections</a:t>
            </a:r>
          </a:p>
        </p:txBody>
      </p:sp>
      <p:sp>
        <p:nvSpPr>
          <p:cNvPr id="6" name="Rectangle: Rounded Corners 5" descr="I brush my teeth&#10;">
            <a:extLst>
              <a:ext uri="{FF2B5EF4-FFF2-40B4-BE49-F238E27FC236}">
                <a16:creationId xmlns:a16="http://schemas.microsoft.com/office/drawing/2014/main" id="{6CA4E914-F7C2-463F-A787-CF1206BAEF3F}"/>
              </a:ext>
            </a:extLst>
          </p:cNvPr>
          <p:cNvSpPr/>
          <p:nvPr/>
        </p:nvSpPr>
        <p:spPr>
          <a:xfrm>
            <a:off x="1293620" y="4010337"/>
            <a:ext cx="3160630" cy="2171388"/>
          </a:xfrm>
          <a:prstGeom prst="roundRect">
            <a:avLst>
              <a:gd name="adj" fmla="val 9481"/>
            </a:avLst>
          </a:prstGeom>
          <a:noFill/>
          <a:ln w="57150" cap="flat" cmpd="sng" algn="ctr">
            <a:solidFill>
              <a:srgbClr val="2863A4"/>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30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I brush my teeth</a:t>
            </a:r>
          </a:p>
        </p:txBody>
      </p:sp>
      <p:sp>
        <p:nvSpPr>
          <p:cNvPr id="9" name="Rectangle: Rounded Corners 8" descr="I check the dental condition of my pet">
            <a:extLst>
              <a:ext uri="{FF2B5EF4-FFF2-40B4-BE49-F238E27FC236}">
                <a16:creationId xmlns:a16="http://schemas.microsoft.com/office/drawing/2014/main" id="{54B35981-7CC3-4901-ABE0-FBBA6F94894E}"/>
              </a:ext>
            </a:extLst>
          </p:cNvPr>
          <p:cNvSpPr/>
          <p:nvPr/>
        </p:nvSpPr>
        <p:spPr>
          <a:xfrm>
            <a:off x="4687306" y="3961008"/>
            <a:ext cx="3744096" cy="2220717"/>
          </a:xfrm>
          <a:prstGeom prst="roundRect">
            <a:avLst>
              <a:gd name="adj" fmla="val 9481"/>
            </a:avLst>
          </a:prstGeom>
          <a:noFill/>
          <a:ln w="57150" cap="flat" cmpd="sng" algn="ctr">
            <a:solidFill>
              <a:srgbClr val="117E62"/>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30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I check the</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30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dental condition</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30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of my pet</a:t>
            </a:r>
          </a:p>
        </p:txBody>
      </p:sp>
      <p:sp>
        <p:nvSpPr>
          <p:cNvPr id="3" name="Footer Placeholder 2">
            <a:extLst>
              <a:ext uri="{FF2B5EF4-FFF2-40B4-BE49-F238E27FC236}">
                <a16:creationId xmlns:a16="http://schemas.microsoft.com/office/drawing/2014/main" id="{9836F713-2898-414B-A06D-F7F6E84CEBB2}"/>
              </a:ext>
            </a:extLst>
          </p:cNvPr>
          <p:cNvSpPr>
            <a:spLocks noGrp="1"/>
          </p:cNvSpPr>
          <p:nvPr>
            <p:ph type="ftr" sz="quarter" idx="11"/>
          </p:nvPr>
        </p:nvSpPr>
        <p:spPr/>
        <p:txBody>
          <a:bodyPr/>
          <a:lstStyle/>
          <a:p>
            <a:r>
              <a:rPr lang="en-GB"/>
              <a:t>e-Bug.eu</a:t>
            </a:r>
            <a:endParaRPr lang="en-GB" dirty="0"/>
          </a:p>
        </p:txBody>
      </p:sp>
    </p:spTree>
    <p:extLst>
      <p:ext uri="{BB962C8B-B14F-4D97-AF65-F5344CB8AC3E}">
        <p14:creationId xmlns:p14="http://schemas.microsoft.com/office/powerpoint/2010/main" val="27893617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animBg="1"/>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CA5B62BC-85C1-4086-A3B3-2004E827BA10}"/>
              </a:ext>
            </a:extLst>
          </p:cNvPr>
          <p:cNvSpPr>
            <a:spLocks noGrp="1"/>
          </p:cNvSpPr>
          <p:nvPr>
            <p:ph type="title"/>
          </p:nvPr>
        </p:nvSpPr>
        <p:spPr>
          <a:xfrm>
            <a:off x="638174" y="-760488"/>
            <a:ext cx="7867651" cy="730251"/>
          </a:xfrm>
        </p:spPr>
        <p:txBody>
          <a:bodyPr>
            <a:noAutofit/>
          </a:bodyPr>
          <a:lstStyle/>
          <a:p>
            <a:pPr algn="ctr"/>
            <a:r>
              <a:rPr lang="en-GB" sz="3500" b="1" dirty="0"/>
              <a:t>Memory Game. Human Health vs Animal Health – Answers 3</a:t>
            </a:r>
          </a:p>
        </p:txBody>
      </p:sp>
      <p:sp>
        <p:nvSpPr>
          <p:cNvPr id="9" name="Title 1">
            <a:extLst>
              <a:ext uri="{FF2B5EF4-FFF2-40B4-BE49-F238E27FC236}">
                <a16:creationId xmlns:a16="http://schemas.microsoft.com/office/drawing/2014/main" id="{9614EAA1-DA16-4B37-8193-B79D1B12B2A5}"/>
              </a:ext>
            </a:extLst>
          </p:cNvPr>
          <p:cNvSpPr txBox="1">
            <a:spLocks/>
          </p:cNvSpPr>
          <p:nvPr/>
        </p:nvSpPr>
        <p:spPr>
          <a:xfrm>
            <a:off x="638174" y="327532"/>
            <a:ext cx="7867651" cy="730251"/>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000" kern="1200">
                <a:solidFill>
                  <a:schemeClr val="tx1"/>
                </a:solidFill>
                <a:latin typeface="Arial" panose="020B0604020202020204" pitchFamily="34" charset="0"/>
                <a:ea typeface="+mj-ea"/>
                <a:cs typeface="Arial" panose="020B0604020202020204" pitchFamily="34" charset="0"/>
              </a:defRPr>
            </a:lvl1pPr>
          </a:lstStyle>
          <a:p>
            <a:pPr algn="ctr"/>
            <a:r>
              <a:rPr lang="en-GB" sz="3500" b="1"/>
              <a:t>Memory Game. Human Health vs Animal Health - Answers</a:t>
            </a:r>
            <a:endParaRPr lang="en-GB" sz="3500" b="1" dirty="0"/>
          </a:p>
        </p:txBody>
      </p:sp>
      <p:sp>
        <p:nvSpPr>
          <p:cNvPr id="5" name="Rectangle: Rounded Corners 4" descr="I wash my hands often during the day with soap and water&#10;">
            <a:extLst>
              <a:ext uri="{FF2B5EF4-FFF2-40B4-BE49-F238E27FC236}">
                <a16:creationId xmlns:a16="http://schemas.microsoft.com/office/drawing/2014/main" id="{5BFCBDBB-214D-48C3-9248-1B72B4FA6025}"/>
              </a:ext>
            </a:extLst>
          </p:cNvPr>
          <p:cNvSpPr/>
          <p:nvPr/>
        </p:nvSpPr>
        <p:spPr>
          <a:xfrm>
            <a:off x="756300" y="1611317"/>
            <a:ext cx="3434699" cy="2065333"/>
          </a:xfrm>
          <a:prstGeom prst="roundRect">
            <a:avLst>
              <a:gd name="adj" fmla="val 9481"/>
            </a:avLst>
          </a:prstGeom>
          <a:noFill/>
          <a:ln w="57150" cap="flat" cmpd="sng" algn="ctr">
            <a:solidFill>
              <a:srgbClr val="2863A4"/>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30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I wash my hands often during the day with soap and water</a:t>
            </a:r>
          </a:p>
        </p:txBody>
      </p:sp>
      <p:sp>
        <p:nvSpPr>
          <p:cNvPr id="7" name="Rectangle: Rounded Corners 6" descr="I wash my pet with suitable shampoos when it is dirty">
            <a:extLst>
              <a:ext uri="{FF2B5EF4-FFF2-40B4-BE49-F238E27FC236}">
                <a16:creationId xmlns:a16="http://schemas.microsoft.com/office/drawing/2014/main" id="{641A33E4-6FC5-47E0-B12A-A05C5D8F036A}"/>
              </a:ext>
            </a:extLst>
          </p:cNvPr>
          <p:cNvSpPr/>
          <p:nvPr/>
        </p:nvSpPr>
        <p:spPr>
          <a:xfrm>
            <a:off x="4332096" y="1587661"/>
            <a:ext cx="3583180" cy="2088990"/>
          </a:xfrm>
          <a:prstGeom prst="roundRect">
            <a:avLst>
              <a:gd name="adj" fmla="val 9481"/>
            </a:avLst>
          </a:prstGeom>
          <a:noFill/>
          <a:ln w="57150" cap="flat" cmpd="sng" algn="ctr">
            <a:solidFill>
              <a:srgbClr val="117E62"/>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30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I wash my pet</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30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with suitable</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30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shampoos</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30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when it is dirty</a:t>
            </a:r>
          </a:p>
        </p:txBody>
      </p:sp>
      <p:sp>
        <p:nvSpPr>
          <p:cNvPr id="6" name="Rectangle: Rounded Corners 5" descr="When I take a walk in the forest, I check my skin and my hair for ticks&#10;">
            <a:extLst>
              <a:ext uri="{FF2B5EF4-FFF2-40B4-BE49-F238E27FC236}">
                <a16:creationId xmlns:a16="http://schemas.microsoft.com/office/drawing/2014/main" id="{557B44FD-C664-42FB-9C38-A421D95DA210}"/>
              </a:ext>
            </a:extLst>
          </p:cNvPr>
          <p:cNvSpPr/>
          <p:nvPr/>
        </p:nvSpPr>
        <p:spPr>
          <a:xfrm>
            <a:off x="718199" y="3843493"/>
            <a:ext cx="3472800" cy="2346014"/>
          </a:xfrm>
          <a:prstGeom prst="roundRect">
            <a:avLst>
              <a:gd name="adj" fmla="val 9481"/>
            </a:avLst>
          </a:prstGeom>
          <a:noFill/>
          <a:ln w="57150" cap="flat" cmpd="sng" algn="ctr">
            <a:solidFill>
              <a:srgbClr val="2863A4"/>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30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When I take a walk in the forest, I check my skin and my hair for ticks</a:t>
            </a:r>
          </a:p>
        </p:txBody>
      </p:sp>
      <p:sp>
        <p:nvSpPr>
          <p:cNvPr id="8" name="Rectangle: Rounded Corners 7" descr="When I take a walk in the forest with my pet, I check their fur for ticks">
            <a:extLst>
              <a:ext uri="{FF2B5EF4-FFF2-40B4-BE49-F238E27FC236}">
                <a16:creationId xmlns:a16="http://schemas.microsoft.com/office/drawing/2014/main" id="{4A14A3B3-111E-463C-BFA4-19DB4758AF43}"/>
              </a:ext>
            </a:extLst>
          </p:cNvPr>
          <p:cNvSpPr/>
          <p:nvPr/>
        </p:nvSpPr>
        <p:spPr>
          <a:xfrm>
            <a:off x="4332097" y="3843494"/>
            <a:ext cx="3583180" cy="2346014"/>
          </a:xfrm>
          <a:prstGeom prst="roundRect">
            <a:avLst>
              <a:gd name="adj" fmla="val 9481"/>
            </a:avLst>
          </a:prstGeom>
          <a:noFill/>
          <a:ln w="57150" cap="flat" cmpd="sng" algn="ctr">
            <a:solidFill>
              <a:srgbClr val="117E62"/>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30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When I take a walk</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30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in the forest with</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30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my pet, I check their</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30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fur for ticks</a:t>
            </a:r>
          </a:p>
        </p:txBody>
      </p:sp>
      <p:sp>
        <p:nvSpPr>
          <p:cNvPr id="3" name="Footer Placeholder 2">
            <a:extLst>
              <a:ext uri="{FF2B5EF4-FFF2-40B4-BE49-F238E27FC236}">
                <a16:creationId xmlns:a16="http://schemas.microsoft.com/office/drawing/2014/main" id="{9B181340-97B5-4908-A839-1330614B16DD}"/>
              </a:ext>
            </a:extLst>
          </p:cNvPr>
          <p:cNvSpPr>
            <a:spLocks noGrp="1"/>
          </p:cNvSpPr>
          <p:nvPr>
            <p:ph type="ftr" sz="quarter" idx="11"/>
          </p:nvPr>
        </p:nvSpPr>
        <p:spPr/>
        <p:txBody>
          <a:bodyPr/>
          <a:lstStyle/>
          <a:p>
            <a:r>
              <a:rPr lang="en-GB"/>
              <a:t>e-Bug.eu</a:t>
            </a:r>
            <a:endParaRPr lang="en-GB" dirty="0"/>
          </a:p>
        </p:txBody>
      </p:sp>
    </p:spTree>
    <p:extLst>
      <p:ext uri="{BB962C8B-B14F-4D97-AF65-F5344CB8AC3E}">
        <p14:creationId xmlns:p14="http://schemas.microsoft.com/office/powerpoint/2010/main" val="28457868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1AC0A833-169E-41DC-8465-BE7C062B035A}"/>
              </a:ext>
            </a:extLst>
          </p:cNvPr>
          <p:cNvSpPr>
            <a:spLocks noGrp="1"/>
          </p:cNvSpPr>
          <p:nvPr>
            <p:ph type="title"/>
          </p:nvPr>
        </p:nvSpPr>
        <p:spPr>
          <a:xfrm>
            <a:off x="638174" y="-760490"/>
            <a:ext cx="7867651" cy="730251"/>
          </a:xfrm>
        </p:spPr>
        <p:txBody>
          <a:bodyPr>
            <a:noAutofit/>
          </a:bodyPr>
          <a:lstStyle/>
          <a:p>
            <a:pPr algn="ctr"/>
            <a:r>
              <a:rPr lang="en-GB" sz="3500" b="1" dirty="0"/>
              <a:t>Memory Game. Human Health vs Animal Health – Answers 4</a:t>
            </a:r>
          </a:p>
        </p:txBody>
      </p:sp>
      <p:sp>
        <p:nvSpPr>
          <p:cNvPr id="9" name="Title 1">
            <a:extLst>
              <a:ext uri="{FF2B5EF4-FFF2-40B4-BE49-F238E27FC236}">
                <a16:creationId xmlns:a16="http://schemas.microsoft.com/office/drawing/2014/main" id="{F6256B76-8D69-4E92-92E4-145AC6CD5BE2}"/>
              </a:ext>
            </a:extLst>
          </p:cNvPr>
          <p:cNvSpPr txBox="1">
            <a:spLocks/>
          </p:cNvSpPr>
          <p:nvPr/>
        </p:nvSpPr>
        <p:spPr>
          <a:xfrm>
            <a:off x="638174" y="327532"/>
            <a:ext cx="7867651" cy="730251"/>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000" kern="1200">
                <a:solidFill>
                  <a:schemeClr val="tx1"/>
                </a:solidFill>
                <a:latin typeface="Arial" panose="020B0604020202020204" pitchFamily="34" charset="0"/>
                <a:ea typeface="+mj-ea"/>
                <a:cs typeface="Arial" panose="020B0604020202020204" pitchFamily="34" charset="0"/>
              </a:defRPr>
            </a:lvl1pPr>
          </a:lstStyle>
          <a:p>
            <a:pPr algn="ctr"/>
            <a:r>
              <a:rPr lang="en-GB" sz="3500" b="1"/>
              <a:t>Memory Game. Human Health vs Animal Health - Answers</a:t>
            </a:r>
            <a:endParaRPr lang="en-GB" sz="3500" b="1" dirty="0"/>
          </a:p>
        </p:txBody>
      </p:sp>
      <p:sp>
        <p:nvSpPr>
          <p:cNvPr id="5" name="Rectangle: Rounded Corners 4" descr="I have useful microbes in my digestive tract that help keep me healthy&#10;">
            <a:extLst>
              <a:ext uri="{FF2B5EF4-FFF2-40B4-BE49-F238E27FC236}">
                <a16:creationId xmlns:a16="http://schemas.microsoft.com/office/drawing/2014/main" id="{71D41080-EFFE-4659-97DF-B893BB3061FC}"/>
              </a:ext>
            </a:extLst>
          </p:cNvPr>
          <p:cNvSpPr/>
          <p:nvPr/>
        </p:nvSpPr>
        <p:spPr>
          <a:xfrm>
            <a:off x="928111" y="1576619"/>
            <a:ext cx="3303577" cy="2395543"/>
          </a:xfrm>
          <a:prstGeom prst="roundRect">
            <a:avLst>
              <a:gd name="adj" fmla="val 9481"/>
            </a:avLst>
          </a:prstGeom>
          <a:noFill/>
          <a:ln w="57150" cap="flat" cmpd="sng" algn="ctr">
            <a:solidFill>
              <a:srgbClr val="2863A4"/>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30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I have useful microbes in my digestive tract that help keep me healthy</a:t>
            </a:r>
          </a:p>
        </p:txBody>
      </p:sp>
      <p:sp>
        <p:nvSpPr>
          <p:cNvPr id="7" name="Rectangle: Rounded Corners 6" descr="My pet has useful microbes in their digestive tract that help keep them healthy">
            <a:extLst>
              <a:ext uri="{FF2B5EF4-FFF2-40B4-BE49-F238E27FC236}">
                <a16:creationId xmlns:a16="http://schemas.microsoft.com/office/drawing/2014/main" id="{5A7D5C15-1454-456A-80DA-76F3DC0838F8}"/>
              </a:ext>
            </a:extLst>
          </p:cNvPr>
          <p:cNvSpPr/>
          <p:nvPr/>
        </p:nvSpPr>
        <p:spPr>
          <a:xfrm>
            <a:off x="4401556" y="1576819"/>
            <a:ext cx="3696471" cy="2395343"/>
          </a:xfrm>
          <a:prstGeom prst="roundRect">
            <a:avLst>
              <a:gd name="adj" fmla="val 9481"/>
            </a:avLst>
          </a:prstGeom>
          <a:noFill/>
          <a:ln w="57150" cap="flat" cmpd="sng" algn="ctr">
            <a:solidFill>
              <a:srgbClr val="117E62"/>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30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My pet has useful</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30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microbes in their</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30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digestive tract that</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30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help keep them</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30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healthy</a:t>
            </a:r>
          </a:p>
        </p:txBody>
      </p:sp>
      <p:sp>
        <p:nvSpPr>
          <p:cNvPr id="6" name="Rectangle: Rounded Corners 5" descr="Never take antibiotics from a previous treatment">
            <a:extLst>
              <a:ext uri="{FF2B5EF4-FFF2-40B4-BE49-F238E27FC236}">
                <a16:creationId xmlns:a16="http://schemas.microsoft.com/office/drawing/2014/main" id="{8000536A-92C4-4F64-9809-9C582A31689D}"/>
              </a:ext>
            </a:extLst>
          </p:cNvPr>
          <p:cNvSpPr/>
          <p:nvPr/>
        </p:nvSpPr>
        <p:spPr>
          <a:xfrm>
            <a:off x="928112" y="4138660"/>
            <a:ext cx="3303577" cy="2017575"/>
          </a:xfrm>
          <a:prstGeom prst="roundRect">
            <a:avLst>
              <a:gd name="adj" fmla="val 9481"/>
            </a:avLst>
          </a:prstGeom>
          <a:noFill/>
          <a:ln w="57150" cap="flat" cmpd="sng" algn="ctr">
            <a:solidFill>
              <a:srgbClr val="2863A4"/>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30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I never take</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30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antibiotics</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30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from a previous</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30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treatment</a:t>
            </a:r>
          </a:p>
        </p:txBody>
      </p:sp>
      <p:sp>
        <p:nvSpPr>
          <p:cNvPr id="8" name="Rectangle: Rounded Corners 7" descr="I never give antibiotics from a previous treatment to my pet&#10;">
            <a:extLst>
              <a:ext uri="{FF2B5EF4-FFF2-40B4-BE49-F238E27FC236}">
                <a16:creationId xmlns:a16="http://schemas.microsoft.com/office/drawing/2014/main" id="{41F872EC-51DA-4138-ACD5-25C0ECF6576D}"/>
              </a:ext>
            </a:extLst>
          </p:cNvPr>
          <p:cNvSpPr/>
          <p:nvPr/>
        </p:nvSpPr>
        <p:spPr>
          <a:xfrm>
            <a:off x="4404004" y="4138660"/>
            <a:ext cx="3694023" cy="2017575"/>
          </a:xfrm>
          <a:prstGeom prst="roundRect">
            <a:avLst>
              <a:gd name="adj" fmla="val 9481"/>
            </a:avLst>
          </a:prstGeom>
          <a:noFill/>
          <a:ln w="57150" cap="flat" cmpd="sng" algn="ctr">
            <a:solidFill>
              <a:srgbClr val="117E62"/>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30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I never give</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30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antibiotics from a</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30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previous treatment to my pet</a:t>
            </a:r>
          </a:p>
        </p:txBody>
      </p:sp>
      <p:sp>
        <p:nvSpPr>
          <p:cNvPr id="3" name="Footer Placeholder 2">
            <a:extLst>
              <a:ext uri="{FF2B5EF4-FFF2-40B4-BE49-F238E27FC236}">
                <a16:creationId xmlns:a16="http://schemas.microsoft.com/office/drawing/2014/main" id="{26CA96AA-0BA5-49D9-8911-69554906CDD9}"/>
              </a:ext>
            </a:extLst>
          </p:cNvPr>
          <p:cNvSpPr>
            <a:spLocks noGrp="1"/>
          </p:cNvSpPr>
          <p:nvPr>
            <p:ph type="ftr" sz="quarter" idx="11"/>
          </p:nvPr>
        </p:nvSpPr>
        <p:spPr/>
        <p:txBody>
          <a:bodyPr/>
          <a:lstStyle/>
          <a:p>
            <a:r>
              <a:rPr lang="en-GB"/>
              <a:t>e-Bug.eu</a:t>
            </a:r>
            <a:endParaRPr lang="en-GB" dirty="0"/>
          </a:p>
        </p:txBody>
      </p:sp>
    </p:spTree>
    <p:extLst>
      <p:ext uri="{BB962C8B-B14F-4D97-AF65-F5344CB8AC3E}">
        <p14:creationId xmlns:p14="http://schemas.microsoft.com/office/powerpoint/2010/main" val="24974625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165DDC33-FDF8-46DE-B974-A9E7B27E4120}"/>
              </a:ext>
            </a:extLst>
          </p:cNvPr>
          <p:cNvSpPr>
            <a:spLocks noGrp="1"/>
          </p:cNvSpPr>
          <p:nvPr>
            <p:ph type="title"/>
          </p:nvPr>
        </p:nvSpPr>
        <p:spPr>
          <a:xfrm>
            <a:off x="638174" y="-760491"/>
            <a:ext cx="7867651" cy="730251"/>
          </a:xfrm>
        </p:spPr>
        <p:txBody>
          <a:bodyPr>
            <a:noAutofit/>
          </a:bodyPr>
          <a:lstStyle/>
          <a:p>
            <a:pPr algn="ctr"/>
            <a:r>
              <a:rPr lang="en-GB" sz="3500" b="1" dirty="0"/>
              <a:t>Memory Game. Human Health vs Animal Health – Answers 5</a:t>
            </a:r>
          </a:p>
        </p:txBody>
      </p:sp>
      <p:sp>
        <p:nvSpPr>
          <p:cNvPr id="10" name="Title 1">
            <a:extLst>
              <a:ext uri="{FF2B5EF4-FFF2-40B4-BE49-F238E27FC236}">
                <a16:creationId xmlns:a16="http://schemas.microsoft.com/office/drawing/2014/main" id="{92B475B1-1551-4A63-B014-AB44A0C0CEC2}"/>
              </a:ext>
            </a:extLst>
          </p:cNvPr>
          <p:cNvSpPr txBox="1">
            <a:spLocks/>
          </p:cNvSpPr>
          <p:nvPr/>
        </p:nvSpPr>
        <p:spPr>
          <a:xfrm>
            <a:off x="638174" y="327532"/>
            <a:ext cx="7867651" cy="730251"/>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000" kern="1200">
                <a:solidFill>
                  <a:schemeClr val="tx1"/>
                </a:solidFill>
                <a:latin typeface="Arial" panose="020B0604020202020204" pitchFamily="34" charset="0"/>
                <a:ea typeface="+mj-ea"/>
                <a:cs typeface="Arial" panose="020B0604020202020204" pitchFamily="34" charset="0"/>
              </a:defRPr>
            </a:lvl1pPr>
          </a:lstStyle>
          <a:p>
            <a:pPr algn="ctr"/>
            <a:r>
              <a:rPr lang="en-GB" sz="3500" b="1"/>
              <a:t>Memory Game. Human Health vs Animal Health - Answers</a:t>
            </a:r>
            <a:endParaRPr lang="en-GB" sz="3500" b="1" dirty="0"/>
          </a:p>
        </p:txBody>
      </p:sp>
      <p:sp>
        <p:nvSpPr>
          <p:cNvPr id="5" name="Rectangle: Rounded Corners 4" descr="If I get sick, I only take antibiotics if my doctor prescribes them&#10;">
            <a:extLst>
              <a:ext uri="{FF2B5EF4-FFF2-40B4-BE49-F238E27FC236}">
                <a16:creationId xmlns:a16="http://schemas.microsoft.com/office/drawing/2014/main" id="{05B8487C-AD52-45CB-B932-899FB28019B3}"/>
              </a:ext>
            </a:extLst>
          </p:cNvPr>
          <p:cNvSpPr/>
          <p:nvPr/>
        </p:nvSpPr>
        <p:spPr>
          <a:xfrm>
            <a:off x="334081" y="1507869"/>
            <a:ext cx="3799769" cy="2199198"/>
          </a:xfrm>
          <a:prstGeom prst="roundRect">
            <a:avLst>
              <a:gd name="adj" fmla="val 9481"/>
            </a:avLst>
          </a:prstGeom>
          <a:noFill/>
          <a:ln w="57150" cap="flat" cmpd="sng" algn="ctr">
            <a:solidFill>
              <a:srgbClr val="2863A4"/>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30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If I get sick, I only take antibiotics if my doctor prescribes them</a:t>
            </a:r>
          </a:p>
        </p:txBody>
      </p:sp>
      <p:sp>
        <p:nvSpPr>
          <p:cNvPr id="9" name="Rectangle: Rounded Corners 8" descr="If my pet gets sick, I only give them antibiotics if the vet prescribes them&#10;">
            <a:extLst>
              <a:ext uri="{FF2B5EF4-FFF2-40B4-BE49-F238E27FC236}">
                <a16:creationId xmlns:a16="http://schemas.microsoft.com/office/drawing/2014/main" id="{D2CF1F02-6896-421E-A29C-0DC2F90B173E}"/>
              </a:ext>
            </a:extLst>
          </p:cNvPr>
          <p:cNvSpPr/>
          <p:nvPr/>
        </p:nvSpPr>
        <p:spPr>
          <a:xfrm>
            <a:off x="4571999" y="1595396"/>
            <a:ext cx="3811884" cy="2024143"/>
          </a:xfrm>
          <a:prstGeom prst="roundRect">
            <a:avLst>
              <a:gd name="adj" fmla="val 9481"/>
            </a:avLst>
          </a:prstGeom>
          <a:noFill/>
          <a:ln w="57150" cap="flat" cmpd="sng" algn="ctr">
            <a:solidFill>
              <a:srgbClr val="117E62"/>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30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If my pet gets sick, I only give them antibiotics if the vet prescribes them</a:t>
            </a:r>
          </a:p>
        </p:txBody>
      </p:sp>
      <p:sp>
        <p:nvSpPr>
          <p:cNvPr id="6" name="Rectangle: Rounded Corners 5" descr="If my doctor prescribes antibiotics, I finish the treatment prescribed to me&#10;">
            <a:extLst>
              <a:ext uri="{FF2B5EF4-FFF2-40B4-BE49-F238E27FC236}">
                <a16:creationId xmlns:a16="http://schemas.microsoft.com/office/drawing/2014/main" id="{21E44761-06E2-4950-945C-232E1328D639}"/>
              </a:ext>
            </a:extLst>
          </p:cNvPr>
          <p:cNvSpPr/>
          <p:nvPr/>
        </p:nvSpPr>
        <p:spPr>
          <a:xfrm>
            <a:off x="483579" y="3825753"/>
            <a:ext cx="3500772" cy="2411911"/>
          </a:xfrm>
          <a:prstGeom prst="roundRect">
            <a:avLst>
              <a:gd name="adj" fmla="val 9481"/>
            </a:avLst>
          </a:prstGeom>
          <a:noFill/>
          <a:ln w="57150" cap="flat" cmpd="sng" algn="ctr">
            <a:solidFill>
              <a:srgbClr val="2863A4"/>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30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If my doctor prescribes antibiotics, I finish the treatment prescribed to me</a:t>
            </a:r>
          </a:p>
        </p:txBody>
      </p:sp>
      <p:sp>
        <p:nvSpPr>
          <p:cNvPr id="8" name="Rectangle: Rounded Corners 7" descr="If the vet prescribes antibiotics to my pet, I give them all the prescribed course of treatment">
            <a:extLst>
              <a:ext uri="{FF2B5EF4-FFF2-40B4-BE49-F238E27FC236}">
                <a16:creationId xmlns:a16="http://schemas.microsoft.com/office/drawing/2014/main" id="{766D8A3F-C929-423D-AFEB-3D674AF715DC}"/>
              </a:ext>
            </a:extLst>
          </p:cNvPr>
          <p:cNvSpPr/>
          <p:nvPr/>
        </p:nvSpPr>
        <p:spPr>
          <a:xfrm>
            <a:off x="4571999" y="3825753"/>
            <a:ext cx="3811884" cy="2411911"/>
          </a:xfrm>
          <a:prstGeom prst="roundRect">
            <a:avLst>
              <a:gd name="adj" fmla="val 9481"/>
            </a:avLst>
          </a:prstGeom>
          <a:noFill/>
          <a:ln w="57150" cap="flat" cmpd="sng" algn="ctr">
            <a:solidFill>
              <a:srgbClr val="117E62"/>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30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If the vet prescribes</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30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antibiotics to my pet,</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30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I give them all the</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30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prescribed course of</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30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treatment</a:t>
            </a:r>
          </a:p>
        </p:txBody>
      </p:sp>
      <p:sp>
        <p:nvSpPr>
          <p:cNvPr id="3" name="Footer Placeholder 2">
            <a:extLst>
              <a:ext uri="{FF2B5EF4-FFF2-40B4-BE49-F238E27FC236}">
                <a16:creationId xmlns:a16="http://schemas.microsoft.com/office/drawing/2014/main" id="{D98B1C3D-844D-4253-86A8-774FA5158AA0}"/>
              </a:ext>
            </a:extLst>
          </p:cNvPr>
          <p:cNvSpPr>
            <a:spLocks noGrp="1"/>
          </p:cNvSpPr>
          <p:nvPr>
            <p:ph type="ftr" sz="quarter" idx="11"/>
          </p:nvPr>
        </p:nvSpPr>
        <p:spPr/>
        <p:txBody>
          <a:bodyPr/>
          <a:lstStyle/>
          <a:p>
            <a:r>
              <a:rPr lang="en-GB"/>
              <a:t>e-Bug.eu</a:t>
            </a:r>
            <a:endParaRPr lang="en-GB" dirty="0"/>
          </a:p>
        </p:txBody>
      </p:sp>
    </p:spTree>
    <p:extLst>
      <p:ext uri="{BB962C8B-B14F-4D97-AF65-F5344CB8AC3E}">
        <p14:creationId xmlns:p14="http://schemas.microsoft.com/office/powerpoint/2010/main" val="38010391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8" grpId="0" animBg="1"/>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190DA5F3-8D67-42B3-BC98-AC8E3B0493DE}"/>
              </a:ext>
              <a:ext uri="{C183D7F6-B498-43B3-948B-1728B52AA6E4}">
                <adec:decorative xmlns:adec="http://schemas.microsoft.com/office/drawing/2017/decorative" val="0"/>
              </a:ext>
            </a:extLst>
          </p:cNvPr>
          <p:cNvSpPr>
            <a:spLocks noGrp="1"/>
          </p:cNvSpPr>
          <p:nvPr>
            <p:ph type="title"/>
          </p:nvPr>
        </p:nvSpPr>
        <p:spPr>
          <a:xfrm>
            <a:off x="638174" y="-783635"/>
            <a:ext cx="7867651" cy="730251"/>
          </a:xfrm>
        </p:spPr>
        <p:txBody>
          <a:bodyPr>
            <a:noAutofit/>
          </a:bodyPr>
          <a:lstStyle/>
          <a:p>
            <a:pPr algn="ctr"/>
            <a:r>
              <a:rPr lang="en-GB" sz="3500" b="1" dirty="0"/>
              <a:t>Memory Game. Human Health vs Animal Health – Answers 6</a:t>
            </a:r>
          </a:p>
        </p:txBody>
      </p:sp>
      <p:sp>
        <p:nvSpPr>
          <p:cNvPr id="9" name="Title 1">
            <a:extLst>
              <a:ext uri="{FF2B5EF4-FFF2-40B4-BE49-F238E27FC236}">
                <a16:creationId xmlns:a16="http://schemas.microsoft.com/office/drawing/2014/main" id="{38554B87-B2E5-4AEC-802C-3249A803F502}"/>
              </a:ext>
            </a:extLst>
          </p:cNvPr>
          <p:cNvSpPr txBox="1">
            <a:spLocks/>
          </p:cNvSpPr>
          <p:nvPr/>
        </p:nvSpPr>
        <p:spPr>
          <a:xfrm>
            <a:off x="638174" y="327532"/>
            <a:ext cx="7867651" cy="730251"/>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000" kern="1200">
                <a:solidFill>
                  <a:schemeClr val="tx1"/>
                </a:solidFill>
                <a:latin typeface="Arial" panose="020B0604020202020204" pitchFamily="34" charset="0"/>
                <a:ea typeface="+mj-ea"/>
                <a:cs typeface="Arial" panose="020B0604020202020204" pitchFamily="34" charset="0"/>
              </a:defRPr>
            </a:lvl1pPr>
          </a:lstStyle>
          <a:p>
            <a:pPr algn="ctr"/>
            <a:r>
              <a:rPr lang="en-GB" sz="3500" b="1"/>
              <a:t>Memory Game. Human Health vs Animal Health - Answers</a:t>
            </a:r>
            <a:endParaRPr lang="en-GB" sz="3500" b="1" dirty="0"/>
          </a:p>
        </p:txBody>
      </p:sp>
      <p:sp>
        <p:nvSpPr>
          <p:cNvPr id="5" name="Rectangle: Rounded Corners 4" descr="I will return any leftover antibiotics to&#10;my pharmacy">
            <a:extLst>
              <a:ext uri="{FF2B5EF4-FFF2-40B4-BE49-F238E27FC236}">
                <a16:creationId xmlns:a16="http://schemas.microsoft.com/office/drawing/2014/main" id="{DD0E71A4-DB22-4463-8D74-63302DC59EB2}"/>
              </a:ext>
            </a:extLst>
          </p:cNvPr>
          <p:cNvSpPr/>
          <p:nvPr/>
        </p:nvSpPr>
        <p:spPr>
          <a:xfrm>
            <a:off x="1213506" y="1612869"/>
            <a:ext cx="3425169" cy="2082830"/>
          </a:xfrm>
          <a:prstGeom prst="roundRect">
            <a:avLst>
              <a:gd name="adj" fmla="val 9481"/>
            </a:avLst>
          </a:prstGeom>
          <a:noFill/>
          <a:ln w="57150" cap="flat" cmpd="sng" algn="ctr">
            <a:solidFill>
              <a:srgbClr val="2863A4"/>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30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I will return any leftover antibiotics to</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30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my pharmacy</a:t>
            </a:r>
          </a:p>
        </p:txBody>
      </p:sp>
      <p:sp>
        <p:nvSpPr>
          <p:cNvPr id="7" name="Rectangle: Rounded Corners 6" descr="I will return any leftover antibiotics to my vet&#10;">
            <a:extLst>
              <a:ext uri="{FF2B5EF4-FFF2-40B4-BE49-F238E27FC236}">
                <a16:creationId xmlns:a16="http://schemas.microsoft.com/office/drawing/2014/main" id="{8647DDD1-B566-4172-BD8A-2EC6A0203C58}"/>
              </a:ext>
            </a:extLst>
          </p:cNvPr>
          <p:cNvSpPr/>
          <p:nvPr/>
        </p:nvSpPr>
        <p:spPr>
          <a:xfrm>
            <a:off x="4948682" y="1674781"/>
            <a:ext cx="3144142" cy="1959005"/>
          </a:xfrm>
          <a:prstGeom prst="roundRect">
            <a:avLst>
              <a:gd name="adj" fmla="val 9481"/>
            </a:avLst>
          </a:prstGeom>
          <a:noFill/>
          <a:ln w="57150" cap="flat" cmpd="sng" algn="ctr">
            <a:solidFill>
              <a:srgbClr val="117E62"/>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30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I will return any leftover antibiotics to my vet</a:t>
            </a:r>
          </a:p>
        </p:txBody>
      </p:sp>
      <p:sp>
        <p:nvSpPr>
          <p:cNvPr id="6" name="Rectangle: Rounded Corners 5" descr="I don't feed my pet while I'm cooking or eating&#10;">
            <a:extLst>
              <a:ext uri="{FF2B5EF4-FFF2-40B4-BE49-F238E27FC236}">
                <a16:creationId xmlns:a16="http://schemas.microsoft.com/office/drawing/2014/main" id="{6FAEFBC3-A5E2-4721-A8A7-0CFF9395CA76}"/>
              </a:ext>
            </a:extLst>
          </p:cNvPr>
          <p:cNvSpPr/>
          <p:nvPr/>
        </p:nvSpPr>
        <p:spPr>
          <a:xfrm>
            <a:off x="1213505" y="4018749"/>
            <a:ext cx="3425169" cy="2014552"/>
          </a:xfrm>
          <a:prstGeom prst="roundRect">
            <a:avLst>
              <a:gd name="adj" fmla="val 9481"/>
            </a:avLst>
          </a:prstGeom>
          <a:noFill/>
          <a:ln w="57150" cap="flat" cmpd="sng" algn="ctr">
            <a:solidFill>
              <a:srgbClr val="2863A4"/>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30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I don't feed my pet while I'm cooking or eating</a:t>
            </a:r>
          </a:p>
        </p:txBody>
      </p:sp>
      <p:sp>
        <p:nvSpPr>
          <p:cNvPr id="8" name="Rectangle: Rounded Corners 7" descr="I let my pet eat its food in their own bowl&#10;">
            <a:extLst>
              <a:ext uri="{FF2B5EF4-FFF2-40B4-BE49-F238E27FC236}">
                <a16:creationId xmlns:a16="http://schemas.microsoft.com/office/drawing/2014/main" id="{E2217201-9E6E-439E-97CC-952F6DC19D04}"/>
              </a:ext>
            </a:extLst>
          </p:cNvPr>
          <p:cNvSpPr/>
          <p:nvPr/>
        </p:nvSpPr>
        <p:spPr>
          <a:xfrm>
            <a:off x="4948682" y="4043064"/>
            <a:ext cx="3144142" cy="1959006"/>
          </a:xfrm>
          <a:prstGeom prst="roundRect">
            <a:avLst>
              <a:gd name="adj" fmla="val 9481"/>
            </a:avLst>
          </a:prstGeom>
          <a:noFill/>
          <a:ln w="57150" cap="flat" cmpd="sng" algn="ctr">
            <a:solidFill>
              <a:srgbClr val="117E62"/>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30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I let my pet eat</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30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its food in their</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30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own bowl</a:t>
            </a:r>
          </a:p>
        </p:txBody>
      </p:sp>
      <p:sp>
        <p:nvSpPr>
          <p:cNvPr id="3" name="Footer Placeholder 2">
            <a:extLst>
              <a:ext uri="{FF2B5EF4-FFF2-40B4-BE49-F238E27FC236}">
                <a16:creationId xmlns:a16="http://schemas.microsoft.com/office/drawing/2014/main" id="{5C3ABA61-B528-412C-A48F-627F585F1F3A}"/>
              </a:ext>
            </a:extLst>
          </p:cNvPr>
          <p:cNvSpPr>
            <a:spLocks noGrp="1"/>
          </p:cNvSpPr>
          <p:nvPr>
            <p:ph type="ftr" sz="quarter" idx="11"/>
          </p:nvPr>
        </p:nvSpPr>
        <p:spPr/>
        <p:txBody>
          <a:bodyPr/>
          <a:lstStyle/>
          <a:p>
            <a:r>
              <a:rPr lang="en-GB"/>
              <a:t>e-Bug.eu</a:t>
            </a:r>
            <a:endParaRPr lang="en-GB" dirty="0"/>
          </a:p>
        </p:txBody>
      </p:sp>
    </p:spTree>
    <p:extLst>
      <p:ext uri="{BB962C8B-B14F-4D97-AF65-F5344CB8AC3E}">
        <p14:creationId xmlns:p14="http://schemas.microsoft.com/office/powerpoint/2010/main" val="3671464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Title 1">
            <a:extLst>
              <a:ext uri="{FF2B5EF4-FFF2-40B4-BE49-F238E27FC236}">
                <a16:creationId xmlns:a16="http://schemas.microsoft.com/office/drawing/2014/main" id="{DD93D954-9AD9-437D-8B49-D029EBFBFCA9}"/>
              </a:ext>
              <a:ext uri="{C183D7F6-B498-43B3-948B-1728B52AA6E4}">
                <adec:decorative xmlns:adec="http://schemas.microsoft.com/office/drawing/2017/decorative" val="0"/>
              </a:ext>
            </a:extLst>
          </p:cNvPr>
          <p:cNvSpPr txBox="1">
            <a:spLocks noGrp="1"/>
          </p:cNvSpPr>
          <p:nvPr>
            <p:ph type="title" idx="4294967295"/>
          </p:nvPr>
        </p:nvSpPr>
        <p:spPr>
          <a:xfrm>
            <a:off x="638174" y="-708503"/>
            <a:ext cx="7867651" cy="730251"/>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lvl1pPr algn="l" defTabSz="914400" rtl="0" eaLnBrk="1" latinLnBrk="0" hangingPunct="1">
              <a:lnSpc>
                <a:spcPct val="90000"/>
              </a:lnSpc>
              <a:spcBef>
                <a:spcPct val="0"/>
              </a:spcBef>
              <a:buNone/>
              <a:defRPr sz="4000" kern="1200">
                <a:solidFill>
                  <a:schemeClr val="tx1"/>
                </a:solidFill>
                <a:latin typeface="Arial" panose="020B0604020202020204" pitchFamily="34" charset="0"/>
                <a:ea typeface="+mj-ea"/>
                <a:cs typeface="Arial" panose="020B0604020202020204" pitchFamily="34" charset="0"/>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GB" sz="3000" b="1" i="0" u="none" strike="noStrike" kern="1200" cap="none" spc="0" normalizeH="0" baseline="0" noProof="0" dirty="0">
                <a:ln>
                  <a:noFill/>
                </a:ln>
                <a:solidFill>
                  <a:schemeClr val="tx1"/>
                </a:solidFill>
                <a:effectLst/>
                <a:uLnTx/>
                <a:uFillTx/>
                <a:latin typeface="Arial" panose="020B0604020202020204" pitchFamily="34" charset="0"/>
                <a:ea typeface="+mj-ea"/>
                <a:cs typeface="Arial" panose="020B0604020202020204" pitchFamily="34" charset="0"/>
              </a:rPr>
              <a:t>Animal and Farm Hygiene Quiz 1</a:t>
            </a:r>
          </a:p>
        </p:txBody>
      </p:sp>
      <p:sp>
        <p:nvSpPr>
          <p:cNvPr id="15" name="Title 1">
            <a:extLst>
              <a:ext uri="{FF2B5EF4-FFF2-40B4-BE49-F238E27FC236}">
                <a16:creationId xmlns:a16="http://schemas.microsoft.com/office/drawing/2014/main" id="{DEA83322-4EB2-418A-98AE-56B60F8D750C}"/>
              </a:ext>
            </a:extLst>
          </p:cNvPr>
          <p:cNvSpPr txBox="1">
            <a:spLocks/>
          </p:cNvSpPr>
          <p:nvPr/>
        </p:nvSpPr>
        <p:spPr>
          <a:xfrm>
            <a:off x="638174" y="286920"/>
            <a:ext cx="7867651" cy="730251"/>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lvl1pPr algn="l" defTabSz="914400" rtl="0" eaLnBrk="1" latinLnBrk="0" hangingPunct="1">
              <a:lnSpc>
                <a:spcPct val="90000"/>
              </a:lnSpc>
              <a:spcBef>
                <a:spcPct val="0"/>
              </a:spcBef>
              <a:buNone/>
              <a:defRPr sz="4000" kern="1200">
                <a:solidFill>
                  <a:schemeClr val="tx1"/>
                </a:solidFill>
                <a:latin typeface="Arial" panose="020B0604020202020204" pitchFamily="34" charset="0"/>
                <a:ea typeface="+mj-ea"/>
                <a:cs typeface="Arial" panose="020B0604020202020204" pitchFamily="34" charset="0"/>
              </a:defRPr>
            </a:lvl1pPr>
          </a:lstStyle>
          <a:p>
            <a:pPr algn="ctr">
              <a:defRPr/>
            </a:pPr>
            <a:r>
              <a:rPr lang="en-GB" sz="3000" b="1"/>
              <a:t>Animal and Farm Hygiene Quiz</a:t>
            </a:r>
            <a:endParaRPr lang="en-GB" sz="3000" b="1" dirty="0"/>
          </a:p>
        </p:txBody>
      </p:sp>
      <p:sp>
        <p:nvSpPr>
          <p:cNvPr id="27" name="Rectangle: Rounded Corners 26">
            <a:extLst>
              <a:ext uri="{FF2B5EF4-FFF2-40B4-BE49-F238E27FC236}">
                <a16:creationId xmlns:a16="http://schemas.microsoft.com/office/drawing/2014/main" id="{D497AB2E-23D7-44EB-8993-45913A1858FC}"/>
              </a:ext>
              <a:ext uri="{C183D7F6-B498-43B3-948B-1728B52AA6E4}">
                <adec:decorative xmlns:adec="http://schemas.microsoft.com/office/drawing/2017/decorative" val="1"/>
              </a:ext>
            </a:extLst>
          </p:cNvPr>
          <p:cNvSpPr/>
          <p:nvPr/>
        </p:nvSpPr>
        <p:spPr>
          <a:xfrm>
            <a:off x="591502" y="1326615"/>
            <a:ext cx="3885565" cy="4648200"/>
          </a:xfrm>
          <a:prstGeom prst="roundRect">
            <a:avLst>
              <a:gd name="adj" fmla="val 2575"/>
            </a:avLst>
          </a:prstGeom>
          <a:noFill/>
          <a:ln w="76200" cap="sq">
            <a:solidFill>
              <a:srgbClr val="117E62"/>
            </a:solidFill>
            <a:beve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a:p>
        </p:txBody>
      </p:sp>
      <p:sp>
        <p:nvSpPr>
          <p:cNvPr id="25" name="TextBox 1" descr="Which of these are microbes?&#10;3 points&#10; Bacteria&#10; Virus&#10; Antibiotic&#10; Fungi&#10;&#10;&#10;Microbes are found:&#10;1 point&#10; In the air&#10; On our hands&#10; On surfaces&#10; Everywhere&#10;&#10;&#10;Which foods or drinks are produced through the growth of microbes?&#10;4 points&#10; Cheese&#10; Bread&#10; Yoghurt&#10; Fizzy drinks&#10;&#10;&#10;What is another word for a harmful microbe?&#10;1 point&#10; Infectious&#10; Antibiotic&#10; Pathogen&#10; Flora&#10;">
            <a:extLst>
              <a:ext uri="{FF2B5EF4-FFF2-40B4-BE49-F238E27FC236}">
                <a16:creationId xmlns:a16="http://schemas.microsoft.com/office/drawing/2014/main" id="{0B612941-D771-43A9-A1E8-8DC75DEE8802}"/>
              </a:ext>
            </a:extLst>
          </p:cNvPr>
          <p:cNvSpPr txBox="1"/>
          <p:nvPr/>
        </p:nvSpPr>
        <p:spPr>
          <a:xfrm>
            <a:off x="697798" y="1573064"/>
            <a:ext cx="4560002" cy="1015663"/>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br>
              <a:rPr kumimoji="0" lang="en-GB" sz="3000" b="0" i="0" u="none" strike="noStrike" kern="1200" cap="none" spc="0" normalizeH="0" baseline="0" noProof="0" dirty="0">
                <a:ln>
                  <a:noFill/>
                </a:ln>
                <a:solidFill>
                  <a:srgbClr val="000000"/>
                </a:solidFill>
                <a:effectLst/>
                <a:uLnTx/>
                <a:uFillTx/>
                <a:cs typeface="Arial" panose="020B0604020202020204" pitchFamily="34" charset="0"/>
              </a:rPr>
            </a:br>
            <a:endParaRPr kumimoji="0" lang="en-GB" sz="3000" b="0" i="0" u="none" strike="noStrike" kern="0" cap="none" spc="0" normalizeH="0" baseline="0" noProof="0" dirty="0">
              <a:ln>
                <a:noFill/>
              </a:ln>
              <a:solidFill>
                <a:sysClr val="windowText" lastClr="000000"/>
              </a:solidFill>
              <a:effectLst/>
              <a:uLnTx/>
              <a:uFillTx/>
            </a:endParaRPr>
          </a:p>
        </p:txBody>
      </p:sp>
      <p:sp>
        <p:nvSpPr>
          <p:cNvPr id="2" name="Rectangle 1">
            <a:extLst>
              <a:ext uri="{FF2B5EF4-FFF2-40B4-BE49-F238E27FC236}">
                <a16:creationId xmlns:a16="http://schemas.microsoft.com/office/drawing/2014/main" id="{8880C143-5CC2-444C-BC5D-5D5AF412D422}"/>
              </a:ext>
            </a:extLst>
          </p:cNvPr>
          <p:cNvSpPr/>
          <p:nvPr/>
        </p:nvSpPr>
        <p:spPr>
          <a:xfrm>
            <a:off x="709848" y="1488584"/>
            <a:ext cx="3778581" cy="4324261"/>
          </a:xfrm>
          <a:prstGeom prst="rect">
            <a:avLst/>
          </a:prstGeom>
        </p:spPr>
        <p:txBody>
          <a:bodyPr wrap="square">
            <a:spAutoFit/>
          </a:bodyPr>
          <a:lstStyle/>
          <a:p>
            <a:pPr>
              <a:spcAft>
                <a:spcPts val="0"/>
              </a:spcAft>
            </a:pPr>
            <a:r>
              <a:rPr lang="en-GB" sz="2500" b="1" dirty="0">
                <a:solidFill>
                  <a:srgbClr val="000000"/>
                </a:solidFill>
                <a:latin typeface="Arial" panose="020B0604020202020204" pitchFamily="34" charset="0"/>
                <a:ea typeface="Calibri" panose="020F0502020204030204" pitchFamily="34" charset="0"/>
                <a:cs typeface="Arial" panose="020B0604020202020204" pitchFamily="34" charset="0"/>
              </a:rPr>
              <a:t>When looking after pets, you should:</a:t>
            </a:r>
            <a:endParaRPr lang="en-GB" sz="2500" b="1" dirty="0">
              <a:latin typeface="Arial" panose="020B0604020202020204" pitchFamily="34" charset="0"/>
              <a:ea typeface="Calibri" panose="020F0502020204030204" pitchFamily="34" charset="0"/>
              <a:cs typeface="Arial" panose="020B0604020202020204" pitchFamily="34" charset="0"/>
            </a:endParaRPr>
          </a:p>
          <a:p>
            <a:pPr>
              <a:spcAft>
                <a:spcPts val="0"/>
              </a:spcAft>
            </a:pPr>
            <a:r>
              <a:rPr lang="en-GB" sz="2500" dirty="0">
                <a:solidFill>
                  <a:srgbClr val="000000"/>
                </a:solidFill>
                <a:latin typeface="Arial" panose="020B0604020202020204" pitchFamily="34" charset="0"/>
                <a:ea typeface="Calibri" panose="020F0502020204030204" pitchFamily="34" charset="0"/>
                <a:cs typeface="Arial" panose="020B0604020202020204" pitchFamily="34" charset="0"/>
              </a:rPr>
              <a:t>(3 points)</a:t>
            </a:r>
          </a:p>
          <a:p>
            <a:pPr>
              <a:spcAft>
                <a:spcPts val="0"/>
              </a:spcAft>
            </a:pPr>
            <a:endParaRPr lang="en-GB" sz="2500" dirty="0">
              <a:latin typeface="Arial" panose="020B0604020202020204" pitchFamily="34" charset="0"/>
              <a:ea typeface="Calibri" panose="020F0502020204030204" pitchFamily="34" charset="0"/>
              <a:cs typeface="Arial" panose="020B0604020202020204" pitchFamily="34" charset="0"/>
            </a:endParaRPr>
          </a:p>
          <a:p>
            <a:pPr marL="342900" lvl="0" indent="-342900">
              <a:spcAft>
                <a:spcPts val="0"/>
              </a:spcAft>
              <a:buFont typeface="Wingdings" panose="05000000000000000000" pitchFamily="2" charset="2"/>
              <a:buChar char=""/>
              <a:tabLst>
                <a:tab pos="457200" algn="l"/>
              </a:tabLst>
            </a:pPr>
            <a:r>
              <a:rPr lang="en-GB" sz="2500" dirty="0">
                <a:solidFill>
                  <a:srgbClr val="000000"/>
                </a:solidFill>
                <a:latin typeface="Arial" panose="020B0604020202020204" pitchFamily="34" charset="0"/>
                <a:cs typeface="Arial" panose="020B0604020202020204" pitchFamily="34" charset="0"/>
              </a:rPr>
              <a:t>Brush their teeth</a:t>
            </a:r>
            <a:endParaRPr lang="en-GB" sz="2500" dirty="0">
              <a:latin typeface="Arial" panose="020B0604020202020204" pitchFamily="34" charset="0"/>
              <a:cs typeface="Arial" panose="020B0604020202020204" pitchFamily="34" charset="0"/>
            </a:endParaRPr>
          </a:p>
          <a:p>
            <a:pPr marL="342900" lvl="0" indent="-342900">
              <a:spcAft>
                <a:spcPts val="0"/>
              </a:spcAft>
              <a:buFont typeface="Wingdings" panose="05000000000000000000" pitchFamily="2" charset="2"/>
              <a:buChar char=""/>
              <a:tabLst>
                <a:tab pos="457200" algn="l"/>
              </a:tabLst>
            </a:pPr>
            <a:r>
              <a:rPr lang="en-GB" sz="2500" dirty="0">
                <a:solidFill>
                  <a:srgbClr val="000000"/>
                </a:solidFill>
                <a:latin typeface="Arial" panose="020B0604020202020204" pitchFamily="34" charset="0"/>
                <a:cs typeface="Arial" panose="020B0604020202020204" pitchFamily="34" charset="0"/>
              </a:rPr>
              <a:t>Get your pet vaccinated by a vet</a:t>
            </a:r>
            <a:endParaRPr lang="en-GB" sz="2500" dirty="0">
              <a:latin typeface="Arial" panose="020B0604020202020204" pitchFamily="34" charset="0"/>
              <a:cs typeface="Arial" panose="020B0604020202020204" pitchFamily="34" charset="0"/>
            </a:endParaRPr>
          </a:p>
          <a:p>
            <a:pPr marL="342900" lvl="0" indent="-342900">
              <a:spcAft>
                <a:spcPts val="0"/>
              </a:spcAft>
              <a:buFont typeface="Wingdings" panose="05000000000000000000" pitchFamily="2" charset="2"/>
              <a:buChar char=""/>
              <a:tabLst>
                <a:tab pos="457200" algn="l"/>
              </a:tabLst>
            </a:pPr>
            <a:r>
              <a:rPr lang="en-GB" sz="2500" dirty="0">
                <a:solidFill>
                  <a:srgbClr val="000000"/>
                </a:solidFill>
                <a:latin typeface="Arial" panose="020B0604020202020204" pitchFamily="34" charset="0"/>
                <a:cs typeface="Arial" panose="020B0604020202020204" pitchFamily="34" charset="0"/>
              </a:rPr>
              <a:t>Feed your pet with any food you can find</a:t>
            </a:r>
            <a:endParaRPr lang="en-GB" sz="2500" dirty="0">
              <a:latin typeface="Arial" panose="020B0604020202020204" pitchFamily="34" charset="0"/>
              <a:cs typeface="Arial" panose="020B0604020202020204" pitchFamily="34" charset="0"/>
            </a:endParaRPr>
          </a:p>
          <a:p>
            <a:pPr marL="342900" lvl="0" indent="-342900">
              <a:spcAft>
                <a:spcPts val="0"/>
              </a:spcAft>
              <a:buFont typeface="Wingdings" panose="05000000000000000000" pitchFamily="2" charset="2"/>
              <a:buChar char=""/>
              <a:tabLst>
                <a:tab pos="457200" algn="l"/>
              </a:tabLst>
            </a:pPr>
            <a:r>
              <a:rPr lang="en-GB" sz="2500" dirty="0">
                <a:solidFill>
                  <a:srgbClr val="000000"/>
                </a:solidFill>
                <a:latin typeface="Arial" panose="020B0604020202020204" pitchFamily="34" charset="0"/>
                <a:cs typeface="Arial" panose="020B0604020202020204" pitchFamily="34" charset="0"/>
              </a:rPr>
              <a:t>Deworm your pet regularly</a:t>
            </a:r>
            <a:endParaRPr lang="en-GB" sz="2500" dirty="0">
              <a:latin typeface="Arial" panose="020B0604020202020204" pitchFamily="34" charset="0"/>
              <a:cs typeface="Arial" panose="020B0604020202020204" pitchFamily="34" charset="0"/>
            </a:endParaRPr>
          </a:p>
        </p:txBody>
      </p:sp>
      <p:sp>
        <p:nvSpPr>
          <p:cNvPr id="28" name="Rectangle: Rounded Corners 27">
            <a:extLst>
              <a:ext uri="{FF2B5EF4-FFF2-40B4-BE49-F238E27FC236}">
                <a16:creationId xmlns:a16="http://schemas.microsoft.com/office/drawing/2014/main" id="{72CD8164-E048-4EC8-B58E-AA6BD40D1F66}"/>
              </a:ext>
              <a:ext uri="{C183D7F6-B498-43B3-948B-1728B52AA6E4}">
                <adec:decorative xmlns:adec="http://schemas.microsoft.com/office/drawing/2017/decorative" val="1"/>
              </a:ext>
            </a:extLst>
          </p:cNvPr>
          <p:cNvSpPr/>
          <p:nvPr/>
        </p:nvSpPr>
        <p:spPr>
          <a:xfrm>
            <a:off x="4754244" y="1326615"/>
            <a:ext cx="3885565" cy="4648200"/>
          </a:xfrm>
          <a:prstGeom prst="roundRect">
            <a:avLst>
              <a:gd name="adj" fmla="val 2575"/>
            </a:avLst>
          </a:prstGeom>
          <a:noFill/>
          <a:ln w="76200" cap="sq">
            <a:solidFill>
              <a:srgbClr val="117E62"/>
            </a:solidFill>
            <a:beve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a:p>
        </p:txBody>
      </p:sp>
      <p:sp>
        <p:nvSpPr>
          <p:cNvPr id="26" name="TextBox 1" descr="Which of these are microbes?&#10;3 points&#10; Bacteria&#10; Virus&#10; Antibiotic&#10; Fungi&#10;&#10;&#10;Microbes are found:&#10;1 point&#10; In the air&#10; On our hands&#10; On surfaces&#10; Everywhere&#10;&#10;&#10;Which foods or drinks are produced through the growth of microbes?&#10;4 points&#10; Cheese&#10; Bread&#10; Yoghurt&#10; Fizzy drinks&#10;&#10;&#10;What is another word for a harmful microbe?&#10;1 point&#10; Infectious&#10; Antibiotic&#10; Pathogen&#10; Flora&#10;">
            <a:extLst>
              <a:ext uri="{FF2B5EF4-FFF2-40B4-BE49-F238E27FC236}">
                <a16:creationId xmlns:a16="http://schemas.microsoft.com/office/drawing/2014/main" id="{0F1447AF-C6FF-406B-AEFB-F7204293D902}"/>
              </a:ext>
            </a:extLst>
          </p:cNvPr>
          <p:cNvSpPr txBox="1"/>
          <p:nvPr/>
        </p:nvSpPr>
        <p:spPr>
          <a:xfrm>
            <a:off x="4849176" y="1573064"/>
            <a:ext cx="3885566" cy="1477328"/>
          </a:xfrm>
          <a:prstGeom prst="rect">
            <a:avLst/>
          </a:prstGeom>
          <a:noFill/>
        </p:spPr>
        <p:txBody>
          <a:bodyPr wrap="square" rtlCol="0">
            <a:spAutoFit/>
          </a:bodyPr>
          <a:lstStyle/>
          <a:p>
            <a:pPr>
              <a:spcAft>
                <a:spcPts val="0"/>
              </a:spcAft>
            </a:pPr>
            <a:br>
              <a:rPr lang="en-GB" sz="3000" kern="1200" dirty="0">
                <a:solidFill>
                  <a:srgbClr val="000000"/>
                </a:solidFill>
                <a:effectLst/>
                <a:cs typeface="Arial" panose="020B0604020202020204" pitchFamily="34" charset="0"/>
              </a:rPr>
            </a:br>
            <a:endParaRPr lang="en-GB" sz="3000" dirty="0">
              <a:effectLst/>
            </a:endParaRPr>
          </a:p>
          <a:p>
            <a:pPr>
              <a:spcAft>
                <a:spcPts val="0"/>
              </a:spcAft>
            </a:pPr>
            <a:endParaRPr lang="en-GB" sz="3000" dirty="0">
              <a:effectLst/>
            </a:endParaRPr>
          </a:p>
        </p:txBody>
      </p:sp>
      <p:sp>
        <p:nvSpPr>
          <p:cNvPr id="4" name="Rectangle 3">
            <a:extLst>
              <a:ext uri="{FF2B5EF4-FFF2-40B4-BE49-F238E27FC236}">
                <a16:creationId xmlns:a16="http://schemas.microsoft.com/office/drawing/2014/main" id="{0973E605-592F-4963-947E-CB8986C32388}"/>
              </a:ext>
            </a:extLst>
          </p:cNvPr>
          <p:cNvSpPr/>
          <p:nvPr/>
        </p:nvSpPr>
        <p:spPr>
          <a:xfrm>
            <a:off x="4826077" y="1579949"/>
            <a:ext cx="3726421" cy="3970318"/>
          </a:xfrm>
          <a:prstGeom prst="rect">
            <a:avLst/>
          </a:prstGeom>
        </p:spPr>
        <p:txBody>
          <a:bodyPr wrap="square">
            <a:spAutoFit/>
          </a:bodyPr>
          <a:lstStyle/>
          <a:p>
            <a:pPr>
              <a:spcAft>
                <a:spcPts val="0"/>
              </a:spcAft>
            </a:pPr>
            <a:r>
              <a:rPr lang="en-GB" sz="2800" b="1" dirty="0">
                <a:solidFill>
                  <a:srgbClr val="000000"/>
                </a:solidFill>
                <a:latin typeface="Arial" panose="020B0604020202020204" pitchFamily="34" charset="0"/>
                <a:ea typeface="Calibri" panose="020F0502020204030204" pitchFamily="34" charset="0"/>
                <a:cs typeface="Arial" panose="020B0604020202020204" pitchFamily="34" charset="0"/>
              </a:rPr>
              <a:t>Useful microbes can turn animal products into: </a:t>
            </a:r>
            <a:endParaRPr lang="en-GB" sz="2800" b="1" dirty="0">
              <a:latin typeface="Arial" panose="020B0604020202020204" pitchFamily="34" charset="0"/>
              <a:ea typeface="Calibri" panose="020F0502020204030204" pitchFamily="34" charset="0"/>
              <a:cs typeface="Arial" panose="020B0604020202020204" pitchFamily="34" charset="0"/>
            </a:endParaRPr>
          </a:p>
          <a:p>
            <a:pPr>
              <a:spcAft>
                <a:spcPts val="0"/>
              </a:spcAft>
            </a:pPr>
            <a:r>
              <a:rPr lang="en-GB" sz="2800" dirty="0">
                <a:solidFill>
                  <a:srgbClr val="000000"/>
                </a:solidFill>
                <a:latin typeface="Arial" panose="020B0604020202020204" pitchFamily="34" charset="0"/>
                <a:ea typeface="Calibri" panose="020F0502020204030204" pitchFamily="34" charset="0"/>
                <a:cs typeface="Arial" panose="020B0604020202020204" pitchFamily="34" charset="0"/>
              </a:rPr>
              <a:t>(3 points)</a:t>
            </a:r>
          </a:p>
          <a:p>
            <a:pPr>
              <a:spcAft>
                <a:spcPts val="0"/>
              </a:spcAft>
            </a:pPr>
            <a:endParaRPr lang="en-GB" sz="2800" dirty="0">
              <a:latin typeface="Arial" panose="020B0604020202020204" pitchFamily="34" charset="0"/>
              <a:ea typeface="Calibri" panose="020F0502020204030204" pitchFamily="34" charset="0"/>
              <a:cs typeface="Arial" panose="020B0604020202020204" pitchFamily="34" charset="0"/>
            </a:endParaRPr>
          </a:p>
          <a:p>
            <a:pPr marL="342900" lvl="0" indent="-342900">
              <a:spcAft>
                <a:spcPts val="0"/>
              </a:spcAft>
              <a:buFont typeface="Wingdings" panose="05000000000000000000" pitchFamily="2" charset="2"/>
              <a:buChar char=""/>
              <a:tabLst>
                <a:tab pos="457200" algn="l"/>
              </a:tabLst>
            </a:pPr>
            <a:r>
              <a:rPr lang="en-GB" sz="2800" dirty="0">
                <a:solidFill>
                  <a:srgbClr val="000000"/>
                </a:solidFill>
                <a:latin typeface="Arial" panose="020B0604020202020204" pitchFamily="34" charset="0"/>
                <a:cs typeface="Arial" panose="020B0604020202020204" pitchFamily="34" charset="0"/>
              </a:rPr>
              <a:t>Milk</a:t>
            </a:r>
            <a:endParaRPr lang="en-GB" sz="2800" dirty="0">
              <a:latin typeface="Arial" panose="020B0604020202020204" pitchFamily="34" charset="0"/>
              <a:cs typeface="Arial" panose="020B0604020202020204" pitchFamily="34" charset="0"/>
            </a:endParaRPr>
          </a:p>
          <a:p>
            <a:pPr marL="342900" lvl="0" indent="-342900">
              <a:spcAft>
                <a:spcPts val="0"/>
              </a:spcAft>
              <a:buFont typeface="Wingdings" panose="05000000000000000000" pitchFamily="2" charset="2"/>
              <a:buChar char=""/>
              <a:tabLst>
                <a:tab pos="457200" algn="l"/>
              </a:tabLst>
            </a:pPr>
            <a:r>
              <a:rPr lang="en-GB" sz="2800" dirty="0">
                <a:solidFill>
                  <a:srgbClr val="000000"/>
                </a:solidFill>
                <a:latin typeface="Arial" panose="020B0604020202020204" pitchFamily="34" charset="0"/>
                <a:cs typeface="Arial" panose="020B0604020202020204" pitchFamily="34" charset="0"/>
              </a:rPr>
              <a:t>Yoghurt</a:t>
            </a:r>
            <a:endParaRPr lang="en-GB" sz="2800" dirty="0">
              <a:latin typeface="Arial" panose="020B0604020202020204" pitchFamily="34" charset="0"/>
              <a:cs typeface="Arial" panose="020B0604020202020204" pitchFamily="34" charset="0"/>
            </a:endParaRPr>
          </a:p>
          <a:p>
            <a:pPr marL="342900" lvl="0" indent="-342900">
              <a:spcAft>
                <a:spcPts val="0"/>
              </a:spcAft>
              <a:buFont typeface="Wingdings" panose="05000000000000000000" pitchFamily="2" charset="2"/>
              <a:buChar char=""/>
              <a:tabLst>
                <a:tab pos="457200" algn="l"/>
              </a:tabLst>
            </a:pPr>
            <a:r>
              <a:rPr lang="en-GB" sz="2800" dirty="0">
                <a:solidFill>
                  <a:srgbClr val="000000"/>
                </a:solidFill>
                <a:latin typeface="Arial" panose="020B0604020202020204" pitchFamily="34" charset="0"/>
                <a:cs typeface="Arial" panose="020B0604020202020204" pitchFamily="34" charset="0"/>
              </a:rPr>
              <a:t>Cream</a:t>
            </a:r>
            <a:endParaRPr lang="en-GB" sz="2800" dirty="0">
              <a:latin typeface="Arial" panose="020B0604020202020204" pitchFamily="34" charset="0"/>
              <a:cs typeface="Arial" panose="020B0604020202020204" pitchFamily="34" charset="0"/>
            </a:endParaRPr>
          </a:p>
          <a:p>
            <a:pPr marL="342900" lvl="0" indent="-342900">
              <a:spcAft>
                <a:spcPts val="0"/>
              </a:spcAft>
              <a:buFont typeface="Wingdings" panose="05000000000000000000" pitchFamily="2" charset="2"/>
              <a:buChar char=""/>
              <a:tabLst>
                <a:tab pos="457200" algn="l"/>
              </a:tabLst>
            </a:pPr>
            <a:r>
              <a:rPr lang="en-GB" sz="2800" dirty="0">
                <a:solidFill>
                  <a:srgbClr val="000000"/>
                </a:solidFill>
                <a:latin typeface="Arial" panose="020B0604020202020204" pitchFamily="34" charset="0"/>
                <a:cs typeface="Arial" panose="020B0604020202020204" pitchFamily="34" charset="0"/>
              </a:rPr>
              <a:t>Cheese</a:t>
            </a:r>
            <a:endParaRPr lang="en-GB" sz="2800" dirty="0">
              <a:latin typeface="Arial" panose="020B0604020202020204" pitchFamily="34" charset="0"/>
              <a:cs typeface="Arial" panose="020B0604020202020204" pitchFamily="34" charset="0"/>
            </a:endParaRPr>
          </a:p>
        </p:txBody>
      </p:sp>
      <p:sp>
        <p:nvSpPr>
          <p:cNvPr id="3" name="Footer Placeholder 2">
            <a:extLst>
              <a:ext uri="{FF2B5EF4-FFF2-40B4-BE49-F238E27FC236}">
                <a16:creationId xmlns:a16="http://schemas.microsoft.com/office/drawing/2014/main" id="{CFCCC0B0-F3EC-4867-A144-51514663CADA}"/>
              </a:ext>
            </a:extLst>
          </p:cNvPr>
          <p:cNvSpPr>
            <a:spLocks noGrp="1"/>
          </p:cNvSpPr>
          <p:nvPr>
            <p:ph type="ftr" sz="quarter" idx="11"/>
          </p:nvPr>
        </p:nvSpPr>
        <p:spPr/>
        <p:txBody>
          <a:bodyPr/>
          <a:lstStyle/>
          <a:p>
            <a:r>
              <a:rPr lang="en-GB"/>
              <a:t>e-Bug.eu</a:t>
            </a:r>
            <a:endParaRPr lang="en-GB" dirty="0"/>
          </a:p>
        </p:txBody>
      </p:sp>
    </p:spTree>
    <p:extLst>
      <p:ext uri="{BB962C8B-B14F-4D97-AF65-F5344CB8AC3E}">
        <p14:creationId xmlns:p14="http://schemas.microsoft.com/office/powerpoint/2010/main" val="807868183"/>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58B5AD83-8AFF-40CC-B588-76FA03253E27}"/>
              </a:ext>
              <a:ext uri="{C183D7F6-B498-43B3-948B-1728B52AA6E4}">
                <adec:decorative xmlns:adec="http://schemas.microsoft.com/office/drawing/2017/decorative" val="0"/>
              </a:ext>
            </a:extLst>
          </p:cNvPr>
          <p:cNvSpPr txBox="1">
            <a:spLocks noGrp="1"/>
          </p:cNvSpPr>
          <p:nvPr>
            <p:ph type="title" idx="4294967295"/>
          </p:nvPr>
        </p:nvSpPr>
        <p:spPr>
          <a:xfrm>
            <a:off x="638174" y="-673779"/>
            <a:ext cx="7867651" cy="730251"/>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lvl1pPr algn="l" defTabSz="914400" rtl="0" eaLnBrk="1" latinLnBrk="0" hangingPunct="1">
              <a:lnSpc>
                <a:spcPct val="90000"/>
              </a:lnSpc>
              <a:spcBef>
                <a:spcPct val="0"/>
              </a:spcBef>
              <a:buNone/>
              <a:defRPr sz="4000" kern="1200">
                <a:solidFill>
                  <a:schemeClr val="tx1"/>
                </a:solidFill>
                <a:latin typeface="Arial" panose="020B0604020202020204" pitchFamily="34" charset="0"/>
                <a:ea typeface="+mj-ea"/>
                <a:cs typeface="Arial" panose="020B0604020202020204" pitchFamily="34" charset="0"/>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GB" sz="3000" b="1" i="0" u="none" strike="noStrike" kern="1200" cap="none" spc="0" normalizeH="0" baseline="0" noProof="0" dirty="0">
                <a:ln>
                  <a:noFill/>
                </a:ln>
                <a:solidFill>
                  <a:schemeClr val="tx1"/>
                </a:solidFill>
                <a:effectLst/>
                <a:uLnTx/>
                <a:uFillTx/>
                <a:latin typeface="Arial" panose="020B0604020202020204" pitchFamily="34" charset="0"/>
                <a:ea typeface="+mj-ea"/>
                <a:cs typeface="Arial" panose="020B0604020202020204" pitchFamily="34" charset="0"/>
              </a:rPr>
              <a:t>Animal and Farm Hygiene Quiz 2</a:t>
            </a:r>
          </a:p>
        </p:txBody>
      </p:sp>
      <p:sp>
        <p:nvSpPr>
          <p:cNvPr id="21" name="Title 1">
            <a:extLst>
              <a:ext uri="{FF2B5EF4-FFF2-40B4-BE49-F238E27FC236}">
                <a16:creationId xmlns:a16="http://schemas.microsoft.com/office/drawing/2014/main" id="{F2185913-8DAD-433F-8EEB-AD414C6FD375}"/>
              </a:ext>
            </a:extLst>
          </p:cNvPr>
          <p:cNvSpPr txBox="1">
            <a:spLocks/>
          </p:cNvSpPr>
          <p:nvPr/>
        </p:nvSpPr>
        <p:spPr>
          <a:xfrm>
            <a:off x="638174" y="286920"/>
            <a:ext cx="7867651" cy="730251"/>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lvl1pPr algn="l" defTabSz="914400" rtl="0" eaLnBrk="1" latinLnBrk="0" hangingPunct="1">
              <a:lnSpc>
                <a:spcPct val="90000"/>
              </a:lnSpc>
              <a:spcBef>
                <a:spcPct val="0"/>
              </a:spcBef>
              <a:buNone/>
              <a:defRPr sz="4000" kern="1200">
                <a:solidFill>
                  <a:schemeClr val="tx1"/>
                </a:solidFill>
                <a:latin typeface="Arial" panose="020B0604020202020204" pitchFamily="34" charset="0"/>
                <a:ea typeface="+mj-ea"/>
                <a:cs typeface="Arial" panose="020B0604020202020204" pitchFamily="34" charset="0"/>
              </a:defRPr>
            </a:lvl1pPr>
          </a:lstStyle>
          <a:p>
            <a:pPr algn="ctr">
              <a:defRPr/>
            </a:pPr>
            <a:r>
              <a:rPr lang="en-GB" sz="3000" b="1"/>
              <a:t>Animal and Farm Hygiene Quiz</a:t>
            </a:r>
            <a:endParaRPr lang="en-GB" sz="3000" b="1" dirty="0"/>
          </a:p>
        </p:txBody>
      </p:sp>
      <p:sp>
        <p:nvSpPr>
          <p:cNvPr id="16" name="Rectangle: Rounded Corners 15">
            <a:extLst>
              <a:ext uri="{FF2B5EF4-FFF2-40B4-BE49-F238E27FC236}">
                <a16:creationId xmlns:a16="http://schemas.microsoft.com/office/drawing/2014/main" id="{ECEDF970-6EF2-4F31-B909-FF78A71927FC}"/>
              </a:ext>
              <a:ext uri="{C183D7F6-B498-43B3-948B-1728B52AA6E4}">
                <adec:decorative xmlns:adec="http://schemas.microsoft.com/office/drawing/2017/decorative" val="1"/>
              </a:ext>
            </a:extLst>
          </p:cNvPr>
          <p:cNvSpPr/>
          <p:nvPr/>
        </p:nvSpPr>
        <p:spPr>
          <a:xfrm>
            <a:off x="504191" y="1344551"/>
            <a:ext cx="3885565" cy="4648200"/>
          </a:xfrm>
          <a:prstGeom prst="roundRect">
            <a:avLst>
              <a:gd name="adj" fmla="val 2575"/>
            </a:avLst>
          </a:prstGeom>
          <a:noFill/>
          <a:ln w="76200" cap="sq">
            <a:solidFill>
              <a:srgbClr val="117E62"/>
            </a:solidFill>
            <a:beve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a:p>
        </p:txBody>
      </p:sp>
      <p:sp>
        <p:nvSpPr>
          <p:cNvPr id="2" name="Rectangle 1">
            <a:extLst>
              <a:ext uri="{FF2B5EF4-FFF2-40B4-BE49-F238E27FC236}">
                <a16:creationId xmlns:a16="http://schemas.microsoft.com/office/drawing/2014/main" id="{721B4B3A-BFFC-4C3B-8215-335453F0AF5C}"/>
              </a:ext>
            </a:extLst>
          </p:cNvPr>
          <p:cNvSpPr/>
          <p:nvPr/>
        </p:nvSpPr>
        <p:spPr>
          <a:xfrm>
            <a:off x="599122" y="1417078"/>
            <a:ext cx="3666807" cy="4478149"/>
          </a:xfrm>
          <a:prstGeom prst="rect">
            <a:avLst/>
          </a:prstGeom>
        </p:spPr>
        <p:txBody>
          <a:bodyPr wrap="square">
            <a:spAutoFit/>
          </a:bodyPr>
          <a:lstStyle/>
          <a:p>
            <a:pPr>
              <a:spcAft>
                <a:spcPts val="0"/>
              </a:spcAft>
            </a:pPr>
            <a:r>
              <a:rPr lang="en-GB" sz="1900" b="1" dirty="0">
                <a:solidFill>
                  <a:srgbClr val="000000"/>
                </a:solidFill>
                <a:latin typeface="Arial" panose="020B0604020202020204" pitchFamily="34" charset="0"/>
                <a:ea typeface="Calibri" panose="020F0502020204030204" pitchFamily="34" charset="0"/>
                <a:cs typeface="Arial" panose="020B0604020202020204" pitchFamily="34" charset="0"/>
              </a:rPr>
              <a:t>We can help prevent the spread of infection between animals and humans by:</a:t>
            </a:r>
            <a:endParaRPr lang="en-GB" sz="1900" b="1" dirty="0">
              <a:latin typeface="Arial" panose="020B0604020202020204" pitchFamily="34" charset="0"/>
              <a:ea typeface="Calibri" panose="020F0502020204030204" pitchFamily="34" charset="0"/>
              <a:cs typeface="Arial" panose="020B0604020202020204" pitchFamily="34" charset="0"/>
            </a:endParaRPr>
          </a:p>
          <a:p>
            <a:pPr>
              <a:spcAft>
                <a:spcPts val="0"/>
              </a:spcAft>
            </a:pPr>
            <a:r>
              <a:rPr lang="en-GB" sz="1900" dirty="0">
                <a:solidFill>
                  <a:srgbClr val="000000"/>
                </a:solidFill>
                <a:latin typeface="Arial" panose="020B0604020202020204" pitchFamily="34" charset="0"/>
                <a:ea typeface="Calibri" panose="020F0502020204030204" pitchFamily="34" charset="0"/>
                <a:cs typeface="Arial" panose="020B0604020202020204" pitchFamily="34" charset="0"/>
              </a:rPr>
              <a:t>(2 points)</a:t>
            </a:r>
          </a:p>
          <a:p>
            <a:pPr>
              <a:spcAft>
                <a:spcPts val="0"/>
              </a:spcAft>
            </a:pPr>
            <a:endParaRPr lang="en-GB" sz="1900" dirty="0">
              <a:latin typeface="Arial" panose="020B0604020202020204" pitchFamily="34" charset="0"/>
              <a:ea typeface="Calibri" panose="020F0502020204030204" pitchFamily="34" charset="0"/>
              <a:cs typeface="Arial" panose="020B0604020202020204" pitchFamily="34" charset="0"/>
            </a:endParaRPr>
          </a:p>
          <a:p>
            <a:pPr marL="342900" lvl="0" indent="-342900">
              <a:spcAft>
                <a:spcPts val="0"/>
              </a:spcAft>
              <a:buFont typeface="Wingdings" panose="05000000000000000000" pitchFamily="2" charset="2"/>
              <a:buChar char=""/>
              <a:tabLst>
                <a:tab pos="457200" algn="l"/>
              </a:tabLst>
            </a:pPr>
            <a:r>
              <a:rPr lang="en-GB" sz="1900" dirty="0">
                <a:solidFill>
                  <a:srgbClr val="000000"/>
                </a:solidFill>
                <a:latin typeface="Arial" panose="020B0604020202020204" pitchFamily="34" charset="0"/>
                <a:cs typeface="Arial" panose="020B0604020202020204" pitchFamily="34" charset="0"/>
              </a:rPr>
              <a:t>Washing our hands with soap and water after playing with animals</a:t>
            </a:r>
            <a:endParaRPr lang="en-GB" sz="1900" dirty="0">
              <a:latin typeface="Arial" panose="020B0604020202020204" pitchFamily="34" charset="0"/>
              <a:cs typeface="Arial" panose="020B0604020202020204" pitchFamily="34" charset="0"/>
            </a:endParaRPr>
          </a:p>
          <a:p>
            <a:pPr marL="342900" lvl="0" indent="-342900">
              <a:spcAft>
                <a:spcPts val="0"/>
              </a:spcAft>
              <a:buFont typeface="Wingdings" panose="05000000000000000000" pitchFamily="2" charset="2"/>
              <a:buChar char=""/>
              <a:tabLst>
                <a:tab pos="457200" algn="l"/>
              </a:tabLst>
            </a:pPr>
            <a:r>
              <a:rPr lang="en-GB" sz="1900" dirty="0">
                <a:solidFill>
                  <a:srgbClr val="000000"/>
                </a:solidFill>
                <a:latin typeface="Arial" panose="020B0604020202020204" pitchFamily="34" charset="0"/>
                <a:cs typeface="Arial" panose="020B0604020202020204" pitchFamily="34" charset="0"/>
              </a:rPr>
              <a:t>Kissing or putting our face close to the animals face</a:t>
            </a:r>
            <a:endParaRPr lang="en-GB" sz="1900" dirty="0">
              <a:latin typeface="Arial" panose="020B0604020202020204" pitchFamily="34" charset="0"/>
              <a:cs typeface="Arial" panose="020B0604020202020204" pitchFamily="34" charset="0"/>
            </a:endParaRPr>
          </a:p>
          <a:p>
            <a:pPr marL="342900" lvl="0" indent="-342900">
              <a:spcAft>
                <a:spcPts val="0"/>
              </a:spcAft>
              <a:buFont typeface="Wingdings" panose="05000000000000000000" pitchFamily="2" charset="2"/>
              <a:buChar char=""/>
              <a:tabLst>
                <a:tab pos="457200" algn="l"/>
              </a:tabLst>
            </a:pPr>
            <a:r>
              <a:rPr lang="en-GB" sz="1900" dirty="0">
                <a:solidFill>
                  <a:srgbClr val="000000"/>
                </a:solidFill>
                <a:latin typeface="Arial" panose="020B0604020202020204" pitchFamily="34" charset="0"/>
                <a:cs typeface="Arial" panose="020B0604020202020204" pitchFamily="34" charset="0"/>
              </a:rPr>
              <a:t>Regularly wash pets with suitable products</a:t>
            </a:r>
            <a:endParaRPr lang="en-GB" sz="1900" dirty="0">
              <a:latin typeface="Arial" panose="020B0604020202020204" pitchFamily="34" charset="0"/>
              <a:cs typeface="Arial" panose="020B0604020202020204" pitchFamily="34" charset="0"/>
            </a:endParaRPr>
          </a:p>
          <a:p>
            <a:pPr marL="342900" lvl="0" indent="-342900">
              <a:spcAft>
                <a:spcPts val="0"/>
              </a:spcAft>
              <a:buFont typeface="Wingdings" panose="05000000000000000000" pitchFamily="2" charset="2"/>
              <a:buChar char=""/>
              <a:tabLst>
                <a:tab pos="457200" algn="l"/>
              </a:tabLst>
            </a:pPr>
            <a:r>
              <a:rPr lang="en-GB" sz="1900" dirty="0">
                <a:solidFill>
                  <a:srgbClr val="000000"/>
                </a:solidFill>
                <a:latin typeface="Arial" panose="020B0604020202020204" pitchFamily="34" charset="0"/>
                <a:cs typeface="Arial" panose="020B0604020202020204" pitchFamily="34" charset="0"/>
              </a:rPr>
              <a:t>Having separate resting spots for pets that are regularly cleaned</a:t>
            </a:r>
            <a:endParaRPr lang="en-GB" sz="1900" dirty="0">
              <a:latin typeface="Arial" panose="020B0604020202020204" pitchFamily="34" charset="0"/>
              <a:cs typeface="Arial" panose="020B0604020202020204" pitchFamily="34" charset="0"/>
            </a:endParaRPr>
          </a:p>
        </p:txBody>
      </p:sp>
      <p:sp>
        <p:nvSpPr>
          <p:cNvPr id="17" name="Rectangle: Rounded Corners 16">
            <a:extLst>
              <a:ext uri="{FF2B5EF4-FFF2-40B4-BE49-F238E27FC236}">
                <a16:creationId xmlns:a16="http://schemas.microsoft.com/office/drawing/2014/main" id="{15A0FD96-384D-4CBA-8414-0A765DE7F12F}"/>
              </a:ext>
              <a:ext uri="{C183D7F6-B498-43B3-948B-1728B52AA6E4}">
                <adec:decorative xmlns:adec="http://schemas.microsoft.com/office/drawing/2017/decorative" val="1"/>
              </a:ext>
            </a:extLst>
          </p:cNvPr>
          <p:cNvSpPr/>
          <p:nvPr/>
        </p:nvSpPr>
        <p:spPr>
          <a:xfrm>
            <a:off x="4666933" y="1344551"/>
            <a:ext cx="3885565" cy="4648200"/>
          </a:xfrm>
          <a:prstGeom prst="roundRect">
            <a:avLst>
              <a:gd name="adj" fmla="val 2575"/>
            </a:avLst>
          </a:prstGeom>
          <a:noFill/>
          <a:ln w="76200" cap="sq">
            <a:solidFill>
              <a:srgbClr val="117E62"/>
            </a:solidFill>
            <a:beve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a:p>
        </p:txBody>
      </p:sp>
      <p:sp>
        <p:nvSpPr>
          <p:cNvPr id="5" name="Rectangle 4">
            <a:extLst>
              <a:ext uri="{FF2B5EF4-FFF2-40B4-BE49-F238E27FC236}">
                <a16:creationId xmlns:a16="http://schemas.microsoft.com/office/drawing/2014/main" id="{F188E380-5F2C-488C-8C91-B542411A56EC}"/>
              </a:ext>
            </a:extLst>
          </p:cNvPr>
          <p:cNvSpPr/>
          <p:nvPr/>
        </p:nvSpPr>
        <p:spPr>
          <a:xfrm>
            <a:off x="4809363" y="1408667"/>
            <a:ext cx="3629660" cy="4524315"/>
          </a:xfrm>
          <a:prstGeom prst="rect">
            <a:avLst/>
          </a:prstGeom>
        </p:spPr>
        <p:txBody>
          <a:bodyPr wrap="square">
            <a:spAutoFit/>
          </a:bodyPr>
          <a:lstStyle/>
          <a:p>
            <a:pPr>
              <a:spcAft>
                <a:spcPts val="0"/>
              </a:spcAft>
            </a:pPr>
            <a:r>
              <a:rPr lang="en-GB" sz="2400" b="1" dirty="0">
                <a:solidFill>
                  <a:srgbClr val="000000"/>
                </a:solidFill>
                <a:latin typeface="Arial" panose="020B0604020202020204" pitchFamily="34" charset="0"/>
                <a:ea typeface="Calibri" panose="020F0502020204030204" pitchFamily="34" charset="0"/>
                <a:cs typeface="Arial" panose="020B0604020202020204" pitchFamily="34" charset="0"/>
              </a:rPr>
              <a:t>When visiting a farm people should wash their hands: </a:t>
            </a:r>
            <a:endParaRPr lang="en-GB" sz="2400" b="1" dirty="0">
              <a:latin typeface="Arial" panose="020B0604020202020204" pitchFamily="34" charset="0"/>
              <a:ea typeface="Calibri" panose="020F0502020204030204" pitchFamily="34" charset="0"/>
              <a:cs typeface="Arial" panose="020B0604020202020204" pitchFamily="34" charset="0"/>
            </a:endParaRPr>
          </a:p>
          <a:p>
            <a:pPr>
              <a:spcAft>
                <a:spcPts val="0"/>
              </a:spcAft>
            </a:pPr>
            <a:r>
              <a:rPr lang="en-GB" sz="2400" dirty="0">
                <a:solidFill>
                  <a:srgbClr val="000000"/>
                </a:solidFill>
                <a:latin typeface="Arial" panose="020B0604020202020204" pitchFamily="34" charset="0"/>
                <a:ea typeface="Calibri" panose="020F0502020204030204" pitchFamily="34" charset="0"/>
                <a:cs typeface="Arial" panose="020B0604020202020204" pitchFamily="34" charset="0"/>
              </a:rPr>
              <a:t>(3 points) </a:t>
            </a:r>
          </a:p>
          <a:p>
            <a:pPr>
              <a:spcAft>
                <a:spcPts val="0"/>
              </a:spcAft>
            </a:pPr>
            <a:endParaRPr lang="en-GB" sz="2400" dirty="0">
              <a:latin typeface="Arial" panose="020B0604020202020204" pitchFamily="34" charset="0"/>
              <a:ea typeface="Calibri" panose="020F0502020204030204" pitchFamily="34" charset="0"/>
              <a:cs typeface="Arial" panose="020B0604020202020204" pitchFamily="34" charset="0"/>
            </a:endParaRPr>
          </a:p>
          <a:p>
            <a:pPr marL="342900" lvl="0" indent="-342900">
              <a:spcAft>
                <a:spcPts val="0"/>
              </a:spcAft>
              <a:buFont typeface="Wingdings" panose="05000000000000000000" pitchFamily="2" charset="2"/>
              <a:buChar char=""/>
              <a:tabLst>
                <a:tab pos="457200" algn="l"/>
              </a:tabLst>
            </a:pPr>
            <a:r>
              <a:rPr lang="en-GB" sz="2400" dirty="0">
                <a:solidFill>
                  <a:srgbClr val="000000"/>
                </a:solidFill>
                <a:latin typeface="Arial" panose="020B0604020202020204" pitchFamily="34" charset="0"/>
                <a:cs typeface="Arial" panose="020B0604020202020204" pitchFamily="34" charset="0"/>
              </a:rPr>
              <a:t>Before eating</a:t>
            </a:r>
            <a:endParaRPr lang="en-GB" sz="2400" dirty="0">
              <a:latin typeface="Arial" panose="020B0604020202020204" pitchFamily="34" charset="0"/>
              <a:cs typeface="Arial" panose="020B0604020202020204" pitchFamily="34" charset="0"/>
            </a:endParaRPr>
          </a:p>
          <a:p>
            <a:pPr marL="342900" lvl="0" indent="-342900">
              <a:spcAft>
                <a:spcPts val="0"/>
              </a:spcAft>
              <a:buFont typeface="Wingdings" panose="05000000000000000000" pitchFamily="2" charset="2"/>
              <a:buChar char=""/>
              <a:tabLst>
                <a:tab pos="457200" algn="l"/>
              </a:tabLst>
            </a:pPr>
            <a:r>
              <a:rPr lang="en-GB" sz="2400" dirty="0">
                <a:solidFill>
                  <a:srgbClr val="000000"/>
                </a:solidFill>
                <a:latin typeface="Arial" panose="020B0604020202020204" pitchFamily="34" charset="0"/>
                <a:cs typeface="Arial" panose="020B0604020202020204" pitchFamily="34" charset="0"/>
              </a:rPr>
              <a:t>After petting the animals</a:t>
            </a:r>
            <a:endParaRPr lang="en-GB" sz="2400" dirty="0">
              <a:latin typeface="Arial" panose="020B0604020202020204" pitchFamily="34" charset="0"/>
              <a:cs typeface="Arial" panose="020B0604020202020204" pitchFamily="34" charset="0"/>
            </a:endParaRPr>
          </a:p>
          <a:p>
            <a:pPr marL="342900" lvl="0" indent="-342900">
              <a:spcAft>
                <a:spcPts val="0"/>
              </a:spcAft>
              <a:buFont typeface="Wingdings" panose="05000000000000000000" pitchFamily="2" charset="2"/>
              <a:buChar char=""/>
              <a:tabLst>
                <a:tab pos="457200" algn="l"/>
              </a:tabLst>
            </a:pPr>
            <a:r>
              <a:rPr lang="en-GB" sz="2400" dirty="0">
                <a:solidFill>
                  <a:srgbClr val="000000"/>
                </a:solidFill>
                <a:latin typeface="Arial" panose="020B0604020202020204" pitchFamily="34" charset="0"/>
                <a:cs typeface="Arial" panose="020B0604020202020204" pitchFamily="34" charset="0"/>
              </a:rPr>
              <a:t>After touching the crops</a:t>
            </a:r>
            <a:endParaRPr lang="en-GB" sz="2400" dirty="0">
              <a:latin typeface="Arial" panose="020B0604020202020204" pitchFamily="34" charset="0"/>
              <a:cs typeface="Arial" panose="020B0604020202020204" pitchFamily="34" charset="0"/>
            </a:endParaRPr>
          </a:p>
          <a:p>
            <a:pPr marL="342900" lvl="0" indent="-342900">
              <a:spcAft>
                <a:spcPts val="0"/>
              </a:spcAft>
              <a:buFont typeface="Wingdings" panose="05000000000000000000" pitchFamily="2" charset="2"/>
              <a:buChar char=""/>
              <a:tabLst>
                <a:tab pos="457200" algn="l"/>
              </a:tabLst>
            </a:pPr>
            <a:r>
              <a:rPr lang="en-GB" sz="2400" dirty="0">
                <a:solidFill>
                  <a:srgbClr val="000000"/>
                </a:solidFill>
                <a:latin typeface="Arial" panose="020B0604020202020204" pitchFamily="34" charset="0"/>
                <a:cs typeface="Arial" panose="020B0604020202020204" pitchFamily="34" charset="0"/>
              </a:rPr>
              <a:t>After talking with the farmer</a:t>
            </a:r>
            <a:endParaRPr lang="en-GB" sz="2400" dirty="0">
              <a:latin typeface="Arial" panose="020B0604020202020204" pitchFamily="34" charset="0"/>
              <a:cs typeface="Arial" panose="020B0604020202020204" pitchFamily="34" charset="0"/>
            </a:endParaRPr>
          </a:p>
        </p:txBody>
      </p:sp>
      <p:sp>
        <p:nvSpPr>
          <p:cNvPr id="3" name="Footer Placeholder 2">
            <a:extLst>
              <a:ext uri="{FF2B5EF4-FFF2-40B4-BE49-F238E27FC236}">
                <a16:creationId xmlns:a16="http://schemas.microsoft.com/office/drawing/2014/main" id="{60619AC6-B9FB-4C19-B26F-ABE094BF5E23}"/>
              </a:ext>
            </a:extLst>
          </p:cNvPr>
          <p:cNvSpPr>
            <a:spLocks noGrp="1"/>
          </p:cNvSpPr>
          <p:nvPr>
            <p:ph type="ftr" sz="quarter" idx="11"/>
          </p:nvPr>
        </p:nvSpPr>
        <p:spPr/>
        <p:txBody>
          <a:bodyPr/>
          <a:lstStyle/>
          <a:p>
            <a:r>
              <a:rPr lang="en-GB"/>
              <a:t>e-Bug.eu</a:t>
            </a:r>
            <a:endParaRPr lang="en-GB" dirty="0"/>
          </a:p>
        </p:txBody>
      </p:sp>
    </p:spTree>
    <p:extLst>
      <p:ext uri="{BB962C8B-B14F-4D97-AF65-F5344CB8AC3E}">
        <p14:creationId xmlns:p14="http://schemas.microsoft.com/office/powerpoint/2010/main" val="284655684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7988F3-1CDB-432E-ACB4-6ABF432BB161}"/>
              </a:ext>
            </a:extLst>
          </p:cNvPr>
          <p:cNvSpPr>
            <a:spLocks noGrp="1"/>
          </p:cNvSpPr>
          <p:nvPr>
            <p:ph type="title"/>
          </p:nvPr>
        </p:nvSpPr>
        <p:spPr>
          <a:xfrm>
            <a:off x="628650" y="-892031"/>
            <a:ext cx="7886700" cy="830343"/>
          </a:xfrm>
        </p:spPr>
        <p:txBody>
          <a:bodyPr>
            <a:normAutofit fontScale="90000"/>
          </a:bodyPr>
          <a:lstStyle/>
          <a:p>
            <a:pPr algn="ctr"/>
            <a:r>
              <a:rPr lang="en-GB" sz="3000" b="1" dirty="0"/>
              <a:t>Why it is Important to Take Care of Animal’s Health? (1/2)</a:t>
            </a:r>
          </a:p>
        </p:txBody>
      </p:sp>
      <p:sp>
        <p:nvSpPr>
          <p:cNvPr id="10" name="Title 1">
            <a:extLst>
              <a:ext uri="{FF2B5EF4-FFF2-40B4-BE49-F238E27FC236}">
                <a16:creationId xmlns:a16="http://schemas.microsoft.com/office/drawing/2014/main" id="{5B049452-13E4-4011-AB0A-340DC00FDDCC}"/>
              </a:ext>
            </a:extLst>
          </p:cNvPr>
          <p:cNvSpPr txBox="1">
            <a:spLocks/>
          </p:cNvSpPr>
          <p:nvPr/>
        </p:nvSpPr>
        <p:spPr>
          <a:xfrm>
            <a:off x="628650" y="381183"/>
            <a:ext cx="7886700" cy="830343"/>
          </a:xfrm>
          <a:prstGeom prst="rect">
            <a:avLst/>
          </a:prstGeom>
        </p:spPr>
        <p:txBody>
          <a:bodyPr vert="horz" lIns="91440" tIns="45720" rIns="91440" bIns="45720" rtlCol="0" anchor="ctr">
            <a:normAutofit fontScale="90000" lnSpcReduction="10000"/>
          </a:bodyPr>
          <a:lstStyle>
            <a:lvl1pPr algn="l" defTabSz="914400" rtl="0" eaLnBrk="1" latinLnBrk="0" hangingPunct="1">
              <a:lnSpc>
                <a:spcPct val="90000"/>
              </a:lnSpc>
              <a:spcBef>
                <a:spcPct val="0"/>
              </a:spcBef>
              <a:buNone/>
              <a:defRPr sz="4000" kern="1200">
                <a:solidFill>
                  <a:schemeClr val="tx1"/>
                </a:solidFill>
                <a:latin typeface="Arial" panose="020B0604020202020204" pitchFamily="34" charset="0"/>
                <a:ea typeface="+mj-ea"/>
                <a:cs typeface="Arial" panose="020B0604020202020204" pitchFamily="34" charset="0"/>
              </a:defRPr>
            </a:lvl1pPr>
          </a:lstStyle>
          <a:p>
            <a:pPr algn="ctr"/>
            <a:r>
              <a:rPr lang="en-GB" sz="3000" b="1"/>
              <a:t>Why it is Important to Take Care of Animal’s Health?</a:t>
            </a:r>
            <a:endParaRPr lang="en-GB" sz="3000" b="1" dirty="0"/>
          </a:p>
        </p:txBody>
      </p:sp>
      <p:sp>
        <p:nvSpPr>
          <p:cNvPr id="6" name="Rectangle: Rounded Corners 5">
            <a:extLst>
              <a:ext uri="{FF2B5EF4-FFF2-40B4-BE49-F238E27FC236}">
                <a16:creationId xmlns:a16="http://schemas.microsoft.com/office/drawing/2014/main" id="{FC9FDEF3-F100-4275-94D9-06427CE18B74}"/>
              </a:ext>
            </a:extLst>
          </p:cNvPr>
          <p:cNvSpPr/>
          <p:nvPr/>
        </p:nvSpPr>
        <p:spPr>
          <a:xfrm>
            <a:off x="412457" y="1442467"/>
            <a:ext cx="8026695" cy="476806"/>
          </a:xfrm>
          <a:prstGeom prst="roundRect">
            <a:avLst/>
          </a:prstGeom>
          <a:solidFill>
            <a:srgbClr val="117E62"/>
          </a:solidFill>
          <a:ln>
            <a:solidFill>
              <a:srgbClr val="117E62"/>
            </a:solid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en-GB" dirty="0">
                <a:latin typeface="Arial" panose="020B0604020202020204" pitchFamily="34" charset="0"/>
                <a:cs typeface="Arial" panose="020B0604020202020204" pitchFamily="34" charset="0"/>
              </a:rPr>
              <a:t>There are many similarities between human and animal health. </a:t>
            </a:r>
          </a:p>
        </p:txBody>
      </p:sp>
      <p:sp>
        <p:nvSpPr>
          <p:cNvPr id="7" name="Rectangle: Rounded Corners 6">
            <a:extLst>
              <a:ext uri="{FF2B5EF4-FFF2-40B4-BE49-F238E27FC236}">
                <a16:creationId xmlns:a16="http://schemas.microsoft.com/office/drawing/2014/main" id="{C3553325-B2C0-42B8-A18F-06E265B10E0B}"/>
              </a:ext>
            </a:extLst>
          </p:cNvPr>
          <p:cNvSpPr/>
          <p:nvPr/>
        </p:nvSpPr>
        <p:spPr>
          <a:xfrm>
            <a:off x="412456" y="2038503"/>
            <a:ext cx="8026696" cy="1514159"/>
          </a:xfrm>
          <a:prstGeom prst="roundRect">
            <a:avLst/>
          </a:prstGeom>
          <a:solidFill>
            <a:srgbClr val="117E62"/>
          </a:solidFill>
          <a:ln>
            <a:solidFill>
              <a:srgbClr val="117E62"/>
            </a:solid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lvl="0" algn="ctr"/>
            <a:r>
              <a:rPr lang="en-GB" dirty="0">
                <a:latin typeface="Arial" panose="020B0604020202020204" pitchFamily="34" charset="0"/>
                <a:cs typeface="Arial" panose="020B0604020202020204" pitchFamily="34" charset="0"/>
              </a:rPr>
              <a:t>Both people and animals harbour microbes. Useful microbes can help to keep animals in good health, while certain harmful microbes can make them ill, just as they can in people. Animals can also catch specific infections limited to their species, such as viral infections that can be deadly, like feline leukemia in cats and Parvovirus in dogs. </a:t>
            </a:r>
          </a:p>
        </p:txBody>
      </p:sp>
      <p:sp>
        <p:nvSpPr>
          <p:cNvPr id="8" name="Rectangle: Rounded Corners 7">
            <a:extLst>
              <a:ext uri="{FF2B5EF4-FFF2-40B4-BE49-F238E27FC236}">
                <a16:creationId xmlns:a16="http://schemas.microsoft.com/office/drawing/2014/main" id="{172BC8F9-1EBE-4120-B57C-FCC0C1D51A52}"/>
              </a:ext>
            </a:extLst>
          </p:cNvPr>
          <p:cNvSpPr/>
          <p:nvPr/>
        </p:nvSpPr>
        <p:spPr>
          <a:xfrm>
            <a:off x="412456" y="3671892"/>
            <a:ext cx="8026696" cy="985834"/>
          </a:xfrm>
          <a:prstGeom prst="roundRect">
            <a:avLst/>
          </a:prstGeom>
          <a:solidFill>
            <a:srgbClr val="117E62"/>
          </a:solidFill>
          <a:ln>
            <a:solidFill>
              <a:srgbClr val="117E62"/>
            </a:solid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lvl="0" algn="ctr"/>
            <a:r>
              <a:rPr lang="en-GB" dirty="0">
                <a:latin typeface="Arial" panose="020B0604020202020204" pitchFamily="34" charset="0"/>
                <a:cs typeface="Arial" panose="020B0604020202020204" pitchFamily="34" charset="0"/>
              </a:rPr>
              <a:t>Some harmful microbes can spread from animals to humans (e.g. ringworm from cats or dogs) and vice versa, usually through touch. The best way to stop this happening is to wash our hands often. </a:t>
            </a:r>
          </a:p>
        </p:txBody>
      </p:sp>
      <p:sp>
        <p:nvSpPr>
          <p:cNvPr id="9" name="Rectangle: Rounded Corners 8">
            <a:extLst>
              <a:ext uri="{FF2B5EF4-FFF2-40B4-BE49-F238E27FC236}">
                <a16:creationId xmlns:a16="http://schemas.microsoft.com/office/drawing/2014/main" id="{59D96E4C-28C4-439C-849E-1916573DCC0F}"/>
              </a:ext>
            </a:extLst>
          </p:cNvPr>
          <p:cNvSpPr/>
          <p:nvPr/>
        </p:nvSpPr>
        <p:spPr>
          <a:xfrm>
            <a:off x="412456" y="4831515"/>
            <a:ext cx="8026696" cy="1293895"/>
          </a:xfrm>
          <a:prstGeom prst="roundRect">
            <a:avLst/>
          </a:prstGeom>
          <a:solidFill>
            <a:srgbClr val="117E62"/>
          </a:solidFill>
          <a:ln>
            <a:solidFill>
              <a:srgbClr val="117E62"/>
            </a:solid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lvl="0" algn="ctr"/>
            <a:r>
              <a:rPr lang="en-GB" dirty="0">
                <a:latin typeface="Arial" panose="020B0604020202020204" pitchFamily="34" charset="0"/>
                <a:cs typeface="Arial" panose="020B0604020202020204" pitchFamily="34" charset="0"/>
              </a:rPr>
              <a:t>Pets must be properly fed, de-wormed, their teeth and fur should be checked regularly, and they should be washed with suitable products. Pets should also have a dedicated spot of their own and their bedding should be regularly disinfected. </a:t>
            </a:r>
          </a:p>
        </p:txBody>
      </p:sp>
      <p:sp>
        <p:nvSpPr>
          <p:cNvPr id="4" name="Footer Placeholder 3">
            <a:extLst>
              <a:ext uri="{FF2B5EF4-FFF2-40B4-BE49-F238E27FC236}">
                <a16:creationId xmlns:a16="http://schemas.microsoft.com/office/drawing/2014/main" id="{24F20DC4-83EC-40B7-8A22-3E70A660F7A7}"/>
              </a:ext>
            </a:extLst>
          </p:cNvPr>
          <p:cNvSpPr>
            <a:spLocks noGrp="1"/>
          </p:cNvSpPr>
          <p:nvPr>
            <p:ph type="ftr" sz="quarter" idx="11"/>
          </p:nvPr>
        </p:nvSpPr>
        <p:spPr/>
        <p:txBody>
          <a:bodyPr/>
          <a:lstStyle/>
          <a:p>
            <a:r>
              <a:rPr lang="en-GB"/>
              <a:t>e-Bug.eu</a:t>
            </a:r>
            <a:endParaRPr lang="en-GB" dirty="0"/>
          </a:p>
        </p:txBody>
      </p:sp>
    </p:spTree>
    <p:extLst>
      <p:ext uri="{BB962C8B-B14F-4D97-AF65-F5344CB8AC3E}">
        <p14:creationId xmlns:p14="http://schemas.microsoft.com/office/powerpoint/2010/main" val="4079018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8" grpId="0" animBg="1"/>
      <p:bldP spid="9" grpId="0" animBg="1"/>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E78FB31D-F712-4BEB-8E36-187C5E45CCCF}"/>
              </a:ext>
              <a:ext uri="{C183D7F6-B498-43B3-948B-1728B52AA6E4}">
                <adec:decorative xmlns:adec="http://schemas.microsoft.com/office/drawing/2017/decorative" val="0"/>
              </a:ext>
            </a:extLst>
          </p:cNvPr>
          <p:cNvSpPr txBox="1">
            <a:spLocks noGrp="1"/>
          </p:cNvSpPr>
          <p:nvPr>
            <p:ph type="title" idx="4294967295"/>
          </p:nvPr>
        </p:nvSpPr>
        <p:spPr>
          <a:xfrm>
            <a:off x="638174" y="-696929"/>
            <a:ext cx="7867651" cy="730251"/>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lvl1pPr algn="l" defTabSz="914400" rtl="0" eaLnBrk="1" latinLnBrk="0" hangingPunct="1">
              <a:lnSpc>
                <a:spcPct val="90000"/>
              </a:lnSpc>
              <a:spcBef>
                <a:spcPct val="0"/>
              </a:spcBef>
              <a:buNone/>
              <a:defRPr sz="4000" kern="1200">
                <a:solidFill>
                  <a:schemeClr val="tx1"/>
                </a:solidFill>
                <a:latin typeface="Arial" panose="020B0604020202020204" pitchFamily="34" charset="0"/>
                <a:ea typeface="+mj-ea"/>
                <a:cs typeface="Arial" panose="020B0604020202020204" pitchFamily="34" charset="0"/>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GB" sz="3000" b="1" i="0" u="none" strike="noStrike" kern="1200" cap="none" spc="0" normalizeH="0" baseline="0" noProof="0" dirty="0">
                <a:ln>
                  <a:noFill/>
                </a:ln>
                <a:solidFill>
                  <a:schemeClr val="tx1"/>
                </a:solidFill>
                <a:effectLst/>
                <a:uLnTx/>
                <a:uFillTx/>
                <a:latin typeface="Arial" panose="020B0604020202020204" pitchFamily="34" charset="0"/>
                <a:ea typeface="+mj-ea"/>
                <a:cs typeface="Arial" panose="020B0604020202020204" pitchFamily="34" charset="0"/>
              </a:rPr>
              <a:t>Animal and Farm Hygiene Quiz 3</a:t>
            </a:r>
          </a:p>
        </p:txBody>
      </p:sp>
      <p:sp>
        <p:nvSpPr>
          <p:cNvPr id="21" name="Title 1">
            <a:extLst>
              <a:ext uri="{FF2B5EF4-FFF2-40B4-BE49-F238E27FC236}">
                <a16:creationId xmlns:a16="http://schemas.microsoft.com/office/drawing/2014/main" id="{BA730241-6359-434E-B806-C42AD035C68D}"/>
              </a:ext>
            </a:extLst>
          </p:cNvPr>
          <p:cNvSpPr txBox="1">
            <a:spLocks/>
          </p:cNvSpPr>
          <p:nvPr/>
        </p:nvSpPr>
        <p:spPr>
          <a:xfrm>
            <a:off x="638174" y="286920"/>
            <a:ext cx="7867651" cy="730251"/>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lvl1pPr algn="l" defTabSz="914400" rtl="0" eaLnBrk="1" latinLnBrk="0" hangingPunct="1">
              <a:lnSpc>
                <a:spcPct val="90000"/>
              </a:lnSpc>
              <a:spcBef>
                <a:spcPct val="0"/>
              </a:spcBef>
              <a:buNone/>
              <a:defRPr sz="4000" kern="1200">
                <a:solidFill>
                  <a:schemeClr val="tx1"/>
                </a:solidFill>
                <a:latin typeface="Arial" panose="020B0604020202020204" pitchFamily="34" charset="0"/>
                <a:ea typeface="+mj-ea"/>
                <a:cs typeface="Arial" panose="020B0604020202020204" pitchFamily="34" charset="0"/>
              </a:defRPr>
            </a:lvl1pPr>
          </a:lstStyle>
          <a:p>
            <a:pPr algn="ctr">
              <a:defRPr/>
            </a:pPr>
            <a:r>
              <a:rPr lang="en-GB" sz="3000" b="1"/>
              <a:t>Animal and Farm Hygiene Quiz</a:t>
            </a:r>
            <a:endParaRPr lang="en-GB" sz="3000" b="1" dirty="0"/>
          </a:p>
        </p:txBody>
      </p:sp>
      <p:sp>
        <p:nvSpPr>
          <p:cNvPr id="14" name="Rectangle: Rounded Corners 13">
            <a:extLst>
              <a:ext uri="{FF2B5EF4-FFF2-40B4-BE49-F238E27FC236}">
                <a16:creationId xmlns:a16="http://schemas.microsoft.com/office/drawing/2014/main" id="{D420BD56-92E5-4CB2-9D58-7795DDA13205}"/>
              </a:ext>
              <a:ext uri="{C183D7F6-B498-43B3-948B-1728B52AA6E4}">
                <adec:decorative xmlns:adec="http://schemas.microsoft.com/office/drawing/2017/decorative" val="1"/>
              </a:ext>
            </a:extLst>
          </p:cNvPr>
          <p:cNvSpPr/>
          <p:nvPr/>
        </p:nvSpPr>
        <p:spPr>
          <a:xfrm>
            <a:off x="504191" y="1373126"/>
            <a:ext cx="3885565" cy="4648200"/>
          </a:xfrm>
          <a:prstGeom prst="roundRect">
            <a:avLst>
              <a:gd name="adj" fmla="val 2575"/>
            </a:avLst>
          </a:prstGeom>
          <a:noFill/>
          <a:ln w="76200" cap="sq">
            <a:solidFill>
              <a:srgbClr val="117E62"/>
            </a:solidFill>
            <a:beve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a:p>
        </p:txBody>
      </p:sp>
      <p:sp>
        <p:nvSpPr>
          <p:cNvPr id="2" name="Rectangle 1">
            <a:extLst>
              <a:ext uri="{FF2B5EF4-FFF2-40B4-BE49-F238E27FC236}">
                <a16:creationId xmlns:a16="http://schemas.microsoft.com/office/drawing/2014/main" id="{6840232F-644A-47B1-9E06-63BC7A110411}"/>
              </a:ext>
            </a:extLst>
          </p:cNvPr>
          <p:cNvSpPr/>
          <p:nvPr/>
        </p:nvSpPr>
        <p:spPr>
          <a:xfrm>
            <a:off x="624410" y="1483752"/>
            <a:ext cx="3569056" cy="3985706"/>
          </a:xfrm>
          <a:prstGeom prst="rect">
            <a:avLst/>
          </a:prstGeom>
        </p:spPr>
        <p:txBody>
          <a:bodyPr wrap="square">
            <a:spAutoFit/>
          </a:bodyPr>
          <a:lstStyle/>
          <a:p>
            <a:pPr>
              <a:spcAft>
                <a:spcPts val="0"/>
              </a:spcAft>
            </a:pPr>
            <a:r>
              <a:rPr lang="en-GB" sz="2300" b="1" dirty="0">
                <a:solidFill>
                  <a:srgbClr val="000000"/>
                </a:solidFill>
                <a:latin typeface="Arial" panose="020B0604020202020204" pitchFamily="34" charset="0"/>
                <a:ea typeface="Calibri" panose="020F0502020204030204" pitchFamily="34" charset="0"/>
                <a:cs typeface="Arial" panose="020B0604020202020204" pitchFamily="34" charset="0"/>
              </a:rPr>
              <a:t>Where should you eat your food at a farm? </a:t>
            </a:r>
            <a:endParaRPr lang="en-GB" sz="2300" b="1" dirty="0">
              <a:latin typeface="Arial" panose="020B0604020202020204" pitchFamily="34" charset="0"/>
              <a:ea typeface="Calibri" panose="020F0502020204030204" pitchFamily="34" charset="0"/>
              <a:cs typeface="Arial" panose="020B0604020202020204" pitchFamily="34" charset="0"/>
            </a:endParaRPr>
          </a:p>
          <a:p>
            <a:pPr>
              <a:spcAft>
                <a:spcPts val="0"/>
              </a:spcAft>
            </a:pPr>
            <a:r>
              <a:rPr lang="en-GB" sz="2300" dirty="0">
                <a:solidFill>
                  <a:srgbClr val="000000"/>
                </a:solidFill>
                <a:latin typeface="Arial" panose="020B0604020202020204" pitchFamily="34" charset="0"/>
                <a:ea typeface="Calibri" panose="020F0502020204030204" pitchFamily="34" charset="0"/>
                <a:cs typeface="Arial" panose="020B0604020202020204" pitchFamily="34" charset="0"/>
              </a:rPr>
              <a:t>(1 point) </a:t>
            </a:r>
          </a:p>
          <a:p>
            <a:pPr>
              <a:spcAft>
                <a:spcPts val="0"/>
              </a:spcAft>
            </a:pPr>
            <a:endParaRPr lang="en-GB" sz="2300" dirty="0">
              <a:latin typeface="Arial" panose="020B0604020202020204" pitchFamily="34" charset="0"/>
              <a:ea typeface="Calibri" panose="020F0502020204030204" pitchFamily="34" charset="0"/>
              <a:cs typeface="Arial" panose="020B0604020202020204" pitchFamily="34" charset="0"/>
            </a:endParaRPr>
          </a:p>
          <a:p>
            <a:pPr marL="342900" lvl="0" indent="-342900">
              <a:spcAft>
                <a:spcPts val="0"/>
              </a:spcAft>
              <a:buFont typeface="Wingdings" panose="05000000000000000000" pitchFamily="2" charset="2"/>
              <a:buChar char=""/>
              <a:tabLst>
                <a:tab pos="457200" algn="l"/>
              </a:tabLst>
            </a:pPr>
            <a:r>
              <a:rPr lang="en-GB" sz="2300" dirty="0">
                <a:solidFill>
                  <a:srgbClr val="000000"/>
                </a:solidFill>
                <a:latin typeface="Arial" panose="020B0604020202020204" pitchFamily="34" charset="0"/>
                <a:cs typeface="Arial" panose="020B0604020202020204" pitchFamily="34" charset="0"/>
              </a:rPr>
              <a:t>On the floor away from the animals</a:t>
            </a:r>
            <a:endParaRPr lang="en-GB" sz="2300" dirty="0">
              <a:latin typeface="Arial" panose="020B0604020202020204" pitchFamily="34" charset="0"/>
              <a:cs typeface="Arial" panose="020B0604020202020204" pitchFamily="34" charset="0"/>
            </a:endParaRPr>
          </a:p>
          <a:p>
            <a:pPr marL="342900" lvl="0" indent="-342900">
              <a:spcAft>
                <a:spcPts val="0"/>
              </a:spcAft>
              <a:buFont typeface="Wingdings" panose="05000000000000000000" pitchFamily="2" charset="2"/>
              <a:buChar char=""/>
              <a:tabLst>
                <a:tab pos="457200" algn="l"/>
              </a:tabLst>
            </a:pPr>
            <a:r>
              <a:rPr lang="en-GB" sz="2300" dirty="0">
                <a:solidFill>
                  <a:srgbClr val="000000"/>
                </a:solidFill>
                <a:latin typeface="Arial" panose="020B0604020202020204" pitchFamily="34" charset="0"/>
                <a:cs typeface="Arial" panose="020B0604020202020204" pitchFamily="34" charset="0"/>
              </a:rPr>
              <a:t>A designated picnic area/café</a:t>
            </a:r>
            <a:endParaRPr lang="en-GB" sz="2300" dirty="0">
              <a:latin typeface="Arial" panose="020B0604020202020204" pitchFamily="34" charset="0"/>
              <a:cs typeface="Arial" panose="020B0604020202020204" pitchFamily="34" charset="0"/>
            </a:endParaRPr>
          </a:p>
          <a:p>
            <a:pPr marL="342900" lvl="0" indent="-342900">
              <a:spcAft>
                <a:spcPts val="0"/>
              </a:spcAft>
              <a:buFont typeface="Wingdings" panose="05000000000000000000" pitchFamily="2" charset="2"/>
              <a:buChar char=""/>
              <a:tabLst>
                <a:tab pos="457200" algn="l"/>
              </a:tabLst>
            </a:pPr>
            <a:r>
              <a:rPr lang="en-GB" sz="2300" dirty="0">
                <a:solidFill>
                  <a:srgbClr val="000000"/>
                </a:solidFill>
                <a:latin typeface="Arial" panose="020B0604020202020204" pitchFamily="34" charset="0"/>
                <a:cs typeface="Arial" panose="020B0604020202020204" pitchFamily="34" charset="0"/>
              </a:rPr>
              <a:t>Next to the animals so you can</a:t>
            </a:r>
            <a:r>
              <a:rPr lang="en-GB" sz="2300" dirty="0">
                <a:latin typeface="Arial" panose="020B0604020202020204" pitchFamily="34" charset="0"/>
                <a:cs typeface="Arial" panose="020B0604020202020204" pitchFamily="34" charset="0"/>
              </a:rPr>
              <a:t> </a:t>
            </a:r>
            <a:r>
              <a:rPr lang="en-GB" sz="2300" dirty="0">
                <a:solidFill>
                  <a:srgbClr val="000000"/>
                </a:solidFill>
                <a:latin typeface="Arial" panose="020B0604020202020204" pitchFamily="34" charset="0"/>
                <a:cs typeface="Arial" panose="020B0604020202020204" pitchFamily="34" charset="0"/>
              </a:rPr>
              <a:t>share food</a:t>
            </a:r>
            <a:endParaRPr lang="en-GB" sz="2300" dirty="0">
              <a:latin typeface="Arial" panose="020B0604020202020204" pitchFamily="34" charset="0"/>
              <a:cs typeface="Arial" panose="020B0604020202020204" pitchFamily="34" charset="0"/>
            </a:endParaRPr>
          </a:p>
          <a:p>
            <a:pPr marL="342900" lvl="0" indent="-342900">
              <a:spcAft>
                <a:spcPts val="0"/>
              </a:spcAft>
              <a:buFont typeface="Wingdings" panose="05000000000000000000" pitchFamily="2" charset="2"/>
              <a:buChar char=""/>
              <a:tabLst>
                <a:tab pos="457200" algn="l"/>
              </a:tabLst>
            </a:pPr>
            <a:r>
              <a:rPr lang="en-GB" sz="2300" dirty="0">
                <a:solidFill>
                  <a:srgbClr val="000000"/>
                </a:solidFill>
                <a:latin typeface="Arial" panose="020B0604020202020204" pitchFamily="34" charset="0"/>
                <a:cs typeface="Arial" panose="020B0604020202020204" pitchFamily="34" charset="0"/>
              </a:rPr>
              <a:t>Near the toilets</a:t>
            </a:r>
            <a:endParaRPr lang="en-GB" sz="2300" dirty="0">
              <a:latin typeface="Arial" panose="020B0604020202020204" pitchFamily="34" charset="0"/>
              <a:cs typeface="Arial" panose="020B0604020202020204" pitchFamily="34" charset="0"/>
            </a:endParaRPr>
          </a:p>
        </p:txBody>
      </p:sp>
      <p:sp>
        <p:nvSpPr>
          <p:cNvPr id="15" name="Rectangle: Rounded Corners 14">
            <a:extLst>
              <a:ext uri="{FF2B5EF4-FFF2-40B4-BE49-F238E27FC236}">
                <a16:creationId xmlns:a16="http://schemas.microsoft.com/office/drawing/2014/main" id="{26588F08-48D6-4478-B09A-BD66AA9D2196}"/>
              </a:ext>
              <a:ext uri="{C183D7F6-B498-43B3-948B-1728B52AA6E4}">
                <adec:decorative xmlns:adec="http://schemas.microsoft.com/office/drawing/2017/decorative" val="1"/>
              </a:ext>
            </a:extLst>
          </p:cNvPr>
          <p:cNvSpPr/>
          <p:nvPr/>
        </p:nvSpPr>
        <p:spPr>
          <a:xfrm>
            <a:off x="4666933" y="1373126"/>
            <a:ext cx="3885565" cy="4648200"/>
          </a:xfrm>
          <a:prstGeom prst="roundRect">
            <a:avLst>
              <a:gd name="adj" fmla="val 2575"/>
            </a:avLst>
          </a:prstGeom>
          <a:noFill/>
          <a:ln w="76200" cap="sq">
            <a:solidFill>
              <a:srgbClr val="117E62"/>
            </a:solidFill>
            <a:beve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a:p>
        </p:txBody>
      </p:sp>
      <p:sp>
        <p:nvSpPr>
          <p:cNvPr id="19" name="Rectangle 18">
            <a:extLst>
              <a:ext uri="{FF2B5EF4-FFF2-40B4-BE49-F238E27FC236}">
                <a16:creationId xmlns:a16="http://schemas.microsoft.com/office/drawing/2014/main" id="{E0A84F96-3565-4E53-BF9C-76A2ACEDA9F8}"/>
              </a:ext>
            </a:extLst>
          </p:cNvPr>
          <p:cNvSpPr/>
          <p:nvPr/>
        </p:nvSpPr>
        <p:spPr>
          <a:xfrm>
            <a:off x="4761865" y="1550513"/>
            <a:ext cx="3629660" cy="4293483"/>
          </a:xfrm>
          <a:prstGeom prst="rect">
            <a:avLst/>
          </a:prstGeom>
        </p:spPr>
        <p:txBody>
          <a:bodyPr wrap="square">
            <a:spAutoFit/>
          </a:bodyPr>
          <a:lstStyle/>
          <a:p>
            <a:pPr>
              <a:spcAft>
                <a:spcPts val="0"/>
              </a:spcAft>
            </a:pPr>
            <a:r>
              <a:rPr lang="en-GB" sz="2100" b="1" dirty="0">
                <a:solidFill>
                  <a:srgbClr val="000000"/>
                </a:solidFill>
                <a:latin typeface="Arial" panose="020B0604020202020204" pitchFamily="34" charset="0"/>
                <a:ea typeface="Calibri" panose="020F0502020204030204" pitchFamily="34" charset="0"/>
                <a:cs typeface="Arial" panose="020B0604020202020204" pitchFamily="34" charset="0"/>
              </a:rPr>
              <a:t>If prescribed antibiotics for your pet by the vet, you should:</a:t>
            </a:r>
            <a:endParaRPr lang="en-GB" sz="2100" b="1" dirty="0">
              <a:latin typeface="Arial" panose="020B0604020202020204" pitchFamily="34" charset="0"/>
              <a:ea typeface="Calibri" panose="020F0502020204030204" pitchFamily="34" charset="0"/>
              <a:cs typeface="Arial" panose="020B0604020202020204" pitchFamily="34" charset="0"/>
            </a:endParaRPr>
          </a:p>
          <a:p>
            <a:pPr>
              <a:spcAft>
                <a:spcPts val="0"/>
              </a:spcAft>
            </a:pPr>
            <a:r>
              <a:rPr lang="en-GB" sz="2100" dirty="0">
                <a:solidFill>
                  <a:srgbClr val="000000"/>
                </a:solidFill>
                <a:latin typeface="Arial" panose="020B0604020202020204" pitchFamily="34" charset="0"/>
                <a:ea typeface="Calibri" panose="020F0502020204030204" pitchFamily="34" charset="0"/>
                <a:cs typeface="Arial" panose="020B0604020202020204" pitchFamily="34" charset="0"/>
              </a:rPr>
              <a:t>(2 points)</a:t>
            </a:r>
          </a:p>
          <a:p>
            <a:pPr>
              <a:spcAft>
                <a:spcPts val="0"/>
              </a:spcAft>
            </a:pPr>
            <a:endParaRPr lang="en-GB" sz="2100" dirty="0">
              <a:latin typeface="Arial" panose="020B0604020202020204" pitchFamily="34" charset="0"/>
              <a:ea typeface="Calibri" panose="020F0502020204030204" pitchFamily="34" charset="0"/>
              <a:cs typeface="Arial" panose="020B0604020202020204" pitchFamily="34" charset="0"/>
            </a:endParaRPr>
          </a:p>
          <a:p>
            <a:pPr marL="342900" lvl="0" indent="-342900">
              <a:spcAft>
                <a:spcPts val="0"/>
              </a:spcAft>
              <a:buFont typeface="Wingdings" panose="05000000000000000000" pitchFamily="2" charset="2"/>
              <a:buChar char=""/>
              <a:tabLst>
                <a:tab pos="457200" algn="l"/>
              </a:tabLst>
            </a:pPr>
            <a:r>
              <a:rPr lang="en-GB" sz="2100" dirty="0">
                <a:solidFill>
                  <a:srgbClr val="000000"/>
                </a:solidFill>
                <a:latin typeface="Arial" panose="020B0604020202020204" pitchFamily="34" charset="0"/>
                <a:cs typeface="Arial" panose="020B0604020202020204" pitchFamily="34" charset="0"/>
              </a:rPr>
              <a:t>Give your pet the full course of treatment</a:t>
            </a:r>
            <a:endParaRPr lang="en-GB" sz="2100" dirty="0">
              <a:latin typeface="Arial" panose="020B0604020202020204" pitchFamily="34" charset="0"/>
              <a:cs typeface="Arial" panose="020B0604020202020204" pitchFamily="34" charset="0"/>
            </a:endParaRPr>
          </a:p>
          <a:p>
            <a:pPr marL="342900" lvl="0" indent="-342900">
              <a:spcAft>
                <a:spcPts val="0"/>
              </a:spcAft>
              <a:buFont typeface="Wingdings" panose="05000000000000000000" pitchFamily="2" charset="2"/>
              <a:buChar char=""/>
              <a:tabLst>
                <a:tab pos="457200" algn="l"/>
              </a:tabLst>
            </a:pPr>
            <a:r>
              <a:rPr lang="en-GB" sz="2100" dirty="0">
                <a:solidFill>
                  <a:srgbClr val="000000"/>
                </a:solidFill>
                <a:latin typeface="Arial" panose="020B0604020202020204" pitchFamily="34" charset="0"/>
                <a:cs typeface="Arial" panose="020B0604020202020204" pitchFamily="34" charset="0"/>
              </a:rPr>
              <a:t>Give your pet antibiotics from a previous treatment</a:t>
            </a:r>
            <a:endParaRPr lang="en-GB" sz="2100" dirty="0">
              <a:latin typeface="Arial" panose="020B0604020202020204" pitchFamily="34" charset="0"/>
              <a:cs typeface="Arial" panose="020B0604020202020204" pitchFamily="34" charset="0"/>
            </a:endParaRPr>
          </a:p>
          <a:p>
            <a:pPr marL="342900" lvl="0" indent="-342900">
              <a:spcAft>
                <a:spcPts val="0"/>
              </a:spcAft>
              <a:buFont typeface="Wingdings" panose="05000000000000000000" pitchFamily="2" charset="2"/>
              <a:buChar char=""/>
              <a:tabLst>
                <a:tab pos="457200" algn="l"/>
              </a:tabLst>
            </a:pPr>
            <a:r>
              <a:rPr lang="en-GB" sz="2100" dirty="0">
                <a:solidFill>
                  <a:srgbClr val="000000"/>
                </a:solidFill>
                <a:latin typeface="Arial" panose="020B0604020202020204" pitchFamily="34" charset="0"/>
                <a:cs typeface="Arial" panose="020B0604020202020204" pitchFamily="34" charset="0"/>
              </a:rPr>
              <a:t>Leave any remaining antibiotics at home</a:t>
            </a:r>
            <a:endParaRPr lang="en-GB" sz="2100" dirty="0">
              <a:latin typeface="Arial" panose="020B0604020202020204" pitchFamily="34" charset="0"/>
              <a:cs typeface="Arial" panose="020B0604020202020204" pitchFamily="34" charset="0"/>
            </a:endParaRPr>
          </a:p>
          <a:p>
            <a:pPr marL="342900" lvl="0" indent="-342900">
              <a:spcAft>
                <a:spcPts val="0"/>
              </a:spcAft>
              <a:buFont typeface="Wingdings" panose="05000000000000000000" pitchFamily="2" charset="2"/>
              <a:buChar char=""/>
              <a:tabLst>
                <a:tab pos="457200" algn="l"/>
              </a:tabLst>
            </a:pPr>
            <a:r>
              <a:rPr lang="en-GB" sz="2100" dirty="0">
                <a:solidFill>
                  <a:srgbClr val="000000"/>
                </a:solidFill>
                <a:latin typeface="Arial" panose="020B0604020202020204" pitchFamily="34" charset="0"/>
                <a:cs typeface="Arial" panose="020B0604020202020204" pitchFamily="34" charset="0"/>
              </a:rPr>
              <a:t>Follow the required dosage of the prescription</a:t>
            </a:r>
            <a:endParaRPr lang="en-GB" sz="2100" dirty="0">
              <a:latin typeface="Arial" panose="020B0604020202020204" pitchFamily="34" charset="0"/>
              <a:cs typeface="Arial" panose="020B0604020202020204" pitchFamily="34" charset="0"/>
            </a:endParaRPr>
          </a:p>
        </p:txBody>
      </p:sp>
      <p:sp>
        <p:nvSpPr>
          <p:cNvPr id="3" name="Footer Placeholder 2">
            <a:extLst>
              <a:ext uri="{FF2B5EF4-FFF2-40B4-BE49-F238E27FC236}">
                <a16:creationId xmlns:a16="http://schemas.microsoft.com/office/drawing/2014/main" id="{F0E0B79B-311B-4D15-A1AE-B288DAD54B07}"/>
              </a:ext>
            </a:extLst>
          </p:cNvPr>
          <p:cNvSpPr>
            <a:spLocks noGrp="1"/>
          </p:cNvSpPr>
          <p:nvPr>
            <p:ph type="ftr" sz="quarter" idx="11"/>
          </p:nvPr>
        </p:nvSpPr>
        <p:spPr/>
        <p:txBody>
          <a:bodyPr/>
          <a:lstStyle/>
          <a:p>
            <a:r>
              <a:rPr lang="en-GB" dirty="0"/>
              <a:t>e-Bug.eu</a:t>
            </a:r>
          </a:p>
        </p:txBody>
      </p:sp>
    </p:spTree>
    <p:extLst>
      <p:ext uri="{BB962C8B-B14F-4D97-AF65-F5344CB8AC3E}">
        <p14:creationId xmlns:p14="http://schemas.microsoft.com/office/powerpoint/2010/main" val="816043241"/>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4F95FC60-4BFC-4C40-8B90-F0E22797F6A3}"/>
              </a:ext>
              <a:ext uri="{C183D7F6-B498-43B3-948B-1728B52AA6E4}">
                <adec:decorative xmlns:adec="http://schemas.microsoft.com/office/drawing/2017/decorative" val="0"/>
              </a:ext>
            </a:extLst>
          </p:cNvPr>
          <p:cNvSpPr txBox="1">
            <a:spLocks noGrp="1"/>
          </p:cNvSpPr>
          <p:nvPr>
            <p:ph type="title" idx="4294967295"/>
          </p:nvPr>
        </p:nvSpPr>
        <p:spPr>
          <a:xfrm>
            <a:off x="428265" y="-662205"/>
            <a:ext cx="8089136" cy="730251"/>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lvl1pPr algn="l" defTabSz="914400" rtl="0" eaLnBrk="1" latinLnBrk="0" hangingPunct="1">
              <a:lnSpc>
                <a:spcPct val="90000"/>
              </a:lnSpc>
              <a:spcBef>
                <a:spcPct val="0"/>
              </a:spcBef>
              <a:buNone/>
              <a:defRPr sz="4000" kern="1200">
                <a:solidFill>
                  <a:schemeClr val="tx1"/>
                </a:solidFill>
                <a:latin typeface="Arial" panose="020B0604020202020204" pitchFamily="34" charset="0"/>
                <a:ea typeface="+mj-ea"/>
                <a:cs typeface="Arial" panose="020B0604020202020204" pitchFamily="34" charset="0"/>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GB" sz="3000" b="1" i="0" u="none" strike="noStrike" kern="1200" cap="none" spc="0" normalizeH="0" baseline="0" noProof="0" dirty="0">
                <a:ln>
                  <a:noFill/>
                </a:ln>
                <a:solidFill>
                  <a:schemeClr val="tx1"/>
                </a:solidFill>
                <a:effectLst/>
                <a:uLnTx/>
                <a:uFillTx/>
                <a:latin typeface="Arial" panose="020B0604020202020204" pitchFamily="34" charset="0"/>
                <a:ea typeface="+mj-ea"/>
                <a:cs typeface="Arial" panose="020B0604020202020204" pitchFamily="34" charset="0"/>
              </a:rPr>
              <a:t>Animal and Farm Hygiene Quiz 1 - Answers</a:t>
            </a:r>
          </a:p>
        </p:txBody>
      </p:sp>
      <p:sp>
        <p:nvSpPr>
          <p:cNvPr id="36" name="Title 1">
            <a:extLst>
              <a:ext uri="{FF2B5EF4-FFF2-40B4-BE49-F238E27FC236}">
                <a16:creationId xmlns:a16="http://schemas.microsoft.com/office/drawing/2014/main" id="{655C3CBE-4D78-4F9D-919E-D97F4C812B0B}"/>
              </a:ext>
            </a:extLst>
          </p:cNvPr>
          <p:cNvSpPr txBox="1">
            <a:spLocks/>
          </p:cNvSpPr>
          <p:nvPr/>
        </p:nvSpPr>
        <p:spPr>
          <a:xfrm>
            <a:off x="638174" y="286920"/>
            <a:ext cx="7867651" cy="730251"/>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lvl1pPr algn="l" defTabSz="914400" rtl="0" eaLnBrk="1" latinLnBrk="0" hangingPunct="1">
              <a:lnSpc>
                <a:spcPct val="90000"/>
              </a:lnSpc>
              <a:spcBef>
                <a:spcPct val="0"/>
              </a:spcBef>
              <a:buNone/>
              <a:defRPr sz="4000" kern="1200">
                <a:solidFill>
                  <a:schemeClr val="tx1"/>
                </a:solidFill>
                <a:latin typeface="Arial" panose="020B0604020202020204" pitchFamily="34" charset="0"/>
                <a:ea typeface="+mj-ea"/>
                <a:cs typeface="Arial" panose="020B0604020202020204" pitchFamily="34" charset="0"/>
              </a:defRPr>
            </a:lvl1pPr>
          </a:lstStyle>
          <a:p>
            <a:pPr algn="ctr">
              <a:defRPr/>
            </a:pPr>
            <a:r>
              <a:rPr lang="en-GB" sz="3000" b="1"/>
              <a:t>Animal and Farm Hygiene Quiz - Answers</a:t>
            </a:r>
            <a:endParaRPr lang="en-GB" sz="3000" b="1" dirty="0"/>
          </a:p>
        </p:txBody>
      </p:sp>
      <p:sp>
        <p:nvSpPr>
          <p:cNvPr id="27" name="Rectangle: Rounded Corners 26">
            <a:extLst>
              <a:ext uri="{FF2B5EF4-FFF2-40B4-BE49-F238E27FC236}">
                <a16:creationId xmlns:a16="http://schemas.microsoft.com/office/drawing/2014/main" id="{85684059-6080-49A2-A1C4-6C8E845F11B8}"/>
              </a:ext>
              <a:ext uri="{C183D7F6-B498-43B3-948B-1728B52AA6E4}">
                <adec:decorative xmlns:adec="http://schemas.microsoft.com/office/drawing/2017/decorative" val="1"/>
              </a:ext>
            </a:extLst>
          </p:cNvPr>
          <p:cNvSpPr/>
          <p:nvPr/>
        </p:nvSpPr>
        <p:spPr>
          <a:xfrm>
            <a:off x="591502" y="1326615"/>
            <a:ext cx="3885565" cy="4648200"/>
          </a:xfrm>
          <a:prstGeom prst="roundRect">
            <a:avLst>
              <a:gd name="adj" fmla="val 2575"/>
            </a:avLst>
          </a:prstGeom>
          <a:noFill/>
          <a:ln w="76200" cap="sq">
            <a:solidFill>
              <a:srgbClr val="117E62"/>
            </a:solidFill>
            <a:beve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a:p>
        </p:txBody>
      </p:sp>
      <p:sp>
        <p:nvSpPr>
          <p:cNvPr id="20" name="Rectangle 19">
            <a:extLst>
              <a:ext uri="{FF2B5EF4-FFF2-40B4-BE49-F238E27FC236}">
                <a16:creationId xmlns:a16="http://schemas.microsoft.com/office/drawing/2014/main" id="{6A0C171E-0B2D-46F6-A159-F4DE75C92F98}"/>
              </a:ext>
            </a:extLst>
          </p:cNvPr>
          <p:cNvSpPr/>
          <p:nvPr/>
        </p:nvSpPr>
        <p:spPr>
          <a:xfrm>
            <a:off x="698484" y="1488584"/>
            <a:ext cx="3778581" cy="4324261"/>
          </a:xfrm>
          <a:prstGeom prst="rect">
            <a:avLst/>
          </a:prstGeom>
        </p:spPr>
        <p:txBody>
          <a:bodyPr wrap="square">
            <a:spAutoFit/>
          </a:bodyPr>
          <a:lstStyle/>
          <a:p>
            <a:pPr>
              <a:spcAft>
                <a:spcPts val="0"/>
              </a:spcAft>
            </a:pPr>
            <a:r>
              <a:rPr lang="en-GB" sz="2500" b="1" dirty="0">
                <a:solidFill>
                  <a:srgbClr val="000000"/>
                </a:solidFill>
                <a:latin typeface="Arial" panose="020B0604020202020204" pitchFamily="34" charset="0"/>
                <a:ea typeface="Calibri" panose="020F0502020204030204" pitchFamily="34" charset="0"/>
                <a:cs typeface="Arial" panose="020B0604020202020204" pitchFamily="34" charset="0"/>
              </a:rPr>
              <a:t>When looking after pets, you should:</a:t>
            </a:r>
            <a:endParaRPr lang="en-GB" sz="2500" b="1" dirty="0">
              <a:latin typeface="Arial" panose="020B0604020202020204" pitchFamily="34" charset="0"/>
              <a:ea typeface="Calibri" panose="020F0502020204030204" pitchFamily="34" charset="0"/>
              <a:cs typeface="Arial" panose="020B0604020202020204" pitchFamily="34" charset="0"/>
            </a:endParaRPr>
          </a:p>
          <a:p>
            <a:pPr>
              <a:spcAft>
                <a:spcPts val="0"/>
              </a:spcAft>
            </a:pPr>
            <a:r>
              <a:rPr lang="en-GB" sz="2500" dirty="0">
                <a:solidFill>
                  <a:srgbClr val="000000"/>
                </a:solidFill>
                <a:latin typeface="Arial" panose="020B0604020202020204" pitchFamily="34" charset="0"/>
                <a:ea typeface="Calibri" panose="020F0502020204030204" pitchFamily="34" charset="0"/>
                <a:cs typeface="Arial" panose="020B0604020202020204" pitchFamily="34" charset="0"/>
              </a:rPr>
              <a:t>(3 points)</a:t>
            </a:r>
          </a:p>
          <a:p>
            <a:pPr>
              <a:spcAft>
                <a:spcPts val="0"/>
              </a:spcAft>
            </a:pPr>
            <a:endParaRPr lang="en-GB" sz="2500" dirty="0">
              <a:latin typeface="Arial" panose="020B0604020202020204" pitchFamily="34" charset="0"/>
              <a:ea typeface="Calibri" panose="020F0502020204030204" pitchFamily="34" charset="0"/>
              <a:cs typeface="Arial" panose="020B0604020202020204" pitchFamily="34" charset="0"/>
            </a:endParaRPr>
          </a:p>
          <a:p>
            <a:pPr marL="342900" lvl="0" indent="-342900">
              <a:spcAft>
                <a:spcPts val="0"/>
              </a:spcAft>
              <a:buFont typeface="Wingdings" panose="05000000000000000000" pitchFamily="2" charset="2"/>
              <a:buChar char=""/>
              <a:tabLst>
                <a:tab pos="457200" algn="l"/>
              </a:tabLst>
            </a:pPr>
            <a:r>
              <a:rPr lang="en-GB" sz="2500" dirty="0">
                <a:solidFill>
                  <a:srgbClr val="000000"/>
                </a:solidFill>
                <a:latin typeface="Arial" panose="020B0604020202020204" pitchFamily="34" charset="0"/>
                <a:cs typeface="Arial" panose="020B0604020202020204" pitchFamily="34" charset="0"/>
              </a:rPr>
              <a:t>Brush their teeth</a:t>
            </a:r>
            <a:endParaRPr lang="en-GB" sz="2500" dirty="0">
              <a:latin typeface="Arial" panose="020B0604020202020204" pitchFamily="34" charset="0"/>
              <a:cs typeface="Arial" panose="020B0604020202020204" pitchFamily="34" charset="0"/>
            </a:endParaRPr>
          </a:p>
          <a:p>
            <a:pPr marL="342900" lvl="0" indent="-342900">
              <a:spcAft>
                <a:spcPts val="0"/>
              </a:spcAft>
              <a:buFont typeface="Wingdings" panose="05000000000000000000" pitchFamily="2" charset="2"/>
              <a:buChar char=""/>
              <a:tabLst>
                <a:tab pos="457200" algn="l"/>
              </a:tabLst>
            </a:pPr>
            <a:r>
              <a:rPr lang="en-GB" sz="2500" dirty="0">
                <a:solidFill>
                  <a:srgbClr val="000000"/>
                </a:solidFill>
                <a:latin typeface="Arial" panose="020B0604020202020204" pitchFamily="34" charset="0"/>
                <a:cs typeface="Arial" panose="020B0604020202020204" pitchFamily="34" charset="0"/>
              </a:rPr>
              <a:t>Get your pet vaccinated by a vet</a:t>
            </a:r>
            <a:endParaRPr lang="en-GB" sz="2500" dirty="0">
              <a:latin typeface="Arial" panose="020B0604020202020204" pitchFamily="34" charset="0"/>
              <a:cs typeface="Arial" panose="020B0604020202020204" pitchFamily="34" charset="0"/>
            </a:endParaRPr>
          </a:p>
          <a:p>
            <a:pPr marL="342900" lvl="0" indent="-342900">
              <a:spcAft>
                <a:spcPts val="0"/>
              </a:spcAft>
              <a:buFont typeface="Wingdings" panose="05000000000000000000" pitchFamily="2" charset="2"/>
              <a:buChar char=""/>
              <a:tabLst>
                <a:tab pos="457200" algn="l"/>
              </a:tabLst>
            </a:pPr>
            <a:r>
              <a:rPr lang="en-GB" sz="2500" dirty="0">
                <a:solidFill>
                  <a:srgbClr val="000000"/>
                </a:solidFill>
                <a:latin typeface="Arial" panose="020B0604020202020204" pitchFamily="34" charset="0"/>
                <a:cs typeface="Arial" panose="020B0604020202020204" pitchFamily="34" charset="0"/>
              </a:rPr>
              <a:t>Feed your pet with any food you can find</a:t>
            </a:r>
            <a:endParaRPr lang="en-GB" sz="2500" dirty="0">
              <a:latin typeface="Arial" panose="020B0604020202020204" pitchFamily="34" charset="0"/>
              <a:cs typeface="Arial" panose="020B0604020202020204" pitchFamily="34" charset="0"/>
            </a:endParaRPr>
          </a:p>
          <a:p>
            <a:pPr marL="342900" lvl="0" indent="-342900">
              <a:spcAft>
                <a:spcPts val="0"/>
              </a:spcAft>
              <a:buFont typeface="Wingdings" panose="05000000000000000000" pitchFamily="2" charset="2"/>
              <a:buChar char=""/>
              <a:tabLst>
                <a:tab pos="457200" algn="l"/>
              </a:tabLst>
            </a:pPr>
            <a:r>
              <a:rPr lang="en-GB" sz="2500" dirty="0">
                <a:solidFill>
                  <a:srgbClr val="000000"/>
                </a:solidFill>
                <a:latin typeface="Arial" panose="020B0604020202020204" pitchFamily="34" charset="0"/>
                <a:cs typeface="Arial" panose="020B0604020202020204" pitchFamily="34" charset="0"/>
              </a:rPr>
              <a:t>Deworm your pet regularly</a:t>
            </a:r>
            <a:endParaRPr lang="en-GB" sz="2500" dirty="0">
              <a:latin typeface="Arial" panose="020B0604020202020204" pitchFamily="34" charset="0"/>
              <a:cs typeface="Arial" panose="020B0604020202020204" pitchFamily="34" charset="0"/>
            </a:endParaRPr>
          </a:p>
        </p:txBody>
      </p:sp>
      <p:sp>
        <p:nvSpPr>
          <p:cNvPr id="29" name="TextBox 28">
            <a:extLst>
              <a:ext uri="{FF2B5EF4-FFF2-40B4-BE49-F238E27FC236}">
                <a16:creationId xmlns:a16="http://schemas.microsoft.com/office/drawing/2014/main" id="{6A282A77-4D08-498E-AC51-571B51A3A75F}"/>
              </a:ext>
            </a:extLst>
          </p:cNvPr>
          <p:cNvSpPr txBox="1"/>
          <p:nvPr/>
        </p:nvSpPr>
        <p:spPr>
          <a:xfrm>
            <a:off x="697798" y="2898171"/>
            <a:ext cx="1209675" cy="630942"/>
          </a:xfrm>
          <a:prstGeom prst="rect">
            <a:avLst/>
          </a:prstGeom>
          <a:noFill/>
        </p:spPr>
        <p:txBody>
          <a:bodyPr wrap="square" rtlCol="0">
            <a:spAutoFit/>
          </a:bodyPr>
          <a:lstStyle/>
          <a:p>
            <a:r>
              <a:rPr lang="en-GB" sz="3500" b="1" dirty="0">
                <a:solidFill>
                  <a:srgbClr val="117E62"/>
                </a:solidFill>
                <a:latin typeface="Arial" panose="020B0604020202020204" pitchFamily="34" charset="0"/>
                <a:ea typeface="Calibri" panose="020F0502020204030204" pitchFamily="34" charset="0"/>
                <a:sym typeface="Wingdings" panose="05000000000000000000" pitchFamily="2" charset="2"/>
              </a:rPr>
              <a:t></a:t>
            </a:r>
            <a:endParaRPr lang="en-GB" sz="3500" b="1" dirty="0">
              <a:solidFill>
                <a:srgbClr val="117E62"/>
              </a:solidFill>
            </a:endParaRPr>
          </a:p>
        </p:txBody>
      </p:sp>
      <p:sp>
        <p:nvSpPr>
          <p:cNvPr id="30" name="TextBox 29">
            <a:extLst>
              <a:ext uri="{FF2B5EF4-FFF2-40B4-BE49-F238E27FC236}">
                <a16:creationId xmlns:a16="http://schemas.microsoft.com/office/drawing/2014/main" id="{F1AF7F20-E646-4958-A687-59CEBC20B006}"/>
              </a:ext>
            </a:extLst>
          </p:cNvPr>
          <p:cNvSpPr txBox="1"/>
          <p:nvPr/>
        </p:nvSpPr>
        <p:spPr>
          <a:xfrm>
            <a:off x="709849" y="3275045"/>
            <a:ext cx="1209675" cy="630942"/>
          </a:xfrm>
          <a:prstGeom prst="rect">
            <a:avLst/>
          </a:prstGeom>
          <a:noFill/>
        </p:spPr>
        <p:txBody>
          <a:bodyPr wrap="square" rtlCol="0">
            <a:spAutoFit/>
          </a:bodyPr>
          <a:lstStyle/>
          <a:p>
            <a:r>
              <a:rPr lang="en-GB" sz="3500" b="1" dirty="0">
                <a:solidFill>
                  <a:srgbClr val="117E62"/>
                </a:solidFill>
                <a:latin typeface="Arial" panose="020B0604020202020204" pitchFamily="34" charset="0"/>
                <a:ea typeface="Calibri" panose="020F0502020204030204" pitchFamily="34" charset="0"/>
                <a:sym typeface="Wingdings" panose="05000000000000000000" pitchFamily="2" charset="2"/>
              </a:rPr>
              <a:t></a:t>
            </a:r>
            <a:endParaRPr lang="en-GB" sz="3500" b="1" dirty="0">
              <a:solidFill>
                <a:srgbClr val="117E62"/>
              </a:solidFill>
            </a:endParaRPr>
          </a:p>
        </p:txBody>
      </p:sp>
      <p:sp>
        <p:nvSpPr>
          <p:cNvPr id="31" name="TextBox 30">
            <a:extLst>
              <a:ext uri="{FF2B5EF4-FFF2-40B4-BE49-F238E27FC236}">
                <a16:creationId xmlns:a16="http://schemas.microsoft.com/office/drawing/2014/main" id="{049274BC-428B-4899-B59C-7EB6BD204DF9}"/>
              </a:ext>
            </a:extLst>
          </p:cNvPr>
          <p:cNvSpPr txBox="1"/>
          <p:nvPr/>
        </p:nvSpPr>
        <p:spPr>
          <a:xfrm>
            <a:off x="709849" y="4810591"/>
            <a:ext cx="1209675" cy="630942"/>
          </a:xfrm>
          <a:prstGeom prst="rect">
            <a:avLst/>
          </a:prstGeom>
          <a:noFill/>
        </p:spPr>
        <p:txBody>
          <a:bodyPr wrap="square" rtlCol="0">
            <a:spAutoFit/>
          </a:bodyPr>
          <a:lstStyle/>
          <a:p>
            <a:r>
              <a:rPr lang="en-GB" sz="3500" b="1" dirty="0">
                <a:solidFill>
                  <a:srgbClr val="117E62"/>
                </a:solidFill>
                <a:latin typeface="Arial" panose="020B0604020202020204" pitchFamily="34" charset="0"/>
                <a:ea typeface="Calibri" panose="020F0502020204030204" pitchFamily="34" charset="0"/>
                <a:sym typeface="Wingdings" panose="05000000000000000000" pitchFamily="2" charset="2"/>
              </a:rPr>
              <a:t></a:t>
            </a:r>
            <a:endParaRPr lang="en-GB" sz="3500" b="1" dirty="0">
              <a:solidFill>
                <a:srgbClr val="117E62"/>
              </a:solidFill>
            </a:endParaRPr>
          </a:p>
        </p:txBody>
      </p:sp>
      <p:sp>
        <p:nvSpPr>
          <p:cNvPr id="28" name="Rectangle: Rounded Corners 27">
            <a:extLst>
              <a:ext uri="{FF2B5EF4-FFF2-40B4-BE49-F238E27FC236}">
                <a16:creationId xmlns:a16="http://schemas.microsoft.com/office/drawing/2014/main" id="{0416D81D-EE94-488B-92C3-5CC55B7FEEFF}"/>
              </a:ext>
              <a:ext uri="{C183D7F6-B498-43B3-948B-1728B52AA6E4}">
                <adec:decorative xmlns:adec="http://schemas.microsoft.com/office/drawing/2017/decorative" val="1"/>
              </a:ext>
            </a:extLst>
          </p:cNvPr>
          <p:cNvSpPr/>
          <p:nvPr/>
        </p:nvSpPr>
        <p:spPr>
          <a:xfrm>
            <a:off x="4754244" y="1326615"/>
            <a:ext cx="3885565" cy="4648200"/>
          </a:xfrm>
          <a:prstGeom prst="roundRect">
            <a:avLst>
              <a:gd name="adj" fmla="val 2575"/>
            </a:avLst>
          </a:prstGeom>
          <a:noFill/>
          <a:ln w="76200" cap="sq">
            <a:solidFill>
              <a:srgbClr val="117E62"/>
            </a:solidFill>
            <a:beve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a:p>
        </p:txBody>
      </p:sp>
      <p:sp>
        <p:nvSpPr>
          <p:cNvPr id="21" name="Rectangle 20">
            <a:extLst>
              <a:ext uri="{FF2B5EF4-FFF2-40B4-BE49-F238E27FC236}">
                <a16:creationId xmlns:a16="http://schemas.microsoft.com/office/drawing/2014/main" id="{DD5AAEAF-D82D-422F-9B6C-D1E3B96BD4DC}"/>
              </a:ext>
            </a:extLst>
          </p:cNvPr>
          <p:cNvSpPr/>
          <p:nvPr/>
        </p:nvSpPr>
        <p:spPr>
          <a:xfrm>
            <a:off x="4826077" y="1579949"/>
            <a:ext cx="3726421" cy="3970318"/>
          </a:xfrm>
          <a:prstGeom prst="rect">
            <a:avLst/>
          </a:prstGeom>
        </p:spPr>
        <p:txBody>
          <a:bodyPr wrap="square">
            <a:spAutoFit/>
          </a:bodyPr>
          <a:lstStyle/>
          <a:p>
            <a:pPr>
              <a:spcAft>
                <a:spcPts val="0"/>
              </a:spcAft>
            </a:pPr>
            <a:r>
              <a:rPr lang="en-GB" sz="2800" b="1" dirty="0">
                <a:solidFill>
                  <a:srgbClr val="000000"/>
                </a:solidFill>
                <a:latin typeface="Arial" panose="020B0604020202020204" pitchFamily="34" charset="0"/>
                <a:ea typeface="Calibri" panose="020F0502020204030204" pitchFamily="34" charset="0"/>
                <a:cs typeface="Arial" panose="020B0604020202020204" pitchFamily="34" charset="0"/>
              </a:rPr>
              <a:t>Useful microbes can turn animal products into: </a:t>
            </a:r>
            <a:endParaRPr lang="en-GB" sz="2800" b="1" dirty="0">
              <a:latin typeface="Arial" panose="020B0604020202020204" pitchFamily="34" charset="0"/>
              <a:ea typeface="Calibri" panose="020F0502020204030204" pitchFamily="34" charset="0"/>
              <a:cs typeface="Arial" panose="020B0604020202020204" pitchFamily="34" charset="0"/>
            </a:endParaRPr>
          </a:p>
          <a:p>
            <a:pPr>
              <a:spcAft>
                <a:spcPts val="0"/>
              </a:spcAft>
            </a:pPr>
            <a:r>
              <a:rPr lang="en-GB" sz="2800" dirty="0">
                <a:solidFill>
                  <a:srgbClr val="000000"/>
                </a:solidFill>
                <a:latin typeface="Arial" panose="020B0604020202020204" pitchFamily="34" charset="0"/>
                <a:ea typeface="Calibri" panose="020F0502020204030204" pitchFamily="34" charset="0"/>
                <a:cs typeface="Arial" panose="020B0604020202020204" pitchFamily="34" charset="0"/>
              </a:rPr>
              <a:t>(4 points)</a:t>
            </a:r>
          </a:p>
          <a:p>
            <a:pPr>
              <a:spcAft>
                <a:spcPts val="0"/>
              </a:spcAft>
            </a:pPr>
            <a:endParaRPr lang="en-GB" sz="2800" dirty="0">
              <a:latin typeface="Arial" panose="020B0604020202020204" pitchFamily="34" charset="0"/>
              <a:ea typeface="Calibri" panose="020F0502020204030204" pitchFamily="34" charset="0"/>
              <a:cs typeface="Arial" panose="020B0604020202020204" pitchFamily="34" charset="0"/>
            </a:endParaRPr>
          </a:p>
          <a:p>
            <a:pPr marL="342900" lvl="0" indent="-342900">
              <a:spcAft>
                <a:spcPts val="0"/>
              </a:spcAft>
              <a:buFont typeface="Wingdings" panose="05000000000000000000" pitchFamily="2" charset="2"/>
              <a:buChar char=""/>
              <a:tabLst>
                <a:tab pos="457200" algn="l"/>
              </a:tabLst>
            </a:pPr>
            <a:r>
              <a:rPr lang="en-GB" sz="2800" dirty="0">
                <a:solidFill>
                  <a:srgbClr val="000000"/>
                </a:solidFill>
                <a:latin typeface="Arial" panose="020B0604020202020204" pitchFamily="34" charset="0"/>
                <a:cs typeface="Arial" panose="020B0604020202020204" pitchFamily="34" charset="0"/>
              </a:rPr>
              <a:t>Milk</a:t>
            </a:r>
            <a:endParaRPr lang="en-GB" sz="2800" dirty="0">
              <a:latin typeface="Arial" panose="020B0604020202020204" pitchFamily="34" charset="0"/>
              <a:cs typeface="Arial" panose="020B0604020202020204" pitchFamily="34" charset="0"/>
            </a:endParaRPr>
          </a:p>
          <a:p>
            <a:pPr marL="342900" lvl="0" indent="-342900">
              <a:spcAft>
                <a:spcPts val="0"/>
              </a:spcAft>
              <a:buFont typeface="Wingdings" panose="05000000000000000000" pitchFamily="2" charset="2"/>
              <a:buChar char=""/>
              <a:tabLst>
                <a:tab pos="457200" algn="l"/>
              </a:tabLst>
            </a:pPr>
            <a:r>
              <a:rPr lang="en-GB" sz="2800" dirty="0">
                <a:solidFill>
                  <a:srgbClr val="000000"/>
                </a:solidFill>
                <a:latin typeface="Arial" panose="020B0604020202020204" pitchFamily="34" charset="0"/>
                <a:cs typeface="Arial" panose="020B0604020202020204" pitchFamily="34" charset="0"/>
              </a:rPr>
              <a:t>Yoghurt</a:t>
            </a:r>
            <a:endParaRPr lang="en-GB" sz="2800" dirty="0">
              <a:latin typeface="Arial" panose="020B0604020202020204" pitchFamily="34" charset="0"/>
              <a:cs typeface="Arial" panose="020B0604020202020204" pitchFamily="34" charset="0"/>
            </a:endParaRPr>
          </a:p>
          <a:p>
            <a:pPr marL="342900" lvl="0" indent="-342900">
              <a:spcAft>
                <a:spcPts val="0"/>
              </a:spcAft>
              <a:buFont typeface="Wingdings" panose="05000000000000000000" pitchFamily="2" charset="2"/>
              <a:buChar char=""/>
              <a:tabLst>
                <a:tab pos="457200" algn="l"/>
              </a:tabLst>
            </a:pPr>
            <a:r>
              <a:rPr lang="en-GB" sz="2800" dirty="0">
                <a:solidFill>
                  <a:srgbClr val="000000"/>
                </a:solidFill>
                <a:latin typeface="Arial" panose="020B0604020202020204" pitchFamily="34" charset="0"/>
                <a:cs typeface="Arial" panose="020B0604020202020204" pitchFamily="34" charset="0"/>
              </a:rPr>
              <a:t>Cream</a:t>
            </a:r>
            <a:endParaRPr lang="en-GB" sz="2800" dirty="0">
              <a:latin typeface="Arial" panose="020B0604020202020204" pitchFamily="34" charset="0"/>
              <a:cs typeface="Arial" panose="020B0604020202020204" pitchFamily="34" charset="0"/>
            </a:endParaRPr>
          </a:p>
          <a:p>
            <a:pPr marL="342900" lvl="0" indent="-342900">
              <a:spcAft>
                <a:spcPts val="0"/>
              </a:spcAft>
              <a:buFont typeface="Wingdings" panose="05000000000000000000" pitchFamily="2" charset="2"/>
              <a:buChar char=""/>
              <a:tabLst>
                <a:tab pos="457200" algn="l"/>
              </a:tabLst>
            </a:pPr>
            <a:r>
              <a:rPr lang="en-GB" sz="2800" dirty="0">
                <a:solidFill>
                  <a:srgbClr val="000000"/>
                </a:solidFill>
                <a:latin typeface="Arial" panose="020B0604020202020204" pitchFamily="34" charset="0"/>
                <a:cs typeface="Arial" panose="020B0604020202020204" pitchFamily="34" charset="0"/>
              </a:rPr>
              <a:t>Cheese</a:t>
            </a:r>
            <a:endParaRPr lang="en-GB" sz="2800" dirty="0">
              <a:latin typeface="Arial" panose="020B0604020202020204" pitchFamily="34" charset="0"/>
              <a:cs typeface="Arial" panose="020B0604020202020204" pitchFamily="34" charset="0"/>
            </a:endParaRPr>
          </a:p>
        </p:txBody>
      </p:sp>
      <p:sp>
        <p:nvSpPr>
          <p:cNvPr id="32" name="TextBox 31">
            <a:extLst>
              <a:ext uri="{FF2B5EF4-FFF2-40B4-BE49-F238E27FC236}">
                <a16:creationId xmlns:a16="http://schemas.microsoft.com/office/drawing/2014/main" id="{19C2D571-FD1C-494F-B372-E439BE0972BB}"/>
              </a:ext>
            </a:extLst>
          </p:cNvPr>
          <p:cNvSpPr txBox="1"/>
          <p:nvPr/>
        </p:nvSpPr>
        <p:spPr>
          <a:xfrm>
            <a:off x="4849176" y="3622139"/>
            <a:ext cx="1209675" cy="630942"/>
          </a:xfrm>
          <a:prstGeom prst="rect">
            <a:avLst/>
          </a:prstGeom>
          <a:noFill/>
        </p:spPr>
        <p:txBody>
          <a:bodyPr wrap="square" rtlCol="0">
            <a:spAutoFit/>
          </a:bodyPr>
          <a:lstStyle/>
          <a:p>
            <a:r>
              <a:rPr lang="en-GB" sz="3500" b="1" dirty="0">
                <a:solidFill>
                  <a:srgbClr val="117E62"/>
                </a:solidFill>
                <a:latin typeface="Arial" panose="020B0604020202020204" pitchFamily="34" charset="0"/>
                <a:ea typeface="Calibri" panose="020F0502020204030204" pitchFamily="34" charset="0"/>
                <a:sym typeface="Wingdings" panose="05000000000000000000" pitchFamily="2" charset="2"/>
              </a:rPr>
              <a:t></a:t>
            </a:r>
            <a:endParaRPr lang="en-GB" sz="3500" b="1" dirty="0">
              <a:solidFill>
                <a:srgbClr val="117E62"/>
              </a:solidFill>
            </a:endParaRPr>
          </a:p>
        </p:txBody>
      </p:sp>
      <p:sp>
        <p:nvSpPr>
          <p:cNvPr id="33" name="TextBox 32">
            <a:extLst>
              <a:ext uri="{FF2B5EF4-FFF2-40B4-BE49-F238E27FC236}">
                <a16:creationId xmlns:a16="http://schemas.microsoft.com/office/drawing/2014/main" id="{42ED8470-1F55-44E7-BE6A-7E0A08A1814C}"/>
              </a:ext>
            </a:extLst>
          </p:cNvPr>
          <p:cNvSpPr txBox="1"/>
          <p:nvPr/>
        </p:nvSpPr>
        <p:spPr>
          <a:xfrm>
            <a:off x="4849176" y="4058116"/>
            <a:ext cx="1209675" cy="630942"/>
          </a:xfrm>
          <a:prstGeom prst="rect">
            <a:avLst/>
          </a:prstGeom>
          <a:noFill/>
        </p:spPr>
        <p:txBody>
          <a:bodyPr wrap="square" rtlCol="0">
            <a:spAutoFit/>
          </a:bodyPr>
          <a:lstStyle/>
          <a:p>
            <a:r>
              <a:rPr lang="en-GB" sz="3500" b="1" dirty="0">
                <a:solidFill>
                  <a:srgbClr val="117E62"/>
                </a:solidFill>
                <a:latin typeface="Arial" panose="020B0604020202020204" pitchFamily="34" charset="0"/>
                <a:ea typeface="Calibri" panose="020F0502020204030204" pitchFamily="34" charset="0"/>
                <a:sym typeface="Wingdings" panose="05000000000000000000" pitchFamily="2" charset="2"/>
              </a:rPr>
              <a:t></a:t>
            </a:r>
            <a:endParaRPr lang="en-GB" sz="3500" b="1" dirty="0">
              <a:solidFill>
                <a:srgbClr val="117E62"/>
              </a:solidFill>
            </a:endParaRPr>
          </a:p>
        </p:txBody>
      </p:sp>
      <p:sp>
        <p:nvSpPr>
          <p:cNvPr id="34" name="TextBox 33">
            <a:extLst>
              <a:ext uri="{FF2B5EF4-FFF2-40B4-BE49-F238E27FC236}">
                <a16:creationId xmlns:a16="http://schemas.microsoft.com/office/drawing/2014/main" id="{466C69C8-595B-4A25-AAD1-4374592F0395}"/>
              </a:ext>
            </a:extLst>
          </p:cNvPr>
          <p:cNvSpPr txBox="1"/>
          <p:nvPr/>
        </p:nvSpPr>
        <p:spPr>
          <a:xfrm>
            <a:off x="4849175" y="4488720"/>
            <a:ext cx="1209675" cy="630942"/>
          </a:xfrm>
          <a:prstGeom prst="rect">
            <a:avLst/>
          </a:prstGeom>
          <a:noFill/>
        </p:spPr>
        <p:txBody>
          <a:bodyPr wrap="square" rtlCol="0">
            <a:spAutoFit/>
          </a:bodyPr>
          <a:lstStyle/>
          <a:p>
            <a:r>
              <a:rPr lang="en-GB" sz="3500" b="1" dirty="0">
                <a:solidFill>
                  <a:srgbClr val="117E62"/>
                </a:solidFill>
                <a:latin typeface="Arial" panose="020B0604020202020204" pitchFamily="34" charset="0"/>
                <a:ea typeface="Calibri" panose="020F0502020204030204" pitchFamily="34" charset="0"/>
                <a:sym typeface="Wingdings" panose="05000000000000000000" pitchFamily="2" charset="2"/>
              </a:rPr>
              <a:t></a:t>
            </a:r>
            <a:endParaRPr lang="en-GB" sz="3500" b="1" dirty="0">
              <a:solidFill>
                <a:srgbClr val="117E62"/>
              </a:solidFill>
            </a:endParaRPr>
          </a:p>
        </p:txBody>
      </p:sp>
      <p:sp>
        <p:nvSpPr>
          <p:cNvPr id="35" name="TextBox 34">
            <a:extLst>
              <a:ext uri="{FF2B5EF4-FFF2-40B4-BE49-F238E27FC236}">
                <a16:creationId xmlns:a16="http://schemas.microsoft.com/office/drawing/2014/main" id="{9AD1B2EE-9516-4B72-8A75-3ED6B1735A86}"/>
              </a:ext>
            </a:extLst>
          </p:cNvPr>
          <p:cNvSpPr txBox="1"/>
          <p:nvPr/>
        </p:nvSpPr>
        <p:spPr>
          <a:xfrm>
            <a:off x="4849174" y="4924697"/>
            <a:ext cx="1209675" cy="630942"/>
          </a:xfrm>
          <a:prstGeom prst="rect">
            <a:avLst/>
          </a:prstGeom>
          <a:noFill/>
        </p:spPr>
        <p:txBody>
          <a:bodyPr wrap="square" rtlCol="0">
            <a:spAutoFit/>
          </a:bodyPr>
          <a:lstStyle/>
          <a:p>
            <a:r>
              <a:rPr lang="en-GB" sz="3500" b="1" dirty="0">
                <a:solidFill>
                  <a:srgbClr val="117E62"/>
                </a:solidFill>
                <a:latin typeface="Arial" panose="020B0604020202020204" pitchFamily="34" charset="0"/>
                <a:ea typeface="Calibri" panose="020F0502020204030204" pitchFamily="34" charset="0"/>
                <a:sym typeface="Wingdings" panose="05000000000000000000" pitchFamily="2" charset="2"/>
              </a:rPr>
              <a:t></a:t>
            </a:r>
            <a:endParaRPr lang="en-GB" sz="3500" b="1" dirty="0">
              <a:solidFill>
                <a:srgbClr val="117E62"/>
              </a:solidFill>
            </a:endParaRPr>
          </a:p>
        </p:txBody>
      </p:sp>
      <p:sp>
        <p:nvSpPr>
          <p:cNvPr id="3" name="Footer Placeholder 2">
            <a:extLst>
              <a:ext uri="{FF2B5EF4-FFF2-40B4-BE49-F238E27FC236}">
                <a16:creationId xmlns:a16="http://schemas.microsoft.com/office/drawing/2014/main" id="{B8A648CC-BC74-459C-9243-C00B698B199E}"/>
              </a:ext>
            </a:extLst>
          </p:cNvPr>
          <p:cNvSpPr>
            <a:spLocks noGrp="1"/>
          </p:cNvSpPr>
          <p:nvPr>
            <p:ph type="ftr" sz="quarter" idx="11"/>
          </p:nvPr>
        </p:nvSpPr>
        <p:spPr/>
        <p:txBody>
          <a:bodyPr/>
          <a:lstStyle/>
          <a:p>
            <a:r>
              <a:rPr lang="en-GB"/>
              <a:t>e-Bug.eu</a:t>
            </a:r>
            <a:endParaRPr lang="en-GB" dirty="0"/>
          </a:p>
        </p:txBody>
      </p:sp>
    </p:spTree>
    <p:extLst>
      <p:ext uri="{BB962C8B-B14F-4D97-AF65-F5344CB8AC3E}">
        <p14:creationId xmlns:p14="http://schemas.microsoft.com/office/powerpoint/2010/main" val="39173897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0"/>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1"/>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2"/>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3"/>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4"/>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 grpId="0"/>
      <p:bldP spid="30" grpId="0"/>
      <p:bldP spid="31" grpId="0"/>
      <p:bldP spid="32" grpId="0"/>
      <p:bldP spid="33" grpId="0"/>
      <p:bldP spid="34" grpId="0"/>
      <p:bldP spid="35" grpId="0"/>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1DADA51E-DC43-47D3-8C92-866399A02A03}"/>
              </a:ext>
              <a:ext uri="{C183D7F6-B498-43B3-948B-1728B52AA6E4}">
                <adec:decorative xmlns:adec="http://schemas.microsoft.com/office/drawing/2017/decorative" val="0"/>
              </a:ext>
            </a:extLst>
          </p:cNvPr>
          <p:cNvSpPr txBox="1">
            <a:spLocks noGrp="1"/>
          </p:cNvSpPr>
          <p:nvPr>
            <p:ph type="title" idx="4294967295"/>
          </p:nvPr>
        </p:nvSpPr>
        <p:spPr>
          <a:xfrm>
            <a:off x="416690" y="-650631"/>
            <a:ext cx="8112286" cy="730251"/>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lvl1pPr algn="l" defTabSz="914400" rtl="0" eaLnBrk="1" latinLnBrk="0" hangingPunct="1">
              <a:lnSpc>
                <a:spcPct val="90000"/>
              </a:lnSpc>
              <a:spcBef>
                <a:spcPct val="0"/>
              </a:spcBef>
              <a:buNone/>
              <a:defRPr sz="4000" kern="1200">
                <a:solidFill>
                  <a:schemeClr val="tx1"/>
                </a:solidFill>
                <a:latin typeface="Arial" panose="020B0604020202020204" pitchFamily="34" charset="0"/>
                <a:ea typeface="+mj-ea"/>
                <a:cs typeface="Arial" panose="020B0604020202020204" pitchFamily="34" charset="0"/>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GB" sz="3000" b="1" i="0" u="none" strike="noStrike" kern="1200" cap="none" spc="0" normalizeH="0" baseline="0" noProof="0" dirty="0">
                <a:ln>
                  <a:noFill/>
                </a:ln>
                <a:solidFill>
                  <a:schemeClr val="tx1"/>
                </a:solidFill>
                <a:effectLst/>
                <a:uLnTx/>
                <a:uFillTx/>
                <a:latin typeface="Arial" panose="020B0604020202020204" pitchFamily="34" charset="0"/>
                <a:ea typeface="+mj-ea"/>
                <a:cs typeface="Arial" panose="020B0604020202020204" pitchFamily="34" charset="0"/>
              </a:rPr>
              <a:t>Animal and Farm Hygiene Quiz 2 - Answers</a:t>
            </a:r>
          </a:p>
        </p:txBody>
      </p:sp>
      <p:sp>
        <p:nvSpPr>
          <p:cNvPr id="35" name="Title 1">
            <a:extLst>
              <a:ext uri="{FF2B5EF4-FFF2-40B4-BE49-F238E27FC236}">
                <a16:creationId xmlns:a16="http://schemas.microsoft.com/office/drawing/2014/main" id="{E88B9C07-C01C-407D-AADD-72C56CF96B85}"/>
              </a:ext>
            </a:extLst>
          </p:cNvPr>
          <p:cNvSpPr txBox="1">
            <a:spLocks/>
          </p:cNvSpPr>
          <p:nvPr/>
        </p:nvSpPr>
        <p:spPr>
          <a:xfrm>
            <a:off x="638174" y="286920"/>
            <a:ext cx="7867651" cy="730251"/>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lvl1pPr algn="l" defTabSz="914400" rtl="0" eaLnBrk="1" latinLnBrk="0" hangingPunct="1">
              <a:lnSpc>
                <a:spcPct val="90000"/>
              </a:lnSpc>
              <a:spcBef>
                <a:spcPct val="0"/>
              </a:spcBef>
              <a:buNone/>
              <a:defRPr sz="4000" kern="1200">
                <a:solidFill>
                  <a:schemeClr val="tx1"/>
                </a:solidFill>
                <a:latin typeface="Arial" panose="020B0604020202020204" pitchFamily="34" charset="0"/>
                <a:ea typeface="+mj-ea"/>
                <a:cs typeface="Arial" panose="020B0604020202020204" pitchFamily="34" charset="0"/>
              </a:defRPr>
            </a:lvl1pPr>
          </a:lstStyle>
          <a:p>
            <a:pPr algn="ctr">
              <a:defRPr/>
            </a:pPr>
            <a:r>
              <a:rPr lang="en-GB" sz="3000" b="1"/>
              <a:t>Animal and Farm Hygiene Quiz - Answers</a:t>
            </a:r>
            <a:endParaRPr lang="en-GB" sz="3000" b="1" dirty="0"/>
          </a:p>
        </p:txBody>
      </p:sp>
      <p:sp>
        <p:nvSpPr>
          <p:cNvPr id="30" name="Rectangle: Rounded Corners 29">
            <a:extLst>
              <a:ext uri="{FF2B5EF4-FFF2-40B4-BE49-F238E27FC236}">
                <a16:creationId xmlns:a16="http://schemas.microsoft.com/office/drawing/2014/main" id="{C746D67E-028A-422C-A212-E033FAD32BD4}"/>
              </a:ext>
              <a:ext uri="{C183D7F6-B498-43B3-948B-1728B52AA6E4}">
                <adec:decorative xmlns:adec="http://schemas.microsoft.com/office/drawing/2017/decorative" val="1"/>
              </a:ext>
            </a:extLst>
          </p:cNvPr>
          <p:cNvSpPr/>
          <p:nvPr/>
        </p:nvSpPr>
        <p:spPr>
          <a:xfrm>
            <a:off x="504191" y="1344551"/>
            <a:ext cx="3885565" cy="4648200"/>
          </a:xfrm>
          <a:prstGeom prst="roundRect">
            <a:avLst>
              <a:gd name="adj" fmla="val 2575"/>
            </a:avLst>
          </a:prstGeom>
          <a:noFill/>
          <a:ln w="76200" cap="sq">
            <a:solidFill>
              <a:srgbClr val="117E62"/>
            </a:solidFill>
            <a:beve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a:p>
        </p:txBody>
      </p:sp>
      <p:sp>
        <p:nvSpPr>
          <p:cNvPr id="20" name="Rectangle 19">
            <a:extLst>
              <a:ext uri="{FF2B5EF4-FFF2-40B4-BE49-F238E27FC236}">
                <a16:creationId xmlns:a16="http://schemas.microsoft.com/office/drawing/2014/main" id="{1213C0ED-6441-4AF6-BB93-AC049750F541}"/>
              </a:ext>
            </a:extLst>
          </p:cNvPr>
          <p:cNvSpPr/>
          <p:nvPr/>
        </p:nvSpPr>
        <p:spPr>
          <a:xfrm>
            <a:off x="599122" y="1417078"/>
            <a:ext cx="3666807" cy="4478149"/>
          </a:xfrm>
          <a:prstGeom prst="rect">
            <a:avLst/>
          </a:prstGeom>
        </p:spPr>
        <p:txBody>
          <a:bodyPr wrap="square">
            <a:spAutoFit/>
          </a:bodyPr>
          <a:lstStyle/>
          <a:p>
            <a:pPr>
              <a:spcAft>
                <a:spcPts val="0"/>
              </a:spcAft>
            </a:pPr>
            <a:r>
              <a:rPr lang="en-GB" sz="1900" b="1" dirty="0">
                <a:solidFill>
                  <a:srgbClr val="000000"/>
                </a:solidFill>
                <a:latin typeface="Arial" panose="020B0604020202020204" pitchFamily="34" charset="0"/>
                <a:ea typeface="Calibri" panose="020F0502020204030204" pitchFamily="34" charset="0"/>
                <a:cs typeface="Arial" panose="020B0604020202020204" pitchFamily="34" charset="0"/>
              </a:rPr>
              <a:t>We can help prevent the spread of infection between animals and humans by:</a:t>
            </a:r>
            <a:endParaRPr lang="en-GB" sz="1900" b="1" dirty="0">
              <a:latin typeface="Arial" panose="020B0604020202020204" pitchFamily="34" charset="0"/>
              <a:ea typeface="Calibri" panose="020F0502020204030204" pitchFamily="34" charset="0"/>
              <a:cs typeface="Arial" panose="020B0604020202020204" pitchFamily="34" charset="0"/>
            </a:endParaRPr>
          </a:p>
          <a:p>
            <a:pPr>
              <a:spcAft>
                <a:spcPts val="0"/>
              </a:spcAft>
            </a:pPr>
            <a:r>
              <a:rPr lang="en-GB" sz="1900" dirty="0">
                <a:solidFill>
                  <a:srgbClr val="000000"/>
                </a:solidFill>
                <a:latin typeface="Arial" panose="020B0604020202020204" pitchFamily="34" charset="0"/>
                <a:ea typeface="Calibri" panose="020F0502020204030204" pitchFamily="34" charset="0"/>
                <a:cs typeface="Arial" panose="020B0604020202020204" pitchFamily="34" charset="0"/>
              </a:rPr>
              <a:t>(3 points)</a:t>
            </a:r>
          </a:p>
          <a:p>
            <a:pPr>
              <a:spcAft>
                <a:spcPts val="0"/>
              </a:spcAft>
            </a:pPr>
            <a:endParaRPr lang="en-GB" sz="1900" dirty="0">
              <a:latin typeface="Arial" panose="020B0604020202020204" pitchFamily="34" charset="0"/>
              <a:ea typeface="Calibri" panose="020F0502020204030204" pitchFamily="34" charset="0"/>
              <a:cs typeface="Arial" panose="020B0604020202020204" pitchFamily="34" charset="0"/>
            </a:endParaRPr>
          </a:p>
          <a:p>
            <a:pPr marL="342900" lvl="0" indent="-342900">
              <a:spcAft>
                <a:spcPts val="0"/>
              </a:spcAft>
              <a:buFont typeface="Wingdings" panose="05000000000000000000" pitchFamily="2" charset="2"/>
              <a:buChar char=""/>
              <a:tabLst>
                <a:tab pos="457200" algn="l"/>
              </a:tabLst>
            </a:pPr>
            <a:r>
              <a:rPr lang="en-GB" sz="1900" dirty="0">
                <a:solidFill>
                  <a:srgbClr val="000000"/>
                </a:solidFill>
                <a:latin typeface="Arial" panose="020B0604020202020204" pitchFamily="34" charset="0"/>
                <a:cs typeface="Arial" panose="020B0604020202020204" pitchFamily="34" charset="0"/>
              </a:rPr>
              <a:t>Washing our hands with soap and water after playing with animals</a:t>
            </a:r>
            <a:endParaRPr lang="en-GB" sz="1900" dirty="0">
              <a:latin typeface="Arial" panose="020B0604020202020204" pitchFamily="34" charset="0"/>
              <a:cs typeface="Arial" panose="020B0604020202020204" pitchFamily="34" charset="0"/>
            </a:endParaRPr>
          </a:p>
          <a:p>
            <a:pPr marL="342900" lvl="0" indent="-342900">
              <a:spcAft>
                <a:spcPts val="0"/>
              </a:spcAft>
              <a:buFont typeface="Wingdings" panose="05000000000000000000" pitchFamily="2" charset="2"/>
              <a:buChar char=""/>
              <a:tabLst>
                <a:tab pos="457200" algn="l"/>
              </a:tabLst>
            </a:pPr>
            <a:r>
              <a:rPr lang="en-GB" sz="1900" dirty="0">
                <a:solidFill>
                  <a:srgbClr val="000000"/>
                </a:solidFill>
                <a:latin typeface="Arial" panose="020B0604020202020204" pitchFamily="34" charset="0"/>
                <a:cs typeface="Arial" panose="020B0604020202020204" pitchFamily="34" charset="0"/>
              </a:rPr>
              <a:t>Kissing or putting our face close to the animals face</a:t>
            </a:r>
            <a:endParaRPr lang="en-GB" sz="1900" dirty="0">
              <a:latin typeface="Arial" panose="020B0604020202020204" pitchFamily="34" charset="0"/>
              <a:cs typeface="Arial" panose="020B0604020202020204" pitchFamily="34" charset="0"/>
            </a:endParaRPr>
          </a:p>
          <a:p>
            <a:pPr marL="342900" lvl="0" indent="-342900">
              <a:spcAft>
                <a:spcPts val="0"/>
              </a:spcAft>
              <a:buFont typeface="Wingdings" panose="05000000000000000000" pitchFamily="2" charset="2"/>
              <a:buChar char=""/>
              <a:tabLst>
                <a:tab pos="457200" algn="l"/>
              </a:tabLst>
            </a:pPr>
            <a:r>
              <a:rPr lang="en-GB" sz="1900" dirty="0">
                <a:solidFill>
                  <a:srgbClr val="000000"/>
                </a:solidFill>
                <a:latin typeface="Arial" panose="020B0604020202020204" pitchFamily="34" charset="0"/>
                <a:cs typeface="Arial" panose="020B0604020202020204" pitchFamily="34" charset="0"/>
              </a:rPr>
              <a:t>Regularly wash pets with suitable products</a:t>
            </a:r>
            <a:endParaRPr lang="en-GB" sz="1900" dirty="0">
              <a:latin typeface="Arial" panose="020B0604020202020204" pitchFamily="34" charset="0"/>
              <a:cs typeface="Arial" panose="020B0604020202020204" pitchFamily="34" charset="0"/>
            </a:endParaRPr>
          </a:p>
          <a:p>
            <a:pPr marL="342900" lvl="0" indent="-342900">
              <a:spcAft>
                <a:spcPts val="0"/>
              </a:spcAft>
              <a:buFont typeface="Wingdings" panose="05000000000000000000" pitchFamily="2" charset="2"/>
              <a:buChar char=""/>
              <a:tabLst>
                <a:tab pos="457200" algn="l"/>
              </a:tabLst>
            </a:pPr>
            <a:r>
              <a:rPr lang="en-GB" sz="1900" dirty="0">
                <a:solidFill>
                  <a:srgbClr val="000000"/>
                </a:solidFill>
                <a:latin typeface="Arial" panose="020B0604020202020204" pitchFamily="34" charset="0"/>
                <a:cs typeface="Arial" panose="020B0604020202020204" pitchFamily="34" charset="0"/>
              </a:rPr>
              <a:t>Having separate resting spots for pets that are regularly cleaned</a:t>
            </a:r>
            <a:endParaRPr lang="en-GB" sz="1900" dirty="0">
              <a:latin typeface="Arial" panose="020B0604020202020204" pitchFamily="34" charset="0"/>
              <a:cs typeface="Arial" panose="020B0604020202020204" pitchFamily="34" charset="0"/>
            </a:endParaRPr>
          </a:p>
        </p:txBody>
      </p:sp>
      <p:sp>
        <p:nvSpPr>
          <p:cNvPr id="32" name="TextBox 31">
            <a:extLst>
              <a:ext uri="{FF2B5EF4-FFF2-40B4-BE49-F238E27FC236}">
                <a16:creationId xmlns:a16="http://schemas.microsoft.com/office/drawing/2014/main" id="{179E23D6-FBFD-44CA-9FC4-7DAC8B245A73}"/>
              </a:ext>
            </a:extLst>
          </p:cNvPr>
          <p:cNvSpPr txBox="1"/>
          <p:nvPr/>
        </p:nvSpPr>
        <p:spPr>
          <a:xfrm>
            <a:off x="570228" y="2717290"/>
            <a:ext cx="1209675" cy="630942"/>
          </a:xfrm>
          <a:prstGeom prst="rect">
            <a:avLst/>
          </a:prstGeom>
          <a:noFill/>
        </p:spPr>
        <p:txBody>
          <a:bodyPr wrap="square" rtlCol="0">
            <a:spAutoFit/>
          </a:bodyPr>
          <a:lstStyle/>
          <a:p>
            <a:r>
              <a:rPr lang="en-GB" sz="3500" b="1" dirty="0">
                <a:solidFill>
                  <a:srgbClr val="117E62"/>
                </a:solidFill>
                <a:latin typeface="Arial" panose="020B0604020202020204" pitchFamily="34" charset="0"/>
                <a:ea typeface="Calibri" panose="020F0502020204030204" pitchFamily="34" charset="0"/>
                <a:sym typeface="Wingdings" panose="05000000000000000000" pitchFamily="2" charset="2"/>
              </a:rPr>
              <a:t></a:t>
            </a:r>
            <a:endParaRPr lang="en-GB" sz="3500" b="1" dirty="0">
              <a:solidFill>
                <a:srgbClr val="117E62"/>
              </a:solidFill>
            </a:endParaRPr>
          </a:p>
        </p:txBody>
      </p:sp>
      <p:sp>
        <p:nvSpPr>
          <p:cNvPr id="33" name="TextBox 32">
            <a:extLst>
              <a:ext uri="{FF2B5EF4-FFF2-40B4-BE49-F238E27FC236}">
                <a16:creationId xmlns:a16="http://schemas.microsoft.com/office/drawing/2014/main" id="{63E0E941-EA58-441C-AB60-2FE735CFBF0D}"/>
              </a:ext>
            </a:extLst>
          </p:cNvPr>
          <p:cNvSpPr txBox="1"/>
          <p:nvPr/>
        </p:nvSpPr>
        <p:spPr>
          <a:xfrm>
            <a:off x="570228" y="4161273"/>
            <a:ext cx="1209675" cy="630942"/>
          </a:xfrm>
          <a:prstGeom prst="rect">
            <a:avLst/>
          </a:prstGeom>
          <a:noFill/>
        </p:spPr>
        <p:txBody>
          <a:bodyPr wrap="square" rtlCol="0">
            <a:spAutoFit/>
          </a:bodyPr>
          <a:lstStyle/>
          <a:p>
            <a:r>
              <a:rPr lang="en-GB" sz="3500" b="1" dirty="0">
                <a:solidFill>
                  <a:srgbClr val="117E62"/>
                </a:solidFill>
                <a:latin typeface="Arial" panose="020B0604020202020204" pitchFamily="34" charset="0"/>
                <a:ea typeface="Calibri" panose="020F0502020204030204" pitchFamily="34" charset="0"/>
                <a:sym typeface="Wingdings" panose="05000000000000000000" pitchFamily="2" charset="2"/>
              </a:rPr>
              <a:t></a:t>
            </a:r>
            <a:endParaRPr lang="en-GB" sz="3500" b="1" dirty="0">
              <a:solidFill>
                <a:srgbClr val="117E62"/>
              </a:solidFill>
            </a:endParaRPr>
          </a:p>
        </p:txBody>
      </p:sp>
      <p:sp>
        <p:nvSpPr>
          <p:cNvPr id="34" name="TextBox 33">
            <a:extLst>
              <a:ext uri="{FF2B5EF4-FFF2-40B4-BE49-F238E27FC236}">
                <a16:creationId xmlns:a16="http://schemas.microsoft.com/office/drawing/2014/main" id="{3E184770-2432-47FD-A746-D895F7412CE9}"/>
              </a:ext>
            </a:extLst>
          </p:cNvPr>
          <p:cNvSpPr txBox="1"/>
          <p:nvPr/>
        </p:nvSpPr>
        <p:spPr>
          <a:xfrm>
            <a:off x="584675" y="4720971"/>
            <a:ext cx="1209675" cy="630942"/>
          </a:xfrm>
          <a:prstGeom prst="rect">
            <a:avLst/>
          </a:prstGeom>
          <a:noFill/>
        </p:spPr>
        <p:txBody>
          <a:bodyPr wrap="square" rtlCol="0">
            <a:spAutoFit/>
          </a:bodyPr>
          <a:lstStyle/>
          <a:p>
            <a:r>
              <a:rPr lang="en-GB" sz="3500" b="1" dirty="0">
                <a:solidFill>
                  <a:srgbClr val="117E62"/>
                </a:solidFill>
                <a:latin typeface="Arial" panose="020B0604020202020204" pitchFamily="34" charset="0"/>
                <a:ea typeface="Calibri" panose="020F0502020204030204" pitchFamily="34" charset="0"/>
                <a:sym typeface="Wingdings" panose="05000000000000000000" pitchFamily="2" charset="2"/>
              </a:rPr>
              <a:t></a:t>
            </a:r>
            <a:endParaRPr lang="en-GB" sz="3500" b="1" dirty="0">
              <a:solidFill>
                <a:srgbClr val="117E62"/>
              </a:solidFill>
            </a:endParaRPr>
          </a:p>
        </p:txBody>
      </p:sp>
      <p:sp>
        <p:nvSpPr>
          <p:cNvPr id="31" name="Rectangle: Rounded Corners 30">
            <a:extLst>
              <a:ext uri="{FF2B5EF4-FFF2-40B4-BE49-F238E27FC236}">
                <a16:creationId xmlns:a16="http://schemas.microsoft.com/office/drawing/2014/main" id="{DC9F9AA9-6C31-417A-98D3-31AD217E077A}"/>
              </a:ext>
              <a:ext uri="{C183D7F6-B498-43B3-948B-1728B52AA6E4}">
                <adec:decorative xmlns:adec="http://schemas.microsoft.com/office/drawing/2017/decorative" val="1"/>
              </a:ext>
            </a:extLst>
          </p:cNvPr>
          <p:cNvSpPr/>
          <p:nvPr/>
        </p:nvSpPr>
        <p:spPr>
          <a:xfrm>
            <a:off x="4666933" y="1344551"/>
            <a:ext cx="3885565" cy="4648200"/>
          </a:xfrm>
          <a:prstGeom prst="roundRect">
            <a:avLst>
              <a:gd name="adj" fmla="val 2575"/>
            </a:avLst>
          </a:prstGeom>
          <a:noFill/>
          <a:ln w="76200" cap="sq">
            <a:solidFill>
              <a:srgbClr val="117E62"/>
            </a:solidFill>
            <a:beve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a:p>
        </p:txBody>
      </p:sp>
      <p:sp>
        <p:nvSpPr>
          <p:cNvPr id="21" name="Rectangle 20">
            <a:extLst>
              <a:ext uri="{FF2B5EF4-FFF2-40B4-BE49-F238E27FC236}">
                <a16:creationId xmlns:a16="http://schemas.microsoft.com/office/drawing/2014/main" id="{84F04F21-DAF1-4A18-B528-60D12F81B6C4}"/>
              </a:ext>
            </a:extLst>
          </p:cNvPr>
          <p:cNvSpPr/>
          <p:nvPr/>
        </p:nvSpPr>
        <p:spPr>
          <a:xfrm>
            <a:off x="4809363" y="1408667"/>
            <a:ext cx="3629660" cy="4524315"/>
          </a:xfrm>
          <a:prstGeom prst="rect">
            <a:avLst/>
          </a:prstGeom>
        </p:spPr>
        <p:txBody>
          <a:bodyPr wrap="square">
            <a:spAutoFit/>
          </a:bodyPr>
          <a:lstStyle/>
          <a:p>
            <a:pPr>
              <a:spcAft>
                <a:spcPts val="0"/>
              </a:spcAft>
            </a:pPr>
            <a:r>
              <a:rPr lang="en-GB" sz="2400" b="1" dirty="0">
                <a:solidFill>
                  <a:srgbClr val="000000"/>
                </a:solidFill>
                <a:latin typeface="Arial" panose="020B0604020202020204" pitchFamily="34" charset="0"/>
                <a:ea typeface="Calibri" panose="020F0502020204030204" pitchFamily="34" charset="0"/>
                <a:cs typeface="Arial" panose="020B0604020202020204" pitchFamily="34" charset="0"/>
              </a:rPr>
              <a:t>When visiting a farm people should wash their hands: </a:t>
            </a:r>
            <a:endParaRPr lang="en-GB" sz="2400" b="1" dirty="0">
              <a:latin typeface="Arial" panose="020B0604020202020204" pitchFamily="34" charset="0"/>
              <a:ea typeface="Calibri" panose="020F0502020204030204" pitchFamily="34" charset="0"/>
              <a:cs typeface="Arial" panose="020B0604020202020204" pitchFamily="34" charset="0"/>
            </a:endParaRPr>
          </a:p>
          <a:p>
            <a:pPr>
              <a:spcAft>
                <a:spcPts val="0"/>
              </a:spcAft>
            </a:pPr>
            <a:r>
              <a:rPr lang="en-GB" sz="2400" dirty="0">
                <a:solidFill>
                  <a:srgbClr val="000000"/>
                </a:solidFill>
                <a:latin typeface="Arial" panose="020B0604020202020204" pitchFamily="34" charset="0"/>
                <a:ea typeface="Calibri" panose="020F0502020204030204" pitchFamily="34" charset="0"/>
                <a:cs typeface="Arial" panose="020B0604020202020204" pitchFamily="34" charset="0"/>
              </a:rPr>
              <a:t>(3 points) </a:t>
            </a:r>
          </a:p>
          <a:p>
            <a:pPr>
              <a:spcAft>
                <a:spcPts val="0"/>
              </a:spcAft>
            </a:pPr>
            <a:endParaRPr lang="en-GB" sz="2400" dirty="0">
              <a:latin typeface="Arial" panose="020B0604020202020204" pitchFamily="34" charset="0"/>
              <a:ea typeface="Calibri" panose="020F0502020204030204" pitchFamily="34" charset="0"/>
              <a:cs typeface="Arial" panose="020B0604020202020204" pitchFamily="34" charset="0"/>
            </a:endParaRPr>
          </a:p>
          <a:p>
            <a:pPr marL="342900" lvl="0" indent="-342900">
              <a:spcAft>
                <a:spcPts val="0"/>
              </a:spcAft>
              <a:buFont typeface="Wingdings" panose="05000000000000000000" pitchFamily="2" charset="2"/>
              <a:buChar char=""/>
              <a:tabLst>
                <a:tab pos="457200" algn="l"/>
              </a:tabLst>
            </a:pPr>
            <a:r>
              <a:rPr lang="en-GB" sz="2400" dirty="0">
                <a:solidFill>
                  <a:srgbClr val="000000"/>
                </a:solidFill>
                <a:latin typeface="Arial" panose="020B0604020202020204" pitchFamily="34" charset="0"/>
                <a:cs typeface="Arial" panose="020B0604020202020204" pitchFamily="34" charset="0"/>
              </a:rPr>
              <a:t>Before eating</a:t>
            </a:r>
            <a:endParaRPr lang="en-GB" sz="2400" dirty="0">
              <a:latin typeface="Arial" panose="020B0604020202020204" pitchFamily="34" charset="0"/>
              <a:cs typeface="Arial" panose="020B0604020202020204" pitchFamily="34" charset="0"/>
            </a:endParaRPr>
          </a:p>
          <a:p>
            <a:pPr marL="342900" lvl="0" indent="-342900">
              <a:spcAft>
                <a:spcPts val="0"/>
              </a:spcAft>
              <a:buFont typeface="Wingdings" panose="05000000000000000000" pitchFamily="2" charset="2"/>
              <a:buChar char=""/>
              <a:tabLst>
                <a:tab pos="457200" algn="l"/>
              </a:tabLst>
            </a:pPr>
            <a:r>
              <a:rPr lang="en-GB" sz="2400" dirty="0">
                <a:solidFill>
                  <a:srgbClr val="000000"/>
                </a:solidFill>
                <a:latin typeface="Arial" panose="020B0604020202020204" pitchFamily="34" charset="0"/>
                <a:cs typeface="Arial" panose="020B0604020202020204" pitchFamily="34" charset="0"/>
              </a:rPr>
              <a:t>After petting the animals</a:t>
            </a:r>
            <a:endParaRPr lang="en-GB" sz="2400" dirty="0">
              <a:latin typeface="Arial" panose="020B0604020202020204" pitchFamily="34" charset="0"/>
              <a:cs typeface="Arial" panose="020B0604020202020204" pitchFamily="34" charset="0"/>
            </a:endParaRPr>
          </a:p>
          <a:p>
            <a:pPr marL="342900" lvl="0" indent="-342900">
              <a:spcAft>
                <a:spcPts val="0"/>
              </a:spcAft>
              <a:buFont typeface="Wingdings" panose="05000000000000000000" pitchFamily="2" charset="2"/>
              <a:buChar char=""/>
              <a:tabLst>
                <a:tab pos="457200" algn="l"/>
              </a:tabLst>
            </a:pPr>
            <a:r>
              <a:rPr lang="en-GB" sz="2400" dirty="0">
                <a:solidFill>
                  <a:srgbClr val="000000"/>
                </a:solidFill>
                <a:latin typeface="Arial" panose="020B0604020202020204" pitchFamily="34" charset="0"/>
                <a:cs typeface="Arial" panose="020B0604020202020204" pitchFamily="34" charset="0"/>
              </a:rPr>
              <a:t>After touching the crops</a:t>
            </a:r>
            <a:endParaRPr lang="en-GB" sz="2400" dirty="0">
              <a:latin typeface="Arial" panose="020B0604020202020204" pitchFamily="34" charset="0"/>
              <a:cs typeface="Arial" panose="020B0604020202020204" pitchFamily="34" charset="0"/>
            </a:endParaRPr>
          </a:p>
          <a:p>
            <a:pPr marL="342900" lvl="0" indent="-342900">
              <a:spcAft>
                <a:spcPts val="0"/>
              </a:spcAft>
              <a:buFont typeface="Wingdings" panose="05000000000000000000" pitchFamily="2" charset="2"/>
              <a:buChar char=""/>
              <a:tabLst>
                <a:tab pos="457200" algn="l"/>
              </a:tabLst>
            </a:pPr>
            <a:r>
              <a:rPr lang="en-GB" sz="2400" dirty="0">
                <a:solidFill>
                  <a:srgbClr val="000000"/>
                </a:solidFill>
                <a:latin typeface="Arial" panose="020B0604020202020204" pitchFamily="34" charset="0"/>
                <a:cs typeface="Arial" panose="020B0604020202020204" pitchFamily="34" charset="0"/>
              </a:rPr>
              <a:t>After talking with the farmer</a:t>
            </a:r>
            <a:endParaRPr lang="en-GB" sz="2400" dirty="0">
              <a:latin typeface="Arial" panose="020B0604020202020204" pitchFamily="34" charset="0"/>
              <a:cs typeface="Arial" panose="020B0604020202020204" pitchFamily="34" charset="0"/>
            </a:endParaRPr>
          </a:p>
        </p:txBody>
      </p:sp>
      <p:sp>
        <p:nvSpPr>
          <p:cNvPr id="36" name="TextBox 35">
            <a:extLst>
              <a:ext uri="{FF2B5EF4-FFF2-40B4-BE49-F238E27FC236}">
                <a16:creationId xmlns:a16="http://schemas.microsoft.com/office/drawing/2014/main" id="{0C796CC2-1248-4C95-A60C-8E3940FA1722}"/>
              </a:ext>
            </a:extLst>
          </p:cNvPr>
          <p:cNvSpPr txBox="1"/>
          <p:nvPr/>
        </p:nvSpPr>
        <p:spPr>
          <a:xfrm>
            <a:off x="4809363" y="3113529"/>
            <a:ext cx="1209675" cy="630942"/>
          </a:xfrm>
          <a:prstGeom prst="rect">
            <a:avLst/>
          </a:prstGeom>
          <a:noFill/>
        </p:spPr>
        <p:txBody>
          <a:bodyPr wrap="square" rtlCol="0">
            <a:spAutoFit/>
          </a:bodyPr>
          <a:lstStyle/>
          <a:p>
            <a:r>
              <a:rPr lang="en-GB" sz="3500" b="1" dirty="0">
                <a:solidFill>
                  <a:srgbClr val="117E62"/>
                </a:solidFill>
                <a:latin typeface="Arial" panose="020B0604020202020204" pitchFamily="34" charset="0"/>
                <a:ea typeface="Calibri" panose="020F0502020204030204" pitchFamily="34" charset="0"/>
                <a:sym typeface="Wingdings" panose="05000000000000000000" pitchFamily="2" charset="2"/>
              </a:rPr>
              <a:t></a:t>
            </a:r>
            <a:endParaRPr lang="en-GB" sz="3500" b="1" dirty="0">
              <a:solidFill>
                <a:srgbClr val="117E62"/>
              </a:solidFill>
            </a:endParaRPr>
          </a:p>
        </p:txBody>
      </p:sp>
      <p:sp>
        <p:nvSpPr>
          <p:cNvPr id="37" name="TextBox 36">
            <a:extLst>
              <a:ext uri="{FF2B5EF4-FFF2-40B4-BE49-F238E27FC236}">
                <a16:creationId xmlns:a16="http://schemas.microsoft.com/office/drawing/2014/main" id="{17478CF4-171D-4E0C-9B56-E3DBC59CD957}"/>
              </a:ext>
            </a:extLst>
          </p:cNvPr>
          <p:cNvSpPr txBox="1"/>
          <p:nvPr/>
        </p:nvSpPr>
        <p:spPr>
          <a:xfrm>
            <a:off x="4833096" y="3490439"/>
            <a:ext cx="1209675" cy="630942"/>
          </a:xfrm>
          <a:prstGeom prst="rect">
            <a:avLst/>
          </a:prstGeom>
          <a:noFill/>
        </p:spPr>
        <p:txBody>
          <a:bodyPr wrap="square" rtlCol="0">
            <a:spAutoFit/>
          </a:bodyPr>
          <a:lstStyle/>
          <a:p>
            <a:r>
              <a:rPr lang="en-GB" sz="3500" b="1" dirty="0">
                <a:solidFill>
                  <a:srgbClr val="117E62"/>
                </a:solidFill>
                <a:latin typeface="Arial" panose="020B0604020202020204" pitchFamily="34" charset="0"/>
                <a:ea typeface="Calibri" panose="020F0502020204030204" pitchFamily="34" charset="0"/>
                <a:sym typeface="Wingdings" panose="05000000000000000000" pitchFamily="2" charset="2"/>
              </a:rPr>
              <a:t></a:t>
            </a:r>
            <a:endParaRPr lang="en-GB" sz="3500" b="1" dirty="0">
              <a:solidFill>
                <a:srgbClr val="117E62"/>
              </a:solidFill>
            </a:endParaRPr>
          </a:p>
        </p:txBody>
      </p:sp>
      <p:sp>
        <p:nvSpPr>
          <p:cNvPr id="38" name="TextBox 37">
            <a:extLst>
              <a:ext uri="{FF2B5EF4-FFF2-40B4-BE49-F238E27FC236}">
                <a16:creationId xmlns:a16="http://schemas.microsoft.com/office/drawing/2014/main" id="{FD0CEBF2-F1B8-4919-AF84-9E662AE1C406}"/>
              </a:ext>
            </a:extLst>
          </p:cNvPr>
          <p:cNvSpPr txBox="1"/>
          <p:nvPr/>
        </p:nvSpPr>
        <p:spPr>
          <a:xfrm>
            <a:off x="4823571" y="4218496"/>
            <a:ext cx="1209675" cy="630942"/>
          </a:xfrm>
          <a:prstGeom prst="rect">
            <a:avLst/>
          </a:prstGeom>
          <a:noFill/>
        </p:spPr>
        <p:txBody>
          <a:bodyPr wrap="square" rtlCol="0">
            <a:spAutoFit/>
          </a:bodyPr>
          <a:lstStyle/>
          <a:p>
            <a:r>
              <a:rPr lang="en-GB" sz="3500" b="1" dirty="0">
                <a:solidFill>
                  <a:srgbClr val="117E62"/>
                </a:solidFill>
                <a:latin typeface="Arial" panose="020B0604020202020204" pitchFamily="34" charset="0"/>
                <a:ea typeface="Calibri" panose="020F0502020204030204" pitchFamily="34" charset="0"/>
                <a:sym typeface="Wingdings" panose="05000000000000000000" pitchFamily="2" charset="2"/>
              </a:rPr>
              <a:t></a:t>
            </a:r>
            <a:endParaRPr lang="en-GB" sz="3500" b="1" dirty="0">
              <a:solidFill>
                <a:srgbClr val="117E62"/>
              </a:solidFill>
            </a:endParaRPr>
          </a:p>
        </p:txBody>
      </p:sp>
      <p:sp>
        <p:nvSpPr>
          <p:cNvPr id="3" name="Footer Placeholder 2">
            <a:extLst>
              <a:ext uri="{FF2B5EF4-FFF2-40B4-BE49-F238E27FC236}">
                <a16:creationId xmlns:a16="http://schemas.microsoft.com/office/drawing/2014/main" id="{0BFC1514-AFD4-4572-8195-81335415728F}"/>
              </a:ext>
            </a:extLst>
          </p:cNvPr>
          <p:cNvSpPr>
            <a:spLocks noGrp="1"/>
          </p:cNvSpPr>
          <p:nvPr>
            <p:ph type="ftr" sz="quarter" idx="11"/>
          </p:nvPr>
        </p:nvSpPr>
        <p:spPr/>
        <p:txBody>
          <a:bodyPr/>
          <a:lstStyle/>
          <a:p>
            <a:r>
              <a:rPr lang="en-GB"/>
              <a:t>e-Bug.eu</a:t>
            </a:r>
            <a:endParaRPr lang="en-GB" dirty="0"/>
          </a:p>
        </p:txBody>
      </p:sp>
    </p:spTree>
    <p:extLst>
      <p:ext uri="{BB962C8B-B14F-4D97-AF65-F5344CB8AC3E}">
        <p14:creationId xmlns:p14="http://schemas.microsoft.com/office/powerpoint/2010/main" val="24483621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4"/>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6"/>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7"/>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 grpId="0"/>
      <p:bldP spid="33" grpId="0"/>
      <p:bldP spid="34" grpId="0"/>
      <p:bldP spid="36" grpId="0"/>
      <p:bldP spid="37" grpId="0"/>
      <p:bldP spid="38" grpId="0"/>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52D3A5BB-0996-482C-910B-6D7FAA74B2CA}"/>
              </a:ext>
              <a:ext uri="{C183D7F6-B498-43B3-948B-1728B52AA6E4}">
                <adec:decorative xmlns:adec="http://schemas.microsoft.com/office/drawing/2017/decorative" val="0"/>
              </a:ext>
            </a:extLst>
          </p:cNvPr>
          <p:cNvSpPr txBox="1">
            <a:spLocks noGrp="1"/>
          </p:cNvSpPr>
          <p:nvPr>
            <p:ph type="title" idx="4294967295"/>
          </p:nvPr>
        </p:nvSpPr>
        <p:spPr>
          <a:xfrm>
            <a:off x="486139" y="-708503"/>
            <a:ext cx="8089136" cy="730251"/>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lvl1pPr algn="l" defTabSz="914400" rtl="0" eaLnBrk="1" latinLnBrk="0" hangingPunct="1">
              <a:lnSpc>
                <a:spcPct val="90000"/>
              </a:lnSpc>
              <a:spcBef>
                <a:spcPct val="0"/>
              </a:spcBef>
              <a:buNone/>
              <a:defRPr sz="4000" kern="1200">
                <a:solidFill>
                  <a:schemeClr val="tx1"/>
                </a:solidFill>
                <a:latin typeface="Arial" panose="020B0604020202020204" pitchFamily="34" charset="0"/>
                <a:ea typeface="+mj-ea"/>
                <a:cs typeface="Arial" panose="020B0604020202020204" pitchFamily="34" charset="0"/>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GB" sz="3000" b="1" i="0" u="none" strike="noStrike" kern="1200" cap="none" spc="0" normalizeH="0" baseline="0" noProof="0" dirty="0">
                <a:ln>
                  <a:noFill/>
                </a:ln>
                <a:solidFill>
                  <a:schemeClr val="tx1"/>
                </a:solidFill>
                <a:effectLst/>
                <a:uLnTx/>
                <a:uFillTx/>
                <a:latin typeface="Arial" panose="020B0604020202020204" pitchFamily="34" charset="0"/>
                <a:ea typeface="+mj-ea"/>
                <a:cs typeface="Arial" panose="020B0604020202020204" pitchFamily="34" charset="0"/>
              </a:rPr>
              <a:t>Animal and Farm Hygiene Quiz 3 - Answers</a:t>
            </a:r>
          </a:p>
        </p:txBody>
      </p:sp>
      <p:sp>
        <p:nvSpPr>
          <p:cNvPr id="44" name="Title 1">
            <a:extLst>
              <a:ext uri="{FF2B5EF4-FFF2-40B4-BE49-F238E27FC236}">
                <a16:creationId xmlns:a16="http://schemas.microsoft.com/office/drawing/2014/main" id="{4643390F-0F22-4CEE-B07D-4B8410D40979}"/>
              </a:ext>
            </a:extLst>
          </p:cNvPr>
          <p:cNvSpPr txBox="1">
            <a:spLocks/>
          </p:cNvSpPr>
          <p:nvPr/>
        </p:nvSpPr>
        <p:spPr>
          <a:xfrm>
            <a:off x="638174" y="286920"/>
            <a:ext cx="7867651" cy="730251"/>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lvl1pPr algn="l" defTabSz="914400" rtl="0" eaLnBrk="1" latinLnBrk="0" hangingPunct="1">
              <a:lnSpc>
                <a:spcPct val="90000"/>
              </a:lnSpc>
              <a:spcBef>
                <a:spcPct val="0"/>
              </a:spcBef>
              <a:buNone/>
              <a:defRPr sz="4000" kern="1200">
                <a:solidFill>
                  <a:schemeClr val="tx1"/>
                </a:solidFill>
                <a:latin typeface="Arial" panose="020B0604020202020204" pitchFamily="34" charset="0"/>
                <a:ea typeface="+mj-ea"/>
                <a:cs typeface="Arial" panose="020B0604020202020204" pitchFamily="34" charset="0"/>
              </a:defRPr>
            </a:lvl1pPr>
          </a:lstStyle>
          <a:p>
            <a:pPr algn="ctr">
              <a:defRPr/>
            </a:pPr>
            <a:r>
              <a:rPr lang="en-GB" sz="3000" b="1"/>
              <a:t>Animal and Farm Hygiene Quiz - Answers</a:t>
            </a:r>
            <a:endParaRPr lang="en-GB" sz="3000" b="1" dirty="0"/>
          </a:p>
        </p:txBody>
      </p:sp>
      <p:sp>
        <p:nvSpPr>
          <p:cNvPr id="39" name="Rectangle: Rounded Corners 38">
            <a:extLst>
              <a:ext uri="{FF2B5EF4-FFF2-40B4-BE49-F238E27FC236}">
                <a16:creationId xmlns:a16="http://schemas.microsoft.com/office/drawing/2014/main" id="{243D95A5-B84F-453A-A7FA-71EC7BB990A2}"/>
              </a:ext>
              <a:ext uri="{C183D7F6-B498-43B3-948B-1728B52AA6E4}">
                <adec:decorative xmlns:adec="http://schemas.microsoft.com/office/drawing/2017/decorative" val="1"/>
              </a:ext>
            </a:extLst>
          </p:cNvPr>
          <p:cNvSpPr/>
          <p:nvPr/>
        </p:nvSpPr>
        <p:spPr>
          <a:xfrm>
            <a:off x="504191" y="1373126"/>
            <a:ext cx="3885565" cy="4648200"/>
          </a:xfrm>
          <a:prstGeom prst="roundRect">
            <a:avLst>
              <a:gd name="adj" fmla="val 2575"/>
            </a:avLst>
          </a:prstGeom>
          <a:noFill/>
          <a:ln w="76200" cap="sq">
            <a:solidFill>
              <a:srgbClr val="117E62"/>
            </a:solidFill>
            <a:beve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a:p>
        </p:txBody>
      </p:sp>
      <p:sp>
        <p:nvSpPr>
          <p:cNvPr id="26" name="Rectangle 25">
            <a:extLst>
              <a:ext uri="{FF2B5EF4-FFF2-40B4-BE49-F238E27FC236}">
                <a16:creationId xmlns:a16="http://schemas.microsoft.com/office/drawing/2014/main" id="{1EA9D86D-D5C5-4163-AD6E-94EDBAB95294}"/>
              </a:ext>
            </a:extLst>
          </p:cNvPr>
          <p:cNvSpPr/>
          <p:nvPr/>
        </p:nvSpPr>
        <p:spPr>
          <a:xfrm>
            <a:off x="624410" y="1483752"/>
            <a:ext cx="3569056" cy="3985706"/>
          </a:xfrm>
          <a:prstGeom prst="rect">
            <a:avLst/>
          </a:prstGeom>
        </p:spPr>
        <p:txBody>
          <a:bodyPr wrap="square">
            <a:spAutoFit/>
          </a:bodyPr>
          <a:lstStyle/>
          <a:p>
            <a:pPr>
              <a:spcAft>
                <a:spcPts val="0"/>
              </a:spcAft>
            </a:pPr>
            <a:r>
              <a:rPr lang="en-GB" sz="2300" b="1" dirty="0">
                <a:solidFill>
                  <a:srgbClr val="000000"/>
                </a:solidFill>
                <a:latin typeface="Arial" panose="020B0604020202020204" pitchFamily="34" charset="0"/>
                <a:ea typeface="Calibri" panose="020F0502020204030204" pitchFamily="34" charset="0"/>
                <a:cs typeface="Arial" panose="020B0604020202020204" pitchFamily="34" charset="0"/>
              </a:rPr>
              <a:t>Where should you eat your food at a farm? </a:t>
            </a:r>
            <a:endParaRPr lang="en-GB" sz="2300" b="1" dirty="0">
              <a:latin typeface="Arial" panose="020B0604020202020204" pitchFamily="34" charset="0"/>
              <a:ea typeface="Calibri" panose="020F0502020204030204" pitchFamily="34" charset="0"/>
              <a:cs typeface="Arial" panose="020B0604020202020204" pitchFamily="34" charset="0"/>
            </a:endParaRPr>
          </a:p>
          <a:p>
            <a:pPr>
              <a:spcAft>
                <a:spcPts val="0"/>
              </a:spcAft>
            </a:pPr>
            <a:r>
              <a:rPr lang="en-GB" sz="2300" dirty="0">
                <a:solidFill>
                  <a:srgbClr val="000000"/>
                </a:solidFill>
                <a:latin typeface="Arial" panose="020B0604020202020204" pitchFamily="34" charset="0"/>
                <a:ea typeface="Calibri" panose="020F0502020204030204" pitchFamily="34" charset="0"/>
                <a:cs typeface="Arial" panose="020B0604020202020204" pitchFamily="34" charset="0"/>
              </a:rPr>
              <a:t>(1 point) </a:t>
            </a:r>
          </a:p>
          <a:p>
            <a:pPr>
              <a:spcAft>
                <a:spcPts val="0"/>
              </a:spcAft>
            </a:pPr>
            <a:endParaRPr lang="en-GB" sz="2300" dirty="0">
              <a:latin typeface="Arial" panose="020B0604020202020204" pitchFamily="34" charset="0"/>
              <a:ea typeface="Calibri" panose="020F0502020204030204" pitchFamily="34" charset="0"/>
              <a:cs typeface="Arial" panose="020B0604020202020204" pitchFamily="34" charset="0"/>
            </a:endParaRPr>
          </a:p>
          <a:p>
            <a:pPr marL="342900" lvl="0" indent="-342900">
              <a:spcAft>
                <a:spcPts val="0"/>
              </a:spcAft>
              <a:buFont typeface="Wingdings" panose="05000000000000000000" pitchFamily="2" charset="2"/>
              <a:buChar char=""/>
              <a:tabLst>
                <a:tab pos="457200" algn="l"/>
              </a:tabLst>
            </a:pPr>
            <a:r>
              <a:rPr lang="en-GB" sz="2300" dirty="0">
                <a:solidFill>
                  <a:srgbClr val="000000"/>
                </a:solidFill>
                <a:latin typeface="Arial" panose="020B0604020202020204" pitchFamily="34" charset="0"/>
                <a:cs typeface="Arial" panose="020B0604020202020204" pitchFamily="34" charset="0"/>
              </a:rPr>
              <a:t>On the floor away from the animals</a:t>
            </a:r>
            <a:endParaRPr lang="en-GB" sz="2300" dirty="0">
              <a:latin typeface="Arial" panose="020B0604020202020204" pitchFamily="34" charset="0"/>
              <a:cs typeface="Arial" panose="020B0604020202020204" pitchFamily="34" charset="0"/>
            </a:endParaRPr>
          </a:p>
          <a:p>
            <a:pPr marL="342900" lvl="0" indent="-342900">
              <a:spcAft>
                <a:spcPts val="0"/>
              </a:spcAft>
              <a:buFont typeface="Wingdings" panose="05000000000000000000" pitchFamily="2" charset="2"/>
              <a:buChar char=""/>
              <a:tabLst>
                <a:tab pos="457200" algn="l"/>
              </a:tabLst>
            </a:pPr>
            <a:r>
              <a:rPr lang="en-GB" sz="2300" dirty="0">
                <a:solidFill>
                  <a:srgbClr val="000000"/>
                </a:solidFill>
                <a:latin typeface="Arial" panose="020B0604020202020204" pitchFamily="34" charset="0"/>
                <a:cs typeface="Arial" panose="020B0604020202020204" pitchFamily="34" charset="0"/>
              </a:rPr>
              <a:t>A designated picnic area/café</a:t>
            </a:r>
            <a:endParaRPr lang="en-GB" sz="2300" dirty="0">
              <a:latin typeface="Arial" panose="020B0604020202020204" pitchFamily="34" charset="0"/>
              <a:cs typeface="Arial" panose="020B0604020202020204" pitchFamily="34" charset="0"/>
            </a:endParaRPr>
          </a:p>
          <a:p>
            <a:pPr marL="342900" lvl="0" indent="-342900">
              <a:spcAft>
                <a:spcPts val="0"/>
              </a:spcAft>
              <a:buFont typeface="Wingdings" panose="05000000000000000000" pitchFamily="2" charset="2"/>
              <a:buChar char=""/>
              <a:tabLst>
                <a:tab pos="457200" algn="l"/>
              </a:tabLst>
            </a:pPr>
            <a:r>
              <a:rPr lang="en-GB" sz="2300" dirty="0">
                <a:solidFill>
                  <a:srgbClr val="000000"/>
                </a:solidFill>
                <a:latin typeface="Arial" panose="020B0604020202020204" pitchFamily="34" charset="0"/>
                <a:cs typeface="Arial" panose="020B0604020202020204" pitchFamily="34" charset="0"/>
              </a:rPr>
              <a:t>Next to the animals so you can</a:t>
            </a:r>
            <a:r>
              <a:rPr lang="en-GB" sz="2300" dirty="0">
                <a:latin typeface="Arial" panose="020B0604020202020204" pitchFamily="34" charset="0"/>
                <a:cs typeface="Arial" panose="020B0604020202020204" pitchFamily="34" charset="0"/>
              </a:rPr>
              <a:t> </a:t>
            </a:r>
            <a:r>
              <a:rPr lang="en-GB" sz="2300" dirty="0">
                <a:solidFill>
                  <a:srgbClr val="000000"/>
                </a:solidFill>
                <a:latin typeface="Arial" panose="020B0604020202020204" pitchFamily="34" charset="0"/>
                <a:cs typeface="Arial" panose="020B0604020202020204" pitchFamily="34" charset="0"/>
              </a:rPr>
              <a:t>share food</a:t>
            </a:r>
            <a:endParaRPr lang="en-GB" sz="2300" dirty="0">
              <a:latin typeface="Arial" panose="020B0604020202020204" pitchFamily="34" charset="0"/>
              <a:cs typeface="Arial" panose="020B0604020202020204" pitchFamily="34" charset="0"/>
            </a:endParaRPr>
          </a:p>
          <a:p>
            <a:pPr marL="342900" lvl="0" indent="-342900">
              <a:spcAft>
                <a:spcPts val="0"/>
              </a:spcAft>
              <a:buFont typeface="Wingdings" panose="05000000000000000000" pitchFamily="2" charset="2"/>
              <a:buChar char=""/>
              <a:tabLst>
                <a:tab pos="457200" algn="l"/>
              </a:tabLst>
            </a:pPr>
            <a:r>
              <a:rPr lang="en-GB" sz="2300" dirty="0">
                <a:solidFill>
                  <a:srgbClr val="000000"/>
                </a:solidFill>
                <a:latin typeface="Arial" panose="020B0604020202020204" pitchFamily="34" charset="0"/>
                <a:cs typeface="Arial" panose="020B0604020202020204" pitchFamily="34" charset="0"/>
              </a:rPr>
              <a:t>Near the toilets</a:t>
            </a:r>
            <a:endParaRPr lang="en-GB" sz="2300" dirty="0">
              <a:latin typeface="Arial" panose="020B0604020202020204" pitchFamily="34" charset="0"/>
              <a:cs typeface="Arial" panose="020B0604020202020204" pitchFamily="34" charset="0"/>
            </a:endParaRPr>
          </a:p>
        </p:txBody>
      </p:sp>
      <p:sp>
        <p:nvSpPr>
          <p:cNvPr id="41" name="TextBox 40">
            <a:extLst>
              <a:ext uri="{FF2B5EF4-FFF2-40B4-BE49-F238E27FC236}">
                <a16:creationId xmlns:a16="http://schemas.microsoft.com/office/drawing/2014/main" id="{FB57F1E6-4E33-47C2-B49C-964943797550}"/>
              </a:ext>
            </a:extLst>
          </p:cNvPr>
          <p:cNvSpPr txBox="1"/>
          <p:nvPr/>
        </p:nvSpPr>
        <p:spPr>
          <a:xfrm>
            <a:off x="633935" y="3470271"/>
            <a:ext cx="1209675" cy="630942"/>
          </a:xfrm>
          <a:prstGeom prst="rect">
            <a:avLst/>
          </a:prstGeom>
          <a:noFill/>
        </p:spPr>
        <p:txBody>
          <a:bodyPr wrap="square" rtlCol="0">
            <a:spAutoFit/>
          </a:bodyPr>
          <a:lstStyle/>
          <a:p>
            <a:r>
              <a:rPr lang="en-GB" sz="3500" b="1" dirty="0">
                <a:solidFill>
                  <a:srgbClr val="117E62"/>
                </a:solidFill>
                <a:latin typeface="Arial" panose="020B0604020202020204" pitchFamily="34" charset="0"/>
                <a:ea typeface="Calibri" panose="020F0502020204030204" pitchFamily="34" charset="0"/>
                <a:sym typeface="Wingdings" panose="05000000000000000000" pitchFamily="2" charset="2"/>
              </a:rPr>
              <a:t></a:t>
            </a:r>
            <a:endParaRPr lang="en-GB" sz="3500" b="1" dirty="0">
              <a:solidFill>
                <a:srgbClr val="117E62"/>
              </a:solidFill>
            </a:endParaRPr>
          </a:p>
        </p:txBody>
      </p:sp>
      <p:sp>
        <p:nvSpPr>
          <p:cNvPr id="40" name="Rectangle: Rounded Corners 39">
            <a:extLst>
              <a:ext uri="{FF2B5EF4-FFF2-40B4-BE49-F238E27FC236}">
                <a16:creationId xmlns:a16="http://schemas.microsoft.com/office/drawing/2014/main" id="{86B15E6A-8DCE-42E3-839C-821CEF179779}"/>
              </a:ext>
              <a:ext uri="{C183D7F6-B498-43B3-948B-1728B52AA6E4}">
                <adec:decorative xmlns:adec="http://schemas.microsoft.com/office/drawing/2017/decorative" val="1"/>
              </a:ext>
            </a:extLst>
          </p:cNvPr>
          <p:cNvSpPr/>
          <p:nvPr/>
        </p:nvSpPr>
        <p:spPr>
          <a:xfrm>
            <a:off x="4666933" y="1373126"/>
            <a:ext cx="3885565" cy="4648200"/>
          </a:xfrm>
          <a:prstGeom prst="roundRect">
            <a:avLst>
              <a:gd name="adj" fmla="val 2575"/>
            </a:avLst>
          </a:prstGeom>
          <a:noFill/>
          <a:ln w="76200" cap="sq">
            <a:solidFill>
              <a:srgbClr val="117E62"/>
            </a:solidFill>
            <a:beve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a:p>
        </p:txBody>
      </p:sp>
      <p:sp>
        <p:nvSpPr>
          <p:cNvPr id="27" name="Rectangle 26">
            <a:extLst>
              <a:ext uri="{FF2B5EF4-FFF2-40B4-BE49-F238E27FC236}">
                <a16:creationId xmlns:a16="http://schemas.microsoft.com/office/drawing/2014/main" id="{316F73C4-CE30-4443-A692-EB07B63D3FCF}"/>
              </a:ext>
            </a:extLst>
          </p:cNvPr>
          <p:cNvSpPr/>
          <p:nvPr/>
        </p:nvSpPr>
        <p:spPr>
          <a:xfrm>
            <a:off x="4761865" y="1550513"/>
            <a:ext cx="3629660" cy="4293483"/>
          </a:xfrm>
          <a:prstGeom prst="rect">
            <a:avLst/>
          </a:prstGeom>
        </p:spPr>
        <p:txBody>
          <a:bodyPr wrap="square">
            <a:spAutoFit/>
          </a:bodyPr>
          <a:lstStyle/>
          <a:p>
            <a:pPr>
              <a:spcAft>
                <a:spcPts val="0"/>
              </a:spcAft>
            </a:pPr>
            <a:r>
              <a:rPr lang="en-GB" sz="2100" b="1" dirty="0">
                <a:solidFill>
                  <a:srgbClr val="000000"/>
                </a:solidFill>
                <a:latin typeface="Arial" panose="020B0604020202020204" pitchFamily="34" charset="0"/>
                <a:ea typeface="Calibri" panose="020F0502020204030204" pitchFamily="34" charset="0"/>
                <a:cs typeface="Arial" panose="020B0604020202020204" pitchFamily="34" charset="0"/>
              </a:rPr>
              <a:t>If prescribed antibiotics for your pet by the vet, you should:</a:t>
            </a:r>
            <a:endParaRPr lang="en-GB" sz="2100" b="1" dirty="0">
              <a:latin typeface="Arial" panose="020B0604020202020204" pitchFamily="34" charset="0"/>
              <a:ea typeface="Calibri" panose="020F0502020204030204" pitchFamily="34" charset="0"/>
              <a:cs typeface="Arial" panose="020B0604020202020204" pitchFamily="34" charset="0"/>
            </a:endParaRPr>
          </a:p>
          <a:p>
            <a:pPr>
              <a:spcAft>
                <a:spcPts val="0"/>
              </a:spcAft>
            </a:pPr>
            <a:r>
              <a:rPr lang="en-GB" sz="2100" dirty="0">
                <a:solidFill>
                  <a:srgbClr val="000000"/>
                </a:solidFill>
                <a:latin typeface="Arial" panose="020B0604020202020204" pitchFamily="34" charset="0"/>
                <a:ea typeface="Calibri" panose="020F0502020204030204" pitchFamily="34" charset="0"/>
                <a:cs typeface="Arial" panose="020B0604020202020204" pitchFamily="34" charset="0"/>
              </a:rPr>
              <a:t>(2 points)</a:t>
            </a:r>
          </a:p>
          <a:p>
            <a:pPr>
              <a:spcAft>
                <a:spcPts val="0"/>
              </a:spcAft>
            </a:pPr>
            <a:endParaRPr lang="en-GB" sz="2100" dirty="0">
              <a:latin typeface="Arial" panose="020B0604020202020204" pitchFamily="34" charset="0"/>
              <a:ea typeface="Calibri" panose="020F0502020204030204" pitchFamily="34" charset="0"/>
              <a:cs typeface="Arial" panose="020B0604020202020204" pitchFamily="34" charset="0"/>
            </a:endParaRPr>
          </a:p>
          <a:p>
            <a:pPr marL="342900" lvl="0" indent="-342900">
              <a:spcAft>
                <a:spcPts val="0"/>
              </a:spcAft>
              <a:buFont typeface="Wingdings" panose="05000000000000000000" pitchFamily="2" charset="2"/>
              <a:buChar char=""/>
              <a:tabLst>
                <a:tab pos="457200" algn="l"/>
              </a:tabLst>
            </a:pPr>
            <a:r>
              <a:rPr lang="en-GB" sz="2100" dirty="0">
                <a:solidFill>
                  <a:srgbClr val="000000"/>
                </a:solidFill>
                <a:latin typeface="Arial" panose="020B0604020202020204" pitchFamily="34" charset="0"/>
                <a:cs typeface="Arial" panose="020B0604020202020204" pitchFamily="34" charset="0"/>
              </a:rPr>
              <a:t>Give your pet the full course of treatment</a:t>
            </a:r>
            <a:endParaRPr lang="en-GB" sz="2100" dirty="0">
              <a:latin typeface="Arial" panose="020B0604020202020204" pitchFamily="34" charset="0"/>
              <a:cs typeface="Arial" panose="020B0604020202020204" pitchFamily="34" charset="0"/>
            </a:endParaRPr>
          </a:p>
          <a:p>
            <a:pPr marL="342900" lvl="0" indent="-342900">
              <a:spcAft>
                <a:spcPts val="0"/>
              </a:spcAft>
              <a:buFont typeface="Wingdings" panose="05000000000000000000" pitchFamily="2" charset="2"/>
              <a:buChar char=""/>
              <a:tabLst>
                <a:tab pos="457200" algn="l"/>
              </a:tabLst>
            </a:pPr>
            <a:r>
              <a:rPr lang="en-GB" sz="2100" dirty="0">
                <a:solidFill>
                  <a:srgbClr val="000000"/>
                </a:solidFill>
                <a:latin typeface="Arial" panose="020B0604020202020204" pitchFamily="34" charset="0"/>
                <a:cs typeface="Arial" panose="020B0604020202020204" pitchFamily="34" charset="0"/>
              </a:rPr>
              <a:t>Give your pet antibiotics from a previous treatment</a:t>
            </a:r>
            <a:endParaRPr lang="en-GB" sz="2100" dirty="0">
              <a:latin typeface="Arial" panose="020B0604020202020204" pitchFamily="34" charset="0"/>
              <a:cs typeface="Arial" panose="020B0604020202020204" pitchFamily="34" charset="0"/>
            </a:endParaRPr>
          </a:p>
          <a:p>
            <a:pPr marL="342900" lvl="0" indent="-342900">
              <a:spcAft>
                <a:spcPts val="0"/>
              </a:spcAft>
              <a:buFont typeface="Wingdings" panose="05000000000000000000" pitchFamily="2" charset="2"/>
              <a:buChar char=""/>
              <a:tabLst>
                <a:tab pos="457200" algn="l"/>
              </a:tabLst>
            </a:pPr>
            <a:r>
              <a:rPr lang="en-GB" sz="2100" dirty="0">
                <a:solidFill>
                  <a:srgbClr val="000000"/>
                </a:solidFill>
                <a:latin typeface="Arial" panose="020B0604020202020204" pitchFamily="34" charset="0"/>
                <a:cs typeface="Arial" panose="020B0604020202020204" pitchFamily="34" charset="0"/>
              </a:rPr>
              <a:t>Leave any remaining antibiotics at home</a:t>
            </a:r>
            <a:endParaRPr lang="en-GB" sz="2100" dirty="0">
              <a:latin typeface="Arial" panose="020B0604020202020204" pitchFamily="34" charset="0"/>
              <a:cs typeface="Arial" panose="020B0604020202020204" pitchFamily="34" charset="0"/>
            </a:endParaRPr>
          </a:p>
          <a:p>
            <a:pPr marL="342900" lvl="0" indent="-342900">
              <a:spcAft>
                <a:spcPts val="0"/>
              </a:spcAft>
              <a:buFont typeface="Wingdings" panose="05000000000000000000" pitchFamily="2" charset="2"/>
              <a:buChar char=""/>
              <a:tabLst>
                <a:tab pos="457200" algn="l"/>
              </a:tabLst>
            </a:pPr>
            <a:r>
              <a:rPr lang="en-GB" sz="2100" dirty="0">
                <a:solidFill>
                  <a:srgbClr val="000000"/>
                </a:solidFill>
                <a:latin typeface="Arial" panose="020B0604020202020204" pitchFamily="34" charset="0"/>
                <a:cs typeface="Arial" panose="020B0604020202020204" pitchFamily="34" charset="0"/>
              </a:rPr>
              <a:t>Follow the required dosage of the prescription</a:t>
            </a:r>
            <a:endParaRPr lang="en-GB" sz="2100" dirty="0">
              <a:latin typeface="Arial" panose="020B0604020202020204" pitchFamily="34" charset="0"/>
              <a:cs typeface="Arial" panose="020B0604020202020204" pitchFamily="34" charset="0"/>
            </a:endParaRPr>
          </a:p>
        </p:txBody>
      </p:sp>
      <p:sp>
        <p:nvSpPr>
          <p:cNvPr id="42" name="TextBox 41">
            <a:extLst>
              <a:ext uri="{FF2B5EF4-FFF2-40B4-BE49-F238E27FC236}">
                <a16:creationId xmlns:a16="http://schemas.microsoft.com/office/drawing/2014/main" id="{3657A6F1-089A-4217-9C6A-BD14FFD39495}"/>
              </a:ext>
            </a:extLst>
          </p:cNvPr>
          <p:cNvSpPr txBox="1"/>
          <p:nvPr/>
        </p:nvSpPr>
        <p:spPr>
          <a:xfrm>
            <a:off x="4751453" y="3000718"/>
            <a:ext cx="1209675" cy="630942"/>
          </a:xfrm>
          <a:prstGeom prst="rect">
            <a:avLst/>
          </a:prstGeom>
          <a:noFill/>
        </p:spPr>
        <p:txBody>
          <a:bodyPr wrap="square" rtlCol="0">
            <a:spAutoFit/>
          </a:bodyPr>
          <a:lstStyle/>
          <a:p>
            <a:r>
              <a:rPr lang="en-GB" sz="3500" b="1" dirty="0">
                <a:solidFill>
                  <a:srgbClr val="117E62"/>
                </a:solidFill>
                <a:latin typeface="Arial" panose="020B0604020202020204" pitchFamily="34" charset="0"/>
                <a:ea typeface="Calibri" panose="020F0502020204030204" pitchFamily="34" charset="0"/>
                <a:sym typeface="Wingdings" panose="05000000000000000000" pitchFamily="2" charset="2"/>
              </a:rPr>
              <a:t></a:t>
            </a:r>
            <a:endParaRPr lang="en-GB" sz="3500" b="1" dirty="0">
              <a:solidFill>
                <a:srgbClr val="117E62"/>
              </a:solidFill>
            </a:endParaRPr>
          </a:p>
        </p:txBody>
      </p:sp>
      <p:sp>
        <p:nvSpPr>
          <p:cNvPr id="43" name="TextBox 42">
            <a:extLst>
              <a:ext uri="{FF2B5EF4-FFF2-40B4-BE49-F238E27FC236}">
                <a16:creationId xmlns:a16="http://schemas.microsoft.com/office/drawing/2014/main" id="{24B40BE5-19FB-4B03-A949-E4A365B59BC5}"/>
              </a:ext>
            </a:extLst>
          </p:cNvPr>
          <p:cNvSpPr txBox="1"/>
          <p:nvPr/>
        </p:nvSpPr>
        <p:spPr>
          <a:xfrm>
            <a:off x="4761865" y="4922954"/>
            <a:ext cx="1209675" cy="630942"/>
          </a:xfrm>
          <a:prstGeom prst="rect">
            <a:avLst/>
          </a:prstGeom>
          <a:noFill/>
        </p:spPr>
        <p:txBody>
          <a:bodyPr wrap="square" rtlCol="0">
            <a:spAutoFit/>
          </a:bodyPr>
          <a:lstStyle/>
          <a:p>
            <a:r>
              <a:rPr lang="en-GB" sz="3500" b="1" dirty="0">
                <a:solidFill>
                  <a:srgbClr val="117E62"/>
                </a:solidFill>
                <a:latin typeface="Arial" panose="020B0604020202020204" pitchFamily="34" charset="0"/>
                <a:ea typeface="Calibri" panose="020F0502020204030204" pitchFamily="34" charset="0"/>
                <a:sym typeface="Wingdings" panose="05000000000000000000" pitchFamily="2" charset="2"/>
              </a:rPr>
              <a:t></a:t>
            </a:r>
            <a:endParaRPr lang="en-GB" sz="3500" b="1" dirty="0">
              <a:solidFill>
                <a:srgbClr val="117E62"/>
              </a:solidFill>
            </a:endParaRPr>
          </a:p>
        </p:txBody>
      </p:sp>
      <p:sp>
        <p:nvSpPr>
          <p:cNvPr id="3" name="Footer Placeholder 2">
            <a:extLst>
              <a:ext uri="{FF2B5EF4-FFF2-40B4-BE49-F238E27FC236}">
                <a16:creationId xmlns:a16="http://schemas.microsoft.com/office/drawing/2014/main" id="{80DC49BB-6578-446E-865D-77FE3D59DC1B}"/>
              </a:ext>
            </a:extLst>
          </p:cNvPr>
          <p:cNvSpPr>
            <a:spLocks noGrp="1"/>
          </p:cNvSpPr>
          <p:nvPr>
            <p:ph type="ftr" sz="quarter" idx="11"/>
          </p:nvPr>
        </p:nvSpPr>
        <p:spPr/>
        <p:txBody>
          <a:bodyPr/>
          <a:lstStyle/>
          <a:p>
            <a:r>
              <a:rPr lang="en-GB"/>
              <a:t>e-Bug.eu</a:t>
            </a:r>
            <a:endParaRPr lang="en-GB" dirty="0"/>
          </a:p>
        </p:txBody>
      </p:sp>
    </p:spTree>
    <p:extLst>
      <p:ext uri="{BB962C8B-B14F-4D97-AF65-F5344CB8AC3E}">
        <p14:creationId xmlns:p14="http://schemas.microsoft.com/office/powerpoint/2010/main" val="14349643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1" grpId="0"/>
      <p:bldP spid="42" grpId="0"/>
      <p:bldP spid="43" grpId="0"/>
    </p:bldLst>
  </p:timing>
</p:sld>
</file>

<file path=ppt/slides/slide44.xml><?xml version="1.0" encoding="utf-8"?>
<p:sld xmlns:a="http://schemas.openxmlformats.org/drawingml/2006/main" xmlns:r="http://schemas.openxmlformats.org/officeDocument/2006/relationships" xmlns:p="http://schemas.openxmlformats.org/presentationml/2006/main">
  <p:cSld>
    <p:bg>
      <p:bgPr>
        <a:solidFill>
          <a:srgbClr val="117E62"/>
        </a:solidFill>
        <a:effectLst/>
      </p:bgPr>
    </p:bg>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4AC83266-8CA9-4B71-BA51-A2F164430BF5}"/>
              </a:ext>
            </a:extLst>
          </p:cNvPr>
          <p:cNvSpPr>
            <a:spLocks noGrp="1"/>
          </p:cNvSpPr>
          <p:nvPr>
            <p:ph type="title"/>
          </p:nvPr>
        </p:nvSpPr>
        <p:spPr>
          <a:xfrm>
            <a:off x="202406" y="1785939"/>
            <a:ext cx="8739187" cy="2852737"/>
          </a:xfrm>
        </p:spPr>
        <p:txBody>
          <a:bodyPr/>
          <a:lstStyle/>
          <a:p>
            <a:r>
              <a:rPr lang="en-GB" b="1" dirty="0"/>
              <a:t>Learning Consolidation</a:t>
            </a:r>
          </a:p>
        </p:txBody>
      </p:sp>
      <p:sp>
        <p:nvSpPr>
          <p:cNvPr id="4" name="Footer Placeholder 3">
            <a:extLst>
              <a:ext uri="{FF2B5EF4-FFF2-40B4-BE49-F238E27FC236}">
                <a16:creationId xmlns:a16="http://schemas.microsoft.com/office/drawing/2014/main" id="{275535E6-3406-4508-A62B-DA18C28EB3BD}"/>
              </a:ext>
            </a:extLst>
          </p:cNvPr>
          <p:cNvSpPr>
            <a:spLocks noGrp="1"/>
          </p:cNvSpPr>
          <p:nvPr>
            <p:ph type="ftr" sz="quarter" idx="11"/>
          </p:nvPr>
        </p:nvSpPr>
        <p:spPr/>
        <p:txBody>
          <a:bodyPr/>
          <a:lstStyle/>
          <a:p>
            <a:r>
              <a:rPr lang="en-GB"/>
              <a:t>e-Bug.eu</a:t>
            </a:r>
            <a:endParaRPr lang="en-GB" dirty="0"/>
          </a:p>
        </p:txBody>
      </p:sp>
    </p:spTree>
    <p:extLst>
      <p:ext uri="{BB962C8B-B14F-4D97-AF65-F5344CB8AC3E}">
        <p14:creationId xmlns:p14="http://schemas.microsoft.com/office/powerpoint/2010/main" val="3215432147"/>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1E13DF95-615A-4CCE-BA91-47B0E48ADE1C}"/>
              </a:ext>
            </a:extLst>
          </p:cNvPr>
          <p:cNvSpPr>
            <a:spLocks noGrp="1"/>
          </p:cNvSpPr>
          <p:nvPr>
            <p:ph type="title"/>
          </p:nvPr>
        </p:nvSpPr>
        <p:spPr>
          <a:xfrm>
            <a:off x="628650" y="-1325563"/>
            <a:ext cx="7886700" cy="1325563"/>
          </a:xfrm>
        </p:spPr>
        <p:txBody>
          <a:bodyPr vert="horz" lIns="91440" tIns="45720" rIns="91440" bIns="45720" rtlCol="0" anchor="b">
            <a:normAutofit/>
          </a:bodyPr>
          <a:lstStyle/>
          <a:p>
            <a:r>
              <a:rPr lang="en-GB" dirty="0"/>
              <a:t>Discussion Question</a:t>
            </a:r>
          </a:p>
        </p:txBody>
      </p:sp>
      <p:sp>
        <p:nvSpPr>
          <p:cNvPr id="4" name="TextBox 3">
            <a:extLst>
              <a:ext uri="{FF2B5EF4-FFF2-40B4-BE49-F238E27FC236}">
                <a16:creationId xmlns:a16="http://schemas.microsoft.com/office/drawing/2014/main" id="{3C3128E7-157A-47AD-8D05-8359D48E99D4}"/>
              </a:ext>
            </a:extLst>
          </p:cNvPr>
          <p:cNvSpPr txBox="1"/>
          <p:nvPr/>
        </p:nvSpPr>
        <p:spPr>
          <a:xfrm>
            <a:off x="323057" y="419845"/>
            <a:ext cx="8497885" cy="1323439"/>
          </a:xfrm>
          <a:prstGeom prst="rect">
            <a:avLst/>
          </a:prstGeom>
          <a:ln w="57150">
            <a:solidFill>
              <a:srgbClr val="117E62"/>
            </a:solidFill>
          </a:ln>
        </p:spPr>
        <p:style>
          <a:lnRef idx="2">
            <a:schemeClr val="accent4"/>
          </a:lnRef>
          <a:fillRef idx="1">
            <a:schemeClr val="lt1"/>
          </a:fillRef>
          <a:effectRef idx="0">
            <a:schemeClr val="accent4"/>
          </a:effectRef>
          <a:fontRef idx="minor">
            <a:schemeClr val="dk1"/>
          </a:fontRef>
        </p:style>
        <p:txBody>
          <a:bodyPr wrap="square" rtlCol="0">
            <a:spAutoFit/>
          </a:bodyPr>
          <a:lstStyle/>
          <a:p>
            <a:pPr lvl="0" algn="ctr">
              <a:spcBef>
                <a:spcPts val="600"/>
              </a:spcBef>
              <a:spcAft>
                <a:spcPts val="600"/>
              </a:spcAft>
            </a:pPr>
            <a:r>
              <a:rPr lang="en-GB" sz="4000" b="1" dirty="0">
                <a:solidFill>
                  <a:schemeClr val="tx1"/>
                </a:solidFill>
                <a:latin typeface="Arial" panose="020B0604020202020204" pitchFamily="34" charset="0"/>
                <a:ea typeface="Calibri" panose="020F0502020204030204" pitchFamily="34" charset="0"/>
                <a:cs typeface="Arial" panose="020B0604020202020204" pitchFamily="34" charset="0"/>
              </a:rPr>
              <a:t>Can you name different ways we can look after our pet?</a:t>
            </a:r>
          </a:p>
        </p:txBody>
      </p:sp>
      <p:sp>
        <p:nvSpPr>
          <p:cNvPr id="2" name="TextBox 1">
            <a:extLst>
              <a:ext uri="{FF2B5EF4-FFF2-40B4-BE49-F238E27FC236}">
                <a16:creationId xmlns:a16="http://schemas.microsoft.com/office/drawing/2014/main" id="{5FA9EDD1-46D8-4F7B-A20B-077A740CBB64}"/>
              </a:ext>
            </a:extLst>
          </p:cNvPr>
          <p:cNvSpPr txBox="1"/>
          <p:nvPr/>
        </p:nvSpPr>
        <p:spPr>
          <a:xfrm>
            <a:off x="409574" y="1942756"/>
            <a:ext cx="8324850" cy="4539704"/>
          </a:xfrm>
          <a:prstGeom prst="rect">
            <a:avLst/>
          </a:prstGeom>
          <a:noFill/>
        </p:spPr>
        <p:txBody>
          <a:bodyPr wrap="square" rtlCol="0">
            <a:spAutoFit/>
          </a:bodyPr>
          <a:lstStyle/>
          <a:p>
            <a:r>
              <a:rPr lang="en-GB" sz="2200" b="1" dirty="0">
                <a:solidFill>
                  <a:srgbClr val="302564"/>
                </a:solidFill>
                <a:latin typeface="Arial" panose="020B0604020202020204" pitchFamily="34" charset="0"/>
                <a:cs typeface="Arial" panose="020B0604020202020204" pitchFamily="34" charset="0"/>
              </a:rPr>
              <a:t>•	Make sure to check pets general and dental hygiene regularly. </a:t>
            </a:r>
          </a:p>
          <a:p>
            <a:endParaRPr lang="en-GB" sz="2200" b="1" dirty="0">
              <a:solidFill>
                <a:srgbClr val="302564"/>
              </a:solidFill>
              <a:latin typeface="Arial" panose="020B0604020202020204" pitchFamily="34" charset="0"/>
              <a:cs typeface="Arial" panose="020B0604020202020204" pitchFamily="34" charset="0"/>
            </a:endParaRPr>
          </a:p>
          <a:p>
            <a:r>
              <a:rPr lang="en-GB" sz="2200" b="1" dirty="0">
                <a:solidFill>
                  <a:srgbClr val="302564"/>
                </a:solidFill>
                <a:latin typeface="Arial" panose="020B0604020202020204" pitchFamily="34" charset="0"/>
                <a:cs typeface="Arial" panose="020B0604020202020204" pitchFamily="34" charset="0"/>
              </a:rPr>
              <a:t>•	Keep its resting spots clean and to wash my hands afterwards. </a:t>
            </a:r>
          </a:p>
          <a:p>
            <a:endParaRPr lang="en-GB" sz="2200" b="1" dirty="0">
              <a:solidFill>
                <a:srgbClr val="302564"/>
              </a:solidFill>
              <a:latin typeface="Arial" panose="020B0604020202020204" pitchFamily="34" charset="0"/>
              <a:cs typeface="Arial" panose="020B0604020202020204" pitchFamily="34" charset="0"/>
            </a:endParaRPr>
          </a:p>
          <a:p>
            <a:r>
              <a:rPr lang="en-GB" sz="2200" b="1" dirty="0">
                <a:solidFill>
                  <a:srgbClr val="302564"/>
                </a:solidFill>
                <a:latin typeface="Arial" panose="020B0604020202020204" pitchFamily="34" charset="0"/>
                <a:cs typeface="Arial" panose="020B0604020202020204" pitchFamily="34" charset="0"/>
              </a:rPr>
              <a:t>•	Feed and de-worm pets correctly. </a:t>
            </a:r>
          </a:p>
          <a:p>
            <a:endParaRPr lang="en-GB" sz="2200" b="1" dirty="0">
              <a:solidFill>
                <a:srgbClr val="302564"/>
              </a:solidFill>
              <a:latin typeface="Arial" panose="020B0604020202020204" pitchFamily="34" charset="0"/>
              <a:cs typeface="Arial" panose="020B0604020202020204" pitchFamily="34" charset="0"/>
            </a:endParaRPr>
          </a:p>
          <a:p>
            <a:r>
              <a:rPr lang="en-GB" sz="2200" b="1" dirty="0">
                <a:solidFill>
                  <a:srgbClr val="302564"/>
                </a:solidFill>
                <a:latin typeface="Arial" panose="020B0604020202020204" pitchFamily="34" charset="0"/>
                <a:cs typeface="Arial" panose="020B0604020202020204" pitchFamily="34" charset="0"/>
              </a:rPr>
              <a:t>•	See a vet to get pets vaccinated. </a:t>
            </a:r>
          </a:p>
          <a:p>
            <a:endParaRPr lang="en-GB" sz="2200" b="1" dirty="0">
              <a:solidFill>
                <a:srgbClr val="302564"/>
              </a:solidFill>
              <a:latin typeface="Arial" panose="020B0604020202020204" pitchFamily="34" charset="0"/>
              <a:cs typeface="Arial" panose="020B0604020202020204" pitchFamily="34" charset="0"/>
            </a:endParaRPr>
          </a:p>
          <a:p>
            <a:r>
              <a:rPr lang="en-GB" sz="2200" b="1" dirty="0">
                <a:solidFill>
                  <a:srgbClr val="302564"/>
                </a:solidFill>
                <a:latin typeface="Arial" panose="020B0604020202020204" pitchFamily="34" charset="0"/>
                <a:cs typeface="Arial" panose="020B0604020202020204" pitchFamily="34" charset="0"/>
              </a:rPr>
              <a:t>•	If the vet prescribes antibiotics, make sure to follow the prescription correctly.</a:t>
            </a:r>
          </a:p>
          <a:p>
            <a:endParaRPr lang="en-GB" sz="2500" b="1" dirty="0">
              <a:solidFill>
                <a:srgbClr val="302564"/>
              </a:solidFill>
              <a:latin typeface="Agency FB" panose="020B0503020202020204" pitchFamily="34" charset="0"/>
              <a:cs typeface="Arial" panose="020B0604020202020204" pitchFamily="34" charset="0"/>
            </a:endParaRPr>
          </a:p>
        </p:txBody>
      </p:sp>
      <p:sp>
        <p:nvSpPr>
          <p:cNvPr id="3" name="Footer Placeholder 2">
            <a:extLst>
              <a:ext uri="{FF2B5EF4-FFF2-40B4-BE49-F238E27FC236}">
                <a16:creationId xmlns:a16="http://schemas.microsoft.com/office/drawing/2014/main" id="{2A3F9123-2B40-4525-82B6-D640397CDB01}"/>
              </a:ext>
            </a:extLst>
          </p:cNvPr>
          <p:cNvSpPr>
            <a:spLocks noGrp="1"/>
          </p:cNvSpPr>
          <p:nvPr>
            <p:ph type="ftr" sz="quarter" idx="11"/>
          </p:nvPr>
        </p:nvSpPr>
        <p:spPr/>
        <p:txBody>
          <a:bodyPr/>
          <a:lstStyle/>
          <a:p>
            <a:r>
              <a:rPr lang="en-GB"/>
              <a:t>e-Bug.eu</a:t>
            </a:r>
            <a:endParaRPr lang="en-GB" dirty="0"/>
          </a:p>
        </p:txBody>
      </p:sp>
    </p:spTree>
    <p:extLst>
      <p:ext uri="{BB962C8B-B14F-4D97-AF65-F5344CB8AC3E}">
        <p14:creationId xmlns:p14="http://schemas.microsoft.com/office/powerpoint/2010/main" val="24927082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1">
            <a:extLst>
              <a:ext uri="{FF2B5EF4-FFF2-40B4-BE49-F238E27FC236}">
                <a16:creationId xmlns:a16="http://schemas.microsoft.com/office/drawing/2014/main" id="{D432C913-A928-485A-8C7C-09E729C7D4FD}"/>
              </a:ext>
            </a:extLst>
          </p:cNvPr>
          <p:cNvSpPr>
            <a:spLocks noGrp="1"/>
          </p:cNvSpPr>
          <p:nvPr>
            <p:ph type="title"/>
          </p:nvPr>
        </p:nvSpPr>
        <p:spPr>
          <a:xfrm>
            <a:off x="628650" y="-845735"/>
            <a:ext cx="7886700" cy="830343"/>
          </a:xfrm>
        </p:spPr>
        <p:txBody>
          <a:bodyPr>
            <a:normAutofit fontScale="90000"/>
          </a:bodyPr>
          <a:lstStyle/>
          <a:p>
            <a:pPr algn="ctr"/>
            <a:r>
              <a:rPr lang="en-GB" sz="3000" b="1" dirty="0"/>
              <a:t>Why it is Important to Take Care of Animal’s Health? (2/2)</a:t>
            </a:r>
          </a:p>
        </p:txBody>
      </p:sp>
      <p:sp>
        <p:nvSpPr>
          <p:cNvPr id="7" name="Title 1">
            <a:extLst>
              <a:ext uri="{FF2B5EF4-FFF2-40B4-BE49-F238E27FC236}">
                <a16:creationId xmlns:a16="http://schemas.microsoft.com/office/drawing/2014/main" id="{10D55E8C-3D64-4F23-8DC4-B4C953D9E171}"/>
              </a:ext>
            </a:extLst>
          </p:cNvPr>
          <p:cNvSpPr txBox="1">
            <a:spLocks/>
          </p:cNvSpPr>
          <p:nvPr/>
        </p:nvSpPr>
        <p:spPr>
          <a:xfrm>
            <a:off x="628650" y="381183"/>
            <a:ext cx="7886700" cy="830343"/>
          </a:xfrm>
          <a:prstGeom prst="rect">
            <a:avLst/>
          </a:prstGeom>
        </p:spPr>
        <p:txBody>
          <a:bodyPr vert="horz" lIns="91440" tIns="45720" rIns="91440" bIns="45720" rtlCol="0" anchor="ctr">
            <a:normAutofit fontScale="90000" lnSpcReduction="10000"/>
          </a:bodyPr>
          <a:lstStyle>
            <a:lvl1pPr algn="l" defTabSz="914400" rtl="0" eaLnBrk="1" latinLnBrk="0" hangingPunct="1">
              <a:lnSpc>
                <a:spcPct val="90000"/>
              </a:lnSpc>
              <a:spcBef>
                <a:spcPct val="0"/>
              </a:spcBef>
              <a:buNone/>
              <a:defRPr sz="4000" kern="1200">
                <a:solidFill>
                  <a:schemeClr val="tx1"/>
                </a:solidFill>
                <a:latin typeface="Arial" panose="020B0604020202020204" pitchFamily="34" charset="0"/>
                <a:ea typeface="+mj-ea"/>
                <a:cs typeface="Arial" panose="020B0604020202020204" pitchFamily="34" charset="0"/>
              </a:defRPr>
            </a:lvl1pPr>
          </a:lstStyle>
          <a:p>
            <a:pPr algn="ctr"/>
            <a:r>
              <a:rPr lang="en-GB" sz="3000" b="1"/>
              <a:t>Why it is Important to Take Care of Animal’s Health?</a:t>
            </a:r>
            <a:endParaRPr lang="en-GB" sz="3000" b="1" dirty="0"/>
          </a:p>
        </p:txBody>
      </p:sp>
      <p:sp>
        <p:nvSpPr>
          <p:cNvPr id="5" name="Rectangle: Rounded Corners 4">
            <a:extLst>
              <a:ext uri="{FF2B5EF4-FFF2-40B4-BE49-F238E27FC236}">
                <a16:creationId xmlns:a16="http://schemas.microsoft.com/office/drawing/2014/main" id="{9408F88D-5609-457F-8E41-007341045796}"/>
              </a:ext>
            </a:extLst>
          </p:cNvPr>
          <p:cNvSpPr/>
          <p:nvPr/>
        </p:nvSpPr>
        <p:spPr>
          <a:xfrm>
            <a:off x="412454" y="1628270"/>
            <a:ext cx="8026695" cy="1047427"/>
          </a:xfrm>
          <a:prstGeom prst="roundRect">
            <a:avLst/>
          </a:prstGeom>
          <a:solidFill>
            <a:srgbClr val="117E62"/>
          </a:solidFill>
          <a:ln>
            <a:solidFill>
              <a:srgbClr val="117E62"/>
            </a:solid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en-GB" sz="1600" dirty="0">
                <a:latin typeface="Arial" panose="020B0604020202020204" pitchFamily="34" charset="0"/>
                <a:cs typeface="Arial" panose="020B0604020202020204" pitchFamily="34" charset="0"/>
              </a:rPr>
              <a:t>Animals also need to be vaccinated to protect them against certain severe infections. Each species has its own vaccination schedule. For instance, rabies has disappeared in some countries thanks to vaccination, just like smallpox in the human population. </a:t>
            </a:r>
          </a:p>
        </p:txBody>
      </p:sp>
      <p:sp>
        <p:nvSpPr>
          <p:cNvPr id="6" name="Rectangle: Rounded Corners 5">
            <a:extLst>
              <a:ext uri="{FF2B5EF4-FFF2-40B4-BE49-F238E27FC236}">
                <a16:creationId xmlns:a16="http://schemas.microsoft.com/office/drawing/2014/main" id="{740E558D-1585-4AB0-81F5-E614BBDC80AF}"/>
              </a:ext>
            </a:extLst>
          </p:cNvPr>
          <p:cNvSpPr/>
          <p:nvPr/>
        </p:nvSpPr>
        <p:spPr>
          <a:xfrm>
            <a:off x="412454" y="2842560"/>
            <a:ext cx="8026695" cy="1354201"/>
          </a:xfrm>
          <a:prstGeom prst="roundRect">
            <a:avLst/>
          </a:prstGeom>
          <a:solidFill>
            <a:srgbClr val="117E62"/>
          </a:solidFill>
          <a:ln>
            <a:solidFill>
              <a:srgbClr val="117E62"/>
            </a:solid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en-GB" sz="1600">
                <a:latin typeface="Arial" panose="020B0604020202020204" pitchFamily="34" charset="0"/>
                <a:cs typeface="Arial" panose="020B0604020202020204" pitchFamily="34" charset="0"/>
              </a:rPr>
              <a:t>When our pet gets sick it must be taken to a vet. The vet can do special rapid tests to check for certain diseases. If the vet diagnoses a bacterial infection that needs antibiotics, the prescribed dosage and duration of treatment must be strictly followed. Left over antibiotics from a previous illness should never be used, they should be taken back to the vet or to the pharmacist. </a:t>
            </a:r>
            <a:endParaRPr lang="en-GB" sz="1600" dirty="0">
              <a:latin typeface="Arial" panose="020B0604020202020204" pitchFamily="34" charset="0"/>
              <a:cs typeface="Arial" panose="020B0604020202020204" pitchFamily="34" charset="0"/>
            </a:endParaRPr>
          </a:p>
        </p:txBody>
      </p:sp>
      <p:sp>
        <p:nvSpPr>
          <p:cNvPr id="8" name="Rectangle: Rounded Corners 7">
            <a:extLst>
              <a:ext uri="{FF2B5EF4-FFF2-40B4-BE49-F238E27FC236}">
                <a16:creationId xmlns:a16="http://schemas.microsoft.com/office/drawing/2014/main" id="{BCF7A43E-1BF0-4518-8180-E23F73D0F507}"/>
              </a:ext>
            </a:extLst>
          </p:cNvPr>
          <p:cNvSpPr/>
          <p:nvPr/>
        </p:nvSpPr>
        <p:spPr>
          <a:xfrm>
            <a:off x="412455" y="4363624"/>
            <a:ext cx="8026695" cy="1735202"/>
          </a:xfrm>
          <a:prstGeom prst="roundRect">
            <a:avLst/>
          </a:prstGeom>
          <a:solidFill>
            <a:srgbClr val="117E62"/>
          </a:solidFill>
          <a:ln>
            <a:solidFill>
              <a:srgbClr val="117E62"/>
            </a:solid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en-GB" sz="1600" dirty="0">
                <a:latin typeface="Arial" panose="020B0604020202020204" pitchFamily="34" charset="0"/>
                <a:cs typeface="Arial" panose="020B0604020202020204" pitchFamily="34" charset="0"/>
              </a:rPr>
              <a:t>	Antibiotic use follows the same rules as for people; not using antibiotics properly can lead to bacterial resistance so that the antibiotics don’t work. After using antibiotics in both humans or animals, resistant bacteria may grow in the gut and then spread easily from animals to people, or vice versa, and of course between people. For example MRSP (Methicillin-Resistant Staphylococcus pseudintermedius) can be spread from humans to animals.</a:t>
            </a:r>
          </a:p>
        </p:txBody>
      </p:sp>
      <p:sp>
        <p:nvSpPr>
          <p:cNvPr id="3" name="Footer Placeholder 2">
            <a:extLst>
              <a:ext uri="{FF2B5EF4-FFF2-40B4-BE49-F238E27FC236}">
                <a16:creationId xmlns:a16="http://schemas.microsoft.com/office/drawing/2014/main" id="{A0E8AF50-DC88-4E7A-A17D-3B4E02567133}"/>
              </a:ext>
            </a:extLst>
          </p:cNvPr>
          <p:cNvSpPr>
            <a:spLocks noGrp="1"/>
          </p:cNvSpPr>
          <p:nvPr>
            <p:ph type="ftr" sz="quarter" idx="11"/>
          </p:nvPr>
        </p:nvSpPr>
        <p:spPr/>
        <p:txBody>
          <a:bodyPr/>
          <a:lstStyle/>
          <a:p>
            <a:r>
              <a:rPr lang="en-GB"/>
              <a:t>e-Bug.eu</a:t>
            </a:r>
            <a:endParaRPr lang="en-GB" dirty="0"/>
          </a:p>
        </p:txBody>
      </p:sp>
    </p:spTree>
    <p:extLst>
      <p:ext uri="{BB962C8B-B14F-4D97-AF65-F5344CB8AC3E}">
        <p14:creationId xmlns:p14="http://schemas.microsoft.com/office/powerpoint/2010/main" val="1193226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8"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117E6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F7D11C-D27E-425E-AE32-B0629A1E3587}"/>
              </a:ext>
            </a:extLst>
          </p:cNvPr>
          <p:cNvSpPr>
            <a:spLocks noGrp="1"/>
          </p:cNvSpPr>
          <p:nvPr>
            <p:ph type="title"/>
          </p:nvPr>
        </p:nvSpPr>
        <p:spPr>
          <a:xfrm>
            <a:off x="290513" y="2309814"/>
            <a:ext cx="7886700" cy="2852737"/>
          </a:xfrm>
        </p:spPr>
        <p:txBody>
          <a:bodyPr>
            <a:normAutofit fontScale="90000"/>
          </a:bodyPr>
          <a:lstStyle/>
          <a:p>
            <a:r>
              <a:rPr lang="en-GB" b="1" dirty="0"/>
              <a:t>MS PowerPoint Presentation:</a:t>
            </a:r>
            <a:br>
              <a:rPr lang="en-GB" b="1" dirty="0"/>
            </a:br>
            <a:r>
              <a:rPr lang="en-GB" b="1" dirty="0"/>
              <a:t>Taking Care of Your Pet</a:t>
            </a:r>
          </a:p>
        </p:txBody>
      </p:sp>
      <p:sp>
        <p:nvSpPr>
          <p:cNvPr id="4" name="Footer Placeholder 3">
            <a:extLst>
              <a:ext uri="{FF2B5EF4-FFF2-40B4-BE49-F238E27FC236}">
                <a16:creationId xmlns:a16="http://schemas.microsoft.com/office/drawing/2014/main" id="{7C6CE578-2B30-4A52-9860-41CEACA440CD}"/>
              </a:ext>
            </a:extLst>
          </p:cNvPr>
          <p:cNvSpPr>
            <a:spLocks noGrp="1"/>
          </p:cNvSpPr>
          <p:nvPr>
            <p:ph type="ftr" sz="quarter" idx="11"/>
          </p:nvPr>
        </p:nvSpPr>
        <p:spPr/>
        <p:txBody>
          <a:bodyPr/>
          <a:lstStyle/>
          <a:p>
            <a:r>
              <a:rPr lang="en-GB"/>
              <a:t>e-Bug.eu</a:t>
            </a:r>
            <a:endParaRPr lang="en-GB" dirty="0"/>
          </a:p>
        </p:txBody>
      </p:sp>
    </p:spTree>
    <p:extLst>
      <p:ext uri="{BB962C8B-B14F-4D97-AF65-F5344CB8AC3E}">
        <p14:creationId xmlns:p14="http://schemas.microsoft.com/office/powerpoint/2010/main" val="146263959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1CC990-AD08-47C8-8DBD-3D30B1AE0B53}"/>
              </a:ext>
            </a:extLst>
          </p:cNvPr>
          <p:cNvSpPr>
            <a:spLocks noGrp="1"/>
          </p:cNvSpPr>
          <p:nvPr>
            <p:ph type="ctrTitle"/>
          </p:nvPr>
        </p:nvSpPr>
        <p:spPr/>
        <p:txBody>
          <a:bodyPr/>
          <a:lstStyle/>
          <a:p>
            <a:r>
              <a:rPr lang="en-GB" dirty="0"/>
              <a:t>Animal and Farm Hygiene</a:t>
            </a:r>
          </a:p>
        </p:txBody>
      </p:sp>
      <p:sp>
        <p:nvSpPr>
          <p:cNvPr id="3" name="Subtitle 2">
            <a:extLst>
              <a:ext uri="{FF2B5EF4-FFF2-40B4-BE49-F238E27FC236}">
                <a16:creationId xmlns:a16="http://schemas.microsoft.com/office/drawing/2014/main" id="{0FDD6A8F-7E22-452E-AA9B-A73DA4A8DA69}"/>
              </a:ext>
            </a:extLst>
          </p:cNvPr>
          <p:cNvSpPr>
            <a:spLocks noGrp="1"/>
          </p:cNvSpPr>
          <p:nvPr>
            <p:ph type="subTitle" idx="1"/>
          </p:nvPr>
        </p:nvSpPr>
        <p:spPr/>
        <p:txBody>
          <a:bodyPr/>
          <a:lstStyle/>
          <a:p>
            <a:r>
              <a:rPr lang="en-GB" dirty="0"/>
              <a:t>Taking care of your pet</a:t>
            </a:r>
          </a:p>
        </p:txBody>
      </p:sp>
    </p:spTree>
    <p:extLst>
      <p:ext uri="{BB962C8B-B14F-4D97-AF65-F5344CB8AC3E}">
        <p14:creationId xmlns:p14="http://schemas.microsoft.com/office/powerpoint/2010/main" val="213064129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4FA044-6E7E-4B58-AE6C-9147DCB106F0}"/>
              </a:ext>
            </a:extLst>
          </p:cNvPr>
          <p:cNvSpPr>
            <a:spLocks noGrp="1"/>
          </p:cNvSpPr>
          <p:nvPr>
            <p:ph type="title"/>
          </p:nvPr>
        </p:nvSpPr>
        <p:spPr/>
        <p:txBody>
          <a:bodyPr/>
          <a:lstStyle/>
          <a:p>
            <a:pPr algn="ctr"/>
            <a:r>
              <a:rPr lang="en-GB" b="1" dirty="0"/>
              <a:t>Animal and Human Health Have a lot in Common</a:t>
            </a:r>
          </a:p>
        </p:txBody>
      </p:sp>
      <p:sp>
        <p:nvSpPr>
          <p:cNvPr id="6" name="Content Placeholder 2">
            <a:extLst>
              <a:ext uri="{FF2B5EF4-FFF2-40B4-BE49-F238E27FC236}">
                <a16:creationId xmlns:a16="http://schemas.microsoft.com/office/drawing/2014/main" id="{A88D1DEF-A1D3-43C8-9144-DA605174F2C6}"/>
              </a:ext>
            </a:extLst>
          </p:cNvPr>
          <p:cNvSpPr>
            <a:spLocks noGrp="1"/>
          </p:cNvSpPr>
          <p:nvPr>
            <p:ph idx="1"/>
          </p:nvPr>
        </p:nvSpPr>
        <p:spPr>
          <a:xfrm>
            <a:off x="2060393" y="1970136"/>
            <a:ext cx="5023211" cy="743404"/>
          </a:xfrm>
          <a:ln w="38100">
            <a:solidFill>
              <a:srgbClr val="117E62"/>
            </a:solidFill>
          </a:ln>
        </p:spPr>
        <p:txBody>
          <a:bodyPr>
            <a:normAutofit fontScale="85000" lnSpcReduction="10000"/>
          </a:bodyPr>
          <a:lstStyle/>
          <a:p>
            <a:pPr marL="0" indent="0" algn="just">
              <a:buNone/>
            </a:pPr>
            <a:r>
              <a:rPr lang="en-GB" dirty="0"/>
              <a:t>Can you think of any similarities between human and animal health?</a:t>
            </a:r>
          </a:p>
        </p:txBody>
      </p:sp>
      <p:pic>
        <p:nvPicPr>
          <p:cNvPr id="5" name="Picture 6" descr="Footprint and paw print in sand">
            <a:extLst>
              <a:ext uri="{FF2B5EF4-FFF2-40B4-BE49-F238E27FC236}">
                <a16:creationId xmlns:a16="http://schemas.microsoft.com/office/drawing/2014/main" id="{BEF7A64A-69D6-4FFE-9DB9-FBBE45E9140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a:xfrm>
            <a:off x="2300536" y="2965485"/>
            <a:ext cx="4542927" cy="2997119"/>
          </a:xfrm>
          <a:prstGeom prst="rect">
            <a:avLst/>
          </a:prstGeom>
          <a:noFill/>
        </p:spPr>
      </p:pic>
      <p:sp>
        <p:nvSpPr>
          <p:cNvPr id="4" name="Footer Placeholder 3">
            <a:extLst>
              <a:ext uri="{FF2B5EF4-FFF2-40B4-BE49-F238E27FC236}">
                <a16:creationId xmlns:a16="http://schemas.microsoft.com/office/drawing/2014/main" id="{188D15B6-5797-462F-A75B-64B5EA985C87}"/>
              </a:ext>
            </a:extLst>
          </p:cNvPr>
          <p:cNvSpPr>
            <a:spLocks noGrp="1"/>
          </p:cNvSpPr>
          <p:nvPr>
            <p:ph type="ftr" sz="quarter" idx="1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a:ln>
                  <a:noFill/>
                </a:ln>
                <a:solidFill>
                  <a:srgbClr val="302564"/>
                </a:solidFill>
                <a:effectLst/>
                <a:uLnTx/>
                <a:uFillTx/>
                <a:latin typeface="Calibri" panose="020F0502020204030204"/>
                <a:ea typeface="+mn-ea"/>
                <a:cs typeface="+mn-cs"/>
              </a:rPr>
              <a:t>e-Bug.eu</a:t>
            </a:r>
            <a:endParaRPr kumimoji="0" lang="en-GB" sz="1800" b="0" i="0" u="none" strike="noStrike" kern="1200" cap="none" spc="0" normalizeH="0" baseline="0" noProof="0" dirty="0">
              <a:ln>
                <a:noFill/>
              </a:ln>
              <a:solidFill>
                <a:srgbClr val="302564"/>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70482007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4FA044-6E7E-4B58-AE6C-9147DCB106F0}"/>
              </a:ext>
            </a:extLst>
          </p:cNvPr>
          <p:cNvSpPr>
            <a:spLocks noGrp="1"/>
          </p:cNvSpPr>
          <p:nvPr>
            <p:ph type="title"/>
          </p:nvPr>
        </p:nvSpPr>
        <p:spPr>
          <a:xfrm>
            <a:off x="606994" y="96461"/>
            <a:ext cx="7886700" cy="1325563"/>
          </a:xfrm>
        </p:spPr>
        <p:txBody>
          <a:bodyPr/>
          <a:lstStyle/>
          <a:p>
            <a:pPr algn="ctr"/>
            <a:r>
              <a:rPr lang="en-GB" b="1" dirty="0"/>
              <a:t>Diet</a:t>
            </a:r>
          </a:p>
        </p:txBody>
      </p:sp>
      <p:sp>
        <p:nvSpPr>
          <p:cNvPr id="3" name="Content Placeholder 2">
            <a:extLst>
              <a:ext uri="{FF2B5EF4-FFF2-40B4-BE49-F238E27FC236}">
                <a16:creationId xmlns:a16="http://schemas.microsoft.com/office/drawing/2014/main" id="{736CC254-3A05-42F9-9319-F72717823C13}"/>
              </a:ext>
            </a:extLst>
          </p:cNvPr>
          <p:cNvSpPr>
            <a:spLocks noGrp="1"/>
          </p:cNvSpPr>
          <p:nvPr>
            <p:ph idx="1"/>
          </p:nvPr>
        </p:nvSpPr>
        <p:spPr>
          <a:xfrm>
            <a:off x="501425" y="1413806"/>
            <a:ext cx="3673474" cy="654373"/>
          </a:xfrm>
          <a:ln w="38100">
            <a:solidFill>
              <a:srgbClr val="117E62"/>
            </a:solidFill>
          </a:ln>
        </p:spPr>
        <p:txBody>
          <a:bodyPr/>
          <a:lstStyle/>
          <a:p>
            <a:pPr marL="0" indent="0" algn="just">
              <a:buNone/>
            </a:pPr>
            <a:r>
              <a:rPr lang="en-GB" dirty="0"/>
              <a:t>I eat a balanced diet</a:t>
            </a:r>
          </a:p>
        </p:txBody>
      </p:sp>
      <p:pic>
        <p:nvPicPr>
          <p:cNvPr id="14" name="Picture 32" descr="bread">
            <a:extLst>
              <a:ext uri="{FF2B5EF4-FFF2-40B4-BE49-F238E27FC236}">
                <a16:creationId xmlns:a16="http://schemas.microsoft.com/office/drawing/2014/main" id="{4D204865-CB32-4E8D-8436-31F8669D5D2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8131" y="2137385"/>
            <a:ext cx="796925" cy="860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26" descr="glass of water">
            <a:extLst>
              <a:ext uri="{FF2B5EF4-FFF2-40B4-BE49-F238E27FC236}">
                <a16:creationId xmlns:a16="http://schemas.microsoft.com/office/drawing/2014/main" id="{555403B5-9241-4255-91BF-F6C3A20D2B7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977006" y="2284796"/>
            <a:ext cx="596900" cy="774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18" descr="fruits">
            <a:extLst>
              <a:ext uri="{FF2B5EF4-FFF2-40B4-BE49-F238E27FC236}">
                <a16:creationId xmlns:a16="http://schemas.microsoft.com/office/drawing/2014/main" id="{2E753CF4-8CBF-48D7-99E5-B1F18221E07E}"/>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883469" y="2343534"/>
            <a:ext cx="1100137" cy="715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10" descr="salad items">
            <a:extLst>
              <a:ext uri="{FF2B5EF4-FFF2-40B4-BE49-F238E27FC236}">
                <a16:creationId xmlns:a16="http://schemas.microsoft.com/office/drawing/2014/main" id="{84B49837-EBAA-4EBA-BF56-862C205BA724}"/>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06994" y="3165859"/>
            <a:ext cx="1238250" cy="912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24" descr="steak">
            <a:extLst>
              <a:ext uri="{FF2B5EF4-FFF2-40B4-BE49-F238E27FC236}">
                <a16:creationId xmlns:a16="http://schemas.microsoft.com/office/drawing/2014/main" id="{3C78BFDC-4773-4F30-B4A1-EE7BBD0A0D8C}"/>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791394" y="3356359"/>
            <a:ext cx="873125" cy="5032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20" descr="eggs">
            <a:extLst>
              <a:ext uri="{FF2B5EF4-FFF2-40B4-BE49-F238E27FC236}">
                <a16:creationId xmlns:a16="http://schemas.microsoft.com/office/drawing/2014/main" id="{D8D6B5DA-A697-4CD8-B87A-E7E68EAB78B4}"/>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718119" y="4054859"/>
            <a:ext cx="1066800" cy="711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28" descr="glass of milk">
            <a:extLst>
              <a:ext uri="{FF2B5EF4-FFF2-40B4-BE49-F238E27FC236}">
                <a16:creationId xmlns:a16="http://schemas.microsoft.com/office/drawing/2014/main" id="{C5B94A4A-5FDC-4F5E-B7E9-EFACED9EFEFB}"/>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1749994" y="3859596"/>
            <a:ext cx="1309687" cy="871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Picture 34" descr="cereal bar">
            <a:extLst>
              <a:ext uri="{FF2B5EF4-FFF2-40B4-BE49-F238E27FC236}">
                <a16:creationId xmlns:a16="http://schemas.microsoft.com/office/drawing/2014/main" id="{F473A35D-AF10-4250-9C29-57267B1E3A6C}"/>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2919981" y="3977071"/>
            <a:ext cx="1050925" cy="788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Picture 30" descr="cheese">
            <a:extLst>
              <a:ext uri="{FF2B5EF4-FFF2-40B4-BE49-F238E27FC236}">
                <a16:creationId xmlns:a16="http://schemas.microsoft.com/office/drawing/2014/main" id="{DF59D43A-A853-4A30-A555-A95FB9E48899}"/>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673669" y="4915284"/>
            <a:ext cx="1136650" cy="8524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22" descr="fish">
            <a:extLst>
              <a:ext uri="{FF2B5EF4-FFF2-40B4-BE49-F238E27FC236}">
                <a16:creationId xmlns:a16="http://schemas.microsoft.com/office/drawing/2014/main" id="{013E26CE-E270-4634-83B8-0FFB22C9C4E8}"/>
              </a:ext>
            </a:extLst>
          </p:cNvPr>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2867594" y="4867659"/>
            <a:ext cx="1073150" cy="903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Content Placeholder 2">
            <a:extLst>
              <a:ext uri="{FF2B5EF4-FFF2-40B4-BE49-F238E27FC236}">
                <a16:creationId xmlns:a16="http://schemas.microsoft.com/office/drawing/2014/main" id="{4D09071B-C12B-4EAC-B899-71F1539739C9}"/>
              </a:ext>
            </a:extLst>
          </p:cNvPr>
          <p:cNvSpPr txBox="1">
            <a:spLocks/>
          </p:cNvSpPr>
          <p:nvPr/>
        </p:nvSpPr>
        <p:spPr>
          <a:xfrm>
            <a:off x="4402837" y="1402974"/>
            <a:ext cx="4607813" cy="703472"/>
          </a:xfrm>
          <a:prstGeom prst="rect">
            <a:avLst/>
          </a:prstGeom>
          <a:ln w="38100">
            <a:solidFill>
              <a:srgbClr val="117E62"/>
            </a:solidFill>
          </a:ln>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just"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GB" sz="2800" b="0" i="0" u="none" strike="noStrike" kern="1200" cap="none" spc="0" normalizeH="0" baseline="0" noProof="0" dirty="0">
                <a:ln>
                  <a:noFill/>
                </a:ln>
                <a:solidFill>
                  <a:srgbClr val="302564"/>
                </a:solidFill>
                <a:effectLst/>
                <a:uLnTx/>
                <a:uFillTx/>
                <a:latin typeface="Arial" panose="020B0604020202020204" pitchFamily="34" charset="0"/>
                <a:ea typeface="+mn-ea"/>
                <a:cs typeface="Arial" panose="020B0604020202020204" pitchFamily="34" charset="0"/>
              </a:rPr>
              <a:t>My pet eats a balanced diet</a:t>
            </a:r>
          </a:p>
        </p:txBody>
      </p:sp>
      <p:pic>
        <p:nvPicPr>
          <p:cNvPr id="19" name="Picture 42" descr="cat with food">
            <a:extLst>
              <a:ext uri="{FF2B5EF4-FFF2-40B4-BE49-F238E27FC236}">
                <a16:creationId xmlns:a16="http://schemas.microsoft.com/office/drawing/2014/main" id="{F04D4642-87CC-4894-ADF4-B2CF3EF94978}"/>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5197475" y="2649921"/>
            <a:ext cx="1317625" cy="1755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Picture 36" descr="bowl of dog food">
            <a:extLst>
              <a:ext uri="{FF2B5EF4-FFF2-40B4-BE49-F238E27FC236}">
                <a16:creationId xmlns:a16="http://schemas.microsoft.com/office/drawing/2014/main" id="{543CEA2D-9030-4EEC-BFFB-736A74CBB094}"/>
              </a:ext>
            </a:extLst>
          </p:cNvPr>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6624638" y="2343534"/>
            <a:ext cx="1439862" cy="958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 name="Picture 40" descr="dog biscuit">
            <a:extLst>
              <a:ext uri="{FF2B5EF4-FFF2-40B4-BE49-F238E27FC236}">
                <a16:creationId xmlns:a16="http://schemas.microsoft.com/office/drawing/2014/main" id="{21B15EBD-0328-4FED-962C-E230717AD36E}"/>
              </a:ext>
            </a:extLst>
          </p:cNvPr>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5540375" y="4478721"/>
            <a:ext cx="827088" cy="827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 name="Picture 38" descr="animal water bowl">
            <a:extLst>
              <a:ext uri="{FF2B5EF4-FFF2-40B4-BE49-F238E27FC236}">
                <a16:creationId xmlns:a16="http://schemas.microsoft.com/office/drawing/2014/main" id="{A2EF6B21-46F5-48AE-BDEE-2ED313DBF2E4}"/>
              </a:ext>
            </a:extLst>
          </p:cNvPr>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7551738" y="4478721"/>
            <a:ext cx="908050" cy="782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Footer Placeholder 3">
            <a:extLst>
              <a:ext uri="{FF2B5EF4-FFF2-40B4-BE49-F238E27FC236}">
                <a16:creationId xmlns:a16="http://schemas.microsoft.com/office/drawing/2014/main" id="{188D15B6-5797-462F-A75B-64B5EA985C87}"/>
              </a:ext>
            </a:extLst>
          </p:cNvPr>
          <p:cNvSpPr>
            <a:spLocks noGrp="1"/>
          </p:cNvSpPr>
          <p:nvPr>
            <p:ph type="ftr" sz="quarter" idx="1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a:ln>
                  <a:noFill/>
                </a:ln>
                <a:solidFill>
                  <a:srgbClr val="302564"/>
                </a:solidFill>
                <a:effectLst/>
                <a:uLnTx/>
                <a:uFillTx/>
                <a:latin typeface="Calibri" panose="020F0502020204030204"/>
                <a:ea typeface="+mn-ea"/>
                <a:cs typeface="+mn-cs"/>
              </a:rPr>
              <a:t>e-Bug.eu</a:t>
            </a:r>
            <a:endParaRPr kumimoji="0" lang="en-GB" sz="1800" b="0" i="0" u="none" strike="noStrike" kern="1200" cap="none" spc="0" normalizeH="0" baseline="0" noProof="0" dirty="0">
              <a:ln>
                <a:noFill/>
              </a:ln>
              <a:solidFill>
                <a:srgbClr val="302564"/>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132087731"/>
      </p:ext>
    </p:extLst>
  </p:cSld>
  <p:clrMapOvr>
    <a:masterClrMapping/>
  </p:clrMapOvr>
</p:sld>
</file>

<file path=ppt/theme/theme1.xml><?xml version="1.0" encoding="utf-8"?>
<a:theme xmlns:a="http://schemas.openxmlformats.org/drawingml/2006/main" name="Office Theme">
  <a:themeElements>
    <a:clrScheme name="e-Bug master">
      <a:dk1>
        <a:srgbClr val="302564"/>
      </a:dk1>
      <a:lt1>
        <a:sysClr val="window" lastClr="FFFFFF"/>
      </a:lt1>
      <a:dk2>
        <a:srgbClr val="007C91"/>
      </a:dk2>
      <a:lt2>
        <a:srgbClr val="E7E6E6"/>
      </a:lt2>
      <a:accent1>
        <a:srgbClr val="F16436"/>
      </a:accent1>
      <a:accent2>
        <a:srgbClr val="FAC02B"/>
      </a:accent2>
      <a:accent3>
        <a:srgbClr val="8DC641"/>
      </a:accent3>
      <a:accent4>
        <a:srgbClr val="12B38F"/>
      </a:accent4>
      <a:accent5>
        <a:srgbClr val="2862A5"/>
      </a:accent5>
      <a:accent6>
        <a:srgbClr val="712B8F"/>
      </a:accent6>
      <a:hlink>
        <a:srgbClr val="302564"/>
      </a:hlink>
      <a:folHlink>
        <a:srgbClr val="712B8F"/>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e-Bug template" id="{75579902-F6E3-4C71-AB71-3B7D5BD1337B}" vid="{C1FBD216-3121-4865-9F19-D768D575CE4F}"/>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e-Bug template</Template>
  <TotalTime>1329</TotalTime>
  <Words>2750</Words>
  <Application>Microsoft Office PowerPoint</Application>
  <PresentationFormat>On-screen Show (4:3)</PresentationFormat>
  <Paragraphs>426</Paragraphs>
  <Slides>45</Slides>
  <Notes>8</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45</vt:i4>
      </vt:variant>
    </vt:vector>
  </HeadingPairs>
  <TitlesOfParts>
    <vt:vector size="50" baseType="lpstr">
      <vt:lpstr>Agency FB</vt:lpstr>
      <vt:lpstr>Arial</vt:lpstr>
      <vt:lpstr>Calibri</vt:lpstr>
      <vt:lpstr>Wingdings</vt:lpstr>
      <vt:lpstr>Office Theme</vt:lpstr>
      <vt:lpstr>Spread of Infection: Animal and Farm Hygiene</vt:lpstr>
      <vt:lpstr>Learning Outcomes</vt:lpstr>
      <vt:lpstr>Curriculum Links</vt:lpstr>
      <vt:lpstr>Why it is Important to Take Care of Animal’s Health? (1/2)</vt:lpstr>
      <vt:lpstr>Why it is Important to Take Care of Animal’s Health? (2/2)</vt:lpstr>
      <vt:lpstr>MS PowerPoint Presentation: Taking Care of Your Pet</vt:lpstr>
      <vt:lpstr>Animal and Farm Hygiene</vt:lpstr>
      <vt:lpstr>Animal and Human Health Have a lot in Common</vt:lpstr>
      <vt:lpstr>Diet</vt:lpstr>
      <vt:lpstr>Hygiene</vt:lpstr>
      <vt:lpstr>Dental Hygiene</vt:lpstr>
      <vt:lpstr>Ticks</vt:lpstr>
      <vt:lpstr>Exercise</vt:lpstr>
      <vt:lpstr>Vaccinations</vt:lpstr>
      <vt:lpstr>Antibiotics (1/2)</vt:lpstr>
      <vt:lpstr>Antibiotics (2/2)</vt:lpstr>
      <vt:lpstr>One Health</vt:lpstr>
      <vt:lpstr>Main Activity: Memory Game</vt:lpstr>
      <vt:lpstr>Memory Game Activity</vt:lpstr>
      <vt:lpstr>Discussion</vt:lpstr>
      <vt:lpstr>Discussion Points</vt:lpstr>
      <vt:lpstr>Extension Activities</vt:lpstr>
      <vt:lpstr>Memory Game 1 – Human Health</vt:lpstr>
      <vt:lpstr>Memory Game 2 – Human Health</vt:lpstr>
      <vt:lpstr>Memory Game 3 – Human Health</vt:lpstr>
      <vt:lpstr>Memory Game 4 – Human Health</vt:lpstr>
      <vt:lpstr>Memory Game 1 – Animal Health</vt:lpstr>
      <vt:lpstr>Memory Game 2 – Animal Health</vt:lpstr>
      <vt:lpstr>Memory Game 3 – Animal Health</vt:lpstr>
      <vt:lpstr>Memory Game 4 – Animal Health</vt:lpstr>
      <vt:lpstr>Memory Game. Human Health vs Animal Health - Answers</vt:lpstr>
      <vt:lpstr>Memory Game. Human Health vs Animal Health – Answers 1</vt:lpstr>
      <vt:lpstr>Memory Game. Human Health vs Animal Health – Answers 2</vt:lpstr>
      <vt:lpstr>Memory Game. Human Health vs Animal Health – Answers 3</vt:lpstr>
      <vt:lpstr>Memory Game. Human Health vs Animal Health – Answers 4</vt:lpstr>
      <vt:lpstr>Memory Game. Human Health vs Animal Health – Answers 5</vt:lpstr>
      <vt:lpstr>Memory Game. Human Health vs Animal Health – Answers 6</vt:lpstr>
      <vt:lpstr>Animal and Farm Hygiene Quiz 1</vt:lpstr>
      <vt:lpstr>Animal and Farm Hygiene Quiz 2</vt:lpstr>
      <vt:lpstr>Animal and Farm Hygiene Quiz 3</vt:lpstr>
      <vt:lpstr>Animal and Farm Hygiene Quiz 1 - Answers</vt:lpstr>
      <vt:lpstr>Animal and Farm Hygiene Quiz 2 - Answers</vt:lpstr>
      <vt:lpstr>Animal and Farm Hygiene Quiz 3 - Answers</vt:lpstr>
      <vt:lpstr>Learning Consolidation</vt:lpstr>
      <vt:lpstr>Discussion Question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Hand Hygiene</dc:title>
  <dc:creator>Amy Jackson</dc:creator>
  <cp:lastModifiedBy>Liam Clayton</cp:lastModifiedBy>
  <cp:revision>162</cp:revision>
  <dcterms:created xsi:type="dcterms:W3CDTF">2022-02-28T09:25:11Z</dcterms:created>
  <dcterms:modified xsi:type="dcterms:W3CDTF">2022-08-18T13:30:03Z</dcterms:modified>
</cp:coreProperties>
</file>