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2"/>
  </p:notesMasterIdLst>
  <p:sldIdLst>
    <p:sldId id="269" r:id="rId2"/>
    <p:sldId id="267" r:id="rId3"/>
    <p:sldId id="298" r:id="rId4"/>
    <p:sldId id="262" r:id="rId5"/>
    <p:sldId id="259" r:id="rId6"/>
    <p:sldId id="260" r:id="rId7"/>
    <p:sldId id="261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0000"/>
    <a:srgbClr val="E6E6E6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3E8DB-2C18-4762-AF07-C9DCDD15562F}" v="479" dt="2021-01-20T13:35:33.176"/>
    <p1510:client id="{44A7A152-6B9E-4128-A521-81877F7A5C39}" v="3" dt="2021-11-14T17:30:17.908"/>
    <p1510:client id="{B43CB71E-BF40-48E6-A41C-5A5891956818}" v="312" dt="2021-11-11T10:25:58.880"/>
    <p1510:client id="{BB361D1A-0814-4CD5-979E-C0A15E106936}" v="153" dt="2021-10-14T08:02:23.1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4" autoAdjust="0"/>
    <p:restoredTop sz="79883" autoAdjust="0"/>
  </p:normalViewPr>
  <p:slideViewPr>
    <p:cSldViewPr snapToGrid="0">
      <p:cViewPr varScale="1">
        <p:scale>
          <a:sx n="54" d="100"/>
          <a:sy n="54" d="100"/>
        </p:scale>
        <p:origin x="121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A91C5-140D-43C0-86B2-A25AE8D1A03D}" type="datetimeFigureOut">
              <a:rPr lang="sv-SE"/>
              <a:t>2022-04-07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E8CB5-77E5-4FAE-9FF7-7FB5FC222C2F}" type="slidenum">
              <a:rPr lang="sv-SE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433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verigesradio.se/avsnitt/1097895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xhere.com/en/photo/1457247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E8CB5-77E5-4FAE-9FF7-7FB5FC222C2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103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Klicka på bilden så startar radioprogrammet </a:t>
            </a:r>
            <a:r>
              <a:rPr kumimoji="0" lang="sv-S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Dystopia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 P3 </a:t>
            </a:r>
            <a:r>
              <a:rPr kumimoji="0" lang="sv-SE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 postantibiotiska eran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Eleverna får lyssna från början till 2.38 minuter in i programmet.  Länk till programmet om hyperlänken inte fungerar: </a:t>
            </a:r>
            <a:r>
              <a:rPr kumimoji="0" lang="sv-SE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https://sverigesradio.se/avsnitt/1097895</a:t>
            </a:r>
            <a:br>
              <a:rPr kumimoji="0" lang="sv-SE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sv-SE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cs typeface="Calibri"/>
              </a:rPr>
              <a:t>Bildkälla</a:t>
            </a:r>
            <a:r>
              <a:rPr lang="en-US" dirty="0">
                <a:cs typeface="Calibri"/>
              </a:rPr>
              <a:t>: </a:t>
            </a:r>
            <a:r>
              <a:rPr lang="sv-SE" dirty="0">
                <a:hlinkClick r:id="rId4"/>
              </a:rPr>
              <a:t>https://pxhere.com/en/photo/1457247</a:t>
            </a:r>
            <a:r>
              <a:rPr lang="sv-SE" dirty="0"/>
              <a:t> </a:t>
            </a:r>
            <a:r>
              <a:rPr lang="sv-SE" dirty="0">
                <a:cs typeface="Calibri"/>
              </a:rPr>
              <a:t>(public </a:t>
            </a:r>
            <a:r>
              <a:rPr lang="sv-SE" dirty="0" err="1">
                <a:cs typeface="Calibri"/>
              </a:rPr>
              <a:t>domain</a:t>
            </a:r>
            <a:r>
              <a:rPr lang="sv-SE" dirty="0">
                <a:cs typeface="Calibri"/>
              </a:rPr>
              <a:t>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7167D-3680-4B26-A638-5B105C4CDC3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25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E8CB5-77E5-4FAE-9FF7-7FB5FC222C2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9182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E8CB5-77E5-4FAE-9FF7-7FB5FC222C2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4873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E8CB5-77E5-4FAE-9FF7-7FB5FC222C2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67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00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22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3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35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9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90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418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18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6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6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44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3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yddaantibiotikan.s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A55F18B-1DB1-4070-A93A-0D96536D8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2337" y="4817490"/>
            <a:ext cx="3369548" cy="168477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1335AC1-480C-FF48-9F33-8244987F0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05304"/>
            <a:ext cx="9144000" cy="1073492"/>
          </a:xfrm>
        </p:spPr>
        <p:txBody>
          <a:bodyPr>
            <a:normAutofit fontScale="90000"/>
          </a:bodyPr>
          <a:lstStyle/>
          <a:p>
            <a:pPr fontAlgn="base"/>
            <a:r>
              <a:rPr lang="sv-SE" b="1" dirty="0"/>
              <a:t>Rädda antibiotikan </a:t>
            </a:r>
            <a:br>
              <a:rPr lang="sv-SE" b="1" dirty="0"/>
            </a:br>
            <a:r>
              <a:rPr lang="sv-SE" b="1" dirty="0"/>
              <a:t>med kunskap och handling</a:t>
            </a:r>
          </a:p>
        </p:txBody>
      </p:sp>
      <p:sp>
        <p:nvSpPr>
          <p:cNvPr id="5" name="Subtitle 9">
            <a:extLst>
              <a:ext uri="{FF2B5EF4-FFF2-40B4-BE49-F238E27FC236}">
                <a16:creationId xmlns:a16="http://schemas.microsoft.com/office/drawing/2014/main" id="{D61F966A-CD3D-4D03-9912-F74628816286}"/>
              </a:ext>
            </a:extLst>
          </p:cNvPr>
          <p:cNvSpPr txBox="1">
            <a:spLocks/>
          </p:cNvSpPr>
          <p:nvPr/>
        </p:nvSpPr>
        <p:spPr>
          <a:xfrm>
            <a:off x="709882" y="2947527"/>
            <a:ext cx="10839224" cy="2133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spc="0" dirty="0">
                <a:solidFill>
                  <a:srgbClr val="000000"/>
                </a:solidFill>
              </a:rPr>
              <a:t>Ett utbildningsmaterial från projektet </a:t>
            </a:r>
          </a:p>
          <a:p>
            <a:r>
              <a:rPr lang="sv-SE" sz="2800" i="1" spc="0" dirty="0">
                <a:solidFill>
                  <a:srgbClr val="000000"/>
                </a:solidFill>
              </a:rPr>
              <a:t>Undervisning för och lärande av handlingskompetens </a:t>
            </a:r>
            <a:br>
              <a:rPr lang="sv-SE" sz="2800" i="1" spc="0" dirty="0">
                <a:solidFill>
                  <a:srgbClr val="000000"/>
                </a:solidFill>
              </a:rPr>
            </a:br>
            <a:r>
              <a:rPr lang="sv-SE" sz="2800" i="1" spc="0" dirty="0">
                <a:solidFill>
                  <a:srgbClr val="000000"/>
                </a:solidFill>
              </a:rPr>
              <a:t>i utbildning om antibiotikaresistens</a:t>
            </a:r>
          </a:p>
          <a:p>
            <a:endParaRPr lang="sv-SE" spc="0" dirty="0">
              <a:latin typeface="Gill Alt One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680835D-BDF4-437B-B589-2473688483A8}"/>
              </a:ext>
            </a:extLst>
          </p:cNvPr>
          <p:cNvSpPr txBox="1"/>
          <p:nvPr/>
        </p:nvSpPr>
        <p:spPr>
          <a:xfrm>
            <a:off x="2502040" y="4614595"/>
            <a:ext cx="7415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Gill Alt One MT" panose="020B0502020104020203" pitchFamily="34" charset="0"/>
              </a:rPr>
              <a:t>Presentationer, lärarhandledningar och elevuppgifter kan laddas ner från </a:t>
            </a:r>
          </a:p>
          <a:p>
            <a:pPr algn="ctr"/>
            <a:r>
              <a:rPr lang="sv-SE" sz="1600" dirty="0">
                <a:latin typeface="Gill Alt One MT" panose="020B0502020104020203" pitchFamily="34" charset="0"/>
              </a:rPr>
              <a:t>Nationellt resurscentrum för biologiundervisnings webbplats: www.bioresurs.uu.se.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481A7C1-A207-4930-9FA0-664CD4C606EE}"/>
              </a:ext>
            </a:extLst>
          </p:cNvPr>
          <p:cNvSpPr txBox="1"/>
          <p:nvPr/>
        </p:nvSpPr>
        <p:spPr>
          <a:xfrm>
            <a:off x="1939332" y="581685"/>
            <a:ext cx="8380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PPT 1 – HÖGSTADIET</a:t>
            </a:r>
            <a:endParaRPr lang="en-SE" sz="1600" dirty="0"/>
          </a:p>
        </p:txBody>
      </p:sp>
    </p:spTree>
    <p:extLst>
      <p:ext uri="{BB962C8B-B14F-4D97-AF65-F5344CB8AC3E}">
        <p14:creationId xmlns:p14="http://schemas.microsoft.com/office/powerpoint/2010/main" val="160752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4BD820-86ED-4752-A7C3-66EE3D178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951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rgbClr val="000000"/>
                </a:solidFill>
                <a:latin typeface="Gill alt one mp"/>
              </a:rPr>
              <a:t>Exit ticket</a:t>
            </a:r>
            <a:endParaRPr lang="sv-SE" sz="4000" dirty="0">
              <a:solidFill>
                <a:srgbClr val="000000"/>
              </a:solidFill>
              <a:latin typeface="Gill alt one mp"/>
              <a:cs typeface="Calibri Light"/>
            </a:endParaRP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5A7C02D-A884-4996-BE5D-A3FCE70BAAC2}"/>
              </a:ext>
            </a:extLst>
          </p:cNvPr>
          <p:cNvSpPr/>
          <p:nvPr/>
        </p:nvSpPr>
        <p:spPr>
          <a:xfrm>
            <a:off x="1992085" y="1665514"/>
            <a:ext cx="8207829" cy="395060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defTabSz="449263">
              <a:spcBef>
                <a:spcPts val="1800"/>
              </a:spcBef>
              <a:buFont typeface="+mj-lt"/>
              <a:buAutoNum type="arabicPeriod"/>
              <a:tabLst>
                <a:tab pos="6454775" algn="l"/>
              </a:tabLst>
            </a:pPr>
            <a:r>
              <a:rPr lang="sv-SE" sz="2800" dirty="0">
                <a:solidFill>
                  <a:srgbClr val="000000"/>
                </a:solidFill>
                <a:latin typeface="Gill alt one mp"/>
              </a:rPr>
              <a:t>Hjälper antibiotika mot bakterier?          	JA/NEJ</a:t>
            </a:r>
          </a:p>
          <a:p>
            <a:pPr marL="514350" indent="-514350" defTabSz="449263">
              <a:spcBef>
                <a:spcPts val="1800"/>
              </a:spcBef>
              <a:buFont typeface="+mj-lt"/>
              <a:buAutoNum type="arabicPeriod"/>
              <a:tabLst>
                <a:tab pos="6454775" algn="l"/>
              </a:tabLst>
            </a:pPr>
            <a:r>
              <a:rPr lang="sv-SE" sz="2800" dirty="0">
                <a:solidFill>
                  <a:srgbClr val="000000"/>
                </a:solidFill>
                <a:latin typeface="Gill alt one mp"/>
              </a:rPr>
              <a:t>Hjälper antibiotika mot virus?                 	JA/NEJ</a:t>
            </a:r>
          </a:p>
          <a:p>
            <a:pPr marL="514350" indent="-514350" defTabSz="449263">
              <a:spcBef>
                <a:spcPts val="1800"/>
              </a:spcBef>
              <a:buFont typeface="+mj-lt"/>
              <a:buAutoNum type="arabicPeriod"/>
              <a:tabLst>
                <a:tab pos="6454775" algn="l"/>
              </a:tabLst>
            </a:pPr>
            <a:r>
              <a:rPr lang="sv-SE" sz="2800" dirty="0">
                <a:solidFill>
                  <a:srgbClr val="000000"/>
                </a:solidFill>
                <a:latin typeface="Gill alt one mp"/>
              </a:rPr>
              <a:t>Blir du frisk fortare om antibiotika </a:t>
            </a:r>
            <a:br>
              <a:rPr lang="sv-SE" sz="2800" dirty="0">
                <a:solidFill>
                  <a:srgbClr val="000000"/>
                </a:solidFill>
                <a:latin typeface="Gill alt one mp"/>
              </a:rPr>
            </a:br>
            <a:r>
              <a:rPr lang="sv-SE" sz="2800" dirty="0">
                <a:solidFill>
                  <a:srgbClr val="000000"/>
                </a:solidFill>
                <a:latin typeface="Gill alt one mp"/>
              </a:rPr>
              <a:t>används vid förkylning?                                JA/NEJ</a:t>
            </a:r>
          </a:p>
          <a:p>
            <a:pPr marL="514350" indent="-514350" defTabSz="449263">
              <a:spcBef>
                <a:spcPts val="1800"/>
              </a:spcBef>
              <a:buFont typeface="+mj-lt"/>
              <a:buAutoNum type="arabicPeriod"/>
              <a:tabLst>
                <a:tab pos="6454775" algn="l"/>
              </a:tabLst>
            </a:pPr>
            <a:r>
              <a:rPr lang="sv-SE" sz="2800" dirty="0">
                <a:solidFill>
                  <a:srgbClr val="000000"/>
                </a:solidFill>
                <a:latin typeface="Gill alt one mp"/>
              </a:rPr>
              <a:t>Behöver du antibiotika om du fått </a:t>
            </a:r>
            <a:br>
              <a:rPr lang="sv-SE" sz="2800" dirty="0">
                <a:solidFill>
                  <a:srgbClr val="000000"/>
                </a:solidFill>
                <a:latin typeface="Gill alt one mp"/>
              </a:rPr>
            </a:br>
            <a:r>
              <a:rPr lang="sv-SE" sz="2800" dirty="0">
                <a:solidFill>
                  <a:srgbClr val="000000"/>
                </a:solidFill>
                <a:latin typeface="Gill alt one mp"/>
              </a:rPr>
              <a:t>borrelia (fästingorsakad sjukdom)?            JA/NEJ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969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3D662A35-E73B-4FE5-929F-AC83929B6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7"/>
            <a:ext cx="12192000" cy="685556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EC54ACB-CE6E-43D1-89CA-43C3C1296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28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sz="6700" dirty="0"/>
              <a:t>Antibiotikaresistenta bakterier </a:t>
            </a:r>
            <a:br>
              <a:rPr lang="sv-SE" sz="6700" dirty="0"/>
            </a:br>
            <a:r>
              <a:rPr lang="sv-SE" sz="6700" dirty="0"/>
              <a:t>– vad är problemet?</a:t>
            </a:r>
            <a:br>
              <a:rPr lang="sv-SE" dirty="0"/>
            </a:br>
            <a:r>
              <a:rPr lang="sv-SE" sz="4000" dirty="0">
                <a:solidFill>
                  <a:srgbClr val="990000"/>
                </a:solidFill>
                <a:latin typeface="Gill alt one mp"/>
                <a:cs typeface="Calibri Light"/>
              </a:rPr>
              <a:t> </a:t>
            </a:r>
            <a:endParaRPr lang="sv-SE" sz="4000" dirty="0">
              <a:latin typeface="Gill alt one mp"/>
              <a:cs typeface="Calibri Light" panose="020F0302020204030204"/>
            </a:endParaRPr>
          </a:p>
        </p:txBody>
      </p:sp>
      <p:sp>
        <p:nvSpPr>
          <p:cNvPr id="5" name="Rektangel med rundade hörn 1">
            <a:extLst>
              <a:ext uri="{FF2B5EF4-FFF2-40B4-BE49-F238E27FC236}">
                <a16:creationId xmlns:a16="http://schemas.microsoft.com/office/drawing/2014/main" id="{67734AE2-A502-4797-AEA0-4665ED049F51}"/>
              </a:ext>
            </a:extLst>
          </p:cNvPr>
          <p:cNvSpPr/>
          <p:nvPr/>
        </p:nvSpPr>
        <p:spPr>
          <a:xfrm>
            <a:off x="1917083" y="3192918"/>
            <a:ext cx="8357834" cy="3103499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ctr" anchorCtr="0"/>
          <a:lstStyle/>
          <a:p>
            <a:endParaRPr lang="sv-SE" sz="2400" dirty="0">
              <a:solidFill>
                <a:schemeClr val="tx1"/>
              </a:solidFill>
              <a:latin typeface="Gill alt one mp"/>
            </a:endParaRPr>
          </a:p>
          <a:p>
            <a:pPr lvl="1" indent="-457200">
              <a:lnSpc>
                <a:spcPct val="150000"/>
              </a:lnSpc>
              <a:buFont typeface="Arial" panose="05000000000000000000" pitchFamily="2" charset="2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Vad är antibiotika och antibiotikaresistens?</a:t>
            </a:r>
          </a:p>
          <a:p>
            <a:pPr lvl="1" indent="-457200">
              <a:lnSpc>
                <a:spcPct val="150000"/>
              </a:lnSpc>
              <a:buFont typeface="Arial" panose="05000000000000000000" pitchFamily="2" charset="2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Kan man alltid använda antibiotika?</a:t>
            </a:r>
          </a:p>
          <a:p>
            <a:pPr lvl="1" indent="-457200">
              <a:lnSpc>
                <a:spcPct val="150000"/>
              </a:lnSpc>
              <a:buFont typeface="Arial" panose="05000000000000000000" pitchFamily="2" charset="2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Vad händer om man använder antibiotika felaktigt?</a:t>
            </a:r>
          </a:p>
          <a:p>
            <a:pPr lvl="1" indent="-457200">
              <a:lnSpc>
                <a:spcPct val="150000"/>
              </a:lnSpc>
              <a:buFont typeface="Arial" panose="05000000000000000000" pitchFamily="2" charset="2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Vilka val kan du göra?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BC26421-76AF-4B6B-AF57-E6160E75C350}"/>
              </a:ext>
            </a:extLst>
          </p:cNvPr>
          <p:cNvSpPr txBox="1"/>
          <p:nvPr/>
        </p:nvSpPr>
        <p:spPr>
          <a:xfrm>
            <a:off x="987551" y="1951382"/>
            <a:ext cx="10668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Gill alt one mp"/>
              </a:rPr>
              <a:t>Under fem lektioner ska du få lära dig mer om antibiotika och dess möjligheter och begränsningar. Efteråt kommer du att kunna svara på:</a:t>
            </a:r>
          </a:p>
          <a:p>
            <a:endParaRPr lang="sv-SE" dirty="0">
              <a:latin typeface="Gill alt one mp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8A5416E-B37B-49A4-8A06-6C2B2E815F80}"/>
              </a:ext>
            </a:extLst>
          </p:cNvPr>
          <p:cNvSpPr/>
          <p:nvPr/>
        </p:nvSpPr>
        <p:spPr>
          <a:xfrm>
            <a:off x="11109104" y="6446499"/>
            <a:ext cx="934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pixabay.com</a:t>
            </a:r>
          </a:p>
        </p:txBody>
      </p:sp>
    </p:spTree>
    <p:extLst>
      <p:ext uri="{BB962C8B-B14F-4D97-AF65-F5344CB8AC3E}">
        <p14:creationId xmlns:p14="http://schemas.microsoft.com/office/powerpoint/2010/main" val="160834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ABF23BFA-9637-494E-844F-778343232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3785"/>
            <a:ext cx="12250057" cy="6891785"/>
          </a:xfrm>
          <a:prstGeom prst="rect">
            <a:avLst/>
          </a:prstGeom>
        </p:spPr>
      </p:pic>
      <p:pic>
        <p:nvPicPr>
          <p:cNvPr id="6" name="p3_dystopia_0238">
            <a:hlinkClick r:id="" action="ppaction://media"/>
            <a:extLst>
              <a:ext uri="{FF2B5EF4-FFF2-40B4-BE49-F238E27FC236}">
                <a16:creationId xmlns:a16="http://schemas.microsoft.com/office/drawing/2014/main" id="{029BF1A7-31B1-4C69-801E-9B45C2D2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F0210775-95E1-4D32-A206-B3FBCA8D534D}"/>
              </a:ext>
            </a:extLst>
          </p:cNvPr>
          <p:cNvSpPr/>
          <p:nvPr/>
        </p:nvSpPr>
        <p:spPr>
          <a:xfrm>
            <a:off x="11186222" y="6502791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pxhere.com</a:t>
            </a:r>
          </a:p>
        </p:txBody>
      </p:sp>
    </p:spTree>
    <p:extLst>
      <p:ext uri="{BB962C8B-B14F-4D97-AF65-F5344CB8AC3E}">
        <p14:creationId xmlns:p14="http://schemas.microsoft.com/office/powerpoint/2010/main" val="300322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med rundade hörn 2"/>
          <p:cNvSpPr/>
          <p:nvPr/>
        </p:nvSpPr>
        <p:spPr>
          <a:xfrm>
            <a:off x="3144025" y="2825909"/>
            <a:ext cx="5654040" cy="1665950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t" anchorCtr="0"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Vad är det som händer?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p"/>
              </a:rPr>
              <a:t>Varför blir patienten inte frisk?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62DBE93-F881-4A51-BB0D-AE2971C979DD}"/>
              </a:ext>
            </a:extLst>
          </p:cNvPr>
          <p:cNvSpPr txBox="1"/>
          <p:nvPr/>
        </p:nvSpPr>
        <p:spPr>
          <a:xfrm>
            <a:off x="4066951" y="1696006"/>
            <a:ext cx="3808188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SE" sz="4000" dirty="0">
                <a:latin typeface="Gill alt one mp"/>
              </a:rPr>
              <a:t>Diskutera i par:</a:t>
            </a:r>
          </a:p>
        </p:txBody>
      </p:sp>
    </p:spTree>
    <p:extLst>
      <p:ext uri="{BB962C8B-B14F-4D97-AF65-F5344CB8AC3E}">
        <p14:creationId xmlns:p14="http://schemas.microsoft.com/office/powerpoint/2010/main" val="255447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med rundade hörn 1"/>
          <p:cNvSpPr/>
          <p:nvPr/>
        </p:nvSpPr>
        <p:spPr>
          <a:xfrm>
            <a:off x="2236664" y="1515079"/>
            <a:ext cx="5145591" cy="1024125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800" dirty="0">
                <a:solidFill>
                  <a:schemeClr val="tx1"/>
                </a:solidFill>
                <a:latin typeface="Gill alt one mp"/>
              </a:rPr>
              <a:t>1. Vilka sjukdomar känner du till?</a:t>
            </a:r>
          </a:p>
        </p:txBody>
      </p:sp>
      <p:sp>
        <p:nvSpPr>
          <p:cNvPr id="3" name="Rektangel med rundade hörn 2"/>
          <p:cNvSpPr/>
          <p:nvPr/>
        </p:nvSpPr>
        <p:spPr>
          <a:xfrm>
            <a:off x="2236664" y="2870988"/>
            <a:ext cx="7440736" cy="1024125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800" dirty="0">
                <a:solidFill>
                  <a:schemeClr val="tx1"/>
                </a:solidFill>
                <a:latin typeface="Gill alt one mp"/>
              </a:rPr>
              <a:t>2. Vilka sätt känner du till för att bota sjukdomar?</a:t>
            </a:r>
          </a:p>
        </p:txBody>
      </p:sp>
      <p:sp>
        <p:nvSpPr>
          <p:cNvPr id="4" name="Rektangel med rundade hörn 3"/>
          <p:cNvSpPr/>
          <p:nvPr/>
        </p:nvSpPr>
        <p:spPr>
          <a:xfrm>
            <a:off x="2236664" y="4226897"/>
            <a:ext cx="6907336" cy="1035498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800" dirty="0">
                <a:solidFill>
                  <a:schemeClr val="tx1"/>
                </a:solidFill>
                <a:latin typeface="Gill alt one mp"/>
              </a:rPr>
              <a:t>3. Vilka sjukdomar behöver man medicin för?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2236664" y="5619945"/>
            <a:ext cx="85246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>
                <a:latin typeface="Gill alt one mp"/>
                <a:cs typeface="Lucida Sans Unicode"/>
              </a:rPr>
              <a:t>Sammanfatta era svar från diskussionerna.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414B619-5294-4CAB-B701-6112047F7998}"/>
              </a:ext>
            </a:extLst>
          </p:cNvPr>
          <p:cNvSpPr txBox="1"/>
          <p:nvPr/>
        </p:nvSpPr>
        <p:spPr>
          <a:xfrm>
            <a:off x="2236664" y="654684"/>
            <a:ext cx="51455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4000" dirty="0">
                <a:latin typeface="Gill alt one mp"/>
              </a:rPr>
              <a:t>Speed </a:t>
            </a:r>
            <a:r>
              <a:rPr lang="sv-SE" sz="4000" dirty="0" err="1">
                <a:latin typeface="Gill alt one mp"/>
              </a:rPr>
              <a:t>dating</a:t>
            </a:r>
            <a:endParaRPr lang="sv-SE" sz="4000" dirty="0">
              <a:latin typeface="Gill alt one mp"/>
            </a:endParaRPr>
          </a:p>
        </p:txBody>
      </p:sp>
    </p:spTree>
    <p:extLst>
      <p:ext uri="{BB962C8B-B14F-4D97-AF65-F5344CB8AC3E}">
        <p14:creationId xmlns:p14="http://schemas.microsoft.com/office/powerpoint/2010/main" val="267547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529278"/>
              </p:ext>
            </p:extLst>
          </p:nvPr>
        </p:nvGraphicFramePr>
        <p:xfrm>
          <a:off x="437070" y="627175"/>
          <a:ext cx="11317860" cy="556679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772620">
                  <a:extLst>
                    <a:ext uri="{9D8B030D-6E8A-4147-A177-3AD203B41FA5}">
                      <a16:colId xmlns:a16="http://schemas.microsoft.com/office/drawing/2014/main" val="3249963793"/>
                    </a:ext>
                  </a:extLst>
                </a:gridCol>
                <a:gridCol w="3772620">
                  <a:extLst>
                    <a:ext uri="{9D8B030D-6E8A-4147-A177-3AD203B41FA5}">
                      <a16:colId xmlns:a16="http://schemas.microsoft.com/office/drawing/2014/main" val="3888476236"/>
                    </a:ext>
                  </a:extLst>
                </a:gridCol>
                <a:gridCol w="3772620">
                  <a:extLst>
                    <a:ext uri="{9D8B030D-6E8A-4147-A177-3AD203B41FA5}">
                      <a16:colId xmlns:a16="http://schemas.microsoft.com/office/drawing/2014/main" val="1260354020"/>
                    </a:ext>
                  </a:extLst>
                </a:gridCol>
              </a:tblGrid>
              <a:tr h="103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800" dirty="0">
                          <a:solidFill>
                            <a:srgbClr val="990000"/>
                          </a:solidFill>
                          <a:effectLst/>
                        </a:rPr>
                        <a:t>Vilka sjukdomar känner du till?</a:t>
                      </a:r>
                      <a:endParaRPr lang="sv-SE" sz="2800" b="0" dirty="0">
                        <a:solidFill>
                          <a:srgbClr val="990000"/>
                        </a:solidFill>
                        <a:effectLst/>
                        <a:latin typeface="Gill alt one mp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sv-SE" sz="2800" dirty="0">
                          <a:solidFill>
                            <a:srgbClr val="990000"/>
                          </a:solidFill>
                          <a:effectLst/>
                        </a:rPr>
                        <a:t>Vilka sätt känner du till för att bota sjukdomar?</a:t>
                      </a:r>
                      <a:endParaRPr lang="sv-SE" sz="2800" b="0" dirty="0">
                        <a:solidFill>
                          <a:srgbClr val="990000"/>
                        </a:solidFill>
                        <a:latin typeface="Gill alt one mp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sv-SE" sz="2800" dirty="0">
                          <a:solidFill>
                            <a:srgbClr val="990000"/>
                          </a:solidFill>
                          <a:effectLst/>
                        </a:rPr>
                        <a:t>Vilka sjukdomar behöver man medicin för?</a:t>
                      </a:r>
                      <a:endParaRPr lang="sv-SE" sz="2800" b="0" dirty="0">
                        <a:solidFill>
                          <a:srgbClr val="990000"/>
                        </a:solidFill>
                        <a:effectLst/>
                        <a:latin typeface="Gill alt one mp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057672"/>
                  </a:ext>
                </a:extLst>
              </a:tr>
              <a:tr h="4536472"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39610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33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882105"/>
              </p:ext>
            </p:extLst>
          </p:nvPr>
        </p:nvGraphicFramePr>
        <p:xfrm>
          <a:off x="718456" y="556115"/>
          <a:ext cx="10776856" cy="56487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94214">
                  <a:extLst>
                    <a:ext uri="{9D8B030D-6E8A-4147-A177-3AD203B41FA5}">
                      <a16:colId xmlns:a16="http://schemas.microsoft.com/office/drawing/2014/main" val="3485857627"/>
                    </a:ext>
                  </a:extLst>
                </a:gridCol>
                <a:gridCol w="2694214">
                  <a:extLst>
                    <a:ext uri="{9D8B030D-6E8A-4147-A177-3AD203B41FA5}">
                      <a16:colId xmlns:a16="http://schemas.microsoft.com/office/drawing/2014/main" val="3069016010"/>
                    </a:ext>
                  </a:extLst>
                </a:gridCol>
                <a:gridCol w="2694214">
                  <a:extLst>
                    <a:ext uri="{9D8B030D-6E8A-4147-A177-3AD203B41FA5}">
                      <a16:colId xmlns:a16="http://schemas.microsoft.com/office/drawing/2014/main" val="384268396"/>
                    </a:ext>
                  </a:extLst>
                </a:gridCol>
                <a:gridCol w="2694214">
                  <a:extLst>
                    <a:ext uri="{9D8B030D-6E8A-4147-A177-3AD203B41FA5}">
                      <a16:colId xmlns:a16="http://schemas.microsoft.com/office/drawing/2014/main" val="1269237559"/>
                    </a:ext>
                  </a:extLst>
                </a:gridCol>
              </a:tblGrid>
              <a:tr h="886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BAKTERIE-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SJUKDOM</a:t>
                      </a:r>
                      <a:endParaRPr lang="sv-SE" sz="2400" dirty="0">
                        <a:solidFill>
                          <a:srgbClr val="990000"/>
                        </a:solidFill>
                        <a:effectLst/>
                        <a:latin typeface="Gill alt one mp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VIRUS-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SJUKDOM</a:t>
                      </a:r>
                      <a:endParaRPr lang="sv-SE" sz="2400" dirty="0">
                        <a:solidFill>
                          <a:srgbClr val="990000"/>
                        </a:solidFill>
                        <a:effectLst/>
                        <a:latin typeface="Gill alt one mp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PARASIT-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SJUKDOM</a:t>
                      </a:r>
                      <a:endParaRPr lang="sv-SE" sz="2400" dirty="0">
                        <a:solidFill>
                          <a:srgbClr val="990000"/>
                        </a:solidFill>
                        <a:effectLst/>
                        <a:latin typeface="Gill alt one mp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SVAMP-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990000"/>
                          </a:solidFill>
                          <a:effectLst/>
                        </a:rPr>
                        <a:t>SJUKDOM</a:t>
                      </a:r>
                      <a:endParaRPr lang="sv-SE" sz="2400" dirty="0">
                        <a:solidFill>
                          <a:srgbClr val="990000"/>
                        </a:solidFill>
                        <a:effectLst/>
                        <a:latin typeface="Gill alt one mp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133746"/>
                  </a:ext>
                </a:extLst>
              </a:tr>
              <a:tr h="4762410"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v-SE" sz="240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367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063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5+ Free Cell Nucleus &amp; Neuron Vectors -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0797">
            <a:off x="1802430" y="-803629"/>
            <a:ext cx="3483551" cy="528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5315361" y="1130040"/>
            <a:ext cx="5334807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>
                <a:solidFill>
                  <a:srgbClr val="000000"/>
                </a:solidFill>
                <a:latin typeface="Gill alt one mp"/>
              </a:rPr>
              <a:t>Djurcell</a:t>
            </a:r>
            <a:endParaRPr lang="sv-SE" sz="28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Har en cellkärna med allt DNA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Varierar i storlek, men ca 0,01 mm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Förökar sig genom delning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</p:txBody>
      </p:sp>
      <p:pic>
        <p:nvPicPr>
          <p:cNvPr id="4" name="Picture 6" descr="Prokaryot Cell - Free vector graphic o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542" y="3714797"/>
            <a:ext cx="267162" cy="2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843932" y="3510311"/>
            <a:ext cx="401722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>
                <a:solidFill>
                  <a:srgbClr val="000000"/>
                </a:solidFill>
                <a:latin typeface="Gill alt one mp"/>
              </a:rPr>
              <a:t>Bakteriecell</a:t>
            </a:r>
            <a:endParaRPr lang="sv-SE" sz="28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DNA fritt i cellen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Ca 0,001 mm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Förökar sig genom delning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532550" y="3510311"/>
            <a:ext cx="459470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>
                <a:solidFill>
                  <a:srgbClr val="000000"/>
                </a:solidFill>
                <a:latin typeface="Gill alt one mp"/>
              </a:rPr>
              <a:t>Virus</a:t>
            </a:r>
            <a:endParaRPr lang="sv-SE" sz="28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Har eget DNA eller RNA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Behöver en cell för att föröka sig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Gill alt one mp"/>
              </a:rPr>
              <a:t>Ca 0,00001 mm</a:t>
            </a:r>
            <a:endParaRPr lang="sv-SE" sz="2000" dirty="0">
              <a:solidFill>
                <a:srgbClr val="000000"/>
              </a:solidFill>
              <a:latin typeface="Gill alt one mp"/>
              <a:cs typeface="Calibri"/>
            </a:endParaRPr>
          </a:p>
        </p:txBody>
      </p:sp>
      <p:pic>
        <p:nvPicPr>
          <p:cNvPr id="7" name="Picture 8" descr="File:Stup Virus.pn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48068" y="3682673"/>
            <a:ext cx="64249" cy="6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k pilkoppling 7"/>
          <p:cNvCxnSpPr/>
          <p:nvPr/>
        </p:nvCxnSpPr>
        <p:spPr>
          <a:xfrm flipH="1" flipV="1">
            <a:off x="10508376" y="3854436"/>
            <a:ext cx="650240" cy="5994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ruta 8"/>
          <p:cNvSpPr txBox="1"/>
          <p:nvPr/>
        </p:nvSpPr>
        <p:spPr>
          <a:xfrm>
            <a:off x="1087549" y="6159252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Bilder från pixaby.com</a:t>
            </a:r>
          </a:p>
        </p:txBody>
      </p:sp>
    </p:spTree>
    <p:extLst>
      <p:ext uri="{BB962C8B-B14F-4D97-AF65-F5344CB8AC3E}">
        <p14:creationId xmlns:p14="http://schemas.microsoft.com/office/powerpoint/2010/main" val="5551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717706" y="5173742"/>
            <a:ext cx="2756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u="sng" dirty="0">
                <a:latin typeface="Gill Alt One MT" panose="020B0502020104020203" pitchFamily="34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www.skyddaantibiotikan.se</a:t>
            </a:r>
            <a:endParaRPr lang="sv-SE" dirty="0">
              <a:latin typeface="Gill Alt One MT" panose="020B0502020104020203" pitchFamily="34" charset="0"/>
            </a:endParaRPr>
          </a:p>
        </p:txBody>
      </p:sp>
      <p:pic>
        <p:nvPicPr>
          <p:cNvPr id="4" name="Bildobjekt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716" y="1499592"/>
            <a:ext cx="5495966" cy="3077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7189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uml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28282"/>
      </a:accent1>
      <a:accent2>
        <a:srgbClr val="BEBEBE"/>
      </a:accent2>
      <a:accent3>
        <a:srgbClr val="E6E6E6"/>
      </a:accent3>
      <a:accent4>
        <a:srgbClr val="99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Humla">
      <a:majorFont>
        <a:latin typeface="Gill Alt One MT"/>
        <a:ea typeface=""/>
        <a:cs typeface=""/>
      </a:majorFont>
      <a:minorFont>
        <a:latin typeface="Gill Alt One M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9714</TotalTime>
  <Words>372</Words>
  <Application>Microsoft Office PowerPoint</Application>
  <PresentationFormat>Bredbild</PresentationFormat>
  <Paragraphs>60</Paragraphs>
  <Slides>10</Slides>
  <Notes>5</Notes>
  <HiddenSlides>0</HiddenSlides>
  <MMClips>1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alt one mp</vt:lpstr>
      <vt:lpstr>Gill Alt One MT</vt:lpstr>
      <vt:lpstr>Palatino Linotype</vt:lpstr>
      <vt:lpstr>Office Theme</vt:lpstr>
      <vt:lpstr>Rädda antibiotikan  med kunskap och handling</vt:lpstr>
      <vt:lpstr>Antibiotikaresistenta bakterier  – vad är problemet?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Exit ticket</vt:lpstr>
    </vt:vector>
  </TitlesOfParts>
  <Company>Uppsala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Antibiotika</dc:title>
  <dc:creator>Bergström Catharina</dc:creator>
  <cp:lastModifiedBy>Solum Ida</cp:lastModifiedBy>
  <cp:revision>298</cp:revision>
  <dcterms:created xsi:type="dcterms:W3CDTF">2020-03-08T11:01:09Z</dcterms:created>
  <dcterms:modified xsi:type="dcterms:W3CDTF">2022-04-07T18:25:12Z</dcterms:modified>
</cp:coreProperties>
</file>