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0" r:id="rId1"/>
  </p:sldMasterIdLst>
  <p:notesMasterIdLst>
    <p:notesMasterId r:id="rId12"/>
  </p:notesMasterIdLst>
  <p:sldIdLst>
    <p:sldId id="269" r:id="rId2"/>
    <p:sldId id="267" r:id="rId3"/>
    <p:sldId id="298" r:id="rId4"/>
    <p:sldId id="262" r:id="rId5"/>
    <p:sldId id="259" r:id="rId6"/>
    <p:sldId id="260" r:id="rId7"/>
    <p:sldId id="261" r:id="rId8"/>
    <p:sldId id="265" r:id="rId9"/>
    <p:sldId id="263" r:id="rId10"/>
    <p:sldId id="266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990000"/>
    <a:srgbClr val="E6E6E6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4F3E8DB-2C18-4762-AF07-C9DCDD15562F}" v="479" dt="2021-01-20T13:35:33.176"/>
    <p1510:client id="{44A7A152-6B9E-4128-A521-81877F7A5C39}" v="3" dt="2021-11-14T17:30:17.908"/>
    <p1510:client id="{B43CB71E-BF40-48E6-A41C-5A5891956818}" v="312" dt="2021-11-11T10:25:58.880"/>
    <p1510:client id="{BB361D1A-0814-4CD5-979E-C0A15E106936}" v="153" dt="2021-10-14T08:02:23.16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llanmörkt format 2 - Dekorfär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Inget format, inget rutnät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04" autoAdjust="0"/>
    <p:restoredTop sz="79883" autoAdjust="0"/>
  </p:normalViewPr>
  <p:slideViewPr>
    <p:cSldViewPr snapToGrid="0">
      <p:cViewPr varScale="1">
        <p:scale>
          <a:sx n="54" d="100"/>
          <a:sy n="54" d="100"/>
        </p:scale>
        <p:origin x="1218" y="6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4A91C5-140D-43C0-86B2-A25AE8D1A03D}" type="datetimeFigureOut">
              <a:rPr lang="sv-SE"/>
              <a:t>2022-04-07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BE8CB5-77E5-4FAE-9FF7-7FB5FC222C2F}" type="slidenum">
              <a:rPr lang="sv-SE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843382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sverigesradio.se/avsnitt/1097895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pxhere.com/en/photo/1457247" TargetMode="Externa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BE8CB5-77E5-4FAE-9FF7-7FB5FC222C2F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510332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Klicka på bilden så startar radioprogrammet </a:t>
            </a:r>
            <a:r>
              <a:rPr kumimoji="0" lang="sv-SE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Dystopia</a:t>
            </a: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 P3 </a:t>
            </a:r>
            <a:r>
              <a:rPr kumimoji="0" lang="sv-SE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Den postantibiotiska eran</a:t>
            </a: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  <a:b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Eleverna får lyssna från början till 2.38 minuter in i programmet.  Länk till programmet om hyperlänken inte fungerar: </a:t>
            </a:r>
            <a:r>
              <a:rPr kumimoji="0" lang="sv-SE" sz="12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https://sverigesradio.se/avsnitt/1097895</a:t>
            </a:r>
            <a:br>
              <a:rPr kumimoji="0" lang="sv-SE" sz="12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sv-SE" sz="12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cs typeface="Calibri"/>
              </a:rPr>
              <a:t>Bildkälla</a:t>
            </a:r>
            <a:r>
              <a:rPr lang="en-US" dirty="0">
                <a:cs typeface="Calibri"/>
              </a:rPr>
              <a:t>: </a:t>
            </a:r>
            <a:r>
              <a:rPr lang="sv-SE" dirty="0">
                <a:hlinkClick r:id="rId4"/>
              </a:rPr>
              <a:t>https://pxhere.com/en/photo/1457247</a:t>
            </a:r>
            <a:r>
              <a:rPr lang="sv-SE" dirty="0"/>
              <a:t> </a:t>
            </a:r>
            <a:r>
              <a:rPr lang="sv-SE" dirty="0">
                <a:cs typeface="Calibri"/>
              </a:rPr>
              <a:t>(public </a:t>
            </a:r>
            <a:r>
              <a:rPr lang="sv-SE" dirty="0" err="1">
                <a:cs typeface="Calibri"/>
              </a:rPr>
              <a:t>domain</a:t>
            </a:r>
            <a:r>
              <a:rPr lang="sv-SE" dirty="0">
                <a:cs typeface="Calibri"/>
              </a:rPr>
              <a:t>)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97167D-3680-4B26-A638-5B105C4CDC32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72565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BE8CB5-77E5-4FAE-9FF7-7FB5FC222C2F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491826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BE8CB5-77E5-4FAE-9FF7-7FB5FC222C2F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548733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BE8CB5-77E5-4FAE-9FF7-7FB5FC222C2F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886769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10046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5226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2533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13549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3590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59001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34181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41813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4/7/2022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268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50624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3447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4/7/2022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738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kyddaantibiotikan.se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5A55F18B-1DB1-4070-A93A-0D96536D80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2337" y="4817490"/>
            <a:ext cx="3369548" cy="1684774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F1335AC1-480C-FF48-9F33-8244987F0F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05304"/>
            <a:ext cx="9144000" cy="1073492"/>
          </a:xfrm>
        </p:spPr>
        <p:txBody>
          <a:bodyPr>
            <a:normAutofit fontScale="90000"/>
          </a:bodyPr>
          <a:lstStyle/>
          <a:p>
            <a:pPr fontAlgn="base"/>
            <a:r>
              <a:rPr lang="sv-SE" b="1" dirty="0"/>
              <a:t>Rädda antibiotikan </a:t>
            </a:r>
            <a:br>
              <a:rPr lang="sv-SE" b="1" dirty="0"/>
            </a:br>
            <a:r>
              <a:rPr lang="sv-SE" b="1" dirty="0"/>
              <a:t>med kunskap och handling</a:t>
            </a:r>
          </a:p>
        </p:txBody>
      </p:sp>
      <p:sp>
        <p:nvSpPr>
          <p:cNvPr id="5" name="Subtitle 9">
            <a:extLst>
              <a:ext uri="{FF2B5EF4-FFF2-40B4-BE49-F238E27FC236}">
                <a16:creationId xmlns:a16="http://schemas.microsoft.com/office/drawing/2014/main" id="{D61F966A-CD3D-4D03-9912-F74628816286}"/>
              </a:ext>
            </a:extLst>
          </p:cNvPr>
          <p:cNvSpPr txBox="1">
            <a:spLocks/>
          </p:cNvSpPr>
          <p:nvPr/>
        </p:nvSpPr>
        <p:spPr>
          <a:xfrm>
            <a:off x="709882" y="2947527"/>
            <a:ext cx="10839224" cy="21336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35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 spc="3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78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rgbClr val="818181"/>
                </a:solidFill>
                <a:latin typeface="+mn-lt"/>
                <a:ea typeface="+mn-ea"/>
                <a:cs typeface="+mn-cs"/>
              </a:defRPr>
            </a:lvl2pPr>
            <a:lvl3pPr marL="914354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818181"/>
                </a:solidFill>
                <a:latin typeface="+mn-lt"/>
                <a:ea typeface="+mn-ea"/>
                <a:cs typeface="+mn-cs"/>
              </a:defRPr>
            </a:lvl3pPr>
            <a:lvl4pPr marL="1371532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818181"/>
                </a:solidFill>
                <a:latin typeface="+mn-lt"/>
                <a:ea typeface="+mn-ea"/>
                <a:cs typeface="+mn-cs"/>
              </a:defRPr>
            </a:lvl4pPr>
            <a:lvl5pPr marL="1828709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818181"/>
                </a:solidFill>
                <a:latin typeface="+mn-lt"/>
                <a:ea typeface="+mn-ea"/>
                <a:cs typeface="+mn-cs"/>
              </a:defRPr>
            </a:lvl5pPr>
            <a:lvl6pPr marL="2285886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2800" spc="0" dirty="0">
                <a:solidFill>
                  <a:srgbClr val="000000"/>
                </a:solidFill>
              </a:rPr>
              <a:t>Ett utbildningsmaterial från projektet </a:t>
            </a:r>
          </a:p>
          <a:p>
            <a:r>
              <a:rPr lang="sv-SE" sz="2800" i="1" spc="0" dirty="0">
                <a:solidFill>
                  <a:srgbClr val="000000"/>
                </a:solidFill>
              </a:rPr>
              <a:t>Undervisning för och lärande av handlingskompetens </a:t>
            </a:r>
            <a:br>
              <a:rPr lang="sv-SE" sz="2800" i="1" spc="0" dirty="0">
                <a:solidFill>
                  <a:srgbClr val="000000"/>
                </a:solidFill>
              </a:rPr>
            </a:br>
            <a:r>
              <a:rPr lang="sv-SE" sz="2800" i="1" spc="0" dirty="0">
                <a:solidFill>
                  <a:srgbClr val="000000"/>
                </a:solidFill>
              </a:rPr>
              <a:t>i utbildning om antibiotikaresistens</a:t>
            </a:r>
          </a:p>
          <a:p>
            <a:endParaRPr lang="sv-SE" spc="0" dirty="0">
              <a:latin typeface="Gill Alt One MT" panose="020B05020201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1680835D-BDF4-437B-B589-2473688483A8}"/>
              </a:ext>
            </a:extLst>
          </p:cNvPr>
          <p:cNvSpPr txBox="1"/>
          <p:nvPr/>
        </p:nvSpPr>
        <p:spPr>
          <a:xfrm>
            <a:off x="2502040" y="4614595"/>
            <a:ext cx="74156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600" dirty="0">
                <a:latin typeface="Gill Alt One MT" panose="020B0502020104020203" pitchFamily="34" charset="0"/>
              </a:rPr>
              <a:t>Presentationer, lärarhandledningar och elevuppgifter kan laddas ner från </a:t>
            </a:r>
          </a:p>
          <a:p>
            <a:pPr algn="ctr"/>
            <a:r>
              <a:rPr lang="sv-SE" sz="1600" dirty="0">
                <a:latin typeface="Gill Alt One MT" panose="020B0502020104020203" pitchFamily="34" charset="0"/>
              </a:rPr>
              <a:t>Nationellt resurscentrum för biologiundervisnings webbplats: www.bioresurs.uu.se.</a:t>
            </a: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9481A7C1-A207-4930-9FA0-664CD4C606EE}"/>
              </a:ext>
            </a:extLst>
          </p:cNvPr>
          <p:cNvSpPr txBox="1"/>
          <p:nvPr/>
        </p:nvSpPr>
        <p:spPr>
          <a:xfrm>
            <a:off x="1939332" y="581685"/>
            <a:ext cx="83803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600" dirty="0"/>
              <a:t>PPT 1 – HÖGSTADIET</a:t>
            </a:r>
            <a:endParaRPr lang="en-SE" sz="1600" dirty="0"/>
          </a:p>
        </p:txBody>
      </p:sp>
    </p:spTree>
    <p:extLst>
      <p:ext uri="{BB962C8B-B14F-4D97-AF65-F5344CB8AC3E}">
        <p14:creationId xmlns:p14="http://schemas.microsoft.com/office/powerpoint/2010/main" val="16075274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D4BD820-86ED-4752-A7C3-66EE3D178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39951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sv-SE" sz="4000" dirty="0">
                <a:solidFill>
                  <a:srgbClr val="000000"/>
                </a:solidFill>
                <a:latin typeface="Gill alt one mp"/>
              </a:rPr>
              <a:t>Exit ticket</a:t>
            </a:r>
            <a:endParaRPr lang="sv-SE" sz="4000" dirty="0">
              <a:solidFill>
                <a:srgbClr val="000000"/>
              </a:solidFill>
              <a:latin typeface="Gill alt one mp"/>
              <a:cs typeface="Calibri Light"/>
            </a:endParaRPr>
          </a:p>
        </p:txBody>
      </p:sp>
      <p:sp>
        <p:nvSpPr>
          <p:cNvPr id="4" name="Rektangel: rundade hörn 3">
            <a:extLst>
              <a:ext uri="{FF2B5EF4-FFF2-40B4-BE49-F238E27FC236}">
                <a16:creationId xmlns:a16="http://schemas.microsoft.com/office/drawing/2014/main" id="{E5A7C02D-A884-4996-BE5D-A3FCE70BAAC2}"/>
              </a:ext>
            </a:extLst>
          </p:cNvPr>
          <p:cNvSpPr/>
          <p:nvPr/>
        </p:nvSpPr>
        <p:spPr>
          <a:xfrm>
            <a:off x="1992085" y="1665514"/>
            <a:ext cx="8207829" cy="3950603"/>
          </a:xfrm>
          <a:prstGeom prst="roundRect">
            <a:avLst/>
          </a:prstGeom>
          <a:solidFill>
            <a:srgbClr val="E6E6E6"/>
          </a:solidFill>
          <a:ln w="19050"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 defTabSz="449263">
              <a:spcBef>
                <a:spcPts val="1800"/>
              </a:spcBef>
              <a:buFont typeface="+mj-lt"/>
              <a:buAutoNum type="arabicPeriod"/>
              <a:tabLst>
                <a:tab pos="6454775" algn="l"/>
              </a:tabLst>
            </a:pPr>
            <a:r>
              <a:rPr lang="sv-SE" sz="2800" dirty="0">
                <a:solidFill>
                  <a:srgbClr val="000000"/>
                </a:solidFill>
                <a:latin typeface="Gill alt one mp"/>
              </a:rPr>
              <a:t>Hjälper antibiotika mot bakterier?          	JA/NEJ</a:t>
            </a:r>
          </a:p>
          <a:p>
            <a:pPr marL="514350" indent="-514350" defTabSz="449263">
              <a:spcBef>
                <a:spcPts val="1800"/>
              </a:spcBef>
              <a:buFont typeface="+mj-lt"/>
              <a:buAutoNum type="arabicPeriod"/>
              <a:tabLst>
                <a:tab pos="6454775" algn="l"/>
              </a:tabLst>
            </a:pPr>
            <a:r>
              <a:rPr lang="sv-SE" sz="2800" dirty="0">
                <a:solidFill>
                  <a:srgbClr val="000000"/>
                </a:solidFill>
                <a:latin typeface="Gill alt one mp"/>
              </a:rPr>
              <a:t>Hjälper antibiotika mot virus?                 	JA/NEJ</a:t>
            </a:r>
          </a:p>
          <a:p>
            <a:pPr marL="514350" indent="-514350" defTabSz="449263">
              <a:spcBef>
                <a:spcPts val="1800"/>
              </a:spcBef>
              <a:buFont typeface="+mj-lt"/>
              <a:buAutoNum type="arabicPeriod"/>
              <a:tabLst>
                <a:tab pos="6454775" algn="l"/>
              </a:tabLst>
            </a:pPr>
            <a:r>
              <a:rPr lang="sv-SE" sz="2800" dirty="0">
                <a:solidFill>
                  <a:srgbClr val="000000"/>
                </a:solidFill>
                <a:latin typeface="Gill alt one mp"/>
              </a:rPr>
              <a:t>Blir du frisk fortare om antibiotika </a:t>
            </a:r>
            <a:br>
              <a:rPr lang="sv-SE" sz="2800" dirty="0">
                <a:solidFill>
                  <a:srgbClr val="000000"/>
                </a:solidFill>
                <a:latin typeface="Gill alt one mp"/>
              </a:rPr>
            </a:br>
            <a:r>
              <a:rPr lang="sv-SE" sz="2800" dirty="0">
                <a:solidFill>
                  <a:srgbClr val="000000"/>
                </a:solidFill>
                <a:latin typeface="Gill alt one mp"/>
              </a:rPr>
              <a:t>används vid förkylning?                                JA/NEJ</a:t>
            </a:r>
          </a:p>
          <a:p>
            <a:pPr marL="514350" indent="-514350" defTabSz="449263">
              <a:spcBef>
                <a:spcPts val="1800"/>
              </a:spcBef>
              <a:buFont typeface="+mj-lt"/>
              <a:buAutoNum type="arabicPeriod"/>
              <a:tabLst>
                <a:tab pos="6454775" algn="l"/>
              </a:tabLst>
            </a:pPr>
            <a:r>
              <a:rPr lang="sv-SE" sz="2800" dirty="0">
                <a:solidFill>
                  <a:srgbClr val="000000"/>
                </a:solidFill>
                <a:latin typeface="Gill alt one mp"/>
              </a:rPr>
              <a:t>Behöver du antibiotika om du fått </a:t>
            </a:r>
            <a:br>
              <a:rPr lang="sv-SE" sz="2800" dirty="0">
                <a:solidFill>
                  <a:srgbClr val="000000"/>
                </a:solidFill>
                <a:latin typeface="Gill alt one mp"/>
              </a:rPr>
            </a:br>
            <a:r>
              <a:rPr lang="sv-SE" sz="2800" dirty="0">
                <a:solidFill>
                  <a:srgbClr val="000000"/>
                </a:solidFill>
                <a:latin typeface="Gill alt one mp"/>
              </a:rPr>
              <a:t>borrelia (fästingorsakad sjukdom)?            JA/NEJ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496916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>
            <a:extLst>
              <a:ext uri="{FF2B5EF4-FFF2-40B4-BE49-F238E27FC236}">
                <a16:creationId xmlns:a16="http://schemas.microsoft.com/office/drawing/2014/main" id="{3D662A35-E73B-4FE5-929F-AC83929B66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17"/>
            <a:ext cx="12192000" cy="6855565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DEC54ACB-CE6E-43D1-89CA-43C3C12969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96288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sv-SE" sz="6700" dirty="0"/>
              <a:t>Antibiotikaresistenta bakterier </a:t>
            </a:r>
            <a:br>
              <a:rPr lang="sv-SE" sz="6700" dirty="0"/>
            </a:br>
            <a:r>
              <a:rPr lang="sv-SE" sz="6700" dirty="0"/>
              <a:t>– vad är problemet?</a:t>
            </a:r>
            <a:br>
              <a:rPr lang="sv-SE" dirty="0"/>
            </a:br>
            <a:r>
              <a:rPr lang="sv-SE" sz="4000" dirty="0">
                <a:solidFill>
                  <a:srgbClr val="990000"/>
                </a:solidFill>
                <a:latin typeface="Gill alt one mp"/>
                <a:cs typeface="Calibri Light"/>
              </a:rPr>
              <a:t> </a:t>
            </a:r>
            <a:endParaRPr lang="sv-SE" sz="4000" dirty="0">
              <a:latin typeface="Gill alt one mp"/>
              <a:cs typeface="Calibri Light" panose="020F0302020204030204"/>
            </a:endParaRPr>
          </a:p>
        </p:txBody>
      </p:sp>
      <p:sp>
        <p:nvSpPr>
          <p:cNvPr id="5" name="Rektangel med rundade hörn 1">
            <a:extLst>
              <a:ext uri="{FF2B5EF4-FFF2-40B4-BE49-F238E27FC236}">
                <a16:creationId xmlns:a16="http://schemas.microsoft.com/office/drawing/2014/main" id="{67734AE2-A502-4797-AEA0-4665ED049F51}"/>
              </a:ext>
            </a:extLst>
          </p:cNvPr>
          <p:cNvSpPr/>
          <p:nvPr/>
        </p:nvSpPr>
        <p:spPr>
          <a:xfrm>
            <a:off x="1917083" y="3192918"/>
            <a:ext cx="8357834" cy="3103499"/>
          </a:xfrm>
          <a:prstGeom prst="roundRect">
            <a:avLst/>
          </a:prstGeom>
          <a:solidFill>
            <a:srgbClr val="E6E6E6"/>
          </a:solidFill>
          <a:ln w="19050"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45720" rIns="91440" bIns="45720" rtlCol="0" anchor="ctr" anchorCtr="0"/>
          <a:lstStyle/>
          <a:p>
            <a:endParaRPr lang="sv-SE" sz="2400" dirty="0">
              <a:solidFill>
                <a:schemeClr val="tx1"/>
              </a:solidFill>
              <a:latin typeface="Gill alt one mp"/>
            </a:endParaRPr>
          </a:p>
          <a:p>
            <a:pPr lvl="1" indent="-457200">
              <a:lnSpc>
                <a:spcPct val="150000"/>
              </a:lnSpc>
              <a:buFont typeface="Arial" panose="05000000000000000000" pitchFamily="2" charset="2"/>
              <a:buChar char="•"/>
            </a:pPr>
            <a:r>
              <a:rPr lang="sv-SE" sz="2800" dirty="0">
                <a:solidFill>
                  <a:schemeClr val="tx1"/>
                </a:solidFill>
                <a:latin typeface="Gill alt one mp"/>
              </a:rPr>
              <a:t>Vad är antibiotika och antibiotikaresistens?</a:t>
            </a:r>
          </a:p>
          <a:p>
            <a:pPr lvl="1" indent="-457200">
              <a:lnSpc>
                <a:spcPct val="150000"/>
              </a:lnSpc>
              <a:buFont typeface="Arial" panose="05000000000000000000" pitchFamily="2" charset="2"/>
              <a:buChar char="•"/>
            </a:pPr>
            <a:r>
              <a:rPr lang="sv-SE" sz="2800" dirty="0">
                <a:solidFill>
                  <a:schemeClr val="tx1"/>
                </a:solidFill>
                <a:latin typeface="Gill alt one mp"/>
              </a:rPr>
              <a:t>Kan man alltid använda antibiotika?</a:t>
            </a:r>
          </a:p>
          <a:p>
            <a:pPr lvl="1" indent="-457200">
              <a:lnSpc>
                <a:spcPct val="150000"/>
              </a:lnSpc>
              <a:buFont typeface="Arial" panose="05000000000000000000" pitchFamily="2" charset="2"/>
              <a:buChar char="•"/>
            </a:pPr>
            <a:r>
              <a:rPr lang="sv-SE" sz="2800" dirty="0">
                <a:solidFill>
                  <a:schemeClr val="tx1"/>
                </a:solidFill>
                <a:latin typeface="Gill alt one mp"/>
              </a:rPr>
              <a:t>Vad händer om man använder antibiotika felaktigt?</a:t>
            </a:r>
          </a:p>
          <a:p>
            <a:pPr lvl="1" indent="-457200">
              <a:lnSpc>
                <a:spcPct val="150000"/>
              </a:lnSpc>
              <a:buFont typeface="Arial" panose="05000000000000000000" pitchFamily="2" charset="2"/>
              <a:buChar char="•"/>
            </a:pPr>
            <a:r>
              <a:rPr lang="sv-SE" sz="2800" dirty="0">
                <a:solidFill>
                  <a:schemeClr val="tx1"/>
                </a:solidFill>
                <a:latin typeface="Gill alt one mp"/>
              </a:rPr>
              <a:t>Vilka val kan du göra?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sv-SE" sz="2800" dirty="0">
              <a:solidFill>
                <a:schemeClr val="tx1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ABC26421-76AF-4B6B-AF57-E6160E75C350}"/>
              </a:ext>
            </a:extLst>
          </p:cNvPr>
          <p:cNvSpPr txBox="1"/>
          <p:nvPr/>
        </p:nvSpPr>
        <p:spPr>
          <a:xfrm>
            <a:off x="987551" y="1951382"/>
            <a:ext cx="106680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dirty="0">
                <a:latin typeface="Gill alt one mp"/>
              </a:rPr>
              <a:t>Under fem lektioner ska du få lära dig mer om antibiotika och dess möjligheter och begränsningar. Efteråt kommer du att kunna svara på:</a:t>
            </a:r>
          </a:p>
          <a:p>
            <a:endParaRPr lang="sv-SE" dirty="0">
              <a:latin typeface="Gill alt one mp"/>
            </a:endParaRP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B8A5416E-B37B-49A4-8A06-6C2B2E815F80}"/>
              </a:ext>
            </a:extLst>
          </p:cNvPr>
          <p:cNvSpPr/>
          <p:nvPr/>
        </p:nvSpPr>
        <p:spPr>
          <a:xfrm>
            <a:off x="11109104" y="6446499"/>
            <a:ext cx="93403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200" dirty="0">
                <a:solidFill>
                  <a:schemeClr val="bg1"/>
                </a:solidFill>
              </a:rPr>
              <a:t>pixabay.com</a:t>
            </a:r>
          </a:p>
        </p:txBody>
      </p:sp>
    </p:spTree>
    <p:extLst>
      <p:ext uri="{BB962C8B-B14F-4D97-AF65-F5344CB8AC3E}">
        <p14:creationId xmlns:p14="http://schemas.microsoft.com/office/powerpoint/2010/main" val="1608344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ABF23BFA-9637-494E-844F-778343232F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-33785"/>
            <a:ext cx="12250057" cy="6891785"/>
          </a:xfrm>
          <a:prstGeom prst="rect">
            <a:avLst/>
          </a:prstGeom>
        </p:spPr>
      </p:pic>
      <p:pic>
        <p:nvPicPr>
          <p:cNvPr id="6" name="p3_dystopia_0238">
            <a:hlinkClick r:id="" action="ppaction://media"/>
            <a:extLst>
              <a:ext uri="{FF2B5EF4-FFF2-40B4-BE49-F238E27FC236}">
                <a16:creationId xmlns:a16="http://schemas.microsoft.com/office/drawing/2014/main" id="{029BF1A7-31B1-4C69-801E-9B45C2D2806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  <p:sp>
        <p:nvSpPr>
          <p:cNvPr id="8" name="Rektangel 7">
            <a:extLst>
              <a:ext uri="{FF2B5EF4-FFF2-40B4-BE49-F238E27FC236}">
                <a16:creationId xmlns:a16="http://schemas.microsoft.com/office/drawing/2014/main" id="{F0210775-95E1-4D32-A206-B3FBCA8D534D}"/>
              </a:ext>
            </a:extLst>
          </p:cNvPr>
          <p:cNvSpPr/>
          <p:nvPr/>
        </p:nvSpPr>
        <p:spPr>
          <a:xfrm>
            <a:off x="11186222" y="6502791"/>
            <a:ext cx="92845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200" dirty="0"/>
              <a:t>pxhere.com</a:t>
            </a:r>
          </a:p>
        </p:txBody>
      </p:sp>
    </p:spTree>
    <p:extLst>
      <p:ext uri="{BB962C8B-B14F-4D97-AF65-F5344CB8AC3E}">
        <p14:creationId xmlns:p14="http://schemas.microsoft.com/office/powerpoint/2010/main" val="3003224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832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med rundade hörn 2"/>
          <p:cNvSpPr/>
          <p:nvPr/>
        </p:nvSpPr>
        <p:spPr>
          <a:xfrm>
            <a:off x="3144025" y="2825909"/>
            <a:ext cx="5654040" cy="1665950"/>
          </a:xfrm>
          <a:prstGeom prst="roundRect">
            <a:avLst/>
          </a:prstGeom>
          <a:solidFill>
            <a:srgbClr val="E6E6E6"/>
          </a:solidFill>
          <a:ln w="19050"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45720" rIns="91440" bIns="45720" rtlCol="0" anchor="t" anchorCtr="0"/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2800" dirty="0">
                <a:solidFill>
                  <a:schemeClr val="tx1"/>
                </a:solidFill>
                <a:latin typeface="Gill alt one mp"/>
              </a:rPr>
              <a:t>Vad är det som händer?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2800" dirty="0">
                <a:solidFill>
                  <a:schemeClr val="tx1"/>
                </a:solidFill>
                <a:latin typeface="Gill alt one mp"/>
              </a:rPr>
              <a:t>Varför blir patienten inte frisk?</a:t>
            </a: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062DBE93-F881-4A51-BB0D-AE2971C979DD}"/>
              </a:ext>
            </a:extLst>
          </p:cNvPr>
          <p:cNvSpPr txBox="1"/>
          <p:nvPr/>
        </p:nvSpPr>
        <p:spPr>
          <a:xfrm>
            <a:off x="4066951" y="1696006"/>
            <a:ext cx="3808188" cy="9202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sv-SE" sz="4000" dirty="0">
                <a:latin typeface="Gill alt one mp"/>
              </a:rPr>
              <a:t>Diskutera i par:</a:t>
            </a:r>
          </a:p>
        </p:txBody>
      </p:sp>
    </p:spTree>
    <p:extLst>
      <p:ext uri="{BB962C8B-B14F-4D97-AF65-F5344CB8AC3E}">
        <p14:creationId xmlns:p14="http://schemas.microsoft.com/office/powerpoint/2010/main" val="25544711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med rundade hörn 1"/>
          <p:cNvSpPr/>
          <p:nvPr/>
        </p:nvSpPr>
        <p:spPr>
          <a:xfrm>
            <a:off x="2236664" y="1515079"/>
            <a:ext cx="5145591" cy="1024125"/>
          </a:xfrm>
          <a:prstGeom prst="roundRect">
            <a:avLst/>
          </a:prstGeom>
          <a:solidFill>
            <a:srgbClr val="E6E6E6"/>
          </a:solidFill>
          <a:ln w="19050"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sv-SE" sz="2800" dirty="0">
                <a:solidFill>
                  <a:schemeClr val="tx1"/>
                </a:solidFill>
                <a:latin typeface="Gill alt one mp"/>
              </a:rPr>
              <a:t>1. Vilka sjukdomar känner du till?</a:t>
            </a:r>
          </a:p>
        </p:txBody>
      </p:sp>
      <p:sp>
        <p:nvSpPr>
          <p:cNvPr id="3" name="Rektangel med rundade hörn 2"/>
          <p:cNvSpPr/>
          <p:nvPr/>
        </p:nvSpPr>
        <p:spPr>
          <a:xfrm>
            <a:off x="2236664" y="2870988"/>
            <a:ext cx="7440736" cy="1024125"/>
          </a:xfrm>
          <a:prstGeom prst="roundRect">
            <a:avLst/>
          </a:prstGeom>
          <a:solidFill>
            <a:srgbClr val="E6E6E6"/>
          </a:solidFill>
          <a:ln w="19050"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sv-SE" sz="2800" dirty="0">
                <a:solidFill>
                  <a:schemeClr val="tx1"/>
                </a:solidFill>
                <a:latin typeface="Gill alt one mp"/>
              </a:rPr>
              <a:t>2. Vilka sätt känner du till för att bota sjukdomar?</a:t>
            </a:r>
          </a:p>
        </p:txBody>
      </p:sp>
      <p:sp>
        <p:nvSpPr>
          <p:cNvPr id="4" name="Rektangel med rundade hörn 3"/>
          <p:cNvSpPr/>
          <p:nvPr/>
        </p:nvSpPr>
        <p:spPr>
          <a:xfrm>
            <a:off x="2236664" y="4226897"/>
            <a:ext cx="6907336" cy="1035498"/>
          </a:xfrm>
          <a:prstGeom prst="roundRect">
            <a:avLst/>
          </a:prstGeom>
          <a:solidFill>
            <a:srgbClr val="E6E6E6"/>
          </a:solidFill>
          <a:ln w="19050"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sv-SE" sz="2800" dirty="0">
                <a:solidFill>
                  <a:schemeClr val="tx1"/>
                </a:solidFill>
                <a:latin typeface="Gill alt one mp"/>
              </a:rPr>
              <a:t>3. Vilka sjukdomar behöver man medicin för?</a:t>
            </a:r>
          </a:p>
        </p:txBody>
      </p:sp>
      <p:sp>
        <p:nvSpPr>
          <p:cNvPr id="5" name="textruta 4"/>
          <p:cNvSpPr txBox="1"/>
          <p:nvPr/>
        </p:nvSpPr>
        <p:spPr>
          <a:xfrm>
            <a:off x="2236664" y="5619945"/>
            <a:ext cx="8524651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sv-SE" sz="2800" dirty="0">
                <a:latin typeface="Gill alt one mp"/>
                <a:cs typeface="Lucida Sans Unicode"/>
              </a:rPr>
              <a:t>Sammanfatta era svar från diskussionerna.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E414B619-5294-4CAB-B701-6112047F7998}"/>
              </a:ext>
            </a:extLst>
          </p:cNvPr>
          <p:cNvSpPr txBox="1"/>
          <p:nvPr/>
        </p:nvSpPr>
        <p:spPr>
          <a:xfrm>
            <a:off x="2236664" y="654684"/>
            <a:ext cx="5145591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sv-SE" sz="4000" dirty="0">
                <a:latin typeface="Gill alt one mp"/>
              </a:rPr>
              <a:t>Speed </a:t>
            </a:r>
            <a:r>
              <a:rPr lang="sv-SE" sz="4000" dirty="0" err="1">
                <a:latin typeface="Gill alt one mp"/>
              </a:rPr>
              <a:t>dating</a:t>
            </a:r>
            <a:endParaRPr lang="sv-SE" sz="4000" dirty="0">
              <a:latin typeface="Gill alt one mp"/>
            </a:endParaRPr>
          </a:p>
        </p:txBody>
      </p:sp>
    </p:spTree>
    <p:extLst>
      <p:ext uri="{BB962C8B-B14F-4D97-AF65-F5344CB8AC3E}">
        <p14:creationId xmlns:p14="http://schemas.microsoft.com/office/powerpoint/2010/main" val="2675474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6529278"/>
              </p:ext>
            </p:extLst>
          </p:nvPr>
        </p:nvGraphicFramePr>
        <p:xfrm>
          <a:off x="437070" y="627175"/>
          <a:ext cx="11317860" cy="5566796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772620">
                  <a:extLst>
                    <a:ext uri="{9D8B030D-6E8A-4147-A177-3AD203B41FA5}">
                      <a16:colId xmlns:a16="http://schemas.microsoft.com/office/drawing/2014/main" val="3249963793"/>
                    </a:ext>
                  </a:extLst>
                </a:gridCol>
                <a:gridCol w="3772620">
                  <a:extLst>
                    <a:ext uri="{9D8B030D-6E8A-4147-A177-3AD203B41FA5}">
                      <a16:colId xmlns:a16="http://schemas.microsoft.com/office/drawing/2014/main" val="3888476236"/>
                    </a:ext>
                  </a:extLst>
                </a:gridCol>
                <a:gridCol w="3772620">
                  <a:extLst>
                    <a:ext uri="{9D8B030D-6E8A-4147-A177-3AD203B41FA5}">
                      <a16:colId xmlns:a16="http://schemas.microsoft.com/office/drawing/2014/main" val="1260354020"/>
                    </a:ext>
                  </a:extLst>
                </a:gridCol>
              </a:tblGrid>
              <a:tr h="10303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2800" dirty="0">
                          <a:solidFill>
                            <a:srgbClr val="990000"/>
                          </a:solidFill>
                          <a:effectLst/>
                        </a:rPr>
                        <a:t>Vilka sjukdomar känner du till?</a:t>
                      </a:r>
                      <a:endParaRPr lang="sv-SE" sz="2800" b="0" dirty="0">
                        <a:solidFill>
                          <a:srgbClr val="990000"/>
                        </a:solidFill>
                        <a:effectLst/>
                        <a:latin typeface="Gill alt one mp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sv-SE" sz="2800" dirty="0">
                          <a:solidFill>
                            <a:srgbClr val="990000"/>
                          </a:solidFill>
                          <a:effectLst/>
                        </a:rPr>
                        <a:t>Vilka sätt känner du till för att bota sjukdomar?</a:t>
                      </a:r>
                      <a:endParaRPr lang="sv-SE" sz="2800" b="0" dirty="0">
                        <a:solidFill>
                          <a:srgbClr val="990000"/>
                        </a:solidFill>
                        <a:latin typeface="Gill alt one mp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sv-SE" sz="2800" dirty="0">
                          <a:solidFill>
                            <a:srgbClr val="990000"/>
                          </a:solidFill>
                          <a:effectLst/>
                        </a:rPr>
                        <a:t>Vilka sjukdomar behöver man medicin för?</a:t>
                      </a:r>
                      <a:endParaRPr lang="sv-SE" sz="2800" b="0" dirty="0">
                        <a:solidFill>
                          <a:srgbClr val="990000"/>
                        </a:solidFill>
                        <a:effectLst/>
                        <a:latin typeface="Gill alt one mp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00057672"/>
                  </a:ext>
                </a:extLst>
              </a:tr>
              <a:tr h="4536472">
                <a:tc>
                  <a:txBody>
                    <a:bodyPr/>
                    <a:lstStyle/>
                    <a:p>
                      <a:endParaRPr lang="sv-SE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sv-SE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sv-SE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6396109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03397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l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9882105"/>
              </p:ext>
            </p:extLst>
          </p:nvPr>
        </p:nvGraphicFramePr>
        <p:xfrm>
          <a:off x="718456" y="556115"/>
          <a:ext cx="10776856" cy="5648742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694214">
                  <a:extLst>
                    <a:ext uri="{9D8B030D-6E8A-4147-A177-3AD203B41FA5}">
                      <a16:colId xmlns:a16="http://schemas.microsoft.com/office/drawing/2014/main" val="3485857627"/>
                    </a:ext>
                  </a:extLst>
                </a:gridCol>
                <a:gridCol w="2694214">
                  <a:extLst>
                    <a:ext uri="{9D8B030D-6E8A-4147-A177-3AD203B41FA5}">
                      <a16:colId xmlns:a16="http://schemas.microsoft.com/office/drawing/2014/main" val="3069016010"/>
                    </a:ext>
                  </a:extLst>
                </a:gridCol>
                <a:gridCol w="2694214">
                  <a:extLst>
                    <a:ext uri="{9D8B030D-6E8A-4147-A177-3AD203B41FA5}">
                      <a16:colId xmlns:a16="http://schemas.microsoft.com/office/drawing/2014/main" val="384268396"/>
                    </a:ext>
                  </a:extLst>
                </a:gridCol>
                <a:gridCol w="2694214">
                  <a:extLst>
                    <a:ext uri="{9D8B030D-6E8A-4147-A177-3AD203B41FA5}">
                      <a16:colId xmlns:a16="http://schemas.microsoft.com/office/drawing/2014/main" val="1269237559"/>
                    </a:ext>
                  </a:extLst>
                </a:gridCol>
              </a:tblGrid>
              <a:tr h="88633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2400" dirty="0">
                          <a:solidFill>
                            <a:srgbClr val="990000"/>
                          </a:solidFill>
                          <a:effectLst/>
                        </a:rPr>
                        <a:t>BAKTERIE-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2400" dirty="0">
                          <a:solidFill>
                            <a:srgbClr val="990000"/>
                          </a:solidFill>
                          <a:effectLst/>
                        </a:rPr>
                        <a:t>SJUKDOM</a:t>
                      </a:r>
                      <a:endParaRPr lang="sv-SE" sz="2400" dirty="0">
                        <a:solidFill>
                          <a:srgbClr val="990000"/>
                        </a:solidFill>
                        <a:effectLst/>
                        <a:latin typeface="Gill alt one mp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2400" dirty="0">
                          <a:solidFill>
                            <a:srgbClr val="990000"/>
                          </a:solidFill>
                          <a:effectLst/>
                        </a:rPr>
                        <a:t>VIRUS-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2400" dirty="0">
                          <a:solidFill>
                            <a:srgbClr val="990000"/>
                          </a:solidFill>
                          <a:effectLst/>
                        </a:rPr>
                        <a:t>SJUKDOM</a:t>
                      </a:r>
                      <a:endParaRPr lang="sv-SE" sz="2400" dirty="0">
                        <a:solidFill>
                          <a:srgbClr val="990000"/>
                        </a:solidFill>
                        <a:effectLst/>
                        <a:latin typeface="Gill alt one mp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2400" dirty="0">
                          <a:solidFill>
                            <a:srgbClr val="990000"/>
                          </a:solidFill>
                          <a:effectLst/>
                        </a:rPr>
                        <a:t>PARASIT-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2400" dirty="0">
                          <a:solidFill>
                            <a:srgbClr val="990000"/>
                          </a:solidFill>
                          <a:effectLst/>
                        </a:rPr>
                        <a:t>SJUKDOM</a:t>
                      </a:r>
                      <a:endParaRPr lang="sv-SE" sz="2400" dirty="0">
                        <a:solidFill>
                          <a:srgbClr val="990000"/>
                        </a:solidFill>
                        <a:effectLst/>
                        <a:latin typeface="Gill alt one mp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2400" dirty="0">
                          <a:solidFill>
                            <a:srgbClr val="990000"/>
                          </a:solidFill>
                          <a:effectLst/>
                        </a:rPr>
                        <a:t>SVAMP-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2400" dirty="0">
                          <a:solidFill>
                            <a:srgbClr val="990000"/>
                          </a:solidFill>
                          <a:effectLst/>
                        </a:rPr>
                        <a:t>SJUKDOM</a:t>
                      </a:r>
                      <a:endParaRPr lang="sv-SE" sz="2400" dirty="0">
                        <a:solidFill>
                          <a:srgbClr val="990000"/>
                        </a:solidFill>
                        <a:effectLst/>
                        <a:latin typeface="Gill alt one mp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38133746"/>
                  </a:ext>
                </a:extLst>
              </a:tr>
              <a:tr h="4762410">
                <a:tc>
                  <a:txBody>
                    <a:bodyPr/>
                    <a:lstStyle/>
                    <a:p>
                      <a:endParaRPr lang="sv-SE" sz="240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sv-SE" sz="240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sv-SE" sz="240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sv-SE" sz="240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41236747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06382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5+ Free Cell Nucleus &amp; Neuron Vectors - Pixaba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620797">
            <a:off x="1802430" y="-803629"/>
            <a:ext cx="3483551" cy="5287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ruta 2"/>
          <p:cNvSpPr txBox="1"/>
          <p:nvPr/>
        </p:nvSpPr>
        <p:spPr>
          <a:xfrm>
            <a:off x="5315361" y="1130040"/>
            <a:ext cx="5334807" cy="144655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sv-SE" sz="2800" dirty="0">
                <a:solidFill>
                  <a:srgbClr val="000000"/>
                </a:solidFill>
                <a:latin typeface="Gill alt one mp"/>
              </a:rPr>
              <a:t>Djurcell</a:t>
            </a:r>
            <a:endParaRPr lang="sv-SE" sz="2800" dirty="0">
              <a:solidFill>
                <a:srgbClr val="000000"/>
              </a:solidFill>
              <a:latin typeface="Gill alt one mp"/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rgbClr val="000000"/>
                </a:solidFill>
                <a:latin typeface="Gill alt one mp"/>
              </a:rPr>
              <a:t>Har en cellkärna med allt DNA</a:t>
            </a:r>
            <a:endParaRPr lang="sv-SE" sz="2000" dirty="0">
              <a:solidFill>
                <a:srgbClr val="000000"/>
              </a:solidFill>
              <a:latin typeface="Gill alt one mp"/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rgbClr val="000000"/>
                </a:solidFill>
                <a:latin typeface="Gill alt one mp"/>
              </a:rPr>
              <a:t>Varierar i storlek, men ca 0,01 mm</a:t>
            </a:r>
            <a:endParaRPr lang="sv-SE" sz="2000" dirty="0">
              <a:solidFill>
                <a:srgbClr val="000000"/>
              </a:solidFill>
              <a:latin typeface="Gill alt one mp"/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rgbClr val="000000"/>
                </a:solidFill>
                <a:latin typeface="Gill alt one mp"/>
              </a:rPr>
              <a:t>Förökar sig genom delning</a:t>
            </a:r>
            <a:endParaRPr lang="sv-SE" sz="2000" dirty="0">
              <a:solidFill>
                <a:srgbClr val="000000"/>
              </a:solidFill>
              <a:latin typeface="Gill alt one mp"/>
              <a:cs typeface="Calibri"/>
            </a:endParaRPr>
          </a:p>
        </p:txBody>
      </p:sp>
      <p:pic>
        <p:nvPicPr>
          <p:cNvPr id="4" name="Picture 6" descr="Prokaryot Cell - Free vector graphic on Pixaba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542" y="3714797"/>
            <a:ext cx="267162" cy="229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ruta 4"/>
          <p:cNvSpPr txBox="1"/>
          <p:nvPr/>
        </p:nvSpPr>
        <p:spPr>
          <a:xfrm>
            <a:off x="1843932" y="3510311"/>
            <a:ext cx="4017228" cy="144655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sv-SE" sz="2800" dirty="0">
                <a:solidFill>
                  <a:srgbClr val="000000"/>
                </a:solidFill>
                <a:latin typeface="Gill alt one mp"/>
              </a:rPr>
              <a:t>Bakteriecell</a:t>
            </a:r>
            <a:endParaRPr lang="sv-SE" sz="2800" dirty="0">
              <a:solidFill>
                <a:srgbClr val="000000"/>
              </a:solidFill>
              <a:latin typeface="Gill alt one mp"/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rgbClr val="000000"/>
                </a:solidFill>
                <a:latin typeface="Gill alt one mp"/>
              </a:rPr>
              <a:t>DNA fritt i cellen</a:t>
            </a:r>
            <a:endParaRPr lang="sv-SE" sz="2000" dirty="0">
              <a:solidFill>
                <a:srgbClr val="000000"/>
              </a:solidFill>
              <a:latin typeface="Gill alt one mp"/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rgbClr val="000000"/>
                </a:solidFill>
                <a:latin typeface="Gill alt one mp"/>
              </a:rPr>
              <a:t>Ca 0,001 mm</a:t>
            </a:r>
            <a:endParaRPr lang="sv-SE" sz="2000" dirty="0">
              <a:solidFill>
                <a:srgbClr val="000000"/>
              </a:solidFill>
              <a:latin typeface="Gill alt one mp"/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rgbClr val="000000"/>
                </a:solidFill>
                <a:latin typeface="Gill alt one mp"/>
              </a:rPr>
              <a:t>Förökar sig genom delning</a:t>
            </a:r>
            <a:endParaRPr lang="sv-SE" sz="2000" dirty="0">
              <a:solidFill>
                <a:srgbClr val="000000"/>
              </a:solidFill>
              <a:latin typeface="Gill alt one mp"/>
              <a:cs typeface="Calibri"/>
            </a:endParaRPr>
          </a:p>
        </p:txBody>
      </p:sp>
      <p:sp>
        <p:nvSpPr>
          <p:cNvPr id="6" name="textruta 5"/>
          <p:cNvSpPr txBox="1"/>
          <p:nvPr/>
        </p:nvSpPr>
        <p:spPr>
          <a:xfrm>
            <a:off x="6532550" y="3510311"/>
            <a:ext cx="4594702" cy="144655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sv-SE" sz="2800" dirty="0">
                <a:solidFill>
                  <a:srgbClr val="000000"/>
                </a:solidFill>
                <a:latin typeface="Gill alt one mp"/>
              </a:rPr>
              <a:t>Virus</a:t>
            </a:r>
            <a:endParaRPr lang="sv-SE" sz="2800" dirty="0">
              <a:solidFill>
                <a:srgbClr val="000000"/>
              </a:solidFill>
              <a:latin typeface="Gill alt one mp"/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rgbClr val="000000"/>
                </a:solidFill>
                <a:latin typeface="Gill alt one mp"/>
              </a:rPr>
              <a:t>Har eget DNA eller RNA</a:t>
            </a:r>
            <a:endParaRPr lang="sv-SE" sz="2000" dirty="0">
              <a:solidFill>
                <a:srgbClr val="000000"/>
              </a:solidFill>
              <a:latin typeface="Gill alt one mp"/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rgbClr val="000000"/>
                </a:solidFill>
                <a:latin typeface="Gill alt one mp"/>
              </a:rPr>
              <a:t>Behöver en cell för att föröka sig</a:t>
            </a:r>
            <a:endParaRPr lang="sv-SE" sz="2000" dirty="0">
              <a:solidFill>
                <a:srgbClr val="000000"/>
              </a:solidFill>
              <a:latin typeface="Gill alt one mp"/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rgbClr val="000000"/>
                </a:solidFill>
                <a:latin typeface="Gill alt one mp"/>
              </a:rPr>
              <a:t>Ca 0,00001 mm</a:t>
            </a:r>
            <a:endParaRPr lang="sv-SE" sz="2000" dirty="0">
              <a:solidFill>
                <a:srgbClr val="000000"/>
              </a:solidFill>
              <a:latin typeface="Gill alt one mp"/>
              <a:cs typeface="Calibri"/>
            </a:endParaRPr>
          </a:p>
        </p:txBody>
      </p:sp>
      <p:pic>
        <p:nvPicPr>
          <p:cNvPr id="7" name="Picture 8" descr="File:Stup Virus.png - Wikimedia Common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348068" y="3682673"/>
            <a:ext cx="64249" cy="64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Rak pilkoppling 7"/>
          <p:cNvCxnSpPr/>
          <p:nvPr/>
        </p:nvCxnSpPr>
        <p:spPr>
          <a:xfrm flipH="1" flipV="1">
            <a:off x="10508376" y="3854436"/>
            <a:ext cx="650240" cy="59944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ruta 8"/>
          <p:cNvSpPr txBox="1"/>
          <p:nvPr/>
        </p:nvSpPr>
        <p:spPr>
          <a:xfrm>
            <a:off x="1087549" y="6159252"/>
            <a:ext cx="16651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>
                <a:latin typeface="Gill Alt One MT" panose="020B0502020104020203" pitchFamily="34" charset="0"/>
              </a:rPr>
              <a:t>Bilder från pixaby.com</a:t>
            </a:r>
          </a:p>
        </p:txBody>
      </p:sp>
    </p:spTree>
    <p:extLst>
      <p:ext uri="{BB962C8B-B14F-4D97-AF65-F5344CB8AC3E}">
        <p14:creationId xmlns:p14="http://schemas.microsoft.com/office/powerpoint/2010/main" val="555109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4717706" y="5173742"/>
            <a:ext cx="27565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u="sng" dirty="0">
                <a:latin typeface="Gill Alt One MT" panose="020B0502020104020203" pitchFamily="34" charset="0"/>
                <a:ea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www.skyddaantibiotikan.se</a:t>
            </a:r>
            <a:endParaRPr lang="sv-SE" dirty="0">
              <a:latin typeface="Gill Alt One MT" panose="020B0502020104020203" pitchFamily="34" charset="0"/>
            </a:endParaRPr>
          </a:p>
        </p:txBody>
      </p:sp>
      <p:pic>
        <p:nvPicPr>
          <p:cNvPr id="4" name="Bildobjekt 3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3716" y="1499592"/>
            <a:ext cx="5495966" cy="307774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4171896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Humla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828282"/>
      </a:accent1>
      <a:accent2>
        <a:srgbClr val="BEBEBE"/>
      </a:accent2>
      <a:accent3>
        <a:srgbClr val="E6E6E6"/>
      </a:accent3>
      <a:accent4>
        <a:srgbClr val="990000"/>
      </a:accent4>
      <a:accent5>
        <a:srgbClr val="FFFFFF"/>
      </a:accent5>
      <a:accent6>
        <a:srgbClr val="FFFFFF"/>
      </a:accent6>
      <a:hlink>
        <a:srgbClr val="FFFFFF"/>
      </a:hlink>
      <a:folHlink>
        <a:srgbClr val="FFFFFF"/>
      </a:folHlink>
    </a:clrScheme>
    <a:fontScheme name="Humla">
      <a:majorFont>
        <a:latin typeface="Gill Alt One MT"/>
        <a:ea typeface=""/>
        <a:cs typeface=""/>
      </a:majorFont>
      <a:minorFont>
        <a:latin typeface="Gill Alt One M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9714</TotalTime>
  <Words>372</Words>
  <Application>Microsoft Office PowerPoint</Application>
  <PresentationFormat>Bredbild</PresentationFormat>
  <Paragraphs>60</Paragraphs>
  <Slides>10</Slides>
  <Notes>5</Notes>
  <HiddenSlides>0</HiddenSlides>
  <MMClips>1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10</vt:i4>
      </vt:variant>
    </vt:vector>
  </HeadingPairs>
  <TitlesOfParts>
    <vt:vector size="16" baseType="lpstr">
      <vt:lpstr>Arial</vt:lpstr>
      <vt:lpstr>Calibri</vt:lpstr>
      <vt:lpstr>Gill alt one mp</vt:lpstr>
      <vt:lpstr>Gill Alt One MT</vt:lpstr>
      <vt:lpstr>Palatino Linotype</vt:lpstr>
      <vt:lpstr>Office Theme</vt:lpstr>
      <vt:lpstr>Rädda antibiotikan  med kunskap och handling</vt:lpstr>
      <vt:lpstr>Antibiotikaresistenta bakterier  – vad är problemet?  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Exit ticket</vt:lpstr>
    </vt:vector>
  </TitlesOfParts>
  <Company>Uppsala kommun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Antibiotika</dc:title>
  <dc:creator>Bergström Catharina</dc:creator>
  <cp:lastModifiedBy>Solum Ida</cp:lastModifiedBy>
  <cp:revision>298</cp:revision>
  <dcterms:created xsi:type="dcterms:W3CDTF">2020-03-08T11:01:09Z</dcterms:created>
  <dcterms:modified xsi:type="dcterms:W3CDTF">2022-04-07T18:25:12Z</dcterms:modified>
</cp:coreProperties>
</file>