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4" r:id="rId2"/>
    <p:sldId id="270" r:id="rId3"/>
    <p:sldId id="257" r:id="rId4"/>
    <p:sldId id="271" r:id="rId5"/>
    <p:sldId id="285" r:id="rId6"/>
    <p:sldId id="258" r:id="rId7"/>
    <p:sldId id="272" r:id="rId8"/>
    <p:sldId id="260" r:id="rId9"/>
    <p:sldId id="282" r:id="rId10"/>
    <p:sldId id="274" r:id="rId11"/>
    <p:sldId id="262" r:id="rId12"/>
    <p:sldId id="264" r:id="rId13"/>
    <p:sldId id="277" r:id="rId14"/>
    <p:sldId id="266" r:id="rId15"/>
    <p:sldId id="280" r:id="rId16"/>
    <p:sldId id="283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00"/>
    <a:srgbClr val="E6E6E6"/>
    <a:srgbClr val="BEBEBE"/>
    <a:srgbClr val="B4B4B4"/>
    <a:srgbClr val="FFD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8F18AE-D200-4287-9C56-63319B3AE0EA}" v="374" dt="2020-09-24T07:52:15.737"/>
    <p1510:client id="{04490B52-6580-4A83-B87F-F1600A12CD6F}" v="687" dt="2020-06-17T12:04:25.416"/>
    <p1510:client id="{08F3BF22-2113-4B5D-A1B0-A87C6FF226F6}" v="252" dt="2020-06-16T13:55:11.750"/>
    <p1510:client id="{15FC69AE-C1A8-4569-AD33-B4C27DD77F0E}" v="11" dt="2021-11-11T10:41:02.485"/>
    <p1510:client id="{2D6B0B14-EE44-4170-892F-90A71E64E8AD}" v="530" dt="2020-06-16T12:51:30.845"/>
    <p1510:client id="{426CD2B4-E4DD-403E-BE96-E335FBFE01BA}" v="585" dt="2020-06-17T09:31:24.245"/>
    <p1510:client id="{5107FC4A-8C16-4813-BFAF-750DEA914978}" v="28" dt="2021-10-14T08:11:48.845"/>
    <p1510:client id="{5578E8C4-B4E4-4738-A4A7-996975D31E29}" v="454" dt="2020-06-17T10:04:53.493"/>
    <p1510:client id="{621C6F1A-7066-4863-8ED1-9A1B674DCD85}" v="23" dt="2020-06-16T18:59:43.894"/>
    <p1510:client id="{62BA86DC-FDD0-40FD-B438-A96B98967A5E}" v="27" dt="2021-08-26T14:56:15.084"/>
    <p1510:client id="{6D60D33A-0C7B-4B93-8A3C-FAE40A10521C}" v="1" dt="2021-11-10T16:34:11.033"/>
    <p1510:client id="{70A6CDFF-2E2C-47AB-9ABF-FA36DCFE7CE8}" v="522" dt="2021-08-26T12:45:48.596"/>
    <p1510:client id="{7C06E6E7-E1BD-481E-ADB6-50B03E771687}" v="623" dt="2021-01-20T13:44:07.366"/>
    <p1510:client id="{7E3C59A9-D0E4-4473-B7CD-7419DD16B839}" v="32" dt="2021-09-09T08:06:04.338"/>
    <p1510:client id="{8C51F2A9-AB19-46A0-8850-9D36FD884EAF}" v="622" dt="2020-05-28T10:01:02.441"/>
    <p1510:client id="{9ED474B9-D47D-4874-AFC9-5E8A90BB06CF}" v="488" dt="2021-11-14T17:28:38.550"/>
    <p1510:client id="{C87A58CC-4B22-4ED9-B537-19DE172858A4}" v="13" dt="2021-05-20T07:57:45.054"/>
    <p1510:client id="{D3413DE3-17B0-4F9C-AB53-CD0621103116}" v="35" dt="2021-01-20T13:57:50.298"/>
    <p1510:client id="{F1E7FEBC-6381-429A-82B2-534806092AE1}" v="27" dt="2021-09-15T14:50:39.0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4424" autoAdjust="0"/>
  </p:normalViewPr>
  <p:slideViewPr>
    <p:cSldViewPr snapToGrid="0">
      <p:cViewPr varScale="1">
        <p:scale>
          <a:sx n="57" d="100"/>
          <a:sy n="57" d="100"/>
        </p:scale>
        <p:origin x="97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4" d="100"/>
          <a:sy n="94" d="100"/>
        </p:scale>
        <p:origin x="3606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82BD7-3627-4CC1-9609-6F33C7AB86CF}" type="datetimeFigureOut">
              <a:rPr lang="sv-SE"/>
              <a:t>2022-04-07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61AA6-597B-41D6-A04B-A3490B2BB628}" type="slidenum">
              <a:rPr lang="sv-SE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418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>
                <a:cs typeface="Calibri"/>
              </a:rPr>
              <a:t>Bildkälla: </a:t>
            </a:r>
            <a:r>
              <a:rPr lang="sv-SE" baseline="0" dirty="0"/>
              <a:t>https://</a:t>
            </a:r>
            <a:r>
              <a:rPr lang="sv-SE" dirty="0"/>
              <a:t>pixabay</a:t>
            </a:r>
            <a:r>
              <a:rPr lang="sv-SE" baseline="0" dirty="0"/>
              <a:t>.com/</a:t>
            </a:r>
            <a:r>
              <a:rPr lang="sv-SE" dirty="0"/>
              <a:t>sv/photos/medicin-medicinsk-recept-p-piller-1901819</a:t>
            </a:r>
            <a:r>
              <a:rPr lang="sv-SE" baseline="0" dirty="0"/>
              <a:t>/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E8CB5-77E5-4FAE-9FF7-7FB5FC222C2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4469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61AA6-597B-41D6-A04B-A3490B2BB628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1738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61AA6-597B-41D6-A04B-A3490B2BB628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8286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Bildkälla: </a:t>
            </a:r>
            <a:r>
              <a:rPr lang="en-US" dirty="0">
                <a:cs typeface="Calibri"/>
              </a:rPr>
              <a:t>https://commons.wikimedia.org/wiki/File:Sweden_road_sign_B2.svg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61AA6-597B-41D6-A04B-A3490B2BB628}" type="slidenum">
              <a:rPr lang="sv-SE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1223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61AA6-597B-41D6-A04B-A3490B2BB628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9050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Bild: https://pixabay.com/sv/photos/missbruk-antibiotikum-kapsel-v%c3%a5rd-71575/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61AA6-597B-41D6-A04B-A3490B2BB628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0393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cs typeface="Calibri"/>
              </a:rPr>
              <a:t>https://www.pexels.com/photo/medicines-thermometer-5795/  (Bildkälla: </a:t>
            </a:r>
            <a:r>
              <a:rPr lang="sv-SE" dirty="0"/>
              <a:t>kaboompics.com via </a:t>
            </a:r>
            <a:r>
              <a:rPr lang="sv-SE" dirty="0" err="1"/>
              <a:t>Pexels</a:t>
            </a:r>
            <a:r>
              <a:rPr lang="sv-SE" dirty="0"/>
              <a:t>)</a:t>
            </a:r>
            <a:endParaRPr lang="sv-SE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61AA6-597B-41D6-A04B-A3490B2BB628}" type="slidenum">
              <a:rPr lang="sv-SE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0084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61AA6-597B-41D6-A04B-A3490B2BB62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2171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Bild </a:t>
            </a:r>
            <a:r>
              <a:rPr lang="en-US" dirty="0" err="1">
                <a:cs typeface="Calibri"/>
              </a:rPr>
              <a:t>hämtad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från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wikipedia</a:t>
            </a:r>
            <a:endParaRPr lang="en-US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61AA6-597B-41D6-A04B-A3490B2BB628}" type="slidenum">
              <a:rPr lang="sv-SE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0825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61AA6-597B-41D6-A04B-A3490B2BB628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1075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61AA6-597B-41D6-A04B-A3490B2BB628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7721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61AA6-597B-41D6-A04B-A3490B2BB628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1322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Beskuren bild från Skydda antibiotikan</a:t>
            </a:r>
            <a:r>
              <a:rPr lang="sv-SE" baseline="0" dirty="0"/>
              <a:t> (godkänd från </a:t>
            </a:r>
            <a:r>
              <a:rPr lang="sv-SE" dirty="0"/>
              <a:t>Jordbruksverket via mail</a:t>
            </a:r>
            <a:r>
              <a:rPr lang="sv-SE" baseline="0" dirty="0"/>
              <a:t> </a:t>
            </a:r>
            <a:r>
              <a:rPr lang="sv-SE" dirty="0"/>
              <a:t>20-09-23).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61AA6-597B-41D6-A04B-A3490B2BB628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102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442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71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64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272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67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236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765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660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107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896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145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0A13A-DB3F-4AD5-B6AF-BDA0278A0A39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728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A55F18B-1DB1-4070-A93A-0D96536D8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337" y="4817490"/>
            <a:ext cx="3369548" cy="1684774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1335AC1-480C-FF48-9F33-8244987F0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05304"/>
            <a:ext cx="9144000" cy="1073492"/>
          </a:xfrm>
        </p:spPr>
        <p:txBody>
          <a:bodyPr>
            <a:normAutofit fontScale="90000"/>
          </a:bodyPr>
          <a:lstStyle/>
          <a:p>
            <a:pPr fontAlgn="base"/>
            <a:r>
              <a:rPr lang="sv-SE" b="1" dirty="0"/>
              <a:t>Rädda antibiotikan </a:t>
            </a:r>
            <a:br>
              <a:rPr lang="sv-SE" b="1" dirty="0"/>
            </a:br>
            <a:r>
              <a:rPr lang="sv-SE" b="1" dirty="0"/>
              <a:t>med kunskap och handling</a:t>
            </a:r>
          </a:p>
        </p:txBody>
      </p:sp>
      <p:sp>
        <p:nvSpPr>
          <p:cNvPr id="5" name="Subtitle 9">
            <a:extLst>
              <a:ext uri="{FF2B5EF4-FFF2-40B4-BE49-F238E27FC236}">
                <a16:creationId xmlns:a16="http://schemas.microsoft.com/office/drawing/2014/main" id="{D61F966A-CD3D-4D03-9912-F74628816286}"/>
              </a:ext>
            </a:extLst>
          </p:cNvPr>
          <p:cNvSpPr txBox="1">
            <a:spLocks/>
          </p:cNvSpPr>
          <p:nvPr/>
        </p:nvSpPr>
        <p:spPr>
          <a:xfrm>
            <a:off x="709882" y="2947527"/>
            <a:ext cx="10839224" cy="2133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spc="3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81818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81818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81818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81818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 spc="0" dirty="0">
                <a:solidFill>
                  <a:srgbClr val="000000"/>
                </a:solidFill>
              </a:rPr>
              <a:t>Ett utbildningsmaterial från projektet </a:t>
            </a:r>
          </a:p>
          <a:p>
            <a:r>
              <a:rPr lang="sv-SE" sz="2800" i="1" spc="0" dirty="0">
                <a:solidFill>
                  <a:srgbClr val="000000"/>
                </a:solidFill>
              </a:rPr>
              <a:t>Undervisning för och lärande av handlingskompetens </a:t>
            </a:r>
            <a:br>
              <a:rPr lang="sv-SE" sz="2800" i="1" spc="0" dirty="0">
                <a:solidFill>
                  <a:srgbClr val="000000"/>
                </a:solidFill>
              </a:rPr>
            </a:br>
            <a:r>
              <a:rPr lang="sv-SE" sz="2800" i="1" spc="0" dirty="0">
                <a:solidFill>
                  <a:srgbClr val="000000"/>
                </a:solidFill>
              </a:rPr>
              <a:t>i utbildning om antibiotikaresistens</a:t>
            </a:r>
          </a:p>
          <a:p>
            <a:endParaRPr lang="sv-SE" spc="0" dirty="0">
              <a:latin typeface="Gill Alt One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680835D-BDF4-437B-B589-2473688483A8}"/>
              </a:ext>
            </a:extLst>
          </p:cNvPr>
          <p:cNvSpPr txBox="1"/>
          <p:nvPr/>
        </p:nvSpPr>
        <p:spPr>
          <a:xfrm>
            <a:off x="2502040" y="4614595"/>
            <a:ext cx="7415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latin typeface="Gill Alt One MT" panose="020B0502020104020203" pitchFamily="34" charset="0"/>
              </a:rPr>
              <a:t>Presentationer, lärarhandledningar och elevuppgifter kan laddas ner från </a:t>
            </a:r>
          </a:p>
          <a:p>
            <a:pPr algn="ctr"/>
            <a:r>
              <a:rPr lang="sv-SE" sz="1600" dirty="0">
                <a:latin typeface="Gill Alt One MT" panose="020B0502020104020203" pitchFamily="34" charset="0"/>
              </a:rPr>
              <a:t>Nationellt resurscentrum för biologiundervisnings webbplats: www.bioresurs.uu.se.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481A7C1-A207-4930-9FA0-664CD4C606EE}"/>
              </a:ext>
            </a:extLst>
          </p:cNvPr>
          <p:cNvSpPr txBox="1"/>
          <p:nvPr/>
        </p:nvSpPr>
        <p:spPr>
          <a:xfrm>
            <a:off x="1939332" y="581685"/>
            <a:ext cx="8380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/>
              <a:t>PPT 2 </a:t>
            </a:r>
            <a:r>
              <a:rPr lang="sv-SE" sz="1600"/>
              <a:t>– HÖGSTADIET</a:t>
            </a:r>
            <a:endParaRPr lang="en-SE" sz="1600" dirty="0"/>
          </a:p>
        </p:txBody>
      </p:sp>
    </p:spTree>
    <p:extLst>
      <p:ext uri="{BB962C8B-B14F-4D97-AF65-F5344CB8AC3E}">
        <p14:creationId xmlns:p14="http://schemas.microsoft.com/office/powerpoint/2010/main" val="47249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939051" y="403799"/>
            <a:ext cx="4414350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sv-SE" sz="2800" b="1" dirty="0">
                <a:solidFill>
                  <a:srgbClr val="000000"/>
                </a:solidFill>
                <a:latin typeface="Gill alt one MT"/>
              </a:rPr>
              <a:t>Hur fungerar antibiotika?</a:t>
            </a:r>
            <a:endParaRPr lang="sv-SE" sz="2800" b="1" dirty="0">
              <a:solidFill>
                <a:srgbClr val="000000"/>
              </a:solidFill>
              <a:latin typeface="Gill alt one MT"/>
              <a:cs typeface="Calibri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08EF69E3-17A5-4878-8DDE-92CC114138C5}"/>
              </a:ext>
            </a:extLst>
          </p:cNvPr>
          <p:cNvSpPr txBox="1"/>
          <p:nvPr/>
        </p:nvSpPr>
        <p:spPr>
          <a:xfrm>
            <a:off x="939051" y="997505"/>
            <a:ext cx="1081812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000000"/>
                </a:solidFill>
                <a:latin typeface="Gill alt one MT"/>
                <a:ea typeface="+mn-lt"/>
                <a:cs typeface="+mn-lt"/>
              </a:rPr>
              <a:t>Läs var sin text och berätta din historia för de andra två i gruppen.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000000"/>
                </a:solidFill>
                <a:latin typeface="Gill alt one MT"/>
              </a:rPr>
              <a:t>Diskutera</a:t>
            </a:r>
            <a:r>
              <a:rPr lang="sv-SE" sz="2800" dirty="0">
                <a:solidFill>
                  <a:srgbClr val="000000"/>
                </a:solidFill>
                <a:latin typeface="Gill alt one MT"/>
                <a:ea typeface="+mn-lt"/>
                <a:cs typeface="+mn-lt"/>
              </a:rPr>
              <a:t> och fundera kring när antibiotika gjort nytta: </a:t>
            </a:r>
            <a:endParaRPr lang="en-US" sz="2800" dirty="0">
              <a:solidFill>
                <a:srgbClr val="000000"/>
              </a:solidFill>
              <a:latin typeface="Gill alt one MT"/>
              <a:ea typeface="+mn-lt"/>
              <a:cs typeface="+mn-lt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8A0C047-0A14-4D74-8E15-DA85DD92F08E}"/>
              </a:ext>
            </a:extLst>
          </p:cNvPr>
          <p:cNvSpPr txBox="1"/>
          <p:nvPr/>
        </p:nvSpPr>
        <p:spPr>
          <a:xfrm>
            <a:off x="9461796" y="6309160"/>
            <a:ext cx="374403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v-SE" sz="1200" dirty="0">
                <a:ea typeface="+mn-lt"/>
                <a:cs typeface="+mn-lt"/>
              </a:rPr>
              <a:t>Skyddaantibiotikan.se/arkiv</a:t>
            </a:r>
            <a:endParaRPr lang="sv-SE" sz="1200" dirty="0"/>
          </a:p>
        </p:txBody>
      </p:sp>
      <p:sp>
        <p:nvSpPr>
          <p:cNvPr id="7" name="Rektangel med rundade hörn 1">
            <a:extLst>
              <a:ext uri="{FF2B5EF4-FFF2-40B4-BE49-F238E27FC236}">
                <a16:creationId xmlns:a16="http://schemas.microsoft.com/office/drawing/2014/main" id="{DA8FC32F-FD68-429E-A0C8-25BFF3A4ECB1}"/>
              </a:ext>
            </a:extLst>
          </p:cNvPr>
          <p:cNvSpPr/>
          <p:nvPr/>
        </p:nvSpPr>
        <p:spPr>
          <a:xfrm>
            <a:off x="1373876" y="2000590"/>
            <a:ext cx="8386676" cy="1024125"/>
          </a:xfrm>
          <a:prstGeom prst="roundRect">
            <a:avLst/>
          </a:prstGeom>
          <a:solidFill>
            <a:srgbClr val="E6E6E6"/>
          </a:solidFill>
          <a:ln w="190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sv-SE" sz="2000" b="1" dirty="0">
                <a:solidFill>
                  <a:srgbClr val="000000"/>
                </a:solidFill>
                <a:latin typeface="Gill alt one MT"/>
                <a:ea typeface="+mn-lt"/>
                <a:cs typeface="+mn-lt"/>
              </a:rPr>
              <a:t>Text 1</a:t>
            </a:r>
            <a:r>
              <a:rPr lang="sv-SE" sz="2000" dirty="0">
                <a:solidFill>
                  <a:srgbClr val="000000"/>
                </a:solidFill>
                <a:latin typeface="Gill alt one MT"/>
                <a:ea typeface="+mn-lt"/>
                <a:cs typeface="+mn-lt"/>
              </a:rPr>
              <a:t>: </a:t>
            </a:r>
            <a:r>
              <a:rPr lang="sv-SE" sz="2000" i="1" dirty="0">
                <a:solidFill>
                  <a:srgbClr val="000000"/>
                </a:solidFill>
                <a:latin typeface="Gill alt one MT"/>
                <a:ea typeface="+mn-lt"/>
                <a:cs typeface="+mn-lt"/>
              </a:rPr>
              <a:t>"Det var bara ett litet bett, men det höll på att gå riktigt illa för tiken Nikki"</a:t>
            </a:r>
            <a:endParaRPr lang="en-US" sz="2000" dirty="0">
              <a:solidFill>
                <a:srgbClr val="000000"/>
              </a:solidFill>
              <a:latin typeface="Gill alt one MT"/>
              <a:ea typeface="+mn-lt"/>
              <a:cs typeface="+mn-lt"/>
            </a:endParaRPr>
          </a:p>
          <a:p>
            <a:r>
              <a:rPr lang="sv-SE" sz="2000" dirty="0">
                <a:solidFill>
                  <a:srgbClr val="000000"/>
                </a:solidFill>
                <a:latin typeface="Gill alt one MT"/>
                <a:ea typeface="+mn-lt"/>
                <a:cs typeface="+mn-lt"/>
              </a:rPr>
              <a:t>– Litet infekterat sår som spreds till skelettet.</a:t>
            </a:r>
            <a:endParaRPr lang="en-US" sz="2000" dirty="0">
              <a:solidFill>
                <a:srgbClr val="000000"/>
              </a:solidFill>
              <a:latin typeface="Gill alt one MT"/>
              <a:ea typeface="+mn-lt"/>
              <a:cs typeface="+mn-lt"/>
            </a:endParaRPr>
          </a:p>
        </p:txBody>
      </p:sp>
      <p:sp>
        <p:nvSpPr>
          <p:cNvPr id="8" name="Rektangel med rundade hörn 2">
            <a:extLst>
              <a:ext uri="{FF2B5EF4-FFF2-40B4-BE49-F238E27FC236}">
                <a16:creationId xmlns:a16="http://schemas.microsoft.com/office/drawing/2014/main" id="{0A0EBC33-E1E8-4283-B69B-7667CBF6EB39}"/>
              </a:ext>
            </a:extLst>
          </p:cNvPr>
          <p:cNvSpPr/>
          <p:nvPr/>
        </p:nvSpPr>
        <p:spPr>
          <a:xfrm>
            <a:off x="1373876" y="3224958"/>
            <a:ext cx="7440736" cy="1035498"/>
          </a:xfrm>
          <a:prstGeom prst="roundRect">
            <a:avLst/>
          </a:prstGeom>
          <a:solidFill>
            <a:srgbClr val="E6E6E6"/>
          </a:solidFill>
          <a:ln w="190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sv-SE" sz="2000" b="1" dirty="0">
                <a:solidFill>
                  <a:srgbClr val="000000"/>
                </a:solidFill>
                <a:latin typeface="Gill alt one MT"/>
                <a:ea typeface="+mn-lt"/>
                <a:cs typeface="+mn-lt"/>
              </a:rPr>
              <a:t>Text 2</a:t>
            </a:r>
            <a:r>
              <a:rPr lang="sv-SE" sz="2000" dirty="0">
                <a:solidFill>
                  <a:srgbClr val="000000"/>
                </a:solidFill>
                <a:latin typeface="Gill alt one MT"/>
                <a:ea typeface="+mn-lt"/>
                <a:cs typeface="+mn-lt"/>
              </a:rPr>
              <a:t>: </a:t>
            </a:r>
            <a:r>
              <a:rPr lang="sv-SE" sz="2000" i="1" dirty="0">
                <a:solidFill>
                  <a:srgbClr val="000000"/>
                </a:solidFill>
                <a:latin typeface="Gill alt one MT"/>
                <a:ea typeface="+mn-lt"/>
                <a:cs typeface="+mn-lt"/>
              </a:rPr>
              <a:t>"På sjukhus måste antibiotika fungera när det gäller"</a:t>
            </a:r>
            <a:endParaRPr lang="en-US" sz="2000" dirty="0">
              <a:solidFill>
                <a:srgbClr val="000000"/>
              </a:solidFill>
              <a:latin typeface="Gill alt one MT"/>
              <a:ea typeface="+mn-lt"/>
              <a:cs typeface="+mn-lt"/>
            </a:endParaRPr>
          </a:p>
          <a:p>
            <a:r>
              <a:rPr lang="sv-SE" sz="2000" dirty="0">
                <a:solidFill>
                  <a:srgbClr val="000000"/>
                </a:solidFill>
                <a:latin typeface="Gill alt one MT"/>
                <a:ea typeface="+mn-lt"/>
                <a:cs typeface="+mn-lt"/>
              </a:rPr>
              <a:t>– Cancer och samtidigt antibiotikabehandling mot bakterieinfektioner.</a:t>
            </a:r>
            <a:endParaRPr lang="sv-SE" sz="2800" dirty="0">
              <a:solidFill>
                <a:schemeClr val="tx1"/>
              </a:solidFill>
              <a:latin typeface="Gill alt one mp"/>
            </a:endParaRPr>
          </a:p>
        </p:txBody>
      </p:sp>
      <p:sp>
        <p:nvSpPr>
          <p:cNvPr id="9" name="Rektangel med rundade hörn 3">
            <a:extLst>
              <a:ext uri="{FF2B5EF4-FFF2-40B4-BE49-F238E27FC236}">
                <a16:creationId xmlns:a16="http://schemas.microsoft.com/office/drawing/2014/main" id="{34D46715-B40A-4EC4-872C-CFD7C1961209}"/>
              </a:ext>
            </a:extLst>
          </p:cNvPr>
          <p:cNvSpPr/>
          <p:nvPr/>
        </p:nvSpPr>
        <p:spPr>
          <a:xfrm>
            <a:off x="1373876" y="4459622"/>
            <a:ext cx="7440736" cy="1035498"/>
          </a:xfrm>
          <a:prstGeom prst="roundRect">
            <a:avLst/>
          </a:prstGeom>
          <a:solidFill>
            <a:srgbClr val="E6E6E6"/>
          </a:solidFill>
          <a:ln w="190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sv-SE" sz="2000" b="1" dirty="0">
                <a:solidFill>
                  <a:srgbClr val="000000"/>
                </a:solidFill>
                <a:latin typeface="Gill alt one MT"/>
                <a:ea typeface="+mn-lt"/>
                <a:cs typeface="+mn-lt"/>
              </a:rPr>
              <a:t>Text 3</a:t>
            </a:r>
            <a:r>
              <a:rPr lang="sv-SE" sz="2000" dirty="0">
                <a:solidFill>
                  <a:srgbClr val="000000"/>
                </a:solidFill>
                <a:latin typeface="Gill alt one MT"/>
                <a:ea typeface="+mn-lt"/>
                <a:cs typeface="+mn-lt"/>
              </a:rPr>
              <a:t>: </a:t>
            </a:r>
            <a:r>
              <a:rPr lang="sv-SE" sz="2000" i="1" dirty="0">
                <a:solidFill>
                  <a:srgbClr val="000000"/>
                </a:solidFill>
                <a:latin typeface="Gill alt one MT"/>
                <a:ea typeface="+mn-lt"/>
                <a:cs typeface="+mn-lt"/>
              </a:rPr>
              <a:t>"På en timme blev skavsåret en allvarlig handinfektion för Peter"</a:t>
            </a:r>
            <a:endParaRPr lang="en-US" sz="2000" dirty="0">
              <a:solidFill>
                <a:srgbClr val="000000"/>
              </a:solidFill>
              <a:latin typeface="Gill alt one MT"/>
              <a:ea typeface="+mn-lt"/>
              <a:cs typeface="+mn-lt"/>
            </a:endParaRPr>
          </a:p>
          <a:p>
            <a:r>
              <a:rPr lang="sv-SE" sz="2000" dirty="0">
                <a:solidFill>
                  <a:srgbClr val="000000"/>
                </a:solidFill>
                <a:latin typeface="Gill alt one MT"/>
                <a:ea typeface="+mn-lt"/>
                <a:cs typeface="+mn-lt"/>
              </a:rPr>
              <a:t>– Litet skavsår blev till uppsvullen hand.</a:t>
            </a:r>
            <a:endParaRPr lang="en-US" sz="2000" dirty="0">
              <a:solidFill>
                <a:srgbClr val="000000"/>
              </a:solidFill>
              <a:latin typeface="Gill alt one MT"/>
              <a:ea typeface="+mn-lt"/>
              <a:cs typeface="+mn-lt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BC67E39B-BCD2-461B-AEB1-95C3672684FD}"/>
              </a:ext>
            </a:extLst>
          </p:cNvPr>
          <p:cNvSpPr txBox="1"/>
          <p:nvPr/>
        </p:nvSpPr>
        <p:spPr>
          <a:xfrm>
            <a:off x="939051" y="5606695"/>
            <a:ext cx="1081812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Om ni hinner: Vad skulle ha hänt om antibiotikan inte hade fungerat?</a:t>
            </a:r>
          </a:p>
        </p:txBody>
      </p:sp>
    </p:spTree>
    <p:extLst>
      <p:ext uri="{BB962C8B-B14F-4D97-AF65-F5344CB8AC3E}">
        <p14:creationId xmlns:p14="http://schemas.microsoft.com/office/powerpoint/2010/main" val="858792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42F28A-E5E5-4428-9256-920B33733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727" y="387362"/>
            <a:ext cx="10309336" cy="992859"/>
          </a:xfrm>
        </p:spPr>
        <p:txBody>
          <a:bodyPr>
            <a:normAutofit/>
          </a:bodyPr>
          <a:lstStyle/>
          <a:p>
            <a:r>
              <a:rPr lang="sv-SE" sz="2800" b="1" dirty="0"/>
              <a:t>Hur fungerar antibiotika?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CF8CCB7-0B05-43A2-B4DA-925D7B8DC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8727" y="1293937"/>
            <a:ext cx="7929342" cy="16081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v-SE" dirty="0"/>
              <a:t>En del antibiotika är direkt bakteriedödande, medan andra bara skadar bakterien. Antibiotika skadar bara bakterieceller inte mänskliga celler.</a:t>
            </a:r>
          </a:p>
          <a:p>
            <a:pPr marL="0" indent="0">
              <a:buNone/>
            </a:pPr>
            <a:endParaRPr lang="sv-SE" i="1" dirty="0">
              <a:solidFill>
                <a:srgbClr val="00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sv-SE" dirty="0">
              <a:cs typeface="Calibri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9268069" y="2908300"/>
            <a:ext cx="1953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cs typeface="Calibri"/>
              </a:rPr>
              <a:t>skyddaantibiotikan.se</a:t>
            </a:r>
            <a:endParaRPr lang="sv-SE" sz="1100" dirty="0"/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9F124DE1-2C6B-4B51-A2BD-CF111F6B125A}"/>
              </a:ext>
            </a:extLst>
          </p:cNvPr>
          <p:cNvSpPr/>
          <p:nvPr/>
        </p:nvSpPr>
        <p:spPr>
          <a:xfrm>
            <a:off x="1044465" y="3449751"/>
            <a:ext cx="10103069" cy="2732690"/>
          </a:xfrm>
          <a:prstGeom prst="roundRect">
            <a:avLst/>
          </a:prstGeom>
          <a:solidFill>
            <a:srgbClr val="E6E6E6"/>
          </a:solidFill>
          <a:ln w="190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800" dirty="0">
                <a:solidFill>
                  <a:srgbClr val="000000"/>
                </a:solidFill>
                <a:cs typeface="Calibri" panose="020F0502020204030204"/>
              </a:rPr>
              <a:t>Antibiotika kan till exempel:  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000000"/>
                </a:solidFill>
                <a:ea typeface="+mn-lt"/>
                <a:cs typeface="+mn-lt"/>
              </a:rPr>
              <a:t>göra så att bakterien inte kan bygga upp sin cellvägg</a:t>
            </a:r>
            <a:endParaRPr lang="sv-SE" sz="2800" dirty="0">
              <a:solidFill>
                <a:srgbClr val="000000"/>
              </a:solidFill>
              <a:cs typeface="Calibri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000000"/>
                </a:solidFill>
                <a:ea typeface="+mn-lt"/>
                <a:cs typeface="+mn-lt"/>
              </a:rPr>
              <a:t>förhindra bakteriens produktion av proteiner som den behöver</a:t>
            </a:r>
            <a:endParaRPr lang="sv-SE" sz="2800" dirty="0">
              <a:solidFill>
                <a:srgbClr val="000000"/>
              </a:solidFill>
              <a:cs typeface="Calibri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000000"/>
                </a:solidFill>
                <a:ea typeface="+mn-lt"/>
                <a:cs typeface="+mn-lt"/>
              </a:rPr>
              <a:t>förhindra reproduktion av bakteriens egen arvsmassa</a:t>
            </a:r>
            <a:endParaRPr lang="sv-SE" sz="2800" dirty="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9E17482-CC8F-4DE3-BDBE-0E510BDB4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983" y="596550"/>
            <a:ext cx="1651250" cy="23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385A82-910F-407F-BDA7-C4CB82BEC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829" y="766589"/>
            <a:ext cx="8332341" cy="1756157"/>
          </a:xfrm>
        </p:spPr>
        <p:txBody>
          <a:bodyPr>
            <a:normAutofit/>
          </a:bodyPr>
          <a:lstStyle/>
          <a:p>
            <a:r>
              <a:rPr lang="sv-SE" sz="2800" dirty="0">
                <a:solidFill>
                  <a:srgbClr val="000000"/>
                </a:solidFill>
                <a:latin typeface="Gill alt one MT"/>
                <a:cs typeface="Calibri Light"/>
              </a:rPr>
              <a:t>Det är skillnaderna mellan de olika cellernas uppbyggnad som gör att antibiotika är verksamt på bakterieceller men inte på djurceller. Djurceller saknar cellvägg.</a:t>
            </a:r>
            <a:endParaRPr lang="sv-SE" sz="2800" dirty="0">
              <a:solidFill>
                <a:srgbClr val="000000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22CA606-021B-40F9-B332-318DD7AF0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5668" y="2618919"/>
            <a:ext cx="6380252" cy="103047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endParaRPr lang="sv-SE" dirty="0">
              <a:solidFill>
                <a:srgbClr val="990000"/>
              </a:solidFill>
              <a:latin typeface="Gill alt one MT"/>
              <a:cs typeface="Calibri" panose="020F0502020204030204"/>
            </a:endParaRPr>
          </a:p>
          <a:p>
            <a:pPr marL="0" indent="0">
              <a:buNone/>
            </a:pPr>
            <a:r>
              <a:rPr lang="sv-SE" dirty="0">
                <a:solidFill>
                  <a:srgbClr val="000000"/>
                </a:solidFill>
                <a:latin typeface="Gill alt one MT"/>
                <a:cs typeface="Calibri" panose="020F0502020204030204"/>
              </a:rPr>
              <a:t>Bakteriecell </a:t>
            </a:r>
            <a:r>
              <a:rPr lang="sv-SE" dirty="0">
                <a:solidFill>
                  <a:srgbClr val="000000"/>
                </a:solidFill>
                <a:cs typeface="Calibri" panose="020F0502020204030204"/>
              </a:rPr>
              <a:t>                                </a:t>
            </a:r>
            <a:r>
              <a:rPr lang="sv-SE" dirty="0">
                <a:solidFill>
                  <a:srgbClr val="000000"/>
                </a:solidFill>
                <a:latin typeface="Calibri"/>
                <a:cs typeface="Calibri" panose="020F0502020204030204"/>
              </a:rPr>
              <a:t>              D</a:t>
            </a:r>
            <a:r>
              <a:rPr lang="sv-SE" dirty="0">
                <a:solidFill>
                  <a:srgbClr val="000000"/>
                </a:solidFill>
                <a:latin typeface="Gill alt one MT"/>
                <a:cs typeface="Calibri" panose="020F0502020204030204"/>
              </a:rPr>
              <a:t>jurcell   </a:t>
            </a:r>
            <a:r>
              <a:rPr lang="sv-SE" dirty="0">
                <a:solidFill>
                  <a:srgbClr val="000000"/>
                </a:solidFill>
                <a:cs typeface="Calibri" panose="020F0502020204030204"/>
              </a:rPr>
              <a:t>   </a:t>
            </a:r>
            <a:r>
              <a:rPr lang="sv-SE" dirty="0">
                <a:cs typeface="Calibri" panose="020F0502020204030204"/>
              </a:rPr>
              <a:t>                       </a:t>
            </a:r>
          </a:p>
          <a:p>
            <a:pPr marL="0" indent="0">
              <a:buNone/>
            </a:pPr>
            <a:endParaRPr lang="sv-SE" dirty="0">
              <a:cs typeface="Calibri" panose="020F0502020204030204"/>
            </a:endParaRPr>
          </a:p>
          <a:p>
            <a:pPr marL="0" indent="0">
              <a:buNone/>
            </a:pPr>
            <a:endParaRPr lang="sv-SE" dirty="0">
              <a:cs typeface="Calibri" panose="020F0502020204030204"/>
            </a:endParaRPr>
          </a:p>
        </p:txBody>
      </p:sp>
      <p:pic>
        <p:nvPicPr>
          <p:cNvPr id="4" name="Bildobjekt 4" descr="En bild som visar text, karta&#10;&#10;Beskrivning genererad med mycket hög exakthet">
            <a:extLst>
              <a:ext uri="{FF2B5EF4-FFF2-40B4-BE49-F238E27FC236}">
                <a16:creationId xmlns:a16="http://schemas.microsoft.com/office/drawing/2014/main" id="{5ED1D962-B5F1-4CE7-84E6-F1E402243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829" y="3705907"/>
            <a:ext cx="3234440" cy="2221119"/>
          </a:xfrm>
          <a:prstGeom prst="rect">
            <a:avLst/>
          </a:prstGeom>
        </p:spPr>
      </p:pic>
      <p:pic>
        <p:nvPicPr>
          <p:cNvPr id="5" name="Bildobjekt 5" descr="En bild som visar klocka&#10;&#10;Beskrivning genererad med mycket hög exakthet">
            <a:extLst>
              <a:ext uri="{FF2B5EF4-FFF2-40B4-BE49-F238E27FC236}">
                <a16:creationId xmlns:a16="http://schemas.microsoft.com/office/drawing/2014/main" id="{0B4562F4-CFA6-4AB8-A4D8-6A1DC8432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2024" y="3537819"/>
            <a:ext cx="3089597" cy="239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83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p 34"/>
          <p:cNvGrpSpPr/>
          <p:nvPr/>
        </p:nvGrpSpPr>
        <p:grpSpPr>
          <a:xfrm>
            <a:off x="652020" y="460805"/>
            <a:ext cx="11115177" cy="5764754"/>
            <a:chOff x="872357" y="725210"/>
            <a:chExt cx="11115177" cy="5764754"/>
          </a:xfrm>
        </p:grpSpPr>
        <p:grpSp>
          <p:nvGrpSpPr>
            <p:cNvPr id="8" name="Grupp 7"/>
            <p:cNvGrpSpPr/>
            <p:nvPr/>
          </p:nvGrpSpPr>
          <p:grpSpPr>
            <a:xfrm>
              <a:off x="1987003" y="725210"/>
              <a:ext cx="9974319" cy="1618594"/>
              <a:chOff x="1987003" y="725210"/>
              <a:chExt cx="9974319" cy="1618594"/>
            </a:xfrm>
          </p:grpSpPr>
          <p:sp>
            <p:nvSpPr>
              <p:cNvPr id="4" name="Rektangel med rundade hörn 3"/>
              <p:cNvSpPr/>
              <p:nvPr/>
            </p:nvSpPr>
            <p:spPr>
              <a:xfrm>
                <a:off x="1987003" y="725211"/>
                <a:ext cx="9974319" cy="1618593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" name="textruta 5"/>
              <p:cNvSpPr txBox="1"/>
              <p:nvPr/>
            </p:nvSpPr>
            <p:spPr>
              <a:xfrm flipH="1">
                <a:off x="2210845" y="725210"/>
                <a:ext cx="476988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400" b="1" dirty="0"/>
                  <a:t>Antibiotika har ingen effekt vid:</a:t>
                </a:r>
              </a:p>
              <a:p>
                <a:r>
                  <a:rPr lang="sv-SE" dirty="0"/>
                  <a:t>	</a:t>
                </a:r>
                <a:r>
                  <a:rPr lang="sv-SE" sz="2400" dirty="0"/>
                  <a:t>Förkylning</a:t>
                </a:r>
              </a:p>
              <a:p>
                <a:r>
                  <a:rPr lang="sv-SE" sz="2400" dirty="0"/>
                  <a:t>	Vanlig hosta</a:t>
                </a:r>
              </a:p>
              <a:p>
                <a:r>
                  <a:rPr lang="sv-SE" sz="2400" dirty="0"/>
                  <a:t>	Lindrig halsfluss</a:t>
                </a:r>
              </a:p>
            </p:txBody>
          </p:sp>
          <p:sp>
            <p:nvSpPr>
              <p:cNvPr id="7" name="textruta 6"/>
              <p:cNvSpPr txBox="1"/>
              <p:nvPr/>
            </p:nvSpPr>
            <p:spPr>
              <a:xfrm flipH="1">
                <a:off x="6845583" y="733137"/>
                <a:ext cx="457615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400" b="1" dirty="0"/>
                  <a:t>Har tveksam effekt vid:</a:t>
                </a:r>
              </a:p>
              <a:p>
                <a:r>
                  <a:rPr lang="sv-SE" dirty="0"/>
                  <a:t>	</a:t>
                </a:r>
                <a:r>
                  <a:rPr lang="sv-SE" sz="2400" dirty="0"/>
                  <a:t>Öroninflammation hos barn</a:t>
                </a:r>
              </a:p>
              <a:p>
                <a:r>
                  <a:rPr lang="sv-SE" sz="2400" dirty="0"/>
                  <a:t>	Bihåleinflammation</a:t>
                </a:r>
              </a:p>
            </p:txBody>
          </p:sp>
        </p:grpSp>
        <p:grpSp>
          <p:nvGrpSpPr>
            <p:cNvPr id="14" name="Grupp 13"/>
            <p:cNvGrpSpPr/>
            <p:nvPr/>
          </p:nvGrpSpPr>
          <p:grpSpPr>
            <a:xfrm>
              <a:off x="872358" y="783017"/>
              <a:ext cx="1545021" cy="1502979"/>
              <a:chOff x="7493875" y="3657599"/>
              <a:chExt cx="1545021" cy="1502979"/>
            </a:xfrm>
          </p:grpSpPr>
          <p:sp>
            <p:nvSpPr>
              <p:cNvPr id="10" name="Ellips 9"/>
              <p:cNvSpPr/>
              <p:nvPr/>
            </p:nvSpPr>
            <p:spPr>
              <a:xfrm>
                <a:off x="7493875" y="3657599"/>
                <a:ext cx="1545021" cy="150297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" name="Ellips 12"/>
              <p:cNvSpPr/>
              <p:nvPr/>
            </p:nvSpPr>
            <p:spPr>
              <a:xfrm>
                <a:off x="8421411" y="4041227"/>
                <a:ext cx="165541" cy="19148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" name="Ellips 15"/>
              <p:cNvSpPr/>
              <p:nvPr/>
            </p:nvSpPr>
            <p:spPr>
              <a:xfrm>
                <a:off x="7993116" y="4041227"/>
                <a:ext cx="162911" cy="19148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12" name="Båge 11"/>
            <p:cNvSpPr/>
            <p:nvPr/>
          </p:nvSpPr>
          <p:spPr>
            <a:xfrm rot="19330001">
              <a:off x="959648" y="1685297"/>
              <a:ext cx="1250732" cy="1103586"/>
            </a:xfrm>
            <a:prstGeom prst="arc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8" name="Grupp 17"/>
            <p:cNvGrpSpPr/>
            <p:nvPr/>
          </p:nvGrpSpPr>
          <p:grpSpPr>
            <a:xfrm>
              <a:off x="1998061" y="2632838"/>
              <a:ext cx="9974319" cy="1618593"/>
              <a:chOff x="1987003" y="725211"/>
              <a:chExt cx="9974319" cy="1618593"/>
            </a:xfrm>
            <a:solidFill>
              <a:srgbClr val="FFC000"/>
            </a:solidFill>
          </p:grpSpPr>
          <p:sp>
            <p:nvSpPr>
              <p:cNvPr id="19" name="Rektangel med rundade hörn 18"/>
              <p:cNvSpPr/>
              <p:nvPr/>
            </p:nvSpPr>
            <p:spPr>
              <a:xfrm>
                <a:off x="1987003" y="725211"/>
                <a:ext cx="9974319" cy="1618593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" name="textruta 19"/>
              <p:cNvSpPr txBox="1"/>
              <p:nvPr/>
            </p:nvSpPr>
            <p:spPr>
              <a:xfrm flipH="1">
                <a:off x="2219760" y="733137"/>
                <a:ext cx="4368627" cy="150810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sv-SE" sz="2400" b="1" dirty="0"/>
                  <a:t>Kan lindra symptom vid:</a:t>
                </a:r>
              </a:p>
              <a:p>
                <a:r>
                  <a:rPr lang="sv-SE" dirty="0"/>
                  <a:t>	</a:t>
                </a:r>
                <a:r>
                  <a:rPr lang="sv-SE" sz="2400" dirty="0"/>
                  <a:t>Halsfluss</a:t>
                </a:r>
              </a:p>
              <a:p>
                <a:r>
                  <a:rPr lang="sv-SE" sz="2400" dirty="0"/>
                  <a:t>	Blåskatarr</a:t>
                </a:r>
              </a:p>
              <a:p>
                <a:r>
                  <a:rPr lang="sv-SE" sz="2000" dirty="0"/>
                  <a:t>	</a:t>
                </a:r>
              </a:p>
            </p:txBody>
          </p:sp>
          <p:sp>
            <p:nvSpPr>
              <p:cNvPr id="21" name="textruta 20"/>
              <p:cNvSpPr txBox="1"/>
              <p:nvPr/>
            </p:nvSpPr>
            <p:spPr>
              <a:xfrm flipH="1">
                <a:off x="6700671" y="784492"/>
                <a:ext cx="5148366" cy="120032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sv-SE" sz="2400" b="1" dirty="0"/>
                  <a:t>Kan minska risk för sjukdomar vid:</a:t>
                </a:r>
              </a:p>
              <a:p>
                <a:r>
                  <a:rPr lang="sv-SE" dirty="0"/>
                  <a:t>	</a:t>
                </a:r>
                <a:r>
                  <a:rPr lang="sv-SE" sz="2400" dirty="0"/>
                  <a:t>Öroninflammation hos spädbarn</a:t>
                </a:r>
              </a:p>
              <a:p>
                <a:r>
                  <a:rPr lang="sv-SE" sz="2400" dirty="0"/>
                  <a:t>	Vissa sårinfektioner</a:t>
                </a:r>
              </a:p>
            </p:txBody>
          </p:sp>
        </p:grpSp>
        <p:grpSp>
          <p:nvGrpSpPr>
            <p:cNvPr id="22" name="Grupp 21"/>
            <p:cNvGrpSpPr/>
            <p:nvPr/>
          </p:nvGrpSpPr>
          <p:grpSpPr>
            <a:xfrm>
              <a:off x="2013215" y="4540466"/>
              <a:ext cx="9974319" cy="1949498"/>
              <a:chOff x="1987003" y="725211"/>
              <a:chExt cx="9974319" cy="1949498"/>
            </a:xfrm>
            <a:solidFill>
              <a:srgbClr val="00B050"/>
            </a:solidFill>
          </p:grpSpPr>
          <p:sp>
            <p:nvSpPr>
              <p:cNvPr id="23" name="Rektangel med rundade hörn 22"/>
              <p:cNvSpPr/>
              <p:nvPr/>
            </p:nvSpPr>
            <p:spPr>
              <a:xfrm>
                <a:off x="1987003" y="725211"/>
                <a:ext cx="9974319" cy="1949498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4" name="textruta 23"/>
              <p:cNvSpPr txBox="1"/>
              <p:nvPr/>
            </p:nvSpPr>
            <p:spPr>
              <a:xfrm flipH="1">
                <a:off x="6844480" y="842008"/>
                <a:ext cx="4368627" cy="150810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sv-SE" sz="2400" b="1" dirty="0"/>
                  <a:t>Antibiotika kan användas vid:</a:t>
                </a:r>
              </a:p>
              <a:p>
                <a:r>
                  <a:rPr lang="sv-SE" dirty="0"/>
                  <a:t>	</a:t>
                </a:r>
                <a:r>
                  <a:rPr lang="sv-SE" sz="2400" dirty="0"/>
                  <a:t>Borrelia</a:t>
                </a:r>
              </a:p>
              <a:p>
                <a:r>
                  <a:rPr lang="sv-SE" sz="2400" dirty="0"/>
                  <a:t>	Klamydia och gonorré</a:t>
                </a:r>
              </a:p>
              <a:p>
                <a:r>
                  <a:rPr lang="sv-SE" sz="2000" dirty="0"/>
                  <a:t>	</a:t>
                </a:r>
              </a:p>
            </p:txBody>
          </p:sp>
          <p:sp>
            <p:nvSpPr>
              <p:cNvPr id="25" name="textruta 24"/>
              <p:cNvSpPr txBox="1"/>
              <p:nvPr/>
            </p:nvSpPr>
            <p:spPr>
              <a:xfrm flipH="1">
                <a:off x="2231428" y="735717"/>
                <a:ext cx="4368627" cy="193899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sv-SE" sz="2400" b="1" dirty="0"/>
                  <a:t>Räddar liv vid:</a:t>
                </a:r>
              </a:p>
              <a:p>
                <a:r>
                  <a:rPr lang="sv-SE" dirty="0"/>
                  <a:t>	</a:t>
                </a:r>
                <a:r>
                  <a:rPr lang="sv-SE" sz="2400" dirty="0"/>
                  <a:t>Blodförgiftning</a:t>
                </a:r>
              </a:p>
              <a:p>
                <a:r>
                  <a:rPr lang="sv-SE" sz="2400" dirty="0"/>
                  <a:t>	Hjärnhinneinflammation</a:t>
                </a:r>
              </a:p>
              <a:p>
                <a:r>
                  <a:rPr lang="sv-SE" sz="2400" dirty="0"/>
                  <a:t>	Lunginflammation</a:t>
                </a:r>
              </a:p>
              <a:p>
                <a:r>
                  <a:rPr lang="sv-SE" sz="2400" dirty="0"/>
                  <a:t>	Njurbäckeninflammation</a:t>
                </a:r>
              </a:p>
            </p:txBody>
          </p:sp>
        </p:grpSp>
        <p:grpSp>
          <p:nvGrpSpPr>
            <p:cNvPr id="26" name="Grupp 25"/>
            <p:cNvGrpSpPr/>
            <p:nvPr/>
          </p:nvGrpSpPr>
          <p:grpSpPr>
            <a:xfrm>
              <a:off x="872357" y="2692119"/>
              <a:ext cx="1545021" cy="1502979"/>
              <a:chOff x="7493875" y="3657599"/>
              <a:chExt cx="1545021" cy="1502979"/>
            </a:xfrm>
          </p:grpSpPr>
          <p:sp>
            <p:nvSpPr>
              <p:cNvPr id="27" name="Ellips 26"/>
              <p:cNvSpPr/>
              <p:nvPr/>
            </p:nvSpPr>
            <p:spPr>
              <a:xfrm>
                <a:off x="7493875" y="3657599"/>
                <a:ext cx="1545021" cy="1502979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8" name="Ellips 27"/>
              <p:cNvSpPr/>
              <p:nvPr/>
            </p:nvSpPr>
            <p:spPr>
              <a:xfrm>
                <a:off x="8421411" y="4041227"/>
                <a:ext cx="165541" cy="19148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9" name="Ellips 28"/>
              <p:cNvSpPr/>
              <p:nvPr/>
            </p:nvSpPr>
            <p:spPr>
              <a:xfrm>
                <a:off x="7993116" y="4041227"/>
                <a:ext cx="162911" cy="19148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30" name="Grupp 29"/>
            <p:cNvGrpSpPr/>
            <p:nvPr/>
          </p:nvGrpSpPr>
          <p:grpSpPr>
            <a:xfrm>
              <a:off x="872357" y="4598272"/>
              <a:ext cx="1545021" cy="1502979"/>
              <a:chOff x="7493875" y="3657599"/>
              <a:chExt cx="1545021" cy="1502979"/>
            </a:xfrm>
          </p:grpSpPr>
          <p:sp>
            <p:nvSpPr>
              <p:cNvPr id="31" name="Ellips 30"/>
              <p:cNvSpPr/>
              <p:nvPr/>
            </p:nvSpPr>
            <p:spPr>
              <a:xfrm>
                <a:off x="7493875" y="3657599"/>
                <a:ext cx="1545021" cy="1502979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2" name="Ellips 31"/>
              <p:cNvSpPr/>
              <p:nvPr/>
            </p:nvSpPr>
            <p:spPr>
              <a:xfrm>
                <a:off x="8421411" y="4041227"/>
                <a:ext cx="165541" cy="19148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3" name="Ellips 32"/>
              <p:cNvSpPr/>
              <p:nvPr/>
            </p:nvSpPr>
            <p:spPr>
              <a:xfrm>
                <a:off x="7993116" y="4041227"/>
                <a:ext cx="162911" cy="19148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34" name="Båge 33"/>
            <p:cNvSpPr/>
            <p:nvPr/>
          </p:nvSpPr>
          <p:spPr>
            <a:xfrm rot="8362988">
              <a:off x="1093106" y="4621591"/>
              <a:ext cx="1250732" cy="1103586"/>
            </a:xfrm>
            <a:prstGeom prst="arc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7" name="Rak koppling 16"/>
            <p:cNvCxnSpPr/>
            <p:nvPr/>
          </p:nvCxnSpPr>
          <p:spPr>
            <a:xfrm>
              <a:off x="1371598" y="3717982"/>
              <a:ext cx="59383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8" name="Bildobjekt 4" descr="En bild som visar skärmbild&#10;&#10;Beskrivning genererad med mycket hög exakthet">
            <a:extLst>
              <a:ext uri="{FF2B5EF4-FFF2-40B4-BE49-F238E27FC236}">
                <a16:creationId xmlns:a16="http://schemas.microsoft.com/office/drawing/2014/main" id="{FCE8AE3C-6FBB-4B8D-8025-2A3CDDC124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708"/>
          <a:stretch/>
        </p:blipFill>
        <p:spPr>
          <a:xfrm>
            <a:off x="1662326" y="6407608"/>
            <a:ext cx="3948625" cy="33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22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663548-45BF-4BDC-A239-08C3CE54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660" y="365834"/>
            <a:ext cx="9796680" cy="745854"/>
          </a:xfrm>
        </p:spPr>
        <p:txBody>
          <a:bodyPr>
            <a:normAutofit/>
          </a:bodyPr>
          <a:lstStyle/>
          <a:p>
            <a:pPr algn="ctr"/>
            <a:r>
              <a:rPr lang="sv-SE" sz="2800" dirty="0">
                <a:solidFill>
                  <a:srgbClr val="000000"/>
                </a:solidFill>
                <a:latin typeface="Gill alt one MT"/>
                <a:cs typeface="Calibri Light"/>
              </a:rPr>
              <a:t>Vi måste vara rädda om de antibiotikaläkemedel vi har</a:t>
            </a:r>
            <a:r>
              <a:rPr lang="sv-SE" sz="2800" dirty="0">
                <a:solidFill>
                  <a:srgbClr val="000000"/>
                </a:solidFill>
                <a:latin typeface="+mn-lt"/>
                <a:cs typeface="Calibri Light"/>
              </a:rPr>
              <a:t> </a:t>
            </a:r>
            <a:endParaRPr lang="sv-SE" sz="2800" dirty="0">
              <a:solidFill>
                <a:srgbClr val="000000"/>
              </a:solidFill>
            </a:endParaRP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EA0FD512-4108-4C64-92AE-F395E35BD43C}"/>
              </a:ext>
            </a:extLst>
          </p:cNvPr>
          <p:cNvSpPr/>
          <p:nvPr/>
        </p:nvSpPr>
        <p:spPr>
          <a:xfrm>
            <a:off x="823856" y="1325366"/>
            <a:ext cx="8623517" cy="4921321"/>
          </a:xfrm>
          <a:prstGeom prst="roundRect">
            <a:avLst/>
          </a:prstGeom>
          <a:solidFill>
            <a:srgbClr val="E6E6E6"/>
          </a:solidFill>
          <a:ln w="190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Bef>
                <a:spcPts val="1800"/>
              </a:spcBef>
              <a:buFont typeface="Arial" panose="05000000000000000000" pitchFamily="2" charset="2"/>
              <a:buChar char="•"/>
            </a:pPr>
            <a:r>
              <a:rPr lang="sv-SE" sz="2800" dirty="0">
                <a:solidFill>
                  <a:srgbClr val="000000"/>
                </a:solidFill>
                <a:latin typeface="Gill alt one MT"/>
                <a:cs typeface="Calibri"/>
              </a:rPr>
              <a:t>Använd inte antibiotika i onödan. Förkylningar är virussjukdomar och antibiotika hjälper inte då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000000"/>
                </a:solidFill>
                <a:latin typeface="Gill alt one MT"/>
                <a:cs typeface="Calibri"/>
              </a:rPr>
              <a:t>Använd </a:t>
            </a:r>
            <a:r>
              <a:rPr lang="sv-SE" sz="2800" b="1" dirty="0">
                <a:solidFill>
                  <a:srgbClr val="000000"/>
                </a:solidFill>
                <a:latin typeface="Gill alt one MT"/>
                <a:cs typeface="Calibri"/>
              </a:rPr>
              <a:t>hela kuren </a:t>
            </a:r>
            <a:r>
              <a:rPr lang="sv-SE" sz="2800" dirty="0">
                <a:solidFill>
                  <a:srgbClr val="000000"/>
                </a:solidFill>
                <a:latin typeface="Gill alt one MT"/>
                <a:cs typeface="Calibri"/>
              </a:rPr>
              <a:t>om du fått antibiotika för en sjukdom 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000000"/>
                </a:solidFill>
                <a:latin typeface="Gill alt one MT"/>
                <a:cs typeface="Calibri"/>
              </a:rPr>
              <a:t>Använd </a:t>
            </a:r>
            <a:r>
              <a:rPr lang="sv-SE" sz="2800" b="1" dirty="0">
                <a:solidFill>
                  <a:srgbClr val="000000"/>
                </a:solidFill>
                <a:latin typeface="Gill alt one MT"/>
                <a:cs typeface="Calibri"/>
              </a:rPr>
              <a:t>inte gammal</a:t>
            </a:r>
            <a:r>
              <a:rPr lang="sv-SE" sz="2800" dirty="0">
                <a:solidFill>
                  <a:srgbClr val="000000"/>
                </a:solidFill>
                <a:latin typeface="Gill alt one MT"/>
                <a:cs typeface="Calibri"/>
              </a:rPr>
              <a:t>, överbliven antibiotika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000000"/>
                </a:solidFill>
                <a:latin typeface="Gill alt one MT"/>
                <a:cs typeface="Calibri"/>
              </a:rPr>
              <a:t>Lämna överbliven antibiotika </a:t>
            </a:r>
            <a:r>
              <a:rPr lang="sv-SE" sz="2800" b="1" dirty="0">
                <a:solidFill>
                  <a:srgbClr val="000000"/>
                </a:solidFill>
                <a:latin typeface="Gill alt one MT"/>
                <a:cs typeface="Calibri"/>
              </a:rPr>
              <a:t>till apoteket</a:t>
            </a:r>
            <a:endParaRPr lang="sv-SE" sz="2800" dirty="0">
              <a:solidFill>
                <a:srgbClr val="000000"/>
              </a:solidFill>
              <a:latin typeface="Gill alt one MT"/>
              <a:cs typeface="Calibri"/>
            </a:endParaRP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000000"/>
                </a:solidFill>
                <a:latin typeface="Gill alt one MT"/>
                <a:cs typeface="Calibri"/>
              </a:rPr>
              <a:t>Skydda dig själv och andra från smitta genom att </a:t>
            </a:r>
            <a:r>
              <a:rPr lang="sv-SE" sz="2800" b="1" dirty="0">
                <a:solidFill>
                  <a:srgbClr val="000000"/>
                </a:solidFill>
                <a:latin typeface="Gill alt one MT"/>
                <a:cs typeface="Calibri"/>
              </a:rPr>
              <a:t>stoppa smittvägarna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2F32FB51-37CB-4850-BA6E-63455CF5D4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77733" y="1643864"/>
            <a:ext cx="2400122" cy="2400122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9A5EC4C3-289B-4D3D-9CE1-CEC6C45272A3}"/>
              </a:ext>
            </a:extLst>
          </p:cNvPr>
          <p:cNvSpPr/>
          <p:nvPr/>
        </p:nvSpPr>
        <p:spPr>
          <a:xfrm>
            <a:off x="9630168" y="4085485"/>
            <a:ext cx="17379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commons.wikimedia.org</a:t>
            </a:r>
          </a:p>
        </p:txBody>
      </p:sp>
    </p:spTree>
    <p:extLst>
      <p:ext uri="{BB962C8B-B14F-4D97-AF65-F5344CB8AC3E}">
        <p14:creationId xmlns:p14="http://schemas.microsoft.com/office/powerpoint/2010/main" val="275454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DAA0FB-9F1F-4870-BCD5-FE032E948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755"/>
            <a:ext cx="10515600" cy="672565"/>
          </a:xfrm>
        </p:spPr>
        <p:txBody>
          <a:bodyPr>
            <a:normAutofit/>
          </a:bodyPr>
          <a:lstStyle/>
          <a:p>
            <a:pPr algn="ctr"/>
            <a:r>
              <a:rPr lang="sv-SE" sz="2800" dirty="0">
                <a:solidFill>
                  <a:srgbClr val="000000"/>
                </a:solidFill>
                <a:latin typeface="Gill alt one MT"/>
                <a:ea typeface="+mj-lt"/>
                <a:cs typeface="+mj-lt"/>
              </a:rPr>
              <a:t>Hur förhindrar vi smittspridning? </a:t>
            </a:r>
            <a:r>
              <a:rPr lang="sv-SE" sz="2800" dirty="0">
                <a:solidFill>
                  <a:srgbClr val="000000"/>
                </a:solidFill>
                <a:latin typeface="Gill alt one MT"/>
                <a:cs typeface="Calibri Light"/>
              </a:rPr>
              <a:t>Genom att stoppa smittvägarna.</a:t>
            </a:r>
            <a:endParaRPr lang="sv-SE" sz="2800" dirty="0">
              <a:solidFill>
                <a:srgbClr val="000000"/>
              </a:solidFill>
              <a:cs typeface="Calibri Light"/>
            </a:endParaRPr>
          </a:p>
        </p:txBody>
      </p:sp>
      <p:sp>
        <p:nvSpPr>
          <p:cNvPr id="14" name="Platshållare för innehåll 13">
            <a:extLst>
              <a:ext uri="{FF2B5EF4-FFF2-40B4-BE49-F238E27FC236}">
                <a16:creationId xmlns:a16="http://schemas.microsoft.com/office/drawing/2014/main" id="{71A6AF93-D66A-4E7E-93DB-1153B192F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5668" y="5866544"/>
            <a:ext cx="8441803" cy="44178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endParaRPr lang="sv-SE" dirty="0">
              <a:solidFill>
                <a:srgbClr val="990000"/>
              </a:solidFill>
              <a:latin typeface="Gill alt one MT"/>
            </a:endParaRPr>
          </a:p>
          <a:p>
            <a:endParaRPr lang="sv-SE" dirty="0">
              <a:solidFill>
                <a:srgbClr val="990000"/>
              </a:solidFill>
              <a:latin typeface="Gill alt one MT"/>
            </a:endParaRPr>
          </a:p>
          <a:p>
            <a:endParaRPr lang="sv-SE" dirty="0">
              <a:solidFill>
                <a:srgbClr val="990000"/>
              </a:solidFill>
              <a:latin typeface="Gill alt one MT"/>
            </a:endParaRPr>
          </a:p>
          <a:p>
            <a:endParaRPr lang="sv-SE" dirty="0">
              <a:solidFill>
                <a:srgbClr val="990000"/>
              </a:solidFill>
              <a:latin typeface="Gill alt one MT"/>
            </a:endParaRP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A7CC8D4C-C5A2-4443-A7A9-97639DF09933}"/>
              </a:ext>
            </a:extLst>
          </p:cNvPr>
          <p:cNvSpPr/>
          <p:nvPr/>
        </p:nvSpPr>
        <p:spPr>
          <a:xfrm>
            <a:off x="1436669" y="1099513"/>
            <a:ext cx="9318661" cy="5208819"/>
          </a:xfrm>
          <a:prstGeom prst="roundRect">
            <a:avLst/>
          </a:prstGeom>
          <a:solidFill>
            <a:srgbClr val="E6E6E6"/>
          </a:solidFill>
          <a:ln w="190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000000"/>
                </a:solidFill>
                <a:latin typeface="Gill alt one MT"/>
              </a:rPr>
              <a:t>Kontakt – tvätta händerna</a:t>
            </a:r>
            <a:endParaRPr lang="sv-SE" sz="28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000000"/>
                </a:solidFill>
                <a:latin typeface="Gill alt one MT"/>
              </a:rPr>
              <a:t>Dropp – nys i armvecket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000000"/>
                </a:solidFill>
                <a:latin typeface="Gill alt one MT"/>
              </a:rPr>
              <a:t>Luft – stanna hemma om du är sjuk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000000"/>
                </a:solidFill>
                <a:latin typeface="Gill alt one MT"/>
              </a:rPr>
              <a:t>Blod – var försiktig, använd kondom vid sex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000000"/>
                </a:solidFill>
                <a:latin typeface="Gill alt one MT"/>
              </a:rPr>
              <a:t>Tarm – tvätta händer efter toalettbesök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000000"/>
                </a:solidFill>
                <a:latin typeface="Gill alt one MT"/>
              </a:rPr>
              <a:t>Livsmedel – laga maten väl, håll god hygien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000000"/>
                </a:solidFill>
                <a:latin typeface="Gill alt one MT"/>
              </a:rPr>
              <a:t>Djur och insekter – myggnät, vaccin, inte klappa främmande djur</a:t>
            </a:r>
          </a:p>
          <a:p>
            <a:pPr algn="ctr">
              <a:spcBef>
                <a:spcPts val="1200"/>
              </a:spcBef>
            </a:pPr>
            <a:r>
              <a:rPr lang="sv-SE" sz="2800" dirty="0">
                <a:solidFill>
                  <a:srgbClr val="990000"/>
                </a:solidFill>
                <a:latin typeface="Gill alt one MT"/>
                <a:ea typeface="+mn-lt"/>
                <a:cs typeface="+mn-lt"/>
              </a:rPr>
              <a:t>GOD HYGIEN OCH FÖLJ VACCINATIONSPROGRAM</a:t>
            </a:r>
            <a:endParaRPr lang="sv-SE" sz="2800" dirty="0">
              <a:solidFill>
                <a:srgbClr val="990000"/>
              </a:solidFill>
              <a:latin typeface="Gill alt one MT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347D73A-90FD-4655-9D2D-298479471E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424" y="1318198"/>
            <a:ext cx="2463135" cy="1743502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FDAFE74-268A-4B4E-B3AE-03CD95A31530}"/>
              </a:ext>
            </a:extLst>
          </p:cNvPr>
          <p:cNvSpPr txBox="1"/>
          <p:nvPr/>
        </p:nvSpPr>
        <p:spPr>
          <a:xfrm rot="16200000">
            <a:off x="9466387" y="1971187"/>
            <a:ext cx="1665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Gill Alt One MT" panose="020B0502020104020203" pitchFamily="34" charset="0"/>
              </a:rPr>
              <a:t>pixaby.com</a:t>
            </a:r>
          </a:p>
        </p:txBody>
      </p:sp>
    </p:spTree>
    <p:extLst>
      <p:ext uri="{BB962C8B-B14F-4D97-AF65-F5344CB8AC3E}">
        <p14:creationId xmlns:p14="http://schemas.microsoft.com/office/powerpoint/2010/main" val="233449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4BD820-86ED-4752-A7C3-66EE3D17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9951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sv-SE" sz="4000" dirty="0">
                <a:solidFill>
                  <a:srgbClr val="000000"/>
                </a:solidFill>
                <a:latin typeface="Gill alt one mp"/>
              </a:rPr>
              <a:t>Exit ticket</a:t>
            </a:r>
            <a:endParaRPr lang="sv-SE" sz="4000" dirty="0">
              <a:solidFill>
                <a:srgbClr val="000000"/>
              </a:solidFill>
              <a:latin typeface="Gill alt one mp"/>
              <a:cs typeface="Calibri Light"/>
            </a:endParaRPr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E5A7C02D-A884-4996-BE5D-A3FCE70BAAC2}"/>
              </a:ext>
            </a:extLst>
          </p:cNvPr>
          <p:cNvSpPr/>
          <p:nvPr/>
        </p:nvSpPr>
        <p:spPr>
          <a:xfrm>
            <a:off x="1590231" y="1850450"/>
            <a:ext cx="9011537" cy="2392777"/>
          </a:xfrm>
          <a:prstGeom prst="roundRect">
            <a:avLst/>
          </a:prstGeom>
          <a:solidFill>
            <a:srgbClr val="E6E6E6"/>
          </a:solidFill>
          <a:ln w="190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sv-SE" sz="2800" dirty="0">
                <a:solidFill>
                  <a:srgbClr val="000000"/>
                </a:solidFill>
                <a:latin typeface="Gill alt one MT"/>
                <a:cs typeface="Calibri"/>
              </a:rPr>
              <a:t>Vad kan du göra för att undvika smittspridning?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sv-SE" sz="2800" dirty="0">
                <a:solidFill>
                  <a:srgbClr val="000000"/>
                </a:solidFill>
                <a:latin typeface="Gill alt one MT"/>
                <a:cs typeface="Calibri"/>
              </a:rPr>
              <a:t>Vilken nytta har vi av antibiotika? Skriv minst tre saker.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sv-SE" sz="2800" dirty="0">
                <a:solidFill>
                  <a:srgbClr val="000000"/>
                </a:solidFill>
                <a:latin typeface="Gill alt one MT"/>
                <a:cs typeface="Calibri"/>
              </a:rPr>
              <a:t>Vem kan påverka hur mycket antibiotika som används?</a:t>
            </a:r>
          </a:p>
        </p:txBody>
      </p:sp>
    </p:spTree>
    <p:extLst>
      <p:ext uri="{BB962C8B-B14F-4D97-AF65-F5344CB8AC3E}">
        <p14:creationId xmlns:p14="http://schemas.microsoft.com/office/powerpoint/2010/main" val="2749691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7DA9AF84-ECA2-485D-9013-2EF70B1B4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8281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EC54ACB-CE6E-43D1-89CA-43C3C1296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87791" y="365125"/>
            <a:ext cx="13045440" cy="1325563"/>
          </a:xfrm>
        </p:spPr>
        <p:txBody>
          <a:bodyPr>
            <a:noAutofit/>
          </a:bodyPr>
          <a:lstStyle/>
          <a:p>
            <a:pPr algn="ctr"/>
            <a:r>
              <a:rPr lang="sv-SE" sz="6000" dirty="0">
                <a:latin typeface="Gill alt one MT"/>
                <a:cs typeface="Calibri Light"/>
              </a:rPr>
              <a:t>Antibiotika, bakterier </a:t>
            </a:r>
            <a:br>
              <a:rPr lang="sv-SE" sz="6000" dirty="0">
                <a:latin typeface="Gill alt one MT"/>
                <a:cs typeface="Calibri Light"/>
              </a:rPr>
            </a:br>
            <a:r>
              <a:rPr lang="sv-SE" sz="6000" dirty="0">
                <a:latin typeface="Gill alt one MT"/>
                <a:cs typeface="Calibri Light"/>
              </a:rPr>
              <a:t>och smittspridning</a:t>
            </a:r>
            <a:endParaRPr lang="sv-SE" sz="6000" dirty="0">
              <a:latin typeface="Gill alt one mp"/>
              <a:cs typeface="Calibri Light" panose="020F0302020204030204"/>
            </a:endParaRPr>
          </a:p>
        </p:txBody>
      </p:sp>
      <p:sp>
        <p:nvSpPr>
          <p:cNvPr id="5" name="Rektangel med rundade hörn 1">
            <a:extLst>
              <a:ext uri="{FF2B5EF4-FFF2-40B4-BE49-F238E27FC236}">
                <a16:creationId xmlns:a16="http://schemas.microsoft.com/office/drawing/2014/main" id="{67734AE2-A502-4797-AEA0-4665ED049F51}"/>
              </a:ext>
            </a:extLst>
          </p:cNvPr>
          <p:cNvSpPr/>
          <p:nvPr/>
        </p:nvSpPr>
        <p:spPr>
          <a:xfrm>
            <a:off x="1692422" y="2750579"/>
            <a:ext cx="9055099" cy="2460053"/>
          </a:xfrm>
          <a:prstGeom prst="roundRect">
            <a:avLst/>
          </a:prstGeom>
          <a:solidFill>
            <a:srgbClr val="E6E6E6"/>
          </a:solidFill>
          <a:ln w="190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1440" bIns="45720" rtlCol="0" anchor="ctr" anchorCtr="0"/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  <a:latin typeface="Gill Alt One MT" panose="020B0502020104020203" pitchFamily="34" charset="0"/>
              </a:rPr>
              <a:t>antibiotikaanvändningens möjligheter och begränsningar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  <a:latin typeface="Gill Alt One MT" panose="020B0502020104020203" pitchFamily="34" charset="0"/>
              </a:rPr>
              <a:t>hur spridning av bakterier sker samt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  <a:latin typeface="Gill Alt One MT" panose="020B0502020104020203" pitchFamily="34" charset="0"/>
              </a:rPr>
              <a:t>hur du kan förhindra att bli smittad.</a:t>
            </a:r>
            <a:endParaRPr lang="sv-SE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BC26421-76AF-4B6B-AF57-E6160E75C350}"/>
              </a:ext>
            </a:extLst>
          </p:cNvPr>
          <p:cNvSpPr txBox="1"/>
          <p:nvPr/>
        </p:nvSpPr>
        <p:spPr>
          <a:xfrm>
            <a:off x="573024" y="1878504"/>
            <a:ext cx="11045951" cy="81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latin typeface="Gill Alt One MT" panose="020B0502020104020203" pitchFamily="34" charset="0"/>
              </a:rPr>
              <a:t>Under denna lektion får du lära dig mer om medicinen antibiotika:</a:t>
            </a:r>
            <a:endParaRPr lang="sv-SE" sz="2800" dirty="0"/>
          </a:p>
          <a:p>
            <a:endParaRPr lang="sv-SE" dirty="0">
              <a:latin typeface="Gill alt one mp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9BA65F9-EE4C-48BB-B9E4-6B30351CCBCD}"/>
              </a:ext>
            </a:extLst>
          </p:cNvPr>
          <p:cNvSpPr/>
          <p:nvPr/>
        </p:nvSpPr>
        <p:spPr>
          <a:xfrm>
            <a:off x="11167303" y="6507268"/>
            <a:ext cx="9340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pixabay.com</a:t>
            </a:r>
          </a:p>
        </p:txBody>
      </p:sp>
    </p:spTree>
    <p:extLst>
      <p:ext uri="{BB962C8B-B14F-4D97-AF65-F5344CB8AC3E}">
        <p14:creationId xmlns:p14="http://schemas.microsoft.com/office/powerpoint/2010/main" val="1682851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41281C-71DE-4301-9F2A-48285B260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sv-SE" dirty="0"/>
              <a:t>Medicinen </a:t>
            </a:r>
            <a:r>
              <a:rPr lang="sv-SE" sz="4900" dirty="0"/>
              <a:t>antibiotika</a:t>
            </a:r>
            <a:br>
              <a:rPr lang="sv-SE" sz="2800" dirty="0"/>
            </a:br>
            <a:r>
              <a:rPr lang="sv-SE" sz="3100" dirty="0"/>
              <a:t>– Vad är det och hur fungerar den?</a:t>
            </a:r>
          </a:p>
        </p:txBody>
      </p:sp>
      <p:pic>
        <p:nvPicPr>
          <p:cNvPr id="4" name="Bildobjekt 4" descr="En bild som visar bord, sitter, tandborste, nära&#10;&#10;Beskrivning genererad med mycket hög exakthet">
            <a:extLst>
              <a:ext uri="{FF2B5EF4-FFF2-40B4-BE49-F238E27FC236}">
                <a16:creationId xmlns:a16="http://schemas.microsoft.com/office/drawing/2014/main" id="{36D57A65-CB81-411C-B221-CDF3185044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77930" y="2094573"/>
            <a:ext cx="5836139" cy="3897191"/>
          </a:xfr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47BF3FBA-B283-4A08-9A54-C8056CA81389}"/>
              </a:ext>
            </a:extLst>
          </p:cNvPr>
          <p:cNvSpPr txBox="1"/>
          <p:nvPr/>
        </p:nvSpPr>
        <p:spPr>
          <a:xfrm>
            <a:off x="8076172" y="5685873"/>
            <a:ext cx="1665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Gill Alt One MT" panose="020B0502020104020203" pitchFamily="34" charset="0"/>
              </a:rPr>
              <a:t>pixaby.com</a:t>
            </a:r>
          </a:p>
        </p:txBody>
      </p:sp>
    </p:spTree>
    <p:extLst>
      <p:ext uri="{BB962C8B-B14F-4D97-AF65-F5344CB8AC3E}">
        <p14:creationId xmlns:p14="http://schemas.microsoft.com/office/powerpoint/2010/main" val="2252557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090E986C-4A46-44F1-A697-1C5E2E5C3B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" y="0"/>
            <a:ext cx="12190288" cy="685800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C786F550-557A-475A-B70C-FF02A133D19A}"/>
              </a:ext>
            </a:extLst>
          </p:cNvPr>
          <p:cNvSpPr txBox="1"/>
          <p:nvPr/>
        </p:nvSpPr>
        <p:spPr>
          <a:xfrm>
            <a:off x="1057422" y="168708"/>
            <a:ext cx="999275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v-SE" sz="4000" dirty="0"/>
              <a:t>Ju mer antibiotika vi använder</a:t>
            </a:r>
          </a:p>
          <a:p>
            <a:pPr algn="ctr"/>
            <a:r>
              <a:rPr lang="sv-SE" sz="4000" dirty="0"/>
              <a:t> – desto större risk att bakterier blir resistenta.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DF88CCBD-1112-42B9-ACFB-A31CA7613B87}"/>
              </a:ext>
            </a:extLst>
          </p:cNvPr>
          <p:cNvSpPr/>
          <p:nvPr/>
        </p:nvSpPr>
        <p:spPr>
          <a:xfrm>
            <a:off x="11209179" y="6502680"/>
            <a:ext cx="8790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  <a:cs typeface="Calibri"/>
              </a:rPr>
              <a:t>pexels.com</a:t>
            </a: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22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2CAA523-9390-4780-9A39-3E77A04336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717" y="1983544"/>
            <a:ext cx="6852562" cy="4746342"/>
          </a:xfrm>
          <a:prstGeom prst="rect">
            <a:avLst/>
          </a:prstGeom>
        </p:spPr>
      </p:pic>
      <p:sp>
        <p:nvSpPr>
          <p:cNvPr id="14" name="Rektangel med rundade hörn 4">
            <a:extLst>
              <a:ext uri="{FF2B5EF4-FFF2-40B4-BE49-F238E27FC236}">
                <a16:creationId xmlns:a16="http://schemas.microsoft.com/office/drawing/2014/main" id="{46C3BB24-6513-4E7A-BFC5-108E9D68232E}"/>
              </a:ext>
            </a:extLst>
          </p:cNvPr>
          <p:cNvSpPr/>
          <p:nvPr/>
        </p:nvSpPr>
        <p:spPr>
          <a:xfrm>
            <a:off x="4411964" y="364548"/>
            <a:ext cx="3430416" cy="1579493"/>
          </a:xfrm>
          <a:prstGeom prst="roundRect">
            <a:avLst/>
          </a:prstGeom>
          <a:solidFill>
            <a:srgbClr val="E6E6E6"/>
          </a:solidFill>
          <a:ln w="190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sv-SE" sz="2800" dirty="0">
                <a:solidFill>
                  <a:srgbClr val="000000"/>
                </a:solidFill>
              </a:rPr>
              <a:t>Etik och moral</a:t>
            </a:r>
          </a:p>
          <a:p>
            <a:pPr>
              <a:spcBef>
                <a:spcPts val="1200"/>
              </a:spcBef>
            </a:pPr>
            <a:r>
              <a:rPr lang="sv-SE" sz="2000" dirty="0">
                <a:solidFill>
                  <a:srgbClr val="000000"/>
                </a:solidFill>
              </a:rPr>
              <a:t>När ska antibiotika användas? Vem bestämmer det?</a:t>
            </a:r>
            <a:endParaRPr lang="sv-SE" sz="28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" name="Rektangel med rundade hörn 4">
            <a:extLst>
              <a:ext uri="{FF2B5EF4-FFF2-40B4-BE49-F238E27FC236}">
                <a16:creationId xmlns:a16="http://schemas.microsoft.com/office/drawing/2014/main" id="{4B83D8D6-67B8-4EF8-B601-6CF2E33AD628}"/>
              </a:ext>
            </a:extLst>
          </p:cNvPr>
          <p:cNvSpPr/>
          <p:nvPr/>
        </p:nvSpPr>
        <p:spPr>
          <a:xfrm>
            <a:off x="8334829" y="861056"/>
            <a:ext cx="3430415" cy="1823631"/>
          </a:xfrm>
          <a:prstGeom prst="roundRect">
            <a:avLst/>
          </a:prstGeom>
          <a:solidFill>
            <a:srgbClr val="E6E6E6"/>
          </a:solidFill>
          <a:ln w="190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spcBef>
                <a:spcPts val="1200"/>
              </a:spcBef>
              <a:tabLst>
                <a:tab pos="0" algn="l"/>
              </a:tabLst>
            </a:pPr>
            <a:r>
              <a:rPr lang="sv-SE" sz="2800" dirty="0">
                <a:solidFill>
                  <a:srgbClr val="000000"/>
                </a:solidFill>
              </a:rPr>
              <a:t>Aktörer</a:t>
            </a:r>
          </a:p>
          <a:p>
            <a:pPr marL="0" lvl="1">
              <a:spcBef>
                <a:spcPts val="1200"/>
              </a:spcBef>
              <a:tabLst>
                <a:tab pos="0" algn="l"/>
              </a:tabLst>
            </a:pPr>
            <a:r>
              <a:rPr lang="sv-SE" sz="2000" dirty="0">
                <a:solidFill>
                  <a:srgbClr val="000000"/>
                </a:solidFill>
              </a:rPr>
              <a:t>Vilka kan påverka? (EU, media, politiker, läkare, veterinärer, lantbrukare o.s.v.)</a:t>
            </a:r>
          </a:p>
        </p:txBody>
      </p:sp>
      <p:sp>
        <p:nvSpPr>
          <p:cNvPr id="16" name="Rektangel med rundade hörn 4">
            <a:extLst>
              <a:ext uri="{FF2B5EF4-FFF2-40B4-BE49-F238E27FC236}">
                <a16:creationId xmlns:a16="http://schemas.microsoft.com/office/drawing/2014/main" id="{A544217C-B397-427D-90A1-E7047FFC0382}"/>
              </a:ext>
            </a:extLst>
          </p:cNvPr>
          <p:cNvSpPr/>
          <p:nvPr/>
        </p:nvSpPr>
        <p:spPr>
          <a:xfrm>
            <a:off x="489100" y="1119926"/>
            <a:ext cx="3255809" cy="1579493"/>
          </a:xfrm>
          <a:prstGeom prst="roundRect">
            <a:avLst/>
          </a:prstGeom>
          <a:solidFill>
            <a:srgbClr val="E6E6E6"/>
          </a:solidFill>
          <a:ln w="190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sv-SE" sz="2800" dirty="0">
                <a:solidFill>
                  <a:srgbClr val="000000"/>
                </a:solidFill>
              </a:rPr>
              <a:t>Individen  </a:t>
            </a:r>
          </a:p>
          <a:p>
            <a:pPr lvl="0">
              <a:spcBef>
                <a:spcPts val="1200"/>
              </a:spcBef>
            </a:pPr>
            <a:r>
              <a:rPr lang="sv-SE" sz="2000" dirty="0">
                <a:solidFill>
                  <a:schemeClr val="tx1"/>
                </a:solidFill>
              </a:rPr>
              <a:t>Spelar mina val som konsument någon roll?</a:t>
            </a:r>
            <a:endParaRPr lang="sv-SE" sz="20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249596F-F5D6-44F0-8721-63488F352D44}"/>
              </a:ext>
            </a:extLst>
          </p:cNvPr>
          <p:cNvSpPr/>
          <p:nvPr/>
        </p:nvSpPr>
        <p:spPr>
          <a:xfrm>
            <a:off x="4386874" y="4454298"/>
            <a:ext cx="3418249" cy="930868"/>
          </a:xfrm>
          <a:prstGeom prst="rect">
            <a:avLst/>
          </a:prstGeom>
        </p:spPr>
        <p:txBody>
          <a:bodyPr/>
          <a:lstStyle/>
          <a:p>
            <a:pPr lvl="0" algn="ctr" rtl="0"/>
            <a:r>
              <a:rPr lang="sv-SE" sz="2800" dirty="0"/>
              <a:t>Vem kan påverka hur mycket antibiotika som används?</a:t>
            </a:r>
          </a:p>
        </p:txBody>
      </p:sp>
    </p:spTree>
    <p:extLst>
      <p:ext uri="{BB962C8B-B14F-4D97-AF65-F5344CB8AC3E}">
        <p14:creationId xmlns:p14="http://schemas.microsoft.com/office/powerpoint/2010/main" val="1262285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AE6A73-8731-4716-B84D-C29ACB320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sv-SE" sz="1600" dirty="0">
              <a:latin typeface="Palatino Linotype"/>
              <a:cs typeface="Calibri Light" panose="020F0302020204030204"/>
            </a:endParaRPr>
          </a:p>
          <a:p>
            <a:endParaRPr lang="sv-SE" dirty="0">
              <a:latin typeface="Calibri Light" panose="020F0302020204030204"/>
              <a:ea typeface="+mj-lt"/>
              <a:cs typeface="+mj-lt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9D1D031-D3AC-4304-AEE6-436737202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4688" y="1261760"/>
            <a:ext cx="5106255" cy="42527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4000" dirty="0"/>
              <a:t>Alexander Fleming </a:t>
            </a:r>
            <a:br>
              <a:rPr lang="sv-SE" sz="4000" dirty="0"/>
            </a:br>
            <a:r>
              <a:rPr lang="sv-SE" sz="2800" dirty="0"/>
              <a:t>(1881 – 1955)</a:t>
            </a:r>
          </a:p>
          <a:p>
            <a:pPr marL="285750" indent="-285750">
              <a:spcBef>
                <a:spcPts val="1800"/>
              </a:spcBef>
              <a:buChar char="•"/>
            </a:pPr>
            <a:r>
              <a:rPr lang="sv-SE" sz="2000" dirty="0"/>
              <a:t>Forskade om bakterier</a:t>
            </a:r>
          </a:p>
          <a:p>
            <a:pPr marL="285750" indent="-285750">
              <a:buChar char="•"/>
            </a:pPr>
            <a:r>
              <a:rPr lang="sv-SE" sz="2000" dirty="0"/>
              <a:t>Odlade i petriskålar</a:t>
            </a:r>
          </a:p>
          <a:p>
            <a:pPr marL="285750" indent="-285750">
              <a:buChar char="•"/>
            </a:pPr>
            <a:r>
              <a:rPr lang="sv-SE" sz="2000" dirty="0"/>
              <a:t>1928 – upptäckte av en slump en svamp som dödar bakterier: </a:t>
            </a:r>
            <a:r>
              <a:rPr lang="sv-SE" sz="2000" dirty="0" err="1"/>
              <a:t>Penicillium</a:t>
            </a:r>
            <a:endParaRPr lang="sv-SE" sz="2000" dirty="0"/>
          </a:p>
          <a:p>
            <a:pPr marL="285750" indent="-285750">
              <a:buChar char="•"/>
            </a:pPr>
            <a:r>
              <a:rPr lang="sv-SE" sz="2000" dirty="0"/>
              <a:t>1941 – penicillin började användas på människor</a:t>
            </a:r>
          </a:p>
          <a:p>
            <a:pPr marL="285750" indent="-285750">
              <a:buChar char="•"/>
            </a:pPr>
            <a:r>
              <a:rPr lang="sv-SE" sz="2000" dirty="0"/>
              <a:t>1945 – Alexander Fleming fick Nobelpriset i medicin</a:t>
            </a:r>
          </a:p>
        </p:txBody>
      </p:sp>
      <p:pic>
        <p:nvPicPr>
          <p:cNvPr id="6" name="Bildobjekt 6" descr="En bild som visar man, person, slips, inomhus&#10;&#10;Beskrivning genererad med mycket hög exakthet">
            <a:extLst>
              <a:ext uri="{FF2B5EF4-FFF2-40B4-BE49-F238E27FC236}">
                <a16:creationId xmlns:a16="http://schemas.microsoft.com/office/drawing/2014/main" id="{870DBC23-44B5-40B8-8A59-0BB6A169A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669" y="1258150"/>
            <a:ext cx="2932239" cy="425633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F6F37094-A344-49F7-B6E4-46A6CBF2145B}"/>
              </a:ext>
            </a:extLst>
          </p:cNvPr>
          <p:cNvSpPr/>
          <p:nvPr/>
        </p:nvSpPr>
        <p:spPr>
          <a:xfrm>
            <a:off x="8444438" y="5158061"/>
            <a:ext cx="17379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</a:rPr>
              <a:t>commons.wikimedia.org</a:t>
            </a:r>
          </a:p>
        </p:txBody>
      </p:sp>
    </p:spTree>
    <p:extLst>
      <p:ext uri="{BB962C8B-B14F-4D97-AF65-F5344CB8AC3E}">
        <p14:creationId xmlns:p14="http://schemas.microsoft.com/office/powerpoint/2010/main" val="2431173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8F3250FD-C158-4CC5-9E2C-9CDA0A6322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61" y="1600404"/>
            <a:ext cx="4260350" cy="4274426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2778201" y="428115"/>
            <a:ext cx="6635598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v-SE" sz="4000" dirty="0"/>
              <a:t>Petriskål med växt av bakterier</a:t>
            </a:r>
          </a:p>
        </p:txBody>
      </p:sp>
      <p:cxnSp>
        <p:nvCxnSpPr>
          <p:cNvPr id="3" name="Rak pilkoppling 2"/>
          <p:cNvCxnSpPr>
            <a:stCxn id="4" idx="1"/>
          </p:cNvCxnSpPr>
          <p:nvPr/>
        </p:nvCxnSpPr>
        <p:spPr>
          <a:xfrm flipH="1">
            <a:off x="4914237" y="2077458"/>
            <a:ext cx="2448910" cy="537931"/>
          </a:xfrm>
          <a:prstGeom prst="straightConnector1">
            <a:avLst/>
          </a:prstGeom>
          <a:ln w="19050">
            <a:solidFill>
              <a:srgbClr val="99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ruta 3"/>
          <p:cNvSpPr txBox="1"/>
          <p:nvPr/>
        </p:nvSpPr>
        <p:spPr>
          <a:xfrm>
            <a:off x="7363147" y="1600404"/>
            <a:ext cx="2921876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2800" dirty="0"/>
              <a:t>Det gulvita är en matta av bakterier</a:t>
            </a:r>
          </a:p>
        </p:txBody>
      </p:sp>
      <p:cxnSp>
        <p:nvCxnSpPr>
          <p:cNvPr id="9" name="Rak pilkoppling 8"/>
          <p:cNvCxnSpPr>
            <a:stCxn id="12" idx="1"/>
          </p:cNvCxnSpPr>
          <p:nvPr/>
        </p:nvCxnSpPr>
        <p:spPr>
          <a:xfrm flipH="1">
            <a:off x="5692001" y="3374331"/>
            <a:ext cx="1671146" cy="353943"/>
          </a:xfrm>
          <a:prstGeom prst="straightConnector1">
            <a:avLst/>
          </a:prstGeom>
          <a:ln w="19050">
            <a:solidFill>
              <a:srgbClr val="99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ak pilkoppling 10"/>
          <p:cNvCxnSpPr>
            <a:stCxn id="13" idx="1"/>
          </p:cNvCxnSpPr>
          <p:nvPr/>
        </p:nvCxnSpPr>
        <p:spPr>
          <a:xfrm flipH="1" flipV="1">
            <a:off x="4688265" y="5206189"/>
            <a:ext cx="2674882" cy="162368"/>
          </a:xfrm>
          <a:prstGeom prst="straightConnector1">
            <a:avLst/>
          </a:prstGeom>
          <a:ln w="19050">
            <a:solidFill>
              <a:srgbClr val="99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ruta 11"/>
          <p:cNvSpPr txBox="1"/>
          <p:nvPr/>
        </p:nvSpPr>
        <p:spPr>
          <a:xfrm>
            <a:off x="7363147" y="2897277"/>
            <a:ext cx="2921876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2800" dirty="0"/>
              <a:t>Små lappar med </a:t>
            </a:r>
          </a:p>
          <a:p>
            <a:r>
              <a:rPr lang="sv-SE" sz="2800" dirty="0"/>
              <a:t>penicillin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7363147" y="4245172"/>
            <a:ext cx="2804646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2800" dirty="0">
                <a:solidFill>
                  <a:srgbClr val="000000"/>
                </a:solidFill>
              </a:rPr>
              <a:t>På det klara området växer inga bakterier. Bakterier dör nära penicillin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5B3081B3-4758-48FA-9D5F-266C1650B8B0}"/>
              </a:ext>
            </a:extLst>
          </p:cNvPr>
          <p:cNvSpPr/>
          <p:nvPr/>
        </p:nvSpPr>
        <p:spPr>
          <a:xfrm>
            <a:off x="3358824" y="5944175"/>
            <a:ext cx="17379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commons.wikimedia.org</a:t>
            </a:r>
          </a:p>
        </p:txBody>
      </p:sp>
    </p:spTree>
    <p:extLst>
      <p:ext uri="{BB962C8B-B14F-4D97-AF65-F5344CB8AC3E}">
        <p14:creationId xmlns:p14="http://schemas.microsoft.com/office/powerpoint/2010/main" val="2192661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12738513-E292-4AD7-A269-68CD00A88F24}"/>
              </a:ext>
            </a:extLst>
          </p:cNvPr>
          <p:cNvSpPr txBox="1"/>
          <p:nvPr/>
        </p:nvSpPr>
        <p:spPr>
          <a:xfrm>
            <a:off x="830475" y="425682"/>
            <a:ext cx="10814987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800" b="1" dirty="0">
                <a:solidFill>
                  <a:srgbClr val="000000"/>
                </a:solidFill>
                <a:latin typeface="Gill alt one MT"/>
                <a:cs typeface="Segoe UI"/>
              </a:rPr>
              <a:t>Antibiotika</a:t>
            </a:r>
            <a:r>
              <a:rPr lang="sv-SE" sz="2800" dirty="0">
                <a:solidFill>
                  <a:srgbClr val="000000"/>
                </a:solidFill>
                <a:latin typeface="Gill alt one MT"/>
                <a:cs typeface="Segoe UI"/>
              </a:rPr>
              <a:t> – ett samlingsnamn för olika kemiska preparat som </a:t>
            </a:r>
            <a:r>
              <a:rPr lang="sv-SE" sz="2800" dirty="0">
                <a:solidFill>
                  <a:srgbClr val="990000"/>
                </a:solidFill>
                <a:latin typeface="Gill alt one MT"/>
                <a:cs typeface="Segoe UI"/>
              </a:rPr>
              <a:t>dödar eller skadar bakterier</a:t>
            </a:r>
            <a:r>
              <a:rPr lang="sv-SE" sz="2800" i="1" dirty="0">
                <a:solidFill>
                  <a:srgbClr val="000000"/>
                </a:solidFill>
                <a:latin typeface="Gill alt one MT"/>
                <a:cs typeface="Segoe UI"/>
              </a:rPr>
              <a:t>.</a:t>
            </a:r>
            <a:r>
              <a:rPr lang="en-US" sz="2800" dirty="0">
                <a:solidFill>
                  <a:srgbClr val="000000"/>
                </a:solidFill>
                <a:latin typeface="Gill alt one MT"/>
                <a:cs typeface="Segoe UI"/>
              </a:rPr>
              <a:t>​ </a:t>
            </a:r>
            <a:r>
              <a:rPr lang="sv-SE" sz="2800" dirty="0">
                <a:solidFill>
                  <a:srgbClr val="000000"/>
                </a:solidFill>
                <a:latin typeface="Gill alt one MT"/>
                <a:cs typeface="Segoe UI"/>
              </a:rPr>
              <a:t>Exempel: penicillin, </a:t>
            </a:r>
            <a:r>
              <a:rPr lang="sv-SE" sz="2800" dirty="0" err="1">
                <a:solidFill>
                  <a:srgbClr val="000000"/>
                </a:solidFill>
                <a:latin typeface="Gill alt one MT"/>
                <a:cs typeface="Segoe UI"/>
              </a:rPr>
              <a:t>Kåvepenin</a:t>
            </a:r>
            <a:r>
              <a:rPr lang="sv-SE" sz="2800" dirty="0">
                <a:solidFill>
                  <a:srgbClr val="000000"/>
                </a:solidFill>
                <a:latin typeface="Gill alt one MT"/>
                <a:cs typeface="Segoe UI"/>
              </a:rPr>
              <a:t>, </a:t>
            </a:r>
            <a:r>
              <a:rPr lang="sv-SE" sz="2800" dirty="0" err="1">
                <a:solidFill>
                  <a:srgbClr val="000000"/>
                </a:solidFill>
                <a:latin typeface="Gill alt one MT"/>
                <a:cs typeface="Segoe UI"/>
              </a:rPr>
              <a:t>tetracykliner</a:t>
            </a:r>
            <a:r>
              <a:rPr lang="sv-SE" sz="2800" dirty="0">
                <a:solidFill>
                  <a:srgbClr val="000000"/>
                </a:solidFill>
                <a:latin typeface="Gill alt one MT"/>
                <a:cs typeface="Segoe UI"/>
              </a:rPr>
              <a:t>​</a:t>
            </a:r>
          </a:p>
          <a:p>
            <a:endParaRPr lang="sv-SE" sz="2800" dirty="0">
              <a:cs typeface="Segoe UI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E8008B8-4404-4936-954D-4F7637308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180" y="1622207"/>
            <a:ext cx="5673639" cy="2444392"/>
          </a:xfrm>
          <a:prstGeom prst="rect">
            <a:avLst/>
          </a:prstGeom>
        </p:spPr>
      </p:pic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81DB6F3A-6570-4E3D-A02C-8F903C8DE948}"/>
              </a:ext>
            </a:extLst>
          </p:cNvPr>
          <p:cNvSpPr/>
          <p:nvPr/>
        </p:nvSpPr>
        <p:spPr>
          <a:xfrm>
            <a:off x="892119" y="4417248"/>
            <a:ext cx="5673638" cy="1685601"/>
          </a:xfrm>
          <a:prstGeom prst="roundRect">
            <a:avLst/>
          </a:prstGeom>
          <a:solidFill>
            <a:srgbClr val="E6E6E6"/>
          </a:solidFill>
          <a:ln w="190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800" dirty="0">
                <a:solidFill>
                  <a:srgbClr val="000000"/>
                </a:solidFill>
                <a:latin typeface="Gill alt one MT"/>
                <a:cs typeface="Segoe UI"/>
              </a:rPr>
              <a:t>​Olika antibiotika dödar olika typer av bakterier. Ofta görs en odling för att visa vilken bakterie patienten har.</a:t>
            </a: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CF0068A1-41F8-452F-B08A-4830AF02AB4C}"/>
              </a:ext>
            </a:extLst>
          </p:cNvPr>
          <p:cNvSpPr/>
          <p:nvPr/>
        </p:nvSpPr>
        <p:spPr>
          <a:xfrm>
            <a:off x="6825781" y="4417248"/>
            <a:ext cx="4474100" cy="1685601"/>
          </a:xfrm>
          <a:prstGeom prst="roundRect">
            <a:avLst/>
          </a:prstGeom>
          <a:solidFill>
            <a:srgbClr val="E6E6E6"/>
          </a:solidFill>
          <a:ln w="190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800" dirty="0">
                <a:solidFill>
                  <a:srgbClr val="000000"/>
                </a:solidFill>
              </a:rPr>
              <a:t>Antibiotika kan även påverka de goda bakterier vi har i mag-tarmkanalen.</a:t>
            </a:r>
            <a:endParaRPr lang="sv-SE" dirty="0">
              <a:solidFill>
                <a:srgbClr val="000000"/>
              </a:solidFill>
              <a:latin typeface="Gill alt one MT"/>
              <a:cs typeface="Segoe UI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421229F-EE06-45D6-9BD6-1ACF88ED7F71}"/>
              </a:ext>
            </a:extLst>
          </p:cNvPr>
          <p:cNvSpPr/>
          <p:nvPr/>
        </p:nvSpPr>
        <p:spPr>
          <a:xfrm>
            <a:off x="8002756" y="3789600"/>
            <a:ext cx="9300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</a:rPr>
              <a:t>pxhere.com</a:t>
            </a:r>
          </a:p>
        </p:txBody>
      </p:sp>
    </p:spTree>
    <p:extLst>
      <p:ext uri="{BB962C8B-B14F-4D97-AF65-F5344CB8AC3E}">
        <p14:creationId xmlns:p14="http://schemas.microsoft.com/office/powerpoint/2010/main" val="3423773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med rundade hörn 2"/>
          <p:cNvSpPr/>
          <p:nvPr/>
        </p:nvSpPr>
        <p:spPr>
          <a:xfrm>
            <a:off x="2345932" y="2388674"/>
            <a:ext cx="7500135" cy="2604566"/>
          </a:xfrm>
          <a:prstGeom prst="roundRect">
            <a:avLst/>
          </a:prstGeom>
          <a:solidFill>
            <a:srgbClr val="E6E6E6"/>
          </a:solidFill>
          <a:ln w="190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1440" bIns="45720" rtlCol="0" anchor="t" anchorCtr="0"/>
          <a:lstStyle/>
          <a:p>
            <a:pPr algn="ctr"/>
            <a:r>
              <a:rPr lang="sv-SE" sz="2800" b="1" dirty="0">
                <a:solidFill>
                  <a:srgbClr val="000000"/>
                </a:solidFill>
                <a:latin typeface="Gill alt one MT"/>
              </a:rPr>
              <a:t>Hur förändrades livsvillkoren för människan sedan antibiotikan upptäcktes?</a:t>
            </a:r>
            <a:endParaRPr lang="sv-SE" sz="2800" b="1" dirty="0">
              <a:solidFill>
                <a:srgbClr val="000000"/>
              </a:solidFill>
              <a:latin typeface="Gill alt one MT"/>
              <a:cs typeface="Calibri"/>
            </a:endParaRPr>
          </a:p>
          <a:p>
            <a:pPr algn="ctr"/>
            <a:endParaRPr lang="sv-SE" sz="2800" dirty="0">
              <a:solidFill>
                <a:srgbClr val="000000"/>
              </a:solidFill>
              <a:latin typeface="Gill alt one MT"/>
              <a:cs typeface="Calibri"/>
            </a:endParaRPr>
          </a:p>
          <a:p>
            <a:pPr algn="ctr"/>
            <a:r>
              <a:rPr lang="sv-SE" sz="2800" dirty="0">
                <a:solidFill>
                  <a:srgbClr val="000000"/>
                </a:solidFill>
                <a:latin typeface="Gill alt one MT"/>
              </a:rPr>
              <a:t>Hur? På vilket sätt? Vad ledde det till? </a:t>
            </a:r>
          </a:p>
          <a:p>
            <a:pPr algn="ctr"/>
            <a:r>
              <a:rPr lang="sv-SE" sz="2800" dirty="0">
                <a:solidFill>
                  <a:srgbClr val="000000"/>
                </a:solidFill>
                <a:latin typeface="Gill alt one MT"/>
              </a:rPr>
              <a:t>(Tänk i flera led) </a:t>
            </a:r>
            <a:endParaRPr lang="sv-SE" sz="2800" dirty="0">
              <a:solidFill>
                <a:srgbClr val="000000"/>
              </a:solidFill>
              <a:latin typeface="Gill alt one MT"/>
              <a:cs typeface="Calibri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062DBE93-F881-4A51-BB0D-AE2971C979DD}"/>
              </a:ext>
            </a:extLst>
          </p:cNvPr>
          <p:cNvSpPr txBox="1"/>
          <p:nvPr/>
        </p:nvSpPr>
        <p:spPr>
          <a:xfrm>
            <a:off x="3727938" y="1093507"/>
            <a:ext cx="4247636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4000" dirty="0">
                <a:latin typeface="Gill alt one mp"/>
              </a:rPr>
              <a:t>Diskutera i par:</a:t>
            </a:r>
          </a:p>
        </p:txBody>
      </p:sp>
    </p:spTree>
    <p:extLst>
      <p:ext uri="{BB962C8B-B14F-4D97-AF65-F5344CB8AC3E}">
        <p14:creationId xmlns:p14="http://schemas.microsoft.com/office/powerpoint/2010/main" val="2554471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Humla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828282"/>
      </a:accent1>
      <a:accent2>
        <a:srgbClr val="BEBEBE"/>
      </a:accent2>
      <a:accent3>
        <a:srgbClr val="E6E6E6"/>
      </a:accent3>
      <a:accent4>
        <a:srgbClr val="990000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Humla">
      <a:majorFont>
        <a:latin typeface="Gill Alt One MT"/>
        <a:ea typeface=""/>
        <a:cs typeface=""/>
      </a:majorFont>
      <a:minorFont>
        <a:latin typeface="Gill Alt One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9827</TotalTime>
  <Words>892</Words>
  <Application>Microsoft Office PowerPoint</Application>
  <PresentationFormat>Bredbild</PresentationFormat>
  <Paragraphs>132</Paragraphs>
  <Slides>16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Gill alt one mp</vt:lpstr>
      <vt:lpstr>Gill Alt One MT</vt:lpstr>
      <vt:lpstr>Gill Alt One MT</vt:lpstr>
      <vt:lpstr>Palatino Linotype</vt:lpstr>
      <vt:lpstr>Office-tema</vt:lpstr>
      <vt:lpstr>Rädda antibiotikan  med kunskap och handling</vt:lpstr>
      <vt:lpstr>Antibiotika, bakterier  och smittspridning</vt:lpstr>
      <vt:lpstr>Medicinen antibiotika – Vad är det och hur fungerar den?</vt:lpstr>
      <vt:lpstr>PowerPoint-presentation</vt:lpstr>
      <vt:lpstr>PowerPoint-presentation</vt:lpstr>
      <vt:lpstr> </vt:lpstr>
      <vt:lpstr>PowerPoint-presentation</vt:lpstr>
      <vt:lpstr>PowerPoint-presentation</vt:lpstr>
      <vt:lpstr>PowerPoint-presentation</vt:lpstr>
      <vt:lpstr>PowerPoint-presentation</vt:lpstr>
      <vt:lpstr>Hur fungerar antibiotika?</vt:lpstr>
      <vt:lpstr>Det är skillnaderna mellan de olika cellernas uppbyggnad som gör att antibiotika är verksamt på bakterieceller men inte på djurceller. Djurceller saknar cellvägg.</vt:lpstr>
      <vt:lpstr>PowerPoint-presentation</vt:lpstr>
      <vt:lpstr>Vi måste vara rädda om de antibiotikaläkemedel vi har </vt:lpstr>
      <vt:lpstr>Hur förhindrar vi smittspridning? Genom att stoppa smittvägarna.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Bergström Catharina</dc:creator>
  <cp:lastModifiedBy>Solum Ida</cp:lastModifiedBy>
  <cp:revision>1005</cp:revision>
  <dcterms:created xsi:type="dcterms:W3CDTF">2012-08-10T12:10:31Z</dcterms:created>
  <dcterms:modified xsi:type="dcterms:W3CDTF">2022-04-07T18:21:48Z</dcterms:modified>
</cp:coreProperties>
</file>