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56" r:id="rId3"/>
    <p:sldId id="264" r:id="rId4"/>
    <p:sldId id="287" r:id="rId5"/>
    <p:sldId id="265" r:id="rId6"/>
    <p:sldId id="266" r:id="rId7"/>
    <p:sldId id="267" r:id="rId8"/>
    <p:sldId id="268" r:id="rId9"/>
    <p:sldId id="258" r:id="rId10"/>
    <p:sldId id="269" r:id="rId11"/>
    <p:sldId id="259" r:id="rId12"/>
    <p:sldId id="290" r:id="rId13"/>
    <p:sldId id="292" r:id="rId14"/>
    <p:sldId id="284" r:id="rId15"/>
    <p:sldId id="279" r:id="rId16"/>
    <p:sldId id="280" r:id="rId17"/>
    <p:sldId id="263" r:id="rId18"/>
    <p:sldId id="283" r:id="rId19"/>
    <p:sldId id="271" r:id="rId20"/>
    <p:sldId id="260" r:id="rId21"/>
    <p:sldId id="288" r:id="rId22"/>
    <p:sldId id="272" r:id="rId23"/>
    <p:sldId id="273" r:id="rId24"/>
    <p:sldId id="274" r:id="rId25"/>
    <p:sldId id="275" r:id="rId26"/>
    <p:sldId id="261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8282"/>
    <a:srgbClr val="990000"/>
    <a:srgbClr val="FD0000"/>
    <a:srgbClr val="E6E6E6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92D0D-C6EC-423E-9E37-3A5A465A30E8}" v="196" dt="2020-10-27T12:44:42.502"/>
    <p1510:client id="{02D0452F-9E9F-45A9-AE03-B1BCFADF3EC8}" v="521" dt="2021-09-09T08:58:58.577"/>
    <p1510:client id="{471EC2CF-E9A4-4F08-A219-A4A63D036763}" v="63" dt="2021-09-16T08:11:50.922"/>
    <p1510:client id="{2A186F32-A495-4E31-B99C-8BC3B11099A0}" v="89" dt="2019-10-03T07:37:17.081"/>
    <p1510:client id="{0A4B29D5-FB25-4F63-BF06-CF23F8FDF9FC}" v="318" dt="2021-06-03T09:37:18.248"/>
    <p1510:client id="{1527DDC1-E71F-4C7B-ACAA-D48174CC7310}" v="7" dt="2019-10-03T10:44:09.868"/>
    <p1510:client id="{1B760FE8-8512-406D-A6E5-CB776977D22F}" v="7" dt="2021-05-20T10:17:52.524"/>
    <p1510:client id="{2C073C65-DE1B-498A-83DF-167F5A08E10D}" v="387" dt="2020-09-24T08:34:16.731"/>
    <p1510:client id="{35631C11-4896-4339-8456-FF6025D91BED}" v="4" dt="2020-10-14T16:02:47.092"/>
    <p1510:client id="{576D26CC-2119-47A1-A300-AE6E15800BC0}" v="578" dt="2020-10-14T16:01:26.833"/>
    <p1510:client id="{677D33CC-1443-4361-B78F-D493763A8C7C}" v="9" dt="2020-09-24T08:03:38.754"/>
    <p1510:client id="{7E9ED56E-A247-4B2E-9049-836E778F364C}" v="36" dt="2021-09-20T12:34:48.495"/>
    <p1510:client id="{C5B59E55-B820-4EF4-B33B-898BCA1C2FE4}" v="1347" dt="2019-09-26T08:53:23.692"/>
    <p1510:client id="{7F18913B-B31E-484E-A7E3-6FFCA0034B44}" v="583" dt="2019-10-17T07:35:58.711"/>
    <p1510:client id="{D93FE8DC-3BD0-43EA-9A83-2B2766EC3F71}" v="23" dt="2021-09-16T08:52:57.905"/>
    <p1510:client id="{979EFD8D-A057-4C0C-A614-F5AB28FE7356}" v="66" dt="2019-10-03T07:16:50.042"/>
    <p1510:client id="{9A091D1A-9634-45FD-AF16-13DF005ED751}" v="28" dt="2021-10-14T08:39:47.687"/>
    <p1510:client id="{9C5C0207-A5AF-4508-8B57-B9B97A763C44}" v="7" dt="2020-10-15T09:24:05.152"/>
    <p1510:client id="{C5C59669-31DA-4CC0-97B1-7F93B0DF2CC1}" v="100" dt="2021-06-03T09:48:35.093"/>
    <p1510:client id="{C743CADB-350B-4838-8AA6-96CCD7D6FC78}" v="260" dt="2021-01-20T13:52:08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16" autoAdjust="0"/>
  </p:normalViewPr>
  <p:slideViewPr>
    <p:cSldViewPr snapToGrid="0">
      <p:cViewPr varScale="1">
        <p:scale>
          <a:sx n="118" d="100"/>
          <a:sy n="118" d="100"/>
        </p:scale>
        <p:origin x="18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7EF7A-E641-4BC2-AF7E-AA6ED3927C4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AF67F3A-52E0-4815-811A-9D504F6394FB}">
      <dgm:prSet custT="1"/>
      <dgm:spPr>
        <a:solidFill>
          <a:srgbClr val="E6E6E6"/>
        </a:solidFill>
        <a:ln w="19050">
          <a:noFill/>
        </a:ln>
      </dgm:spPr>
      <dgm:t>
        <a:bodyPr/>
        <a:lstStyle/>
        <a:p>
          <a:r>
            <a:rPr lang="sv-SE" sz="2000" dirty="0">
              <a:solidFill>
                <a:schemeClr val="tx1"/>
              </a:solidFill>
            </a:rPr>
            <a:t>Bakterien blockerar transporten av antibiotika </a:t>
          </a:r>
          <a:br>
            <a:rPr lang="sv-SE" sz="2000" dirty="0">
              <a:solidFill>
                <a:schemeClr val="tx1"/>
              </a:solidFill>
            </a:rPr>
          </a:br>
          <a:r>
            <a:rPr lang="sv-SE" sz="2000" dirty="0">
              <a:solidFill>
                <a:schemeClr val="tx1"/>
              </a:solidFill>
            </a:rPr>
            <a:t>in i cellen.</a:t>
          </a:r>
        </a:p>
      </dgm:t>
    </dgm:pt>
    <dgm:pt modelId="{784F77D3-25B3-4B71-B28D-0F9CD090F2C4}" type="parTrans" cxnId="{5DCC896F-7939-4CA4-BEE8-815A37FD4969}">
      <dgm:prSet/>
      <dgm:spPr>
        <a:ln w="19050">
          <a:solidFill>
            <a:srgbClr val="990000"/>
          </a:solidFill>
        </a:ln>
      </dgm:spPr>
      <dgm:t>
        <a:bodyPr/>
        <a:lstStyle/>
        <a:p>
          <a:endParaRPr lang="sv-SE"/>
        </a:p>
      </dgm:t>
    </dgm:pt>
    <dgm:pt modelId="{F1DEAF6A-EF95-4768-A893-5F64A701558C}" type="sibTrans" cxnId="{5DCC896F-7939-4CA4-BEE8-815A37FD4969}">
      <dgm:prSet/>
      <dgm:spPr/>
      <dgm:t>
        <a:bodyPr/>
        <a:lstStyle/>
        <a:p>
          <a:endParaRPr lang="sv-SE"/>
        </a:p>
      </dgm:t>
    </dgm:pt>
    <dgm:pt modelId="{6908E283-9837-4DF7-9211-46308DC246AA}">
      <dgm:prSet custT="1"/>
      <dgm:spPr>
        <a:solidFill>
          <a:srgbClr val="E6E6E6"/>
        </a:solidFill>
        <a:ln w="19050">
          <a:noFill/>
        </a:ln>
      </dgm:spPr>
      <dgm:t>
        <a:bodyPr/>
        <a:lstStyle/>
        <a:p>
          <a:r>
            <a:rPr lang="sv-SE" sz="2000" dirty="0">
              <a:solidFill>
                <a:schemeClr val="tx1"/>
              </a:solidFill>
            </a:rPr>
            <a:t>Bakterien bildar ämnen </a:t>
          </a:r>
          <a:br>
            <a:rPr lang="sv-SE" sz="2000" dirty="0">
              <a:solidFill>
                <a:schemeClr val="tx1"/>
              </a:solidFill>
            </a:rPr>
          </a:br>
          <a:r>
            <a:rPr lang="sv-SE" sz="2000" dirty="0">
              <a:solidFill>
                <a:schemeClr val="tx1"/>
              </a:solidFill>
            </a:rPr>
            <a:t>som bryter ned antibiotikan.</a:t>
          </a:r>
        </a:p>
      </dgm:t>
    </dgm:pt>
    <dgm:pt modelId="{BFCE9C2B-AAC7-4D12-AE0C-6FEEC1CF8C15}" type="parTrans" cxnId="{896F94FD-49D4-40B7-AEB1-9EA5A541A7FD}">
      <dgm:prSet/>
      <dgm:spPr>
        <a:ln w="19050">
          <a:solidFill>
            <a:srgbClr val="990000"/>
          </a:solidFill>
        </a:ln>
      </dgm:spPr>
      <dgm:t>
        <a:bodyPr/>
        <a:lstStyle/>
        <a:p>
          <a:endParaRPr lang="sv-SE"/>
        </a:p>
      </dgm:t>
    </dgm:pt>
    <dgm:pt modelId="{7060400A-3303-4033-A498-2B465AEB9753}" type="sibTrans" cxnId="{896F94FD-49D4-40B7-AEB1-9EA5A541A7FD}">
      <dgm:prSet/>
      <dgm:spPr/>
      <dgm:t>
        <a:bodyPr/>
        <a:lstStyle/>
        <a:p>
          <a:endParaRPr lang="sv-SE"/>
        </a:p>
      </dgm:t>
    </dgm:pt>
    <dgm:pt modelId="{F43CF201-E544-4D7C-9348-005D8473FC3A}">
      <dgm:prSet custT="1"/>
      <dgm:spPr>
        <a:solidFill>
          <a:srgbClr val="E6E6E6"/>
        </a:solidFill>
        <a:ln w="19050">
          <a:noFill/>
        </a:ln>
      </dgm:spPr>
      <dgm:t>
        <a:bodyPr/>
        <a:lstStyle/>
        <a:p>
          <a:r>
            <a:rPr lang="sv-SE" sz="2000" dirty="0">
              <a:solidFill>
                <a:schemeClr val="tx1"/>
              </a:solidFill>
            </a:rPr>
            <a:t>Bakterien pumpar antibiotikan ut ur cellen.</a:t>
          </a:r>
        </a:p>
      </dgm:t>
    </dgm:pt>
    <dgm:pt modelId="{EE7D5C9A-CB4B-437B-8DAD-74E593C41B72}" type="parTrans" cxnId="{A98BFABB-C9FC-43E0-ADB1-725549969200}">
      <dgm:prSet/>
      <dgm:spPr>
        <a:ln w="19050">
          <a:solidFill>
            <a:srgbClr val="990000"/>
          </a:solidFill>
        </a:ln>
      </dgm:spPr>
      <dgm:t>
        <a:bodyPr/>
        <a:lstStyle/>
        <a:p>
          <a:endParaRPr lang="sv-SE"/>
        </a:p>
      </dgm:t>
    </dgm:pt>
    <dgm:pt modelId="{2DF316F9-B924-4E0D-A3F3-B78CFBE4EA6D}" type="sibTrans" cxnId="{A98BFABB-C9FC-43E0-ADB1-725549969200}">
      <dgm:prSet/>
      <dgm:spPr/>
      <dgm:t>
        <a:bodyPr/>
        <a:lstStyle/>
        <a:p>
          <a:endParaRPr lang="sv-SE"/>
        </a:p>
      </dgm:t>
    </dgm:pt>
    <dgm:pt modelId="{F67FD3F7-3AA1-416F-BE80-453D826F2D81}">
      <dgm:prSet custT="1"/>
      <dgm:spPr>
        <a:solidFill>
          <a:srgbClr val="E6E6E6"/>
        </a:solidFill>
        <a:ln w="19050">
          <a:noFill/>
        </a:ln>
      </dgm:spPr>
      <dgm:t>
        <a:bodyPr/>
        <a:lstStyle/>
        <a:p>
          <a:r>
            <a:rPr lang="sv-SE" sz="2000" dirty="0">
              <a:solidFill>
                <a:schemeClr val="tx1"/>
              </a:solidFill>
            </a:rPr>
            <a:t>Bakterien gör att </a:t>
          </a:r>
          <a:br>
            <a:rPr lang="sv-SE" sz="2000" dirty="0">
              <a:solidFill>
                <a:schemeClr val="tx1"/>
              </a:solidFill>
            </a:rPr>
          </a:br>
          <a:r>
            <a:rPr lang="sv-SE" sz="2000" dirty="0">
              <a:solidFill>
                <a:schemeClr val="tx1"/>
              </a:solidFill>
            </a:rPr>
            <a:t>antibiotikan inte längre kan fästa på eller i bakterien.</a:t>
          </a:r>
        </a:p>
      </dgm:t>
    </dgm:pt>
    <dgm:pt modelId="{415D6F9B-CC11-4780-A6E5-AAECC25339AF}" type="parTrans" cxnId="{CF407D28-BC6C-45CD-B89F-C63EAE1B582D}">
      <dgm:prSet/>
      <dgm:spPr>
        <a:ln w="19050">
          <a:solidFill>
            <a:srgbClr val="990000"/>
          </a:solidFill>
        </a:ln>
      </dgm:spPr>
      <dgm:t>
        <a:bodyPr/>
        <a:lstStyle/>
        <a:p>
          <a:endParaRPr lang="sv-SE"/>
        </a:p>
      </dgm:t>
    </dgm:pt>
    <dgm:pt modelId="{8E88C31C-CB68-455C-ACCD-6371F6FE91FB}" type="sibTrans" cxnId="{CF407D28-BC6C-45CD-B89F-C63EAE1B582D}">
      <dgm:prSet/>
      <dgm:spPr/>
      <dgm:t>
        <a:bodyPr/>
        <a:lstStyle/>
        <a:p>
          <a:endParaRPr lang="sv-SE"/>
        </a:p>
      </dgm:t>
    </dgm:pt>
    <dgm:pt modelId="{F22BC140-B4DC-4C02-A466-03245F6EBC2B}">
      <dgm:prSet custT="1"/>
      <dgm:spPr>
        <a:solidFill>
          <a:srgbClr val="E6E6E6"/>
        </a:solidFill>
        <a:ln w="19050">
          <a:noFill/>
        </a:ln>
      </dgm:spPr>
      <dgm:t>
        <a:bodyPr/>
        <a:lstStyle/>
        <a:p>
          <a:r>
            <a:rPr lang="sv-SE" sz="2000" dirty="0">
              <a:solidFill>
                <a:schemeClr val="tx1"/>
              </a:solidFill>
            </a:rPr>
            <a:t>Olika typer av resistens (uppkomna via mutationer)</a:t>
          </a:r>
        </a:p>
      </dgm:t>
    </dgm:pt>
    <dgm:pt modelId="{7F3FD048-E214-4DC8-BE8C-5DDFEF20B0AB}" type="sibTrans" cxnId="{58A2F32D-D397-4C8C-BCF5-6EE97AE8E130}">
      <dgm:prSet/>
      <dgm:spPr/>
      <dgm:t>
        <a:bodyPr/>
        <a:lstStyle/>
        <a:p>
          <a:endParaRPr lang="sv-SE"/>
        </a:p>
      </dgm:t>
    </dgm:pt>
    <dgm:pt modelId="{C2B5F7A8-2DD2-462F-B9DE-518368080901}" type="parTrans" cxnId="{58A2F32D-D397-4C8C-BCF5-6EE97AE8E130}">
      <dgm:prSet/>
      <dgm:spPr/>
      <dgm:t>
        <a:bodyPr/>
        <a:lstStyle/>
        <a:p>
          <a:endParaRPr lang="sv-SE"/>
        </a:p>
      </dgm:t>
    </dgm:pt>
    <dgm:pt modelId="{92F0EF29-EEEC-449C-AD6F-26538FF1D6F4}" type="pres">
      <dgm:prSet presAssocID="{0FD7EF7A-E641-4BC2-AF7E-AA6ED3927C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380ED2-F6F5-40CE-BE03-D0AD3D8A9261}" type="pres">
      <dgm:prSet presAssocID="{F22BC140-B4DC-4C02-A466-03245F6EBC2B}" presName="hierRoot1" presStyleCnt="0">
        <dgm:presLayoutVars>
          <dgm:hierBranch val="init"/>
        </dgm:presLayoutVars>
      </dgm:prSet>
      <dgm:spPr/>
    </dgm:pt>
    <dgm:pt modelId="{E0F4F81E-E34D-49BA-9AD9-DC6B1B7CB2D0}" type="pres">
      <dgm:prSet presAssocID="{F22BC140-B4DC-4C02-A466-03245F6EBC2B}" presName="rootComposite1" presStyleCnt="0"/>
      <dgm:spPr/>
    </dgm:pt>
    <dgm:pt modelId="{64D59711-4EB4-4EA2-86C4-BFF7906FCC59}" type="pres">
      <dgm:prSet presAssocID="{F22BC140-B4DC-4C02-A466-03245F6EBC2B}" presName="rootText1" presStyleLbl="node0" presStyleIdx="0" presStyleCnt="1" custScaleX="108523" custScaleY="99573">
        <dgm:presLayoutVars>
          <dgm:chPref val="3"/>
        </dgm:presLayoutVars>
      </dgm:prSet>
      <dgm:spPr/>
    </dgm:pt>
    <dgm:pt modelId="{510AD549-9B50-4355-8189-2F23B7058F87}" type="pres">
      <dgm:prSet presAssocID="{F22BC140-B4DC-4C02-A466-03245F6EBC2B}" presName="rootConnector1" presStyleLbl="node1" presStyleIdx="0" presStyleCnt="0"/>
      <dgm:spPr/>
    </dgm:pt>
    <dgm:pt modelId="{9EC1249B-242D-45C7-8136-FD822E9EC52E}" type="pres">
      <dgm:prSet presAssocID="{F22BC140-B4DC-4C02-A466-03245F6EBC2B}" presName="hierChild2" presStyleCnt="0"/>
      <dgm:spPr/>
    </dgm:pt>
    <dgm:pt modelId="{682E503F-0CBD-4040-805E-28CC643ECD43}" type="pres">
      <dgm:prSet presAssocID="{784F77D3-25B3-4B71-B28D-0F9CD090F2C4}" presName="Name64" presStyleLbl="parChTrans1D2" presStyleIdx="0" presStyleCnt="4"/>
      <dgm:spPr/>
    </dgm:pt>
    <dgm:pt modelId="{B31906C1-A1E5-4F80-9106-88693F4115AC}" type="pres">
      <dgm:prSet presAssocID="{8AF67F3A-52E0-4815-811A-9D504F6394FB}" presName="hierRoot2" presStyleCnt="0">
        <dgm:presLayoutVars>
          <dgm:hierBranch val="init"/>
        </dgm:presLayoutVars>
      </dgm:prSet>
      <dgm:spPr/>
    </dgm:pt>
    <dgm:pt modelId="{B721E629-2D50-4627-B26E-7A236BC6F99E}" type="pres">
      <dgm:prSet presAssocID="{8AF67F3A-52E0-4815-811A-9D504F6394FB}" presName="rootComposite" presStyleCnt="0"/>
      <dgm:spPr/>
    </dgm:pt>
    <dgm:pt modelId="{B4C0B982-3658-4818-B2A4-6CCD92E1697D}" type="pres">
      <dgm:prSet presAssocID="{8AF67F3A-52E0-4815-811A-9D504F6394FB}" presName="rootText" presStyleLbl="node2" presStyleIdx="0" presStyleCnt="4">
        <dgm:presLayoutVars>
          <dgm:chPref val="3"/>
        </dgm:presLayoutVars>
      </dgm:prSet>
      <dgm:spPr/>
    </dgm:pt>
    <dgm:pt modelId="{5194C4A9-FD76-4C80-8584-E993CB773D76}" type="pres">
      <dgm:prSet presAssocID="{8AF67F3A-52E0-4815-811A-9D504F6394FB}" presName="rootConnector" presStyleLbl="node2" presStyleIdx="0" presStyleCnt="4"/>
      <dgm:spPr/>
    </dgm:pt>
    <dgm:pt modelId="{8FAF694E-9D09-408C-9EA1-E433345876A7}" type="pres">
      <dgm:prSet presAssocID="{8AF67F3A-52E0-4815-811A-9D504F6394FB}" presName="hierChild4" presStyleCnt="0"/>
      <dgm:spPr/>
    </dgm:pt>
    <dgm:pt modelId="{D600E17D-B094-4FA3-AAA6-28EBEFAFFB3C}" type="pres">
      <dgm:prSet presAssocID="{8AF67F3A-52E0-4815-811A-9D504F6394FB}" presName="hierChild5" presStyleCnt="0"/>
      <dgm:spPr/>
    </dgm:pt>
    <dgm:pt modelId="{80AF9BA5-9B4E-4625-99DC-64FD6C049218}" type="pres">
      <dgm:prSet presAssocID="{BFCE9C2B-AAC7-4D12-AE0C-6FEEC1CF8C15}" presName="Name64" presStyleLbl="parChTrans1D2" presStyleIdx="1" presStyleCnt="4"/>
      <dgm:spPr/>
    </dgm:pt>
    <dgm:pt modelId="{56256BD0-1C28-4C92-8B4D-CE876DE38F37}" type="pres">
      <dgm:prSet presAssocID="{6908E283-9837-4DF7-9211-46308DC246AA}" presName="hierRoot2" presStyleCnt="0">
        <dgm:presLayoutVars>
          <dgm:hierBranch val="init"/>
        </dgm:presLayoutVars>
      </dgm:prSet>
      <dgm:spPr/>
    </dgm:pt>
    <dgm:pt modelId="{8480EB32-08BA-43CD-920C-8962E84AA9C0}" type="pres">
      <dgm:prSet presAssocID="{6908E283-9837-4DF7-9211-46308DC246AA}" presName="rootComposite" presStyleCnt="0"/>
      <dgm:spPr/>
    </dgm:pt>
    <dgm:pt modelId="{7C155F16-3C9F-4A7D-896C-7255E486CA6F}" type="pres">
      <dgm:prSet presAssocID="{6908E283-9837-4DF7-9211-46308DC246AA}" presName="rootText" presStyleLbl="node2" presStyleIdx="1" presStyleCnt="4">
        <dgm:presLayoutVars>
          <dgm:chPref val="3"/>
        </dgm:presLayoutVars>
      </dgm:prSet>
      <dgm:spPr/>
    </dgm:pt>
    <dgm:pt modelId="{600F0755-7ACA-4272-B3E0-958485418C95}" type="pres">
      <dgm:prSet presAssocID="{6908E283-9837-4DF7-9211-46308DC246AA}" presName="rootConnector" presStyleLbl="node2" presStyleIdx="1" presStyleCnt="4"/>
      <dgm:spPr/>
    </dgm:pt>
    <dgm:pt modelId="{AD3DDDC1-30D0-462E-A0B5-E0EAA3DFD7B2}" type="pres">
      <dgm:prSet presAssocID="{6908E283-9837-4DF7-9211-46308DC246AA}" presName="hierChild4" presStyleCnt="0"/>
      <dgm:spPr/>
    </dgm:pt>
    <dgm:pt modelId="{27B1976E-D70E-4D82-B1D6-A2521E7E44DD}" type="pres">
      <dgm:prSet presAssocID="{6908E283-9837-4DF7-9211-46308DC246AA}" presName="hierChild5" presStyleCnt="0"/>
      <dgm:spPr/>
    </dgm:pt>
    <dgm:pt modelId="{148226AC-23DC-40E7-82E8-56E165E9B659}" type="pres">
      <dgm:prSet presAssocID="{EE7D5C9A-CB4B-437B-8DAD-74E593C41B72}" presName="Name64" presStyleLbl="parChTrans1D2" presStyleIdx="2" presStyleCnt="4"/>
      <dgm:spPr/>
    </dgm:pt>
    <dgm:pt modelId="{4A1C4E19-541F-45EA-A0A1-F688C5990FA9}" type="pres">
      <dgm:prSet presAssocID="{F43CF201-E544-4D7C-9348-005D8473FC3A}" presName="hierRoot2" presStyleCnt="0">
        <dgm:presLayoutVars>
          <dgm:hierBranch val="init"/>
        </dgm:presLayoutVars>
      </dgm:prSet>
      <dgm:spPr/>
    </dgm:pt>
    <dgm:pt modelId="{A6A2C467-12FD-4557-ADC1-2A8F01741080}" type="pres">
      <dgm:prSet presAssocID="{F43CF201-E544-4D7C-9348-005D8473FC3A}" presName="rootComposite" presStyleCnt="0"/>
      <dgm:spPr/>
    </dgm:pt>
    <dgm:pt modelId="{146E06FE-91C1-4206-B63D-DD6DFB8DF2A2}" type="pres">
      <dgm:prSet presAssocID="{F43CF201-E544-4D7C-9348-005D8473FC3A}" presName="rootText" presStyleLbl="node2" presStyleIdx="2" presStyleCnt="4">
        <dgm:presLayoutVars>
          <dgm:chPref val="3"/>
        </dgm:presLayoutVars>
      </dgm:prSet>
      <dgm:spPr/>
    </dgm:pt>
    <dgm:pt modelId="{5F482355-76A1-404A-9DEC-C00D39A6E685}" type="pres">
      <dgm:prSet presAssocID="{F43CF201-E544-4D7C-9348-005D8473FC3A}" presName="rootConnector" presStyleLbl="node2" presStyleIdx="2" presStyleCnt="4"/>
      <dgm:spPr/>
    </dgm:pt>
    <dgm:pt modelId="{F5C95C66-3759-4689-BE63-C884060EF523}" type="pres">
      <dgm:prSet presAssocID="{F43CF201-E544-4D7C-9348-005D8473FC3A}" presName="hierChild4" presStyleCnt="0"/>
      <dgm:spPr/>
    </dgm:pt>
    <dgm:pt modelId="{C95FE47B-1965-4603-A33B-323A1B91D859}" type="pres">
      <dgm:prSet presAssocID="{F43CF201-E544-4D7C-9348-005D8473FC3A}" presName="hierChild5" presStyleCnt="0"/>
      <dgm:spPr/>
    </dgm:pt>
    <dgm:pt modelId="{EB96510F-3669-4A00-BD7D-8D731D2814E6}" type="pres">
      <dgm:prSet presAssocID="{415D6F9B-CC11-4780-A6E5-AAECC25339AF}" presName="Name64" presStyleLbl="parChTrans1D2" presStyleIdx="3" presStyleCnt="4"/>
      <dgm:spPr/>
    </dgm:pt>
    <dgm:pt modelId="{A9D636C1-AE42-4F7F-AC0A-18659C58F140}" type="pres">
      <dgm:prSet presAssocID="{F67FD3F7-3AA1-416F-BE80-453D826F2D81}" presName="hierRoot2" presStyleCnt="0">
        <dgm:presLayoutVars>
          <dgm:hierBranch val="init"/>
        </dgm:presLayoutVars>
      </dgm:prSet>
      <dgm:spPr/>
    </dgm:pt>
    <dgm:pt modelId="{964401DE-2637-4F38-96EC-A326AF6A40D9}" type="pres">
      <dgm:prSet presAssocID="{F67FD3F7-3AA1-416F-BE80-453D826F2D81}" presName="rootComposite" presStyleCnt="0"/>
      <dgm:spPr/>
    </dgm:pt>
    <dgm:pt modelId="{4529951B-03FC-40F8-9EE6-560DB99C09D3}" type="pres">
      <dgm:prSet presAssocID="{F67FD3F7-3AA1-416F-BE80-453D826F2D81}" presName="rootText" presStyleLbl="node2" presStyleIdx="3" presStyleCnt="4">
        <dgm:presLayoutVars>
          <dgm:chPref val="3"/>
        </dgm:presLayoutVars>
      </dgm:prSet>
      <dgm:spPr/>
    </dgm:pt>
    <dgm:pt modelId="{2C3E0E5E-DAFB-45C9-AC12-07D4E8A1F25A}" type="pres">
      <dgm:prSet presAssocID="{F67FD3F7-3AA1-416F-BE80-453D826F2D81}" presName="rootConnector" presStyleLbl="node2" presStyleIdx="3" presStyleCnt="4"/>
      <dgm:spPr/>
    </dgm:pt>
    <dgm:pt modelId="{BA555F6E-AED0-4C27-BE51-D17CEC2FDEBD}" type="pres">
      <dgm:prSet presAssocID="{F67FD3F7-3AA1-416F-BE80-453D826F2D81}" presName="hierChild4" presStyleCnt="0"/>
      <dgm:spPr/>
    </dgm:pt>
    <dgm:pt modelId="{325A637E-37BE-4E13-B208-D1746E1271B4}" type="pres">
      <dgm:prSet presAssocID="{F67FD3F7-3AA1-416F-BE80-453D826F2D81}" presName="hierChild5" presStyleCnt="0"/>
      <dgm:spPr/>
    </dgm:pt>
    <dgm:pt modelId="{41D508CD-56AC-4419-B4F0-3CE375EE07C2}" type="pres">
      <dgm:prSet presAssocID="{F22BC140-B4DC-4C02-A466-03245F6EBC2B}" presName="hierChild3" presStyleCnt="0"/>
      <dgm:spPr/>
    </dgm:pt>
  </dgm:ptLst>
  <dgm:cxnLst>
    <dgm:cxn modelId="{91AE331C-BA1F-448A-A0C3-1979B0EFE114}" type="presOf" srcId="{F67FD3F7-3AA1-416F-BE80-453D826F2D81}" destId="{2C3E0E5E-DAFB-45C9-AC12-07D4E8A1F25A}" srcOrd="1" destOrd="0" presId="urn:microsoft.com/office/officeart/2009/3/layout/HorizontalOrganizationChart"/>
    <dgm:cxn modelId="{CF407D28-BC6C-45CD-B89F-C63EAE1B582D}" srcId="{F22BC140-B4DC-4C02-A466-03245F6EBC2B}" destId="{F67FD3F7-3AA1-416F-BE80-453D826F2D81}" srcOrd="3" destOrd="0" parTransId="{415D6F9B-CC11-4780-A6E5-AAECC25339AF}" sibTransId="{8E88C31C-CB68-455C-ACCD-6371F6FE91FB}"/>
    <dgm:cxn modelId="{42A2092A-4CCD-41F6-9218-ACE85FDCBCA8}" type="presOf" srcId="{0FD7EF7A-E641-4BC2-AF7E-AA6ED3927C41}" destId="{92F0EF29-EEEC-449C-AD6F-26538FF1D6F4}" srcOrd="0" destOrd="0" presId="urn:microsoft.com/office/officeart/2009/3/layout/HorizontalOrganizationChart"/>
    <dgm:cxn modelId="{58A2F32D-D397-4C8C-BCF5-6EE97AE8E130}" srcId="{0FD7EF7A-E641-4BC2-AF7E-AA6ED3927C41}" destId="{F22BC140-B4DC-4C02-A466-03245F6EBC2B}" srcOrd="0" destOrd="0" parTransId="{C2B5F7A8-2DD2-462F-B9DE-518368080901}" sibTransId="{7F3FD048-E214-4DC8-BE8C-5DDFEF20B0AB}"/>
    <dgm:cxn modelId="{1260313E-529C-4C2C-91F0-B85D337A7EF8}" type="presOf" srcId="{6908E283-9837-4DF7-9211-46308DC246AA}" destId="{7C155F16-3C9F-4A7D-896C-7255E486CA6F}" srcOrd="0" destOrd="0" presId="urn:microsoft.com/office/officeart/2009/3/layout/HorizontalOrganizationChart"/>
    <dgm:cxn modelId="{D7B94D66-7657-4D01-A105-678FA424F386}" type="presOf" srcId="{6908E283-9837-4DF7-9211-46308DC246AA}" destId="{600F0755-7ACA-4272-B3E0-958485418C95}" srcOrd="1" destOrd="0" presId="urn:microsoft.com/office/officeart/2009/3/layout/HorizontalOrganizationChart"/>
    <dgm:cxn modelId="{8151E248-98F4-4FD7-9D2A-CB68E1F305BA}" type="presOf" srcId="{F22BC140-B4DC-4C02-A466-03245F6EBC2B}" destId="{64D59711-4EB4-4EA2-86C4-BFF7906FCC59}" srcOrd="0" destOrd="0" presId="urn:microsoft.com/office/officeart/2009/3/layout/HorizontalOrganizationChart"/>
    <dgm:cxn modelId="{5245866A-17DD-4F67-9CFF-D1051A4C7877}" type="presOf" srcId="{8AF67F3A-52E0-4815-811A-9D504F6394FB}" destId="{5194C4A9-FD76-4C80-8584-E993CB773D76}" srcOrd="1" destOrd="0" presId="urn:microsoft.com/office/officeart/2009/3/layout/HorizontalOrganizationChart"/>
    <dgm:cxn modelId="{C0B01D6C-ACA4-4E87-802A-CC34841BB923}" type="presOf" srcId="{784F77D3-25B3-4B71-B28D-0F9CD090F2C4}" destId="{682E503F-0CBD-4040-805E-28CC643ECD43}" srcOrd="0" destOrd="0" presId="urn:microsoft.com/office/officeart/2009/3/layout/HorizontalOrganizationChart"/>
    <dgm:cxn modelId="{5DCC896F-7939-4CA4-BEE8-815A37FD4969}" srcId="{F22BC140-B4DC-4C02-A466-03245F6EBC2B}" destId="{8AF67F3A-52E0-4815-811A-9D504F6394FB}" srcOrd="0" destOrd="0" parTransId="{784F77D3-25B3-4B71-B28D-0F9CD090F2C4}" sibTransId="{F1DEAF6A-EF95-4768-A893-5F64A701558C}"/>
    <dgm:cxn modelId="{EEEA2F8C-E9AE-4300-8147-7F3D2515F93F}" type="presOf" srcId="{BFCE9C2B-AAC7-4D12-AE0C-6FEEC1CF8C15}" destId="{80AF9BA5-9B4E-4625-99DC-64FD6C049218}" srcOrd="0" destOrd="0" presId="urn:microsoft.com/office/officeart/2009/3/layout/HorizontalOrganizationChart"/>
    <dgm:cxn modelId="{2D315092-7BFC-448C-8305-01A2774A9449}" type="presOf" srcId="{F67FD3F7-3AA1-416F-BE80-453D826F2D81}" destId="{4529951B-03FC-40F8-9EE6-560DB99C09D3}" srcOrd="0" destOrd="0" presId="urn:microsoft.com/office/officeart/2009/3/layout/HorizontalOrganizationChart"/>
    <dgm:cxn modelId="{95F7EDA0-9BD7-469A-9F9E-BD906B5DC784}" type="presOf" srcId="{F43CF201-E544-4D7C-9348-005D8473FC3A}" destId="{146E06FE-91C1-4206-B63D-DD6DFB8DF2A2}" srcOrd="0" destOrd="0" presId="urn:microsoft.com/office/officeart/2009/3/layout/HorizontalOrganizationChart"/>
    <dgm:cxn modelId="{EC0B59A4-B0E1-46EA-A4AE-E5A520D9E433}" type="presOf" srcId="{EE7D5C9A-CB4B-437B-8DAD-74E593C41B72}" destId="{148226AC-23DC-40E7-82E8-56E165E9B659}" srcOrd="0" destOrd="0" presId="urn:microsoft.com/office/officeart/2009/3/layout/HorizontalOrganizationChart"/>
    <dgm:cxn modelId="{35F9D1B8-3494-4E86-9F49-C206A49BF83E}" type="presOf" srcId="{8AF67F3A-52E0-4815-811A-9D504F6394FB}" destId="{B4C0B982-3658-4818-B2A4-6CCD92E1697D}" srcOrd="0" destOrd="0" presId="urn:microsoft.com/office/officeart/2009/3/layout/HorizontalOrganizationChart"/>
    <dgm:cxn modelId="{A98BFABB-C9FC-43E0-ADB1-725549969200}" srcId="{F22BC140-B4DC-4C02-A466-03245F6EBC2B}" destId="{F43CF201-E544-4D7C-9348-005D8473FC3A}" srcOrd="2" destOrd="0" parTransId="{EE7D5C9A-CB4B-437B-8DAD-74E593C41B72}" sibTransId="{2DF316F9-B924-4E0D-A3F3-B78CFBE4EA6D}"/>
    <dgm:cxn modelId="{4EDBB6C5-44E2-4C35-A303-7ED61168DB6D}" type="presOf" srcId="{F43CF201-E544-4D7C-9348-005D8473FC3A}" destId="{5F482355-76A1-404A-9DEC-C00D39A6E685}" srcOrd="1" destOrd="0" presId="urn:microsoft.com/office/officeart/2009/3/layout/HorizontalOrganizationChart"/>
    <dgm:cxn modelId="{2A7F08DC-7404-431E-B7F3-573C2EA81A6C}" type="presOf" srcId="{415D6F9B-CC11-4780-A6E5-AAECC25339AF}" destId="{EB96510F-3669-4A00-BD7D-8D731D2814E6}" srcOrd="0" destOrd="0" presId="urn:microsoft.com/office/officeart/2009/3/layout/HorizontalOrganizationChart"/>
    <dgm:cxn modelId="{896F94FD-49D4-40B7-AEB1-9EA5A541A7FD}" srcId="{F22BC140-B4DC-4C02-A466-03245F6EBC2B}" destId="{6908E283-9837-4DF7-9211-46308DC246AA}" srcOrd="1" destOrd="0" parTransId="{BFCE9C2B-AAC7-4D12-AE0C-6FEEC1CF8C15}" sibTransId="{7060400A-3303-4033-A498-2B465AEB9753}"/>
    <dgm:cxn modelId="{EF11D0FE-30A5-4475-9044-55F07224F30B}" type="presOf" srcId="{F22BC140-B4DC-4C02-A466-03245F6EBC2B}" destId="{510AD549-9B50-4355-8189-2F23B7058F87}" srcOrd="1" destOrd="0" presId="urn:microsoft.com/office/officeart/2009/3/layout/HorizontalOrganizationChart"/>
    <dgm:cxn modelId="{7AA01F3E-5F70-4A2B-BE77-86B380C489CF}" type="presParOf" srcId="{92F0EF29-EEEC-449C-AD6F-26538FF1D6F4}" destId="{F1380ED2-F6F5-40CE-BE03-D0AD3D8A9261}" srcOrd="0" destOrd="0" presId="urn:microsoft.com/office/officeart/2009/3/layout/HorizontalOrganizationChart"/>
    <dgm:cxn modelId="{A793F97C-BC95-433F-918A-39A24E0C0B4F}" type="presParOf" srcId="{F1380ED2-F6F5-40CE-BE03-D0AD3D8A9261}" destId="{E0F4F81E-E34D-49BA-9AD9-DC6B1B7CB2D0}" srcOrd="0" destOrd="0" presId="urn:microsoft.com/office/officeart/2009/3/layout/HorizontalOrganizationChart"/>
    <dgm:cxn modelId="{D295973A-7F67-4D92-B733-C2BFBE59FFA1}" type="presParOf" srcId="{E0F4F81E-E34D-49BA-9AD9-DC6B1B7CB2D0}" destId="{64D59711-4EB4-4EA2-86C4-BFF7906FCC59}" srcOrd="0" destOrd="0" presId="urn:microsoft.com/office/officeart/2009/3/layout/HorizontalOrganizationChart"/>
    <dgm:cxn modelId="{1929C489-5504-4491-B31E-8E57B075F22B}" type="presParOf" srcId="{E0F4F81E-E34D-49BA-9AD9-DC6B1B7CB2D0}" destId="{510AD549-9B50-4355-8189-2F23B7058F87}" srcOrd="1" destOrd="0" presId="urn:microsoft.com/office/officeart/2009/3/layout/HorizontalOrganizationChart"/>
    <dgm:cxn modelId="{5AC25072-870E-4FFF-8FBF-E23C7900CDAD}" type="presParOf" srcId="{F1380ED2-F6F5-40CE-BE03-D0AD3D8A9261}" destId="{9EC1249B-242D-45C7-8136-FD822E9EC52E}" srcOrd="1" destOrd="0" presId="urn:microsoft.com/office/officeart/2009/3/layout/HorizontalOrganizationChart"/>
    <dgm:cxn modelId="{E4F71901-71F2-436E-9793-E44B67A53480}" type="presParOf" srcId="{9EC1249B-242D-45C7-8136-FD822E9EC52E}" destId="{682E503F-0CBD-4040-805E-28CC643ECD43}" srcOrd="0" destOrd="0" presId="urn:microsoft.com/office/officeart/2009/3/layout/HorizontalOrganizationChart"/>
    <dgm:cxn modelId="{3874E3AA-0D2E-430E-9CFE-0660FF8DBB53}" type="presParOf" srcId="{9EC1249B-242D-45C7-8136-FD822E9EC52E}" destId="{B31906C1-A1E5-4F80-9106-88693F4115AC}" srcOrd="1" destOrd="0" presId="urn:microsoft.com/office/officeart/2009/3/layout/HorizontalOrganizationChart"/>
    <dgm:cxn modelId="{B7BF313F-E397-4477-AE62-D7C1B6A34853}" type="presParOf" srcId="{B31906C1-A1E5-4F80-9106-88693F4115AC}" destId="{B721E629-2D50-4627-B26E-7A236BC6F99E}" srcOrd="0" destOrd="0" presId="urn:microsoft.com/office/officeart/2009/3/layout/HorizontalOrganizationChart"/>
    <dgm:cxn modelId="{61C833DA-3085-43A3-A74C-C4A523D94A48}" type="presParOf" srcId="{B721E629-2D50-4627-B26E-7A236BC6F99E}" destId="{B4C0B982-3658-4818-B2A4-6CCD92E1697D}" srcOrd="0" destOrd="0" presId="urn:microsoft.com/office/officeart/2009/3/layout/HorizontalOrganizationChart"/>
    <dgm:cxn modelId="{2E62FF0E-6702-4FE2-ADEF-850690419CE1}" type="presParOf" srcId="{B721E629-2D50-4627-B26E-7A236BC6F99E}" destId="{5194C4A9-FD76-4C80-8584-E993CB773D76}" srcOrd="1" destOrd="0" presId="urn:microsoft.com/office/officeart/2009/3/layout/HorizontalOrganizationChart"/>
    <dgm:cxn modelId="{C5A5658E-64E6-4C44-A6DB-AF4EADFFF951}" type="presParOf" srcId="{B31906C1-A1E5-4F80-9106-88693F4115AC}" destId="{8FAF694E-9D09-408C-9EA1-E433345876A7}" srcOrd="1" destOrd="0" presId="urn:microsoft.com/office/officeart/2009/3/layout/HorizontalOrganizationChart"/>
    <dgm:cxn modelId="{CF4A8D2C-6331-4F68-AB93-B6F5D7C97C5A}" type="presParOf" srcId="{B31906C1-A1E5-4F80-9106-88693F4115AC}" destId="{D600E17D-B094-4FA3-AAA6-28EBEFAFFB3C}" srcOrd="2" destOrd="0" presId="urn:microsoft.com/office/officeart/2009/3/layout/HorizontalOrganizationChart"/>
    <dgm:cxn modelId="{8757B4F1-9FCA-44AB-9648-5593F5552C06}" type="presParOf" srcId="{9EC1249B-242D-45C7-8136-FD822E9EC52E}" destId="{80AF9BA5-9B4E-4625-99DC-64FD6C049218}" srcOrd="2" destOrd="0" presId="urn:microsoft.com/office/officeart/2009/3/layout/HorizontalOrganizationChart"/>
    <dgm:cxn modelId="{F9F9C338-BD31-4F3D-8689-B9E81924511A}" type="presParOf" srcId="{9EC1249B-242D-45C7-8136-FD822E9EC52E}" destId="{56256BD0-1C28-4C92-8B4D-CE876DE38F37}" srcOrd="3" destOrd="0" presId="urn:microsoft.com/office/officeart/2009/3/layout/HorizontalOrganizationChart"/>
    <dgm:cxn modelId="{F0DA4959-3765-4D7E-A6FC-62016966AAED}" type="presParOf" srcId="{56256BD0-1C28-4C92-8B4D-CE876DE38F37}" destId="{8480EB32-08BA-43CD-920C-8962E84AA9C0}" srcOrd="0" destOrd="0" presId="urn:microsoft.com/office/officeart/2009/3/layout/HorizontalOrganizationChart"/>
    <dgm:cxn modelId="{07E0B09F-BDB7-4CAD-8DD8-8B2882C49B00}" type="presParOf" srcId="{8480EB32-08BA-43CD-920C-8962E84AA9C0}" destId="{7C155F16-3C9F-4A7D-896C-7255E486CA6F}" srcOrd="0" destOrd="0" presId="urn:microsoft.com/office/officeart/2009/3/layout/HorizontalOrganizationChart"/>
    <dgm:cxn modelId="{9446E1FE-228B-4408-AD97-C4A96BD429FF}" type="presParOf" srcId="{8480EB32-08BA-43CD-920C-8962E84AA9C0}" destId="{600F0755-7ACA-4272-B3E0-958485418C95}" srcOrd="1" destOrd="0" presId="urn:microsoft.com/office/officeart/2009/3/layout/HorizontalOrganizationChart"/>
    <dgm:cxn modelId="{491F1BC9-2472-48FD-B3D9-EDA99B4FF5AF}" type="presParOf" srcId="{56256BD0-1C28-4C92-8B4D-CE876DE38F37}" destId="{AD3DDDC1-30D0-462E-A0B5-E0EAA3DFD7B2}" srcOrd="1" destOrd="0" presId="urn:microsoft.com/office/officeart/2009/3/layout/HorizontalOrganizationChart"/>
    <dgm:cxn modelId="{2738D69F-CB25-472A-8472-0E83ADA7D057}" type="presParOf" srcId="{56256BD0-1C28-4C92-8B4D-CE876DE38F37}" destId="{27B1976E-D70E-4D82-B1D6-A2521E7E44DD}" srcOrd="2" destOrd="0" presId="urn:microsoft.com/office/officeart/2009/3/layout/HorizontalOrganizationChart"/>
    <dgm:cxn modelId="{06FD147E-4D40-4944-B92F-58DDA01F1569}" type="presParOf" srcId="{9EC1249B-242D-45C7-8136-FD822E9EC52E}" destId="{148226AC-23DC-40E7-82E8-56E165E9B659}" srcOrd="4" destOrd="0" presId="urn:microsoft.com/office/officeart/2009/3/layout/HorizontalOrganizationChart"/>
    <dgm:cxn modelId="{D7AB3C90-DCDF-4D80-9302-FCA44F3A3079}" type="presParOf" srcId="{9EC1249B-242D-45C7-8136-FD822E9EC52E}" destId="{4A1C4E19-541F-45EA-A0A1-F688C5990FA9}" srcOrd="5" destOrd="0" presId="urn:microsoft.com/office/officeart/2009/3/layout/HorizontalOrganizationChart"/>
    <dgm:cxn modelId="{F011051E-9376-4CC1-8263-68AEB6B97FBA}" type="presParOf" srcId="{4A1C4E19-541F-45EA-A0A1-F688C5990FA9}" destId="{A6A2C467-12FD-4557-ADC1-2A8F01741080}" srcOrd="0" destOrd="0" presId="urn:microsoft.com/office/officeart/2009/3/layout/HorizontalOrganizationChart"/>
    <dgm:cxn modelId="{E6E38F5B-C1A6-4DE0-B2C0-882EA90E843F}" type="presParOf" srcId="{A6A2C467-12FD-4557-ADC1-2A8F01741080}" destId="{146E06FE-91C1-4206-B63D-DD6DFB8DF2A2}" srcOrd="0" destOrd="0" presId="urn:microsoft.com/office/officeart/2009/3/layout/HorizontalOrganizationChart"/>
    <dgm:cxn modelId="{8FD85A32-9E66-45B4-A4D4-26E27324B39C}" type="presParOf" srcId="{A6A2C467-12FD-4557-ADC1-2A8F01741080}" destId="{5F482355-76A1-404A-9DEC-C00D39A6E685}" srcOrd="1" destOrd="0" presId="urn:microsoft.com/office/officeart/2009/3/layout/HorizontalOrganizationChart"/>
    <dgm:cxn modelId="{BB6A3F0C-99C7-4001-BDDA-9F70BDFCC524}" type="presParOf" srcId="{4A1C4E19-541F-45EA-A0A1-F688C5990FA9}" destId="{F5C95C66-3759-4689-BE63-C884060EF523}" srcOrd="1" destOrd="0" presId="urn:microsoft.com/office/officeart/2009/3/layout/HorizontalOrganizationChart"/>
    <dgm:cxn modelId="{584B258F-58F6-40EE-8413-48D51A110229}" type="presParOf" srcId="{4A1C4E19-541F-45EA-A0A1-F688C5990FA9}" destId="{C95FE47B-1965-4603-A33B-323A1B91D859}" srcOrd="2" destOrd="0" presId="urn:microsoft.com/office/officeart/2009/3/layout/HorizontalOrganizationChart"/>
    <dgm:cxn modelId="{B5B6958E-A313-448E-953B-8BAA6C48BFFB}" type="presParOf" srcId="{9EC1249B-242D-45C7-8136-FD822E9EC52E}" destId="{EB96510F-3669-4A00-BD7D-8D731D2814E6}" srcOrd="6" destOrd="0" presId="urn:microsoft.com/office/officeart/2009/3/layout/HorizontalOrganizationChart"/>
    <dgm:cxn modelId="{DF31EE5D-C462-41D8-B27B-1A5B5F2BA3DD}" type="presParOf" srcId="{9EC1249B-242D-45C7-8136-FD822E9EC52E}" destId="{A9D636C1-AE42-4F7F-AC0A-18659C58F140}" srcOrd="7" destOrd="0" presId="urn:microsoft.com/office/officeart/2009/3/layout/HorizontalOrganizationChart"/>
    <dgm:cxn modelId="{43C02F63-815E-4D19-A125-07D3F80E28E0}" type="presParOf" srcId="{A9D636C1-AE42-4F7F-AC0A-18659C58F140}" destId="{964401DE-2637-4F38-96EC-A326AF6A40D9}" srcOrd="0" destOrd="0" presId="urn:microsoft.com/office/officeart/2009/3/layout/HorizontalOrganizationChart"/>
    <dgm:cxn modelId="{7853440E-FDE4-40FE-A3D8-2A97250B9E11}" type="presParOf" srcId="{964401DE-2637-4F38-96EC-A326AF6A40D9}" destId="{4529951B-03FC-40F8-9EE6-560DB99C09D3}" srcOrd="0" destOrd="0" presId="urn:microsoft.com/office/officeart/2009/3/layout/HorizontalOrganizationChart"/>
    <dgm:cxn modelId="{118ACA9A-A6C8-461F-978D-3C231C9069B6}" type="presParOf" srcId="{964401DE-2637-4F38-96EC-A326AF6A40D9}" destId="{2C3E0E5E-DAFB-45C9-AC12-07D4E8A1F25A}" srcOrd="1" destOrd="0" presId="urn:microsoft.com/office/officeart/2009/3/layout/HorizontalOrganizationChart"/>
    <dgm:cxn modelId="{32E776E4-403E-4473-8A90-1A5850CC5B0E}" type="presParOf" srcId="{A9D636C1-AE42-4F7F-AC0A-18659C58F140}" destId="{BA555F6E-AED0-4C27-BE51-D17CEC2FDEBD}" srcOrd="1" destOrd="0" presId="urn:microsoft.com/office/officeart/2009/3/layout/HorizontalOrganizationChart"/>
    <dgm:cxn modelId="{1A74241F-5B05-4F1A-A353-E161E50A6327}" type="presParOf" srcId="{A9D636C1-AE42-4F7F-AC0A-18659C58F140}" destId="{325A637E-37BE-4E13-B208-D1746E1271B4}" srcOrd="2" destOrd="0" presId="urn:microsoft.com/office/officeart/2009/3/layout/HorizontalOrganizationChart"/>
    <dgm:cxn modelId="{58D8C8C1-EA4B-4048-9496-945682EDA5FD}" type="presParOf" srcId="{F1380ED2-F6F5-40CE-BE03-D0AD3D8A9261}" destId="{41D508CD-56AC-4419-B4F0-3CE375EE07C2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6510F-3669-4A00-BD7D-8D731D2814E6}">
      <dsp:nvSpPr>
        <dsp:cNvPr id="0" name=""/>
        <dsp:cNvSpPr/>
      </dsp:nvSpPr>
      <dsp:spPr>
        <a:xfrm>
          <a:off x="3324308" y="2622696"/>
          <a:ext cx="611789" cy="197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94" y="0"/>
              </a:lnTo>
              <a:lnTo>
                <a:pt x="305894" y="1973021"/>
              </a:lnTo>
              <a:lnTo>
                <a:pt x="611789" y="1973021"/>
              </a:lnTo>
            </a:path>
          </a:pathLst>
        </a:custGeom>
        <a:noFill/>
        <a:ln w="1905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226AC-23DC-40E7-82E8-56E165E9B659}">
      <dsp:nvSpPr>
        <dsp:cNvPr id="0" name=""/>
        <dsp:cNvSpPr/>
      </dsp:nvSpPr>
      <dsp:spPr>
        <a:xfrm>
          <a:off x="3324308" y="2622696"/>
          <a:ext cx="611789" cy="65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94" y="0"/>
              </a:lnTo>
              <a:lnTo>
                <a:pt x="305894" y="657673"/>
              </a:lnTo>
              <a:lnTo>
                <a:pt x="611789" y="657673"/>
              </a:lnTo>
            </a:path>
          </a:pathLst>
        </a:custGeom>
        <a:noFill/>
        <a:ln w="1905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F9BA5-9B4E-4625-99DC-64FD6C049218}">
      <dsp:nvSpPr>
        <dsp:cNvPr id="0" name=""/>
        <dsp:cNvSpPr/>
      </dsp:nvSpPr>
      <dsp:spPr>
        <a:xfrm>
          <a:off x="3324308" y="1965023"/>
          <a:ext cx="611789" cy="657673"/>
        </a:xfrm>
        <a:custGeom>
          <a:avLst/>
          <a:gdLst/>
          <a:ahLst/>
          <a:cxnLst/>
          <a:rect l="0" t="0" r="0" b="0"/>
          <a:pathLst>
            <a:path>
              <a:moveTo>
                <a:pt x="0" y="657673"/>
              </a:moveTo>
              <a:lnTo>
                <a:pt x="305894" y="657673"/>
              </a:lnTo>
              <a:lnTo>
                <a:pt x="305894" y="0"/>
              </a:lnTo>
              <a:lnTo>
                <a:pt x="611789" y="0"/>
              </a:lnTo>
            </a:path>
          </a:pathLst>
        </a:custGeom>
        <a:noFill/>
        <a:ln w="1905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E503F-0CBD-4040-805E-28CC643ECD43}">
      <dsp:nvSpPr>
        <dsp:cNvPr id="0" name=""/>
        <dsp:cNvSpPr/>
      </dsp:nvSpPr>
      <dsp:spPr>
        <a:xfrm>
          <a:off x="3324308" y="649675"/>
          <a:ext cx="611789" cy="1973021"/>
        </a:xfrm>
        <a:custGeom>
          <a:avLst/>
          <a:gdLst/>
          <a:ahLst/>
          <a:cxnLst/>
          <a:rect l="0" t="0" r="0" b="0"/>
          <a:pathLst>
            <a:path>
              <a:moveTo>
                <a:pt x="0" y="1973021"/>
              </a:moveTo>
              <a:lnTo>
                <a:pt x="305894" y="1973021"/>
              </a:lnTo>
              <a:lnTo>
                <a:pt x="305894" y="0"/>
              </a:lnTo>
              <a:lnTo>
                <a:pt x="611789" y="0"/>
              </a:lnTo>
            </a:path>
          </a:pathLst>
        </a:custGeom>
        <a:noFill/>
        <a:ln w="1905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59711-4EB4-4EA2-86C4-BFF7906FCC59}">
      <dsp:nvSpPr>
        <dsp:cNvPr id="0" name=""/>
        <dsp:cNvSpPr/>
      </dsp:nvSpPr>
      <dsp:spPr>
        <a:xfrm>
          <a:off x="4646" y="2158199"/>
          <a:ext cx="3319661" cy="928995"/>
        </a:xfrm>
        <a:prstGeom prst="rect">
          <a:avLst/>
        </a:prstGeom>
        <a:solidFill>
          <a:srgbClr val="E6E6E6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tx1"/>
              </a:solidFill>
            </a:rPr>
            <a:t>Olika typer av resistens (uppkomna via mutationer)</a:t>
          </a:r>
        </a:p>
      </dsp:txBody>
      <dsp:txXfrm>
        <a:off x="4646" y="2158199"/>
        <a:ext cx="3319661" cy="928995"/>
      </dsp:txXfrm>
    </dsp:sp>
    <dsp:sp modelId="{B4C0B982-3658-4818-B2A4-6CCD92E1697D}">
      <dsp:nvSpPr>
        <dsp:cNvPr id="0" name=""/>
        <dsp:cNvSpPr/>
      </dsp:nvSpPr>
      <dsp:spPr>
        <a:xfrm>
          <a:off x="3936097" y="183186"/>
          <a:ext cx="3058947" cy="932978"/>
        </a:xfrm>
        <a:prstGeom prst="rect">
          <a:avLst/>
        </a:prstGeom>
        <a:solidFill>
          <a:srgbClr val="E6E6E6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tx1"/>
              </a:solidFill>
            </a:rPr>
            <a:t>Bakterien blockerar transporten av antibiotika </a:t>
          </a:r>
          <a:br>
            <a:rPr lang="sv-SE" sz="2000" kern="1200" dirty="0">
              <a:solidFill>
                <a:schemeClr val="tx1"/>
              </a:solidFill>
            </a:rPr>
          </a:br>
          <a:r>
            <a:rPr lang="sv-SE" sz="2000" kern="1200" dirty="0">
              <a:solidFill>
                <a:schemeClr val="tx1"/>
              </a:solidFill>
            </a:rPr>
            <a:t>in i cellen.</a:t>
          </a:r>
        </a:p>
      </dsp:txBody>
      <dsp:txXfrm>
        <a:off x="3936097" y="183186"/>
        <a:ext cx="3058947" cy="932978"/>
      </dsp:txXfrm>
    </dsp:sp>
    <dsp:sp modelId="{7C155F16-3C9F-4A7D-896C-7255E486CA6F}">
      <dsp:nvSpPr>
        <dsp:cNvPr id="0" name=""/>
        <dsp:cNvSpPr/>
      </dsp:nvSpPr>
      <dsp:spPr>
        <a:xfrm>
          <a:off x="3936097" y="1498533"/>
          <a:ext cx="3058947" cy="932978"/>
        </a:xfrm>
        <a:prstGeom prst="rect">
          <a:avLst/>
        </a:prstGeom>
        <a:solidFill>
          <a:srgbClr val="E6E6E6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tx1"/>
              </a:solidFill>
            </a:rPr>
            <a:t>Bakterien bildar ämnen </a:t>
          </a:r>
          <a:br>
            <a:rPr lang="sv-SE" sz="2000" kern="1200" dirty="0">
              <a:solidFill>
                <a:schemeClr val="tx1"/>
              </a:solidFill>
            </a:rPr>
          </a:br>
          <a:r>
            <a:rPr lang="sv-SE" sz="2000" kern="1200" dirty="0">
              <a:solidFill>
                <a:schemeClr val="tx1"/>
              </a:solidFill>
            </a:rPr>
            <a:t>som bryter ned antibiotikan.</a:t>
          </a:r>
        </a:p>
      </dsp:txBody>
      <dsp:txXfrm>
        <a:off x="3936097" y="1498533"/>
        <a:ext cx="3058947" cy="932978"/>
      </dsp:txXfrm>
    </dsp:sp>
    <dsp:sp modelId="{146E06FE-91C1-4206-B63D-DD6DFB8DF2A2}">
      <dsp:nvSpPr>
        <dsp:cNvPr id="0" name=""/>
        <dsp:cNvSpPr/>
      </dsp:nvSpPr>
      <dsp:spPr>
        <a:xfrm>
          <a:off x="3936097" y="2813881"/>
          <a:ext cx="3058947" cy="932978"/>
        </a:xfrm>
        <a:prstGeom prst="rect">
          <a:avLst/>
        </a:prstGeom>
        <a:solidFill>
          <a:srgbClr val="E6E6E6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tx1"/>
              </a:solidFill>
            </a:rPr>
            <a:t>Bakterien pumpar antibiotikan ut ur cellen.</a:t>
          </a:r>
        </a:p>
      </dsp:txBody>
      <dsp:txXfrm>
        <a:off x="3936097" y="2813881"/>
        <a:ext cx="3058947" cy="932978"/>
      </dsp:txXfrm>
    </dsp:sp>
    <dsp:sp modelId="{4529951B-03FC-40F8-9EE6-560DB99C09D3}">
      <dsp:nvSpPr>
        <dsp:cNvPr id="0" name=""/>
        <dsp:cNvSpPr/>
      </dsp:nvSpPr>
      <dsp:spPr>
        <a:xfrm>
          <a:off x="3936097" y="4129228"/>
          <a:ext cx="3058947" cy="932978"/>
        </a:xfrm>
        <a:prstGeom prst="rect">
          <a:avLst/>
        </a:prstGeom>
        <a:solidFill>
          <a:srgbClr val="E6E6E6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tx1"/>
              </a:solidFill>
            </a:rPr>
            <a:t>Bakterien gör att </a:t>
          </a:r>
          <a:br>
            <a:rPr lang="sv-SE" sz="2000" kern="1200" dirty="0">
              <a:solidFill>
                <a:schemeClr val="tx1"/>
              </a:solidFill>
            </a:rPr>
          </a:br>
          <a:r>
            <a:rPr lang="sv-SE" sz="2000" kern="1200" dirty="0">
              <a:solidFill>
                <a:schemeClr val="tx1"/>
              </a:solidFill>
            </a:rPr>
            <a:t>antibiotikan inte längre kan fästa på eller i bakterien.</a:t>
          </a:r>
        </a:p>
      </dsp:txBody>
      <dsp:txXfrm>
        <a:off x="3936097" y="4129228"/>
        <a:ext cx="3058947" cy="93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1D11E-4166-47AA-BFDC-7CBAD02EE38F}" type="datetimeFigureOut">
              <a:rPr lang="sv-SE"/>
              <a:t>2022-04-07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79A3-952C-4627-A4DF-94B12D44267C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ycobacterium_tuberculosis_Bacteria_(16843981465)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lantbruk-djur-jordbruk-daggdjur-2737175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sv/photos/grisar-kyckling-g%c3%a5rdsg%c3%a5rd-varg-nere-4125935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lantbruk-djur-jordbruk-daggdjur-2737175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c.europa.eu/en/healthtopics/antimicrobial_resistance/database/Pages/map_reports.asp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akemedelsverket.se/malgrupp/Allmanhet/Att-kopa-lakemedel/Pa-Internet/Kopa-antibiotika-pa-nate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tibiotikasverige.com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np-Ivj2e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cs typeface="Calibri"/>
              </a:rPr>
              <a:t>Bildkälla: </a:t>
            </a:r>
            <a:r>
              <a:rPr lang="sv-SE" dirty="0">
                <a:hlinkClick r:id="rId3"/>
              </a:rPr>
              <a:t>https://commons.wikimedia.org/wiki/File:Mycobacterium_tuberculosis_Bacteria_(16843981465).jpg</a:t>
            </a:r>
            <a:r>
              <a:rPr lang="sv-SE" dirty="0"/>
              <a:t>, CC BY 2.0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16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Bild: Skyddaantibiotikan.se/material/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45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Övre bilden: </a:t>
            </a:r>
            <a:r>
              <a:rPr lang="sv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https://www.pexels.com/sv-se/foto/lantbruk-djur-jordbruk-daggdjur-2737175/</a:t>
            </a:r>
            <a:endParaRPr lang="sv-S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Nedre bilden: </a:t>
            </a:r>
            <a:r>
              <a:rPr lang="sv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https://pixabay.com/sv/photos/grisar-kyckling-g%c3%a5rdsg%c3%a5rd-varg-nere-4125935/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25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sv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://www.pexels.com/sv-se/foto/lantbruk-djur-jordbruk-daggdjur-2737175/</a:t>
            </a:r>
            <a:endParaRPr lang="sv-S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48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sz="1200" dirty="0"/>
              <a:t>https://pixabay.com/sv/illustrations/bakterier-virus-korona-sjukdom-5545353</a:t>
            </a:r>
          </a:p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10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 1: </a:t>
            </a:r>
            <a:r>
              <a:rPr lang="sv-SE" sz="1200" dirty="0"/>
              <a:t>https://pixabay.com/sv/photos/hallon-yoghurt-natur-f%C3%A4rsk-frukost-1925178/   -</a:t>
            </a:r>
            <a:r>
              <a:rPr lang="sv-SE" sz="1200" dirty="0" err="1"/>
              <a:t>Schäferle</a:t>
            </a:r>
            <a:endParaRPr lang="sv-SE" sz="1200" dirty="0"/>
          </a:p>
          <a:p>
            <a:r>
              <a:rPr lang="sv-SE" dirty="0"/>
              <a:t>Bild 2: https://pixabay.com/sv/vectors/anatomi-bakterie-tarmarna-diarr%c3%a9-160524/       -</a:t>
            </a:r>
            <a:r>
              <a:rPr lang="sv-SE" baseline="0" dirty="0"/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OpenClipart-Vectors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3: https://pixabay.com/sv/photos/skrika-kvinna-r%c3%a4dsla-ilska-4751647/                   -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Tumisu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13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Gill Alt One MT" panose="020B0502020104020203" pitchFamily="34" charset="0"/>
              </a:rPr>
              <a:t>Bild 1: https://pixabay.com/sv/photos/jord-hand-odla-tr%c3%a4dg%c3%a5rd-766281/	-</a:t>
            </a:r>
            <a:r>
              <a:rPr lang="sv-SE" baseline="0" dirty="0">
                <a:latin typeface="Gill Alt One MT" panose="020B0502020104020203" pitchFamily="34" charset="0"/>
              </a:rPr>
              <a:t> </a:t>
            </a:r>
            <a:r>
              <a:rPr lang="sv-SE" baseline="0" dirty="0" err="1">
                <a:latin typeface="Gill Alt One MT" panose="020B0502020104020203" pitchFamily="34" charset="0"/>
              </a:rPr>
              <a:t>Jing</a:t>
            </a:r>
            <a:endParaRPr lang="sv-SE" baseline="0" dirty="0">
              <a:latin typeface="Gill Alt One MT" panose="020B0502020104020203" pitchFamily="34" charset="0"/>
            </a:endParaRPr>
          </a:p>
          <a:p>
            <a:r>
              <a:rPr lang="sv-SE" baseline="0" dirty="0">
                <a:latin typeface="Gill Alt One MT" panose="020B0502020104020203" pitchFamily="34" charset="0"/>
              </a:rPr>
              <a:t>Bild 2: https://pixabay.com/sv/photos/glas-vatten-dryck-bl%c3%a5tt-glas-2619011/</a:t>
            </a:r>
            <a:endParaRPr lang="sv-SE" sz="1200" b="0" i="0" kern="1200" dirty="0">
              <a:solidFill>
                <a:schemeClr val="tx1"/>
              </a:solidFill>
              <a:effectLst/>
              <a:latin typeface="Gill Alt One MT" panose="020B0502020104020203" pitchFamily="34" charset="0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Bild 3: https://pixabay.com/sv/photos/gr%c3%b6nsaker-frukt-mat-ingredienser-1085063/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   - </a:t>
            </a:r>
            <a:r>
              <a:rPr lang="sv-SE" sz="1200" b="0" i="0" kern="1200" baseline="0" dirty="0" err="1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dbreen</a:t>
            </a:r>
            <a:endParaRPr lang="sv-SE" sz="1200" b="0" i="0" kern="1200" baseline="0" dirty="0">
              <a:solidFill>
                <a:schemeClr val="tx1"/>
              </a:solidFill>
              <a:effectLst/>
              <a:latin typeface="Gill Alt One MT" panose="020B0502020104020203" pitchFamily="34" charset="0"/>
              <a:ea typeface="+mn-ea"/>
              <a:cs typeface="+mn-cs"/>
            </a:endParaRPr>
          </a:p>
          <a:p>
            <a:endParaRPr lang="sv-SE" sz="1200" b="0" i="0" kern="1200" baseline="0" dirty="0">
              <a:solidFill>
                <a:schemeClr val="tx1"/>
              </a:solidFill>
              <a:effectLst/>
              <a:latin typeface="Gill Alt One MT" panose="020B0502020104020203" pitchFamily="34" charset="0"/>
              <a:ea typeface="+mn-ea"/>
              <a:cs typeface="+mn-cs"/>
            </a:endParaRPr>
          </a:p>
          <a:p>
            <a:endParaRPr lang="sv-SE" b="0" dirty="0">
              <a:latin typeface="Gill Alt One MT" panose="020B05020201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68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Lisa: Bildreferenser?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27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Bildreferenser?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80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Antimicrobial resistance interactive database (EARS-Net), part of the European Centre for Disease Prevention and Control (ECDC).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http://www.ecdc.europa.eu/en/healthtopics/antimicrobial_resistance/database/Pages/map_reports.aspx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Attribution-Share Alike 3.0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Unported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728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Källkritik</a:t>
            </a:r>
            <a:r>
              <a:rPr lang="en-US" dirty="0">
                <a:cs typeface="Calibri"/>
              </a:rPr>
              <a:t>: Visa </a:t>
            </a:r>
            <a:r>
              <a:rPr lang="en-US" dirty="0" err="1">
                <a:cs typeface="Calibri"/>
              </a:rPr>
              <a:t>Läkemedelsverkets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sida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3"/>
              </a:rPr>
              <a:t>https://lakemedelsverket.se/malgrupp/Allmanhet/Att-kopa-lakemedel/Pa-Internet/Kopa-antibiotika-pa-natet/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 "</a:t>
            </a:r>
            <a:r>
              <a:rPr lang="en-US" dirty="0" err="1">
                <a:cs typeface="Calibri"/>
              </a:rPr>
              <a:t>köpa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antbiotika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nätet</a:t>
            </a:r>
            <a:r>
              <a:rPr lang="en-US" dirty="0">
                <a:cs typeface="Calibri"/>
              </a:rPr>
              <a:t>": </a:t>
            </a:r>
            <a:r>
              <a:rPr lang="en-US" dirty="0">
                <a:hlinkClick r:id="rId4"/>
              </a:rPr>
              <a:t>https://antibiotikasverige.com/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18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Bild: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Tilapia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farming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 in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floating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cages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 in Vietnam. Photo by, 2007. </a:t>
            </a:r>
            <a:r>
              <a:rPr lang="sv-SE" sz="1200" dirty="0" err="1">
                <a:latin typeface="Gill Alt One MT" panose="020B0502020104020203" pitchFamily="34" charset="0"/>
              </a:rPr>
              <a:t>Khaw</a:t>
            </a:r>
            <a:r>
              <a:rPr lang="sv-SE" sz="1200" dirty="0">
                <a:latin typeface="Gill Alt One MT" panose="020B0502020104020203" pitchFamily="34" charset="0"/>
              </a:rPr>
              <a:t> </a:t>
            </a:r>
            <a:r>
              <a:rPr lang="sv-SE" sz="1200" dirty="0" err="1">
                <a:latin typeface="Gill Alt One MT" panose="020B0502020104020203" pitchFamily="34" charset="0"/>
              </a:rPr>
              <a:t>Hooi</a:t>
            </a:r>
            <a:r>
              <a:rPr lang="sv-SE" sz="1200" dirty="0">
                <a:latin typeface="Gill Alt One MT" panose="020B0502020104020203" pitchFamily="34" charset="0"/>
              </a:rPr>
              <a:t> Ling, www.flickr.com (CC BY-NC-ND 2.0)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>
                <a:solidFill>
                  <a:schemeClr val="tx1"/>
                </a:solidFill>
                <a:effectLst/>
                <a:latin typeface="Gill Alt One MT" panose="020B0502020104020203" pitchFamily="34" charset="0"/>
                <a:ea typeface="+mn-ea"/>
                <a:cs typeface="+mn-cs"/>
              </a:rPr>
              <a:t>Bildkälla: (https://www.flickr.com/photos/theworldfishcenter/8343649457)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735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937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63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78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91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bakterie</a:t>
            </a:r>
            <a:r>
              <a:rPr lang="sv-SE" baseline="0" dirty="0"/>
              <a:t> kan dela sig var tjugonde minut. Alltså fördubblas antalet var tjugonde minut.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58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Mutationer sker slumpmässigt och den mutation</a:t>
            </a:r>
            <a:r>
              <a:rPr lang="sv-SE" baseline="0" dirty="0"/>
              <a:t> som ger en fördel</a:t>
            </a:r>
            <a:r>
              <a:rPr lang="sv-SE" dirty="0"/>
              <a:t> kommer att överleva bättre än de andra. Obetydliga mutationer kan försvinna och nya tillkomma om det inte finns en fördel av mutationen. </a:t>
            </a:r>
          </a:p>
          <a:p>
            <a:r>
              <a:rPr lang="sv-SE" dirty="0"/>
              <a:t>Ca 0,0002 % blir antibiotikaresistenta.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36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Förslag</a:t>
            </a:r>
            <a:r>
              <a:rPr lang="en-US" dirty="0">
                <a:cs typeface="Calibri"/>
              </a:rPr>
              <a:t> film </a:t>
            </a:r>
            <a:r>
              <a:rPr lang="en-US" dirty="0" err="1">
                <a:cs typeface="Calibri"/>
              </a:rPr>
              <a:t>mutationer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gener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hlinkClick r:id="rId3"/>
              </a:rPr>
              <a:t>https://www.youtube.com/watch?v=znnp-Ivj2ek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Ref. </a:t>
            </a:r>
            <a:r>
              <a:rPr lang="en-US" dirty="0" err="1">
                <a:cs typeface="Calibri"/>
              </a:rPr>
              <a:t>Antibiotika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antibiotikaresistens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Christensson</a:t>
            </a:r>
            <a:r>
              <a:rPr lang="en-US" dirty="0">
                <a:cs typeface="Calibri"/>
              </a:rPr>
              <a:t>, Modul </a:t>
            </a:r>
            <a:r>
              <a:rPr lang="en-US" dirty="0" err="1">
                <a:cs typeface="Calibri"/>
              </a:rPr>
              <a:t>Medicin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Hälsa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ohälsa</a:t>
            </a:r>
            <a:r>
              <a:rPr lang="en-US" dirty="0">
                <a:cs typeface="Calibri"/>
              </a:rPr>
              <a:t> del 7 </a:t>
            </a:r>
            <a:r>
              <a:rPr lang="en-US" dirty="0" err="1">
                <a:cs typeface="Calibri"/>
              </a:rPr>
              <a:t>skolverket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79A3-952C-4627-A4DF-94B12D44267C}" type="slidenum">
              <a:rPr lang="sv-SE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08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079A3-952C-4627-A4DF-94B12D44267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84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0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3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5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6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8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3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4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70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19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2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9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23D0-283C-43EE-8091-765F5F7093FA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A229-1CCD-4B2B-85D7-5C922FCC67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4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www.youtube.com/watch?v=znnp-Ivj2ek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55F18B-1DB1-4070-A93A-0D96536D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37" y="4817490"/>
            <a:ext cx="3369548" cy="16847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5304"/>
            <a:ext cx="9144000" cy="1073492"/>
          </a:xfrm>
        </p:spPr>
        <p:txBody>
          <a:bodyPr>
            <a:normAutofit fontScale="90000"/>
          </a:bodyPr>
          <a:lstStyle/>
          <a:p>
            <a:pPr fontAlgn="base"/>
            <a:r>
              <a:rPr lang="sv-SE" b="1" dirty="0"/>
              <a:t>Rädda antibiotikan </a:t>
            </a:r>
            <a:br>
              <a:rPr lang="sv-SE" b="1" dirty="0"/>
            </a:br>
            <a:r>
              <a:rPr lang="sv-SE" b="1" dirty="0"/>
              <a:t>med kunskap och handling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D61F966A-CD3D-4D03-9912-F74628816286}"/>
              </a:ext>
            </a:extLst>
          </p:cNvPr>
          <p:cNvSpPr txBox="1">
            <a:spLocks/>
          </p:cNvSpPr>
          <p:nvPr/>
        </p:nvSpPr>
        <p:spPr>
          <a:xfrm>
            <a:off x="709882" y="2947527"/>
            <a:ext cx="10839224" cy="213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spc="0" dirty="0">
                <a:solidFill>
                  <a:srgbClr val="000000"/>
                </a:solidFill>
              </a:rPr>
              <a:t>Ett utbildningsmaterial från projektet </a:t>
            </a:r>
          </a:p>
          <a:p>
            <a:r>
              <a:rPr lang="sv-SE" sz="2800" i="1" spc="0" dirty="0">
                <a:solidFill>
                  <a:srgbClr val="000000"/>
                </a:solidFill>
              </a:rPr>
              <a:t>Undervisning för och lärande av handlingskompetens </a:t>
            </a:r>
            <a:br>
              <a:rPr lang="sv-SE" sz="2800" i="1" spc="0" dirty="0">
                <a:solidFill>
                  <a:srgbClr val="000000"/>
                </a:solidFill>
              </a:rPr>
            </a:br>
            <a:r>
              <a:rPr lang="sv-SE" sz="2800" i="1" spc="0" dirty="0">
                <a:solidFill>
                  <a:srgbClr val="000000"/>
                </a:solidFill>
              </a:rPr>
              <a:t>i utbildning om antibiotikaresistens</a:t>
            </a:r>
          </a:p>
          <a:p>
            <a:endParaRPr lang="sv-SE" spc="0" dirty="0">
              <a:latin typeface="Gill Alt One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680835D-BDF4-437B-B589-2473688483A8}"/>
              </a:ext>
            </a:extLst>
          </p:cNvPr>
          <p:cNvSpPr txBox="1"/>
          <p:nvPr/>
        </p:nvSpPr>
        <p:spPr>
          <a:xfrm>
            <a:off x="2502040" y="4614595"/>
            <a:ext cx="741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Gill Alt One MT" panose="020B0502020104020203" pitchFamily="34" charset="0"/>
              </a:rPr>
              <a:t>Presentationer, lärarhandledningar och elevuppgifter kan laddas ner från </a:t>
            </a:r>
          </a:p>
          <a:p>
            <a:pPr algn="ctr"/>
            <a:r>
              <a:rPr lang="sv-SE" sz="1600" dirty="0">
                <a:latin typeface="Gill Alt One MT" panose="020B0502020104020203" pitchFamily="34" charset="0"/>
              </a:rPr>
              <a:t>Nationellt resurscentrum för biologiundervisnings webbplats: www.bioresurs.uu.se.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1A7C1-A207-4930-9FA0-664CD4C606EE}"/>
              </a:ext>
            </a:extLst>
          </p:cNvPr>
          <p:cNvSpPr txBox="1"/>
          <p:nvPr/>
        </p:nvSpPr>
        <p:spPr>
          <a:xfrm>
            <a:off x="1939332" y="581685"/>
            <a:ext cx="838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PPT 3 </a:t>
            </a:r>
            <a:r>
              <a:rPr lang="sv-SE" sz="1600"/>
              <a:t>– HÖGSTADIET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160752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b="49246"/>
          <a:stretch/>
        </p:blipFill>
        <p:spPr>
          <a:xfrm>
            <a:off x="2510278" y="1387132"/>
            <a:ext cx="8922848" cy="267606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34292" y="619284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</a:rPr>
              <a:t>Om antibiotika </a:t>
            </a:r>
            <a:r>
              <a:rPr lang="sv-SE" sz="2800" b="1" dirty="0">
                <a:latin typeface="Gill Alt One MT" panose="020B0502020104020203" pitchFamily="34" charset="0"/>
              </a:rPr>
              <a:t>finns</a:t>
            </a:r>
            <a:r>
              <a:rPr lang="sv-SE" sz="2800" dirty="0">
                <a:latin typeface="Gill Alt One MT" panose="020B0502020104020203" pitchFamily="34" charset="0"/>
              </a:rPr>
              <a:t> i bakteriens miljö:</a:t>
            </a:r>
          </a:p>
        </p:txBody>
      </p:sp>
      <p:cxnSp>
        <p:nvCxnSpPr>
          <p:cNvPr id="4" name="Rak pilkoppling 3"/>
          <p:cNvCxnSpPr/>
          <p:nvPr/>
        </p:nvCxnSpPr>
        <p:spPr>
          <a:xfrm>
            <a:off x="2510278" y="1790954"/>
            <a:ext cx="1319196" cy="189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678096" y="1498859"/>
            <a:ext cx="183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Gill Alt One MT" panose="020B0502020104020203" pitchFamily="34" charset="0"/>
              </a:rPr>
              <a:t>Bakterie som inte är resistent mot antibiotika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78096" y="2978986"/>
            <a:ext cx="1756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Gill Alt One MT" panose="020B0502020104020203" pitchFamily="34" charset="0"/>
              </a:rPr>
              <a:t>Bakterie som är resistent mot antibiotika</a:t>
            </a:r>
          </a:p>
        </p:txBody>
      </p:sp>
      <p:cxnSp>
        <p:nvCxnSpPr>
          <p:cNvPr id="14" name="Rak pilkoppling 13"/>
          <p:cNvCxnSpPr/>
          <p:nvPr/>
        </p:nvCxnSpPr>
        <p:spPr>
          <a:xfrm flipV="1">
            <a:off x="2151462" y="3527156"/>
            <a:ext cx="1203767" cy="98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2313183" y="4132391"/>
            <a:ext cx="298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Genom mutationer har några bakterier utvecklat resistens mot antibiotika.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577567" y="4132391"/>
            <a:ext cx="298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Om antibiotika är vanlig i bakteriens miljö, kommer de känsliga att dö.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841951" y="4132391"/>
            <a:ext cx="298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De resistenta bakterierna har mer plats och kan föröka sig.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000174" y="1650782"/>
            <a:ext cx="3097270" cy="2550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Gill Alt One MT" panose="020B0502020104020203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8067463" y="1700340"/>
            <a:ext cx="3737708" cy="250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5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AAF348-ED33-4C4F-99F1-2AC1F256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80" y="273813"/>
            <a:ext cx="10567799" cy="745687"/>
          </a:xfrm>
        </p:spPr>
        <p:txBody>
          <a:bodyPr>
            <a:noAutofit/>
          </a:bodyPr>
          <a:lstStyle/>
          <a:p>
            <a:r>
              <a:rPr lang="sv-SE" sz="4000" b="1" dirty="0">
                <a:latin typeface="Gill Alt One MT" panose="020B0502020104020203" pitchFamily="34" charset="0"/>
                <a:cs typeface="Calibri Light"/>
              </a:rPr>
              <a:t>Varför</a:t>
            </a:r>
            <a:r>
              <a:rPr lang="sv-SE" sz="4000" dirty="0">
                <a:latin typeface="Gill Alt One MT" panose="020B0502020104020203" pitchFamily="34" charset="0"/>
                <a:cs typeface="Calibri Light"/>
              </a:rPr>
              <a:t> blir det så här? </a:t>
            </a:r>
            <a:r>
              <a:rPr lang="sv-SE" sz="4000" b="1" dirty="0">
                <a:latin typeface="Gill Alt One MT" panose="020B0502020104020203" pitchFamily="34" charset="0"/>
                <a:cs typeface="Calibri Light"/>
              </a:rPr>
              <a:t>Vad är problemet?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3DF07B-5FE4-4190-BA56-D12780834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921" y="1226585"/>
            <a:ext cx="6412731" cy="48874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800" dirty="0">
                <a:latin typeface="Gill Alt One MT" panose="020B0502020104020203" pitchFamily="34" charset="0"/>
                <a:ea typeface="+mn-lt"/>
                <a:cs typeface="+mn-lt"/>
              </a:rPr>
              <a:t>Ju mer vi använder antibiotika desto fler bakterier utvecklar resistens och spridningen av antibiotikaresistenta bakterier kommer att öka.</a:t>
            </a:r>
          </a:p>
          <a:p>
            <a:endParaRPr lang="sv-SE" sz="2800" dirty="0">
              <a:latin typeface="Gill Alt One MT" panose="020B0502020104020203" pitchFamily="34" charset="0"/>
              <a:cs typeface="Calibri"/>
            </a:endParaRPr>
          </a:p>
        </p:txBody>
      </p:sp>
      <p:pic>
        <p:nvPicPr>
          <p:cNvPr id="1026" name="Picture 2" descr="Antibiotikaresistens i världen uppmärksammas — Folkhälsomyndighe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16" y="1313046"/>
            <a:ext cx="4026863" cy="2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14D7C98-254B-4371-AF5A-070519975EE1}"/>
              </a:ext>
            </a:extLst>
          </p:cNvPr>
          <p:cNvSpPr txBox="1"/>
          <p:nvPr/>
        </p:nvSpPr>
        <p:spPr>
          <a:xfrm>
            <a:off x="9780136" y="3290500"/>
            <a:ext cx="195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alibri"/>
              </a:rPr>
              <a:t>skyddaantibiotikan.se</a:t>
            </a:r>
            <a:endParaRPr lang="sv-SE" sz="1200" dirty="0"/>
          </a:p>
        </p:txBody>
      </p:sp>
      <p:sp>
        <p:nvSpPr>
          <p:cNvPr id="7" name="Rektangel med rundade hörn 4">
            <a:extLst>
              <a:ext uri="{FF2B5EF4-FFF2-40B4-BE49-F238E27FC236}">
                <a16:creationId xmlns:a16="http://schemas.microsoft.com/office/drawing/2014/main" id="{A702A3B2-A732-4C29-A19B-1B81A0F8EFA0}"/>
              </a:ext>
            </a:extLst>
          </p:cNvPr>
          <p:cNvSpPr/>
          <p:nvPr/>
        </p:nvSpPr>
        <p:spPr>
          <a:xfrm>
            <a:off x="742280" y="4173993"/>
            <a:ext cx="10707440" cy="2259137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Problemet är att till slut har vi inget botemedel mot bakteriesjukdomar. </a:t>
            </a:r>
          </a:p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Operationer kommer att bli riskfyllda då infektioner kan uppstå. </a:t>
            </a:r>
          </a:p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Runt om i världen dör det idag ca 700 000 människor per år för att bakterier är resistenta.</a:t>
            </a:r>
          </a:p>
        </p:txBody>
      </p:sp>
    </p:spTree>
    <p:extLst>
      <p:ext uri="{BB962C8B-B14F-4D97-AF65-F5344CB8AC3E}">
        <p14:creationId xmlns:p14="http://schemas.microsoft.com/office/powerpoint/2010/main" val="23823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887863B-6A69-40D2-8291-28BB7B7FF8D5}"/>
              </a:ext>
            </a:extLst>
          </p:cNvPr>
          <p:cNvSpPr txBox="1"/>
          <p:nvPr/>
        </p:nvSpPr>
        <p:spPr>
          <a:xfrm>
            <a:off x="819150" y="65722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Gill Alt One MT" panose="020B0502020104020203" pitchFamily="34" charset="0"/>
              </a:rPr>
              <a:t>Fundera och diskutera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E155F7-B1B7-425D-B156-DBACF07181C0}"/>
              </a:ext>
            </a:extLst>
          </p:cNvPr>
          <p:cNvSpPr/>
          <p:nvPr/>
        </p:nvSpPr>
        <p:spPr>
          <a:xfrm>
            <a:off x="819150" y="1700245"/>
            <a:ext cx="49343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800" dirty="0"/>
              <a:t>Vad ser du på bilderna?</a:t>
            </a:r>
            <a:br>
              <a:rPr lang="sv-SE" sz="2800" dirty="0"/>
            </a:br>
            <a:endParaRPr lang="sv-SE" sz="2800" dirty="0"/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Vad finns det för problem att djuren står tätt?</a:t>
            </a:r>
            <a:br>
              <a:rPr lang="sv-SE" sz="2800" dirty="0"/>
            </a:br>
            <a:endParaRPr lang="sv-SE" sz="2800" dirty="0"/>
          </a:p>
          <a:p>
            <a:pPr marL="514350" indent="-514350">
              <a:buFont typeface="+mj-lt"/>
              <a:buAutoNum type="arabicPeriod"/>
            </a:pPr>
            <a:r>
              <a:rPr lang="sv" sz="2800" dirty="0"/>
              <a:t>I vilken av situationen tjänar djuruppfödaren mest? </a:t>
            </a:r>
            <a:br>
              <a:rPr lang="sv" sz="2800" dirty="0"/>
            </a:br>
            <a:endParaRPr lang="sv" sz="2800" dirty="0"/>
          </a:p>
          <a:p>
            <a:pPr marL="514350" indent="-514350">
              <a:buFont typeface="+mj-lt"/>
              <a:buAutoNum type="arabicPeriod"/>
            </a:pPr>
            <a:r>
              <a:rPr lang="sv" sz="2800" dirty="0"/>
              <a:t>Vem eller vilka kan påverka hur djuren har det?</a:t>
            </a:r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61F422-F242-441F-926D-1CA71F1A7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82" y="657225"/>
            <a:ext cx="3725197" cy="24834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901A692-82A2-48E6-824E-07F456376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71" y="3575407"/>
            <a:ext cx="4857621" cy="27324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955713E-BBF3-420D-A11A-5C1392B5DD33}"/>
              </a:ext>
            </a:extLst>
          </p:cNvPr>
          <p:cNvSpPr txBox="1"/>
          <p:nvPr/>
        </p:nvSpPr>
        <p:spPr>
          <a:xfrm>
            <a:off x="9825348" y="2861662"/>
            <a:ext cx="118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Gill Alt One MT" panose="020B0502020104020203" pitchFamily="34" charset="0"/>
              </a:rPr>
              <a:t>pexels.com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E698F8B-437B-4894-AEE0-43AC6D49495B}"/>
              </a:ext>
            </a:extLst>
          </p:cNvPr>
          <p:cNvSpPr txBox="1"/>
          <p:nvPr/>
        </p:nvSpPr>
        <p:spPr>
          <a:xfrm>
            <a:off x="10314632" y="5962950"/>
            <a:ext cx="118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Gill Alt One MT" panose="020B0502020104020203" pitchFamily="34" charset="0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13860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90ECADC-1F4B-4A8D-82F1-DADFACAA0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39" y="1461446"/>
            <a:ext cx="6721992" cy="4142554"/>
          </a:xfrm>
          <a:prstGeom prst="rect">
            <a:avLst/>
          </a:prstGeom>
        </p:spPr>
      </p:pic>
      <p:sp>
        <p:nvSpPr>
          <p:cNvPr id="8" name="Rektangel med rundade hörn 4">
            <a:extLst>
              <a:ext uri="{FF2B5EF4-FFF2-40B4-BE49-F238E27FC236}">
                <a16:creationId xmlns:a16="http://schemas.microsoft.com/office/drawing/2014/main" id="{4B314140-70A5-4D80-8788-A934048A68AF}"/>
              </a:ext>
            </a:extLst>
          </p:cNvPr>
          <p:cNvSpPr/>
          <p:nvPr/>
        </p:nvSpPr>
        <p:spPr>
          <a:xfrm>
            <a:off x="4683836" y="424303"/>
            <a:ext cx="3430416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Etik och moral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000000"/>
                </a:solidFill>
              </a:rPr>
              <a:t>När ska antibiotika användas? Vem bestämmer det?</a:t>
            </a:r>
            <a:endParaRPr lang="sv-SE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ktangel med rundade hörn 4">
            <a:extLst>
              <a:ext uri="{FF2B5EF4-FFF2-40B4-BE49-F238E27FC236}">
                <a16:creationId xmlns:a16="http://schemas.microsoft.com/office/drawing/2014/main" id="{11CC0900-0DEA-45A2-B098-71040A960EDA}"/>
              </a:ext>
            </a:extLst>
          </p:cNvPr>
          <p:cNvSpPr/>
          <p:nvPr/>
        </p:nvSpPr>
        <p:spPr>
          <a:xfrm>
            <a:off x="8992153" y="4373121"/>
            <a:ext cx="2919650" cy="2244247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1200"/>
              </a:spcBef>
              <a:tabLst>
                <a:tab pos="0" algn="l"/>
              </a:tabLst>
            </a:pPr>
            <a:r>
              <a:rPr lang="sv-SE" sz="2800" dirty="0">
                <a:solidFill>
                  <a:srgbClr val="000000"/>
                </a:solidFill>
              </a:rPr>
              <a:t>Aktörer</a:t>
            </a:r>
          </a:p>
          <a:p>
            <a:pPr marL="0" lvl="1">
              <a:spcBef>
                <a:spcPts val="1200"/>
              </a:spcBef>
              <a:tabLst>
                <a:tab pos="0" algn="l"/>
              </a:tabLst>
            </a:pPr>
            <a:r>
              <a:rPr lang="sv-SE" sz="2000" dirty="0">
                <a:solidFill>
                  <a:srgbClr val="000000"/>
                </a:solidFill>
              </a:rPr>
              <a:t>Vilka kan påverka? (EU, media, politiker, läkare, veterinärer, lantbrukare o.s.v.)</a:t>
            </a:r>
          </a:p>
        </p:txBody>
      </p:sp>
      <p:sp>
        <p:nvSpPr>
          <p:cNvPr id="13" name="Rektangel med rundade hörn 4">
            <a:extLst>
              <a:ext uri="{FF2B5EF4-FFF2-40B4-BE49-F238E27FC236}">
                <a16:creationId xmlns:a16="http://schemas.microsoft.com/office/drawing/2014/main" id="{FF30D001-0173-44DA-B385-894320FD8168}"/>
              </a:ext>
            </a:extLst>
          </p:cNvPr>
          <p:cNvSpPr/>
          <p:nvPr/>
        </p:nvSpPr>
        <p:spPr>
          <a:xfrm>
            <a:off x="1154271" y="2030847"/>
            <a:ext cx="2817445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Individen  </a:t>
            </a:r>
          </a:p>
          <a:p>
            <a:pPr lvl="0">
              <a:spcBef>
                <a:spcPts val="1200"/>
              </a:spcBef>
            </a:pPr>
            <a:r>
              <a:rPr lang="sv-SE" sz="2000" dirty="0">
                <a:solidFill>
                  <a:schemeClr val="tx1"/>
                </a:solidFill>
              </a:rPr>
              <a:t>Spelar mina val som konsument någon roll?</a:t>
            </a:r>
            <a:endParaRPr lang="sv-SE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Rektangel med rundade hörn 4">
            <a:extLst>
              <a:ext uri="{FF2B5EF4-FFF2-40B4-BE49-F238E27FC236}">
                <a16:creationId xmlns:a16="http://schemas.microsoft.com/office/drawing/2014/main" id="{9D06C004-5710-49AA-84D3-5B9353361E33}"/>
              </a:ext>
            </a:extLst>
          </p:cNvPr>
          <p:cNvSpPr/>
          <p:nvPr/>
        </p:nvSpPr>
        <p:spPr>
          <a:xfrm>
            <a:off x="280197" y="4367654"/>
            <a:ext cx="3527985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Livsmedelsproduktion</a:t>
            </a:r>
          </a:p>
          <a:p>
            <a:pPr lvl="0">
              <a:spcBef>
                <a:spcPts val="1200"/>
              </a:spcBef>
            </a:pPr>
            <a:r>
              <a:rPr lang="sv-SE" sz="2000" dirty="0">
                <a:solidFill>
                  <a:schemeClr val="tx1"/>
                </a:solidFill>
              </a:rPr>
              <a:t>Lönsamhet står mot djurens välfärd.</a:t>
            </a:r>
            <a:endParaRPr lang="sv-SE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Rektangel med rundade hörn 4">
            <a:extLst>
              <a:ext uri="{FF2B5EF4-FFF2-40B4-BE49-F238E27FC236}">
                <a16:creationId xmlns:a16="http://schemas.microsoft.com/office/drawing/2014/main" id="{FAD19902-30EA-4C91-A45D-80D137087BC9}"/>
              </a:ext>
            </a:extLst>
          </p:cNvPr>
          <p:cNvSpPr/>
          <p:nvPr/>
        </p:nvSpPr>
        <p:spPr>
          <a:xfrm>
            <a:off x="8726187" y="2030847"/>
            <a:ext cx="2817445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Ekonomi</a:t>
            </a:r>
          </a:p>
          <a:p>
            <a:pPr lvl="0">
              <a:spcBef>
                <a:spcPts val="1200"/>
              </a:spcBef>
            </a:pPr>
            <a:r>
              <a:rPr lang="sv-SE" sz="2000" dirty="0">
                <a:solidFill>
                  <a:schemeClr val="tx1"/>
                </a:solidFill>
              </a:rPr>
              <a:t>Vilka ska betala för god djurhållning?</a:t>
            </a:r>
            <a:endParaRPr lang="sv-SE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249596F-F5D6-44F0-8721-63488F352D44}"/>
              </a:ext>
            </a:extLst>
          </p:cNvPr>
          <p:cNvSpPr/>
          <p:nvPr/>
        </p:nvSpPr>
        <p:spPr>
          <a:xfrm>
            <a:off x="4842414" y="3526880"/>
            <a:ext cx="3233842" cy="1579493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sv-SE" sz="2800" dirty="0"/>
              <a:t>Vem kan påverka hur mycket antibiotika som används?</a:t>
            </a:r>
          </a:p>
        </p:txBody>
      </p:sp>
    </p:spTree>
    <p:extLst>
      <p:ext uri="{BB962C8B-B14F-4D97-AF65-F5344CB8AC3E}">
        <p14:creationId xmlns:p14="http://schemas.microsoft.com/office/powerpoint/2010/main" val="342734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kterier Virus Corona - Gratis bilder på Pixabay">
            <a:extLst>
              <a:ext uri="{FF2B5EF4-FFF2-40B4-BE49-F238E27FC236}">
                <a16:creationId xmlns:a16="http://schemas.microsoft.com/office/drawing/2014/main" id="{B3223873-5489-459D-941D-C67D9033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31" y="2997401"/>
            <a:ext cx="6719353" cy="3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1460B01-567D-4E7B-A8AD-E6EE7608B527}"/>
              </a:ext>
            </a:extLst>
          </p:cNvPr>
          <p:cNvSpPr txBox="1"/>
          <p:nvPr/>
        </p:nvSpPr>
        <p:spPr>
          <a:xfrm>
            <a:off x="1837362" y="658682"/>
            <a:ext cx="8517275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 dirty="0"/>
              <a:t>Alla bakterier påverkas av antibiotika.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cs typeface="Calibri"/>
              </a:rPr>
              <a:t>Därför kan du bli dålig i magen när du äter antibiotika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cs typeface="Calibri"/>
              </a:rPr>
              <a:t>Därför kan man inte göra filmjölk på mjölk som innehåller rester av antibiotika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B9CB10E-2AF9-4291-8C7F-220AB2EEA9BF}"/>
              </a:ext>
            </a:extLst>
          </p:cNvPr>
          <p:cNvSpPr txBox="1"/>
          <p:nvPr/>
        </p:nvSpPr>
        <p:spPr>
          <a:xfrm>
            <a:off x="1837362" y="3429000"/>
            <a:ext cx="435323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 dirty="0">
                <a:cs typeface="Calibri"/>
              </a:rPr>
              <a:t>Alla bakterier</a:t>
            </a:r>
            <a:r>
              <a:rPr lang="sv-SE" sz="2800" dirty="0">
                <a:cs typeface="Calibri"/>
              </a:rPr>
              <a:t> kan utveckla och sprida antibiotikaresistens.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937388A-1902-44A8-968D-5BEA830E6DDD}"/>
              </a:ext>
            </a:extLst>
          </p:cNvPr>
          <p:cNvSpPr txBox="1"/>
          <p:nvPr/>
        </p:nvSpPr>
        <p:spPr>
          <a:xfrm>
            <a:off x="8182708" y="6060818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pixaby.com</a:t>
            </a:r>
          </a:p>
        </p:txBody>
      </p:sp>
    </p:spTree>
    <p:extLst>
      <p:ext uri="{BB962C8B-B14F-4D97-AF65-F5344CB8AC3E}">
        <p14:creationId xmlns:p14="http://schemas.microsoft.com/office/powerpoint/2010/main" val="237949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kterier Virus Corona - Gratis bilder på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368" y="3329"/>
            <a:ext cx="12814701" cy="65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yttiga mjölksyrabakterier för magen | Passion för häl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82" y="101787"/>
            <a:ext cx="6984719" cy="4990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986269" y="121367"/>
            <a:ext cx="4305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Det finns bakterier överallt!</a:t>
            </a:r>
          </a:p>
          <a:p>
            <a:r>
              <a:rPr lang="sv-SE" sz="2800" dirty="0"/>
              <a:t>Många är väldigt bra för dig!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58359" y="3277744"/>
            <a:ext cx="118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I magen</a:t>
            </a:r>
          </a:p>
        </p:txBody>
      </p:sp>
      <p:pic>
        <p:nvPicPr>
          <p:cNvPr id="1030" name="Picture 6" descr="Vi var tvungna att göra något radikalt - att ta kål på bakterierna med  antibiotika hjälpte inte” - Hälsodjungel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" y="1048113"/>
            <a:ext cx="6061563" cy="340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694543" y="2195661"/>
            <a:ext cx="113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I maten</a:t>
            </a:r>
          </a:p>
        </p:txBody>
      </p:sp>
      <p:pic>
        <p:nvPicPr>
          <p:cNvPr id="1026" name="Picture 2" descr="Skrika, Kvinna, Rädsla, Ilska, Skrikande, Påfrest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01" y="3788638"/>
            <a:ext cx="5410481" cy="3330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5726817" y="593183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I munnen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0F994E7-052F-4BA8-9BEC-4DB61DE91F16}"/>
              </a:ext>
            </a:extLst>
          </p:cNvPr>
          <p:cNvSpPr txBox="1"/>
          <p:nvPr/>
        </p:nvSpPr>
        <p:spPr>
          <a:xfrm>
            <a:off x="10860847" y="6479214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pixaby.com</a:t>
            </a:r>
          </a:p>
        </p:txBody>
      </p:sp>
    </p:spTree>
    <p:extLst>
      <p:ext uri="{BB962C8B-B14F-4D97-AF65-F5344CB8AC3E}">
        <p14:creationId xmlns:p14="http://schemas.microsoft.com/office/powerpoint/2010/main" val="41779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rd, Hand, Odla, Trädgård, Gödselmedel, Komp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/>
          <a:stretch/>
        </p:blipFill>
        <p:spPr bwMode="auto">
          <a:xfrm>
            <a:off x="335666" y="1570442"/>
            <a:ext cx="6005117" cy="4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95834" y="590309"/>
            <a:ext cx="445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Det finns också bakterier …</a:t>
            </a:r>
          </a:p>
        </p:txBody>
      </p:sp>
      <p:pic>
        <p:nvPicPr>
          <p:cNvPr id="2052" name="Picture 4" descr="drink, water, drinking Glass, liquid, blue, drinking Water, studio shot,  colored background, CC0, public domain, royalty free | Piqse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10874"/>
          <a:stretch/>
        </p:blipFill>
        <p:spPr bwMode="auto">
          <a:xfrm>
            <a:off x="3208140" y="1570442"/>
            <a:ext cx="5634681" cy="4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294035" y="589647"/>
            <a:ext cx="145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i jorden,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594255" y="58461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i vatten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733994" y="584610"/>
            <a:ext cx="29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och på mat vi äter. </a:t>
            </a:r>
          </a:p>
        </p:txBody>
      </p:sp>
      <p:pic>
        <p:nvPicPr>
          <p:cNvPr id="2054" name="Picture 6" descr="Grönsaker, Frukt, Mat, Ingredienser, Skörda, Produce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r="4340"/>
          <a:stretch/>
        </p:blipFill>
        <p:spPr bwMode="auto">
          <a:xfrm>
            <a:off x="5745892" y="1548664"/>
            <a:ext cx="5894173" cy="47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E318840-6838-40B2-9ACE-E854C4590B7E}"/>
              </a:ext>
            </a:extLst>
          </p:cNvPr>
          <p:cNvSpPr txBox="1"/>
          <p:nvPr/>
        </p:nvSpPr>
        <p:spPr>
          <a:xfrm>
            <a:off x="10860847" y="6479214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pixaby.com</a:t>
            </a:r>
          </a:p>
        </p:txBody>
      </p:sp>
    </p:spTree>
    <p:extLst>
      <p:ext uri="{BB962C8B-B14F-4D97-AF65-F5344CB8AC3E}">
        <p14:creationId xmlns:p14="http://schemas.microsoft.com/office/powerpoint/2010/main" val="18153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arming News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71" y="5164144"/>
            <a:ext cx="1693856" cy="16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8646289" y="3692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21493" y="4221443"/>
            <a:ext cx="4066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I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jordbruket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 – vi använder antibiotika till djur. Gödsel med rester av antibiotikaresistenta bakterier hamnar på våra grönsaker.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136454" y="4221443"/>
            <a:ext cx="3959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På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sjukhuset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 – många patienter som får antibiotika vid t ex operationer. Hot att resistenta bakterier utvecklas.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136454" y="1282042"/>
            <a:ext cx="448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När vi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reser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 – vi tar med antibiotikaresistenta bakterier.</a:t>
            </a:r>
          </a:p>
          <a:p>
            <a:endParaRPr lang="sv-SE" sz="2400" dirty="0">
              <a:latin typeface="Gill Alt One MT" panose="020B0502020104020203" pitchFamily="34" charset="0"/>
            </a:endParaRPr>
          </a:p>
        </p:txBody>
      </p:sp>
      <p:pic>
        <p:nvPicPr>
          <p:cNvPr id="11" name="Picture 8" descr="Travel Icon 625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3" y="4124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spital Icon 30716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3" y="4112540"/>
            <a:ext cx="1634301" cy="16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 13"/>
          <p:cNvGrpSpPr/>
          <p:nvPr/>
        </p:nvGrpSpPr>
        <p:grpSpPr>
          <a:xfrm>
            <a:off x="6521493" y="543379"/>
            <a:ext cx="5035550" cy="2149371"/>
            <a:chOff x="5525749" y="4740653"/>
            <a:chExt cx="5035550" cy="2149371"/>
          </a:xfrm>
        </p:grpSpPr>
        <p:sp>
          <p:nvSpPr>
            <p:cNvPr id="8" name="textruta 7"/>
            <p:cNvSpPr txBox="1"/>
            <p:nvPr/>
          </p:nvSpPr>
          <p:spPr>
            <a:xfrm>
              <a:off x="5525749" y="4740653"/>
              <a:ext cx="3708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latin typeface="Gill Alt One MT" panose="020B0502020104020203" pitchFamily="34" charset="0"/>
                  <a:cs typeface="Calibri"/>
                </a:rPr>
                <a:t>I </a:t>
              </a:r>
              <a:r>
                <a:rPr lang="sv-SE" sz="2400" b="1" dirty="0">
                  <a:latin typeface="Gill Alt One MT" panose="020B0502020104020203" pitchFamily="34" charset="0"/>
                  <a:cs typeface="Calibri"/>
                </a:rPr>
                <a:t>samhället</a:t>
              </a:r>
              <a:r>
                <a:rPr lang="sv-SE" sz="2400" dirty="0">
                  <a:latin typeface="Gill Alt One MT" panose="020B0502020104020203" pitchFamily="34" charset="0"/>
                  <a:cs typeface="Calibri"/>
                </a:rPr>
                <a:t> – människor bär på antibiotikaresistenta bakterier, som sprids via dålig hygien.</a:t>
              </a:r>
            </a:p>
            <a:p>
              <a:endParaRPr lang="sv-SE" sz="2400" dirty="0">
                <a:latin typeface="Gill Alt One MT" panose="020B0502020104020203" pitchFamily="34" charset="0"/>
              </a:endParaRPr>
            </a:p>
          </p:txBody>
        </p:sp>
        <p:pic>
          <p:nvPicPr>
            <p:cNvPr id="13" name="Picture 4" descr="people Icon 17174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6299" y="4985024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ktangel med rundade hörn 3">
            <a:extLst>
              <a:ext uri="{FF2B5EF4-FFF2-40B4-BE49-F238E27FC236}">
                <a16:creationId xmlns:a16="http://schemas.microsoft.com/office/drawing/2014/main" id="{2A40C615-BE11-4DFA-82C6-28BAB5D67E4E}"/>
              </a:ext>
            </a:extLst>
          </p:cNvPr>
          <p:cNvSpPr/>
          <p:nvPr/>
        </p:nvSpPr>
        <p:spPr>
          <a:xfrm>
            <a:off x="1962106" y="2572330"/>
            <a:ext cx="8267787" cy="1204192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rgbClr val="000000"/>
                </a:solidFill>
                <a:latin typeface="Gill Alt One MT" panose="020B0502020104020203" pitchFamily="34" charset="0"/>
              </a:rPr>
              <a:t>Bakterier sprids, även antibiotikaresistenta bakterier!</a:t>
            </a:r>
          </a:p>
        </p:txBody>
      </p:sp>
    </p:spTree>
    <p:extLst>
      <p:ext uri="{BB962C8B-B14F-4D97-AF65-F5344CB8AC3E}">
        <p14:creationId xmlns:p14="http://schemas.microsoft.com/office/powerpoint/2010/main" val="23446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ve Bird Symbol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7" y="843183"/>
            <a:ext cx="1587358" cy="19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throom Toilet Silhouette - Free vector graphic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85" y="1491067"/>
            <a:ext cx="1884472" cy="12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2096171" y="4061147"/>
            <a:ext cx="1924480" cy="1867302"/>
            <a:chOff x="5014762" y="2810577"/>
            <a:chExt cx="1924480" cy="1867302"/>
          </a:xfrm>
        </p:grpSpPr>
        <p:pic>
          <p:nvPicPr>
            <p:cNvPr id="1040" name="Picture 16" descr="SnappyGoat.com - Free Public Domain Images - SnappyGoat.com- man-person- symbol-pictogram-304880.sv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3" t="5882" r="21436" b="47831"/>
            <a:stretch/>
          </p:blipFill>
          <p:spPr bwMode="auto">
            <a:xfrm>
              <a:off x="5014762" y="2810577"/>
              <a:ext cx="1617044" cy="1867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80+ Free Dog Icon &amp; Dog Illustrations - Pixab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982" y="3906766"/>
              <a:ext cx="702260" cy="59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ktangel 3"/>
          <p:cNvSpPr/>
          <p:nvPr/>
        </p:nvSpPr>
        <p:spPr>
          <a:xfrm>
            <a:off x="6385657" y="843183"/>
            <a:ext cx="403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Avlopp – antibiotikaresistenta bakterie i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tarmen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. Sprids till människor och djur.</a:t>
            </a:r>
          </a:p>
        </p:txBody>
      </p:sp>
      <p:sp>
        <p:nvSpPr>
          <p:cNvPr id="5" name="Rektangel 4"/>
          <p:cNvSpPr/>
          <p:nvPr/>
        </p:nvSpPr>
        <p:spPr>
          <a:xfrm>
            <a:off x="2571395" y="843183"/>
            <a:ext cx="3005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Från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fåglar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 – de flyttar och för med sig antibiotikaresistenta bakterier.</a:t>
            </a:r>
          </a:p>
        </p:txBody>
      </p:sp>
      <p:sp>
        <p:nvSpPr>
          <p:cNvPr id="6" name="Rektangel 5"/>
          <p:cNvSpPr/>
          <p:nvPr/>
        </p:nvSpPr>
        <p:spPr>
          <a:xfrm>
            <a:off x="4074174" y="46950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latin typeface="Gill Alt One MT" panose="020B0502020104020203" pitchFamily="34" charset="0"/>
                <a:cs typeface="Calibri"/>
              </a:rPr>
              <a:t>Spridningen sker mer mellan människor än mellan </a:t>
            </a:r>
            <a:r>
              <a:rPr lang="sv-SE" sz="2400" b="1" dirty="0">
                <a:latin typeface="Gill Alt One MT" panose="020B0502020104020203" pitchFamily="34" charset="0"/>
                <a:cs typeface="Calibri"/>
              </a:rPr>
              <a:t>djur</a:t>
            </a:r>
            <a:r>
              <a:rPr lang="sv-SE" sz="2400" dirty="0">
                <a:latin typeface="Gill Alt One MT" panose="020B0502020104020203" pitchFamily="34" charset="0"/>
                <a:cs typeface="Calibri"/>
              </a:rPr>
              <a:t> och människor. Men det kan hända.</a:t>
            </a:r>
          </a:p>
        </p:txBody>
      </p:sp>
      <p:sp>
        <p:nvSpPr>
          <p:cNvPr id="11" name="Rektangel med rundade hörn 3">
            <a:extLst>
              <a:ext uri="{FF2B5EF4-FFF2-40B4-BE49-F238E27FC236}">
                <a16:creationId xmlns:a16="http://schemas.microsoft.com/office/drawing/2014/main" id="{8C02CDFC-1D5B-47D4-95BA-B16E394BF436}"/>
              </a:ext>
            </a:extLst>
          </p:cNvPr>
          <p:cNvSpPr/>
          <p:nvPr/>
        </p:nvSpPr>
        <p:spPr>
          <a:xfrm>
            <a:off x="2844229" y="2826904"/>
            <a:ext cx="6503542" cy="1204192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rgbClr val="000000"/>
                </a:solidFill>
              </a:rPr>
              <a:t>Resistenta bakterier kan även spridas på andra sätt som är svåra att kontrollera!</a:t>
            </a:r>
          </a:p>
        </p:txBody>
      </p:sp>
    </p:spTree>
    <p:extLst>
      <p:ext uri="{BB962C8B-B14F-4D97-AF65-F5344CB8AC3E}">
        <p14:creationId xmlns:p14="http://schemas.microsoft.com/office/powerpoint/2010/main" val="23592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26" y="325039"/>
            <a:ext cx="7234458" cy="630192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DD3428D-16DB-479F-974D-F0905E3887E9}"/>
              </a:ext>
            </a:extLst>
          </p:cNvPr>
          <p:cNvSpPr txBox="1"/>
          <p:nvPr/>
        </p:nvSpPr>
        <p:spPr>
          <a:xfrm>
            <a:off x="791109" y="276037"/>
            <a:ext cx="52192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latin typeface="Gill Alt One MT" panose="020B0502020104020203" pitchFamily="34" charset="0"/>
              </a:rPr>
              <a:t>Utbredning av multiresistenta bakterier i Europa.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75333" y="1560926"/>
            <a:ext cx="4078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Varför är resistenta bakterier i Italien ett problem för oss i Sverige?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B420D40-DB7D-4A32-AAF2-0901D6006C54}"/>
              </a:ext>
            </a:extLst>
          </p:cNvPr>
          <p:cNvSpPr txBox="1"/>
          <p:nvPr/>
        </p:nvSpPr>
        <p:spPr>
          <a:xfrm>
            <a:off x="9473178" y="302479"/>
            <a:ext cx="1246959" cy="400110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latin typeface="Gill Alt One MT" panose="020B0502020104020203" pitchFamily="34" charset="0"/>
              </a:rPr>
              <a:t>Länder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05EC379-3F70-450B-976D-A30D3C3400D2}"/>
              </a:ext>
            </a:extLst>
          </p:cNvPr>
          <p:cNvSpPr txBox="1"/>
          <p:nvPr/>
        </p:nvSpPr>
        <p:spPr>
          <a:xfrm>
            <a:off x="10012436" y="702589"/>
            <a:ext cx="1778512" cy="33855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latin typeface="Gill Alt One MT" panose="020B0502020104020203" pitchFamily="34" charset="0"/>
              </a:rPr>
              <a:t>Data saknas</a:t>
            </a:r>
          </a:p>
        </p:txBody>
      </p:sp>
    </p:spTree>
    <p:extLst>
      <p:ext uri="{BB962C8B-B14F-4D97-AF65-F5344CB8AC3E}">
        <p14:creationId xmlns:p14="http://schemas.microsoft.com/office/powerpoint/2010/main" val="12655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54CD87B-C123-4EB4-8566-A2FED27C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60699"/>
            <a:ext cx="9144000" cy="1148728"/>
          </a:xfrm>
        </p:spPr>
        <p:txBody>
          <a:bodyPr>
            <a:noAutofit/>
          </a:bodyPr>
          <a:lstStyle/>
          <a:p>
            <a:r>
              <a:rPr lang="sv-SE" dirty="0">
                <a:latin typeface="Gill Alt One MT" panose="020B0502020104020203" pitchFamily="34" charset="0"/>
              </a:rPr>
              <a:t>Antibiotikaresistens</a:t>
            </a:r>
            <a:br>
              <a:rPr lang="sv-SE" dirty="0">
                <a:latin typeface="Gill Alt One MT" panose="020B0502020104020203" pitchFamily="34" charset="0"/>
              </a:rPr>
            </a:br>
            <a:r>
              <a:rPr lang="sv-SE" dirty="0">
                <a:latin typeface="Gill Alt One MT" panose="020B0502020104020203" pitchFamily="34" charset="0"/>
              </a:rPr>
              <a:t>– vad är det?</a:t>
            </a:r>
          </a:p>
        </p:txBody>
      </p:sp>
      <p:sp>
        <p:nvSpPr>
          <p:cNvPr id="4" name="Rektangel med rundade hörn 1">
            <a:extLst>
              <a:ext uri="{FF2B5EF4-FFF2-40B4-BE49-F238E27FC236}">
                <a16:creationId xmlns:a16="http://schemas.microsoft.com/office/drawing/2014/main" id="{F7C3000E-3862-402F-B2FA-51601B66ED5F}"/>
              </a:ext>
            </a:extLst>
          </p:cNvPr>
          <p:cNvSpPr/>
          <p:nvPr/>
        </p:nvSpPr>
        <p:spPr>
          <a:xfrm>
            <a:off x="2006743" y="2863955"/>
            <a:ext cx="8178514" cy="185418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Idag kommer du att få lära dig vad antibiotikaresistens är, vad problemet med resistens är och vi kommer att fundera över vad vi kan göra åt det.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E8F490-5DB7-43C9-AA18-02509339D496}"/>
              </a:ext>
            </a:extLst>
          </p:cNvPr>
          <p:cNvSpPr txBox="1"/>
          <p:nvPr/>
        </p:nvSpPr>
        <p:spPr>
          <a:xfrm>
            <a:off x="10306692" y="6482079"/>
            <a:ext cx="377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Gill Alt One MT" panose="020B0502020104020203" pitchFamily="34" charset="0"/>
              </a:rPr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94669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3991D-E67A-4565-B046-38030662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551" y="204601"/>
            <a:ext cx="6822897" cy="101161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latin typeface="Gill Alt One MT" panose="020B0502020104020203" pitchFamily="34" charset="0"/>
                <a:cs typeface="Calibri Light"/>
              </a:rPr>
              <a:t>Vad kan du göra?</a:t>
            </a:r>
            <a:endParaRPr lang="sv-SE" sz="4000" dirty="0">
              <a:latin typeface="Gill Alt One MT" panose="020B05020201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171DD-8F1E-477A-BEF5-8B7A97EA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sv-SE" dirty="0">
              <a:latin typeface="Gill Alt One MT" panose="020B0502020104020203" pitchFamily="34" charset="0"/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sv-SE" dirty="0">
              <a:latin typeface="Gill Alt One MT" panose="020B0502020104020203" pitchFamily="34" charset="0"/>
              <a:cs typeface="Calibri" panose="020F0502020204030204"/>
            </a:endParaRPr>
          </a:p>
        </p:txBody>
      </p:sp>
      <p:sp>
        <p:nvSpPr>
          <p:cNvPr id="5" name="Rektangel med rundade hörn 3">
            <a:extLst>
              <a:ext uri="{FF2B5EF4-FFF2-40B4-BE49-F238E27FC236}">
                <a16:creationId xmlns:a16="http://schemas.microsoft.com/office/drawing/2014/main" id="{BB36972E-B020-4403-9991-ECF5A425CDA9}"/>
              </a:ext>
            </a:extLst>
          </p:cNvPr>
          <p:cNvSpPr/>
          <p:nvPr/>
        </p:nvSpPr>
        <p:spPr>
          <a:xfrm>
            <a:off x="1184952" y="1216214"/>
            <a:ext cx="9822094" cy="5164037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Lyssna på läkaren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Om du tar antibiotika – ta hela kuren. Lek inte läkare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Köp inte antibiotika på nätet. Du vet inte vad du får. Lek inte läkare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Köp mat (kött, ost mm) från länder som inte använder antibiotika till sina djur i onödan. Sverige är ett bra land för djuruppfödning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Vaccinera dig mot sjukdomar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Stoppa smittvägarna. Tänk på dessa speciellt när du reser</a:t>
            </a:r>
          </a:p>
        </p:txBody>
      </p:sp>
    </p:spTree>
    <p:extLst>
      <p:ext uri="{BB962C8B-B14F-4D97-AF65-F5344CB8AC3E}">
        <p14:creationId xmlns:p14="http://schemas.microsoft.com/office/powerpoint/2010/main" val="199848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8EF44C2-7994-43D7-AE0A-56D5EECB1C13}"/>
              </a:ext>
            </a:extLst>
          </p:cNvPr>
          <p:cNvSpPr txBox="1"/>
          <p:nvPr/>
        </p:nvSpPr>
        <p:spPr>
          <a:xfrm>
            <a:off x="3739792" y="2767280"/>
            <a:ext cx="488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Varför slängs mat </a:t>
            </a:r>
            <a:br>
              <a:rPr lang="sv-SE" sz="4000" dirty="0"/>
            </a:br>
            <a:r>
              <a:rPr lang="sv-SE" sz="4000" dirty="0"/>
              <a:t>i skolmatsalen</a:t>
            </a:r>
            <a:r>
              <a:rPr lang="sv-SE" sz="2800" dirty="0"/>
              <a:t>?</a:t>
            </a:r>
          </a:p>
        </p:txBody>
      </p:sp>
      <p:sp>
        <p:nvSpPr>
          <p:cNvPr id="7" name="Rektangel med rundade hörn 3">
            <a:extLst>
              <a:ext uri="{FF2B5EF4-FFF2-40B4-BE49-F238E27FC236}">
                <a16:creationId xmlns:a16="http://schemas.microsoft.com/office/drawing/2014/main" id="{20CE5FCC-DE7E-4723-8272-61B1A47855F6}"/>
              </a:ext>
            </a:extLst>
          </p:cNvPr>
          <p:cNvSpPr/>
          <p:nvPr/>
        </p:nvSpPr>
        <p:spPr>
          <a:xfrm>
            <a:off x="7933362" y="4458984"/>
            <a:ext cx="3491500" cy="160309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2. Bråttom – kompisarna går</a:t>
            </a:r>
          </a:p>
        </p:txBody>
      </p:sp>
      <p:sp>
        <p:nvSpPr>
          <p:cNvPr id="10" name="Rektangel med rundade hörn 3">
            <a:extLst>
              <a:ext uri="{FF2B5EF4-FFF2-40B4-BE49-F238E27FC236}">
                <a16:creationId xmlns:a16="http://schemas.microsoft.com/office/drawing/2014/main" id="{58F471B7-7D45-4307-9D25-0938D2BFDED6}"/>
              </a:ext>
            </a:extLst>
          </p:cNvPr>
          <p:cNvSpPr/>
          <p:nvPr/>
        </p:nvSpPr>
        <p:spPr>
          <a:xfrm>
            <a:off x="7839182" y="791644"/>
            <a:ext cx="3491500" cy="1684428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1. Folk tar för mycket</a:t>
            </a:r>
          </a:p>
        </p:txBody>
      </p:sp>
      <p:sp>
        <p:nvSpPr>
          <p:cNvPr id="11" name="Rektangel med rundade hörn 3">
            <a:extLst>
              <a:ext uri="{FF2B5EF4-FFF2-40B4-BE49-F238E27FC236}">
                <a16:creationId xmlns:a16="http://schemas.microsoft.com/office/drawing/2014/main" id="{39CA151F-852F-4B28-9A66-B0D82F9A39B7}"/>
              </a:ext>
            </a:extLst>
          </p:cNvPr>
          <p:cNvSpPr/>
          <p:nvPr/>
        </p:nvSpPr>
        <p:spPr>
          <a:xfrm>
            <a:off x="767139" y="795925"/>
            <a:ext cx="3491500" cy="170990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4. Eget alternativ</a:t>
            </a:r>
          </a:p>
        </p:txBody>
      </p:sp>
      <p:sp>
        <p:nvSpPr>
          <p:cNvPr id="12" name="Rektangel med rundade hörn 3">
            <a:extLst>
              <a:ext uri="{FF2B5EF4-FFF2-40B4-BE49-F238E27FC236}">
                <a16:creationId xmlns:a16="http://schemas.microsoft.com/office/drawing/2014/main" id="{D8D29A57-ED0D-474D-B986-8BE8EDC0D93A}"/>
              </a:ext>
            </a:extLst>
          </p:cNvPr>
          <p:cNvSpPr/>
          <p:nvPr/>
        </p:nvSpPr>
        <p:spPr>
          <a:xfrm>
            <a:off x="767139" y="4352174"/>
            <a:ext cx="3491500" cy="170990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3. Ogillar maten</a:t>
            </a:r>
          </a:p>
        </p:txBody>
      </p:sp>
    </p:spTree>
    <p:extLst>
      <p:ext uri="{BB962C8B-B14F-4D97-AF65-F5344CB8AC3E}">
        <p14:creationId xmlns:p14="http://schemas.microsoft.com/office/powerpoint/2010/main" val="292402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3184966" y="2408969"/>
            <a:ext cx="5822066" cy="373862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 Undvika smitta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 Alltid lyssna på läkare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 Bidra till att informera andra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 Eget alternativ 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8AB69E3-5EC4-43DD-B7C2-156940CD6658}"/>
              </a:ext>
            </a:extLst>
          </p:cNvPr>
          <p:cNvSpPr txBox="1"/>
          <p:nvPr/>
        </p:nvSpPr>
        <p:spPr>
          <a:xfrm>
            <a:off x="2411933" y="1293775"/>
            <a:ext cx="73681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dirty="0"/>
              <a:t>Det viktigaste jag kan göra för att förhindra antibiotikaresistens är att: </a:t>
            </a:r>
            <a:endParaRPr lang="sv-SE" sz="2800" dirty="0">
              <a:latin typeface="Gill Alt One MT" panose="020B0502020104020203" pitchFamily="34" charset="0"/>
              <a:cs typeface="Segoe UI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2829B3D-A81B-4ECF-A153-969772243FF5}"/>
              </a:ext>
            </a:extLst>
          </p:cNvPr>
          <p:cNvSpPr txBox="1"/>
          <p:nvPr/>
        </p:nvSpPr>
        <p:spPr>
          <a:xfrm>
            <a:off x="3662806" y="585889"/>
            <a:ext cx="48663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4000" dirty="0">
                <a:latin typeface="Gill Alt One MT" panose="020B0502020104020203" pitchFamily="34" charset="0"/>
              </a:rPr>
              <a:t>Fyrahörnsövningar</a:t>
            </a:r>
            <a:endParaRPr lang="sv-SE" sz="4000" dirty="0">
              <a:latin typeface="Gill Alt One MT" panose="020B05020201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2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22B45AE-D24D-46CF-B4CF-F9A9A692401A}"/>
              </a:ext>
            </a:extLst>
          </p:cNvPr>
          <p:cNvSpPr txBox="1"/>
          <p:nvPr/>
        </p:nvSpPr>
        <p:spPr>
          <a:xfrm>
            <a:off x="1665028" y="732430"/>
            <a:ext cx="89584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  <a:cs typeface="Calibri"/>
              </a:rPr>
              <a:t>De som har störst ansvar för att minska antibiotikaanvändning i livsmedelsproduktionen är:</a:t>
            </a:r>
            <a:r>
              <a:rPr lang="sv-SE" sz="2800" b="1" i="1" dirty="0">
                <a:latin typeface="Gill Alt One MT" panose="020B0502020104020203" pitchFamily="34" charset="0"/>
                <a:cs typeface="Calibri"/>
              </a:rPr>
              <a:t> </a:t>
            </a:r>
          </a:p>
          <a:p>
            <a:endParaRPr lang="sv-SE" sz="2800" dirty="0">
              <a:latin typeface="Gill Alt One MT" panose="020B0502020104020203" pitchFamily="34" charset="0"/>
              <a:cs typeface="Calibri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2751752" y="2042613"/>
            <a:ext cx="6688496" cy="3721190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EU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Länders regeringar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Konsumenterna som köper livsmedel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Eget alternativ </a:t>
            </a:r>
          </a:p>
        </p:txBody>
      </p:sp>
    </p:spTree>
    <p:extLst>
      <p:ext uri="{BB962C8B-B14F-4D97-AF65-F5344CB8AC3E}">
        <p14:creationId xmlns:p14="http://schemas.microsoft.com/office/powerpoint/2010/main" val="22689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95A83E7-233C-41E2-BF08-32355A0B5E04}"/>
              </a:ext>
            </a:extLst>
          </p:cNvPr>
          <p:cNvSpPr txBox="1"/>
          <p:nvPr/>
        </p:nvSpPr>
        <p:spPr>
          <a:xfrm>
            <a:off x="3384831" y="605161"/>
            <a:ext cx="542233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  <a:cs typeface="Calibri"/>
              </a:rPr>
              <a:t>De som har störst ansvar för att förhindra antibiotikaresistens är: </a:t>
            </a:r>
          </a:p>
          <a:p>
            <a:endParaRPr lang="sv-SE" sz="2800" dirty="0">
              <a:latin typeface="Gill Alt One MT" panose="020B0502020104020203" pitchFamily="34" charset="0"/>
              <a:cs typeface="Calibri"/>
            </a:endParaRPr>
          </a:p>
          <a:p>
            <a:endParaRPr lang="sv-SE" sz="2800" dirty="0">
              <a:latin typeface="Gill Alt One MT" panose="020B0502020104020203" pitchFamily="34" charset="0"/>
              <a:cs typeface="Calibri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3775524" y="1885876"/>
            <a:ext cx="4640947" cy="3951535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Jordens alla apotek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Alla läkare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Alla bönder, djurhållare 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Eget alternativ </a:t>
            </a:r>
          </a:p>
        </p:txBody>
      </p:sp>
    </p:spTree>
    <p:extLst>
      <p:ext uri="{BB962C8B-B14F-4D97-AF65-F5344CB8AC3E}">
        <p14:creationId xmlns:p14="http://schemas.microsoft.com/office/powerpoint/2010/main" val="18573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E5E02D1-0C7A-4765-8A17-89F5AA4A7123}"/>
              </a:ext>
            </a:extLst>
          </p:cNvPr>
          <p:cNvSpPr txBox="1"/>
          <p:nvPr/>
        </p:nvSpPr>
        <p:spPr>
          <a:xfrm>
            <a:off x="1051194" y="769463"/>
            <a:ext cx="1008961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  <a:cs typeface="Segoe UI"/>
              </a:rPr>
              <a:t>Det bästa sättet att arbeta för att inte sprida antibiotikaresistens är:</a:t>
            </a:r>
            <a:r>
              <a:rPr lang="sv-SE" sz="2800" dirty="0">
                <a:latin typeface="Gill Alt One MT" panose="020B0502020104020203" pitchFamily="34" charset="0"/>
                <a:cs typeface="Calibri"/>
              </a:rPr>
              <a:t> </a:t>
            </a:r>
          </a:p>
          <a:p>
            <a:endParaRPr lang="sv-SE" sz="2800" dirty="0">
              <a:latin typeface="Gill Alt One MT" panose="020B0502020104020203" pitchFamily="34" charset="0"/>
              <a:cs typeface="Segoe UI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1623220" y="1825686"/>
            <a:ext cx="8945559" cy="366136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Genom lagar och regler </a:t>
            </a:r>
            <a:b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</a:b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Genom utbildning </a:t>
            </a:r>
            <a:b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</a:b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Genom att läkare är mer restriktiva i sin förskrivning </a:t>
            </a:r>
            <a:b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</a:br>
            <a:endParaRPr lang="sv-SE" sz="2800" dirty="0">
              <a:solidFill>
                <a:schemeClr val="tx1"/>
              </a:solidFill>
              <a:latin typeface="Gill Alt One MT" panose="020B0502020104020203" pitchFamily="34" charset="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Segoe UI"/>
              </a:rPr>
              <a:t>Eget alternativ</a:t>
            </a: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528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D890-2720-4350-B146-2260BF190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4256"/>
            <a:ext cx="9144000" cy="883578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Gill Alt One MT" panose="020B0502020104020203" pitchFamily="34" charset="0"/>
                <a:cs typeface="Calibri Light"/>
              </a:rPr>
              <a:t>Exit ticket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1693328" y="1849007"/>
            <a:ext cx="8527551" cy="3717535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Varför blir antibiotika mindre verksam ju oftare det används?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Varför ska man ta hela antibiotikakuren istället för att avsluta när man känner sig bättre?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  <a:cs typeface="Calibri"/>
              </a:rPr>
              <a:t>Beskriv (grundat i kunskap om hur antibiotika fungerar) om det finns saker du kan göra i vardagen för att bidra till minskad antibiotikaresistens.</a:t>
            </a:r>
          </a:p>
        </p:txBody>
      </p:sp>
    </p:spTree>
    <p:extLst>
      <p:ext uri="{BB962C8B-B14F-4D97-AF65-F5344CB8AC3E}">
        <p14:creationId xmlns:p14="http://schemas.microsoft.com/office/powerpoint/2010/main" val="21069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F91E9EBC-D82E-48D8-8E8F-4A7E488E361B}"/>
              </a:ext>
            </a:extLst>
          </p:cNvPr>
          <p:cNvSpPr txBox="1"/>
          <p:nvPr/>
        </p:nvSpPr>
        <p:spPr>
          <a:xfrm>
            <a:off x="2012731" y="342879"/>
            <a:ext cx="816653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dirty="0"/>
              <a:t>Vad ser du på bilden?</a:t>
            </a:r>
          </a:p>
          <a:p>
            <a:pPr algn="ctr">
              <a:spcBef>
                <a:spcPts val="1200"/>
              </a:spcBef>
            </a:pPr>
            <a:r>
              <a:rPr lang="sv-SE" sz="2800" dirty="0">
                <a:cs typeface="Calibri"/>
              </a:rPr>
              <a:t>Vad har bilden med antibiotika att göra?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DA926DC-CF82-4D72-88D8-57C64116C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09" y="1680604"/>
            <a:ext cx="6193782" cy="464533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AB63947-547A-487D-853F-A25B1C288862}"/>
              </a:ext>
            </a:extLst>
          </p:cNvPr>
          <p:cNvSpPr txBox="1"/>
          <p:nvPr/>
        </p:nvSpPr>
        <p:spPr>
          <a:xfrm>
            <a:off x="8044674" y="6048942"/>
            <a:ext cx="377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www.flickr.com</a:t>
            </a:r>
          </a:p>
        </p:txBody>
      </p:sp>
    </p:spTree>
    <p:extLst>
      <p:ext uri="{BB962C8B-B14F-4D97-AF65-F5344CB8AC3E}">
        <p14:creationId xmlns:p14="http://schemas.microsoft.com/office/powerpoint/2010/main" val="27814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>
            <a:extLst>
              <a:ext uri="{FF2B5EF4-FFF2-40B4-BE49-F238E27FC236}">
                <a16:creationId xmlns:a16="http://schemas.microsoft.com/office/drawing/2014/main" id="{E81D173A-30CC-4072-B916-B1F82B79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74" y="1158109"/>
            <a:ext cx="2743200" cy="60960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728BF2C-773F-47D5-A839-009CC6F10C8E}"/>
              </a:ext>
            </a:extLst>
          </p:cNvPr>
          <p:cNvGrpSpPr/>
          <p:nvPr/>
        </p:nvGrpSpPr>
        <p:grpSpPr>
          <a:xfrm rot="1729604">
            <a:off x="7982385" y="1532522"/>
            <a:ext cx="3142343" cy="1507701"/>
            <a:chOff x="5946019" y="622614"/>
            <a:chExt cx="3142343" cy="1507701"/>
          </a:xfrm>
        </p:grpSpPr>
        <p:pic>
          <p:nvPicPr>
            <p:cNvPr id="4" name="Bildobjekt 4" descr="En bild som visar flaska, inomhus&#10;&#10;Beskrivning genererad med mycket hög exakthet">
              <a:extLst>
                <a:ext uri="{FF2B5EF4-FFF2-40B4-BE49-F238E27FC236}">
                  <a16:creationId xmlns:a16="http://schemas.microsoft.com/office/drawing/2014/main" id="{AC538BE5-A906-4D51-8F56-5B02BF81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60000">
              <a:off x="6345162" y="1244257"/>
              <a:ext cx="2743200" cy="886058"/>
            </a:xfrm>
            <a:prstGeom prst="rect">
              <a:avLst/>
            </a:prstGeom>
          </p:spPr>
        </p:pic>
        <p:pic>
          <p:nvPicPr>
            <p:cNvPr id="6" name="Bildobjekt 6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10DF11CB-A20F-487C-9ACD-A167B7B47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60000">
              <a:off x="5946019" y="622614"/>
              <a:ext cx="2743200" cy="653725"/>
            </a:xfrm>
            <a:prstGeom prst="rect">
              <a:avLst/>
            </a:prstGeom>
          </p:spPr>
        </p:pic>
      </p:grpSp>
      <p:pic>
        <p:nvPicPr>
          <p:cNvPr id="8" name="Bildobjekt 8">
            <a:extLst>
              <a:ext uri="{FF2B5EF4-FFF2-40B4-BE49-F238E27FC236}">
                <a16:creationId xmlns:a16="http://schemas.microsoft.com/office/drawing/2014/main" id="{4F1B0AE3-F1E7-45EB-8F65-F6132B773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0360">
            <a:off x="1166258" y="2205204"/>
            <a:ext cx="3257580" cy="1061667"/>
          </a:xfrm>
          <a:prstGeom prst="rect">
            <a:avLst/>
          </a:prstGeom>
        </p:spPr>
      </p:pic>
      <p:pic>
        <p:nvPicPr>
          <p:cNvPr id="10" name="Bildobjekt 10">
            <a:extLst>
              <a:ext uri="{FF2B5EF4-FFF2-40B4-BE49-F238E27FC236}">
                <a16:creationId xmlns:a16="http://schemas.microsoft.com/office/drawing/2014/main" id="{985848E1-01FF-4616-BD2D-B6A688815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983" y="2846996"/>
            <a:ext cx="3069771" cy="63881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3E8A9189-38B4-48D5-AF0F-F8BFB10487EC}"/>
              </a:ext>
            </a:extLst>
          </p:cNvPr>
          <p:cNvGrpSpPr/>
          <p:nvPr/>
        </p:nvGrpSpPr>
        <p:grpSpPr>
          <a:xfrm>
            <a:off x="2009301" y="3704368"/>
            <a:ext cx="4260774" cy="1904683"/>
            <a:chOff x="1610254" y="3331093"/>
            <a:chExt cx="4260774" cy="1904683"/>
          </a:xfrm>
        </p:grpSpPr>
        <p:pic>
          <p:nvPicPr>
            <p:cNvPr id="14" name="Bildobjekt 14">
              <a:extLst>
                <a:ext uri="{FF2B5EF4-FFF2-40B4-BE49-F238E27FC236}">
                  <a16:creationId xmlns:a16="http://schemas.microsoft.com/office/drawing/2014/main" id="{E999FEF8-97BA-479B-A7F0-5C4E857C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0254" y="3331093"/>
              <a:ext cx="2028825" cy="381000"/>
            </a:xfrm>
            <a:prstGeom prst="rect">
              <a:avLst/>
            </a:prstGeom>
          </p:spPr>
        </p:pic>
        <p:pic>
          <p:nvPicPr>
            <p:cNvPr id="16" name="Bildobjekt 16" descr="En bild som visar skärmbild&#10;&#10;Beskrivning genererad med mycket hög exakthet">
              <a:extLst>
                <a:ext uri="{FF2B5EF4-FFF2-40B4-BE49-F238E27FC236}">
                  <a16:creationId xmlns:a16="http://schemas.microsoft.com/office/drawing/2014/main" id="{80354E60-24F2-475F-8531-1FC87DED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15924" y="3763081"/>
              <a:ext cx="4255104" cy="1472695"/>
            </a:xfrm>
            <a:prstGeom prst="rect">
              <a:avLst/>
            </a:prstGeom>
          </p:spPr>
        </p:pic>
      </p:grpSp>
      <p:pic>
        <p:nvPicPr>
          <p:cNvPr id="18" name="Bildobjekt 18">
            <a:extLst>
              <a:ext uri="{FF2B5EF4-FFF2-40B4-BE49-F238E27FC236}">
                <a16:creationId xmlns:a16="http://schemas.microsoft.com/office/drawing/2014/main" id="{94072405-57D5-4FA7-BE75-09E654457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070" y="1835580"/>
            <a:ext cx="2743200" cy="549556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6A7CCFA2-6F51-47CD-92BD-411E72444340}"/>
              </a:ext>
            </a:extLst>
          </p:cNvPr>
          <p:cNvGrpSpPr/>
          <p:nvPr/>
        </p:nvGrpSpPr>
        <p:grpSpPr>
          <a:xfrm>
            <a:off x="6962106" y="4136356"/>
            <a:ext cx="2907543" cy="1490106"/>
            <a:chOff x="7317770" y="3488871"/>
            <a:chExt cx="2907543" cy="1490106"/>
          </a:xfrm>
        </p:grpSpPr>
        <p:pic>
          <p:nvPicPr>
            <p:cNvPr id="21" name="Bildobjekt 21">
              <a:extLst>
                <a:ext uri="{FF2B5EF4-FFF2-40B4-BE49-F238E27FC236}">
                  <a16:creationId xmlns:a16="http://schemas.microsoft.com/office/drawing/2014/main" id="{B581ABBE-12F3-46E9-A995-BC904370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5352" y="4031976"/>
              <a:ext cx="2839961" cy="947001"/>
            </a:xfrm>
            <a:prstGeom prst="rect">
              <a:avLst/>
            </a:prstGeom>
          </p:spPr>
        </p:pic>
        <p:pic>
          <p:nvPicPr>
            <p:cNvPr id="23" name="Bildobjekt 23" descr="En bild som visar objekt&#10;&#10;Beskrivning genererad med mycket hög exakthet">
              <a:extLst>
                <a:ext uri="{FF2B5EF4-FFF2-40B4-BE49-F238E27FC236}">
                  <a16:creationId xmlns:a16="http://schemas.microsoft.com/office/drawing/2014/main" id="{84565BD7-D682-48FA-9EC5-2B34DB7C0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17770" y="3488871"/>
              <a:ext cx="215265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87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41DA2D0-FB47-4D38-B021-2F6367A99B2B}"/>
              </a:ext>
            </a:extLst>
          </p:cNvPr>
          <p:cNvSpPr txBox="1">
            <a:spLocks/>
          </p:cNvSpPr>
          <p:nvPr/>
        </p:nvSpPr>
        <p:spPr>
          <a:xfrm>
            <a:off x="1326377" y="225972"/>
            <a:ext cx="9539246" cy="825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dirty="0">
                <a:latin typeface="Gill Alt One MT" panose="020B0502020104020203" pitchFamily="34" charset="0"/>
                <a:cs typeface="Calibri Light"/>
              </a:rPr>
              <a:t>Varför uppstår antibiotikaresistens?</a:t>
            </a:r>
            <a:endParaRPr lang="sv-SE" sz="4000" dirty="0">
              <a:latin typeface="Gill Alt One MT" panose="020B0502020104020203" pitchFamily="34" charset="0"/>
            </a:endParaRPr>
          </a:p>
        </p:txBody>
      </p:sp>
      <p:sp>
        <p:nvSpPr>
          <p:cNvPr id="6" name="Rektangel med rundade hörn 1">
            <a:extLst>
              <a:ext uri="{FF2B5EF4-FFF2-40B4-BE49-F238E27FC236}">
                <a16:creationId xmlns:a16="http://schemas.microsoft.com/office/drawing/2014/main" id="{5CAFC8DB-1E4E-42BA-90BC-30E1BBDF6693}"/>
              </a:ext>
            </a:extLst>
          </p:cNvPr>
          <p:cNvSpPr/>
          <p:nvPr/>
        </p:nvSpPr>
        <p:spPr>
          <a:xfrm>
            <a:off x="1326377" y="1030014"/>
            <a:ext cx="9539246" cy="5602014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Bakterier förökar sig genom delning.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Vid varje delning sker mutationer (förändringar) i bakteriens gener (arvsanlag).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Mutationer kan vara bra om miljön de lever i förändras. Med nya egenskaper kan de anpassa sig till en ny miljö.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De som överlever bäst i den nya miljön, förökar sig mest.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Om antibiotika används för mycket och för ofta, så kommer de bakterier som råkat få egenskaper som står emot antibiotikan att överleva bäst.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Bakterien har blivit antibiotikaresistent.</a:t>
            </a:r>
          </a:p>
        </p:txBody>
      </p:sp>
    </p:spTree>
    <p:extLst>
      <p:ext uri="{BB962C8B-B14F-4D97-AF65-F5344CB8AC3E}">
        <p14:creationId xmlns:p14="http://schemas.microsoft.com/office/powerpoint/2010/main" val="109934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4" y="1044037"/>
            <a:ext cx="2026618" cy="12835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158836" y="237506"/>
            <a:ext cx="541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</a:rPr>
              <a:t>Bakterier förökar sig genom delning</a:t>
            </a:r>
          </a:p>
        </p:txBody>
      </p:sp>
      <p:pic>
        <p:nvPicPr>
          <p:cNvPr id="4" name="Bildobjekt 3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4" y="1044037"/>
            <a:ext cx="2026618" cy="12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33333E-6 L -0.12865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4505 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76" y="1044037"/>
            <a:ext cx="2026618" cy="12835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158836" y="237506"/>
            <a:ext cx="541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</a:rPr>
              <a:t>Bakterier förökar sig genom delning</a:t>
            </a:r>
          </a:p>
        </p:txBody>
      </p:sp>
      <p:pic>
        <p:nvPicPr>
          <p:cNvPr id="4" name="Bildobjekt 3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044037"/>
            <a:ext cx="2026618" cy="1283525"/>
          </a:xfrm>
          <a:prstGeom prst="rect">
            <a:avLst/>
          </a:prstGeom>
        </p:spPr>
      </p:pic>
      <p:pic>
        <p:nvPicPr>
          <p:cNvPr id="5" name="Bildobjekt 4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76" y="1044037"/>
            <a:ext cx="2026618" cy="1283525"/>
          </a:xfrm>
          <a:prstGeom prst="rect">
            <a:avLst/>
          </a:prstGeom>
        </p:spPr>
      </p:pic>
      <p:pic>
        <p:nvPicPr>
          <p:cNvPr id="6" name="Bildobjekt 5" descr="Bakterier Virus Sykdom · Gratis vektorgrafikk på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044037"/>
            <a:ext cx="2026618" cy="12835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828078" y="2861241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Tid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624876" y="2861241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Antal bakterier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446142" y="343831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2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446142" y="342014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4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457892" y="3456475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8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731304" y="3410057"/>
            <a:ext cx="145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20 min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731304" y="3362544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40 min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731304" y="3340627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1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33333E-6 L -0.07031 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6979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2448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081 0.0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8" grpId="0"/>
      <p:bldP spid="28" grpId="1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96773" y="175208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8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15368" y="172444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64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22707" y="1752086"/>
            <a:ext cx="887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512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196773" y="1698725"/>
            <a:ext cx="885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4 096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40488" y="1726370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32 768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054727" y="1698726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262 144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27070" y="1601330"/>
            <a:ext cx="2265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000" dirty="0">
                <a:latin typeface="Gill Alt One MT" panose="020B0502020104020203" pitchFamily="34" charset="0"/>
              </a:rPr>
              <a:t>2 097 152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610535" y="1695747"/>
            <a:ext cx="145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1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599115" y="1722186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2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33375" y="1713135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3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610535" y="1753976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4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633375" y="1695748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5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610535" y="1744925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7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610535" y="1698035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latin typeface="Gill Alt One MT" panose="020B0502020104020203" pitchFamily="34" charset="0"/>
              </a:rPr>
              <a:t>6 </a:t>
            </a:r>
            <a:r>
              <a:rPr lang="sv-SE" altLang="sv-SE" sz="2400" dirty="0" err="1">
                <a:latin typeface="Gill Alt One MT" panose="020B0502020104020203" pitchFamily="34" charset="0"/>
              </a:rPr>
              <a:t>tim</a:t>
            </a:r>
            <a:endParaRPr lang="sv-SE" altLang="sv-SE" sz="2400" dirty="0">
              <a:latin typeface="Gill Alt One MT" panose="020B0502020104020203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677041" y="87960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Tid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938126" y="879607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Antal bakterier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342126" y="2773936"/>
            <a:ext cx="10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Gill Alt One MT" panose="020B0502020104020203" pitchFamily="34" charset="0"/>
              </a:rPr>
              <a:t>Ca 2 000 mutationer har nu skett och </a:t>
            </a:r>
            <a:r>
              <a:rPr lang="sv-SE" sz="3600" dirty="0">
                <a:solidFill>
                  <a:srgbClr val="990000"/>
                </a:solidFill>
                <a:latin typeface="Gill Alt One MT" panose="020B0502020104020203" pitchFamily="34" charset="0"/>
              </a:rPr>
              <a:t>4</a:t>
            </a:r>
            <a:r>
              <a:rPr lang="sv-SE" sz="2800" dirty="0">
                <a:solidFill>
                  <a:srgbClr val="FF0000"/>
                </a:solidFill>
                <a:latin typeface="Gill Alt One MT" panose="020B0502020104020203" pitchFamily="34" charset="0"/>
              </a:rPr>
              <a:t> </a:t>
            </a:r>
            <a:r>
              <a:rPr lang="sv-SE" sz="2800" dirty="0">
                <a:latin typeface="Gill Alt One MT" panose="020B0502020104020203" pitchFamily="34" charset="0"/>
              </a:rPr>
              <a:t>bakterier har fått </a:t>
            </a:r>
            <a:r>
              <a:rPr lang="sv-SE" sz="2800" dirty="0">
                <a:solidFill>
                  <a:srgbClr val="990000"/>
                </a:solidFill>
                <a:latin typeface="Gill Alt One MT" panose="020B0502020104020203" pitchFamily="34" charset="0"/>
              </a:rPr>
              <a:t>antibiotikaresistens</a:t>
            </a:r>
            <a:r>
              <a:rPr lang="sv-SE" sz="2800" dirty="0">
                <a:latin typeface="Gill Alt One MT" panose="020B0502020104020203" pitchFamily="34" charset="0"/>
              </a:rPr>
              <a:t>.</a:t>
            </a:r>
          </a:p>
          <a:p>
            <a:endParaRPr lang="sv-SE" sz="2800" dirty="0">
              <a:latin typeface="Gill Alt One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Gill Alt One MT" panose="020B0502020104020203" pitchFamily="34" charset="0"/>
              </a:rPr>
              <a:t>Vad händer om det </a:t>
            </a:r>
            <a:r>
              <a:rPr lang="sv-SE" sz="2800" b="1" dirty="0">
                <a:latin typeface="Gill Alt One MT" panose="020B0502020104020203" pitchFamily="34" charset="0"/>
              </a:rPr>
              <a:t>finns</a:t>
            </a:r>
            <a:r>
              <a:rPr lang="sv-SE" sz="2800" dirty="0">
                <a:latin typeface="Gill Alt One MT" panose="020B0502020104020203" pitchFamily="34" charset="0"/>
              </a:rPr>
              <a:t> antibiotika i bakteriens omgivning?</a:t>
            </a:r>
          </a:p>
        </p:txBody>
      </p:sp>
    </p:spTree>
    <p:extLst>
      <p:ext uri="{BB962C8B-B14F-4D97-AF65-F5344CB8AC3E}">
        <p14:creationId xmlns:p14="http://schemas.microsoft.com/office/powerpoint/2010/main" val="25854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Pill Medicine Capsu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35102" y="4098330"/>
            <a:ext cx="858982" cy="4294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1DA2D0-FB47-4D38-B021-2F6367A9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52" y="268266"/>
            <a:ext cx="7535895" cy="620486"/>
          </a:xfrm>
        </p:spPr>
        <p:txBody>
          <a:bodyPr>
            <a:noAutofit/>
          </a:bodyPr>
          <a:lstStyle/>
          <a:p>
            <a:pPr algn="ctr"/>
            <a:r>
              <a:rPr lang="sv-SE" sz="4000" dirty="0">
                <a:cs typeface="Calibri Light"/>
              </a:rPr>
              <a:t>Hur fungerar antibiotikaresistens?</a:t>
            </a:r>
            <a:endParaRPr lang="sv-SE" sz="4000" dirty="0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6E6F3626-8360-4710-9423-CFD42C619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853483"/>
              </p:ext>
            </p:extLst>
          </p:nvPr>
        </p:nvGraphicFramePr>
        <p:xfrm>
          <a:off x="367774" y="1048617"/>
          <a:ext cx="6999692" cy="524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Bildobjekt 6" descr="Bakterier Virus Sykdom · Gratis vektorgrafikk på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93" y="935290"/>
            <a:ext cx="2026618" cy="1283525"/>
          </a:xfrm>
          <a:prstGeom prst="rect">
            <a:avLst/>
          </a:prstGeom>
        </p:spPr>
      </p:pic>
      <p:pic>
        <p:nvPicPr>
          <p:cNvPr id="10" name="Bildobjekt 9" descr="Pill Medicine Capsu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45307" y="1362306"/>
            <a:ext cx="858982" cy="429491"/>
          </a:xfrm>
          <a:prstGeom prst="rect">
            <a:avLst/>
          </a:prstGeom>
        </p:spPr>
      </p:pic>
      <p:pic>
        <p:nvPicPr>
          <p:cNvPr id="1028" name="Picture 4" descr="Högervänd näve clipart. Gratis nedladdning | Creaz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1" y="1222939"/>
            <a:ext cx="830802" cy="8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Bakterier Virus Sykdom · Gratis vektorgrafikk på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93" y="2332142"/>
            <a:ext cx="2026618" cy="1283525"/>
          </a:xfrm>
          <a:prstGeom prst="rect">
            <a:avLst/>
          </a:prstGeom>
        </p:spPr>
      </p:pic>
      <p:pic>
        <p:nvPicPr>
          <p:cNvPr id="14" name="Bildobjekt 13" descr="Pill Medicine Capsu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45307" y="2759158"/>
            <a:ext cx="858982" cy="429491"/>
          </a:xfrm>
          <a:prstGeom prst="rect">
            <a:avLst/>
          </a:prstGeom>
        </p:spPr>
      </p:pic>
      <p:pic>
        <p:nvPicPr>
          <p:cNvPr id="15" name="Bildobjekt 14" descr="Bakterier Virus Sykdom · Gratis vektorgrafikk på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93" y="3671314"/>
            <a:ext cx="2026618" cy="1283525"/>
          </a:xfrm>
          <a:prstGeom prst="rect">
            <a:avLst/>
          </a:prstGeom>
        </p:spPr>
      </p:pic>
      <p:pic>
        <p:nvPicPr>
          <p:cNvPr id="17" name="Bildobjekt 16" descr="Bakterier Virus Sykdom · Gratis vektorgrafikk på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65" y="5010484"/>
            <a:ext cx="2026618" cy="1283525"/>
          </a:xfrm>
          <a:prstGeom prst="rect">
            <a:avLst/>
          </a:prstGeom>
        </p:spPr>
      </p:pic>
      <p:pic>
        <p:nvPicPr>
          <p:cNvPr id="18" name="Bildobjekt 17" descr="Pill Medicine Capsu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94084" y="5437500"/>
            <a:ext cx="858982" cy="429491"/>
          </a:xfrm>
          <a:prstGeom prst="rect">
            <a:avLst/>
          </a:prstGeom>
        </p:spPr>
      </p:pic>
      <p:sp>
        <p:nvSpPr>
          <p:cNvPr id="3" name="Film 2">
            <a:hlinkClick r:id="rId11" highlightClick="1"/>
          </p:cNvPr>
          <p:cNvSpPr/>
          <p:nvPr/>
        </p:nvSpPr>
        <p:spPr>
          <a:xfrm>
            <a:off x="10687898" y="6058906"/>
            <a:ext cx="717630" cy="729205"/>
          </a:xfrm>
          <a:prstGeom prst="actionButtonMovi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2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1679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-0.00365 -0.05625 0.04154 -0.10532 0.10221 -0.10856 C 0.1599 -0.11273 0.21419 -0.07476 0.21784 -0.02037 C 0.22226 0.03033 0.18437 0.07709 0.13021 0.08079 C 0.08047 0.08311 0.03346 0.05209 0.02982 0.00487 C 0.0263 -0.03796 0.05794 -0.07824 0.10391 -0.08171 C 0.14635 -0.08426 0.1862 -0.0581 0.18893 -0.01851 C 0.19154 0.01667 0.16628 0.05139 0.12838 0.05278 C 0.09401 0.05533 0.06146 0.03519 0.05872 0.00324 C 0.05703 -0.02546 0.07591 -0.05301 0.10586 -0.05486 C 0.1319 -0.05625 0.1582 -0.04143 0.1599 -0.01689 C 0.16185 0.00417 0.14831 0.02431 0.12656 0.02593 C 0.10846 0.02778 0.08945 0.01829 0.08867 0.00162 C 0.08672 -0.0118 0.09401 -0.02615 0.10755 -0.02801 C 0.11836 -0.02801 0.12917 -0.02453 0.13112 -0.01527 C 0.1319 -0.00949 0.13021 -0.00347 0.12474 -0.00092 C 0.122 -4.07407E-6 0.12018 -4.07407E-6 0.11745 -0.00092 " pathEditMode="relative" rAng="0" ptsTypes="AAAAAAAAAAAAAAA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Huml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28282"/>
      </a:accent1>
      <a:accent2>
        <a:srgbClr val="BEBEBE"/>
      </a:accent2>
      <a:accent3>
        <a:srgbClr val="E6E6E6"/>
      </a:accent3>
      <a:accent4>
        <a:srgbClr val="99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Humla">
      <a:majorFont>
        <a:latin typeface="Gill Alt One MT"/>
        <a:ea typeface=""/>
        <a:cs typeface=""/>
      </a:majorFont>
      <a:minorFont>
        <a:latin typeface="Gill Alt One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1579</Words>
  <Application>Microsoft Office PowerPoint</Application>
  <PresentationFormat>Bredbild</PresentationFormat>
  <Paragraphs>208</Paragraphs>
  <Slides>26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Gill Alt One MT</vt:lpstr>
      <vt:lpstr>Palatino Linotype</vt:lpstr>
      <vt:lpstr>Segoe UI</vt:lpstr>
      <vt:lpstr>Times New Roman</vt:lpstr>
      <vt:lpstr>Office-tema</vt:lpstr>
      <vt:lpstr>Rädda antibiotikan  med kunskap och handling</vt:lpstr>
      <vt:lpstr>Antibiotikaresistens – vad är det?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fungerar antibiotikaresistens?</vt:lpstr>
      <vt:lpstr>PowerPoint-presentation</vt:lpstr>
      <vt:lpstr>Varför blir det så här? Vad är problemet?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Vad kan du göra?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Exit ticket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Antibiotikaresistens</dc:title>
  <dc:creator>Wörman Ulrike</dc:creator>
  <cp:lastModifiedBy>Lisa Reimegård</cp:lastModifiedBy>
  <cp:revision>744</cp:revision>
  <dcterms:created xsi:type="dcterms:W3CDTF">2019-09-12T08:31:43Z</dcterms:created>
  <dcterms:modified xsi:type="dcterms:W3CDTF">2022-04-07T14:26:33Z</dcterms:modified>
</cp:coreProperties>
</file>