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4"/>
  </p:notesMasterIdLst>
  <p:sldIdLst>
    <p:sldId id="269" r:id="rId2"/>
    <p:sldId id="256" r:id="rId3"/>
    <p:sldId id="257" r:id="rId4"/>
    <p:sldId id="259" r:id="rId5"/>
    <p:sldId id="265" r:id="rId6"/>
    <p:sldId id="285" r:id="rId7"/>
    <p:sldId id="282" r:id="rId8"/>
    <p:sldId id="262" r:id="rId9"/>
    <p:sldId id="283" r:id="rId10"/>
    <p:sldId id="264" r:id="rId11"/>
    <p:sldId id="266" r:id="rId12"/>
    <p:sldId id="284"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AEAE"/>
    <a:srgbClr val="828282"/>
    <a:srgbClr val="000000"/>
    <a:srgbClr val="990000"/>
    <a:srgbClr val="E6E6E6"/>
    <a:srgbClr val="FFD653"/>
    <a:srgbClr val="EFEDE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77" autoAdjust="0"/>
    <p:restoredTop sz="69796" autoAdjust="0"/>
  </p:normalViewPr>
  <p:slideViewPr>
    <p:cSldViewPr snapToGrid="0" snapToObjects="1">
      <p:cViewPr varScale="1">
        <p:scale>
          <a:sx n="46" d="100"/>
          <a:sy n="46" d="100"/>
        </p:scale>
        <p:origin x="1596" y="60"/>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cat>
            <c:strRef>
              <c:f>Blad4!$A$1:$A$22</c:f>
              <c:strCache>
                <c:ptCount val="22"/>
                <c:pt idx="0">
                  <c:v>Belgien</c:v>
                </c:pt>
                <c:pt idx="1">
                  <c:v>Bulgarien</c:v>
                </c:pt>
                <c:pt idx="2">
                  <c:v>Cypern</c:v>
                </c:pt>
                <c:pt idx="3">
                  <c:v>Danmark</c:v>
                </c:pt>
                <c:pt idx="4">
                  <c:v>Estland</c:v>
                </c:pt>
                <c:pt idx="5">
                  <c:v>Finland</c:v>
                </c:pt>
                <c:pt idx="6">
                  <c:v>Frankrike</c:v>
                </c:pt>
                <c:pt idx="7">
                  <c:v>Grekland</c:v>
                </c:pt>
                <c:pt idx="8">
                  <c:v>Irland</c:v>
                </c:pt>
                <c:pt idx="9">
                  <c:v>Italien </c:v>
                </c:pt>
                <c:pt idx="10">
                  <c:v>Kroatien</c:v>
                </c:pt>
                <c:pt idx="11">
                  <c:v>Litauen </c:v>
                </c:pt>
                <c:pt idx="12">
                  <c:v>Malta</c:v>
                </c:pt>
                <c:pt idx="13">
                  <c:v>Nederländerna </c:v>
                </c:pt>
                <c:pt idx="14">
                  <c:v>Norge</c:v>
                </c:pt>
                <c:pt idx="15">
                  <c:v>Polen</c:v>
                </c:pt>
                <c:pt idx="16">
                  <c:v>Portugal</c:v>
                </c:pt>
                <c:pt idx="17">
                  <c:v>Spanien</c:v>
                </c:pt>
                <c:pt idx="18">
                  <c:v>Sverige</c:v>
                </c:pt>
                <c:pt idx="19">
                  <c:v>Tjeckien</c:v>
                </c:pt>
                <c:pt idx="20">
                  <c:v>Tyskland</c:v>
                </c:pt>
                <c:pt idx="21">
                  <c:v>Ungern</c:v>
                </c:pt>
              </c:strCache>
            </c:strRef>
          </c:cat>
          <c:val>
            <c:numRef>
              <c:f>Blad4!$B$1:$B$22</c:f>
              <c:numCache>
                <c:formatCode>General</c:formatCode>
                <c:ptCount val="22"/>
                <c:pt idx="0">
                  <c:v>103.4</c:v>
                </c:pt>
                <c:pt idx="1">
                  <c:v>166</c:v>
                </c:pt>
                <c:pt idx="2">
                  <c:v>393.9</c:v>
                </c:pt>
                <c:pt idx="3">
                  <c:v>37.200000000000003</c:v>
                </c:pt>
                <c:pt idx="4">
                  <c:v>49.2</c:v>
                </c:pt>
                <c:pt idx="5">
                  <c:v>16.2</c:v>
                </c:pt>
                <c:pt idx="6">
                  <c:v>56.6</c:v>
                </c:pt>
                <c:pt idx="7">
                  <c:v>89.1</c:v>
                </c:pt>
                <c:pt idx="8">
                  <c:v>47</c:v>
                </c:pt>
                <c:pt idx="9">
                  <c:v>181.8</c:v>
                </c:pt>
                <c:pt idx="10">
                  <c:v>68.599999999999994</c:v>
                </c:pt>
                <c:pt idx="11">
                  <c:v>20.5</c:v>
                </c:pt>
                <c:pt idx="12">
                  <c:v>116</c:v>
                </c:pt>
                <c:pt idx="13">
                  <c:v>50.2</c:v>
                </c:pt>
                <c:pt idx="14">
                  <c:v>2.2999999999999998</c:v>
                </c:pt>
                <c:pt idx="15">
                  <c:v>187.9</c:v>
                </c:pt>
                <c:pt idx="16">
                  <c:v>175.8</c:v>
                </c:pt>
                <c:pt idx="17">
                  <c:v>154.30000000000001</c:v>
                </c:pt>
                <c:pt idx="18">
                  <c:v>11.1</c:v>
                </c:pt>
                <c:pt idx="19">
                  <c:v>56.3</c:v>
                </c:pt>
                <c:pt idx="20">
                  <c:v>83.8</c:v>
                </c:pt>
                <c:pt idx="21">
                  <c:v>169.9</c:v>
                </c:pt>
              </c:numCache>
            </c:numRef>
          </c:val>
          <c:extLst>
            <c:ext xmlns:c16="http://schemas.microsoft.com/office/drawing/2014/chart" uri="{C3380CC4-5D6E-409C-BE32-E72D297353CC}">
              <c16:uniqueId val="{00000000-5AD1-42B3-A4E1-E399AE4081C3}"/>
            </c:ext>
          </c:extLst>
        </c:ser>
        <c:dLbls>
          <c:showLegendKey val="0"/>
          <c:showVal val="0"/>
          <c:showCatName val="0"/>
          <c:showSerName val="0"/>
          <c:showPercent val="0"/>
          <c:showBubbleSize val="0"/>
        </c:dLbls>
        <c:gapWidth val="219"/>
        <c:overlap val="-27"/>
        <c:axId val="1880545327"/>
        <c:axId val="1776135103"/>
      </c:barChart>
      <c:catAx>
        <c:axId val="18805453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sv-SE"/>
          </a:p>
        </c:txPr>
        <c:crossAx val="1776135103"/>
        <c:crosses val="autoZero"/>
        <c:auto val="1"/>
        <c:lblAlgn val="ctr"/>
        <c:lblOffset val="100"/>
        <c:noMultiLvlLbl val="0"/>
      </c:catAx>
      <c:valAx>
        <c:axId val="177613510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sv-SE"/>
                  <a:t>Mg/PKU</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sv-SE"/>
          </a:p>
        </c:txPr>
        <c:crossAx val="18805453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sv-SE"/>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B646EF-A3C4-B745-AE22-C9AB0310DB7D}" type="datetimeFigureOut">
              <a:rPr lang="en-US" smtClean="0"/>
              <a:t>4/7/2022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129316-D337-8C44-9C58-0CFF1631C48B}" type="slidenum">
              <a:rPr lang="en-US" smtClean="0"/>
              <a:t>‹#›</a:t>
            </a:fld>
            <a:endParaRPr lang="en-US"/>
          </a:p>
        </p:txBody>
      </p:sp>
    </p:spTree>
    <p:extLst>
      <p:ext uri="{BB962C8B-B14F-4D97-AF65-F5344CB8AC3E}">
        <p14:creationId xmlns:p14="http://schemas.microsoft.com/office/powerpoint/2010/main" val="37348650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sdb.socialstyrelsen.se/if_lak/val.aspx"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ct val="20000"/>
              </a:spcBef>
              <a:spcAft>
                <a:spcPts val="0"/>
              </a:spcAft>
              <a:buClrTx/>
              <a:buSzTx/>
              <a:buFontTx/>
              <a:buNone/>
              <a:tabLst/>
              <a:defRPr/>
            </a:pPr>
            <a:r>
              <a:rPr lang="sv-SE" sz="1200" b="0" i="0" u="none" strike="noStrike" kern="1200" dirty="0">
                <a:solidFill>
                  <a:schemeClr val="tx1"/>
                </a:solidFill>
                <a:effectLst/>
                <a:latin typeface="+mn-lt"/>
                <a:ea typeface="+mn-ea"/>
                <a:cs typeface="+mn-cs"/>
              </a:rPr>
              <a:t>Bildkälla världskarta: https://pixabay.com/sv/illustrations/v%c3%a4rld-karta-biljard-jorden-1185076/</a:t>
            </a:r>
          </a:p>
          <a:p>
            <a:pPr>
              <a:spcBef>
                <a:spcPct val="20000"/>
              </a:spcBef>
            </a:pPr>
            <a:endParaRPr lang="sv-SE" dirty="0"/>
          </a:p>
        </p:txBody>
      </p:sp>
      <p:sp>
        <p:nvSpPr>
          <p:cNvPr id="4" name="Platshållare för bildnummer 3"/>
          <p:cNvSpPr>
            <a:spLocks noGrp="1"/>
          </p:cNvSpPr>
          <p:nvPr>
            <p:ph type="sldNum" sz="quarter" idx="5"/>
          </p:nvPr>
        </p:nvSpPr>
        <p:spPr/>
        <p:txBody>
          <a:bodyPr/>
          <a:lstStyle/>
          <a:p>
            <a:fld id="{05129316-D337-8C44-9C58-0CFF1631C48B}" type="slidenum">
              <a:rPr lang="en-US" smtClean="0"/>
              <a:t>2</a:t>
            </a:fld>
            <a:endParaRPr lang="en-US"/>
          </a:p>
        </p:txBody>
      </p:sp>
    </p:spTree>
    <p:extLst>
      <p:ext uri="{BB962C8B-B14F-4D97-AF65-F5344CB8AC3E}">
        <p14:creationId xmlns:p14="http://schemas.microsoft.com/office/powerpoint/2010/main" val="28080561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r>
              <a:rPr lang="sv-SE" dirty="0"/>
              <a:t>Bild modifierad från https://pixabay.com/sv/vectors/frågetecken-tänkande-fråga-5656992/</a:t>
            </a:r>
          </a:p>
        </p:txBody>
      </p:sp>
      <p:sp>
        <p:nvSpPr>
          <p:cNvPr id="4" name="Platshållare för bildnummer 3"/>
          <p:cNvSpPr>
            <a:spLocks noGrp="1"/>
          </p:cNvSpPr>
          <p:nvPr>
            <p:ph type="sldNum" sz="quarter" idx="5"/>
          </p:nvPr>
        </p:nvSpPr>
        <p:spPr/>
        <p:txBody>
          <a:bodyPr/>
          <a:lstStyle/>
          <a:p>
            <a:fld id="{05129316-D337-8C44-9C58-0CFF1631C48B}" type="slidenum">
              <a:rPr lang="en-US" smtClean="0"/>
              <a:t>11</a:t>
            </a:fld>
            <a:endParaRPr lang="en-US"/>
          </a:p>
        </p:txBody>
      </p:sp>
    </p:spTree>
    <p:extLst>
      <p:ext uri="{BB962C8B-B14F-4D97-AF65-F5344CB8AC3E}">
        <p14:creationId xmlns:p14="http://schemas.microsoft.com/office/powerpoint/2010/main" val="904244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5129316-D337-8C44-9C58-0CFF1631C48B}" type="slidenum">
              <a:rPr lang="en-US" smtClean="0"/>
              <a:t>12</a:t>
            </a:fld>
            <a:endParaRPr lang="en-US"/>
          </a:p>
        </p:txBody>
      </p:sp>
    </p:spTree>
    <p:extLst>
      <p:ext uri="{BB962C8B-B14F-4D97-AF65-F5344CB8AC3E}">
        <p14:creationId xmlns:p14="http://schemas.microsoft.com/office/powerpoint/2010/main" val="766680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cs typeface="Calibri"/>
              </a:rPr>
              <a:t>Källa: </a:t>
            </a:r>
            <a:r>
              <a:rPr lang="en-US" dirty="0">
                <a:hlinkClick r:id="rId3"/>
              </a:rPr>
              <a:t>https://sdb.socialstyrelsen.se/if_lak/val.aspx</a:t>
            </a:r>
          </a:p>
          <a:p>
            <a:endParaRPr lang="en-US" dirty="0">
              <a:cs typeface="Calibri"/>
            </a:endParaRPr>
          </a:p>
        </p:txBody>
      </p:sp>
      <p:sp>
        <p:nvSpPr>
          <p:cNvPr id="4" name="Slide Number Placeholder 3"/>
          <p:cNvSpPr>
            <a:spLocks noGrp="1"/>
          </p:cNvSpPr>
          <p:nvPr>
            <p:ph type="sldNum" sz="quarter" idx="10"/>
          </p:nvPr>
        </p:nvSpPr>
        <p:spPr/>
        <p:txBody>
          <a:bodyPr/>
          <a:lstStyle/>
          <a:p>
            <a:fld id="{05129316-D337-8C44-9C58-0CFF1631C48B}" type="slidenum">
              <a:rPr lang="en-US" smtClean="0"/>
              <a:t>3</a:t>
            </a:fld>
            <a:endParaRPr lang="en-US"/>
          </a:p>
        </p:txBody>
      </p:sp>
    </p:spTree>
    <p:extLst>
      <p:ext uri="{BB962C8B-B14F-4D97-AF65-F5344CB8AC3E}">
        <p14:creationId xmlns:p14="http://schemas.microsoft.com/office/powerpoint/2010/main" val="1546229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r>
              <a:rPr lang="sv-SE" dirty="0"/>
              <a:t>Källa: ”</a:t>
            </a:r>
            <a:r>
              <a:rPr lang="sv-SE" dirty="0" err="1"/>
              <a:t>Multidrug-resistant</a:t>
            </a:r>
            <a:r>
              <a:rPr lang="sv-SE" dirty="0"/>
              <a:t> (</a:t>
            </a:r>
            <a:r>
              <a:rPr lang="sv-SE" dirty="0" err="1"/>
              <a:t>combined</a:t>
            </a:r>
            <a:r>
              <a:rPr lang="sv-SE" dirty="0"/>
              <a:t> </a:t>
            </a:r>
            <a:r>
              <a:rPr lang="sv-SE" dirty="0" err="1"/>
              <a:t>resistance</a:t>
            </a:r>
            <a:r>
              <a:rPr lang="sv-SE" dirty="0"/>
              <a:t> to </a:t>
            </a:r>
            <a:r>
              <a:rPr lang="sv-SE" dirty="0" err="1"/>
              <a:t>fluoroquinolones</a:t>
            </a:r>
            <a:r>
              <a:rPr lang="sv-SE" dirty="0"/>
              <a:t>, </a:t>
            </a:r>
            <a:r>
              <a:rPr lang="sv-SE" dirty="0" err="1"/>
              <a:t>aminoglycosides</a:t>
            </a:r>
            <a:r>
              <a:rPr lang="sv-SE" dirty="0"/>
              <a:t> and </a:t>
            </a:r>
            <a:r>
              <a:rPr lang="sv-SE" dirty="0" err="1"/>
              <a:t>carbapenems</a:t>
            </a:r>
            <a:r>
              <a:rPr lang="sv-SE" dirty="0"/>
              <a:t>) </a:t>
            </a:r>
            <a:r>
              <a:rPr lang="sv-SE" dirty="0" err="1"/>
              <a:t>Acinetobacter</a:t>
            </a:r>
            <a:r>
              <a:rPr lang="sv-SE" dirty="0"/>
              <a:t> </a:t>
            </a:r>
            <a:r>
              <a:rPr lang="sv-SE" dirty="0" err="1"/>
              <a:t>spp</a:t>
            </a:r>
            <a:r>
              <a:rPr lang="sv-SE" dirty="0"/>
              <a:t>. in the </a:t>
            </a:r>
            <a:r>
              <a:rPr lang="sv-SE" dirty="0" err="1"/>
              <a:t>European</a:t>
            </a:r>
            <a:r>
              <a:rPr lang="sv-SE" dirty="0"/>
              <a:t> Region (EARS-Net and CAESAR), 2015”, https://www.euro.who.int/en/health-topics/disease-prevention/antimicrobial-resistance/surveillance/prevalence-maps/multidrug-resistant-combined-resistance-to-fluoroquinolones,-aminoglycosides-and-carbapenems-acinetobacter-spp.-in-the-european-region-ears-net-and-caesar,-2015</a:t>
            </a:r>
          </a:p>
        </p:txBody>
      </p:sp>
      <p:sp>
        <p:nvSpPr>
          <p:cNvPr id="4" name="Platshållare för bildnummer 3"/>
          <p:cNvSpPr>
            <a:spLocks noGrp="1"/>
          </p:cNvSpPr>
          <p:nvPr>
            <p:ph type="sldNum" sz="quarter" idx="10"/>
          </p:nvPr>
        </p:nvSpPr>
        <p:spPr/>
        <p:txBody>
          <a:bodyPr/>
          <a:lstStyle/>
          <a:p>
            <a:fld id="{05129316-D337-8C44-9C58-0CFF1631C48B}" type="slidenum">
              <a:rPr lang="en-US" smtClean="0"/>
              <a:t>4</a:t>
            </a:fld>
            <a:endParaRPr lang="en-US"/>
          </a:p>
        </p:txBody>
      </p:sp>
    </p:spTree>
    <p:extLst>
      <p:ext uri="{BB962C8B-B14F-4D97-AF65-F5344CB8AC3E}">
        <p14:creationId xmlns:p14="http://schemas.microsoft.com/office/powerpoint/2010/main" val="1656085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endParaRPr lang="en-US" dirty="0">
              <a:cs typeface="Calibri"/>
            </a:endParaRPr>
          </a:p>
        </p:txBody>
      </p:sp>
      <p:sp>
        <p:nvSpPr>
          <p:cNvPr id="4" name="Platshållare för bildnummer 3"/>
          <p:cNvSpPr>
            <a:spLocks noGrp="1"/>
          </p:cNvSpPr>
          <p:nvPr>
            <p:ph type="sldNum" sz="quarter" idx="5"/>
          </p:nvPr>
        </p:nvSpPr>
        <p:spPr/>
        <p:txBody>
          <a:bodyPr/>
          <a:lstStyle/>
          <a:p>
            <a:fld id="{05129316-D337-8C44-9C58-0CFF1631C48B}" type="slidenum">
              <a:rPr lang="en-US" smtClean="0"/>
              <a:t>5</a:t>
            </a:fld>
            <a:endParaRPr lang="en-US"/>
          </a:p>
        </p:txBody>
      </p:sp>
    </p:spTree>
    <p:extLst>
      <p:ext uri="{BB962C8B-B14F-4D97-AF65-F5344CB8AC3E}">
        <p14:creationId xmlns:p14="http://schemas.microsoft.com/office/powerpoint/2010/main" val="3196922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05129316-D337-8C44-9C58-0CFF1631C48B}" type="slidenum">
              <a:rPr lang="en-US" smtClean="0"/>
              <a:t>6</a:t>
            </a:fld>
            <a:endParaRPr lang="en-US"/>
          </a:p>
        </p:txBody>
      </p:sp>
    </p:spTree>
    <p:extLst>
      <p:ext uri="{BB962C8B-B14F-4D97-AF65-F5344CB8AC3E}">
        <p14:creationId xmlns:p14="http://schemas.microsoft.com/office/powerpoint/2010/main" val="553533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05129316-D337-8C44-9C58-0CFF1631C48B}" type="slidenum">
              <a:rPr lang="en-US" smtClean="0"/>
              <a:t>7</a:t>
            </a:fld>
            <a:endParaRPr lang="en-US"/>
          </a:p>
        </p:txBody>
      </p:sp>
    </p:spTree>
    <p:extLst>
      <p:ext uri="{BB962C8B-B14F-4D97-AF65-F5344CB8AC3E}">
        <p14:creationId xmlns:p14="http://schemas.microsoft.com/office/powerpoint/2010/main" val="3444770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r>
              <a:rPr lang="sv-SE" dirty="0"/>
              <a:t>Här visas ett urval av europeiska länder. </a:t>
            </a:r>
          </a:p>
          <a:p>
            <a:r>
              <a:rPr lang="sv-SE" dirty="0"/>
              <a:t>Data till diagrammet är hämtat från: https://www.ema.europa.eu/en/documents/report/sales-veterinary-antimicrobial-agents-31-european-countries-2019-2020-trends-2010-2020-eleventh_en.pdf</a:t>
            </a:r>
          </a:p>
          <a:p>
            <a:endParaRPr lang="en-US" dirty="0"/>
          </a:p>
        </p:txBody>
      </p:sp>
      <p:sp>
        <p:nvSpPr>
          <p:cNvPr id="4" name="Platshållare för bildnummer 3"/>
          <p:cNvSpPr>
            <a:spLocks noGrp="1"/>
          </p:cNvSpPr>
          <p:nvPr>
            <p:ph type="sldNum" sz="quarter" idx="5"/>
          </p:nvPr>
        </p:nvSpPr>
        <p:spPr/>
        <p:txBody>
          <a:bodyPr/>
          <a:lstStyle/>
          <a:p>
            <a:fld id="{05129316-D337-8C44-9C58-0CFF1631C48B}" type="slidenum">
              <a:rPr lang="en-US" smtClean="0"/>
              <a:t>8</a:t>
            </a:fld>
            <a:endParaRPr lang="en-US"/>
          </a:p>
        </p:txBody>
      </p:sp>
    </p:spTree>
    <p:extLst>
      <p:ext uri="{BB962C8B-B14F-4D97-AF65-F5344CB8AC3E}">
        <p14:creationId xmlns:p14="http://schemas.microsoft.com/office/powerpoint/2010/main" val="2747608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05129316-D337-8C44-9C58-0CFF1631C48B}" type="slidenum">
              <a:rPr lang="en-US" smtClean="0"/>
              <a:t>9</a:t>
            </a:fld>
            <a:endParaRPr lang="en-US"/>
          </a:p>
        </p:txBody>
      </p:sp>
    </p:spTree>
    <p:extLst>
      <p:ext uri="{BB962C8B-B14F-4D97-AF65-F5344CB8AC3E}">
        <p14:creationId xmlns:p14="http://schemas.microsoft.com/office/powerpoint/2010/main" val="2837477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endParaRPr lang="en-US" dirty="0">
              <a:cs typeface="Calibri"/>
            </a:endParaRPr>
          </a:p>
        </p:txBody>
      </p:sp>
      <p:sp>
        <p:nvSpPr>
          <p:cNvPr id="4" name="Platshållare för bildnummer 3"/>
          <p:cNvSpPr>
            <a:spLocks noGrp="1"/>
          </p:cNvSpPr>
          <p:nvPr>
            <p:ph type="sldNum" sz="quarter" idx="5"/>
          </p:nvPr>
        </p:nvSpPr>
        <p:spPr/>
        <p:txBody>
          <a:bodyPr/>
          <a:lstStyle/>
          <a:p>
            <a:fld id="{05129316-D337-8C44-9C58-0CFF1631C48B}" type="slidenum">
              <a:rPr lang="en-US" smtClean="0"/>
              <a:t>10</a:t>
            </a:fld>
            <a:endParaRPr lang="en-US"/>
          </a:p>
        </p:txBody>
      </p:sp>
    </p:spTree>
    <p:extLst>
      <p:ext uri="{BB962C8B-B14F-4D97-AF65-F5344CB8AC3E}">
        <p14:creationId xmlns:p14="http://schemas.microsoft.com/office/powerpoint/2010/main" val="4125103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B2CA2F6F-81E9-0844-B1D0-3AF3B9E83B3B}" type="datetimeFigureOut">
              <a:rPr lang="en-US" smtClean="0"/>
              <a:t>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F446C0-D32E-F143-9EF6-BDA4F3D63105}" type="slidenum">
              <a:rPr lang="en-US" smtClean="0"/>
              <a:t>‹#›</a:t>
            </a:fld>
            <a:endParaRPr lang="en-US"/>
          </a:p>
        </p:txBody>
      </p:sp>
    </p:spTree>
    <p:extLst>
      <p:ext uri="{BB962C8B-B14F-4D97-AF65-F5344CB8AC3E}">
        <p14:creationId xmlns:p14="http://schemas.microsoft.com/office/powerpoint/2010/main" val="1112030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B2CA2F6F-81E9-0844-B1D0-3AF3B9E83B3B}" type="datetimeFigureOut">
              <a:rPr lang="en-US" smtClean="0"/>
              <a:t>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F446C0-D32E-F143-9EF6-BDA4F3D63105}" type="slidenum">
              <a:rPr lang="en-US" smtClean="0"/>
              <a:t>‹#›</a:t>
            </a:fld>
            <a:endParaRPr lang="en-US"/>
          </a:p>
        </p:txBody>
      </p:sp>
    </p:spTree>
    <p:extLst>
      <p:ext uri="{BB962C8B-B14F-4D97-AF65-F5344CB8AC3E}">
        <p14:creationId xmlns:p14="http://schemas.microsoft.com/office/powerpoint/2010/main" val="1160566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B2CA2F6F-81E9-0844-B1D0-3AF3B9E83B3B}" type="datetimeFigureOut">
              <a:rPr lang="en-US" smtClean="0"/>
              <a:t>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F446C0-D32E-F143-9EF6-BDA4F3D63105}" type="slidenum">
              <a:rPr lang="en-US" smtClean="0"/>
              <a:t>‹#›</a:t>
            </a:fld>
            <a:endParaRPr lang="en-US"/>
          </a:p>
        </p:txBody>
      </p:sp>
    </p:spTree>
    <p:extLst>
      <p:ext uri="{BB962C8B-B14F-4D97-AF65-F5344CB8AC3E}">
        <p14:creationId xmlns:p14="http://schemas.microsoft.com/office/powerpoint/2010/main" val="4139621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B2CA2F6F-81E9-0844-B1D0-3AF3B9E83B3B}" type="datetimeFigureOut">
              <a:rPr lang="en-US" smtClean="0"/>
              <a:t>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F446C0-D32E-F143-9EF6-BDA4F3D63105}" type="slidenum">
              <a:rPr lang="en-US" smtClean="0"/>
              <a:t>‹#›</a:t>
            </a:fld>
            <a:endParaRPr lang="en-US"/>
          </a:p>
        </p:txBody>
      </p:sp>
    </p:spTree>
    <p:extLst>
      <p:ext uri="{BB962C8B-B14F-4D97-AF65-F5344CB8AC3E}">
        <p14:creationId xmlns:p14="http://schemas.microsoft.com/office/powerpoint/2010/main" val="819933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B2CA2F6F-81E9-0844-B1D0-3AF3B9E83B3B}" type="datetimeFigureOut">
              <a:rPr lang="en-US" smtClean="0"/>
              <a:t>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F446C0-D32E-F143-9EF6-BDA4F3D63105}" type="slidenum">
              <a:rPr lang="en-US" smtClean="0"/>
              <a:t>‹#›</a:t>
            </a:fld>
            <a:endParaRPr lang="en-US"/>
          </a:p>
        </p:txBody>
      </p:sp>
    </p:spTree>
    <p:extLst>
      <p:ext uri="{BB962C8B-B14F-4D97-AF65-F5344CB8AC3E}">
        <p14:creationId xmlns:p14="http://schemas.microsoft.com/office/powerpoint/2010/main" val="944721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B2CA2F6F-81E9-0844-B1D0-3AF3B9E83B3B}" type="datetimeFigureOut">
              <a:rPr lang="en-US" smtClean="0"/>
              <a:t>4/7/2022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F446C0-D32E-F143-9EF6-BDA4F3D63105}" type="slidenum">
              <a:rPr lang="en-US" smtClean="0"/>
              <a:t>‹#›</a:t>
            </a:fld>
            <a:endParaRPr lang="en-US"/>
          </a:p>
        </p:txBody>
      </p:sp>
    </p:spTree>
    <p:extLst>
      <p:ext uri="{BB962C8B-B14F-4D97-AF65-F5344CB8AC3E}">
        <p14:creationId xmlns:p14="http://schemas.microsoft.com/office/powerpoint/2010/main" val="1678921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Content Placeholder 3"/>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B2CA2F6F-81E9-0844-B1D0-3AF3B9E83B3B}" type="datetimeFigureOut">
              <a:rPr lang="en-US" smtClean="0"/>
              <a:t>4/7/2022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F446C0-D32E-F143-9EF6-BDA4F3D63105}" type="slidenum">
              <a:rPr lang="en-US" smtClean="0"/>
              <a:t>‹#›</a:t>
            </a:fld>
            <a:endParaRPr lang="en-US"/>
          </a:p>
        </p:txBody>
      </p:sp>
    </p:spTree>
    <p:extLst>
      <p:ext uri="{BB962C8B-B14F-4D97-AF65-F5344CB8AC3E}">
        <p14:creationId xmlns:p14="http://schemas.microsoft.com/office/powerpoint/2010/main" val="1361393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B2CA2F6F-81E9-0844-B1D0-3AF3B9E83B3B}" type="datetimeFigureOut">
              <a:rPr lang="en-US" smtClean="0"/>
              <a:t>4/7/2022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F446C0-D32E-F143-9EF6-BDA4F3D63105}" type="slidenum">
              <a:rPr lang="en-US" smtClean="0"/>
              <a:t>‹#›</a:t>
            </a:fld>
            <a:endParaRPr lang="en-US"/>
          </a:p>
        </p:txBody>
      </p:sp>
    </p:spTree>
    <p:extLst>
      <p:ext uri="{BB962C8B-B14F-4D97-AF65-F5344CB8AC3E}">
        <p14:creationId xmlns:p14="http://schemas.microsoft.com/office/powerpoint/2010/main" val="1681164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CA2F6F-81E9-0844-B1D0-3AF3B9E83B3B}" type="datetimeFigureOut">
              <a:rPr lang="en-US" smtClean="0"/>
              <a:t>4/7/2022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F446C0-D32E-F143-9EF6-BDA4F3D63105}" type="slidenum">
              <a:rPr lang="en-US" smtClean="0"/>
              <a:t>‹#›</a:t>
            </a:fld>
            <a:endParaRPr lang="en-US"/>
          </a:p>
        </p:txBody>
      </p:sp>
    </p:spTree>
    <p:extLst>
      <p:ext uri="{BB962C8B-B14F-4D97-AF65-F5344CB8AC3E}">
        <p14:creationId xmlns:p14="http://schemas.microsoft.com/office/powerpoint/2010/main" val="1880960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Date Placeholder 4"/>
          <p:cNvSpPr>
            <a:spLocks noGrp="1"/>
          </p:cNvSpPr>
          <p:nvPr>
            <p:ph type="dt" sz="half" idx="10"/>
          </p:nvPr>
        </p:nvSpPr>
        <p:spPr/>
        <p:txBody>
          <a:bodyPr/>
          <a:lstStyle/>
          <a:p>
            <a:fld id="{B2CA2F6F-81E9-0844-B1D0-3AF3B9E83B3B}" type="datetimeFigureOut">
              <a:rPr lang="en-US" smtClean="0"/>
              <a:t>4/7/2022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F446C0-D32E-F143-9EF6-BDA4F3D63105}" type="slidenum">
              <a:rPr lang="en-US" smtClean="0"/>
              <a:t>‹#›</a:t>
            </a:fld>
            <a:endParaRPr lang="en-US"/>
          </a:p>
        </p:txBody>
      </p:sp>
    </p:spTree>
    <p:extLst>
      <p:ext uri="{BB962C8B-B14F-4D97-AF65-F5344CB8AC3E}">
        <p14:creationId xmlns:p14="http://schemas.microsoft.com/office/powerpoint/2010/main" val="1402893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Date Placeholder 4"/>
          <p:cNvSpPr>
            <a:spLocks noGrp="1"/>
          </p:cNvSpPr>
          <p:nvPr>
            <p:ph type="dt" sz="half" idx="10"/>
          </p:nvPr>
        </p:nvSpPr>
        <p:spPr/>
        <p:txBody>
          <a:bodyPr/>
          <a:lstStyle/>
          <a:p>
            <a:fld id="{B2CA2F6F-81E9-0844-B1D0-3AF3B9E83B3B}" type="datetimeFigureOut">
              <a:rPr lang="en-US" smtClean="0"/>
              <a:t>4/7/2022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F446C0-D32E-F143-9EF6-BDA4F3D63105}" type="slidenum">
              <a:rPr lang="en-US" smtClean="0"/>
              <a:t>‹#›</a:t>
            </a:fld>
            <a:endParaRPr lang="en-US"/>
          </a:p>
        </p:txBody>
      </p:sp>
    </p:spTree>
    <p:extLst>
      <p:ext uri="{BB962C8B-B14F-4D97-AF65-F5344CB8AC3E}">
        <p14:creationId xmlns:p14="http://schemas.microsoft.com/office/powerpoint/2010/main" val="778261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CA2F6F-81E9-0844-B1D0-3AF3B9E83B3B}" type="datetimeFigureOut">
              <a:rPr lang="en-US" smtClean="0"/>
              <a:t>4/7/2022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F446C0-D32E-F143-9EF6-BDA4F3D63105}" type="slidenum">
              <a:rPr lang="en-US" smtClean="0"/>
              <a:t>‹#›</a:t>
            </a:fld>
            <a:endParaRPr lang="en-US"/>
          </a:p>
        </p:txBody>
      </p:sp>
    </p:spTree>
    <p:extLst>
      <p:ext uri="{BB962C8B-B14F-4D97-AF65-F5344CB8AC3E}">
        <p14:creationId xmlns:p14="http://schemas.microsoft.com/office/powerpoint/2010/main" val="11261894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5A55F18B-1DB1-4070-A93A-0D96536D801A}"/>
              </a:ext>
            </a:extLst>
          </p:cNvPr>
          <p:cNvPicPr>
            <a:picLocks noChangeAspect="1"/>
          </p:cNvPicPr>
          <p:nvPr/>
        </p:nvPicPr>
        <p:blipFill>
          <a:blip r:embed="rId2"/>
          <a:stretch>
            <a:fillRect/>
          </a:stretch>
        </p:blipFill>
        <p:spPr>
          <a:xfrm>
            <a:off x="8142337" y="4817490"/>
            <a:ext cx="3369548" cy="1684774"/>
          </a:xfrm>
          <a:prstGeom prst="rect">
            <a:avLst/>
          </a:prstGeom>
        </p:spPr>
      </p:pic>
      <p:sp>
        <p:nvSpPr>
          <p:cNvPr id="9" name="Title 8">
            <a:extLst>
              <a:ext uri="{FF2B5EF4-FFF2-40B4-BE49-F238E27FC236}">
                <a16:creationId xmlns:a16="http://schemas.microsoft.com/office/drawing/2014/main" id="{F1335AC1-480C-FF48-9F33-8244987F0F3B}"/>
              </a:ext>
            </a:extLst>
          </p:cNvPr>
          <p:cNvSpPr>
            <a:spLocks noGrp="1"/>
          </p:cNvSpPr>
          <p:nvPr>
            <p:ph type="ctrTitle"/>
          </p:nvPr>
        </p:nvSpPr>
        <p:spPr>
          <a:xfrm>
            <a:off x="1524000" y="1705304"/>
            <a:ext cx="9144000" cy="1073492"/>
          </a:xfrm>
        </p:spPr>
        <p:txBody>
          <a:bodyPr>
            <a:normAutofit fontScale="90000"/>
          </a:bodyPr>
          <a:lstStyle/>
          <a:p>
            <a:pPr fontAlgn="base"/>
            <a:r>
              <a:rPr lang="sv-SE" b="1" dirty="0"/>
              <a:t>Rädda antibiotikan </a:t>
            </a:r>
            <a:br>
              <a:rPr lang="sv-SE" b="1" dirty="0"/>
            </a:br>
            <a:r>
              <a:rPr lang="sv-SE" b="1" dirty="0"/>
              <a:t>med kunskap och handling</a:t>
            </a:r>
          </a:p>
        </p:txBody>
      </p:sp>
      <p:sp>
        <p:nvSpPr>
          <p:cNvPr id="5" name="Subtitle 9">
            <a:extLst>
              <a:ext uri="{FF2B5EF4-FFF2-40B4-BE49-F238E27FC236}">
                <a16:creationId xmlns:a16="http://schemas.microsoft.com/office/drawing/2014/main" id="{D61F966A-CD3D-4D03-9912-F74628816286}"/>
              </a:ext>
            </a:extLst>
          </p:cNvPr>
          <p:cNvSpPr txBox="1">
            <a:spLocks/>
          </p:cNvSpPr>
          <p:nvPr/>
        </p:nvSpPr>
        <p:spPr>
          <a:xfrm>
            <a:off x="709882" y="2947527"/>
            <a:ext cx="10839224" cy="2133628"/>
          </a:xfrm>
          <a:prstGeom prst="rect">
            <a:avLst/>
          </a:prstGeom>
        </p:spPr>
        <p:txBody>
          <a:bodyPr vert="horz" lIns="91440" tIns="45720" rIns="91440" bIns="45720" rtlCol="0">
            <a:normAutofit/>
          </a:bodyPr>
          <a:lstStyle>
            <a:lvl1pPr marL="0" indent="0" algn="ctr" defTabSz="914354" rtl="0" eaLnBrk="1" latinLnBrk="0" hangingPunct="1">
              <a:lnSpc>
                <a:spcPct val="90000"/>
              </a:lnSpc>
              <a:spcBef>
                <a:spcPts val="1000"/>
              </a:spcBef>
              <a:buFont typeface="Arial" panose="020B0604020202020204" pitchFamily="34" charset="0"/>
              <a:buNone/>
              <a:defRPr sz="1800" kern="1200" spc="300">
                <a:solidFill>
                  <a:schemeClr val="tx1">
                    <a:alpha val="70000"/>
                  </a:schemeClr>
                </a:solidFill>
                <a:latin typeface="+mn-lt"/>
                <a:ea typeface="+mn-ea"/>
                <a:cs typeface="+mn-cs"/>
              </a:defRPr>
            </a:lvl1pPr>
            <a:lvl2pPr marL="457178" indent="0" algn="ctr" defTabSz="914354" rtl="0" eaLnBrk="1" latinLnBrk="0" hangingPunct="1">
              <a:lnSpc>
                <a:spcPct val="90000"/>
              </a:lnSpc>
              <a:spcBef>
                <a:spcPts val="500"/>
              </a:spcBef>
              <a:buFont typeface="Arial" panose="020B0604020202020204" pitchFamily="34" charset="0"/>
              <a:buNone/>
              <a:defRPr sz="2000" kern="1200">
                <a:solidFill>
                  <a:srgbClr val="818181"/>
                </a:solidFill>
                <a:latin typeface="+mn-lt"/>
                <a:ea typeface="+mn-ea"/>
                <a:cs typeface="+mn-cs"/>
              </a:defRPr>
            </a:lvl2pPr>
            <a:lvl3pPr marL="914354" indent="0" algn="ctr" defTabSz="914354" rtl="0" eaLnBrk="1" latinLnBrk="0" hangingPunct="1">
              <a:lnSpc>
                <a:spcPct val="90000"/>
              </a:lnSpc>
              <a:spcBef>
                <a:spcPts val="500"/>
              </a:spcBef>
              <a:buFont typeface="Arial" panose="020B0604020202020204" pitchFamily="34" charset="0"/>
              <a:buNone/>
              <a:defRPr sz="1800" kern="1200">
                <a:solidFill>
                  <a:srgbClr val="818181"/>
                </a:solidFill>
                <a:latin typeface="+mn-lt"/>
                <a:ea typeface="+mn-ea"/>
                <a:cs typeface="+mn-cs"/>
              </a:defRPr>
            </a:lvl3pPr>
            <a:lvl4pPr marL="1371532" indent="0" algn="ctr" defTabSz="914354" rtl="0" eaLnBrk="1" latinLnBrk="0" hangingPunct="1">
              <a:lnSpc>
                <a:spcPct val="90000"/>
              </a:lnSpc>
              <a:spcBef>
                <a:spcPts val="500"/>
              </a:spcBef>
              <a:buFont typeface="Arial" panose="020B0604020202020204" pitchFamily="34" charset="0"/>
              <a:buNone/>
              <a:defRPr sz="1600" kern="1200">
                <a:solidFill>
                  <a:srgbClr val="818181"/>
                </a:solidFill>
                <a:latin typeface="+mn-lt"/>
                <a:ea typeface="+mn-ea"/>
                <a:cs typeface="+mn-cs"/>
              </a:defRPr>
            </a:lvl4pPr>
            <a:lvl5pPr marL="1828709" indent="0" algn="ctr" defTabSz="914354" rtl="0" eaLnBrk="1" latinLnBrk="0" hangingPunct="1">
              <a:lnSpc>
                <a:spcPct val="90000"/>
              </a:lnSpc>
              <a:spcBef>
                <a:spcPts val="500"/>
              </a:spcBef>
              <a:buFont typeface="Arial" panose="020B0604020202020204" pitchFamily="34" charset="0"/>
              <a:buNone/>
              <a:defRPr sz="1600" kern="1200">
                <a:solidFill>
                  <a:srgbClr val="818181"/>
                </a:solidFill>
                <a:latin typeface="+mn-lt"/>
                <a:ea typeface="+mn-ea"/>
                <a:cs typeface="+mn-cs"/>
              </a:defRPr>
            </a:lvl5pPr>
            <a:lvl6pPr marL="2285886"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062"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240"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418"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v-SE" sz="2800" spc="0" dirty="0">
                <a:solidFill>
                  <a:srgbClr val="000000"/>
                </a:solidFill>
              </a:rPr>
              <a:t>Ett utbildningsmaterial från projektet </a:t>
            </a:r>
          </a:p>
          <a:p>
            <a:r>
              <a:rPr lang="sv-SE" sz="2800" i="1" spc="0" dirty="0">
                <a:solidFill>
                  <a:srgbClr val="000000"/>
                </a:solidFill>
              </a:rPr>
              <a:t>Undervisning för och lärande av handlingskompetens </a:t>
            </a:r>
            <a:br>
              <a:rPr lang="sv-SE" sz="2800" i="1" spc="0" dirty="0">
                <a:solidFill>
                  <a:srgbClr val="000000"/>
                </a:solidFill>
              </a:rPr>
            </a:br>
            <a:r>
              <a:rPr lang="sv-SE" sz="2800" i="1" spc="0" dirty="0">
                <a:solidFill>
                  <a:srgbClr val="000000"/>
                </a:solidFill>
              </a:rPr>
              <a:t>i utbildning om antibiotikaresistens</a:t>
            </a:r>
          </a:p>
          <a:p>
            <a:endParaRPr lang="sv-SE" spc="0" dirty="0">
              <a:latin typeface="Gill Alt One MT" panose="020B0502020104020203" pitchFamily="34" charset="0"/>
              <a:ea typeface="Calibri" panose="020F0502020204030204" pitchFamily="34" charset="0"/>
              <a:cs typeface="Times New Roman" panose="02020603050405020304" pitchFamily="18" charset="0"/>
            </a:endParaRPr>
          </a:p>
        </p:txBody>
      </p:sp>
      <p:sp>
        <p:nvSpPr>
          <p:cNvPr id="8" name="textruta 7">
            <a:extLst>
              <a:ext uri="{FF2B5EF4-FFF2-40B4-BE49-F238E27FC236}">
                <a16:creationId xmlns:a16="http://schemas.microsoft.com/office/drawing/2014/main" id="{1680835D-BDF4-437B-B589-2473688483A8}"/>
              </a:ext>
            </a:extLst>
          </p:cNvPr>
          <p:cNvSpPr txBox="1"/>
          <p:nvPr/>
        </p:nvSpPr>
        <p:spPr>
          <a:xfrm>
            <a:off x="2502040" y="4614595"/>
            <a:ext cx="7415683" cy="584775"/>
          </a:xfrm>
          <a:prstGeom prst="rect">
            <a:avLst/>
          </a:prstGeom>
          <a:noFill/>
        </p:spPr>
        <p:txBody>
          <a:bodyPr wrap="square" rtlCol="0">
            <a:spAutoFit/>
          </a:bodyPr>
          <a:lstStyle/>
          <a:p>
            <a:pPr algn="ctr"/>
            <a:r>
              <a:rPr lang="sv-SE" sz="1600" dirty="0">
                <a:latin typeface="Gill Alt One MT" panose="020B0502020104020203" pitchFamily="34" charset="0"/>
              </a:rPr>
              <a:t>Presentationer, lärarhandledningar och elevuppgifter kan laddas ner från </a:t>
            </a:r>
          </a:p>
          <a:p>
            <a:pPr algn="ctr"/>
            <a:r>
              <a:rPr lang="sv-SE" sz="1600" dirty="0">
                <a:latin typeface="Gill Alt One MT" panose="020B0502020104020203" pitchFamily="34" charset="0"/>
              </a:rPr>
              <a:t>Nationellt resurscentrum för biologiundervisnings webbplats: www.bioresurs.uu.se.</a:t>
            </a:r>
          </a:p>
        </p:txBody>
      </p:sp>
      <p:sp>
        <p:nvSpPr>
          <p:cNvPr id="4" name="textruta 3">
            <a:extLst>
              <a:ext uri="{FF2B5EF4-FFF2-40B4-BE49-F238E27FC236}">
                <a16:creationId xmlns:a16="http://schemas.microsoft.com/office/drawing/2014/main" id="{9481A7C1-A207-4930-9FA0-664CD4C606EE}"/>
              </a:ext>
            </a:extLst>
          </p:cNvPr>
          <p:cNvSpPr txBox="1"/>
          <p:nvPr/>
        </p:nvSpPr>
        <p:spPr>
          <a:xfrm>
            <a:off x="1939332" y="581685"/>
            <a:ext cx="8380325" cy="338554"/>
          </a:xfrm>
          <a:prstGeom prst="rect">
            <a:avLst/>
          </a:prstGeom>
          <a:noFill/>
        </p:spPr>
        <p:txBody>
          <a:bodyPr wrap="square" rtlCol="0">
            <a:spAutoFit/>
          </a:bodyPr>
          <a:lstStyle/>
          <a:p>
            <a:pPr algn="ctr"/>
            <a:r>
              <a:rPr lang="sv-SE" sz="1600" dirty="0"/>
              <a:t>PPT 4 </a:t>
            </a:r>
            <a:r>
              <a:rPr lang="sv-SE" sz="1600"/>
              <a:t>– HÖGSTADIET</a:t>
            </a:r>
            <a:endParaRPr lang="en-SE" sz="1600" dirty="0"/>
          </a:p>
        </p:txBody>
      </p:sp>
    </p:spTree>
    <p:extLst>
      <p:ext uri="{BB962C8B-B14F-4D97-AF65-F5344CB8AC3E}">
        <p14:creationId xmlns:p14="http://schemas.microsoft.com/office/powerpoint/2010/main" val="1607527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248521-22E6-47C1-A3F8-4AA55D673394}"/>
              </a:ext>
            </a:extLst>
          </p:cNvPr>
          <p:cNvSpPr>
            <a:spLocks noGrp="1"/>
          </p:cNvSpPr>
          <p:nvPr>
            <p:ph type="title"/>
          </p:nvPr>
        </p:nvSpPr>
        <p:spPr>
          <a:xfrm>
            <a:off x="1732026" y="421624"/>
            <a:ext cx="8727948" cy="525427"/>
          </a:xfrm>
        </p:spPr>
        <p:txBody>
          <a:bodyPr>
            <a:noAutofit/>
          </a:bodyPr>
          <a:lstStyle/>
          <a:p>
            <a:r>
              <a:rPr lang="sv-SE" sz="4000" dirty="0">
                <a:latin typeface="Gill Alt One MT" panose="020B0502020104020203" pitchFamily="34" charset="0"/>
                <a:ea typeface="Batang"/>
                <a:cs typeface="Calibri"/>
              </a:rPr>
              <a:t>Antibiotikaanvändning – sammanfattning</a:t>
            </a:r>
          </a:p>
        </p:txBody>
      </p:sp>
      <p:sp>
        <p:nvSpPr>
          <p:cNvPr id="7" name="Rektangel med rundade hörn 6"/>
          <p:cNvSpPr/>
          <p:nvPr/>
        </p:nvSpPr>
        <p:spPr>
          <a:xfrm>
            <a:off x="767025" y="1514788"/>
            <a:ext cx="4715608" cy="4210260"/>
          </a:xfrm>
          <a:prstGeom prst="roundRect">
            <a:avLst/>
          </a:prstGeom>
          <a:solidFill>
            <a:srgbClr val="E6E6E6"/>
          </a:solidFill>
          <a:ln w="1905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sv-SE" sz="2800" b="1" dirty="0">
                <a:solidFill>
                  <a:schemeClr val="tx1"/>
                </a:solidFill>
                <a:latin typeface="Gill Alt One MT" panose="020B0502020104020203" pitchFamily="34" charset="0"/>
                <a:cs typeface="Calibri"/>
              </a:rPr>
              <a:t>Fördelar</a:t>
            </a:r>
          </a:p>
          <a:p>
            <a:pPr marL="457200" indent="-457200">
              <a:spcBef>
                <a:spcPts val="1200"/>
              </a:spcBef>
              <a:buFont typeface="Arial" panose="020B0604020202020204" pitchFamily="34" charset="0"/>
              <a:buChar char="•"/>
            </a:pPr>
            <a:r>
              <a:rPr lang="sv-SE" sz="2400" dirty="0">
                <a:solidFill>
                  <a:schemeClr val="tx1"/>
                </a:solidFill>
                <a:latin typeface="Gill Alt One MT" panose="020B0502020104020203" pitchFamily="34" charset="0"/>
                <a:cs typeface="Calibri"/>
              </a:rPr>
              <a:t>Botar bakteriesjukdomar</a:t>
            </a:r>
          </a:p>
          <a:p>
            <a:pPr marL="457200" indent="-457200">
              <a:spcBef>
                <a:spcPts val="1200"/>
              </a:spcBef>
              <a:buFont typeface="Arial" panose="020B0604020202020204" pitchFamily="34" charset="0"/>
              <a:buChar char="•"/>
            </a:pPr>
            <a:r>
              <a:rPr lang="sv-SE" sz="2400" dirty="0">
                <a:solidFill>
                  <a:schemeClr val="tx1"/>
                </a:solidFill>
                <a:latin typeface="Gill Alt One MT" panose="020B0502020104020203" pitchFamily="34" charset="0"/>
                <a:cs typeface="Calibri"/>
              </a:rPr>
              <a:t>Cancerbehandlingar och operationer blir mindre riskfyllda (infektionsrisken)</a:t>
            </a:r>
          </a:p>
          <a:p>
            <a:pPr marL="457200" indent="-457200">
              <a:spcBef>
                <a:spcPts val="1200"/>
              </a:spcBef>
              <a:buFont typeface="Arial" panose="020B0604020202020204" pitchFamily="34" charset="0"/>
              <a:buChar char="•"/>
            </a:pPr>
            <a:r>
              <a:rPr lang="sv-SE" sz="2400" dirty="0">
                <a:solidFill>
                  <a:schemeClr val="tx1"/>
                </a:solidFill>
                <a:latin typeface="Gill Alt One MT" panose="020B0502020104020203" pitchFamily="34" charset="0"/>
                <a:cs typeface="Calibri"/>
              </a:rPr>
              <a:t>Vi blir friska och lever längre</a:t>
            </a:r>
          </a:p>
          <a:p>
            <a:pPr marL="457200" indent="-457200">
              <a:spcBef>
                <a:spcPts val="1200"/>
              </a:spcBef>
              <a:buFont typeface="Arial" panose="020B0604020202020204" pitchFamily="34" charset="0"/>
              <a:buChar char="•"/>
            </a:pPr>
            <a:r>
              <a:rPr lang="sv-SE" sz="2400" dirty="0">
                <a:solidFill>
                  <a:schemeClr val="tx1"/>
                </a:solidFill>
                <a:latin typeface="Gill Alt One MT" panose="020B0502020104020203" pitchFamily="34" charset="0"/>
                <a:cs typeface="Calibri"/>
              </a:rPr>
              <a:t>Dödliga sjukdomar kan lättare behandlas</a:t>
            </a:r>
          </a:p>
        </p:txBody>
      </p:sp>
      <p:sp>
        <p:nvSpPr>
          <p:cNvPr id="10" name="Rektangel med rundade hörn 9"/>
          <p:cNvSpPr/>
          <p:nvPr/>
        </p:nvSpPr>
        <p:spPr>
          <a:xfrm>
            <a:off x="6340508" y="1514788"/>
            <a:ext cx="5084467" cy="4210260"/>
          </a:xfrm>
          <a:prstGeom prst="roundRect">
            <a:avLst/>
          </a:prstGeom>
          <a:solidFill>
            <a:srgbClr val="E6E6E6"/>
          </a:solidFill>
          <a:ln w="1905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sv-SE" sz="2800" b="1" dirty="0">
                <a:solidFill>
                  <a:schemeClr val="tx1"/>
                </a:solidFill>
                <a:latin typeface="Gill Alt One MT" panose="020B0502020104020203" pitchFamily="34" charset="0"/>
                <a:cs typeface="Calibri"/>
              </a:rPr>
              <a:t>Nackdelar</a:t>
            </a:r>
          </a:p>
          <a:p>
            <a:pPr marL="342900" indent="-342900">
              <a:spcBef>
                <a:spcPts val="1200"/>
              </a:spcBef>
              <a:buFont typeface="Arial" panose="020B0604020202020204" pitchFamily="34" charset="0"/>
              <a:buChar char="•"/>
            </a:pPr>
            <a:r>
              <a:rPr lang="sv-SE" sz="2400" dirty="0">
                <a:solidFill>
                  <a:schemeClr val="tx1"/>
                </a:solidFill>
                <a:latin typeface="Gill Alt One MT" panose="020B0502020104020203" pitchFamily="34" charset="0"/>
                <a:cs typeface="Calibri"/>
              </a:rPr>
              <a:t>Antibiotikaresistens utvecklas om vi använder antibiotika i onödan </a:t>
            </a:r>
          </a:p>
          <a:p>
            <a:pPr marL="342900" indent="-342900">
              <a:spcBef>
                <a:spcPts val="1200"/>
              </a:spcBef>
              <a:buFont typeface="Arial" panose="020B0604020202020204" pitchFamily="34" charset="0"/>
              <a:buChar char="•"/>
            </a:pPr>
            <a:r>
              <a:rPr lang="sv-SE" sz="2400" dirty="0">
                <a:solidFill>
                  <a:schemeClr val="tx1"/>
                </a:solidFill>
                <a:latin typeface="Gill Alt One MT" panose="020B0502020104020203" pitchFamily="34" charset="0"/>
                <a:cs typeface="Calibri"/>
              </a:rPr>
              <a:t>Vår egen tarmflora, av goda bakterier, slås ut. Vi blir lättare känsliga för infektioner</a:t>
            </a:r>
          </a:p>
          <a:p>
            <a:pPr marL="342900" indent="-342900">
              <a:spcBef>
                <a:spcPts val="1200"/>
              </a:spcBef>
              <a:buFont typeface="Arial" panose="020B0604020202020204" pitchFamily="34" charset="0"/>
              <a:buChar char="•"/>
            </a:pPr>
            <a:r>
              <a:rPr lang="sv-SE" sz="2400" dirty="0">
                <a:solidFill>
                  <a:schemeClr val="tx1"/>
                </a:solidFill>
                <a:latin typeface="Gill Alt One MT" panose="020B0502020104020203" pitchFamily="34" charset="0"/>
                <a:cs typeface="Calibri"/>
              </a:rPr>
              <a:t>Antibiotikan kan bli verkningslös om den överanvänds</a:t>
            </a:r>
          </a:p>
        </p:txBody>
      </p:sp>
    </p:spTree>
    <p:extLst>
      <p:ext uri="{BB962C8B-B14F-4D97-AF65-F5344CB8AC3E}">
        <p14:creationId xmlns:p14="http://schemas.microsoft.com/office/powerpoint/2010/main" val="590444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A0601A-BB83-4FE3-9648-DFDCB24E38F4}"/>
              </a:ext>
            </a:extLst>
          </p:cNvPr>
          <p:cNvSpPr>
            <a:spLocks noGrp="1"/>
          </p:cNvSpPr>
          <p:nvPr>
            <p:ph type="title"/>
          </p:nvPr>
        </p:nvSpPr>
        <p:spPr>
          <a:xfrm>
            <a:off x="3829410" y="787601"/>
            <a:ext cx="5535653" cy="1704391"/>
          </a:xfrm>
        </p:spPr>
        <p:txBody>
          <a:bodyPr vert="horz" lIns="91440" tIns="45720" rIns="91440" bIns="45720" rtlCol="0" anchor="ctr">
            <a:noAutofit/>
          </a:bodyPr>
          <a:lstStyle/>
          <a:p>
            <a:r>
              <a:rPr lang="sv-SE" sz="2800" i="1" dirty="0">
                <a:latin typeface="Gill Alt One MT" panose="020B0502020104020203" pitchFamily="34" charset="0"/>
                <a:cs typeface="Calibri"/>
              </a:rPr>
              <a:t>”Vilka livsmedel väljer du och vad har det med antibiotikaresistens att göra?”</a:t>
            </a:r>
            <a:r>
              <a:rPr lang="sv-SE" sz="2800" dirty="0">
                <a:latin typeface="Gill Alt One MT" panose="020B0502020104020203" pitchFamily="34" charset="0"/>
                <a:cs typeface="Calibri"/>
              </a:rPr>
              <a:t> </a:t>
            </a:r>
          </a:p>
        </p:txBody>
      </p:sp>
      <p:sp>
        <p:nvSpPr>
          <p:cNvPr id="7" name="Rektangel med rundade hörn 6"/>
          <p:cNvSpPr/>
          <p:nvPr/>
        </p:nvSpPr>
        <p:spPr>
          <a:xfrm>
            <a:off x="830663" y="2756326"/>
            <a:ext cx="10530673" cy="3455692"/>
          </a:xfrm>
          <a:prstGeom prst="roundRect">
            <a:avLst/>
          </a:prstGeom>
          <a:solidFill>
            <a:srgbClr val="E6E6E6"/>
          </a:solidFill>
          <a:ln w="19050">
            <a:solidFill>
              <a:srgbClr val="990000"/>
            </a:solidFill>
          </a:ln>
        </p:spPr>
        <p:style>
          <a:lnRef idx="1">
            <a:schemeClr val="accent1"/>
          </a:lnRef>
          <a:fillRef idx="3">
            <a:schemeClr val="accent1"/>
          </a:fillRef>
          <a:effectRef idx="2">
            <a:schemeClr val="accent1"/>
          </a:effectRef>
          <a:fontRef idx="minor">
            <a:schemeClr val="lt1"/>
          </a:fontRef>
        </p:style>
        <p:txBody>
          <a:bodyPr rtlCol="0" anchor="ctr"/>
          <a:lstStyle/>
          <a:p>
            <a:r>
              <a:rPr lang="sv-SE" sz="2800" dirty="0">
                <a:solidFill>
                  <a:schemeClr val="tx1"/>
                </a:solidFill>
                <a:latin typeface="Gill Alt One MT" panose="020B0502020104020203" pitchFamily="34" charset="0"/>
                <a:ea typeface="+mn-lt"/>
                <a:cs typeface="+mn-lt"/>
              </a:rPr>
              <a:t>Du kommer i arbetet med ett dilemma få fakta om djurhållning i Sverige och även internationella exempel från Danmark och Tyskland. </a:t>
            </a:r>
          </a:p>
          <a:p>
            <a:pPr>
              <a:spcBef>
                <a:spcPts val="1200"/>
              </a:spcBef>
            </a:pPr>
            <a:r>
              <a:rPr lang="sv-SE" sz="2800" dirty="0">
                <a:solidFill>
                  <a:schemeClr val="tx1"/>
                </a:solidFill>
                <a:latin typeface="Gill Alt One MT" panose="020B0502020104020203" pitchFamily="34" charset="0"/>
                <a:ea typeface="+mn-lt"/>
                <a:cs typeface="+mn-lt"/>
              </a:rPr>
              <a:t>I Sverige använder vi mindre antibiotika än i många andra länder, men svenskt kött är dyrare. Om du köper kött har du som konsument viktiga val att göra, exempelvis genom att välja var köttet kommer ifrån (ursprungsland). Är det ett självklart val att göra i hela världen?</a:t>
            </a:r>
            <a:endParaRPr lang="sv-SE" sz="2800" dirty="0">
              <a:solidFill>
                <a:schemeClr val="tx1"/>
              </a:solidFill>
              <a:latin typeface="Gill Alt One MT" panose="020B0502020104020203" pitchFamily="34" charset="0"/>
              <a:cs typeface="Calibri"/>
            </a:endParaRPr>
          </a:p>
        </p:txBody>
      </p:sp>
      <p:pic>
        <p:nvPicPr>
          <p:cNvPr id="4" name="Bildobjekt 3">
            <a:extLst>
              <a:ext uri="{FF2B5EF4-FFF2-40B4-BE49-F238E27FC236}">
                <a16:creationId xmlns:a16="http://schemas.microsoft.com/office/drawing/2014/main" id="{F69B5E6D-762E-4E24-B4C9-D689D1692A29}"/>
              </a:ext>
            </a:extLst>
          </p:cNvPr>
          <p:cNvPicPr>
            <a:picLocks noChangeAspect="1"/>
          </p:cNvPicPr>
          <p:nvPr/>
        </p:nvPicPr>
        <p:blipFill>
          <a:blip r:embed="rId3"/>
          <a:stretch>
            <a:fillRect/>
          </a:stretch>
        </p:blipFill>
        <p:spPr>
          <a:xfrm>
            <a:off x="2474845" y="237728"/>
            <a:ext cx="1173696" cy="2254264"/>
          </a:xfrm>
          <a:prstGeom prst="rect">
            <a:avLst/>
          </a:prstGeom>
        </p:spPr>
      </p:pic>
    </p:spTree>
    <p:extLst>
      <p:ext uri="{BB962C8B-B14F-4D97-AF65-F5344CB8AC3E}">
        <p14:creationId xmlns:p14="http://schemas.microsoft.com/office/powerpoint/2010/main" val="845156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245E92CC-F257-472A-A480-7942B0BC311C}"/>
              </a:ext>
            </a:extLst>
          </p:cNvPr>
          <p:cNvPicPr>
            <a:picLocks noChangeAspect="1"/>
          </p:cNvPicPr>
          <p:nvPr/>
        </p:nvPicPr>
        <p:blipFill>
          <a:blip r:embed="rId3"/>
          <a:stretch>
            <a:fillRect/>
          </a:stretch>
        </p:blipFill>
        <p:spPr>
          <a:xfrm>
            <a:off x="1417106" y="0"/>
            <a:ext cx="9698557" cy="6858000"/>
          </a:xfrm>
          <a:prstGeom prst="rect">
            <a:avLst/>
          </a:prstGeom>
        </p:spPr>
      </p:pic>
    </p:spTree>
    <p:extLst>
      <p:ext uri="{BB962C8B-B14F-4D97-AF65-F5344CB8AC3E}">
        <p14:creationId xmlns:p14="http://schemas.microsoft.com/office/powerpoint/2010/main" val="2129430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982047"/>
            <a:ext cx="7772400" cy="1018712"/>
          </a:xfrm>
        </p:spPr>
        <p:txBody>
          <a:bodyPr>
            <a:noAutofit/>
          </a:bodyPr>
          <a:lstStyle/>
          <a:p>
            <a:r>
              <a:rPr lang="en-US" dirty="0" err="1">
                <a:latin typeface="Gill Alt One MT" panose="020B0502020104020203" pitchFamily="34" charset="0"/>
                <a:ea typeface="Batang"/>
                <a:cs typeface="Calibri"/>
              </a:rPr>
              <a:t>Antibiotikaresistens</a:t>
            </a:r>
            <a:br>
              <a:rPr lang="en-US" dirty="0">
                <a:latin typeface="Gill Alt One MT" panose="020B0502020104020203" pitchFamily="34" charset="0"/>
                <a:ea typeface="Batang"/>
                <a:cs typeface="Calibri"/>
              </a:rPr>
            </a:br>
            <a:r>
              <a:rPr lang="en-US" dirty="0">
                <a:latin typeface="Gill Alt One MT" panose="020B0502020104020203" pitchFamily="34" charset="0"/>
                <a:ea typeface="Batang"/>
                <a:cs typeface="Calibri"/>
              </a:rPr>
              <a:t>– </a:t>
            </a:r>
            <a:r>
              <a:rPr lang="en-US" dirty="0" err="1">
                <a:latin typeface="Gill Alt One MT" panose="020B0502020104020203" pitchFamily="34" charset="0"/>
                <a:ea typeface="Batang"/>
                <a:cs typeface="Calibri"/>
              </a:rPr>
              <a:t>lokalt</a:t>
            </a:r>
            <a:r>
              <a:rPr lang="en-US" dirty="0">
                <a:latin typeface="Gill Alt One MT" panose="020B0502020104020203" pitchFamily="34" charset="0"/>
                <a:ea typeface="Batang"/>
                <a:cs typeface="Calibri"/>
              </a:rPr>
              <a:t> och </a:t>
            </a:r>
            <a:r>
              <a:rPr lang="en-US" dirty="0" err="1">
                <a:latin typeface="Gill Alt One MT" panose="020B0502020104020203" pitchFamily="34" charset="0"/>
                <a:ea typeface="Batang"/>
                <a:cs typeface="Calibri"/>
              </a:rPr>
              <a:t>globalt</a:t>
            </a:r>
            <a:endParaRPr lang="en-US" dirty="0">
              <a:latin typeface="Gill Alt One MT" panose="020B0502020104020203" pitchFamily="34" charset="0"/>
              <a:ea typeface="Batang"/>
              <a:cs typeface="Calibri"/>
            </a:endParaRPr>
          </a:p>
        </p:txBody>
      </p:sp>
      <p:sp>
        <p:nvSpPr>
          <p:cNvPr id="6" name="Rektangel med rundade hörn 5"/>
          <p:cNvSpPr/>
          <p:nvPr/>
        </p:nvSpPr>
        <p:spPr>
          <a:xfrm>
            <a:off x="546234" y="2180528"/>
            <a:ext cx="7289532" cy="4107028"/>
          </a:xfrm>
          <a:prstGeom prst="roundRect">
            <a:avLst/>
          </a:prstGeom>
          <a:solidFill>
            <a:srgbClr val="E6E6E6"/>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800"/>
              </a:spcBef>
            </a:pPr>
            <a:r>
              <a:rPr lang="en-US" sz="2800" dirty="0" err="1">
                <a:solidFill>
                  <a:schemeClr val="tx1"/>
                </a:solidFill>
                <a:latin typeface="Gill Alt One MT" panose="020B0502020104020203" pitchFamily="34" charset="0"/>
                <a:ea typeface="+mn-lt"/>
                <a:cs typeface="+mn-lt"/>
              </a:rPr>
              <a:t>Läget</a:t>
            </a:r>
            <a:r>
              <a:rPr lang="en-US" sz="2800" dirty="0">
                <a:solidFill>
                  <a:schemeClr val="tx1"/>
                </a:solidFill>
                <a:latin typeface="Gill Alt One MT" panose="020B0502020104020203" pitchFamily="34" charset="0"/>
                <a:ea typeface="+mn-lt"/>
                <a:cs typeface="+mn-lt"/>
              </a:rPr>
              <a:t> </a:t>
            </a:r>
            <a:r>
              <a:rPr lang="en-US" sz="2800" dirty="0" err="1">
                <a:solidFill>
                  <a:schemeClr val="tx1"/>
                </a:solidFill>
                <a:latin typeface="Gill Alt One MT" panose="020B0502020104020203" pitchFamily="34" charset="0"/>
                <a:ea typeface="+mn-lt"/>
                <a:cs typeface="+mn-lt"/>
              </a:rPr>
              <a:t>i</a:t>
            </a:r>
            <a:r>
              <a:rPr lang="en-US" sz="2800" dirty="0">
                <a:solidFill>
                  <a:schemeClr val="tx1"/>
                </a:solidFill>
                <a:latin typeface="Gill Alt One MT" panose="020B0502020104020203" pitchFamily="34" charset="0"/>
                <a:ea typeface="+mn-lt"/>
                <a:cs typeface="+mn-lt"/>
              </a:rPr>
              <a:t> </a:t>
            </a:r>
            <a:r>
              <a:rPr lang="en-US" sz="2800" dirty="0" err="1">
                <a:solidFill>
                  <a:schemeClr val="tx1"/>
                </a:solidFill>
                <a:latin typeface="Gill Alt One MT" panose="020B0502020104020203" pitchFamily="34" charset="0"/>
                <a:ea typeface="+mn-lt"/>
                <a:cs typeface="+mn-lt"/>
              </a:rPr>
              <a:t>Sverige</a:t>
            </a:r>
            <a:r>
              <a:rPr lang="en-US" sz="2800" dirty="0">
                <a:solidFill>
                  <a:schemeClr val="tx1"/>
                </a:solidFill>
                <a:latin typeface="Gill Alt One MT" panose="020B0502020104020203" pitchFamily="34" charset="0"/>
                <a:ea typeface="+mn-lt"/>
                <a:cs typeface="+mn-lt"/>
              </a:rPr>
              <a:t>, Europa och </a:t>
            </a:r>
            <a:r>
              <a:rPr lang="en-US" sz="2800" dirty="0" err="1">
                <a:solidFill>
                  <a:schemeClr val="tx1"/>
                </a:solidFill>
                <a:latin typeface="Gill Alt One MT" panose="020B0502020104020203" pitchFamily="34" charset="0"/>
                <a:ea typeface="+mn-lt"/>
                <a:cs typeface="+mn-lt"/>
              </a:rPr>
              <a:t>världen</a:t>
            </a:r>
            <a:r>
              <a:rPr lang="en-US" sz="2800" dirty="0">
                <a:solidFill>
                  <a:schemeClr val="tx1"/>
                </a:solidFill>
                <a:latin typeface="Gill Alt One MT" panose="020B0502020104020203" pitchFamily="34" charset="0"/>
                <a:ea typeface="+mn-lt"/>
                <a:cs typeface="+mn-lt"/>
              </a:rPr>
              <a:t>:</a:t>
            </a:r>
          </a:p>
          <a:p>
            <a:pPr marL="457200" indent="-457200">
              <a:spcBef>
                <a:spcPts val="1800"/>
              </a:spcBef>
              <a:buFont typeface="Arial" panose="020B0604020202020204" pitchFamily="34" charset="0"/>
              <a:buChar char="•"/>
            </a:pPr>
            <a:r>
              <a:rPr lang="en-US" sz="2800" dirty="0" err="1">
                <a:solidFill>
                  <a:schemeClr val="tx1"/>
                </a:solidFill>
                <a:latin typeface="Gill Alt One MT" panose="020B0502020104020203" pitchFamily="34" charset="0"/>
              </a:rPr>
              <a:t>Användning</a:t>
            </a:r>
            <a:r>
              <a:rPr lang="en-US" sz="2800" dirty="0">
                <a:solidFill>
                  <a:schemeClr val="tx1"/>
                </a:solidFill>
                <a:latin typeface="Gill Alt One MT" panose="020B0502020104020203" pitchFamily="34" charset="0"/>
              </a:rPr>
              <a:t> av </a:t>
            </a:r>
            <a:r>
              <a:rPr lang="en-US" sz="2800" dirty="0" err="1">
                <a:solidFill>
                  <a:schemeClr val="tx1"/>
                </a:solidFill>
                <a:latin typeface="Gill Alt One MT" panose="020B0502020104020203" pitchFamily="34" charset="0"/>
              </a:rPr>
              <a:t>antibiotika</a:t>
            </a:r>
            <a:r>
              <a:rPr lang="en-US" sz="2800" dirty="0">
                <a:solidFill>
                  <a:schemeClr val="tx1"/>
                </a:solidFill>
                <a:latin typeface="Gill Alt One MT" panose="020B0502020104020203" pitchFamily="34" charset="0"/>
              </a:rPr>
              <a:t> </a:t>
            </a:r>
            <a:r>
              <a:rPr lang="en-US" sz="2800" dirty="0" err="1">
                <a:solidFill>
                  <a:schemeClr val="tx1"/>
                </a:solidFill>
                <a:latin typeface="Gill Alt One MT" panose="020B0502020104020203" pitchFamily="34" charset="0"/>
              </a:rPr>
              <a:t>och</a:t>
            </a:r>
            <a:r>
              <a:rPr lang="en-US" sz="2800" dirty="0">
                <a:solidFill>
                  <a:schemeClr val="tx1"/>
                </a:solidFill>
                <a:latin typeface="Gill Alt One MT" panose="020B0502020104020203" pitchFamily="34" charset="0"/>
              </a:rPr>
              <a:t> </a:t>
            </a:r>
            <a:r>
              <a:rPr lang="en-US" sz="2800" dirty="0" err="1">
                <a:solidFill>
                  <a:schemeClr val="tx1"/>
                </a:solidFill>
                <a:latin typeface="Gill Alt One MT" panose="020B0502020104020203" pitchFamily="34" charset="0"/>
              </a:rPr>
              <a:t>antibiotikaresistens</a:t>
            </a:r>
            <a:endParaRPr lang="en-US" sz="2800" dirty="0">
              <a:solidFill>
                <a:schemeClr val="tx1"/>
              </a:solidFill>
              <a:latin typeface="Gill Alt One MT" panose="020B0502020104020203" pitchFamily="34" charset="0"/>
              <a:cs typeface="Calibri"/>
            </a:endParaRPr>
          </a:p>
          <a:p>
            <a:pPr marL="457200" indent="-457200">
              <a:spcBef>
                <a:spcPts val="1800"/>
              </a:spcBef>
              <a:buFont typeface="Arial" panose="020B0604020202020204" pitchFamily="34" charset="0"/>
              <a:buChar char="•"/>
            </a:pPr>
            <a:r>
              <a:rPr lang="en-US" sz="2800" dirty="0" err="1">
                <a:solidFill>
                  <a:schemeClr val="tx1"/>
                </a:solidFill>
                <a:latin typeface="Gill Alt One MT" panose="020B0502020104020203" pitchFamily="34" charset="0"/>
                <a:cs typeface="Calibri"/>
              </a:rPr>
              <a:t>Tillgång</a:t>
            </a:r>
            <a:r>
              <a:rPr lang="en-US" sz="2800" dirty="0">
                <a:solidFill>
                  <a:schemeClr val="tx1"/>
                </a:solidFill>
                <a:latin typeface="Gill Alt One MT" panose="020B0502020104020203" pitchFamily="34" charset="0"/>
                <a:cs typeface="Calibri"/>
              </a:rPr>
              <a:t> till </a:t>
            </a:r>
            <a:r>
              <a:rPr lang="en-US" sz="2800" dirty="0" err="1">
                <a:solidFill>
                  <a:schemeClr val="tx1"/>
                </a:solidFill>
                <a:latin typeface="Gill Alt One MT" panose="020B0502020104020203" pitchFamily="34" charset="0"/>
                <a:cs typeface="Calibri"/>
              </a:rPr>
              <a:t>antibiotika</a:t>
            </a:r>
            <a:endParaRPr lang="en-US" sz="2800" dirty="0">
              <a:solidFill>
                <a:schemeClr val="tx1"/>
              </a:solidFill>
              <a:latin typeface="Gill Alt One MT" panose="020B0502020104020203" pitchFamily="34" charset="0"/>
              <a:cs typeface="Calibri"/>
            </a:endParaRPr>
          </a:p>
          <a:p>
            <a:pPr marL="457200" indent="-457200">
              <a:spcBef>
                <a:spcPts val="1800"/>
              </a:spcBef>
              <a:buFont typeface="Arial" panose="020B0604020202020204" pitchFamily="34" charset="0"/>
              <a:buChar char="•"/>
            </a:pPr>
            <a:r>
              <a:rPr lang="en-US" sz="2800" dirty="0" err="1">
                <a:solidFill>
                  <a:schemeClr val="tx1"/>
                </a:solidFill>
                <a:latin typeface="Gill Alt One MT" panose="020B0502020104020203" pitchFamily="34" charset="0"/>
                <a:ea typeface="+mn-lt"/>
                <a:cs typeface="+mn-lt"/>
              </a:rPr>
              <a:t>Djurhållning</a:t>
            </a:r>
            <a:r>
              <a:rPr lang="en-US" sz="2800" dirty="0">
                <a:solidFill>
                  <a:schemeClr val="tx1"/>
                </a:solidFill>
                <a:latin typeface="Gill Alt One MT" panose="020B0502020104020203" pitchFamily="34" charset="0"/>
                <a:ea typeface="+mn-lt"/>
                <a:cs typeface="+mn-lt"/>
              </a:rPr>
              <a:t> och </a:t>
            </a:r>
            <a:r>
              <a:rPr lang="en-US" sz="2800" dirty="0" err="1">
                <a:solidFill>
                  <a:schemeClr val="tx1"/>
                </a:solidFill>
                <a:latin typeface="Gill Alt One MT" panose="020B0502020104020203" pitchFamily="34" charset="0"/>
                <a:ea typeface="+mn-lt"/>
                <a:cs typeface="+mn-lt"/>
              </a:rPr>
              <a:t>antibiotika</a:t>
            </a:r>
            <a:endParaRPr lang="en-US" sz="2800" dirty="0">
              <a:solidFill>
                <a:schemeClr val="tx1"/>
              </a:solidFill>
              <a:latin typeface="Gill Alt One MT" panose="020B0502020104020203" pitchFamily="34" charset="0"/>
              <a:cs typeface="Calibri"/>
            </a:endParaRPr>
          </a:p>
          <a:p>
            <a:pPr marL="457200" indent="-457200">
              <a:spcBef>
                <a:spcPts val="1800"/>
              </a:spcBef>
              <a:buFont typeface="Arial" panose="020B0604020202020204" pitchFamily="34" charset="0"/>
              <a:buChar char="•"/>
            </a:pPr>
            <a:r>
              <a:rPr lang="en-US" sz="2800" dirty="0">
                <a:solidFill>
                  <a:schemeClr val="tx1"/>
                </a:solidFill>
                <a:latin typeface="Gill Alt One MT" panose="020B0502020104020203" pitchFamily="34" charset="0"/>
                <a:cs typeface="Calibri"/>
              </a:rPr>
              <a:t>Dilemma</a:t>
            </a:r>
          </a:p>
        </p:txBody>
      </p:sp>
      <p:sp>
        <p:nvSpPr>
          <p:cNvPr id="7" name="Rektangel med rundade hörn 5">
            <a:extLst>
              <a:ext uri="{FF2B5EF4-FFF2-40B4-BE49-F238E27FC236}">
                <a16:creationId xmlns:a16="http://schemas.microsoft.com/office/drawing/2014/main" id="{FC2C2B91-04F0-4590-B379-DEE53FE3158B}"/>
              </a:ext>
            </a:extLst>
          </p:cNvPr>
          <p:cNvSpPr/>
          <p:nvPr/>
        </p:nvSpPr>
        <p:spPr>
          <a:xfrm>
            <a:off x="5918200" y="2690094"/>
            <a:ext cx="5879966" cy="3312858"/>
          </a:xfrm>
          <a:prstGeom prst="roundRect">
            <a:avLst/>
          </a:prstGeom>
          <a:solidFill>
            <a:srgbClr val="AEAEAE"/>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800"/>
              </a:spcBef>
            </a:pPr>
            <a:endParaRPr lang="en-US" sz="2800" dirty="0">
              <a:solidFill>
                <a:schemeClr val="tx1"/>
              </a:solidFill>
              <a:latin typeface="Gill Alt One MT" panose="020B0502020104020203" pitchFamily="34" charset="0"/>
              <a:cs typeface="Calibri"/>
            </a:endParaRPr>
          </a:p>
        </p:txBody>
      </p:sp>
      <p:pic>
        <p:nvPicPr>
          <p:cNvPr id="4" name="Bildobjekt 3">
            <a:extLst>
              <a:ext uri="{FF2B5EF4-FFF2-40B4-BE49-F238E27FC236}">
                <a16:creationId xmlns:a16="http://schemas.microsoft.com/office/drawing/2014/main" id="{3645D235-61CB-47C8-B5D7-A402967F2EDB}"/>
              </a:ext>
            </a:extLst>
          </p:cNvPr>
          <p:cNvPicPr>
            <a:picLocks noChangeAspect="1"/>
          </p:cNvPicPr>
          <p:nvPr/>
        </p:nvPicPr>
        <p:blipFill>
          <a:blip r:embed="rId3"/>
          <a:stretch>
            <a:fillRect/>
          </a:stretch>
        </p:blipFill>
        <p:spPr>
          <a:xfrm>
            <a:off x="6223000" y="2886175"/>
            <a:ext cx="5315162" cy="2989778"/>
          </a:xfrm>
          <a:prstGeom prst="rect">
            <a:avLst/>
          </a:prstGeom>
        </p:spPr>
      </p:pic>
      <p:sp>
        <p:nvSpPr>
          <p:cNvPr id="8" name="Rektangel 7">
            <a:extLst>
              <a:ext uri="{FF2B5EF4-FFF2-40B4-BE49-F238E27FC236}">
                <a16:creationId xmlns:a16="http://schemas.microsoft.com/office/drawing/2014/main" id="{F6D22EF9-A052-49C7-8685-4D3DFD7C1A0C}"/>
              </a:ext>
            </a:extLst>
          </p:cNvPr>
          <p:cNvSpPr/>
          <p:nvPr/>
        </p:nvSpPr>
        <p:spPr>
          <a:xfrm rot="16200000">
            <a:off x="11178747" y="4242565"/>
            <a:ext cx="934038" cy="276999"/>
          </a:xfrm>
          <a:prstGeom prst="rect">
            <a:avLst/>
          </a:prstGeom>
        </p:spPr>
        <p:txBody>
          <a:bodyPr wrap="none">
            <a:spAutoFit/>
          </a:bodyPr>
          <a:lstStyle/>
          <a:p>
            <a:r>
              <a:rPr lang="sv-SE" sz="1200" dirty="0"/>
              <a:t>pixabay.com</a:t>
            </a:r>
          </a:p>
        </p:txBody>
      </p:sp>
    </p:spTree>
    <p:extLst>
      <p:ext uri="{BB962C8B-B14F-4D97-AF65-F5344CB8AC3E}">
        <p14:creationId xmlns:p14="http://schemas.microsoft.com/office/powerpoint/2010/main" val="1345079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235" y="217427"/>
            <a:ext cx="8424304" cy="1325563"/>
          </a:xfrm>
        </p:spPr>
        <p:txBody>
          <a:bodyPr>
            <a:normAutofit/>
          </a:bodyPr>
          <a:lstStyle/>
          <a:p>
            <a:r>
              <a:rPr lang="en-US" sz="4000" dirty="0" err="1">
                <a:latin typeface="Gill Alt One MT" panose="020B0502020104020203" pitchFamily="34" charset="0"/>
                <a:ea typeface="Batang"/>
                <a:cs typeface="Calibri"/>
              </a:rPr>
              <a:t>Läget</a:t>
            </a:r>
            <a:r>
              <a:rPr lang="en-US" sz="4000" dirty="0">
                <a:latin typeface="Gill Alt One MT" panose="020B0502020104020203" pitchFamily="34" charset="0"/>
                <a:ea typeface="Batang"/>
                <a:cs typeface="Calibri"/>
              </a:rPr>
              <a:t> </a:t>
            </a:r>
            <a:r>
              <a:rPr lang="en-US" sz="4000" dirty="0" err="1">
                <a:latin typeface="Gill Alt One MT" panose="020B0502020104020203" pitchFamily="34" charset="0"/>
                <a:ea typeface="Batang"/>
                <a:cs typeface="Calibri"/>
              </a:rPr>
              <a:t>i</a:t>
            </a:r>
            <a:r>
              <a:rPr lang="en-US" sz="4000" dirty="0">
                <a:latin typeface="Gill Alt One MT" panose="020B0502020104020203" pitchFamily="34" charset="0"/>
                <a:ea typeface="Batang"/>
                <a:cs typeface="Calibri"/>
              </a:rPr>
              <a:t> Sverige 2006-2018 – </a:t>
            </a:r>
            <a:r>
              <a:rPr lang="en-US" sz="4000" dirty="0" err="1">
                <a:latin typeface="Gill Alt One MT" panose="020B0502020104020203" pitchFamily="34" charset="0"/>
                <a:ea typeface="Batang"/>
                <a:cs typeface="Calibri"/>
              </a:rPr>
              <a:t>sjukvården</a:t>
            </a:r>
            <a:endParaRPr lang="en-US" sz="4000" dirty="0">
              <a:latin typeface="Gill Alt One MT" panose="020B0502020104020203" pitchFamily="34" charset="0"/>
              <a:ea typeface="Batang"/>
            </a:endParaRPr>
          </a:p>
        </p:txBody>
      </p:sp>
      <p:pic>
        <p:nvPicPr>
          <p:cNvPr id="14" name="Picture 13"/>
          <p:cNvPicPr/>
          <p:nvPr/>
        </p:nvPicPr>
        <p:blipFill>
          <a:blip r:embed="rId3">
            <a:extLst>
              <a:ext uri="{28A0092B-C50C-407E-A947-70E740481C1C}">
                <a14:useLocalDpi xmlns:a14="http://schemas.microsoft.com/office/drawing/2010/main" val="0"/>
              </a:ext>
            </a:extLst>
          </a:blip>
          <a:srcRect/>
          <a:stretch>
            <a:fillRect/>
          </a:stretch>
        </p:blipFill>
        <p:spPr bwMode="auto">
          <a:xfrm>
            <a:off x="2248781" y="1352623"/>
            <a:ext cx="5286584" cy="4977283"/>
          </a:xfrm>
          <a:prstGeom prst="rect">
            <a:avLst/>
          </a:prstGeom>
          <a:noFill/>
          <a:ln>
            <a:noFill/>
          </a:ln>
        </p:spPr>
      </p:pic>
      <p:sp>
        <p:nvSpPr>
          <p:cNvPr id="5" name="Rektangel med rundade hörn 4"/>
          <p:cNvSpPr/>
          <p:nvPr/>
        </p:nvSpPr>
        <p:spPr>
          <a:xfrm>
            <a:off x="5595487" y="2897981"/>
            <a:ext cx="4162124" cy="1187946"/>
          </a:xfrm>
          <a:prstGeom prst="roundRect">
            <a:avLst/>
          </a:prstGeom>
          <a:solidFill>
            <a:srgbClr val="E6E6E6"/>
          </a:solidFill>
          <a:ln w="1905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2400" dirty="0">
                <a:solidFill>
                  <a:schemeClr val="tx1"/>
                </a:solidFill>
                <a:latin typeface="Gill Alt One MT" panose="020B0502020104020203" pitchFamily="34" charset="0"/>
                <a:cs typeface="Calibri"/>
              </a:rPr>
              <a:t>I Sverige har vi en nedåtgående trend över användningen av antibiotika.</a:t>
            </a:r>
          </a:p>
        </p:txBody>
      </p:sp>
      <p:sp>
        <p:nvSpPr>
          <p:cNvPr id="4" name="textruta 3"/>
          <p:cNvSpPr txBox="1"/>
          <p:nvPr/>
        </p:nvSpPr>
        <p:spPr>
          <a:xfrm>
            <a:off x="2688703" y="1352623"/>
            <a:ext cx="4202224" cy="369332"/>
          </a:xfrm>
          <a:prstGeom prst="rect">
            <a:avLst/>
          </a:prstGeom>
          <a:solidFill>
            <a:schemeClr val="bg1"/>
          </a:solidFill>
        </p:spPr>
        <p:txBody>
          <a:bodyPr wrap="square" rtlCol="0">
            <a:spAutoFit/>
          </a:bodyPr>
          <a:lstStyle/>
          <a:p>
            <a:r>
              <a:rPr lang="sv-SE" dirty="0">
                <a:latin typeface="Gill Alt One MT" panose="020B0502020104020203" pitchFamily="34" charset="0"/>
              </a:rPr>
              <a:t>Antal expedieringar av antibiotika i Sverige</a:t>
            </a:r>
          </a:p>
        </p:txBody>
      </p:sp>
    </p:spTree>
    <p:extLst>
      <p:ext uri="{BB962C8B-B14F-4D97-AF65-F5344CB8AC3E}">
        <p14:creationId xmlns:p14="http://schemas.microsoft.com/office/powerpoint/2010/main" val="2137220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A65D0898-26ED-4ED0-B4B0-00540AE259B9}"/>
              </a:ext>
            </a:extLst>
          </p:cNvPr>
          <p:cNvSpPr txBox="1"/>
          <p:nvPr/>
        </p:nvSpPr>
        <p:spPr>
          <a:xfrm>
            <a:off x="1662363" y="366790"/>
            <a:ext cx="8867274" cy="523220"/>
          </a:xfrm>
          <a:prstGeom prst="rect">
            <a:avLst/>
          </a:prstGeom>
          <a:noFill/>
        </p:spPr>
        <p:txBody>
          <a:bodyPr wrap="square" rtlCol="0">
            <a:spAutoFit/>
          </a:bodyPr>
          <a:lstStyle/>
          <a:p>
            <a:pPr algn="ctr"/>
            <a:r>
              <a:rPr lang="sv-SE" sz="2800" dirty="0"/>
              <a:t>Antibiotikaresistenta bakterier ökar i hela världen</a:t>
            </a:r>
          </a:p>
        </p:txBody>
      </p:sp>
      <p:pic>
        <p:nvPicPr>
          <p:cNvPr id="5" name="Bildobjekt 4">
            <a:extLst>
              <a:ext uri="{FF2B5EF4-FFF2-40B4-BE49-F238E27FC236}">
                <a16:creationId xmlns:a16="http://schemas.microsoft.com/office/drawing/2014/main" id="{CE3B624A-F594-4A6F-A05C-941AA63BC0B4}"/>
              </a:ext>
            </a:extLst>
          </p:cNvPr>
          <p:cNvPicPr>
            <a:picLocks noChangeAspect="1"/>
          </p:cNvPicPr>
          <p:nvPr/>
        </p:nvPicPr>
        <p:blipFill>
          <a:blip r:embed="rId3"/>
          <a:stretch>
            <a:fillRect/>
          </a:stretch>
        </p:blipFill>
        <p:spPr>
          <a:xfrm>
            <a:off x="1418313" y="1024932"/>
            <a:ext cx="9355373" cy="5315553"/>
          </a:xfrm>
          <a:prstGeom prst="rect">
            <a:avLst/>
          </a:prstGeom>
        </p:spPr>
      </p:pic>
    </p:spTree>
    <p:extLst>
      <p:ext uri="{BB962C8B-B14F-4D97-AF65-F5344CB8AC3E}">
        <p14:creationId xmlns:p14="http://schemas.microsoft.com/office/powerpoint/2010/main" val="95987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C17F2-7FD1-4241-9738-EC2D79425267}"/>
              </a:ext>
            </a:extLst>
          </p:cNvPr>
          <p:cNvSpPr>
            <a:spLocks noGrp="1"/>
          </p:cNvSpPr>
          <p:nvPr>
            <p:ph type="title"/>
          </p:nvPr>
        </p:nvSpPr>
        <p:spPr>
          <a:xfrm>
            <a:off x="1761323" y="160338"/>
            <a:ext cx="8669354" cy="1143000"/>
          </a:xfrm>
        </p:spPr>
        <p:txBody>
          <a:bodyPr>
            <a:normAutofit/>
          </a:bodyPr>
          <a:lstStyle/>
          <a:p>
            <a:pPr algn="ctr"/>
            <a:r>
              <a:rPr lang="sv-SE" sz="2800" dirty="0">
                <a:latin typeface="Gill Alt One MT" panose="020B0502020104020203" pitchFamily="34" charset="0"/>
                <a:ea typeface="Batang"/>
                <a:cs typeface="Calibri"/>
              </a:rPr>
              <a:t>Tillgången till antibiotika och antibiotikaresistens följer varandra, därför är det viktigt att vara restriktiv.</a:t>
            </a:r>
            <a:endParaRPr lang="sv-SE" sz="2800" dirty="0">
              <a:latin typeface="Gill Alt One MT" panose="020B0502020104020203" pitchFamily="34" charset="0"/>
              <a:ea typeface="Batang"/>
            </a:endParaRPr>
          </a:p>
        </p:txBody>
      </p:sp>
      <p:sp>
        <p:nvSpPr>
          <p:cNvPr id="5" name="Rektangel med rundade hörn 4"/>
          <p:cNvSpPr/>
          <p:nvPr/>
        </p:nvSpPr>
        <p:spPr>
          <a:xfrm>
            <a:off x="1680860" y="1398818"/>
            <a:ext cx="8563476" cy="4889633"/>
          </a:xfrm>
          <a:prstGeom prst="roundRect">
            <a:avLst/>
          </a:prstGeom>
          <a:solidFill>
            <a:srgbClr val="E6E6E6"/>
          </a:solidFill>
          <a:ln w="1905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457200" indent="-457200">
              <a:spcBef>
                <a:spcPts val="1800"/>
              </a:spcBef>
              <a:buFont typeface="Arial" panose="020B0604020202020204" pitchFamily="34" charset="0"/>
              <a:buChar char="•"/>
            </a:pPr>
            <a:r>
              <a:rPr lang="sv-SE" sz="2800" dirty="0">
                <a:solidFill>
                  <a:schemeClr val="tx1"/>
                </a:solidFill>
                <a:latin typeface="Gill Alt One MT" panose="020B0502020104020203" pitchFamily="34" charset="0"/>
                <a:cs typeface="Calibri"/>
              </a:rPr>
              <a:t>I Sverige </a:t>
            </a:r>
            <a:r>
              <a:rPr lang="sv-SE" sz="2800" u="sng" dirty="0">
                <a:solidFill>
                  <a:schemeClr val="tx1"/>
                </a:solidFill>
                <a:latin typeface="Gill Alt One MT" panose="020B0502020104020203" pitchFamily="34" charset="0"/>
                <a:cs typeface="Calibri"/>
              </a:rPr>
              <a:t>måste du ha ett recept</a:t>
            </a:r>
            <a:r>
              <a:rPr lang="sv-SE" sz="2800" dirty="0">
                <a:solidFill>
                  <a:schemeClr val="tx1"/>
                </a:solidFill>
                <a:latin typeface="Gill Alt One MT" panose="020B0502020104020203" pitchFamily="34" charset="0"/>
                <a:cs typeface="Calibri"/>
              </a:rPr>
              <a:t> från en läkare för att kunna köpa ut antibiotika.</a:t>
            </a:r>
          </a:p>
          <a:p>
            <a:pPr marL="457200" indent="-457200">
              <a:spcBef>
                <a:spcPts val="1800"/>
              </a:spcBef>
              <a:buFont typeface="Arial" panose="020B0604020202020204" pitchFamily="34" charset="0"/>
              <a:buChar char="•"/>
            </a:pPr>
            <a:r>
              <a:rPr lang="sv-SE" sz="2800" dirty="0">
                <a:solidFill>
                  <a:schemeClr val="tx1"/>
                </a:solidFill>
                <a:latin typeface="Gill Alt One MT" panose="020B0502020104020203" pitchFamily="34" charset="0"/>
                <a:cs typeface="Calibri"/>
              </a:rPr>
              <a:t>I vissa länder kan du själv bestämma om du vill köpa antibiotika </a:t>
            </a:r>
            <a:r>
              <a:rPr lang="sv-SE" sz="2800" i="1" dirty="0">
                <a:solidFill>
                  <a:schemeClr val="tx1"/>
                </a:solidFill>
                <a:latin typeface="Gill Alt One MT" panose="020B0502020104020203" pitchFamily="34" charset="0"/>
                <a:cs typeface="Calibri"/>
              </a:rPr>
              <a:t>utan recept.</a:t>
            </a:r>
          </a:p>
          <a:p>
            <a:pPr marL="457200" indent="-457200">
              <a:spcBef>
                <a:spcPts val="1800"/>
              </a:spcBef>
              <a:buFont typeface="Arial" panose="020B0604020202020204" pitchFamily="34" charset="0"/>
              <a:buChar char="•"/>
            </a:pPr>
            <a:r>
              <a:rPr lang="sv-SE" sz="2800" dirty="0">
                <a:solidFill>
                  <a:schemeClr val="tx1"/>
                </a:solidFill>
                <a:latin typeface="Gill Alt One MT" panose="020B0502020104020203" pitchFamily="34" charset="0"/>
                <a:cs typeface="Calibri"/>
              </a:rPr>
              <a:t>Apotek på nätet måste vara godkända. </a:t>
            </a:r>
            <a:br>
              <a:rPr lang="sv-SE" sz="2800" dirty="0">
                <a:solidFill>
                  <a:schemeClr val="tx1"/>
                </a:solidFill>
                <a:latin typeface="Gill Alt One MT" panose="020B0502020104020203" pitchFamily="34" charset="0"/>
                <a:cs typeface="Calibri"/>
              </a:rPr>
            </a:br>
            <a:r>
              <a:rPr lang="sv-SE" sz="2800" dirty="0">
                <a:solidFill>
                  <a:schemeClr val="tx1"/>
                </a:solidFill>
                <a:latin typeface="Gill Alt One MT" panose="020B0502020104020203" pitchFamily="34" charset="0"/>
                <a:cs typeface="Calibri"/>
              </a:rPr>
              <a:t>Titta efter loggan när du köper på nätet</a:t>
            </a:r>
          </a:p>
          <a:p>
            <a:pPr marL="457200" indent="-457200">
              <a:spcBef>
                <a:spcPts val="1800"/>
              </a:spcBef>
              <a:buFont typeface="Arial" panose="020B0604020202020204" pitchFamily="34" charset="0"/>
              <a:buChar char="•"/>
            </a:pPr>
            <a:r>
              <a:rPr lang="sv-SE" sz="2800" dirty="0">
                <a:solidFill>
                  <a:schemeClr val="tx1"/>
                </a:solidFill>
                <a:latin typeface="Gill Alt One MT" panose="020B0502020104020203" pitchFamily="34" charset="0"/>
                <a:cs typeface="Calibri"/>
              </a:rPr>
              <a:t>Spara och använd </a:t>
            </a:r>
            <a:r>
              <a:rPr lang="sv-SE" sz="2800" i="1" dirty="0">
                <a:solidFill>
                  <a:schemeClr val="tx1"/>
                </a:solidFill>
                <a:latin typeface="Gill Alt One MT" panose="020B0502020104020203" pitchFamily="34" charset="0"/>
                <a:cs typeface="Calibri"/>
              </a:rPr>
              <a:t>aldrig</a:t>
            </a:r>
            <a:r>
              <a:rPr lang="sv-SE" sz="2800" dirty="0">
                <a:solidFill>
                  <a:schemeClr val="tx1"/>
                </a:solidFill>
                <a:latin typeface="Gill Alt One MT" panose="020B0502020104020203" pitchFamily="34" charset="0"/>
                <a:cs typeface="Calibri"/>
              </a:rPr>
              <a:t> överbliven antibiotika. Lämna på apotek.</a:t>
            </a:r>
          </a:p>
        </p:txBody>
      </p:sp>
      <p:pic>
        <p:nvPicPr>
          <p:cNvPr id="8" name="Bildobjekt 7">
            <a:extLst>
              <a:ext uri="{FF2B5EF4-FFF2-40B4-BE49-F238E27FC236}">
                <a16:creationId xmlns:a16="http://schemas.microsoft.com/office/drawing/2014/main" id="{BA5C65B2-0F97-4916-9A81-BD06A7B6A14C}"/>
              </a:ext>
            </a:extLst>
          </p:cNvPr>
          <p:cNvPicPr>
            <a:picLocks noChangeAspect="1"/>
          </p:cNvPicPr>
          <p:nvPr/>
        </p:nvPicPr>
        <p:blipFill>
          <a:blip r:embed="rId3"/>
          <a:stretch>
            <a:fillRect/>
          </a:stretch>
        </p:blipFill>
        <p:spPr>
          <a:xfrm>
            <a:off x="8428961" y="3429000"/>
            <a:ext cx="1508858" cy="1508858"/>
          </a:xfrm>
          <a:prstGeom prst="rect">
            <a:avLst/>
          </a:prstGeom>
        </p:spPr>
      </p:pic>
    </p:spTree>
    <p:extLst>
      <p:ext uri="{BB962C8B-B14F-4D97-AF65-F5344CB8AC3E}">
        <p14:creationId xmlns:p14="http://schemas.microsoft.com/office/powerpoint/2010/main" val="1134613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787BCA0D-0F2A-41FE-AB11-EC8A153C6E48}"/>
              </a:ext>
            </a:extLst>
          </p:cNvPr>
          <p:cNvPicPr>
            <a:picLocks noChangeAspect="1"/>
          </p:cNvPicPr>
          <p:nvPr/>
        </p:nvPicPr>
        <p:blipFill>
          <a:blip r:embed="rId3"/>
          <a:stretch>
            <a:fillRect/>
          </a:stretch>
        </p:blipFill>
        <p:spPr>
          <a:xfrm>
            <a:off x="3521160" y="1939901"/>
            <a:ext cx="4944954" cy="3425062"/>
          </a:xfrm>
          <a:prstGeom prst="rect">
            <a:avLst/>
          </a:prstGeom>
        </p:spPr>
      </p:pic>
      <p:sp>
        <p:nvSpPr>
          <p:cNvPr id="4" name="Rektangel med rundade hörn 4">
            <a:extLst>
              <a:ext uri="{FF2B5EF4-FFF2-40B4-BE49-F238E27FC236}">
                <a16:creationId xmlns:a16="http://schemas.microsoft.com/office/drawing/2014/main" id="{F6F787E6-AFAC-4BD8-BFFE-4E90988F9123}"/>
              </a:ext>
            </a:extLst>
          </p:cNvPr>
          <p:cNvSpPr/>
          <p:nvPr/>
        </p:nvSpPr>
        <p:spPr>
          <a:xfrm>
            <a:off x="265351" y="1526022"/>
            <a:ext cx="3255809" cy="1579493"/>
          </a:xfrm>
          <a:prstGeom prst="roundRect">
            <a:avLst/>
          </a:prstGeom>
          <a:solidFill>
            <a:srgbClr val="E6E6E6"/>
          </a:solidFill>
          <a:ln w="1905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200"/>
              </a:spcBef>
            </a:pPr>
            <a:r>
              <a:rPr lang="sv-SE" sz="2800" dirty="0">
                <a:solidFill>
                  <a:srgbClr val="000000"/>
                </a:solidFill>
              </a:rPr>
              <a:t>Individen  </a:t>
            </a:r>
          </a:p>
          <a:p>
            <a:pPr lvl="0">
              <a:spcBef>
                <a:spcPts val="1200"/>
              </a:spcBef>
            </a:pPr>
            <a:r>
              <a:rPr lang="sv-SE" sz="2000" dirty="0">
                <a:solidFill>
                  <a:schemeClr val="tx1"/>
                </a:solidFill>
              </a:rPr>
              <a:t>Spelar mina val som konsument någon roll?</a:t>
            </a:r>
            <a:endParaRPr lang="sv-SE" sz="2000" dirty="0">
              <a:solidFill>
                <a:schemeClr val="tx1"/>
              </a:solidFill>
              <a:cs typeface="Calibri"/>
            </a:endParaRPr>
          </a:p>
        </p:txBody>
      </p:sp>
      <p:sp>
        <p:nvSpPr>
          <p:cNvPr id="8" name="Rektangel med rundade hörn 4">
            <a:extLst>
              <a:ext uri="{FF2B5EF4-FFF2-40B4-BE49-F238E27FC236}">
                <a16:creationId xmlns:a16="http://schemas.microsoft.com/office/drawing/2014/main" id="{4B314140-70A5-4D80-8788-A934048A68AF}"/>
              </a:ext>
            </a:extLst>
          </p:cNvPr>
          <p:cNvSpPr/>
          <p:nvPr/>
        </p:nvSpPr>
        <p:spPr>
          <a:xfrm>
            <a:off x="4242885" y="224329"/>
            <a:ext cx="3430416" cy="1579493"/>
          </a:xfrm>
          <a:prstGeom prst="roundRect">
            <a:avLst/>
          </a:prstGeom>
          <a:solidFill>
            <a:srgbClr val="E6E6E6"/>
          </a:solidFill>
          <a:ln w="1905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200"/>
              </a:spcBef>
            </a:pPr>
            <a:r>
              <a:rPr lang="sv-SE" sz="2800" dirty="0">
                <a:solidFill>
                  <a:srgbClr val="000000"/>
                </a:solidFill>
              </a:rPr>
              <a:t>Etik och moral</a:t>
            </a:r>
          </a:p>
          <a:p>
            <a:pPr>
              <a:spcBef>
                <a:spcPts val="1200"/>
              </a:spcBef>
            </a:pPr>
            <a:r>
              <a:rPr lang="sv-SE" sz="2000" dirty="0">
                <a:solidFill>
                  <a:srgbClr val="000000"/>
                </a:solidFill>
              </a:rPr>
              <a:t>När ska antibiotika användas? Vem bestämmer det?</a:t>
            </a:r>
            <a:endParaRPr lang="sv-SE" sz="2800" dirty="0">
              <a:solidFill>
                <a:srgbClr val="000000"/>
              </a:solidFill>
              <a:latin typeface="Palatino Linotype" panose="02040502050505030304" pitchFamily="18" charset="0"/>
            </a:endParaRPr>
          </a:p>
        </p:txBody>
      </p:sp>
      <p:sp>
        <p:nvSpPr>
          <p:cNvPr id="9" name="Rektangel med rundade hörn 4">
            <a:extLst>
              <a:ext uri="{FF2B5EF4-FFF2-40B4-BE49-F238E27FC236}">
                <a16:creationId xmlns:a16="http://schemas.microsoft.com/office/drawing/2014/main" id="{11CC0900-0DEA-45A2-B098-71040A960EDA}"/>
              </a:ext>
            </a:extLst>
          </p:cNvPr>
          <p:cNvSpPr/>
          <p:nvPr/>
        </p:nvSpPr>
        <p:spPr>
          <a:xfrm>
            <a:off x="8395026" y="1281884"/>
            <a:ext cx="3536428" cy="1823631"/>
          </a:xfrm>
          <a:prstGeom prst="roundRect">
            <a:avLst/>
          </a:prstGeom>
          <a:solidFill>
            <a:srgbClr val="E6E6E6"/>
          </a:solidFill>
          <a:ln w="1905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spcBef>
                <a:spcPts val="1200"/>
              </a:spcBef>
              <a:tabLst>
                <a:tab pos="0" algn="l"/>
              </a:tabLst>
            </a:pPr>
            <a:r>
              <a:rPr lang="sv-SE" sz="2800" dirty="0">
                <a:solidFill>
                  <a:srgbClr val="000000"/>
                </a:solidFill>
              </a:rPr>
              <a:t>Aktörer</a:t>
            </a:r>
          </a:p>
          <a:p>
            <a:pPr marL="0" lvl="1">
              <a:spcBef>
                <a:spcPts val="1200"/>
              </a:spcBef>
              <a:tabLst>
                <a:tab pos="0" algn="l"/>
              </a:tabLst>
            </a:pPr>
            <a:r>
              <a:rPr lang="sv-SE" sz="2000" dirty="0">
                <a:solidFill>
                  <a:srgbClr val="000000"/>
                </a:solidFill>
              </a:rPr>
              <a:t>Vilka kan påverka? (EU, media, politiker, läkare, veterinärer, lantbrukare o.s.v.)</a:t>
            </a:r>
          </a:p>
        </p:txBody>
      </p:sp>
      <p:sp>
        <p:nvSpPr>
          <p:cNvPr id="2" name="textruta 1">
            <a:extLst>
              <a:ext uri="{FF2B5EF4-FFF2-40B4-BE49-F238E27FC236}">
                <a16:creationId xmlns:a16="http://schemas.microsoft.com/office/drawing/2014/main" id="{8D9DBD0D-BB9A-426E-8DE0-47209676653F}"/>
              </a:ext>
            </a:extLst>
          </p:cNvPr>
          <p:cNvSpPr txBox="1"/>
          <p:nvPr/>
        </p:nvSpPr>
        <p:spPr>
          <a:xfrm>
            <a:off x="4454115" y="3863583"/>
            <a:ext cx="3168488" cy="707886"/>
          </a:xfrm>
          <a:prstGeom prst="rect">
            <a:avLst/>
          </a:prstGeom>
          <a:noFill/>
        </p:spPr>
        <p:txBody>
          <a:bodyPr wrap="square" rtlCol="0">
            <a:spAutoFit/>
          </a:bodyPr>
          <a:lstStyle/>
          <a:p>
            <a:pPr algn="ctr"/>
            <a:r>
              <a:rPr lang="sv-SE" sz="4000" dirty="0"/>
              <a:t>Diskutera</a:t>
            </a:r>
          </a:p>
        </p:txBody>
      </p:sp>
      <p:sp>
        <p:nvSpPr>
          <p:cNvPr id="3" name="Rektangel 2">
            <a:extLst>
              <a:ext uri="{FF2B5EF4-FFF2-40B4-BE49-F238E27FC236}">
                <a16:creationId xmlns:a16="http://schemas.microsoft.com/office/drawing/2014/main" id="{0249596F-F5D6-44F0-8721-63488F352D44}"/>
              </a:ext>
            </a:extLst>
          </p:cNvPr>
          <p:cNvSpPr/>
          <p:nvPr/>
        </p:nvSpPr>
        <p:spPr>
          <a:xfrm>
            <a:off x="1062650" y="5409469"/>
            <a:ext cx="10168932" cy="930868"/>
          </a:xfrm>
          <a:prstGeom prst="rect">
            <a:avLst/>
          </a:prstGeom>
        </p:spPr>
        <p:txBody>
          <a:bodyPr/>
          <a:lstStyle/>
          <a:p>
            <a:pPr algn="ctr"/>
            <a:r>
              <a:rPr lang="sv-SE" sz="2800" dirty="0"/>
              <a:t>Varför är användningen av antibiotika större i vissa länder än i andra? </a:t>
            </a:r>
          </a:p>
          <a:p>
            <a:pPr algn="ctr"/>
            <a:r>
              <a:rPr lang="sv-SE" sz="2800" dirty="0"/>
              <a:t>T ex mycket högre användning i Spanien och Grekland än i Sverige.</a:t>
            </a:r>
          </a:p>
        </p:txBody>
      </p:sp>
    </p:spTree>
    <p:extLst>
      <p:ext uri="{BB962C8B-B14F-4D97-AF65-F5344CB8AC3E}">
        <p14:creationId xmlns:p14="http://schemas.microsoft.com/office/powerpoint/2010/main" val="309433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45DD234B-2807-4010-896B-1CE73F763096}"/>
              </a:ext>
            </a:extLst>
          </p:cNvPr>
          <p:cNvPicPr>
            <a:picLocks noChangeAspect="1"/>
          </p:cNvPicPr>
          <p:nvPr/>
        </p:nvPicPr>
        <p:blipFill>
          <a:blip r:embed="rId3"/>
          <a:stretch>
            <a:fillRect/>
          </a:stretch>
        </p:blipFill>
        <p:spPr>
          <a:xfrm>
            <a:off x="3651919" y="1465568"/>
            <a:ext cx="4888160" cy="3844174"/>
          </a:xfrm>
          <a:prstGeom prst="rect">
            <a:avLst/>
          </a:prstGeom>
        </p:spPr>
      </p:pic>
      <p:sp>
        <p:nvSpPr>
          <p:cNvPr id="8" name="Rektangel med rundade hörn 4">
            <a:extLst>
              <a:ext uri="{FF2B5EF4-FFF2-40B4-BE49-F238E27FC236}">
                <a16:creationId xmlns:a16="http://schemas.microsoft.com/office/drawing/2014/main" id="{4B314140-70A5-4D80-8788-A934048A68AF}"/>
              </a:ext>
            </a:extLst>
          </p:cNvPr>
          <p:cNvSpPr/>
          <p:nvPr/>
        </p:nvSpPr>
        <p:spPr>
          <a:xfrm>
            <a:off x="4380792" y="294759"/>
            <a:ext cx="3430416" cy="1170809"/>
          </a:xfrm>
          <a:prstGeom prst="roundRect">
            <a:avLst/>
          </a:prstGeom>
          <a:solidFill>
            <a:srgbClr val="E6E6E6"/>
          </a:solidFill>
          <a:ln w="1905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sv-SE" sz="2800" dirty="0">
                <a:solidFill>
                  <a:srgbClr val="000000"/>
                </a:solidFill>
              </a:rPr>
              <a:t>Biologi</a:t>
            </a:r>
            <a:endParaRPr lang="sv-SE" sz="2800" b="1" dirty="0">
              <a:solidFill>
                <a:srgbClr val="000000"/>
              </a:solidFill>
              <a:latin typeface="Gill Alt One MT" panose="020B0502020104020203" pitchFamily="34" charset="0"/>
            </a:endParaRPr>
          </a:p>
          <a:p>
            <a:pPr lvl="0" algn="ctr">
              <a:spcBef>
                <a:spcPts val="1200"/>
              </a:spcBef>
            </a:pPr>
            <a:r>
              <a:rPr lang="sv-SE" sz="2000" dirty="0">
                <a:solidFill>
                  <a:schemeClr val="tx1"/>
                </a:solidFill>
                <a:latin typeface="Gill Alt One MT" panose="020B0502020104020203" pitchFamily="34" charset="0"/>
              </a:rPr>
              <a:t>Hur blir bakterier resistenta?</a:t>
            </a:r>
          </a:p>
        </p:txBody>
      </p:sp>
      <p:sp>
        <p:nvSpPr>
          <p:cNvPr id="2" name="textruta 1">
            <a:extLst>
              <a:ext uri="{FF2B5EF4-FFF2-40B4-BE49-F238E27FC236}">
                <a16:creationId xmlns:a16="http://schemas.microsoft.com/office/drawing/2014/main" id="{8D9DBD0D-BB9A-426E-8DE0-47209676653F}"/>
              </a:ext>
            </a:extLst>
          </p:cNvPr>
          <p:cNvSpPr txBox="1"/>
          <p:nvPr/>
        </p:nvSpPr>
        <p:spPr>
          <a:xfrm>
            <a:off x="4511755" y="3712333"/>
            <a:ext cx="3168488" cy="707886"/>
          </a:xfrm>
          <a:prstGeom prst="rect">
            <a:avLst/>
          </a:prstGeom>
          <a:noFill/>
        </p:spPr>
        <p:txBody>
          <a:bodyPr wrap="square" rtlCol="0">
            <a:spAutoFit/>
          </a:bodyPr>
          <a:lstStyle/>
          <a:p>
            <a:pPr algn="ctr"/>
            <a:r>
              <a:rPr lang="sv-SE" sz="4000" dirty="0"/>
              <a:t>Diskutera</a:t>
            </a:r>
          </a:p>
        </p:txBody>
      </p:sp>
      <p:sp>
        <p:nvSpPr>
          <p:cNvPr id="3" name="Rektangel 2">
            <a:extLst>
              <a:ext uri="{FF2B5EF4-FFF2-40B4-BE49-F238E27FC236}">
                <a16:creationId xmlns:a16="http://schemas.microsoft.com/office/drawing/2014/main" id="{0249596F-F5D6-44F0-8721-63488F352D44}"/>
              </a:ext>
            </a:extLst>
          </p:cNvPr>
          <p:cNvSpPr/>
          <p:nvPr/>
        </p:nvSpPr>
        <p:spPr>
          <a:xfrm>
            <a:off x="2029184" y="5392431"/>
            <a:ext cx="8326734" cy="778675"/>
          </a:xfrm>
          <a:prstGeom prst="rect">
            <a:avLst/>
          </a:prstGeom>
        </p:spPr>
        <p:txBody>
          <a:bodyPr/>
          <a:lstStyle/>
          <a:p>
            <a:pPr algn="ctr"/>
            <a:r>
              <a:rPr lang="sv-SE" sz="2800" dirty="0">
                <a:latin typeface="Gill Alt One MT" panose="020B0502020104020203" pitchFamily="34" charset="0"/>
              </a:rPr>
              <a:t>Varför är det större resistens i Italien och på Cypern än i Storbritannien? </a:t>
            </a:r>
            <a:r>
              <a:rPr lang="sv-SE" sz="2800" dirty="0">
                <a:latin typeface="Gill Alt One MT" panose="020B0502020104020203" pitchFamily="34" charset="0"/>
                <a:cs typeface="Calibri"/>
              </a:rPr>
              <a:t>(Ta hjälp av de två föregående bilderna)</a:t>
            </a:r>
            <a:endParaRPr lang="sv-SE" sz="2800" dirty="0"/>
          </a:p>
        </p:txBody>
      </p:sp>
    </p:spTree>
    <p:extLst>
      <p:ext uri="{BB962C8B-B14F-4D97-AF65-F5344CB8AC3E}">
        <p14:creationId xmlns:p14="http://schemas.microsoft.com/office/powerpoint/2010/main" val="413724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latshållare för innehåll 3">
            <a:extLst>
              <a:ext uri="{FF2B5EF4-FFF2-40B4-BE49-F238E27FC236}">
                <a16:creationId xmlns:a16="http://schemas.microsoft.com/office/drawing/2014/main" id="{E8B6CC86-7329-4963-97D1-6B1781C63778}"/>
              </a:ext>
            </a:extLst>
          </p:cNvPr>
          <p:cNvGraphicFramePr>
            <a:graphicFrameLocks/>
          </p:cNvGraphicFramePr>
          <p:nvPr>
            <p:extLst>
              <p:ext uri="{D42A27DB-BD31-4B8C-83A1-F6EECF244321}">
                <p14:modId xmlns:p14="http://schemas.microsoft.com/office/powerpoint/2010/main" val="3738660096"/>
              </p:ext>
            </p:extLst>
          </p:nvPr>
        </p:nvGraphicFramePr>
        <p:xfrm>
          <a:off x="462037" y="2506662"/>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ruta 1">
            <a:extLst>
              <a:ext uri="{FF2B5EF4-FFF2-40B4-BE49-F238E27FC236}">
                <a16:creationId xmlns:a16="http://schemas.microsoft.com/office/drawing/2014/main" id="{3B176DC9-67BD-4057-A0B8-1EE07B3E6A77}"/>
              </a:ext>
            </a:extLst>
          </p:cNvPr>
          <p:cNvSpPr txBox="1"/>
          <p:nvPr/>
        </p:nvSpPr>
        <p:spPr>
          <a:xfrm>
            <a:off x="2253996" y="189842"/>
            <a:ext cx="777230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sv-SE" sz="4000" dirty="0">
                <a:latin typeface="Gill Alt One MT" panose="020B0502020104020203" pitchFamily="34" charset="0"/>
                <a:ea typeface="Batang"/>
              </a:rPr>
              <a:t>Djurhållning och antibiotikaresistens</a:t>
            </a:r>
          </a:p>
        </p:txBody>
      </p:sp>
      <p:sp>
        <p:nvSpPr>
          <p:cNvPr id="6" name="Rektangel med rundade hörn 5"/>
          <p:cNvSpPr/>
          <p:nvPr/>
        </p:nvSpPr>
        <p:spPr>
          <a:xfrm>
            <a:off x="1587198" y="1008629"/>
            <a:ext cx="9105900" cy="1624039"/>
          </a:xfrm>
          <a:prstGeom prst="roundRect">
            <a:avLst/>
          </a:prstGeom>
          <a:solidFill>
            <a:srgbClr val="E6E6E6"/>
          </a:solidFill>
          <a:ln w="1905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2800" dirty="0">
                <a:solidFill>
                  <a:schemeClr val="tx1"/>
                </a:solidFill>
                <a:latin typeface="Gill Alt One MT" panose="020B0502020104020203" pitchFamily="34" charset="0"/>
                <a:cs typeface="Calibri"/>
              </a:rPr>
              <a:t>Endast sjuka djur får antibiotika i Sverige. Veterinären godkänner användandet. I vissa länder ges alla djur på en gård antibiotika i förebyggande syfte.</a:t>
            </a:r>
          </a:p>
        </p:txBody>
      </p:sp>
      <p:sp>
        <p:nvSpPr>
          <p:cNvPr id="3" name="textruta 2">
            <a:extLst>
              <a:ext uri="{FF2B5EF4-FFF2-40B4-BE49-F238E27FC236}">
                <a16:creationId xmlns:a16="http://schemas.microsoft.com/office/drawing/2014/main" id="{31A35D33-5CBF-4704-B7CD-917764C3558D}"/>
              </a:ext>
            </a:extLst>
          </p:cNvPr>
          <p:cNvSpPr txBox="1"/>
          <p:nvPr/>
        </p:nvSpPr>
        <p:spPr>
          <a:xfrm>
            <a:off x="3211308" y="2854470"/>
            <a:ext cx="5487096" cy="954107"/>
          </a:xfrm>
          <a:prstGeom prst="rect">
            <a:avLst/>
          </a:prstGeom>
          <a:solidFill>
            <a:schemeClr val="bg1"/>
          </a:solidFill>
          <a:ln>
            <a:solidFill>
              <a:schemeClr val="tx1"/>
            </a:solidFill>
          </a:ln>
        </p:spPr>
        <p:txBody>
          <a:bodyPr wrap="square" rtlCol="0">
            <a:spAutoFit/>
          </a:bodyPr>
          <a:lstStyle/>
          <a:p>
            <a:r>
              <a:rPr lang="sv-SE" sz="2800" dirty="0">
                <a:latin typeface="Gill Sans MT" panose="020B0502020104020203" pitchFamily="34" charset="0"/>
              </a:rPr>
              <a:t>Antibiotikaanvändning till livsmedels-producerande djur i Europa 2020</a:t>
            </a:r>
            <a:endParaRPr lang="sv-SE" sz="2800" dirty="0"/>
          </a:p>
        </p:txBody>
      </p:sp>
    </p:spTree>
    <p:extLst>
      <p:ext uri="{BB962C8B-B14F-4D97-AF65-F5344CB8AC3E}">
        <p14:creationId xmlns:p14="http://schemas.microsoft.com/office/powerpoint/2010/main" val="3922676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8D9DBD0D-BB9A-426E-8DE0-47209676653F}"/>
              </a:ext>
            </a:extLst>
          </p:cNvPr>
          <p:cNvSpPr txBox="1"/>
          <p:nvPr/>
        </p:nvSpPr>
        <p:spPr>
          <a:xfrm>
            <a:off x="4511756" y="551300"/>
            <a:ext cx="3168488" cy="707886"/>
          </a:xfrm>
          <a:prstGeom prst="rect">
            <a:avLst/>
          </a:prstGeom>
          <a:noFill/>
        </p:spPr>
        <p:txBody>
          <a:bodyPr wrap="square" rtlCol="0">
            <a:spAutoFit/>
          </a:bodyPr>
          <a:lstStyle/>
          <a:p>
            <a:pPr algn="ctr"/>
            <a:r>
              <a:rPr lang="sv-SE" sz="4000" dirty="0"/>
              <a:t>Diskutera</a:t>
            </a:r>
          </a:p>
        </p:txBody>
      </p:sp>
      <p:sp>
        <p:nvSpPr>
          <p:cNvPr id="10" name="Rektangel med rundade hörn 4">
            <a:extLst>
              <a:ext uri="{FF2B5EF4-FFF2-40B4-BE49-F238E27FC236}">
                <a16:creationId xmlns:a16="http://schemas.microsoft.com/office/drawing/2014/main" id="{18341AC2-2B1E-4AD6-B3D1-1898DFBBD278}"/>
              </a:ext>
            </a:extLst>
          </p:cNvPr>
          <p:cNvSpPr/>
          <p:nvPr/>
        </p:nvSpPr>
        <p:spPr>
          <a:xfrm>
            <a:off x="3482308" y="1483123"/>
            <a:ext cx="5240782" cy="1135435"/>
          </a:xfrm>
          <a:prstGeom prst="roundRect">
            <a:avLst/>
          </a:prstGeom>
          <a:solidFill>
            <a:srgbClr val="E6E6E6"/>
          </a:solidFill>
          <a:ln w="19050">
            <a:solidFill>
              <a:srgbClr val="990000"/>
            </a:solidFill>
          </a:ln>
        </p:spPr>
        <p:style>
          <a:lnRef idx="1">
            <a:schemeClr val="accent1"/>
          </a:lnRef>
          <a:fillRef idx="3">
            <a:schemeClr val="accent1"/>
          </a:fillRef>
          <a:effectRef idx="2">
            <a:schemeClr val="accent1"/>
          </a:effectRef>
          <a:fontRef idx="minor">
            <a:schemeClr val="lt1"/>
          </a:fontRef>
        </p:style>
        <p:txBody>
          <a:bodyPr rtlCol="0" anchor="ctr"/>
          <a:lstStyle/>
          <a:p>
            <a:r>
              <a:rPr lang="sv-SE" sz="2400" dirty="0">
                <a:solidFill>
                  <a:schemeClr val="tx1"/>
                </a:solidFill>
                <a:latin typeface="Gill Alt One MT" panose="020B0502020104020203" pitchFamily="34" charset="0"/>
              </a:rPr>
              <a:t>1. Spelar det någon roll för människor om det används antibiotika i lantbruket?</a:t>
            </a:r>
          </a:p>
        </p:txBody>
      </p:sp>
      <p:sp>
        <p:nvSpPr>
          <p:cNvPr id="11" name="Rektangel med rundade hörn 5">
            <a:extLst>
              <a:ext uri="{FF2B5EF4-FFF2-40B4-BE49-F238E27FC236}">
                <a16:creationId xmlns:a16="http://schemas.microsoft.com/office/drawing/2014/main" id="{138C0EE9-DA66-4E1F-81B4-CE211D749919}"/>
              </a:ext>
            </a:extLst>
          </p:cNvPr>
          <p:cNvSpPr/>
          <p:nvPr/>
        </p:nvSpPr>
        <p:spPr>
          <a:xfrm>
            <a:off x="3817749" y="3142639"/>
            <a:ext cx="4569897" cy="1135435"/>
          </a:xfrm>
          <a:prstGeom prst="roundRect">
            <a:avLst/>
          </a:prstGeom>
          <a:solidFill>
            <a:srgbClr val="E6E6E6"/>
          </a:solidFill>
          <a:ln w="19050">
            <a:solidFill>
              <a:srgbClr val="990000"/>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r>
              <a:rPr lang="sv-SE" sz="2400" dirty="0">
                <a:solidFill>
                  <a:schemeClr val="tx1"/>
                </a:solidFill>
                <a:latin typeface="Gill Alt One MT" panose="020B0502020104020203" pitchFamily="34" charset="0"/>
              </a:rPr>
              <a:t>2. Hur ökar antibiotikaresistensen? Vilka faktorer är viktiga?</a:t>
            </a:r>
          </a:p>
        </p:txBody>
      </p:sp>
      <p:sp>
        <p:nvSpPr>
          <p:cNvPr id="12" name="Rektangel med rundade hörn 6">
            <a:extLst>
              <a:ext uri="{FF2B5EF4-FFF2-40B4-BE49-F238E27FC236}">
                <a16:creationId xmlns:a16="http://schemas.microsoft.com/office/drawing/2014/main" id="{CA364281-455E-4157-B489-EA672C754726}"/>
              </a:ext>
            </a:extLst>
          </p:cNvPr>
          <p:cNvSpPr/>
          <p:nvPr/>
        </p:nvSpPr>
        <p:spPr>
          <a:xfrm>
            <a:off x="2999454" y="4802155"/>
            <a:ext cx="6206489" cy="1135435"/>
          </a:xfrm>
          <a:prstGeom prst="roundRect">
            <a:avLst/>
          </a:prstGeom>
          <a:solidFill>
            <a:srgbClr val="E6E6E6"/>
          </a:solidFill>
          <a:ln w="19050">
            <a:solidFill>
              <a:srgbClr val="990000"/>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r>
              <a:rPr lang="sv-SE" sz="2400" dirty="0">
                <a:solidFill>
                  <a:schemeClr val="tx1"/>
                </a:solidFill>
                <a:latin typeface="Gill Alt One MT" panose="020B0502020104020203" pitchFamily="34" charset="0"/>
              </a:rPr>
              <a:t>3. Är det farligt att äta cypriotisk </a:t>
            </a:r>
            <a:r>
              <a:rPr lang="sv-SE" sz="2400" dirty="0" err="1">
                <a:solidFill>
                  <a:schemeClr val="tx1"/>
                </a:solidFill>
                <a:latin typeface="Gill Alt One MT" panose="020B0502020104020203" pitchFamily="34" charset="0"/>
              </a:rPr>
              <a:t>halloumi</a:t>
            </a:r>
            <a:r>
              <a:rPr lang="sv-SE" sz="2400" dirty="0">
                <a:solidFill>
                  <a:schemeClr val="tx1"/>
                </a:solidFill>
                <a:latin typeface="Gill Alt One MT" panose="020B0502020104020203" pitchFamily="34" charset="0"/>
              </a:rPr>
              <a:t> när de använder mycket antibiotika i tillverkningen?</a:t>
            </a:r>
          </a:p>
        </p:txBody>
      </p:sp>
    </p:spTree>
    <p:extLst>
      <p:ext uri="{BB962C8B-B14F-4D97-AF65-F5344CB8AC3E}">
        <p14:creationId xmlns:p14="http://schemas.microsoft.com/office/powerpoint/2010/main" val="3490718898"/>
      </p:ext>
    </p:extLst>
  </p:cSld>
  <p:clrMapOvr>
    <a:masterClrMapping/>
  </p:clrMapOvr>
</p:sld>
</file>

<file path=ppt/theme/theme1.xml><?xml version="1.0" encoding="utf-8"?>
<a:theme xmlns:a="http://schemas.openxmlformats.org/drawingml/2006/main" name="Office-tema">
  <a:themeElements>
    <a:clrScheme name="Humla">
      <a:dk1>
        <a:sysClr val="windowText" lastClr="000000"/>
      </a:dk1>
      <a:lt1>
        <a:sysClr val="window" lastClr="FFFFFF"/>
      </a:lt1>
      <a:dk2>
        <a:srgbClr val="000000"/>
      </a:dk2>
      <a:lt2>
        <a:srgbClr val="FFFFFF"/>
      </a:lt2>
      <a:accent1>
        <a:srgbClr val="828282"/>
      </a:accent1>
      <a:accent2>
        <a:srgbClr val="BEBEBE"/>
      </a:accent2>
      <a:accent3>
        <a:srgbClr val="E6E6E6"/>
      </a:accent3>
      <a:accent4>
        <a:srgbClr val="990000"/>
      </a:accent4>
      <a:accent5>
        <a:srgbClr val="FFFFFF"/>
      </a:accent5>
      <a:accent6>
        <a:srgbClr val="FFFFFF"/>
      </a:accent6>
      <a:hlink>
        <a:srgbClr val="FFFFFF"/>
      </a:hlink>
      <a:folHlink>
        <a:srgbClr val="FFFFFF"/>
      </a:folHlink>
    </a:clrScheme>
    <a:fontScheme name="Humla">
      <a:majorFont>
        <a:latin typeface="Gill Alt One MT"/>
        <a:ea typeface=""/>
        <a:cs typeface=""/>
      </a:majorFont>
      <a:minorFont>
        <a:latin typeface="Gill Alt One MT"/>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10534</TotalTime>
  <Words>670</Words>
  <Application>Microsoft Office PowerPoint</Application>
  <PresentationFormat>Bredbild</PresentationFormat>
  <Paragraphs>73</Paragraphs>
  <Slides>12</Slides>
  <Notes>11</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12</vt:i4>
      </vt:variant>
    </vt:vector>
  </HeadingPairs>
  <TitlesOfParts>
    <vt:vector size="18" baseType="lpstr">
      <vt:lpstr>Arial</vt:lpstr>
      <vt:lpstr>Calibri</vt:lpstr>
      <vt:lpstr>Gill Alt One MT</vt:lpstr>
      <vt:lpstr>Gill Sans MT</vt:lpstr>
      <vt:lpstr>Palatino Linotype</vt:lpstr>
      <vt:lpstr>Office-tema</vt:lpstr>
      <vt:lpstr>Rädda antibiotikan  med kunskap och handling</vt:lpstr>
      <vt:lpstr>Antibiotikaresistens – lokalt och globalt</vt:lpstr>
      <vt:lpstr>Läget i Sverige 2006-2018 – sjukvården</vt:lpstr>
      <vt:lpstr>PowerPoint-presentation</vt:lpstr>
      <vt:lpstr>Tillgången till antibiotika och antibiotikaresistens följer varandra, därför är det viktigt att vara restriktiv.</vt:lpstr>
      <vt:lpstr>PowerPoint-presentation</vt:lpstr>
      <vt:lpstr>PowerPoint-presentation</vt:lpstr>
      <vt:lpstr>PowerPoint-presentation</vt:lpstr>
      <vt:lpstr>PowerPoint-presentation</vt:lpstr>
      <vt:lpstr>Antibiotikaanvändning – sammanfattning</vt:lpstr>
      <vt:lpstr>”Vilka livsmedel väljer du och vad har det med antibiotikaresistens att göra?” </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Läget i  Sverige, Europa och världen.</dc:title>
  <dc:creator>Wörman</dc:creator>
  <cp:lastModifiedBy>Solum Ida</cp:lastModifiedBy>
  <cp:revision>1042</cp:revision>
  <dcterms:created xsi:type="dcterms:W3CDTF">2019-10-10T07:15:05Z</dcterms:created>
  <dcterms:modified xsi:type="dcterms:W3CDTF">2022-04-07T18:23:10Z</dcterms:modified>
</cp:coreProperties>
</file>