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269" r:id="rId3"/>
    <p:sldId id="298" r:id="rId4"/>
    <p:sldId id="299" r:id="rId5"/>
    <p:sldId id="282" r:id="rId6"/>
    <p:sldId id="283" r:id="rId7"/>
    <p:sldId id="300" r:id="rId8"/>
    <p:sldId id="285" r:id="rId9"/>
    <p:sldId id="286" r:id="rId10"/>
    <p:sldId id="293" r:id="rId11"/>
    <p:sldId id="263" r:id="rId12"/>
    <p:sldId id="301" r:id="rId13"/>
    <p:sldId id="297" r:id="rId14"/>
    <p:sldId id="290"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4360" autoAdjust="0"/>
  </p:normalViewPr>
  <p:slideViewPr>
    <p:cSldViewPr snapToGrid="0">
      <p:cViewPr varScale="1">
        <p:scale>
          <a:sx n="35" d="100"/>
          <a:sy n="35" d="100"/>
        </p:scale>
        <p:origin x="97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513220492934462E-2"/>
          <c:y val="4.4965503875742739E-2"/>
          <c:w val="0.7897626035992813"/>
          <c:h val="0.82099040986935845"/>
        </c:manualLayout>
      </c:layout>
      <c:lineChart>
        <c:grouping val="standard"/>
        <c:varyColors val="0"/>
        <c:ser>
          <c:idx val="0"/>
          <c:order val="0"/>
          <c:tx>
            <c:strRef>
              <c:f>Blad5!$C$4</c:f>
              <c:strCache>
                <c:ptCount val="1"/>
                <c:pt idx="0">
                  <c:v>MRSA</c:v>
                </c:pt>
              </c:strCache>
            </c:strRef>
          </c:tx>
          <c:spPr>
            <a:ln w="44450" cap="rnd">
              <a:solidFill>
                <a:schemeClr val="accent4"/>
              </a:solidFill>
              <a:round/>
            </a:ln>
            <a:effectLst/>
          </c:spPr>
          <c:marker>
            <c:symbol val="none"/>
          </c:marker>
          <c:cat>
            <c:numRef>
              <c:f>Blad5!$B$5:$B$38</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Blad5!$C$5:$C$38</c:f>
              <c:numCache>
                <c:formatCode>General</c:formatCode>
                <c:ptCount val="34"/>
                <c:pt idx="1">
                  <c:v>2</c:v>
                </c:pt>
                <c:pt idx="2">
                  <c:v>3</c:v>
                </c:pt>
                <c:pt idx="3">
                  <c:v>4</c:v>
                </c:pt>
                <c:pt idx="4">
                  <c:v>5</c:v>
                </c:pt>
                <c:pt idx="5">
                  <c:v>7</c:v>
                </c:pt>
                <c:pt idx="6">
                  <c:v>8.5</c:v>
                </c:pt>
                <c:pt idx="7">
                  <c:v>10</c:v>
                </c:pt>
                <c:pt idx="8">
                  <c:v>15</c:v>
                </c:pt>
                <c:pt idx="9">
                  <c:v>20</c:v>
                </c:pt>
                <c:pt idx="10">
                  <c:v>25</c:v>
                </c:pt>
                <c:pt idx="11">
                  <c:v>29.8</c:v>
                </c:pt>
                <c:pt idx="12">
                  <c:v>35</c:v>
                </c:pt>
                <c:pt idx="13">
                  <c:v>39.4</c:v>
                </c:pt>
                <c:pt idx="14">
                  <c:v>39.299999999999997</c:v>
                </c:pt>
                <c:pt idx="15">
                  <c:v>39</c:v>
                </c:pt>
                <c:pt idx="16">
                  <c:v>39</c:v>
                </c:pt>
                <c:pt idx="17">
                  <c:v>39.299999999999997</c:v>
                </c:pt>
                <c:pt idx="18">
                  <c:v>40.4</c:v>
                </c:pt>
                <c:pt idx="19">
                  <c:v>50</c:v>
                </c:pt>
                <c:pt idx="20">
                  <c:v>52</c:v>
                </c:pt>
                <c:pt idx="21">
                  <c:v>56</c:v>
                </c:pt>
                <c:pt idx="22">
                  <c:v>59</c:v>
                </c:pt>
                <c:pt idx="23">
                  <c:v>59</c:v>
                </c:pt>
              </c:numCache>
            </c:numRef>
          </c:val>
          <c:smooth val="1"/>
          <c:extLst>
            <c:ext xmlns:c16="http://schemas.microsoft.com/office/drawing/2014/chart" uri="{C3380CC4-5D6E-409C-BE32-E72D297353CC}">
              <c16:uniqueId val="{00000000-B7CC-45F0-B12B-FF8EC3B0E1FA}"/>
            </c:ext>
          </c:extLst>
        </c:ser>
        <c:ser>
          <c:idx val="1"/>
          <c:order val="1"/>
          <c:tx>
            <c:strRef>
              <c:f>Blad5!$D$4</c:f>
              <c:strCache>
                <c:ptCount val="1"/>
                <c:pt idx="0">
                  <c:v>VRE</c:v>
                </c:pt>
              </c:strCache>
            </c:strRef>
          </c:tx>
          <c:spPr>
            <a:ln w="44450" cap="rnd">
              <a:solidFill>
                <a:schemeClr val="accent6"/>
              </a:solidFill>
              <a:round/>
            </a:ln>
            <a:effectLst/>
          </c:spPr>
          <c:marker>
            <c:symbol val="none"/>
          </c:marker>
          <c:cat>
            <c:numRef>
              <c:f>Blad5!$B$5:$B$38</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Blad5!$D$5:$D$38</c:f>
              <c:numCache>
                <c:formatCode>General</c:formatCode>
                <c:ptCount val="34"/>
                <c:pt idx="8">
                  <c:v>1</c:v>
                </c:pt>
                <c:pt idx="9">
                  <c:v>1</c:v>
                </c:pt>
                <c:pt idx="10">
                  <c:v>1</c:v>
                </c:pt>
                <c:pt idx="11">
                  <c:v>1</c:v>
                </c:pt>
                <c:pt idx="12">
                  <c:v>4</c:v>
                </c:pt>
                <c:pt idx="13">
                  <c:v>6</c:v>
                </c:pt>
                <c:pt idx="14">
                  <c:v>8</c:v>
                </c:pt>
                <c:pt idx="15">
                  <c:v>10</c:v>
                </c:pt>
                <c:pt idx="16">
                  <c:v>10.7</c:v>
                </c:pt>
                <c:pt idx="17">
                  <c:v>11.5</c:v>
                </c:pt>
                <c:pt idx="18">
                  <c:v>18</c:v>
                </c:pt>
                <c:pt idx="19">
                  <c:v>20.5</c:v>
                </c:pt>
                <c:pt idx="20">
                  <c:v>22</c:v>
                </c:pt>
                <c:pt idx="21">
                  <c:v>24</c:v>
                </c:pt>
                <c:pt idx="22">
                  <c:v>24.5</c:v>
                </c:pt>
                <c:pt idx="23">
                  <c:v>26</c:v>
                </c:pt>
              </c:numCache>
            </c:numRef>
          </c:val>
          <c:smooth val="1"/>
          <c:extLst>
            <c:ext xmlns:c16="http://schemas.microsoft.com/office/drawing/2014/chart" uri="{C3380CC4-5D6E-409C-BE32-E72D297353CC}">
              <c16:uniqueId val="{00000001-B7CC-45F0-B12B-FF8EC3B0E1FA}"/>
            </c:ext>
          </c:extLst>
        </c:ser>
        <c:ser>
          <c:idx val="2"/>
          <c:order val="2"/>
          <c:tx>
            <c:strRef>
              <c:f>Blad5!$E$4</c:f>
              <c:strCache>
                <c:ptCount val="1"/>
                <c:pt idx="0">
                  <c:v>FQRP</c:v>
                </c:pt>
              </c:strCache>
            </c:strRef>
          </c:tx>
          <c:spPr>
            <a:ln w="44450" cap="rnd">
              <a:solidFill>
                <a:schemeClr val="accent6">
                  <a:lumMod val="75000"/>
                </a:schemeClr>
              </a:solidFill>
              <a:round/>
            </a:ln>
            <a:effectLst/>
          </c:spPr>
          <c:marker>
            <c:symbol val="none"/>
          </c:marker>
          <c:cat>
            <c:numRef>
              <c:f>Blad5!$B$5:$B$38</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Blad5!$E$5:$E$38</c:f>
              <c:numCache>
                <c:formatCode>General</c:formatCode>
                <c:ptCount val="34"/>
                <c:pt idx="10">
                  <c:v>1</c:v>
                </c:pt>
                <c:pt idx="11">
                  <c:v>1</c:v>
                </c:pt>
                <c:pt idx="12">
                  <c:v>3</c:v>
                </c:pt>
                <c:pt idx="13">
                  <c:v>5</c:v>
                </c:pt>
                <c:pt idx="14">
                  <c:v>7</c:v>
                </c:pt>
                <c:pt idx="15">
                  <c:v>8.3000000000000007</c:v>
                </c:pt>
                <c:pt idx="16">
                  <c:v>9.5</c:v>
                </c:pt>
                <c:pt idx="17">
                  <c:v>10</c:v>
                </c:pt>
                <c:pt idx="18">
                  <c:v>11</c:v>
                </c:pt>
                <c:pt idx="19">
                  <c:v>16</c:v>
                </c:pt>
                <c:pt idx="20">
                  <c:v>20</c:v>
                </c:pt>
                <c:pt idx="21">
                  <c:v>24.5</c:v>
                </c:pt>
                <c:pt idx="22">
                  <c:v>28</c:v>
                </c:pt>
                <c:pt idx="23">
                  <c:v>31</c:v>
                </c:pt>
              </c:numCache>
            </c:numRef>
          </c:val>
          <c:smooth val="1"/>
          <c:extLst>
            <c:ext xmlns:c16="http://schemas.microsoft.com/office/drawing/2014/chart" uri="{C3380CC4-5D6E-409C-BE32-E72D297353CC}">
              <c16:uniqueId val="{00000002-B7CC-45F0-B12B-FF8EC3B0E1FA}"/>
            </c:ext>
          </c:extLst>
        </c:ser>
        <c:dLbls>
          <c:showLegendKey val="0"/>
          <c:showVal val="0"/>
          <c:showCatName val="0"/>
          <c:showSerName val="0"/>
          <c:showPercent val="0"/>
          <c:showBubbleSize val="0"/>
        </c:dLbls>
        <c:marker val="1"/>
        <c:smooth val="0"/>
        <c:axId val="1329981423"/>
        <c:axId val="1330800799"/>
      </c:lineChart>
      <c:lineChart>
        <c:grouping val="standard"/>
        <c:varyColors val="0"/>
        <c:ser>
          <c:idx val="3"/>
          <c:order val="3"/>
          <c:tx>
            <c:strRef>
              <c:f>Blad5!$F$4</c:f>
              <c:strCache>
                <c:ptCount val="1"/>
                <c:pt idx="0">
                  <c:v>Antal godkända antibiotika</c:v>
                </c:pt>
              </c:strCache>
            </c:strRef>
          </c:tx>
          <c:spPr>
            <a:ln w="44450" cap="rnd">
              <a:solidFill>
                <a:schemeClr val="accent1"/>
              </a:solidFill>
              <a:round/>
            </a:ln>
            <a:effectLst/>
          </c:spPr>
          <c:marker>
            <c:symbol val="none"/>
          </c:marker>
          <c:cat>
            <c:numRef>
              <c:f>Blad5!$B$5:$B$38</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Blad5!$F$5:$F$38</c:f>
              <c:numCache>
                <c:formatCode>General</c:formatCode>
                <c:ptCount val="34"/>
                <c:pt idx="5">
                  <c:v>16</c:v>
                </c:pt>
                <c:pt idx="6">
                  <c:v>15.5</c:v>
                </c:pt>
                <c:pt idx="7">
                  <c:v>15</c:v>
                </c:pt>
                <c:pt idx="8">
                  <c:v>14.7</c:v>
                </c:pt>
                <c:pt idx="9">
                  <c:v>14.3</c:v>
                </c:pt>
                <c:pt idx="10">
                  <c:v>13.7</c:v>
                </c:pt>
                <c:pt idx="11">
                  <c:v>13</c:v>
                </c:pt>
                <c:pt idx="12">
                  <c:v>12.2</c:v>
                </c:pt>
                <c:pt idx="13">
                  <c:v>11.4</c:v>
                </c:pt>
                <c:pt idx="14">
                  <c:v>10.6</c:v>
                </c:pt>
                <c:pt idx="15">
                  <c:v>10</c:v>
                </c:pt>
                <c:pt idx="16">
                  <c:v>9.3000000000000007</c:v>
                </c:pt>
                <c:pt idx="17">
                  <c:v>8.6999999999999993</c:v>
                </c:pt>
                <c:pt idx="18">
                  <c:v>8</c:v>
                </c:pt>
                <c:pt idx="19">
                  <c:v>7.5</c:v>
                </c:pt>
                <c:pt idx="20">
                  <c:v>7</c:v>
                </c:pt>
                <c:pt idx="21">
                  <c:v>6.5</c:v>
                </c:pt>
                <c:pt idx="22">
                  <c:v>6</c:v>
                </c:pt>
                <c:pt idx="23">
                  <c:v>5.5</c:v>
                </c:pt>
                <c:pt idx="24">
                  <c:v>4.8</c:v>
                </c:pt>
                <c:pt idx="25">
                  <c:v>4</c:v>
                </c:pt>
                <c:pt idx="26">
                  <c:v>3.4</c:v>
                </c:pt>
                <c:pt idx="27">
                  <c:v>2.5</c:v>
                </c:pt>
                <c:pt idx="28">
                  <c:v>1.7</c:v>
                </c:pt>
                <c:pt idx="29">
                  <c:v>1</c:v>
                </c:pt>
              </c:numCache>
            </c:numRef>
          </c:val>
          <c:smooth val="1"/>
          <c:extLst>
            <c:ext xmlns:c16="http://schemas.microsoft.com/office/drawing/2014/chart" uri="{C3380CC4-5D6E-409C-BE32-E72D297353CC}">
              <c16:uniqueId val="{00000003-B7CC-45F0-B12B-FF8EC3B0E1FA}"/>
            </c:ext>
          </c:extLst>
        </c:ser>
        <c:dLbls>
          <c:showLegendKey val="0"/>
          <c:showVal val="0"/>
          <c:showCatName val="0"/>
          <c:showSerName val="0"/>
          <c:showPercent val="0"/>
          <c:showBubbleSize val="0"/>
        </c:dLbls>
        <c:marker val="1"/>
        <c:smooth val="0"/>
        <c:axId val="1329964623"/>
        <c:axId val="1330805375"/>
      </c:lineChart>
      <c:dateAx>
        <c:axId val="1329981423"/>
        <c:scaling>
          <c:orientation val="minMax"/>
        </c:scaling>
        <c:delete val="0"/>
        <c:axPos val="b"/>
        <c:numFmt formatCode="General" sourceLinked="1"/>
        <c:majorTickMark val="out"/>
        <c:minorTickMark val="none"/>
        <c:tickLblPos val="nextTo"/>
        <c:spPr>
          <a:noFill/>
          <a:ln w="12700" cap="flat" cmpd="sng" algn="ctr">
            <a:solidFill>
              <a:schemeClr val="tx1">
                <a:lumMod val="65000"/>
                <a:lumOff val="3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Gill Sans MT" panose="020B0502020104020203" pitchFamily="34" charset="0"/>
                <a:ea typeface="+mn-ea"/>
                <a:cs typeface="+mn-cs"/>
              </a:defRPr>
            </a:pPr>
            <a:endParaRPr lang="en-SE"/>
          </a:p>
        </c:txPr>
        <c:crossAx val="1330800799"/>
        <c:crosses val="autoZero"/>
        <c:auto val="0"/>
        <c:lblOffset val="100"/>
        <c:baseTimeUnit val="days"/>
        <c:majorUnit val="5"/>
        <c:majorTimeUnit val="days"/>
        <c:minorUnit val="5"/>
      </c:dateAx>
      <c:valAx>
        <c:axId val="1330800799"/>
        <c:scaling>
          <c:orientation val="minMax"/>
          <c:max val="60"/>
        </c:scaling>
        <c:delete val="0"/>
        <c:axPos val="l"/>
        <c:majorGridlines>
          <c:spPr>
            <a:ln w="12700" cap="flat" cmpd="sng" algn="ctr">
              <a:solidFill>
                <a:schemeClr val="bg2">
                  <a:lumMod val="90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r>
                  <a:rPr lang="sv-SE" sz="1600" dirty="0">
                    <a:solidFill>
                      <a:schemeClr val="tx1"/>
                    </a:solidFill>
                    <a:latin typeface="Gill Sans MT" panose="020B0502020104020203" pitchFamily="34" charset="0"/>
                  </a:rPr>
                  <a:t>Antibiotikaresistens</a:t>
                </a:r>
                <a:r>
                  <a:rPr lang="sv-SE" sz="1600" baseline="0" dirty="0">
                    <a:solidFill>
                      <a:schemeClr val="tx1"/>
                    </a:solidFill>
                    <a:latin typeface="Gill Sans MT" panose="020B0502020104020203" pitchFamily="34" charset="0"/>
                  </a:rPr>
                  <a:t> (%)*</a:t>
                </a:r>
                <a:endParaRPr lang="sv-SE" sz="1600" dirty="0">
                  <a:solidFill>
                    <a:schemeClr val="tx1"/>
                  </a:solidFill>
                  <a:latin typeface="Gill Sans MT" panose="020B0502020104020203" pitchFamily="34" charset="0"/>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Gill Sans MT" panose="020B0502020104020203" pitchFamily="34" charset="0"/>
                <a:ea typeface="+mn-ea"/>
                <a:cs typeface="+mn-cs"/>
              </a:defRPr>
            </a:pPr>
            <a:endParaRPr lang="en-SE"/>
          </a:p>
        </c:txPr>
        <c:crossAx val="1329981423"/>
        <c:crosses val="autoZero"/>
        <c:crossBetween val="midCat"/>
      </c:valAx>
      <c:valAx>
        <c:axId val="1330805375"/>
        <c:scaling>
          <c:orientation val="minMax"/>
        </c:scaling>
        <c:delete val="0"/>
        <c:axPos val="r"/>
        <c:title>
          <c:tx>
            <c:rich>
              <a:bodyPr rot="5400000" spcFirstLastPara="1" vertOverflow="ellipsis" wrap="square" anchor="ctr" anchorCtr="1"/>
              <a:lstStyle/>
              <a:p>
                <a:pPr>
                  <a:defRPr sz="1800" b="0" i="0" u="none" strike="noStrike" kern="1200" baseline="0">
                    <a:solidFill>
                      <a:schemeClr val="tx1">
                        <a:lumMod val="65000"/>
                        <a:lumOff val="35000"/>
                      </a:schemeClr>
                    </a:solidFill>
                    <a:latin typeface="Gill Sans MT" panose="020B0502020104020203" pitchFamily="34" charset="0"/>
                    <a:ea typeface="+mn-ea"/>
                    <a:cs typeface="+mn-cs"/>
                  </a:defRPr>
                </a:pPr>
                <a:r>
                  <a:rPr lang="en-US" sz="1800" dirty="0">
                    <a:latin typeface="Gill Sans MT" panose="020B0502020104020203" pitchFamily="34" charset="0"/>
                  </a:rPr>
                  <a:t>       </a:t>
                </a:r>
                <a:r>
                  <a:rPr lang="en-US" sz="1600" dirty="0" err="1">
                    <a:latin typeface="Gill Sans MT" panose="020B0502020104020203" pitchFamily="34" charset="0"/>
                  </a:rPr>
                  <a:t>Antal</a:t>
                </a:r>
                <a:r>
                  <a:rPr lang="en-US" sz="1600" dirty="0">
                    <a:latin typeface="Gill Sans MT" panose="020B0502020104020203" pitchFamily="34" charset="0"/>
                  </a:rPr>
                  <a:t> </a:t>
                </a:r>
                <a:r>
                  <a:rPr lang="en-US" sz="1600" dirty="0" err="1">
                    <a:latin typeface="Gill Sans MT" panose="020B0502020104020203" pitchFamily="34" charset="0"/>
                  </a:rPr>
                  <a:t>nya</a:t>
                </a:r>
                <a:r>
                  <a:rPr lang="en-US" sz="1600" dirty="0">
                    <a:latin typeface="Gill Sans MT" panose="020B0502020104020203" pitchFamily="34" charset="0"/>
                  </a:rPr>
                  <a:t> </a:t>
                </a:r>
                <a:r>
                  <a:rPr lang="en-US" sz="1600" dirty="0" err="1">
                    <a:latin typeface="Gill Sans MT" panose="020B0502020104020203" pitchFamily="34" charset="0"/>
                  </a:rPr>
                  <a:t>godkända</a:t>
                </a:r>
                <a:r>
                  <a:rPr lang="en-US" sz="1600" dirty="0">
                    <a:latin typeface="Gill Sans MT" panose="020B0502020104020203" pitchFamily="34" charset="0"/>
                  </a:rPr>
                  <a:t> </a:t>
                </a:r>
                <a:r>
                  <a:rPr lang="en-US" sz="1600" dirty="0" err="1">
                    <a:latin typeface="Gill Sans MT" panose="020B0502020104020203" pitchFamily="34" charset="0"/>
                  </a:rPr>
                  <a:t>antibiotika</a:t>
                </a:r>
                <a:endParaRPr lang="en-US" sz="1600" dirty="0">
                  <a:latin typeface="Gill Sans MT" panose="020B0502020104020203" pitchFamily="34" charset="0"/>
                </a:endParaRPr>
              </a:p>
            </c:rich>
          </c:tx>
          <c:layout>
            <c:manualLayout>
              <c:xMode val="edge"/>
              <c:yMode val="edge"/>
              <c:x val="0.9543428996577642"/>
              <c:y val="0.11913934405741133"/>
            </c:manualLayout>
          </c:layout>
          <c:overlay val="0"/>
          <c:spPr>
            <a:noFill/>
            <a:ln>
              <a:noFill/>
            </a:ln>
            <a:effectLst/>
          </c:spPr>
          <c:txPr>
            <a:bodyPr rot="5400000" spcFirstLastPara="1" vertOverflow="ellipsis" wrap="square" anchor="ctr" anchorCtr="1"/>
            <a:lstStyle/>
            <a:p>
              <a:pPr>
                <a:defRPr sz="1800" b="0" i="0" u="none" strike="noStrike" kern="1200" baseline="0">
                  <a:solidFill>
                    <a:schemeClr val="tx1">
                      <a:lumMod val="65000"/>
                      <a:lumOff val="35000"/>
                    </a:schemeClr>
                  </a:solidFill>
                  <a:latin typeface="Gill Sans MT" panose="020B0502020104020203" pitchFamily="34" charset="0"/>
                  <a:ea typeface="+mn-ea"/>
                  <a:cs typeface="+mn-cs"/>
                </a:defRPr>
              </a:pPr>
              <a:endParaRPr lang="en-SE"/>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Gill Sans MT" panose="020B0502020104020203" pitchFamily="34" charset="0"/>
                <a:ea typeface="+mn-ea"/>
                <a:cs typeface="+mn-cs"/>
              </a:defRPr>
            </a:pPr>
            <a:endParaRPr lang="en-SE"/>
          </a:p>
        </c:txPr>
        <c:crossAx val="1329964623"/>
        <c:crosses val="max"/>
        <c:crossBetween val="between"/>
        <c:majorUnit val="3"/>
      </c:valAx>
      <c:catAx>
        <c:axId val="1329964623"/>
        <c:scaling>
          <c:orientation val="minMax"/>
        </c:scaling>
        <c:delete val="1"/>
        <c:axPos val="b"/>
        <c:numFmt formatCode="General" sourceLinked="1"/>
        <c:majorTickMark val="none"/>
        <c:minorTickMark val="none"/>
        <c:tickLblPos val="nextTo"/>
        <c:crossAx val="1330805375"/>
        <c:crosses val="autoZero"/>
        <c:auto val="1"/>
        <c:lblAlgn val="ctr"/>
        <c:lblOffset val="100"/>
        <c:noMultiLvlLbl val="0"/>
      </c:catAx>
      <c:spPr>
        <a:noFill/>
        <a:ln w="15875">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E7E6E6"/>
    </a:solidFill>
    <a:ln w="9525" cap="flat" cmpd="sng" algn="ctr">
      <a:noFill/>
      <a:round/>
    </a:ln>
    <a:effectLst>
      <a:outerShdw blurRad="88900" dist="101600" dir="5400000" sx="7000" sy="7000" algn="ctr" rotWithShape="0">
        <a:srgbClr val="000000">
          <a:alpha val="43137"/>
        </a:srgbClr>
      </a:outerShdw>
    </a:effectLst>
  </c:spPr>
  <c:txPr>
    <a:bodyPr/>
    <a:lstStyle/>
    <a:p>
      <a:pPr>
        <a:defRPr/>
      </a:pPr>
      <a:endParaRPr lang="en-SE"/>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598EB-35D8-4386-A7B3-26D820A5E3F3}" type="datetimeFigureOut">
              <a:rPr lang="sv-SE" smtClean="0"/>
              <a:t>2022-09-23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97167D-3680-4B26-A638-5B105C4CDC32}" type="slidenum">
              <a:rPr lang="sv-SE" smtClean="0"/>
              <a:t>‹#›</a:t>
            </a:fld>
            <a:endParaRPr lang="sv-SE"/>
          </a:p>
        </p:txBody>
      </p:sp>
    </p:spTree>
    <p:extLst>
      <p:ext uri="{BB962C8B-B14F-4D97-AF65-F5344CB8AC3E}">
        <p14:creationId xmlns:p14="http://schemas.microsoft.com/office/powerpoint/2010/main" val="2914495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am.media.un.org/CS.aspx?VP3=DamView&amp;VBID=2AM94SCI76T#/DamView&amp;VBID=2AM94SOHFU10&amp;PN=23&amp;WS=SearchResul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pps.who.int/iris/bitstream/handle/10665/193736/9789241509763_eng.pdf?sequence=1&amp;isAllowed=y"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olkhalsomyndigheten.se/nyheter-och-press/nyhetsarkiv/2015/maj/global-plan-for-att-hantera-antibiotikaresistens/"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kyddaantibiotikan.s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verigesradio.se/avsnitt/109789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vt.se/nyheter/svtforum/antibiotikaresistens-den-langsamma-krisen-1"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svd.se/antibiotikaresistens-okar-inom-eu/om/antibiotika-och-resistens" TargetMode="External"/><Relationship Id="rId4" Type="http://schemas.openxmlformats.org/officeDocument/2006/relationships/hyperlink" Target="https://www.svd.se/global-kris-vantar-var-tids-storsta-halsoutmaning"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vt.se/nyheter/utrikes/ny-fruktad-bakterie-har-dodat-tusentals-barn-i-indien"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svt.se/nyheter/inrikes/fler-fall-av-antibiotikaresistens-i-Sverige" TargetMode="External"/><Relationship Id="rId4" Type="http://schemas.openxmlformats.org/officeDocument/2006/relationships/hyperlink" Target="https://www.svd.se/utbrott-av-multiresistent-bakterie-pa-sjukhus&#160;21-05-1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olkhalsomyndigheten.se/smittskydd-beredskap/smittsamma-sjukdomar/extended-spectrum-beta-lactamase-esbl/" TargetMode="External"/><Relationship Id="rId7" Type="http://schemas.openxmlformats.org/officeDocument/2006/relationships/hyperlink" Target="https://www.folkhalsomyndigheten.se/publicerat-material/publikationsarkiv/s/swedres-svarm-2018/"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folkhalsomyndigheten.se/contentassets/d8f6b3d187a94682a1d50a48f0a4fb3d/swedres-svarm-2018.pdf" TargetMode="External"/><Relationship Id="rId5" Type="http://schemas.openxmlformats.org/officeDocument/2006/relationships/hyperlink" Target="https://www.1177.se/Uppsala-lan/sjukdomar--besvar/hud-har-och-naglar/infektioner-pa-huden/mrsa--motstandskraftiga-gula-stafylokocker/" TargetMode="External"/><Relationship Id="rId4" Type="http://schemas.openxmlformats.org/officeDocument/2006/relationships/hyperlink" Target="https://www.folkhalsomyndigheten.se/smittskydd-beredskap/smittsamma-sjukdomar/meticillinresistenta-gula-stafylokocker-mrsa/"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olkhalsomyndigheten.se/nyheter-och-press/nyhetsarkiv/2018/januari/fyra-ganger-mer-antibiotikaresistens-ar-205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eactgroup.org/toolbox/understand/how-did-we-end-up-here/few-antibiotics-under-developmen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F97167D-3680-4B26-A638-5B105C4CDC32}" type="slidenum">
              <a:rPr lang="sv-SE" smtClean="0"/>
              <a:t>1</a:t>
            </a:fld>
            <a:endParaRPr lang="sv-SE"/>
          </a:p>
        </p:txBody>
      </p:sp>
    </p:spTree>
    <p:extLst>
      <p:ext uri="{BB962C8B-B14F-4D97-AF65-F5344CB8AC3E}">
        <p14:creationId xmlns:p14="http://schemas.microsoft.com/office/powerpoint/2010/main" val="1356460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Denna figur kan vara</a:t>
            </a:r>
            <a:r>
              <a:rPr lang="sv-SE" baseline="0" dirty="0"/>
              <a:t> lite krånglig för eleverna så man måste visa tydligt vad diagrammet visar.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err="1">
                <a:solidFill>
                  <a:schemeClr val="tx1"/>
                </a:solidFill>
                <a:effectLst/>
                <a:latin typeface="+mn-lt"/>
                <a:ea typeface="+mn-ea"/>
                <a:cs typeface="+mn-cs"/>
              </a:rPr>
              <a:t>Bilden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fortsätter</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diskussionen</a:t>
            </a:r>
            <a:r>
              <a:rPr lang="en-US" sz="1200" b="0" i="0" kern="1200" baseline="0" dirty="0">
                <a:solidFill>
                  <a:schemeClr val="tx1"/>
                </a:solidFill>
                <a:effectLst/>
                <a:latin typeface="+mn-lt"/>
                <a:ea typeface="+mn-ea"/>
                <a:cs typeface="+mn-cs"/>
              </a:rPr>
              <a:t> från </a:t>
            </a:r>
            <a:r>
              <a:rPr lang="en-US" sz="1200" b="0" i="0" kern="1200" baseline="0" dirty="0" err="1">
                <a:solidFill>
                  <a:schemeClr val="tx1"/>
                </a:solidFill>
                <a:effectLst/>
                <a:latin typeface="+mn-lt"/>
                <a:ea typeface="+mn-ea"/>
                <a:cs typeface="+mn-cs"/>
              </a:rPr>
              <a:t>förra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bilden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dvs</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frågan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“Kan man </a:t>
            </a:r>
            <a:r>
              <a:rPr lang="en-US" sz="1200" b="0" i="0" kern="1200" dirty="0" err="1">
                <a:solidFill>
                  <a:schemeClr val="tx1"/>
                </a:solidFill>
                <a:effectLst/>
                <a:latin typeface="+mn-lt"/>
                <a:ea typeface="+mn-ea"/>
                <a:cs typeface="+mn-cs"/>
              </a:rPr>
              <a:t>inte</a:t>
            </a:r>
            <a:r>
              <a:rPr lang="en-US" sz="1200" b="0" i="0" kern="1200" dirty="0">
                <a:solidFill>
                  <a:schemeClr val="tx1"/>
                </a:solidFill>
                <a:effectLst/>
                <a:latin typeface="+mn-lt"/>
                <a:ea typeface="+mn-ea"/>
                <a:cs typeface="+mn-cs"/>
              </a:rPr>
              <a:t> bara ta </a:t>
            </a:r>
            <a:r>
              <a:rPr lang="en-US" sz="1200" b="0" i="0" kern="1200" dirty="0" err="1">
                <a:solidFill>
                  <a:schemeClr val="tx1"/>
                </a:solidFill>
                <a:effectLst/>
                <a:latin typeface="+mn-lt"/>
                <a:ea typeface="+mn-ea"/>
                <a:cs typeface="+mn-cs"/>
              </a:rPr>
              <a:t>fram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antibiotika</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Med </a:t>
            </a:r>
            <a:r>
              <a:rPr lang="en-US" sz="1200" b="0" i="0" kern="1200" baseline="0" dirty="0" err="1">
                <a:solidFill>
                  <a:schemeClr val="tx1"/>
                </a:solidFill>
                <a:effectLst/>
                <a:latin typeface="+mn-lt"/>
                <a:ea typeface="+mn-ea"/>
                <a:cs typeface="+mn-cs"/>
              </a:rPr>
              <a:t>tanke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på</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att</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problemen</a:t>
            </a:r>
            <a:r>
              <a:rPr lang="en-US" sz="1200" b="0" i="0" kern="1200" baseline="0" dirty="0">
                <a:solidFill>
                  <a:schemeClr val="tx1"/>
                </a:solidFill>
                <a:effectLst/>
                <a:latin typeface="+mn-lt"/>
                <a:ea typeface="+mn-ea"/>
                <a:cs typeface="+mn-cs"/>
              </a:rPr>
              <a:t> med </a:t>
            </a:r>
            <a:r>
              <a:rPr lang="en-US" sz="1200" b="0" i="0" kern="1200" baseline="0" dirty="0" err="1">
                <a:solidFill>
                  <a:schemeClr val="tx1"/>
                </a:solidFill>
                <a:effectLst/>
                <a:latin typeface="+mn-lt"/>
                <a:ea typeface="+mn-ea"/>
                <a:cs typeface="+mn-cs"/>
              </a:rPr>
              <a:t>resistenta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bakterier</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ökar</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gula</a:t>
            </a:r>
            <a:r>
              <a:rPr lang="en-US" sz="1200" b="0" i="0" kern="1200" baseline="0" dirty="0">
                <a:solidFill>
                  <a:schemeClr val="tx1"/>
                </a:solidFill>
                <a:effectLst/>
                <a:latin typeface="+mn-lt"/>
                <a:ea typeface="+mn-ea"/>
                <a:cs typeface="+mn-cs"/>
              </a:rPr>
              <a:t> och </a:t>
            </a:r>
            <a:r>
              <a:rPr lang="en-US" sz="1200" b="0" i="0" kern="1200" baseline="0" dirty="0" err="1">
                <a:solidFill>
                  <a:schemeClr val="tx1"/>
                </a:solidFill>
                <a:effectLst/>
                <a:latin typeface="+mn-lt"/>
                <a:ea typeface="+mn-ea"/>
                <a:cs typeface="+mn-cs"/>
              </a:rPr>
              <a:t>gröna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linjerna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borde</a:t>
            </a:r>
            <a:r>
              <a:rPr lang="en-US" sz="1200" b="0" i="0" kern="1200" baseline="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fler</a:t>
            </a:r>
            <a:r>
              <a:rPr lang="en-US" sz="1200" b="0" i="0" kern="1200" baseline="0" dirty="0">
                <a:solidFill>
                  <a:schemeClr val="tx1"/>
                </a:solidFill>
                <a:effectLst/>
                <a:latin typeface="+mn-lt"/>
                <a:ea typeface="+mn-ea"/>
                <a:cs typeface="+mn-cs"/>
              </a:rPr>
              <a:t> och </a:t>
            </a:r>
            <a:r>
              <a:rPr lang="en-US" sz="1200" b="0" i="0" kern="1200" baseline="0" dirty="0" err="1">
                <a:solidFill>
                  <a:schemeClr val="tx1"/>
                </a:solidFill>
                <a:effectLst/>
                <a:latin typeface="+mn-lt"/>
                <a:ea typeface="+mn-ea"/>
                <a:cs typeface="+mn-cs"/>
              </a:rPr>
              <a:t>fler</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läkemedelsföretag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arbeta</a:t>
            </a:r>
            <a:r>
              <a:rPr lang="en-US" sz="1200" b="0" i="0" kern="1200" baseline="0" dirty="0">
                <a:solidFill>
                  <a:schemeClr val="tx1"/>
                </a:solidFill>
                <a:effectLst/>
                <a:latin typeface="+mn-lt"/>
                <a:ea typeface="+mn-ea"/>
                <a:cs typeface="+mn-cs"/>
              </a:rPr>
              <a:t> för </a:t>
            </a:r>
            <a:r>
              <a:rPr lang="en-US" sz="1200" b="0" i="0" kern="1200" baseline="0" dirty="0" err="1">
                <a:solidFill>
                  <a:schemeClr val="tx1"/>
                </a:solidFill>
                <a:effectLst/>
                <a:latin typeface="+mn-lt"/>
                <a:ea typeface="+mn-ea"/>
                <a:cs typeface="+mn-cs"/>
              </a:rPr>
              <a:t>att</a:t>
            </a:r>
            <a:r>
              <a:rPr lang="en-US" sz="1200" b="0" i="0" kern="1200" baseline="0" dirty="0">
                <a:solidFill>
                  <a:schemeClr val="tx1"/>
                </a:solidFill>
                <a:effectLst/>
                <a:latin typeface="+mn-lt"/>
                <a:ea typeface="+mn-ea"/>
                <a:cs typeface="+mn-cs"/>
              </a:rPr>
              <a:t> ta </a:t>
            </a:r>
            <a:r>
              <a:rPr lang="en-US" sz="1200" b="0" i="0" kern="1200" baseline="0" dirty="0" err="1">
                <a:solidFill>
                  <a:schemeClr val="tx1"/>
                </a:solidFill>
                <a:effectLst/>
                <a:latin typeface="+mn-lt"/>
                <a:ea typeface="+mn-ea"/>
                <a:cs typeface="+mn-cs"/>
              </a:rPr>
              <a:t>fram</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antibiotika</a:t>
            </a:r>
            <a:r>
              <a:rPr lang="en-US" sz="1200" b="0" i="0" kern="1200" baseline="0" dirty="0">
                <a:solidFill>
                  <a:schemeClr val="tx1"/>
                </a:solidFill>
                <a:effectLst/>
                <a:latin typeface="+mn-lt"/>
                <a:ea typeface="+mn-ea"/>
                <a:cs typeface="+mn-cs"/>
              </a:rPr>
              <a:t>, men </a:t>
            </a:r>
            <a:r>
              <a:rPr lang="en-US" sz="1200" b="0" i="0" kern="1200" baseline="0" dirty="0" err="1">
                <a:solidFill>
                  <a:schemeClr val="tx1"/>
                </a:solidFill>
                <a:effectLst/>
                <a:latin typeface="+mn-lt"/>
                <a:ea typeface="+mn-ea"/>
                <a:cs typeface="+mn-cs"/>
              </a:rPr>
              <a:t>utvecklingen</a:t>
            </a:r>
            <a:r>
              <a:rPr lang="en-US" sz="1200" b="0" i="0" kern="1200" baseline="0" dirty="0">
                <a:solidFill>
                  <a:schemeClr val="tx1"/>
                </a:solidFill>
                <a:effectLst/>
                <a:latin typeface="+mn-lt"/>
                <a:ea typeface="+mn-ea"/>
                <a:cs typeface="+mn-cs"/>
              </a:rPr>
              <a:t> har </a:t>
            </a:r>
            <a:r>
              <a:rPr lang="en-US" sz="1200" b="0" i="0" kern="1200" baseline="0" dirty="0" err="1">
                <a:solidFill>
                  <a:schemeClr val="tx1"/>
                </a:solidFill>
                <a:effectLst/>
                <a:latin typeface="+mn-lt"/>
                <a:ea typeface="+mn-ea"/>
                <a:cs typeface="+mn-cs"/>
              </a:rPr>
              <a:t>gått</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åt</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fel</a:t>
            </a:r>
            <a:r>
              <a:rPr lang="en-US" sz="1200" b="0" i="0" kern="1200" baseline="0" dirty="0">
                <a:solidFill>
                  <a:schemeClr val="tx1"/>
                </a:solidFill>
                <a:effectLst/>
                <a:latin typeface="+mn-lt"/>
                <a:ea typeface="+mn-ea"/>
                <a:cs typeface="+mn-cs"/>
              </a:rPr>
              <a:t> hall (</a:t>
            </a:r>
            <a:r>
              <a:rPr lang="en-US" sz="1200" b="0" i="0" kern="1200" baseline="0" dirty="0" err="1">
                <a:solidFill>
                  <a:schemeClr val="tx1"/>
                </a:solidFill>
                <a:effectLst/>
                <a:latin typeface="+mn-lt"/>
                <a:ea typeface="+mn-ea"/>
                <a:cs typeface="+mn-cs"/>
              </a:rPr>
              <a:t>blå</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linje</a:t>
            </a:r>
            <a:r>
              <a:rPr lang="en-US" sz="1200" b="0" i="0" kern="1200" baseline="0" dirty="0">
                <a:solidFill>
                  <a:schemeClr val="tx1"/>
                </a:solidFill>
                <a:effectLst/>
                <a:latin typeface="+mn-lt"/>
                <a:ea typeface="+mn-ea"/>
                <a:cs typeface="+mn-cs"/>
              </a:rPr>
              <a:t> - </a:t>
            </a:r>
            <a:r>
              <a:rPr lang="en-US" sz="1200" b="0" i="0" kern="1200" baseline="0" dirty="0" err="1">
                <a:solidFill>
                  <a:schemeClr val="tx1"/>
                </a:solidFill>
                <a:effectLst/>
                <a:latin typeface="+mn-lt"/>
                <a:ea typeface="+mn-ea"/>
                <a:cs typeface="+mn-cs"/>
              </a:rPr>
              <a:t>som</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visar</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antalet</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nya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godkända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antibiotika</a:t>
            </a:r>
            <a:r>
              <a:rPr lang="en-US" sz="1200" b="0" i="0" kern="1200" baseline="0" dirty="0">
                <a:solidFill>
                  <a:schemeClr val="tx1"/>
                </a:solidFill>
                <a:effectLst/>
                <a:latin typeface="+mn-lt"/>
                <a:ea typeface="+mn-ea"/>
                <a:cs typeface="+mn-cs"/>
              </a:rPr>
              <a:t>). Medan </a:t>
            </a:r>
            <a:r>
              <a:rPr lang="en-US" sz="1200" b="0" i="0" kern="1200" baseline="0" dirty="0" err="1">
                <a:solidFill>
                  <a:schemeClr val="tx1"/>
                </a:solidFill>
                <a:effectLst/>
                <a:latin typeface="+mn-lt"/>
                <a:ea typeface="+mn-ea"/>
                <a:cs typeface="+mn-cs"/>
              </a:rPr>
              <a:t>resistensproblematiken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ökar</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minskar</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antal</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företag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som</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arbetar</a:t>
            </a:r>
            <a:r>
              <a:rPr lang="en-US" sz="1200" b="0" i="0" kern="1200" baseline="0" dirty="0">
                <a:solidFill>
                  <a:schemeClr val="tx1"/>
                </a:solidFill>
                <a:effectLst/>
                <a:latin typeface="+mn-lt"/>
                <a:ea typeface="+mn-ea"/>
                <a:cs typeface="+mn-cs"/>
              </a:rPr>
              <a:t> för </a:t>
            </a:r>
            <a:r>
              <a:rPr lang="en-US" sz="1200" b="0" i="0" kern="1200" baseline="0" dirty="0" err="1">
                <a:solidFill>
                  <a:schemeClr val="tx1"/>
                </a:solidFill>
                <a:effectLst/>
                <a:latin typeface="+mn-lt"/>
                <a:ea typeface="+mn-ea"/>
                <a:cs typeface="+mn-cs"/>
              </a:rPr>
              <a:t>att</a:t>
            </a:r>
            <a:r>
              <a:rPr lang="en-US" sz="1200" b="0" i="0" kern="1200" baseline="0" dirty="0">
                <a:solidFill>
                  <a:schemeClr val="tx1"/>
                </a:solidFill>
                <a:effectLst/>
                <a:latin typeface="+mn-lt"/>
                <a:ea typeface="+mn-ea"/>
                <a:cs typeface="+mn-cs"/>
              </a:rPr>
              <a:t> ta </a:t>
            </a:r>
            <a:r>
              <a:rPr lang="en-US" sz="1200" b="0" i="0" kern="1200" baseline="0" dirty="0" err="1">
                <a:solidFill>
                  <a:schemeClr val="tx1"/>
                </a:solidFill>
                <a:effectLst/>
                <a:latin typeface="+mn-lt"/>
                <a:ea typeface="+mn-ea"/>
                <a:cs typeface="+mn-cs"/>
              </a:rPr>
              <a:t>fram</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antibiotika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Varför</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Klicka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fram</a:t>
            </a:r>
            <a:r>
              <a:rPr lang="en-US" sz="1200" b="0" i="0" kern="1200" baseline="0" dirty="0">
                <a:solidFill>
                  <a:schemeClr val="tx1"/>
                </a:solidFill>
                <a:effectLst/>
                <a:latin typeface="+mn-lt"/>
                <a:ea typeface="+mn-ea"/>
                <a:cs typeface="+mn-cs"/>
              </a:rPr>
              <a:t> till </a:t>
            </a:r>
            <a:r>
              <a:rPr lang="en-US" sz="1200" b="0" i="0" kern="1200" baseline="0" dirty="0" err="1">
                <a:solidFill>
                  <a:schemeClr val="tx1"/>
                </a:solidFill>
                <a:effectLst/>
                <a:latin typeface="+mn-lt"/>
                <a:ea typeface="+mn-ea"/>
                <a:cs typeface="+mn-cs"/>
              </a:rPr>
              <a:t>nästa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animering</a:t>
            </a:r>
            <a:r>
              <a:rPr lang="en-US" sz="1200" b="0" i="0" kern="1200" baseline="0" dirty="0">
                <a:solidFill>
                  <a:schemeClr val="tx1"/>
                </a:solidFill>
                <a:effectLst/>
                <a:latin typeface="+mn-lt"/>
                <a:ea typeface="+mn-ea"/>
                <a:cs typeface="+mn-cs"/>
              </a:rPr>
              <a:t>) OBS! </a:t>
            </a:r>
            <a:r>
              <a:rPr lang="en-US" sz="1200" b="1" i="0" kern="1200" baseline="0" dirty="0">
                <a:solidFill>
                  <a:schemeClr val="tx1"/>
                </a:solidFill>
                <a:effectLst/>
                <a:latin typeface="+mn-lt"/>
                <a:ea typeface="+mn-ea"/>
                <a:cs typeface="+mn-cs"/>
              </a:rPr>
              <a:t>Ge inga </a:t>
            </a:r>
            <a:r>
              <a:rPr lang="en-US" sz="1200" b="1" i="0" kern="1200" baseline="0" dirty="0" err="1">
                <a:solidFill>
                  <a:schemeClr val="tx1"/>
                </a:solidFill>
                <a:effectLst/>
                <a:latin typeface="+mn-lt"/>
                <a:ea typeface="+mn-ea"/>
                <a:cs typeface="+mn-cs"/>
              </a:rPr>
              <a:t>svar</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Tanken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är</a:t>
            </a:r>
            <a:r>
              <a:rPr lang="en-US" sz="1200" b="0" i="0" kern="1200" baseline="0" dirty="0">
                <a:solidFill>
                  <a:schemeClr val="tx1"/>
                </a:solidFill>
                <a:effectLst/>
                <a:latin typeface="+mn-lt"/>
                <a:ea typeface="+mn-ea"/>
                <a:cs typeface="+mn-cs"/>
              </a:rPr>
              <a:t> bara </a:t>
            </a:r>
            <a:r>
              <a:rPr lang="en-US" sz="1200" b="0" i="0" kern="1200" baseline="0" dirty="0" err="1">
                <a:solidFill>
                  <a:schemeClr val="tx1"/>
                </a:solidFill>
                <a:effectLst/>
                <a:latin typeface="+mn-lt"/>
                <a:ea typeface="+mn-ea"/>
                <a:cs typeface="+mn-cs"/>
              </a:rPr>
              <a:t>att</a:t>
            </a:r>
            <a:r>
              <a:rPr lang="en-US" sz="1200" b="0" i="0" kern="1200" baseline="0" dirty="0">
                <a:solidFill>
                  <a:schemeClr val="tx1"/>
                </a:solidFill>
                <a:effectLst/>
                <a:latin typeface="+mn-lt"/>
                <a:ea typeface="+mn-ea"/>
                <a:cs typeface="+mn-cs"/>
              </a:rPr>
              <a:t> visa </a:t>
            </a:r>
            <a:r>
              <a:rPr lang="en-US" sz="1200" b="0" i="0" kern="1200" baseline="0" dirty="0" err="1">
                <a:solidFill>
                  <a:schemeClr val="tx1"/>
                </a:solidFill>
                <a:effectLst/>
                <a:latin typeface="+mn-lt"/>
                <a:ea typeface="+mn-ea"/>
                <a:cs typeface="+mn-cs"/>
              </a:rPr>
              <a:t>på</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situationen</a:t>
            </a:r>
            <a:r>
              <a:rPr lang="en-US" sz="1200" b="0" i="0" kern="1200" baseline="0" dirty="0">
                <a:solidFill>
                  <a:schemeClr val="tx1"/>
                </a:solidFill>
                <a:effectLst/>
                <a:latin typeface="+mn-lt"/>
                <a:ea typeface="+mn-ea"/>
                <a:cs typeface="+mn-cs"/>
              </a:rPr>
              <a:t> och </a:t>
            </a:r>
            <a:r>
              <a:rPr lang="en-US" sz="1200" b="0" i="0" kern="1200" baseline="0" dirty="0" err="1">
                <a:solidFill>
                  <a:schemeClr val="tx1"/>
                </a:solidFill>
                <a:effectLst/>
                <a:latin typeface="+mn-lt"/>
                <a:ea typeface="+mn-ea"/>
                <a:cs typeface="+mn-cs"/>
              </a:rPr>
              <a:t>få</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eleverna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att</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fundera</a:t>
            </a:r>
            <a:r>
              <a:rPr lang="en-US" sz="1200" b="0" i="0" kern="1200" baseline="0" dirty="0">
                <a:solidFill>
                  <a:schemeClr val="tx1"/>
                </a:solidFill>
                <a:effectLst/>
                <a:latin typeface="+mn-lt"/>
                <a:ea typeface="+mn-ea"/>
                <a:cs typeface="+mn-cs"/>
              </a:rPr>
              <a:t>. De </a:t>
            </a:r>
            <a:r>
              <a:rPr lang="en-US" sz="1200" b="0" i="0" kern="1200" baseline="0" dirty="0" err="1">
                <a:solidFill>
                  <a:schemeClr val="tx1"/>
                </a:solidFill>
                <a:effectLst/>
                <a:latin typeface="+mn-lt"/>
                <a:ea typeface="+mn-ea"/>
                <a:cs typeface="+mn-cs"/>
              </a:rPr>
              <a:t>kommer</a:t>
            </a:r>
            <a:r>
              <a:rPr lang="en-US" sz="1200" b="0" i="0" kern="1200" baseline="0" dirty="0">
                <a:solidFill>
                  <a:schemeClr val="tx1"/>
                </a:solidFill>
                <a:effectLst/>
                <a:latin typeface="+mn-lt"/>
                <a:ea typeface="+mn-ea"/>
                <a:cs typeface="+mn-cs"/>
              </a:rPr>
              <a:t> sedan </a:t>
            </a:r>
            <a:r>
              <a:rPr lang="en-US" sz="1200" b="0" i="0" kern="1200" baseline="0" dirty="0" err="1">
                <a:solidFill>
                  <a:schemeClr val="tx1"/>
                </a:solidFill>
                <a:effectLst/>
                <a:latin typeface="+mn-lt"/>
                <a:ea typeface="+mn-ea"/>
                <a:cs typeface="+mn-cs"/>
              </a:rPr>
              <a:t>att</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svara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på</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detta</a:t>
            </a:r>
            <a:r>
              <a:rPr lang="en-US" sz="1200" b="0" i="0" kern="1200" baseline="0" dirty="0">
                <a:solidFill>
                  <a:schemeClr val="tx1"/>
                </a:solidFill>
                <a:effectLst/>
                <a:latin typeface="+mn-lt"/>
                <a:ea typeface="+mn-ea"/>
                <a:cs typeface="+mn-cs"/>
              </a:rPr>
              <a:t> i </a:t>
            </a:r>
            <a:r>
              <a:rPr lang="en-US" sz="1200" b="0" i="0" kern="1200" baseline="0" dirty="0" err="1">
                <a:solidFill>
                  <a:schemeClr val="tx1"/>
                </a:solidFill>
                <a:effectLst/>
                <a:latin typeface="+mn-lt"/>
                <a:ea typeface="+mn-ea"/>
                <a:cs typeface="+mn-cs"/>
              </a:rPr>
              <a:t>sina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gruppuppgifter</a:t>
            </a:r>
            <a:r>
              <a:rPr lang="en-US" sz="1200" b="0" i="0" kern="1200" baseline="0" dirty="0">
                <a:solidFill>
                  <a:schemeClr val="tx1"/>
                </a:solidFill>
                <a:effectLst/>
                <a:latin typeface="+mn-lt"/>
                <a:ea typeface="+mn-ea"/>
                <a:cs typeface="+mn-cs"/>
              </a:rPr>
              <a:t>.</a:t>
            </a:r>
            <a:r>
              <a:rPr lang="en-US"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Gill Sans MT" panose="020B05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latin typeface="Gill Sans MT" panose="020B0502020104020203" pitchFamily="34" charset="0"/>
              </a:rPr>
              <a:t>Med företag avses stora läkemedelstillverkare - ”Big </a:t>
            </a:r>
            <a:r>
              <a:rPr lang="sv-SE" sz="1200" dirty="0" err="1">
                <a:latin typeface="Gill Sans MT" panose="020B0502020104020203" pitchFamily="34" charset="0"/>
              </a:rPr>
              <a:t>pharma</a:t>
            </a:r>
            <a:r>
              <a:rPr lang="sv-SE" sz="1200" dirty="0">
                <a:latin typeface="Gill Sans MT" panose="020B0502020104020203" pitchFamily="34" charset="0"/>
              </a:rPr>
              <a:t>”. Diagrammet visar data från CDC/IDSA som är USA:s nationella folkhälsoinstitut.</a:t>
            </a:r>
            <a:endParaRPr lang="sv-SE" dirty="0"/>
          </a:p>
          <a:p>
            <a:endParaRPr lang="sv-SE" dirty="0"/>
          </a:p>
          <a:p>
            <a:r>
              <a:rPr lang="sv-SE" dirty="0"/>
              <a:t>Källa till diagrammet: </a:t>
            </a:r>
            <a:r>
              <a:rPr lang="en-US" sz="1200" b="0" i="0" kern="1200" dirty="0">
                <a:solidFill>
                  <a:schemeClr val="tx1"/>
                </a:solidFill>
                <a:effectLst/>
                <a:latin typeface="+mn-lt"/>
                <a:ea typeface="+mn-ea"/>
                <a:cs typeface="+mn-cs"/>
              </a:rPr>
              <a:t>Cooper, M., </a:t>
            </a:r>
            <a:r>
              <a:rPr lang="en-US" sz="1200" b="0" i="0" kern="1200" dirty="0" err="1">
                <a:solidFill>
                  <a:schemeClr val="tx1"/>
                </a:solidFill>
                <a:effectLst/>
                <a:latin typeface="+mn-lt"/>
                <a:ea typeface="+mn-ea"/>
                <a:cs typeface="+mn-cs"/>
              </a:rPr>
              <a:t>Shlaes</a:t>
            </a:r>
            <a:r>
              <a:rPr lang="en-US" sz="1200" b="0" i="0" kern="1200" dirty="0">
                <a:solidFill>
                  <a:schemeClr val="tx1"/>
                </a:solidFill>
                <a:effectLst/>
                <a:latin typeface="+mn-lt"/>
                <a:ea typeface="+mn-ea"/>
                <a:cs typeface="+mn-cs"/>
              </a:rPr>
              <a:t>, D. Fix the antibiotics pipeline. </a:t>
            </a:r>
            <a:r>
              <a:rPr lang="en-US" sz="1200" b="0" i="1" kern="1200" dirty="0">
                <a:solidFill>
                  <a:schemeClr val="tx1"/>
                </a:solidFill>
                <a:effectLst/>
                <a:latin typeface="+mn-lt"/>
                <a:ea typeface="+mn-ea"/>
                <a:cs typeface="+mn-cs"/>
              </a:rPr>
              <a:t>Nature</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472, </a:t>
            </a:r>
            <a:r>
              <a:rPr lang="en-US" sz="1200" b="0" i="0" kern="1200" dirty="0">
                <a:solidFill>
                  <a:schemeClr val="tx1"/>
                </a:solidFill>
                <a:effectLst/>
                <a:latin typeface="+mn-lt"/>
                <a:ea typeface="+mn-ea"/>
                <a:cs typeface="+mn-cs"/>
              </a:rPr>
              <a:t>32 (2011). https://doi.org/10.1038/472032a</a:t>
            </a:r>
            <a:endParaRPr lang="sv-SE" dirty="0"/>
          </a:p>
        </p:txBody>
      </p:sp>
      <p:sp>
        <p:nvSpPr>
          <p:cNvPr id="4" name="Platshållare för bildnummer 3"/>
          <p:cNvSpPr>
            <a:spLocks noGrp="1"/>
          </p:cNvSpPr>
          <p:nvPr>
            <p:ph type="sldNum" sz="quarter" idx="5"/>
          </p:nvPr>
        </p:nvSpPr>
        <p:spPr/>
        <p:txBody>
          <a:bodyPr/>
          <a:lstStyle/>
          <a:p>
            <a:fld id="{76433F60-6DB3-4F87-B41A-1E5357334808}" type="slidenum">
              <a:rPr lang="sv-SE" smtClean="0"/>
              <a:t>10</a:t>
            </a:fld>
            <a:endParaRPr lang="sv-SE"/>
          </a:p>
        </p:txBody>
      </p:sp>
    </p:spTree>
    <p:extLst>
      <p:ext uri="{BB962C8B-B14F-4D97-AF65-F5344CB8AC3E}">
        <p14:creationId xmlns:p14="http://schemas.microsoft.com/office/powerpoint/2010/main" val="237737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Läget</a:t>
            </a:r>
            <a:r>
              <a:rPr lang="sv-SE" baseline="0" dirty="0"/>
              <a:t> är så allvarligt att FN år 2016 tog fram en deklaration om antibiotikaresistens som innebär att alla FN:s medlemsländer åtar sig att arbeta för att minska resistensspridningen. Detta sker </a:t>
            </a:r>
            <a:r>
              <a:rPr lang="sv-SE" baseline="0" dirty="0" err="1"/>
              <a:t>bl</a:t>
            </a:r>
            <a:r>
              <a:rPr lang="sv-SE" baseline="0" dirty="0"/>
              <a:t> a genom att arbeta med en global handlingsplan som tagits fram av flera olika FN-organ, </a:t>
            </a:r>
            <a:r>
              <a:rPr lang="sv-SE" baseline="0" dirty="0" err="1"/>
              <a:t>bl</a:t>
            </a:r>
            <a:r>
              <a:rPr lang="sv-SE" baseline="0" dirty="0"/>
              <a:t> a WHO.</a:t>
            </a:r>
          </a:p>
          <a:p>
            <a:pPr marL="0" indent="0">
              <a:buFont typeface="Arial" panose="020B0604020202020204" pitchFamily="34" charset="0"/>
              <a:buNone/>
            </a:pPr>
            <a:endParaRPr lang="sv-SE" baseline="0" dirty="0"/>
          </a:p>
          <a:p>
            <a:pPr marL="0" indent="0">
              <a:buFont typeface="Arial" panose="020B0604020202020204" pitchFamily="34" charset="0"/>
              <a:buNone/>
            </a:pPr>
            <a:r>
              <a:rPr lang="sv-SE" baseline="0" dirty="0"/>
              <a:t>Bildkälla:</a:t>
            </a:r>
          </a:p>
          <a:p>
            <a:r>
              <a:rPr lang="en-US" dirty="0">
                <a:hlinkClick r:id="rId3"/>
              </a:rPr>
              <a:t>https://dam.media.un.org/CS.aspx?VP3=DamView&amp;VBID=2AM94SCI76T#/DamView&amp;VBID=2AM94SOHFU10&amp;PN=23&amp;WS=SearchResults</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1F97167D-3680-4B26-A638-5B105C4CDC32}" type="slidenum">
              <a:rPr lang="sv-SE" smtClean="0"/>
              <a:t>11</a:t>
            </a:fld>
            <a:endParaRPr lang="sv-SE"/>
          </a:p>
        </p:txBody>
      </p:sp>
    </p:spTree>
    <p:extLst>
      <p:ext uri="{BB962C8B-B14F-4D97-AF65-F5344CB8AC3E}">
        <p14:creationId xmlns:p14="http://schemas.microsoft.com/office/powerpoint/2010/main" val="3805577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Den globala handlingsplan som tagits fram har fem</a:t>
            </a:r>
            <a:r>
              <a:rPr lang="sv-SE" baseline="0" dirty="0"/>
              <a:t> mål. Det första målet (med kraftigare röd ram) handlar om ”att </a:t>
            </a:r>
            <a:r>
              <a:rPr lang="sv-SE" baseline="0" dirty="0">
                <a:solidFill>
                  <a:srgbClr val="575757"/>
                </a:solidFill>
                <a:latin typeface="Tahoma"/>
                <a:ea typeface="Tahoma"/>
                <a:cs typeface="Tahoma"/>
              </a:rPr>
              <a:t>f</a:t>
            </a:r>
            <a:r>
              <a:rPr lang="sv-SE" dirty="0">
                <a:solidFill>
                  <a:srgbClr val="575757"/>
                </a:solidFill>
                <a:latin typeface="Tahoma"/>
                <a:ea typeface="Tahoma"/>
                <a:cs typeface="Tahoma"/>
              </a:rPr>
              <a:t>örbättra medvetenheten om och förståelsen av antibiotikaresistens genom effektiv kommunikation och utbildning.” Påpeka att det är precis det vi gör nu, i detta</a:t>
            </a:r>
            <a:r>
              <a:rPr lang="sv-SE" baseline="0" dirty="0">
                <a:solidFill>
                  <a:srgbClr val="575757"/>
                </a:solidFill>
                <a:latin typeface="Tahoma"/>
                <a:ea typeface="Tahoma"/>
                <a:cs typeface="Tahoma"/>
              </a:rPr>
              <a:t> undervisningssammanhang</a:t>
            </a:r>
            <a:r>
              <a:rPr lang="sv-SE" dirty="0">
                <a:solidFill>
                  <a:srgbClr val="575757"/>
                </a:solidFill>
                <a:latin typeface="Tahoma"/>
                <a:ea typeface="Tahoma"/>
                <a:cs typeface="Tahoma"/>
              </a:rPr>
              <a:t>! Påpeka också</a:t>
            </a:r>
            <a:r>
              <a:rPr lang="sv-SE" baseline="0" dirty="0">
                <a:solidFill>
                  <a:srgbClr val="575757"/>
                </a:solidFill>
                <a:latin typeface="Tahoma"/>
                <a:ea typeface="Tahoma"/>
                <a:cs typeface="Tahoma"/>
              </a:rPr>
              <a:t> att eleverna kommer att få en bra förståelse för problematiken kring antibiotikaresistens och att de i sin tur kan sprida denna kunskap vidare till familj och vänner.</a:t>
            </a:r>
            <a:r>
              <a:rPr lang="sv-SE" dirty="0">
                <a:solidFill>
                  <a:srgbClr val="575757"/>
                </a:solidFill>
                <a:latin typeface="Tahoma"/>
                <a:ea typeface="Tahoma"/>
                <a:cs typeface="Tahoma"/>
              </a:rPr>
              <a:t> </a:t>
            </a:r>
            <a:r>
              <a:rPr lang="sv-SE" baseline="0" dirty="0">
                <a:solidFill>
                  <a:srgbClr val="575757"/>
                </a:solidFill>
                <a:latin typeface="Tahoma"/>
                <a:ea typeface="Tahoma"/>
                <a:cs typeface="Tahoma"/>
              </a:rPr>
              <a:t> </a:t>
            </a:r>
            <a:br>
              <a:rPr lang="sv-SE" baseline="0" dirty="0">
                <a:latin typeface="Tahoma" panose="020B0604030504040204" pitchFamily="34" charset="0"/>
                <a:cs typeface="Tahoma"/>
              </a:rPr>
            </a:br>
            <a:endParaRPr lang="sv-SE" baseline="0" dirty="0">
              <a:solidFill>
                <a:srgbClr val="575757"/>
              </a:solidFill>
              <a:latin typeface="Tahoma" panose="020B0604030504040204" pitchFamily="34" charset="0"/>
              <a:ea typeface="Tahoma"/>
              <a:cs typeface="Tahoma"/>
            </a:endParaRPr>
          </a:p>
          <a:p>
            <a:pPr marL="171450" indent="-171450">
              <a:buFont typeface="Arial" panose="020B0604020202020204" pitchFamily="34" charset="0"/>
              <a:buChar char="•"/>
            </a:pPr>
            <a:r>
              <a:rPr lang="sv-SE" baseline="0" dirty="0">
                <a:solidFill>
                  <a:srgbClr val="575757"/>
                </a:solidFill>
                <a:latin typeface="Tahoma" panose="020B0604030504040204" pitchFamily="34" charset="0"/>
              </a:rPr>
              <a:t>Kommentera kortfattat de andra målen. </a:t>
            </a:r>
          </a:p>
          <a:p>
            <a:endParaRPr lang="sv-SE" dirty="0"/>
          </a:p>
          <a:p>
            <a:r>
              <a:rPr lang="sv-SE" dirty="0"/>
              <a:t>Länk till handlingsplanen:</a:t>
            </a:r>
          </a:p>
          <a:p>
            <a:r>
              <a:rPr lang="sv-SE" dirty="0">
                <a:hlinkClick r:id="rId3"/>
              </a:rPr>
              <a:t>https://apps.who.int/iris/bitstream/handle/10665/193736/9789241509763_eng.pdf?sequence=1&amp;isAllowed=y</a:t>
            </a:r>
            <a:endParaRPr lang="sv-SE" dirty="0"/>
          </a:p>
          <a:p>
            <a:endParaRPr lang="sv-SE" dirty="0"/>
          </a:p>
          <a:p>
            <a:r>
              <a:rPr lang="sv-SE" dirty="0"/>
              <a:t>Länk till svensk översättning av målen:</a:t>
            </a:r>
          </a:p>
          <a:p>
            <a:r>
              <a:rPr lang="sv-SE" dirty="0">
                <a:hlinkClick r:id="rId4"/>
              </a:rPr>
              <a:t>https://www.folkhalsomyndigheten.se/nyheter-och-press/nyhetsarkiv/2015/maj/global-plan-for-att-hantera-antibiotikaresistens/</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
            </a:r>
            <a:r>
              <a:rPr lang="sv-SE" dirty="0">
                <a:solidFill>
                  <a:srgbClr val="575757"/>
                </a:solidFill>
                <a:latin typeface="Tahoma" panose="020B0604030504040204" pitchFamily="34" charset="0"/>
              </a:rPr>
              <a:t>Planen innebär åtaganden dels för WHO och dels för de 194 medlemsländerna. Det övergripande målet är att se till att förmågan att behandla och förebygga smittsamma sjukdomar med effektiva, säkra och kvalitetssäkrade läkemedel säkras, samt att antibiotika används på ett ansvarsfullt sätt och görs tillgängliga för alla som behöver dem.</a:t>
            </a:r>
            <a:r>
              <a:rPr lang="sv-S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a:t>Bild</a:t>
            </a:r>
            <a:r>
              <a:rPr lang="sv-SE" dirty="0"/>
              <a:t>: https://www.flickr.com/photos/41916075@N06/6946430257, United States Mission </a:t>
            </a:r>
            <a:r>
              <a:rPr lang="sv-SE" dirty="0" err="1"/>
              <a:t>Geneva</a:t>
            </a:r>
            <a:r>
              <a:rPr lang="sv-SE" dirty="0"/>
              <a:t>, </a:t>
            </a:r>
            <a:r>
              <a:rPr lang="sv-SE" sz="1200" b="0" i="0" kern="1200" dirty="0">
                <a:solidFill>
                  <a:schemeClr val="tx1"/>
                </a:solidFill>
                <a:effectLst/>
                <a:latin typeface="+mn-lt"/>
                <a:ea typeface="+mn-ea"/>
                <a:cs typeface="+mn-cs"/>
              </a:rPr>
              <a:t>Photo by Eric </a:t>
            </a:r>
            <a:r>
              <a:rPr lang="sv-SE" sz="1200" b="0" i="0" kern="1200" dirty="0" err="1">
                <a:solidFill>
                  <a:schemeClr val="tx1"/>
                </a:solidFill>
                <a:effectLst/>
                <a:latin typeface="+mn-lt"/>
                <a:ea typeface="+mn-ea"/>
                <a:cs typeface="+mn-cs"/>
              </a:rPr>
              <a:t>Bridiers</a:t>
            </a:r>
            <a:r>
              <a:rPr lang="sv-SE" sz="1200" b="0" i="0" u="none" strike="noStrike" kern="1200" dirty="0">
                <a:solidFill>
                  <a:schemeClr val="tx1"/>
                </a:solidFill>
                <a:effectLst/>
                <a:latin typeface="+mn-lt"/>
                <a:ea typeface="+mn-ea"/>
                <a:cs typeface="+mn-cs"/>
              </a:rPr>
              <a:t>, bilden har modifierats (flaggan har frilagts), </a:t>
            </a:r>
            <a:r>
              <a:rPr lang="sv-SE" dirty="0"/>
              <a:t>CC BY-ND 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1F97167D-3680-4B26-A638-5B105C4CDC32}" type="slidenum">
              <a:rPr lang="sv-SE" smtClean="0"/>
              <a:t>12</a:t>
            </a:fld>
            <a:endParaRPr lang="sv-SE"/>
          </a:p>
        </p:txBody>
      </p:sp>
    </p:spTree>
    <p:extLst>
      <p:ext uri="{BB962C8B-B14F-4D97-AF65-F5344CB8AC3E}">
        <p14:creationId xmlns:p14="http://schemas.microsoft.com/office/powerpoint/2010/main" val="341780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Syftet med filmen är att visa på bredden av problemet</a:t>
            </a:r>
            <a:r>
              <a:rPr lang="sv-SE" baseline="0" dirty="0"/>
              <a:t> med antibiotikaresistens och att ge eleverna en inblick i problematiken. </a:t>
            </a:r>
            <a:br>
              <a:rPr lang="sv-SE" baseline="0" dirty="0"/>
            </a:br>
            <a:endParaRPr lang="sv-SE" baseline="0" dirty="0"/>
          </a:p>
          <a:p>
            <a:pPr marL="171450" indent="-171450">
              <a:buFont typeface="Arial" panose="020B0604020202020204" pitchFamily="34" charset="0"/>
              <a:buChar char="•"/>
            </a:pPr>
            <a:r>
              <a:rPr lang="sv-SE" baseline="0" dirty="0"/>
              <a:t>Filmen kan hjälpa eleverna när de ska ställa frågor i nästa moment. </a:t>
            </a:r>
            <a:br>
              <a:rPr lang="sv-SE" baseline="0" dirty="0"/>
            </a:br>
            <a:endParaRPr lang="sv-SE" baseline="0" dirty="0"/>
          </a:p>
          <a:p>
            <a:pPr marL="171450" indent="-171450">
              <a:buFont typeface="Arial" panose="020B0604020202020204" pitchFamily="34" charset="0"/>
              <a:buChar char="•"/>
            </a:pPr>
            <a:r>
              <a:rPr lang="sv-SE" dirty="0"/>
              <a:t>Klicka på bilden</a:t>
            </a:r>
            <a:r>
              <a:rPr lang="sv-SE" baseline="0" dirty="0"/>
              <a:t> för att starta videoklippet. Om filmen inte startar finns en länk här: </a:t>
            </a:r>
            <a:r>
              <a:rPr lang="sv-SE" dirty="0">
                <a:hlinkClick r:id="rId3"/>
              </a:rPr>
              <a:t>https://skyddaantibiotikan.se/</a:t>
            </a:r>
            <a:r>
              <a:rPr lang="sv-SE" dirty="0"/>
              <a:t> Välj</a:t>
            </a:r>
            <a:r>
              <a:rPr lang="sv-SE" baseline="0" dirty="0"/>
              <a:t> filmen som heter </a:t>
            </a:r>
            <a:r>
              <a:rPr lang="sv-SE" i="1" baseline="0" dirty="0"/>
              <a:t>Hotet mot antibiotikan</a:t>
            </a:r>
            <a:br>
              <a:rPr lang="sv-SE" i="1" baseline="0" dirty="0"/>
            </a:br>
            <a:endParaRPr lang="sv-SE" i="1" baseline="0" dirty="0"/>
          </a:p>
          <a:p>
            <a:pPr marL="0" indent="0">
              <a:buFont typeface="Arial" panose="020B0604020202020204" pitchFamily="34" charset="0"/>
              <a:buNone/>
            </a:pPr>
            <a:endParaRPr lang="sv-SE" dirty="0"/>
          </a:p>
        </p:txBody>
      </p:sp>
      <p:sp>
        <p:nvSpPr>
          <p:cNvPr id="4" name="Platshållare för bildnummer 3"/>
          <p:cNvSpPr>
            <a:spLocks noGrp="1"/>
          </p:cNvSpPr>
          <p:nvPr>
            <p:ph type="sldNum" sz="quarter" idx="10"/>
          </p:nvPr>
        </p:nvSpPr>
        <p:spPr/>
        <p:txBody>
          <a:bodyPr/>
          <a:lstStyle/>
          <a:p>
            <a:fld id="{1F97167D-3680-4B26-A638-5B105C4CDC32}" type="slidenum">
              <a:rPr lang="sv-SE" smtClean="0"/>
              <a:t>13</a:t>
            </a:fld>
            <a:endParaRPr lang="sv-SE"/>
          </a:p>
        </p:txBody>
      </p:sp>
    </p:spTree>
    <p:extLst>
      <p:ext uri="{BB962C8B-B14F-4D97-AF65-F5344CB8AC3E}">
        <p14:creationId xmlns:p14="http://schemas.microsoft.com/office/powerpoint/2010/main" val="257232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Klicka på bilden så startar radioprogrammet </a:t>
            </a:r>
            <a:r>
              <a:rPr kumimoji="0" lang="sv-SE" sz="1200" b="0" i="0" u="none" strike="noStrike" kern="1200" cap="none" spc="0" normalizeH="0" baseline="0" noProof="0" dirty="0" err="1">
                <a:ln>
                  <a:noFill/>
                </a:ln>
                <a:solidFill>
                  <a:prstClr val="black"/>
                </a:solidFill>
                <a:effectLst/>
                <a:uLnTx/>
                <a:uFillTx/>
                <a:latin typeface="+mn-lt"/>
                <a:ea typeface="+mn-ea"/>
                <a:cs typeface="+mn-cs"/>
              </a:rPr>
              <a:t>Dystopia</a:t>
            </a:r>
            <a:r>
              <a:rPr kumimoji="0" lang="sv-SE" sz="1200" b="0" i="0" u="none" strike="noStrike" kern="1200" cap="none" spc="0" normalizeH="0" baseline="0" noProof="0" dirty="0">
                <a:ln>
                  <a:noFill/>
                </a:ln>
                <a:solidFill>
                  <a:prstClr val="black"/>
                </a:solidFill>
                <a:effectLst/>
                <a:uLnTx/>
                <a:uFillTx/>
                <a:latin typeface="+mn-lt"/>
                <a:ea typeface="+mn-ea"/>
                <a:cs typeface="+mn-cs"/>
              </a:rPr>
              <a:t> i P3 </a:t>
            </a:r>
            <a:r>
              <a:rPr kumimoji="0" lang="sv-SE" sz="1200" b="0" i="1" u="none" strike="noStrike" kern="1200" cap="none" spc="0" normalizeH="0" baseline="0" noProof="0" dirty="0">
                <a:ln>
                  <a:noFill/>
                </a:ln>
                <a:solidFill>
                  <a:prstClr val="black"/>
                </a:solidFill>
                <a:effectLst/>
                <a:uLnTx/>
                <a:uFillTx/>
                <a:latin typeface="+mn-lt"/>
                <a:ea typeface="+mn-ea"/>
                <a:cs typeface="+mn-cs"/>
              </a:rPr>
              <a:t>Den postantibiotiska eran</a:t>
            </a:r>
            <a:r>
              <a:rPr kumimoji="0" lang="sv-SE" sz="1200" b="0" i="0" u="none" strike="noStrike" kern="1200" cap="none" spc="0" normalizeH="0" baseline="0" noProof="0" dirty="0">
                <a:ln>
                  <a:noFill/>
                </a:ln>
                <a:solidFill>
                  <a:prstClr val="black"/>
                </a:solidFill>
                <a:effectLst/>
                <a:uLnTx/>
                <a:uFillTx/>
                <a:latin typeface="+mn-lt"/>
                <a:ea typeface="+mn-ea"/>
                <a:cs typeface="+mn-cs"/>
              </a:rPr>
              <a:t>. </a:t>
            </a:r>
            <a:br>
              <a:rPr kumimoji="0" lang="sv-SE" sz="1200" b="0" i="0" u="none" strike="noStrike" kern="1200" cap="none" spc="0" normalizeH="0" baseline="0" noProof="0" dirty="0">
                <a:ln>
                  <a:noFill/>
                </a:ln>
                <a:solidFill>
                  <a:prstClr val="black"/>
                </a:solidFill>
                <a:effectLst/>
                <a:uLnTx/>
                <a:uFillTx/>
                <a:latin typeface="+mn-lt"/>
                <a:ea typeface="+mn-ea"/>
                <a:cs typeface="+mn-cs"/>
              </a:rPr>
            </a:br>
            <a:r>
              <a:rPr kumimoji="0" lang="sv-SE" sz="1200" b="0" i="0" u="none" strike="noStrike" kern="1200" cap="none" spc="0" normalizeH="0" baseline="0" noProof="0" dirty="0">
                <a:ln>
                  <a:noFill/>
                </a:ln>
                <a:solidFill>
                  <a:prstClr val="black"/>
                </a:solidFill>
                <a:effectLst/>
                <a:uLnTx/>
                <a:uFillTx/>
                <a:latin typeface="+mn-lt"/>
                <a:ea typeface="+mn-ea"/>
                <a:cs typeface="+mn-cs"/>
              </a:rPr>
              <a:t>Eleverna får lyssna från början till 2.38 minuter in i programmet.  Länk till programmet om hyperlänken inte fungerar: </a:t>
            </a:r>
            <a:r>
              <a:rPr kumimoji="0" lang="sv-SE" sz="1200" b="0" i="0" u="sng" strike="noStrike" kern="1200" cap="none" spc="0" normalizeH="0" baseline="0" noProof="0" dirty="0">
                <a:ln>
                  <a:noFill/>
                </a:ln>
                <a:solidFill>
                  <a:prstClr val="black"/>
                </a:solidFill>
                <a:effectLst/>
                <a:uLnTx/>
                <a:uFillTx/>
                <a:latin typeface="+mn-lt"/>
                <a:ea typeface="+mn-ea"/>
                <a:cs typeface="+mn-cs"/>
                <a:hlinkClick r:id="rId3">
                  <a:extLst>
                    <a:ext uri="{A12FA001-AC4F-418D-AE19-62706E023703}">
                      <ahyp:hlinkClr xmlns:ahyp="http://schemas.microsoft.com/office/drawing/2018/hyperlinkcolor" val="tx"/>
                    </a:ext>
                  </a:extLst>
                </a:hlinkClick>
              </a:rPr>
              <a:t>https://sverigesradio.se/avsnitt/1097895</a:t>
            </a:r>
            <a:br>
              <a:rPr kumimoji="0" lang="sv-SE" sz="1200" b="0" i="0" u="sng" strike="noStrike" kern="1200" cap="none" spc="0" normalizeH="0" baseline="0" noProof="0" dirty="0">
                <a:ln>
                  <a:noFill/>
                </a:ln>
                <a:solidFill>
                  <a:prstClr val="black"/>
                </a:solidFill>
                <a:effectLst/>
                <a:uLnTx/>
                <a:uFillTx/>
                <a:latin typeface="+mn-lt"/>
                <a:ea typeface="+mn-ea"/>
                <a:cs typeface="+mn-cs"/>
              </a:rPr>
            </a:br>
            <a:endParaRPr kumimoji="0" lang="sv-SE" sz="1200" b="0" i="0" u="sng"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Efter klippet ställs en öppen fråga ”Varför blir patienten inte frisk?”</a:t>
            </a:r>
            <a:br>
              <a:rPr kumimoji="0" lang="sv-SE" sz="1200" b="0" i="0" u="none" strike="noStrike" kern="1200" cap="none" spc="0" normalizeH="0" baseline="0" noProof="0" dirty="0">
                <a:ln>
                  <a:noFill/>
                </a:ln>
                <a:solidFill>
                  <a:prstClr val="black"/>
                </a:solidFill>
                <a:effectLst/>
                <a:uLnTx/>
                <a:uFillTx/>
                <a:latin typeface="+mn-lt"/>
                <a:ea typeface="+mn-ea"/>
                <a:cs typeface="+mn-cs"/>
              </a:rPr>
            </a:br>
            <a:r>
              <a:rPr kumimoji="0" lang="sv-SE" sz="1200" b="0" i="0" u="none" strike="noStrike" kern="1200" cap="none" spc="0" normalizeH="0" baseline="0" noProof="0" dirty="0">
                <a:ln>
                  <a:noFill/>
                </a:ln>
                <a:solidFill>
                  <a:prstClr val="black"/>
                </a:solidFill>
                <a:effectLst/>
                <a:uLnTx/>
                <a:uFillTx/>
                <a:latin typeface="+mn-lt"/>
                <a:ea typeface="+mn-ea"/>
                <a:cs typeface="+mn-cs"/>
              </a:rPr>
              <a:t>Kort diskussion i bikupa. Ventilera svaren kort i helklass. Klassen kan komma fram till att antibiotikan inte fungerar och att bakterierna blivit resistenta. Om eleverna inte kommer fram till detta presenterar läraren det i nästa </a:t>
            </a:r>
            <a:r>
              <a:rPr kumimoji="0" lang="sv-SE" sz="1200" b="0" i="0" u="none" strike="noStrike" kern="1200" cap="none" spc="0" normalizeH="0" baseline="0" noProof="0" dirty="0" err="1">
                <a:ln>
                  <a:noFill/>
                </a:ln>
                <a:solidFill>
                  <a:prstClr val="black"/>
                </a:solidFill>
                <a:effectLst/>
                <a:uLnTx/>
                <a:uFillTx/>
                <a:latin typeface="+mn-lt"/>
                <a:ea typeface="+mn-ea"/>
                <a:cs typeface="+mn-cs"/>
              </a:rPr>
              <a:t>slide</a:t>
            </a:r>
            <a:r>
              <a:rPr kumimoji="0" lang="sv-SE" sz="1200" b="0" i="0" u="none" strike="noStrike" kern="1200" cap="none" spc="0" normalizeH="0" baseline="0" noProof="0" dirty="0">
                <a:ln>
                  <a:noFill/>
                </a:ln>
                <a:solidFill>
                  <a:prstClr val="black"/>
                </a:solidFill>
                <a:effectLst/>
                <a:uLnTx/>
                <a:uFillTx/>
                <a:latin typeface="+mn-lt"/>
                <a:ea typeface="+mn-ea"/>
                <a:cs typeface="+mn-cs"/>
              </a:rPr>
              <a:t>. </a:t>
            </a:r>
          </a:p>
          <a:p>
            <a:endParaRPr lang="sv-SE" dirty="0"/>
          </a:p>
        </p:txBody>
      </p:sp>
      <p:sp>
        <p:nvSpPr>
          <p:cNvPr id="4" name="Platshållare för bildnummer 3"/>
          <p:cNvSpPr>
            <a:spLocks noGrp="1"/>
          </p:cNvSpPr>
          <p:nvPr>
            <p:ph type="sldNum" sz="quarter" idx="5"/>
          </p:nvPr>
        </p:nvSpPr>
        <p:spPr/>
        <p:txBody>
          <a:bodyPr/>
          <a:lstStyle/>
          <a:p>
            <a:fld id="{1F97167D-3680-4B26-A638-5B105C4CDC32}" type="slidenum">
              <a:rPr lang="sv-SE" smtClean="0"/>
              <a:t>2</a:t>
            </a:fld>
            <a:endParaRPr lang="sv-SE"/>
          </a:p>
        </p:txBody>
      </p:sp>
    </p:spTree>
    <p:extLst>
      <p:ext uri="{BB962C8B-B14F-4D97-AF65-F5344CB8AC3E}">
        <p14:creationId xmlns:p14="http://schemas.microsoft.com/office/powerpoint/2010/main" val="1337256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Här</a:t>
            </a:r>
            <a:r>
              <a:rPr lang="sv-SE" baseline="0" dirty="0"/>
              <a:t> kan man beskriva att området kommer att handla om antibiotikaresistens. Det är bra om man ger en kort definition av vad som menas med antibiotikaresistens.</a:t>
            </a:r>
            <a:r>
              <a:rPr lang="sv-SE" dirty="0"/>
              <a:t> </a:t>
            </a:r>
            <a:endParaRPr lang="sv-SE" dirty="0">
              <a:cs typeface="Calibri"/>
            </a:endParaRPr>
          </a:p>
          <a:p>
            <a:endParaRPr lang="sv-SE" dirty="0"/>
          </a:p>
          <a:p>
            <a:r>
              <a:rPr lang="sv-SE" dirty="0"/>
              <a:t>Bildkälla: https://pixabay.com/sv/illustrations/bakterie-medicinsk-biologi-h%c3%a4lsa-3662695/</a:t>
            </a:r>
            <a:endParaRPr lang="sv-SE" dirty="0">
              <a:cs typeface="Calibri" panose="020F0502020204030204"/>
            </a:endParaRPr>
          </a:p>
          <a:p>
            <a:endParaRPr lang="sv-SE" dirty="0">
              <a:cs typeface="Calibri" panose="020F0502020204030204"/>
            </a:endParaRPr>
          </a:p>
        </p:txBody>
      </p:sp>
      <p:sp>
        <p:nvSpPr>
          <p:cNvPr id="4" name="Slide Number Placeholder 3"/>
          <p:cNvSpPr>
            <a:spLocks noGrp="1"/>
          </p:cNvSpPr>
          <p:nvPr>
            <p:ph type="sldNum" sz="quarter" idx="10"/>
          </p:nvPr>
        </p:nvSpPr>
        <p:spPr/>
        <p:txBody>
          <a:bodyPr/>
          <a:lstStyle/>
          <a:p>
            <a:fld id="{8E4244C3-6E12-4AFF-9C60-9AB4251FB4CB}" type="slidenum">
              <a:rPr lang="sv-SE" smtClean="0"/>
              <a:t>3</a:t>
            </a:fld>
            <a:endParaRPr lang="sv-SE"/>
          </a:p>
        </p:txBody>
      </p:sp>
    </p:spTree>
    <p:extLst>
      <p:ext uri="{BB962C8B-B14F-4D97-AF65-F5344CB8AC3E}">
        <p14:creationId xmlns:p14="http://schemas.microsoft.com/office/powerpoint/2010/main" val="1882001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Uppmärksamma</a:t>
            </a:r>
            <a:r>
              <a:rPr lang="sv-SE" baseline="0" dirty="0"/>
              <a:t> eleverna på hur nyhetsflödet kan se ut. </a:t>
            </a:r>
            <a:r>
              <a:rPr lang="sv-SE" dirty="0"/>
              <a:t>Syftet med dessa </a:t>
            </a:r>
            <a:r>
              <a:rPr lang="sv-SE" dirty="0" err="1"/>
              <a:t>skärmdumpar</a:t>
            </a:r>
            <a:r>
              <a:rPr lang="sv-SE" dirty="0"/>
              <a:t> från nyhetssajter</a:t>
            </a:r>
            <a:r>
              <a:rPr lang="sv-SE" baseline="0" dirty="0"/>
              <a:t> är att visa eleverna det allvarliga läget i världen. Här kan du som lärare gärna uppdatera med aktuella nyheter. </a:t>
            </a:r>
            <a:br>
              <a:rPr lang="sv-SE" baseline="0" dirty="0">
                <a:cs typeface="+mn-lt"/>
              </a:rPr>
            </a:br>
            <a:endParaRPr lang="sv-SE" baseline="0" dirty="0">
              <a:cs typeface="Calibri"/>
            </a:endParaRPr>
          </a:p>
          <a:p>
            <a:pPr marL="171450" indent="-171450">
              <a:buFont typeface="Arial" panose="020B0604020202020204" pitchFamily="34" charset="0"/>
              <a:buChar char="•"/>
            </a:pPr>
            <a:r>
              <a:rPr lang="sv-SE" baseline="0" dirty="0"/>
              <a:t>Kommentera artiklarna kortfattat, annars är det lätt att eleverna inte hinner ta in den information som visas. </a:t>
            </a:r>
            <a:r>
              <a:rPr lang="sv-SE" b="0" baseline="0" dirty="0"/>
              <a:t>Mittenbilden visar </a:t>
            </a:r>
            <a:r>
              <a:rPr lang="sv-SE" sz="1200" b="0" i="0" kern="1200" dirty="0" err="1">
                <a:solidFill>
                  <a:schemeClr val="tx1"/>
                </a:solidFill>
                <a:effectLst/>
                <a:latin typeface="+mn-lt"/>
                <a:ea typeface="+mn-ea"/>
                <a:cs typeface="+mn-cs"/>
              </a:rPr>
              <a:t>Tedros</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Adhanom</a:t>
            </a:r>
            <a:r>
              <a:rPr lang="sv-SE" sz="1200" b="0" i="0" kern="1200" dirty="0">
                <a:solidFill>
                  <a:schemeClr val="tx1"/>
                </a:solidFill>
                <a:effectLst/>
                <a:latin typeface="+mn-lt"/>
                <a:ea typeface="+mn-ea"/>
                <a:cs typeface="+mn-cs"/>
              </a:rPr>
              <a:t>, generaldirektör för Världshälsoorganisationen.</a:t>
            </a:r>
          </a:p>
          <a:p>
            <a:pPr>
              <a:buFont typeface="Arial" panose="020B0604020202020204" pitchFamily="34" charset="0"/>
            </a:pPr>
            <a:endParaRPr lang="sv-SE" b="0" dirty="0">
              <a:cs typeface="Calibri"/>
            </a:endParaRPr>
          </a:p>
          <a:p>
            <a:pPr>
              <a:spcBef>
                <a:spcPct val="30000"/>
              </a:spcBef>
              <a:spcAft>
                <a:spcPct val="0"/>
              </a:spcAft>
            </a:pPr>
            <a:r>
              <a:rPr lang="en-US" dirty="0" err="1">
                <a:cs typeface="Calibri"/>
              </a:rPr>
              <a:t>Länkar</a:t>
            </a:r>
            <a:r>
              <a:rPr lang="en-US" dirty="0">
                <a:cs typeface="Calibri"/>
              </a:rPr>
              <a:t> till </a:t>
            </a:r>
            <a:r>
              <a:rPr lang="en-US" dirty="0" err="1">
                <a:cs typeface="Calibri"/>
              </a:rPr>
              <a:t>artiklar</a:t>
            </a:r>
            <a:r>
              <a:rPr lang="en-US" dirty="0">
                <a:cs typeface="Calibri"/>
              </a:rPr>
              <a:t>:</a:t>
            </a:r>
          </a:p>
          <a:p>
            <a:pPr>
              <a:spcBef>
                <a:spcPct val="30000"/>
              </a:spcBef>
              <a:spcAft>
                <a:spcPct val="0"/>
              </a:spcAft>
            </a:pPr>
            <a:r>
              <a:rPr lang="en-US" dirty="0">
                <a:hlinkClick r:id="rId3"/>
              </a:rPr>
              <a:t>https://www.svt.se/nyheter/svtforum/antibiotikaresistens-den-langsamma-krisen-1</a:t>
            </a:r>
            <a:r>
              <a:rPr lang="en-US" dirty="0"/>
              <a:t> 20-01-17</a:t>
            </a:r>
          </a:p>
          <a:p>
            <a:pPr>
              <a:spcBef>
                <a:spcPct val="30000"/>
              </a:spcBef>
              <a:spcAft>
                <a:spcPct val="0"/>
              </a:spcAft>
            </a:pPr>
            <a:r>
              <a:rPr lang="en-US" sz="1200" kern="1200" dirty="0">
                <a:solidFill>
                  <a:schemeClr val="tx1"/>
                </a:solidFill>
                <a:latin typeface="+mn-lt"/>
                <a:ea typeface="+mn-ea"/>
                <a:cs typeface="+mn-cs"/>
                <a:hlinkClick r:id="rId4"/>
              </a:rPr>
              <a:t>https://www.svd.se/global-kris-vantar-var-tids-storsta-halsoutmaning</a:t>
            </a:r>
            <a:r>
              <a:rPr lang="en-US" dirty="0"/>
              <a:t> </a:t>
            </a:r>
            <a:r>
              <a:rPr lang="en-US" sz="1200" kern="1200" dirty="0">
                <a:solidFill>
                  <a:schemeClr val="tx1"/>
                </a:solidFill>
                <a:latin typeface="+mn-lt"/>
                <a:ea typeface="+mn-ea"/>
                <a:cs typeface="+mn-cs"/>
              </a:rPr>
              <a:t>19-07-12</a:t>
            </a:r>
            <a:endParaRPr lang="en-US" sz="1200" kern="1200" dirty="0">
              <a:solidFill>
                <a:schemeClr val="tx1"/>
              </a:solidFill>
              <a:latin typeface="+mn-lt"/>
              <a:cs typeface="Calibri"/>
            </a:endParaRPr>
          </a:p>
          <a:p>
            <a:pPr>
              <a:spcBef>
                <a:spcPct val="30000"/>
              </a:spcBef>
              <a:spcAft>
                <a:spcPct val="0"/>
              </a:spcAft>
            </a:pPr>
            <a:r>
              <a:rPr lang="en-US" dirty="0">
                <a:hlinkClick r:id="rId5"/>
              </a:rPr>
              <a:t>https://www.svd.se/antibiotikaresistens-okar-inom-eu/om/antibiotika-och-resistens</a:t>
            </a:r>
            <a:r>
              <a:rPr lang="en-US" dirty="0"/>
              <a:t> 19-02-26</a:t>
            </a:r>
          </a:p>
          <a:p>
            <a:pPr>
              <a:spcBef>
                <a:spcPct val="30000"/>
              </a:spcBef>
              <a:spcAft>
                <a:spcPct val="0"/>
              </a:spcAft>
            </a:pPr>
            <a:endParaRPr lang="en-US" dirty="0"/>
          </a:p>
          <a:p>
            <a:endParaRPr lang="sv-SE" dirty="0">
              <a:cs typeface="Calibri"/>
            </a:endParaRPr>
          </a:p>
        </p:txBody>
      </p:sp>
      <p:sp>
        <p:nvSpPr>
          <p:cNvPr id="4" name="Platshållare för bildnummer 3"/>
          <p:cNvSpPr>
            <a:spLocks noGrp="1"/>
          </p:cNvSpPr>
          <p:nvPr>
            <p:ph type="sldNum" sz="quarter" idx="10"/>
          </p:nvPr>
        </p:nvSpPr>
        <p:spPr/>
        <p:txBody>
          <a:bodyPr/>
          <a:lstStyle/>
          <a:p>
            <a:fld id="{1F97167D-3680-4B26-A638-5B105C4CDC32}" type="slidenum">
              <a:rPr lang="sv-SE" smtClean="0"/>
              <a:t>4</a:t>
            </a:fld>
            <a:endParaRPr lang="sv-SE"/>
          </a:p>
        </p:txBody>
      </p:sp>
    </p:spTree>
    <p:extLst>
      <p:ext uri="{BB962C8B-B14F-4D97-AF65-F5344CB8AC3E}">
        <p14:creationId xmlns:p14="http://schemas.microsoft.com/office/powerpoint/2010/main" val="1508013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a:lnSpc>
                <a:spcPct val="100000"/>
              </a:lnSpc>
              <a:spcBef>
                <a:spcPts val="0"/>
              </a:spcBef>
              <a:spcAft>
                <a:spcPts val="0"/>
              </a:spcAft>
              <a:buClrTx/>
              <a:buSzTx/>
              <a:buFont typeface="Arial" panose="020B0604020202020204" pitchFamily="34" charset="0"/>
              <a:buChar char="•"/>
              <a:tabLst/>
              <a:defRPr/>
            </a:pPr>
            <a:r>
              <a:rPr lang="sv-SE" dirty="0"/>
              <a:t>Uppmärksamma</a:t>
            </a:r>
            <a:r>
              <a:rPr lang="sv-SE" baseline="0" dirty="0"/>
              <a:t> eleverna på hur nyhetsflödet kan se ut. </a:t>
            </a:r>
            <a:r>
              <a:rPr lang="sv-SE" dirty="0"/>
              <a:t>Syftet med dessa </a:t>
            </a:r>
            <a:r>
              <a:rPr lang="sv-SE" dirty="0" err="1"/>
              <a:t>skärmdumpar</a:t>
            </a:r>
            <a:r>
              <a:rPr lang="sv-SE" dirty="0"/>
              <a:t> från nyhetssajter</a:t>
            </a:r>
            <a:r>
              <a:rPr lang="sv-SE" baseline="0" dirty="0"/>
              <a:t> är att visa eleverna det allvarliga läget i världen. Här kan du som lärare gärna uppdatera med aktuella nyheter. Det är bra att ta exempel på problem med resistenta bakterier från både Sverige och omvärlden för att visa att det är ett problem både globalt och lokalt. </a:t>
            </a:r>
            <a:br>
              <a:rPr lang="sv-SE" baseline="0" dirty="0">
                <a:cs typeface="+mn-lt"/>
              </a:rPr>
            </a:br>
            <a:endParaRPr lang="sv-SE" baseline="0" dirty="0">
              <a:cs typeface="Calibri"/>
            </a:endParaRPr>
          </a:p>
          <a:p>
            <a:pPr marL="171450" indent="-171450">
              <a:buFont typeface="Arial" panose="020B0604020202020204" pitchFamily="34" charset="0"/>
              <a:buChar char="•"/>
              <a:defRPr/>
            </a:pPr>
            <a:r>
              <a:rPr lang="sv-SE" baseline="0" dirty="0"/>
              <a:t>När man kommenterar artikeln från Indien och artikeln från</a:t>
            </a:r>
            <a:r>
              <a:rPr lang="sv-SE" dirty="0"/>
              <a:t> Norrköping</a:t>
            </a:r>
            <a:r>
              <a:rPr lang="sv-SE" b="1" baseline="0" dirty="0"/>
              <a:t> </a:t>
            </a:r>
            <a:r>
              <a:rPr lang="sv-SE" baseline="0" dirty="0"/>
              <a:t>kan man påpeka att resistenta bakterier är ett problem</a:t>
            </a:r>
            <a:r>
              <a:rPr lang="sv-SE" b="1" baseline="0" dirty="0"/>
              <a:t> både i andra länder men även på nära håll.</a:t>
            </a:r>
            <a:r>
              <a:rPr lang="sv-SE" b="1" dirty="0"/>
              <a:t> </a:t>
            </a:r>
            <a:endParaRPr lang="sv-SE" b="1" dirty="0">
              <a:cs typeface="Calibri"/>
            </a:endParaRPr>
          </a:p>
          <a:p>
            <a:pPr>
              <a:defRPr/>
            </a:pPr>
            <a:endParaRPr lang="sv-SE" b="1"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cs typeface="Calibri"/>
              </a:rPr>
              <a:t>Länkar</a:t>
            </a:r>
            <a:r>
              <a:rPr lang="en-US" dirty="0">
                <a:cs typeface="Calibri"/>
              </a:rPr>
              <a:t> till </a:t>
            </a:r>
            <a:r>
              <a:rPr lang="en-US" dirty="0" err="1">
                <a:cs typeface="Calibri"/>
              </a:rPr>
              <a:t>artiklar</a:t>
            </a:r>
            <a:r>
              <a:rPr lang="en-US" dirty="0">
                <a:cs typeface="Calibri"/>
              </a:rPr>
              <a:t>:</a:t>
            </a:r>
          </a:p>
          <a:p>
            <a:pPr>
              <a:defRPr/>
            </a:pPr>
            <a:r>
              <a:rPr lang="sv-SE" b="0" baseline="0" dirty="0">
                <a:cs typeface="Calibri"/>
                <a:hlinkClick r:id="rId3"/>
              </a:rPr>
              <a:t>https://www.svt.se/nyheter/utrikes/ny-fruktad-bakterie-har-dodat-tusentals-barn-i-indien</a:t>
            </a:r>
            <a:r>
              <a:rPr lang="sv-SE" dirty="0">
                <a:cs typeface="Calibri"/>
              </a:rPr>
              <a:t> </a:t>
            </a:r>
            <a:r>
              <a:rPr lang="sv-SE" b="0" baseline="0" dirty="0">
                <a:cs typeface="Calibri"/>
              </a:rPr>
              <a:t>14-12-05</a:t>
            </a:r>
            <a:endParaRPr lang="sv-SE" dirty="0"/>
          </a:p>
          <a:p>
            <a:pPr>
              <a:defRPr/>
            </a:pPr>
            <a:r>
              <a:rPr lang="en-US" dirty="0">
                <a:hlinkClick r:id="rId4"/>
              </a:rPr>
              <a:t>https://www.svd.se/utbrott-av-multiresistent-bakterie-pa-sjukhus 21-05-19</a:t>
            </a:r>
            <a:endParaRPr lang="en-US" dirty="0">
              <a:cs typeface="Calibri"/>
            </a:endParaRPr>
          </a:p>
          <a:p>
            <a:pPr>
              <a:defRPr/>
            </a:pPr>
            <a:r>
              <a:rPr lang="en-US" dirty="0">
                <a:hlinkClick r:id="rId5"/>
              </a:rPr>
              <a:t>https://www.svt.se/nyheter/inrikes/fler-fall-av-antibiotikaresistens-i-Sverige</a:t>
            </a:r>
            <a:r>
              <a:rPr lang="en-US" dirty="0"/>
              <a:t> 19-11-18</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Platshållare för bildnummer 3"/>
          <p:cNvSpPr>
            <a:spLocks noGrp="1"/>
          </p:cNvSpPr>
          <p:nvPr>
            <p:ph type="sldNum" sz="quarter" idx="10"/>
          </p:nvPr>
        </p:nvSpPr>
        <p:spPr/>
        <p:txBody>
          <a:bodyPr/>
          <a:lstStyle/>
          <a:p>
            <a:fld id="{1F97167D-3680-4B26-A638-5B105C4CDC32}" type="slidenum">
              <a:rPr lang="sv-SE" smtClean="0"/>
              <a:t>5</a:t>
            </a:fld>
            <a:endParaRPr lang="sv-SE"/>
          </a:p>
        </p:txBody>
      </p:sp>
    </p:spTree>
    <p:extLst>
      <p:ext uri="{BB962C8B-B14F-4D97-AF65-F5344CB8AC3E}">
        <p14:creationId xmlns:p14="http://schemas.microsoft.com/office/powerpoint/2010/main" val="844566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sv-SE" dirty="0"/>
              <a:t>Bilden visar </a:t>
            </a:r>
            <a:r>
              <a:rPr lang="sv-SE" b="1" dirty="0"/>
              <a:t>en typ </a:t>
            </a:r>
            <a:r>
              <a:rPr lang="sv-SE" b="0" dirty="0"/>
              <a:t>av resistenta</a:t>
            </a:r>
            <a:r>
              <a:rPr lang="sv-SE" b="1" dirty="0"/>
              <a:t> </a:t>
            </a:r>
            <a:r>
              <a:rPr lang="sv-SE" dirty="0"/>
              <a:t>bakterier (</a:t>
            </a:r>
            <a:r>
              <a:rPr lang="sv-SE" i="1" dirty="0"/>
              <a:t>E. </a:t>
            </a:r>
            <a:r>
              <a:rPr lang="sv-SE" i="1" dirty="0" err="1"/>
              <a:t>coli</a:t>
            </a:r>
            <a:r>
              <a:rPr lang="sv-SE" dirty="0"/>
              <a:t>) och hur utbredd den är i världen. T ex är länder som </a:t>
            </a:r>
            <a:r>
              <a:rPr lang="sv-SE" b="0" dirty="0"/>
              <a:t>Ryssland, Kina och Indien hårt drabbade.</a:t>
            </a:r>
          </a:p>
          <a:p>
            <a:pPr marL="171450" indent="-171450">
              <a:buFont typeface="Arial,Sans-Serif"/>
              <a:buChar char="•"/>
            </a:pPr>
            <a:endParaRPr lang="sv-SE" b="0" dirty="0"/>
          </a:p>
          <a:p>
            <a:pPr marL="171450" indent="-171450">
              <a:buFont typeface="Arial,Sans-Serif"/>
              <a:buChar char="•"/>
            </a:pPr>
            <a:r>
              <a:rPr lang="sv-SE" b="0" dirty="0"/>
              <a:t>I Europa kan man se att det finns högre förekomst av resistens i t ex Italien och Spanien.</a:t>
            </a:r>
          </a:p>
          <a:p>
            <a:pPr marL="0" indent="0">
              <a:buFont typeface="Arial,Sans-Serif"/>
              <a:buNone/>
            </a:pPr>
            <a:endParaRPr lang="sv-SE" dirty="0"/>
          </a:p>
          <a:p>
            <a:pPr marL="171450" indent="-171450">
              <a:buFont typeface="Arial" panose="020B0604020202020204" pitchFamily="34" charset="0"/>
              <a:buChar char="•"/>
            </a:pPr>
            <a:r>
              <a:rPr lang="sv-SE" dirty="0"/>
              <a:t>Påpeka att det kan se olika ut i olika länder och beroende på vilken bakterie och resistens det handlar om </a:t>
            </a:r>
            <a:r>
              <a:rPr lang="sv-SE" b="1" dirty="0"/>
              <a:t>men</a:t>
            </a:r>
            <a:r>
              <a:rPr lang="sv-SE" dirty="0"/>
              <a:t> antibiotikaresistenta</a:t>
            </a:r>
            <a:r>
              <a:rPr lang="sv-SE" baseline="0" dirty="0"/>
              <a:t> bakterier </a:t>
            </a:r>
            <a:r>
              <a:rPr lang="sv-SE" dirty="0"/>
              <a:t>ökar i</a:t>
            </a:r>
            <a:r>
              <a:rPr lang="sv-SE" baseline="0" dirty="0"/>
              <a:t> hela världen</a:t>
            </a:r>
          </a:p>
          <a:p>
            <a:pPr marL="0" indent="0">
              <a:buFont typeface="Arial" panose="020B0604020202020204" pitchFamily="34" charset="0"/>
              <a:buNone/>
            </a:pPr>
            <a:endParaRPr lang="sv-S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Kartan är hämtad från https://resistancemap.cddep.org/AntibioticResistance.php. På denna sida kan man välja att se förekomsten av olika sorters resistenta bakterier och hur det skiljer sig mellan olika länder i världen.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På sidan https://atlas.ecdc.europa.eu/public/index.aspx kan man också få fram data från de senaste åren över bakterier och resistensförekomst från länder i Europa. Välj bakterieart, typ av antibiotika samt år för att se hur resistensen varierar i de länder som är inrapporterade. (Välj R – resistent </a:t>
            </a:r>
            <a:r>
              <a:rPr lang="sv-SE" baseline="0" dirty="0" err="1"/>
              <a:t>isolates</a:t>
            </a:r>
            <a:r>
              <a:rPr lang="sv-SE" baseline="0" dirty="0"/>
              <a:t> </a:t>
            </a:r>
            <a:r>
              <a:rPr lang="sv-SE" baseline="0" dirty="0" err="1"/>
              <a:t>percentage</a:t>
            </a:r>
            <a:r>
              <a:rPr lang="sv-SE" baseline="0" dirty="0"/>
              <a:t> under </a:t>
            </a:r>
            <a:r>
              <a:rPr lang="sv-SE" baseline="0" dirty="0" err="1"/>
              <a:t>Indicator</a:t>
            </a:r>
            <a:r>
              <a:rPr lang="sv-SE" baseline="0" dirty="0"/>
              <a:t>)</a:t>
            </a:r>
          </a:p>
          <a:p>
            <a:pPr marL="0" indent="0">
              <a:buFont typeface="Arial,Sans-Serif"/>
              <a:buNone/>
            </a:pPr>
            <a:endParaRPr lang="en-US" dirty="0"/>
          </a:p>
          <a:p>
            <a:pPr marL="0" indent="0">
              <a:buFont typeface="Arial,Sans-Serif"/>
              <a:buNone/>
            </a:pPr>
            <a:r>
              <a:rPr lang="en-US" dirty="0" err="1"/>
              <a:t>Bildkälla</a:t>
            </a:r>
            <a:r>
              <a:rPr lang="en-US" dirty="0"/>
              <a:t>:</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Center for Disease Dynamics Economics &amp; Policy. </a:t>
            </a:r>
            <a:r>
              <a:rPr lang="en-US" dirty="0" err="1"/>
              <a:t>ResistanceMap</a:t>
            </a:r>
            <a:r>
              <a:rPr lang="en-US" dirty="0"/>
              <a:t>: 2018. https://resistancemap.cddep.org/AntibioticResistance.php</a:t>
            </a:r>
          </a:p>
          <a:p>
            <a:r>
              <a:rPr lang="en-US" dirty="0"/>
              <a:t>. Date accessed: </a:t>
            </a:r>
            <a:r>
              <a:rPr lang="en-US" i="1" dirty="0"/>
              <a:t>22-01-13</a:t>
            </a:r>
            <a:r>
              <a:rPr lang="en-US" dirty="0"/>
              <a:t>.</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F97167D-3680-4B26-A638-5B105C4CDC32}" type="slidenum">
              <a:rPr lang="sv-SE" smtClean="0"/>
              <a:t>6</a:t>
            </a:fld>
            <a:endParaRPr lang="sv-SE"/>
          </a:p>
        </p:txBody>
      </p:sp>
    </p:spTree>
    <p:extLst>
      <p:ext uri="{BB962C8B-B14F-4D97-AF65-F5344CB8AC3E}">
        <p14:creationId xmlns:p14="http://schemas.microsoft.com/office/powerpoint/2010/main" val="3623706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Syftet med bilderna</a:t>
            </a:r>
            <a:r>
              <a:rPr lang="sv-SE" sz="1200" b="0" i="0" kern="1200" baseline="0" dirty="0">
                <a:solidFill>
                  <a:schemeClr val="tx1"/>
                </a:solidFill>
                <a:effectLst/>
                <a:latin typeface="+mn-lt"/>
                <a:ea typeface="+mn-ea"/>
                <a:cs typeface="+mn-cs"/>
              </a:rPr>
              <a:t> är att visa att ä</a:t>
            </a:r>
            <a:r>
              <a:rPr lang="sv-SE" sz="1200" b="0" i="0" kern="1200" dirty="0">
                <a:solidFill>
                  <a:schemeClr val="tx1"/>
                </a:solidFill>
                <a:effectLst/>
                <a:latin typeface="+mn-lt"/>
                <a:ea typeface="+mn-ea"/>
                <a:cs typeface="+mn-cs"/>
              </a:rPr>
              <a:t>ven om Sverige har en betydligt bättre situation än många andra länder har också</a:t>
            </a:r>
            <a:r>
              <a:rPr lang="sv-SE" sz="1200" b="0" i="0" kern="1200" baseline="0" dirty="0">
                <a:solidFill>
                  <a:schemeClr val="tx1"/>
                </a:solidFill>
                <a:effectLst/>
                <a:latin typeface="+mn-lt"/>
                <a:ea typeface="+mn-ea"/>
                <a:cs typeface="+mn-cs"/>
              </a:rPr>
              <a:t> vi problem med resistenta bakterier och som bilderna visar ser man att problematiken ökar. Gå igenom graferna, fokusera på den streckade linjen (total) så blir det lättare för eleverna att hänga med.</a:t>
            </a:r>
            <a:r>
              <a:rPr lang="sv-SE" dirty="0"/>
              <a:t> </a:t>
            </a:r>
            <a:endParaRPr lang="sv-SE" dirty="0">
              <a:cs typeface="Calibri"/>
            </a:endParaRPr>
          </a:p>
          <a:p>
            <a:endParaRPr lang="sv-SE"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sv-SE" sz="1200" b="1" i="0" kern="1200" baseline="0" dirty="0">
                <a:solidFill>
                  <a:schemeClr val="tx1"/>
                </a:solidFill>
                <a:effectLst/>
                <a:latin typeface="+mn-lt"/>
                <a:ea typeface="+mn-ea"/>
                <a:cs typeface="+mn-cs"/>
              </a:rPr>
              <a:t>Figur till vänster: </a:t>
            </a:r>
            <a:r>
              <a:rPr lang="sv-SE" sz="1200" b="0" i="0" kern="1200" dirty="0">
                <a:solidFill>
                  <a:schemeClr val="tx1"/>
                </a:solidFill>
                <a:effectLst/>
                <a:latin typeface="+mn-lt"/>
                <a:ea typeface="+mn-ea"/>
                <a:cs typeface="+mn-cs"/>
              </a:rPr>
              <a:t>Tarmbakterier som bildar </a:t>
            </a:r>
            <a:r>
              <a:rPr lang="sv-SE" sz="1200" b="0" i="0" kern="1200" dirty="0" err="1">
                <a:solidFill>
                  <a:schemeClr val="tx1"/>
                </a:solidFill>
                <a:effectLst/>
                <a:latin typeface="+mn-lt"/>
                <a:ea typeface="+mn-ea"/>
                <a:cs typeface="+mn-cs"/>
              </a:rPr>
              <a:t>Extended</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Spectrum</a:t>
            </a:r>
            <a:r>
              <a:rPr lang="sv-SE" sz="1200" b="0" i="0" kern="1200" dirty="0">
                <a:solidFill>
                  <a:schemeClr val="tx1"/>
                </a:solidFill>
                <a:effectLst/>
                <a:latin typeface="+mn-lt"/>
                <a:ea typeface="+mn-ea"/>
                <a:cs typeface="+mn-cs"/>
              </a:rPr>
              <a:t> Beta-</a:t>
            </a:r>
            <a:r>
              <a:rPr lang="sv-SE" sz="1200" b="0" i="0" kern="1200" dirty="0" err="1">
                <a:solidFill>
                  <a:schemeClr val="tx1"/>
                </a:solidFill>
                <a:effectLst/>
                <a:latin typeface="+mn-lt"/>
                <a:ea typeface="+mn-ea"/>
                <a:cs typeface="+mn-cs"/>
              </a:rPr>
              <a:t>Lactamase</a:t>
            </a:r>
            <a:r>
              <a:rPr lang="sv-SE" sz="1200" b="0" i="0" kern="1200" dirty="0">
                <a:solidFill>
                  <a:schemeClr val="tx1"/>
                </a:solidFill>
                <a:effectLst/>
                <a:latin typeface="+mn-lt"/>
                <a:ea typeface="+mn-ea"/>
                <a:cs typeface="+mn-cs"/>
              </a:rPr>
              <a:t> har ämnen som bryter ner de flesta typer av antibiotika ur penicillingruppen och gör att dessa inte kan användas. Detta är ett växande antibiotikaresistensproblem.</a:t>
            </a:r>
            <a:br>
              <a:rPr lang="sv-SE" sz="1200" b="0" i="0" kern="1200" dirty="0">
                <a:solidFill>
                  <a:schemeClr val="tx1"/>
                </a:solidFill>
                <a:effectLst/>
                <a:latin typeface="+mn-lt"/>
                <a:ea typeface="+mn-ea"/>
                <a:cs typeface="+mn-cs"/>
              </a:rPr>
            </a:br>
            <a:r>
              <a:rPr lang="sv-SE" dirty="0">
                <a:hlinkClick r:id="rId3"/>
              </a:rPr>
              <a:t>https://www.folkhalsomyndigheten.se/smittskydd-beredskap/smittsamma-sjukdomar/extended-spectrum-beta-lactamase-esbl/</a:t>
            </a:r>
            <a:endParaRPr lang="sv-SE" sz="1200" b="0" i="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i="0" kern="1200" dirty="0">
                <a:solidFill>
                  <a:schemeClr val="tx1"/>
                </a:solidFill>
                <a:effectLst/>
                <a:latin typeface="+mn-lt"/>
                <a:ea typeface="+mn-ea"/>
                <a:cs typeface="+mn-cs"/>
              </a:rPr>
              <a:t>Figur till höger: </a:t>
            </a:r>
            <a:r>
              <a:rPr lang="sv-SE" sz="1200" b="0" i="0" kern="1200" dirty="0" err="1">
                <a:solidFill>
                  <a:schemeClr val="tx1"/>
                </a:solidFill>
                <a:effectLst/>
                <a:latin typeface="+mn-lt"/>
                <a:ea typeface="+mn-ea"/>
                <a:cs typeface="+mn-cs"/>
              </a:rPr>
              <a:t>Meticillinresistenta</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Staphylococcus</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aureus</a:t>
            </a:r>
            <a:r>
              <a:rPr lang="sv-SE" sz="1200" b="0" i="0" kern="1200" dirty="0">
                <a:solidFill>
                  <a:schemeClr val="tx1"/>
                </a:solidFill>
                <a:effectLst/>
                <a:latin typeface="+mn-lt"/>
                <a:ea typeface="+mn-ea"/>
                <a:cs typeface="+mn-cs"/>
              </a:rPr>
              <a:t> (MRSA). MRSA är stammar av stafylokocker som är resistenta mot vissa typer av </a:t>
            </a:r>
            <a:r>
              <a:rPr lang="sv-SE" sz="1200" b="0" i="0" kern="1200" dirty="0" err="1">
                <a:solidFill>
                  <a:schemeClr val="tx1"/>
                </a:solidFill>
                <a:effectLst/>
                <a:latin typeface="+mn-lt"/>
                <a:ea typeface="+mn-ea"/>
                <a:cs typeface="+mn-cs"/>
              </a:rPr>
              <a:t>penicilliner</a:t>
            </a:r>
            <a:r>
              <a:rPr lang="sv-SE" sz="1200" b="0" i="0" kern="1200" dirty="0">
                <a:solidFill>
                  <a:schemeClr val="tx1"/>
                </a:solidFill>
                <a:effectLst/>
                <a:latin typeface="+mn-lt"/>
                <a:ea typeface="+mn-ea"/>
                <a:cs typeface="+mn-cs"/>
              </a:rPr>
              <a:t>.</a:t>
            </a:r>
            <a:r>
              <a:rPr lang="sv-SE" sz="1200" b="0" i="0" kern="1200" baseline="0" dirty="0">
                <a:solidFill>
                  <a:schemeClr val="tx1"/>
                </a:solidFill>
                <a:effectLst/>
                <a:latin typeface="+mn-lt"/>
                <a:ea typeface="+mn-ea"/>
                <a:cs typeface="+mn-cs"/>
              </a:rPr>
              <a:t> </a:t>
            </a:r>
            <a:br>
              <a:rPr lang="sv-SE" sz="1200" b="0" i="0" kern="1200" baseline="0" dirty="0">
                <a:solidFill>
                  <a:schemeClr val="tx1"/>
                </a:solidFill>
                <a:effectLst/>
                <a:latin typeface="+mn-lt"/>
                <a:ea typeface="+mn-ea"/>
                <a:cs typeface="+mn-cs"/>
              </a:rPr>
            </a:br>
            <a:r>
              <a:rPr lang="sv-SE" dirty="0">
                <a:hlinkClick r:id="rId4"/>
              </a:rPr>
              <a:t>https://www.folkhalsomyndigheten.se/smittskydd-beredskap/smittsamma-sjukdomar/meticillinresistenta-gula-stafylokocker-mrsa/</a:t>
            </a:r>
            <a:br>
              <a:rPr lang="sv-SE" dirty="0"/>
            </a:br>
            <a:r>
              <a:rPr lang="sv-SE" dirty="0">
                <a:hlinkClick r:id="rId5"/>
              </a:rPr>
              <a:t>https://www.1177.se/Uppsala-lan/sjukdomar--besvar/hud-har-och-naglar/infektioner-pa-huden/mrsa--motstandskraftiga-gula-stafylokocker/</a:t>
            </a:r>
            <a:br>
              <a:rPr lang="sv-SE" dirty="0"/>
            </a:b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Länk till figurer: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hlinkClick r:id="rId6"/>
              </a:rPr>
              <a:t>https://www.folkhalsomyndigheten.se/contentassets/d8f6b3d187a94682a1d50a48f0a4fb3d/swedres-svarm-2018.pdf</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hlinkClick r:id="rId7"/>
              </a:rPr>
              <a:t>https://www.folkhalsomyndigheten.se/publicerat-material/publikationsarkiv/s/swedres-svarm-2018/</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DDC6B36D-811E-41AC-BC32-164FDCD0A4BD}" type="slidenum">
              <a:rPr lang="sv-SE" smtClean="0"/>
              <a:t>7</a:t>
            </a:fld>
            <a:endParaRPr lang="sv-SE"/>
          </a:p>
        </p:txBody>
      </p:sp>
    </p:spTree>
    <p:extLst>
      <p:ext uri="{BB962C8B-B14F-4D97-AF65-F5344CB8AC3E}">
        <p14:creationId xmlns:p14="http://schemas.microsoft.com/office/powerpoint/2010/main" val="1304837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Syftet</a:t>
            </a:r>
            <a:r>
              <a:rPr lang="en-US" sz="1200" b="0" i="0" kern="1200" dirty="0">
                <a:solidFill>
                  <a:schemeClr val="tx1"/>
                </a:solidFill>
                <a:effectLst/>
                <a:latin typeface="+mn-lt"/>
                <a:ea typeface="+mn-ea"/>
                <a:cs typeface="+mn-cs"/>
              </a:rPr>
              <a:t> med </a:t>
            </a:r>
            <a:r>
              <a:rPr lang="en-US" sz="1200" b="0" i="0" kern="1200" dirty="0" err="1">
                <a:solidFill>
                  <a:schemeClr val="tx1"/>
                </a:solidFill>
                <a:effectLst/>
                <a:latin typeface="+mn-lt"/>
                <a:ea typeface="+mn-ea"/>
                <a:cs typeface="+mn-cs"/>
              </a:rPr>
              <a:t>bilden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är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att</a:t>
            </a:r>
            <a:r>
              <a:rPr lang="en-US" sz="1200" b="0" i="0" kern="1200" dirty="0">
                <a:solidFill>
                  <a:schemeClr val="tx1"/>
                </a:solidFill>
                <a:effectLst/>
                <a:latin typeface="+mn-lt"/>
                <a:ea typeface="+mn-ea"/>
                <a:cs typeface="+mn-cs"/>
              </a:rPr>
              <a:t> visa </a:t>
            </a:r>
            <a:r>
              <a:rPr lang="en-US" sz="1200" b="0" i="0" kern="1200" dirty="0" err="1">
                <a:solidFill>
                  <a:schemeClr val="tx1"/>
                </a:solidFill>
                <a:effectLst/>
                <a:latin typeface="+mn-lt"/>
                <a:ea typeface="+mn-ea"/>
                <a:cs typeface="+mn-cs"/>
              </a:rPr>
              <a:t>att</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problemet</a:t>
            </a:r>
            <a:r>
              <a:rPr lang="en-US" sz="1200" b="0" i="0" kern="1200" baseline="0" dirty="0">
                <a:solidFill>
                  <a:schemeClr val="tx1"/>
                </a:solidFill>
                <a:effectLst/>
                <a:latin typeface="+mn-lt"/>
                <a:ea typeface="+mn-ea"/>
                <a:cs typeface="+mn-cs"/>
              </a:rPr>
              <a:t> med </a:t>
            </a:r>
            <a:r>
              <a:rPr lang="en-US" sz="1200" b="0" i="0" kern="1200" baseline="0" dirty="0" err="1">
                <a:solidFill>
                  <a:schemeClr val="tx1"/>
                </a:solidFill>
                <a:effectLst/>
                <a:latin typeface="+mn-lt"/>
                <a:ea typeface="+mn-ea"/>
                <a:cs typeface="+mn-cs"/>
              </a:rPr>
              <a:t>resistenta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bakterier</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förväntas</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öka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framtiden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Bilden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visar</a:t>
            </a:r>
            <a:r>
              <a:rPr lang="en-US" sz="1200" b="0" i="0" kern="1200" baseline="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Folhälsomyndighetens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uppskattning</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Länk</a:t>
            </a:r>
            <a:r>
              <a:rPr lang="en-US" sz="1200" b="0" i="0" kern="1200" dirty="0">
                <a:solidFill>
                  <a:schemeClr val="tx1"/>
                </a:solidFill>
                <a:effectLst/>
                <a:latin typeface="+mn-lt"/>
                <a:ea typeface="+mn-ea"/>
                <a:cs typeface="+mn-cs"/>
              </a:rPr>
              <a:t> till </a:t>
            </a:r>
            <a:r>
              <a:rPr lang="en-US" sz="1200" b="0" i="0" kern="1200" dirty="0" err="1">
                <a:solidFill>
                  <a:schemeClr val="tx1"/>
                </a:solidFill>
                <a:effectLst/>
                <a:latin typeface="+mn-lt"/>
                <a:ea typeface="+mn-ea"/>
                <a:cs typeface="+mn-cs"/>
              </a:rPr>
              <a:t>figur</a:t>
            </a:r>
            <a:r>
              <a:rPr lang="en-US" sz="1200" b="0" i="0" kern="1200" dirty="0">
                <a:solidFill>
                  <a:schemeClr val="tx1"/>
                </a:solidFill>
                <a:effectLst/>
                <a:latin typeface="+mn-lt"/>
                <a:ea typeface="+mn-ea"/>
                <a:cs typeface="+mn-cs"/>
              </a:rPr>
              <a:t>:</a:t>
            </a:r>
            <a:endParaRPr lang="sv-SE" sz="1200" b="0" i="0" kern="1200" dirty="0">
              <a:solidFill>
                <a:schemeClr val="tx1"/>
              </a:solidFill>
              <a:effectLst/>
              <a:latin typeface="+mn-lt"/>
              <a:ea typeface="+mn-ea"/>
              <a:cs typeface="+mn-cs"/>
              <a:hlinkClick r:id="rId3"/>
            </a:endParaRPr>
          </a:p>
          <a:p>
            <a:r>
              <a:rPr lang="sv-SE" dirty="0">
                <a:hlinkClick r:id="rId3"/>
              </a:rPr>
              <a:t>https://www.folkhalsomyndigheten.se/nyheter-och-press/nyhetsarkiv/2018/januari/fyra-ganger-mer-antibiotikaresistens-ar-2050/</a:t>
            </a:r>
            <a:endParaRPr lang="sv-SE" dirty="0"/>
          </a:p>
        </p:txBody>
      </p:sp>
      <p:sp>
        <p:nvSpPr>
          <p:cNvPr id="4" name="Platshållare för bildnummer 3"/>
          <p:cNvSpPr>
            <a:spLocks noGrp="1"/>
          </p:cNvSpPr>
          <p:nvPr>
            <p:ph type="sldNum" sz="quarter" idx="10"/>
          </p:nvPr>
        </p:nvSpPr>
        <p:spPr/>
        <p:txBody>
          <a:bodyPr/>
          <a:lstStyle/>
          <a:p>
            <a:fld id="{1F97167D-3680-4B26-A638-5B105C4CDC32}" type="slidenum">
              <a:rPr lang="sv-SE" smtClean="0"/>
              <a:t>8</a:t>
            </a:fld>
            <a:endParaRPr lang="sv-SE"/>
          </a:p>
        </p:txBody>
      </p:sp>
    </p:spTree>
    <p:extLst>
      <p:ext uri="{BB962C8B-B14F-4D97-AF65-F5344CB8AC3E}">
        <p14:creationId xmlns:p14="http://schemas.microsoft.com/office/powerpoint/2010/main" val="1073138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Ställ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frågan</a:t>
            </a:r>
            <a:r>
              <a:rPr lang="en-US" sz="1200" b="0" i="0" kern="1200" dirty="0">
                <a:solidFill>
                  <a:schemeClr val="tx1"/>
                </a:solidFill>
                <a:effectLst/>
                <a:latin typeface="+mn-lt"/>
                <a:ea typeface="+mn-ea"/>
                <a:cs typeface="+mn-cs"/>
              </a:rPr>
              <a:t> “Kan man </a:t>
            </a:r>
            <a:r>
              <a:rPr lang="en-US" sz="1200" b="0" i="0" kern="1200" dirty="0" err="1">
                <a:solidFill>
                  <a:schemeClr val="tx1"/>
                </a:solidFill>
                <a:effectLst/>
                <a:latin typeface="+mn-lt"/>
                <a:ea typeface="+mn-ea"/>
                <a:cs typeface="+mn-cs"/>
              </a:rPr>
              <a:t>inte</a:t>
            </a:r>
            <a:r>
              <a:rPr lang="en-US" sz="1200" b="0" i="0" kern="1200" dirty="0">
                <a:solidFill>
                  <a:schemeClr val="tx1"/>
                </a:solidFill>
                <a:effectLst/>
                <a:latin typeface="+mn-lt"/>
                <a:ea typeface="+mn-ea"/>
                <a:cs typeface="+mn-cs"/>
              </a:rPr>
              <a:t> bara ta </a:t>
            </a:r>
            <a:r>
              <a:rPr lang="en-US" sz="1200" b="0" i="0" kern="1200" dirty="0" err="1">
                <a:solidFill>
                  <a:schemeClr val="tx1"/>
                </a:solidFill>
                <a:effectLst/>
                <a:latin typeface="+mn-lt"/>
                <a:ea typeface="+mn-ea"/>
                <a:cs typeface="+mn-cs"/>
              </a:rPr>
              <a:t>fram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antibiotika</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sz="1200" b="1" i="0" kern="1200" baseline="0" dirty="0">
                <a:solidFill>
                  <a:schemeClr val="tx1"/>
                </a:solidFill>
                <a:effectLst/>
                <a:latin typeface="+mn-lt"/>
                <a:ea typeface="+mn-ea"/>
                <a:cs typeface="+mn-cs"/>
              </a:rPr>
              <a:t>men </a:t>
            </a:r>
            <a:r>
              <a:rPr lang="en-US" sz="1200" b="1" i="0" kern="1200" baseline="0" dirty="0" err="1">
                <a:solidFill>
                  <a:schemeClr val="tx1"/>
                </a:solidFill>
                <a:effectLst/>
                <a:latin typeface="+mn-lt"/>
                <a:ea typeface="+mn-ea"/>
                <a:cs typeface="+mn-cs"/>
              </a:rPr>
              <a:t>utan</a:t>
            </a:r>
            <a:r>
              <a:rPr lang="en-US" sz="1200" b="1" i="0" kern="1200" baseline="0" dirty="0">
                <a:solidFill>
                  <a:schemeClr val="tx1"/>
                </a:solidFill>
                <a:effectLst/>
                <a:latin typeface="+mn-lt"/>
                <a:ea typeface="+mn-ea"/>
                <a:cs typeface="+mn-cs"/>
              </a:rPr>
              <a:t> </a:t>
            </a:r>
            <a:r>
              <a:rPr lang="en-US" sz="1200" b="1" i="0" kern="1200" baseline="0" dirty="0" err="1">
                <a:solidFill>
                  <a:schemeClr val="tx1"/>
                </a:solidFill>
                <a:effectLst/>
                <a:latin typeface="+mn-lt"/>
                <a:ea typeface="+mn-ea"/>
                <a:cs typeface="+mn-cs"/>
              </a:rPr>
              <a:t>att</a:t>
            </a:r>
            <a:r>
              <a:rPr lang="en-US" sz="1200" b="1" i="0" kern="1200" baseline="0" dirty="0">
                <a:solidFill>
                  <a:schemeClr val="tx1"/>
                </a:solidFill>
                <a:effectLst/>
                <a:latin typeface="+mn-lt"/>
                <a:ea typeface="+mn-ea"/>
                <a:cs typeface="+mn-cs"/>
              </a:rPr>
              <a:t> </a:t>
            </a:r>
            <a:r>
              <a:rPr lang="en-US" sz="1200" b="1" i="0" kern="1200" baseline="0" dirty="0" err="1">
                <a:solidFill>
                  <a:schemeClr val="tx1"/>
                </a:solidFill>
                <a:effectLst/>
                <a:latin typeface="+mn-lt"/>
                <a:ea typeface="+mn-ea"/>
                <a:cs typeface="+mn-cs"/>
              </a:rPr>
              <a:t>svara</a:t>
            </a:r>
            <a:r>
              <a:rPr lang="en-US" sz="1200" b="1" i="0" kern="1200" baseline="0" dirty="0">
                <a:solidFill>
                  <a:schemeClr val="tx1"/>
                </a:solidFill>
                <a:effectLst/>
                <a:latin typeface="+mn-lt"/>
                <a:ea typeface="+mn-ea"/>
                <a:cs typeface="+mn-cs"/>
              </a:rPr>
              <a:t> </a:t>
            </a:r>
            <a:r>
              <a:rPr lang="en-US" sz="1200" b="1" i="0" kern="1200" baseline="0" dirty="0" err="1">
                <a:solidFill>
                  <a:schemeClr val="tx1"/>
                </a:solidFill>
                <a:effectLst/>
                <a:latin typeface="+mn-lt"/>
                <a:ea typeface="+mn-ea"/>
                <a:cs typeface="+mn-cs"/>
              </a:rPr>
              <a:t>eller</a:t>
            </a:r>
            <a:r>
              <a:rPr lang="en-US" sz="1200" b="1" i="0" kern="1200" baseline="0" dirty="0">
                <a:solidFill>
                  <a:schemeClr val="tx1"/>
                </a:solidFill>
                <a:effectLst/>
                <a:latin typeface="+mn-lt"/>
                <a:ea typeface="+mn-ea"/>
                <a:cs typeface="+mn-cs"/>
              </a:rPr>
              <a:t> </a:t>
            </a:r>
            <a:r>
              <a:rPr lang="en-US" sz="1200" b="1" i="0" kern="1200" baseline="0" dirty="0" err="1">
                <a:solidFill>
                  <a:schemeClr val="tx1"/>
                </a:solidFill>
                <a:effectLst/>
                <a:latin typeface="+mn-lt"/>
                <a:ea typeface="+mn-ea"/>
                <a:cs typeface="+mn-cs"/>
              </a:rPr>
              <a:t>låta</a:t>
            </a:r>
            <a:r>
              <a:rPr lang="en-US" sz="1200" b="1" i="0" kern="1200" baseline="0" dirty="0">
                <a:solidFill>
                  <a:schemeClr val="tx1"/>
                </a:solidFill>
                <a:effectLst/>
                <a:latin typeface="+mn-lt"/>
                <a:ea typeface="+mn-ea"/>
                <a:cs typeface="+mn-cs"/>
              </a:rPr>
              <a:t> </a:t>
            </a:r>
            <a:r>
              <a:rPr lang="en-US" sz="1200" b="1" i="0" kern="1200" baseline="0" dirty="0" err="1">
                <a:solidFill>
                  <a:schemeClr val="tx1"/>
                </a:solidFill>
                <a:effectLst/>
                <a:latin typeface="+mn-lt"/>
                <a:ea typeface="+mn-ea"/>
                <a:cs typeface="+mn-cs"/>
              </a:rPr>
              <a:t>eleverna</a:t>
            </a:r>
            <a:r>
              <a:rPr lang="en-US" sz="1200" b="1" i="0" kern="1200" baseline="0" dirty="0">
                <a:solidFill>
                  <a:schemeClr val="tx1"/>
                </a:solidFill>
                <a:effectLst/>
                <a:latin typeface="+mn-lt"/>
                <a:ea typeface="+mn-ea"/>
                <a:cs typeface="+mn-cs"/>
              </a:rPr>
              <a:t> </a:t>
            </a:r>
            <a:r>
              <a:rPr lang="en-US" sz="1200" b="1" i="0" kern="1200" baseline="0" dirty="0" err="1">
                <a:solidFill>
                  <a:schemeClr val="tx1"/>
                </a:solidFill>
                <a:effectLst/>
                <a:latin typeface="+mn-lt"/>
                <a:ea typeface="+mn-ea"/>
                <a:cs typeface="+mn-cs"/>
              </a:rPr>
              <a:t>svara</a:t>
            </a:r>
            <a:r>
              <a:rPr lang="en-US" sz="1200" b="0" i="0" kern="1200" baseline="0" dirty="0">
                <a:solidFill>
                  <a:schemeClr val="tx1"/>
                </a:solidFill>
                <a:effectLst/>
                <a:latin typeface="+mn-lt"/>
                <a:ea typeface="+mn-ea"/>
                <a:cs typeface="+mn-cs"/>
              </a:rPr>
              <a:t>. </a:t>
            </a:r>
            <a:br>
              <a:rPr lang="en-US" sz="1200" b="0" i="0" kern="1200" baseline="0" dirty="0">
                <a:effectLst/>
                <a:cs typeface="+mn-lt"/>
              </a:rPr>
            </a:br>
            <a:endParaRPr lang="en-US" sz="1200" b="0" i="0" kern="1200" baseline="0" dirty="0">
              <a:solidFill>
                <a:schemeClr val="tx1"/>
              </a:solidFill>
              <a:effectLst/>
              <a:latin typeface="+mn-lt"/>
              <a:cs typeface="Calibri"/>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Visa </a:t>
            </a:r>
            <a:r>
              <a:rPr lang="en-US" sz="1200" b="0" i="0" kern="1200" baseline="0" dirty="0" err="1">
                <a:solidFill>
                  <a:schemeClr val="tx1"/>
                </a:solidFill>
                <a:effectLst/>
                <a:latin typeface="+mn-lt"/>
                <a:ea typeface="+mn-ea"/>
                <a:cs typeface="+mn-cs"/>
              </a:rPr>
              <a:t>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bilden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att</a:t>
            </a:r>
            <a:r>
              <a:rPr lang="en-US" sz="1200" b="0" i="0" kern="1200" baseline="0" dirty="0">
                <a:solidFill>
                  <a:schemeClr val="tx1"/>
                </a:solidFill>
                <a:effectLst/>
                <a:latin typeface="+mn-lt"/>
                <a:ea typeface="+mn-ea"/>
                <a:cs typeface="+mn-cs"/>
              </a:rPr>
              <a:t> i</a:t>
            </a:r>
            <a:r>
              <a:rPr lang="en-US" sz="1200" b="0" i="0" kern="1200" dirty="0">
                <a:solidFill>
                  <a:schemeClr val="tx1"/>
                </a:solidFill>
                <a:effectLst/>
                <a:latin typeface="+mn-lt"/>
                <a:ea typeface="+mn-ea"/>
                <a:cs typeface="+mn-cs"/>
              </a:rPr>
              <a:t>nga </a:t>
            </a:r>
            <a:r>
              <a:rPr lang="en-US" sz="1200" b="0" i="0" kern="1200" dirty="0" err="1">
                <a:solidFill>
                  <a:schemeClr val="tx1"/>
                </a:solidFill>
                <a:effectLst/>
                <a:latin typeface="+mn-lt"/>
                <a:ea typeface="+mn-ea"/>
                <a:cs typeface="+mn-cs"/>
              </a:rPr>
              <a:t>nya</a:t>
            </a:r>
            <a:r>
              <a:rPr lang="en-US" sz="1200" b="0" i="0" kern="1200" baseline="0" dirty="0">
                <a:solidFill>
                  <a:schemeClr val="tx1"/>
                </a:solidFill>
                <a:effectLst/>
                <a:latin typeface="+mn-lt"/>
                <a:ea typeface="+mn-ea"/>
                <a:cs typeface="+mn-cs"/>
              </a:rPr>
              <a:t> </a:t>
            </a:r>
            <a:r>
              <a:rPr lang="en-US" dirty="0" err="1"/>
              <a:t>klasser</a:t>
            </a:r>
            <a:r>
              <a:rPr lang="en-US" sz="1200" b="0" i="0" kern="1200" baseline="0" dirty="0">
                <a:solidFill>
                  <a:schemeClr val="tx1"/>
                </a:solidFill>
                <a:effectLst/>
                <a:latin typeface="+mn-lt"/>
                <a:ea typeface="+mn-ea"/>
                <a:cs typeface="+mn-cs"/>
              </a:rPr>
              <a:t> av </a:t>
            </a:r>
            <a:r>
              <a:rPr lang="en-US" sz="1200" b="0" i="0" kern="1200" baseline="0" dirty="0" err="1">
                <a:solidFill>
                  <a:schemeClr val="tx1"/>
                </a:solidFill>
                <a:effectLst/>
                <a:latin typeface="+mn-lt"/>
                <a:ea typeface="+mn-ea"/>
                <a:cs typeface="+mn-cs"/>
              </a:rPr>
              <a:t>antibiotika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har</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tagits</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fram</a:t>
            </a:r>
            <a:r>
              <a:rPr lang="en-US" sz="1200" b="0" i="0" kern="1200" baseline="0" dirty="0">
                <a:solidFill>
                  <a:schemeClr val="tx1"/>
                </a:solidFill>
                <a:effectLst/>
                <a:latin typeface="+mn-lt"/>
                <a:ea typeface="+mn-ea"/>
                <a:cs typeface="+mn-cs"/>
              </a:rPr>
              <a:t> sedan 80-talet. </a:t>
            </a:r>
            <a:r>
              <a:rPr lang="en-US" sz="1200" b="0" i="0" kern="1200" baseline="0" dirty="0" err="1">
                <a:solidFill>
                  <a:schemeClr val="tx1"/>
                </a:solidFill>
                <a:effectLst/>
                <a:latin typeface="+mn-lt"/>
                <a:ea typeface="+mn-ea"/>
                <a:cs typeface="+mn-cs"/>
              </a:rPr>
              <a:t>Endast</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nya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varianter</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Varför</a:t>
            </a:r>
            <a:r>
              <a:rPr lang="en-US" sz="1200" b="0" i="0" kern="1200" baseline="0" dirty="0">
                <a:solidFill>
                  <a:schemeClr val="tx1"/>
                </a:solidFill>
                <a:effectLst/>
                <a:latin typeface="+mn-lt"/>
                <a:ea typeface="+mn-ea"/>
                <a:cs typeface="+mn-cs"/>
              </a:rPr>
              <a:t>? </a:t>
            </a:r>
            <a:r>
              <a:rPr lang="en-US" sz="1200" b="1" i="0" kern="1200" baseline="0" dirty="0">
                <a:solidFill>
                  <a:schemeClr val="tx1"/>
                </a:solidFill>
                <a:effectLst/>
                <a:latin typeface="+mn-lt"/>
                <a:ea typeface="+mn-ea"/>
                <a:cs typeface="+mn-cs"/>
              </a:rPr>
              <a:t>OBS! Ge inga </a:t>
            </a:r>
            <a:r>
              <a:rPr lang="en-US" sz="1200" b="1" i="0" kern="1200" baseline="0" dirty="0" err="1">
                <a:solidFill>
                  <a:schemeClr val="tx1"/>
                </a:solidFill>
                <a:effectLst/>
                <a:latin typeface="+mn-lt"/>
                <a:ea typeface="+mn-ea"/>
                <a:cs typeface="+mn-cs"/>
              </a:rPr>
              <a:t>svar</a:t>
            </a:r>
            <a:r>
              <a:rPr lang="en-US" sz="1200" b="1"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Tanken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är</a:t>
            </a:r>
            <a:r>
              <a:rPr lang="en-US" sz="1200" b="0" i="0" kern="1200" baseline="0" dirty="0">
                <a:solidFill>
                  <a:schemeClr val="tx1"/>
                </a:solidFill>
                <a:effectLst/>
                <a:latin typeface="+mn-lt"/>
                <a:ea typeface="+mn-ea"/>
                <a:cs typeface="+mn-cs"/>
              </a:rPr>
              <a:t> bara </a:t>
            </a:r>
            <a:r>
              <a:rPr lang="en-US" sz="1200" b="0" i="0" kern="1200" baseline="0" dirty="0" err="1">
                <a:solidFill>
                  <a:schemeClr val="tx1"/>
                </a:solidFill>
                <a:effectLst/>
                <a:latin typeface="+mn-lt"/>
                <a:ea typeface="+mn-ea"/>
                <a:cs typeface="+mn-cs"/>
              </a:rPr>
              <a:t>att</a:t>
            </a:r>
            <a:r>
              <a:rPr lang="en-US" sz="1200" b="0" i="0" kern="1200" baseline="0" dirty="0">
                <a:solidFill>
                  <a:schemeClr val="tx1"/>
                </a:solidFill>
                <a:effectLst/>
                <a:latin typeface="+mn-lt"/>
                <a:ea typeface="+mn-ea"/>
                <a:cs typeface="+mn-cs"/>
              </a:rPr>
              <a:t> visa </a:t>
            </a:r>
            <a:r>
              <a:rPr lang="en-US" sz="1200" b="0" i="0" kern="1200" baseline="0" dirty="0" err="1">
                <a:solidFill>
                  <a:schemeClr val="tx1"/>
                </a:solidFill>
                <a:effectLst/>
                <a:latin typeface="+mn-lt"/>
                <a:ea typeface="+mn-ea"/>
                <a:cs typeface="+mn-cs"/>
              </a:rPr>
              <a:t>på</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situationen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och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få</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eleverna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att</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fundera</a:t>
            </a:r>
            <a:r>
              <a:rPr lang="en-US" sz="1200" b="0" i="0" kern="1200" baseline="0" dirty="0">
                <a:solidFill>
                  <a:schemeClr val="tx1"/>
                </a:solidFill>
                <a:effectLst/>
                <a:latin typeface="+mn-lt"/>
                <a:ea typeface="+mn-ea"/>
                <a:cs typeface="+mn-cs"/>
              </a:rPr>
              <a:t>. De </a:t>
            </a:r>
            <a:r>
              <a:rPr lang="en-US" sz="1200" b="0" i="0" kern="1200" baseline="0" dirty="0" err="1">
                <a:solidFill>
                  <a:schemeClr val="tx1"/>
                </a:solidFill>
                <a:effectLst/>
                <a:latin typeface="+mn-lt"/>
                <a:ea typeface="+mn-ea"/>
                <a:cs typeface="+mn-cs"/>
              </a:rPr>
              <a:t>kommer</a:t>
            </a:r>
            <a:r>
              <a:rPr lang="en-US" sz="1200" b="0" i="0" kern="1200" baseline="0" dirty="0">
                <a:solidFill>
                  <a:schemeClr val="tx1"/>
                </a:solidFill>
                <a:effectLst/>
                <a:latin typeface="+mn-lt"/>
                <a:ea typeface="+mn-ea"/>
                <a:cs typeface="+mn-cs"/>
              </a:rPr>
              <a:t> sedan </a:t>
            </a:r>
            <a:r>
              <a:rPr lang="en-US" sz="1200" b="0" i="0" kern="1200" baseline="0" dirty="0" err="1">
                <a:solidFill>
                  <a:schemeClr val="tx1"/>
                </a:solidFill>
                <a:effectLst/>
                <a:latin typeface="+mn-lt"/>
                <a:ea typeface="+mn-ea"/>
                <a:cs typeface="+mn-cs"/>
              </a:rPr>
              <a:t>att</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svara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på</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detta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sina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gruppuppgifter</a:t>
            </a:r>
            <a:r>
              <a:rPr lang="en-US" sz="1200" b="0" i="0" kern="1200" baseline="0" dirty="0">
                <a:solidFill>
                  <a:schemeClr val="tx1"/>
                </a:solidFill>
                <a:effectLst/>
                <a:latin typeface="+mn-lt"/>
                <a:ea typeface="+mn-ea"/>
                <a:cs typeface="+mn-cs"/>
              </a:rPr>
              <a:t>. </a:t>
            </a:r>
            <a:br>
              <a:rPr lang="en-US" sz="1200" b="0" i="0" kern="1200" baseline="0" dirty="0">
                <a:effectLst/>
                <a:cs typeface="+mn-lt"/>
              </a:rPr>
            </a:br>
            <a:endParaRPr lang="en-US" sz="1200" b="0" i="0" kern="1200" baseline="0" dirty="0">
              <a:solidFill>
                <a:schemeClr val="tx1"/>
              </a:solidFill>
              <a:effectLst/>
              <a:latin typeface="+mn-lt"/>
              <a:ea typeface="+mn-ea"/>
              <a:cs typeface="+mn-cs"/>
            </a:endParaRPr>
          </a:p>
          <a:p>
            <a:r>
              <a:rPr lang="en-US" sz="1200" b="0" i="0" kern="1200" baseline="0" dirty="0" err="1">
                <a:solidFill>
                  <a:schemeClr val="tx1"/>
                </a:solidFill>
                <a:effectLst/>
                <a:latin typeface="+mn-lt"/>
                <a:ea typeface="+mn-ea"/>
                <a:cs typeface="+mn-cs"/>
              </a:rPr>
              <a:t>Länk</a:t>
            </a:r>
            <a:r>
              <a:rPr lang="en-US" sz="1200" b="0" i="0" kern="1200" baseline="0" dirty="0">
                <a:solidFill>
                  <a:schemeClr val="tx1"/>
                </a:solidFill>
                <a:effectLst/>
                <a:latin typeface="+mn-lt"/>
                <a:ea typeface="+mn-ea"/>
                <a:cs typeface="+mn-cs"/>
              </a:rPr>
              <a:t> till </a:t>
            </a:r>
            <a:r>
              <a:rPr lang="en-US" sz="1200" b="0" i="0" kern="1200" baseline="0" dirty="0" err="1">
                <a:solidFill>
                  <a:schemeClr val="tx1"/>
                </a:solidFill>
                <a:effectLst/>
                <a:latin typeface="+mn-lt"/>
                <a:ea typeface="+mn-ea"/>
                <a:cs typeface="+mn-cs"/>
              </a:rPr>
              <a:t>figur</a:t>
            </a:r>
            <a:r>
              <a:rPr lang="en-US" sz="1200" b="0" i="0" kern="1200" baseline="0" dirty="0">
                <a:solidFill>
                  <a:schemeClr val="tx1"/>
                </a:solidFill>
                <a:effectLst/>
                <a:latin typeface="+mn-lt"/>
                <a:ea typeface="+mn-ea"/>
                <a:cs typeface="+mn-cs"/>
              </a:rPr>
              <a:t>: </a:t>
            </a:r>
            <a:endParaRPr lang="sv-SE" dirty="0">
              <a:hlinkClick r:id="rId3"/>
            </a:endParaRPr>
          </a:p>
          <a:p>
            <a:r>
              <a:rPr lang="sv-SE" dirty="0">
                <a:hlinkClick r:id="rId3"/>
              </a:rPr>
              <a:t>https://www.reactgroup.org/toolbox/understand/how-did-we-end-up-here/few-antibiotics-under-development/</a:t>
            </a:r>
            <a:endParaRPr lang="en-US" sz="1200" b="0" i="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DC6B36D-811E-41AC-BC32-164FDCD0A4BD}" type="slidenum">
              <a:rPr lang="sv-SE" smtClean="0"/>
              <a:t>9</a:t>
            </a:fld>
            <a:endParaRPr lang="sv-SE"/>
          </a:p>
        </p:txBody>
      </p:sp>
    </p:spTree>
    <p:extLst>
      <p:ext uri="{BB962C8B-B14F-4D97-AF65-F5344CB8AC3E}">
        <p14:creationId xmlns:p14="http://schemas.microsoft.com/office/powerpoint/2010/main" val="1377284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20669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0276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22057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6988C9-ED3F-44B8-BCB1-7E67E07BFD5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424AE3D-1DCC-4C0E-B563-2AE32DC80B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32B8D6C-642D-4656-8361-1A7CA3DB21B5}"/>
              </a:ext>
            </a:extLst>
          </p:cNvPr>
          <p:cNvSpPr>
            <a:spLocks noGrp="1"/>
          </p:cNvSpPr>
          <p:nvPr>
            <p:ph type="dt" sz="half" idx="10"/>
          </p:nvPr>
        </p:nvSpPr>
        <p:spPr/>
        <p:txBody>
          <a:bodyPr/>
          <a:lstStyle/>
          <a:p>
            <a:fld id="{B9D11AD0-DADA-4BB6-94F6-C677D92579EE}" type="datetimeFigureOut">
              <a:rPr lang="sv-SE" smtClean="0"/>
              <a:t>2022-09-23</a:t>
            </a:fld>
            <a:endParaRPr lang="sv-SE"/>
          </a:p>
        </p:txBody>
      </p:sp>
      <p:sp>
        <p:nvSpPr>
          <p:cNvPr id="5" name="Platshållare för sidfot 4">
            <a:extLst>
              <a:ext uri="{FF2B5EF4-FFF2-40B4-BE49-F238E27FC236}">
                <a16:creationId xmlns:a16="http://schemas.microsoft.com/office/drawing/2014/main" id="{05DFFC80-FD9F-4404-948E-ADA488A3911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C718384-04F5-4B47-800E-1B1B7C0603DF}"/>
              </a:ext>
            </a:extLst>
          </p:cNvPr>
          <p:cNvSpPr>
            <a:spLocks noGrp="1"/>
          </p:cNvSpPr>
          <p:nvPr>
            <p:ph type="sldNum" sz="quarter" idx="12"/>
          </p:nvPr>
        </p:nvSpPr>
        <p:spPr/>
        <p:txBody>
          <a:bodyPr/>
          <a:lstStyle/>
          <a:p>
            <a:fld id="{E5405C21-F0E0-4220-91D5-595771AEF6A1}" type="slidenum">
              <a:rPr lang="sv-SE" smtClean="0"/>
              <a:t>‹#›</a:t>
            </a:fld>
            <a:endParaRPr lang="sv-SE"/>
          </a:p>
        </p:txBody>
      </p:sp>
    </p:spTree>
    <p:extLst>
      <p:ext uri="{BB962C8B-B14F-4D97-AF65-F5344CB8AC3E}">
        <p14:creationId xmlns:p14="http://schemas.microsoft.com/office/powerpoint/2010/main" val="1765193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34EE6B-D069-4859-91FC-4B16734EF14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A5E0B17-3AD1-4B65-A3A2-74B09208F59C}"/>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CC4A440-7ECA-48CF-91B9-E1D644CAEEE3}"/>
              </a:ext>
            </a:extLst>
          </p:cNvPr>
          <p:cNvSpPr>
            <a:spLocks noGrp="1"/>
          </p:cNvSpPr>
          <p:nvPr>
            <p:ph type="dt" sz="half" idx="10"/>
          </p:nvPr>
        </p:nvSpPr>
        <p:spPr/>
        <p:txBody>
          <a:bodyPr/>
          <a:lstStyle/>
          <a:p>
            <a:fld id="{B9D11AD0-DADA-4BB6-94F6-C677D92579EE}" type="datetimeFigureOut">
              <a:rPr lang="sv-SE" smtClean="0"/>
              <a:t>2022-09-23</a:t>
            </a:fld>
            <a:endParaRPr lang="sv-SE"/>
          </a:p>
        </p:txBody>
      </p:sp>
      <p:sp>
        <p:nvSpPr>
          <p:cNvPr id="5" name="Platshållare för sidfot 4">
            <a:extLst>
              <a:ext uri="{FF2B5EF4-FFF2-40B4-BE49-F238E27FC236}">
                <a16:creationId xmlns:a16="http://schemas.microsoft.com/office/drawing/2014/main" id="{8F9B3F7D-F343-4E39-A0A6-9AFC71B0AAF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08B0E68-7026-4588-8CDF-CEE60BE3652C}"/>
              </a:ext>
            </a:extLst>
          </p:cNvPr>
          <p:cNvSpPr>
            <a:spLocks noGrp="1"/>
          </p:cNvSpPr>
          <p:nvPr>
            <p:ph type="sldNum" sz="quarter" idx="12"/>
          </p:nvPr>
        </p:nvSpPr>
        <p:spPr/>
        <p:txBody>
          <a:bodyPr/>
          <a:lstStyle/>
          <a:p>
            <a:fld id="{E5405C21-F0E0-4220-91D5-595771AEF6A1}" type="slidenum">
              <a:rPr lang="sv-SE" smtClean="0"/>
              <a:t>‹#›</a:t>
            </a:fld>
            <a:endParaRPr lang="sv-SE"/>
          </a:p>
        </p:txBody>
      </p:sp>
    </p:spTree>
    <p:extLst>
      <p:ext uri="{BB962C8B-B14F-4D97-AF65-F5344CB8AC3E}">
        <p14:creationId xmlns:p14="http://schemas.microsoft.com/office/powerpoint/2010/main" val="2887691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53319A-CC5F-4955-8AAC-91FFF6F3305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B5C91769-EB20-4F57-B630-CE5834ADEC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765CC0B3-70DA-4998-A48D-B8166B0D9EF6}"/>
              </a:ext>
            </a:extLst>
          </p:cNvPr>
          <p:cNvSpPr>
            <a:spLocks noGrp="1"/>
          </p:cNvSpPr>
          <p:nvPr>
            <p:ph type="dt" sz="half" idx="10"/>
          </p:nvPr>
        </p:nvSpPr>
        <p:spPr/>
        <p:txBody>
          <a:bodyPr/>
          <a:lstStyle/>
          <a:p>
            <a:fld id="{B9D11AD0-DADA-4BB6-94F6-C677D92579EE}" type="datetimeFigureOut">
              <a:rPr lang="sv-SE" smtClean="0"/>
              <a:t>2022-09-23</a:t>
            </a:fld>
            <a:endParaRPr lang="sv-SE"/>
          </a:p>
        </p:txBody>
      </p:sp>
      <p:sp>
        <p:nvSpPr>
          <p:cNvPr id="5" name="Platshållare för sidfot 4">
            <a:extLst>
              <a:ext uri="{FF2B5EF4-FFF2-40B4-BE49-F238E27FC236}">
                <a16:creationId xmlns:a16="http://schemas.microsoft.com/office/drawing/2014/main" id="{6DF07707-CAF5-4C9C-BF46-5F94374E69B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4805B05-FEFB-4BC8-AE8C-1B3DC451A727}"/>
              </a:ext>
            </a:extLst>
          </p:cNvPr>
          <p:cNvSpPr>
            <a:spLocks noGrp="1"/>
          </p:cNvSpPr>
          <p:nvPr>
            <p:ph type="sldNum" sz="quarter" idx="12"/>
          </p:nvPr>
        </p:nvSpPr>
        <p:spPr/>
        <p:txBody>
          <a:bodyPr/>
          <a:lstStyle/>
          <a:p>
            <a:fld id="{E5405C21-F0E0-4220-91D5-595771AEF6A1}" type="slidenum">
              <a:rPr lang="sv-SE" smtClean="0"/>
              <a:t>‹#›</a:t>
            </a:fld>
            <a:endParaRPr lang="sv-SE"/>
          </a:p>
        </p:txBody>
      </p:sp>
    </p:spTree>
    <p:extLst>
      <p:ext uri="{BB962C8B-B14F-4D97-AF65-F5344CB8AC3E}">
        <p14:creationId xmlns:p14="http://schemas.microsoft.com/office/powerpoint/2010/main" val="1132238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3D2F8B-7F60-44FF-875A-17F404B34BC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B2A3213-1EB6-4117-9CBF-5FD542AB2057}"/>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9DA6C93-4CA8-47DE-89B8-6ACCF56DCDF0}"/>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3B9D8FD-C7CC-469C-AC52-3C01B9D5F034}"/>
              </a:ext>
            </a:extLst>
          </p:cNvPr>
          <p:cNvSpPr>
            <a:spLocks noGrp="1"/>
          </p:cNvSpPr>
          <p:nvPr>
            <p:ph type="dt" sz="half" idx="10"/>
          </p:nvPr>
        </p:nvSpPr>
        <p:spPr/>
        <p:txBody>
          <a:bodyPr/>
          <a:lstStyle/>
          <a:p>
            <a:fld id="{B9D11AD0-DADA-4BB6-94F6-C677D92579EE}" type="datetimeFigureOut">
              <a:rPr lang="sv-SE" smtClean="0"/>
              <a:t>2022-09-23</a:t>
            </a:fld>
            <a:endParaRPr lang="sv-SE"/>
          </a:p>
        </p:txBody>
      </p:sp>
      <p:sp>
        <p:nvSpPr>
          <p:cNvPr id="6" name="Platshållare för sidfot 5">
            <a:extLst>
              <a:ext uri="{FF2B5EF4-FFF2-40B4-BE49-F238E27FC236}">
                <a16:creationId xmlns:a16="http://schemas.microsoft.com/office/drawing/2014/main" id="{614554C0-DDFA-4C72-9510-4D605EC231A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8668CFB-9546-4A05-B554-E461CC447554}"/>
              </a:ext>
            </a:extLst>
          </p:cNvPr>
          <p:cNvSpPr>
            <a:spLocks noGrp="1"/>
          </p:cNvSpPr>
          <p:nvPr>
            <p:ph type="sldNum" sz="quarter" idx="12"/>
          </p:nvPr>
        </p:nvSpPr>
        <p:spPr/>
        <p:txBody>
          <a:bodyPr/>
          <a:lstStyle/>
          <a:p>
            <a:fld id="{E5405C21-F0E0-4220-91D5-595771AEF6A1}" type="slidenum">
              <a:rPr lang="sv-SE" smtClean="0"/>
              <a:t>‹#›</a:t>
            </a:fld>
            <a:endParaRPr lang="sv-SE"/>
          </a:p>
        </p:txBody>
      </p:sp>
    </p:spTree>
    <p:extLst>
      <p:ext uri="{BB962C8B-B14F-4D97-AF65-F5344CB8AC3E}">
        <p14:creationId xmlns:p14="http://schemas.microsoft.com/office/powerpoint/2010/main" val="3857561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B59C2D-814A-4F91-A597-0D8075E97B08}"/>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5C62640-4407-461C-8D72-410F9F68F7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BF21B045-E2D3-4595-94A2-57BD7EF91102}"/>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A447684-7F4A-464C-8B47-06F4A066EC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9E65B0B1-3868-41AF-8243-C85F92F37331}"/>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773E813A-4E1D-4BCB-8F1C-22C5DE9EB313}"/>
              </a:ext>
            </a:extLst>
          </p:cNvPr>
          <p:cNvSpPr>
            <a:spLocks noGrp="1"/>
          </p:cNvSpPr>
          <p:nvPr>
            <p:ph type="dt" sz="half" idx="10"/>
          </p:nvPr>
        </p:nvSpPr>
        <p:spPr/>
        <p:txBody>
          <a:bodyPr/>
          <a:lstStyle/>
          <a:p>
            <a:fld id="{B9D11AD0-DADA-4BB6-94F6-C677D92579EE}" type="datetimeFigureOut">
              <a:rPr lang="sv-SE" smtClean="0"/>
              <a:t>2022-09-23</a:t>
            </a:fld>
            <a:endParaRPr lang="sv-SE"/>
          </a:p>
        </p:txBody>
      </p:sp>
      <p:sp>
        <p:nvSpPr>
          <p:cNvPr id="8" name="Platshållare för sidfot 7">
            <a:extLst>
              <a:ext uri="{FF2B5EF4-FFF2-40B4-BE49-F238E27FC236}">
                <a16:creationId xmlns:a16="http://schemas.microsoft.com/office/drawing/2014/main" id="{D3B656A9-C350-43DC-B50B-5398E940106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A44AE82A-21C3-4C98-A161-A40422E0957C}"/>
              </a:ext>
            </a:extLst>
          </p:cNvPr>
          <p:cNvSpPr>
            <a:spLocks noGrp="1"/>
          </p:cNvSpPr>
          <p:nvPr>
            <p:ph type="sldNum" sz="quarter" idx="12"/>
          </p:nvPr>
        </p:nvSpPr>
        <p:spPr/>
        <p:txBody>
          <a:bodyPr/>
          <a:lstStyle/>
          <a:p>
            <a:fld id="{E5405C21-F0E0-4220-91D5-595771AEF6A1}" type="slidenum">
              <a:rPr lang="sv-SE" smtClean="0"/>
              <a:t>‹#›</a:t>
            </a:fld>
            <a:endParaRPr lang="sv-SE"/>
          </a:p>
        </p:txBody>
      </p:sp>
    </p:spTree>
    <p:extLst>
      <p:ext uri="{BB962C8B-B14F-4D97-AF65-F5344CB8AC3E}">
        <p14:creationId xmlns:p14="http://schemas.microsoft.com/office/powerpoint/2010/main" val="2114214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6768BE-1A30-440C-9EEE-EC2D2EC1737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2918279-908C-4A09-980C-BB3858523AE9}"/>
              </a:ext>
            </a:extLst>
          </p:cNvPr>
          <p:cNvSpPr>
            <a:spLocks noGrp="1"/>
          </p:cNvSpPr>
          <p:nvPr>
            <p:ph type="dt" sz="half" idx="10"/>
          </p:nvPr>
        </p:nvSpPr>
        <p:spPr/>
        <p:txBody>
          <a:bodyPr/>
          <a:lstStyle/>
          <a:p>
            <a:fld id="{B9D11AD0-DADA-4BB6-94F6-C677D92579EE}" type="datetimeFigureOut">
              <a:rPr lang="sv-SE" smtClean="0"/>
              <a:t>2022-09-23</a:t>
            </a:fld>
            <a:endParaRPr lang="sv-SE"/>
          </a:p>
        </p:txBody>
      </p:sp>
      <p:sp>
        <p:nvSpPr>
          <p:cNvPr id="4" name="Platshållare för sidfot 3">
            <a:extLst>
              <a:ext uri="{FF2B5EF4-FFF2-40B4-BE49-F238E27FC236}">
                <a16:creationId xmlns:a16="http://schemas.microsoft.com/office/drawing/2014/main" id="{68E42E87-F895-4E86-B61F-1E68DFB0A6C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B1DB62D-85C0-492D-9D51-AF873B431021}"/>
              </a:ext>
            </a:extLst>
          </p:cNvPr>
          <p:cNvSpPr>
            <a:spLocks noGrp="1"/>
          </p:cNvSpPr>
          <p:nvPr>
            <p:ph type="sldNum" sz="quarter" idx="12"/>
          </p:nvPr>
        </p:nvSpPr>
        <p:spPr/>
        <p:txBody>
          <a:bodyPr/>
          <a:lstStyle/>
          <a:p>
            <a:fld id="{E5405C21-F0E0-4220-91D5-595771AEF6A1}" type="slidenum">
              <a:rPr lang="sv-SE" smtClean="0"/>
              <a:t>‹#›</a:t>
            </a:fld>
            <a:endParaRPr lang="sv-SE"/>
          </a:p>
        </p:txBody>
      </p:sp>
    </p:spTree>
    <p:extLst>
      <p:ext uri="{BB962C8B-B14F-4D97-AF65-F5344CB8AC3E}">
        <p14:creationId xmlns:p14="http://schemas.microsoft.com/office/powerpoint/2010/main" val="2505693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7A5402A-65D0-4DD0-9257-A4A3AF3740A8}"/>
              </a:ext>
            </a:extLst>
          </p:cNvPr>
          <p:cNvSpPr>
            <a:spLocks noGrp="1"/>
          </p:cNvSpPr>
          <p:nvPr>
            <p:ph type="dt" sz="half" idx="10"/>
          </p:nvPr>
        </p:nvSpPr>
        <p:spPr/>
        <p:txBody>
          <a:bodyPr/>
          <a:lstStyle/>
          <a:p>
            <a:fld id="{B9D11AD0-DADA-4BB6-94F6-C677D92579EE}" type="datetimeFigureOut">
              <a:rPr lang="sv-SE" smtClean="0"/>
              <a:t>2022-09-23</a:t>
            </a:fld>
            <a:endParaRPr lang="sv-SE"/>
          </a:p>
        </p:txBody>
      </p:sp>
      <p:sp>
        <p:nvSpPr>
          <p:cNvPr id="3" name="Platshållare för sidfot 2">
            <a:extLst>
              <a:ext uri="{FF2B5EF4-FFF2-40B4-BE49-F238E27FC236}">
                <a16:creationId xmlns:a16="http://schemas.microsoft.com/office/drawing/2014/main" id="{10CAED60-D940-4D0F-9F42-989C59BDB8E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7C04B96-51C6-4A50-8237-EACBD494DF45}"/>
              </a:ext>
            </a:extLst>
          </p:cNvPr>
          <p:cNvSpPr>
            <a:spLocks noGrp="1"/>
          </p:cNvSpPr>
          <p:nvPr>
            <p:ph type="sldNum" sz="quarter" idx="12"/>
          </p:nvPr>
        </p:nvSpPr>
        <p:spPr/>
        <p:txBody>
          <a:bodyPr/>
          <a:lstStyle/>
          <a:p>
            <a:fld id="{E5405C21-F0E0-4220-91D5-595771AEF6A1}" type="slidenum">
              <a:rPr lang="sv-SE" smtClean="0"/>
              <a:t>‹#›</a:t>
            </a:fld>
            <a:endParaRPr lang="sv-SE"/>
          </a:p>
        </p:txBody>
      </p:sp>
    </p:spTree>
    <p:extLst>
      <p:ext uri="{BB962C8B-B14F-4D97-AF65-F5344CB8AC3E}">
        <p14:creationId xmlns:p14="http://schemas.microsoft.com/office/powerpoint/2010/main" val="3778268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683730-7121-48C5-AE5A-EB808644C84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1E08ECB-3D49-4199-AD77-2C1DFAFA62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0D85A2A-5D17-4891-B8A7-765BC65FD4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A88D91E4-AD2D-404C-B722-35C93E7220FE}"/>
              </a:ext>
            </a:extLst>
          </p:cNvPr>
          <p:cNvSpPr>
            <a:spLocks noGrp="1"/>
          </p:cNvSpPr>
          <p:nvPr>
            <p:ph type="dt" sz="half" idx="10"/>
          </p:nvPr>
        </p:nvSpPr>
        <p:spPr/>
        <p:txBody>
          <a:bodyPr/>
          <a:lstStyle/>
          <a:p>
            <a:fld id="{B9D11AD0-DADA-4BB6-94F6-C677D92579EE}" type="datetimeFigureOut">
              <a:rPr lang="sv-SE" smtClean="0"/>
              <a:t>2022-09-23</a:t>
            </a:fld>
            <a:endParaRPr lang="sv-SE"/>
          </a:p>
        </p:txBody>
      </p:sp>
      <p:sp>
        <p:nvSpPr>
          <p:cNvPr id="6" name="Platshållare för sidfot 5">
            <a:extLst>
              <a:ext uri="{FF2B5EF4-FFF2-40B4-BE49-F238E27FC236}">
                <a16:creationId xmlns:a16="http://schemas.microsoft.com/office/drawing/2014/main" id="{5AEDC021-2E2F-43F5-9F55-903E82DF9CE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9D86676-FFB0-45EF-BF3A-B819B4866BF8}"/>
              </a:ext>
            </a:extLst>
          </p:cNvPr>
          <p:cNvSpPr>
            <a:spLocks noGrp="1"/>
          </p:cNvSpPr>
          <p:nvPr>
            <p:ph type="sldNum" sz="quarter" idx="12"/>
          </p:nvPr>
        </p:nvSpPr>
        <p:spPr/>
        <p:txBody>
          <a:bodyPr/>
          <a:lstStyle/>
          <a:p>
            <a:fld id="{E5405C21-F0E0-4220-91D5-595771AEF6A1}" type="slidenum">
              <a:rPr lang="sv-SE" smtClean="0"/>
              <a:t>‹#›</a:t>
            </a:fld>
            <a:endParaRPr lang="sv-SE"/>
          </a:p>
        </p:txBody>
      </p:sp>
    </p:spTree>
    <p:extLst>
      <p:ext uri="{BB962C8B-B14F-4D97-AF65-F5344CB8AC3E}">
        <p14:creationId xmlns:p14="http://schemas.microsoft.com/office/powerpoint/2010/main" val="3594109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28827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5FAD1C-296E-446C-85FE-BA6C4C4527E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8822B89-A06A-4109-AD64-E53D22A50F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1BD3037D-40FF-42B3-997D-441D29AD06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DD590518-FE01-4424-ACF6-82B02892E33E}"/>
              </a:ext>
            </a:extLst>
          </p:cNvPr>
          <p:cNvSpPr>
            <a:spLocks noGrp="1"/>
          </p:cNvSpPr>
          <p:nvPr>
            <p:ph type="dt" sz="half" idx="10"/>
          </p:nvPr>
        </p:nvSpPr>
        <p:spPr/>
        <p:txBody>
          <a:bodyPr/>
          <a:lstStyle/>
          <a:p>
            <a:fld id="{B9D11AD0-DADA-4BB6-94F6-C677D92579EE}" type="datetimeFigureOut">
              <a:rPr lang="sv-SE" smtClean="0"/>
              <a:t>2022-09-23</a:t>
            </a:fld>
            <a:endParaRPr lang="sv-SE"/>
          </a:p>
        </p:txBody>
      </p:sp>
      <p:sp>
        <p:nvSpPr>
          <p:cNvPr id="6" name="Platshållare för sidfot 5">
            <a:extLst>
              <a:ext uri="{FF2B5EF4-FFF2-40B4-BE49-F238E27FC236}">
                <a16:creationId xmlns:a16="http://schemas.microsoft.com/office/drawing/2014/main" id="{976F8698-DF2D-4786-9872-4B6432B0622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8794D0F-6805-4FC6-BC77-D29D84473FE6}"/>
              </a:ext>
            </a:extLst>
          </p:cNvPr>
          <p:cNvSpPr>
            <a:spLocks noGrp="1"/>
          </p:cNvSpPr>
          <p:nvPr>
            <p:ph type="sldNum" sz="quarter" idx="12"/>
          </p:nvPr>
        </p:nvSpPr>
        <p:spPr/>
        <p:txBody>
          <a:bodyPr/>
          <a:lstStyle/>
          <a:p>
            <a:fld id="{E5405C21-F0E0-4220-91D5-595771AEF6A1}" type="slidenum">
              <a:rPr lang="sv-SE" smtClean="0"/>
              <a:t>‹#›</a:t>
            </a:fld>
            <a:endParaRPr lang="sv-SE"/>
          </a:p>
        </p:txBody>
      </p:sp>
    </p:spTree>
    <p:extLst>
      <p:ext uri="{BB962C8B-B14F-4D97-AF65-F5344CB8AC3E}">
        <p14:creationId xmlns:p14="http://schemas.microsoft.com/office/powerpoint/2010/main" val="1540699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62A011-F3A9-4DBD-9CA0-E56C3A0B1D33}"/>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1C694B5-A9E3-4ADC-941E-CAFE46C62327}"/>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7C59CC5-D3EE-473D-9765-42A134C03262}"/>
              </a:ext>
            </a:extLst>
          </p:cNvPr>
          <p:cNvSpPr>
            <a:spLocks noGrp="1"/>
          </p:cNvSpPr>
          <p:nvPr>
            <p:ph type="dt" sz="half" idx="10"/>
          </p:nvPr>
        </p:nvSpPr>
        <p:spPr/>
        <p:txBody>
          <a:bodyPr/>
          <a:lstStyle/>
          <a:p>
            <a:fld id="{B9D11AD0-DADA-4BB6-94F6-C677D92579EE}" type="datetimeFigureOut">
              <a:rPr lang="sv-SE" smtClean="0"/>
              <a:t>2022-09-23</a:t>
            </a:fld>
            <a:endParaRPr lang="sv-SE"/>
          </a:p>
        </p:txBody>
      </p:sp>
      <p:sp>
        <p:nvSpPr>
          <p:cNvPr id="5" name="Platshållare för sidfot 4">
            <a:extLst>
              <a:ext uri="{FF2B5EF4-FFF2-40B4-BE49-F238E27FC236}">
                <a16:creationId xmlns:a16="http://schemas.microsoft.com/office/drawing/2014/main" id="{265E09CB-33E8-44B3-8F19-27695C8B021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39AA1D5-3FA8-4A49-B1BD-6091E3E5FEE3}"/>
              </a:ext>
            </a:extLst>
          </p:cNvPr>
          <p:cNvSpPr>
            <a:spLocks noGrp="1"/>
          </p:cNvSpPr>
          <p:nvPr>
            <p:ph type="sldNum" sz="quarter" idx="12"/>
          </p:nvPr>
        </p:nvSpPr>
        <p:spPr/>
        <p:txBody>
          <a:bodyPr/>
          <a:lstStyle/>
          <a:p>
            <a:fld id="{E5405C21-F0E0-4220-91D5-595771AEF6A1}" type="slidenum">
              <a:rPr lang="sv-SE" smtClean="0"/>
              <a:t>‹#›</a:t>
            </a:fld>
            <a:endParaRPr lang="sv-SE"/>
          </a:p>
        </p:txBody>
      </p:sp>
    </p:spTree>
    <p:extLst>
      <p:ext uri="{BB962C8B-B14F-4D97-AF65-F5344CB8AC3E}">
        <p14:creationId xmlns:p14="http://schemas.microsoft.com/office/powerpoint/2010/main" val="1925533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EF29AA75-DF7E-4674-A1D2-E6E9C7EB0131}"/>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6904784-6237-4711-B49D-53FAF56FEE66}"/>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D2F2BE8-A06F-406F-8C28-3C4756A51558}"/>
              </a:ext>
            </a:extLst>
          </p:cNvPr>
          <p:cNvSpPr>
            <a:spLocks noGrp="1"/>
          </p:cNvSpPr>
          <p:nvPr>
            <p:ph type="dt" sz="half" idx="10"/>
          </p:nvPr>
        </p:nvSpPr>
        <p:spPr/>
        <p:txBody>
          <a:bodyPr/>
          <a:lstStyle/>
          <a:p>
            <a:fld id="{B9D11AD0-DADA-4BB6-94F6-C677D92579EE}" type="datetimeFigureOut">
              <a:rPr lang="sv-SE" smtClean="0"/>
              <a:t>2022-09-23</a:t>
            </a:fld>
            <a:endParaRPr lang="sv-SE"/>
          </a:p>
        </p:txBody>
      </p:sp>
      <p:sp>
        <p:nvSpPr>
          <p:cNvPr id="5" name="Platshållare för sidfot 4">
            <a:extLst>
              <a:ext uri="{FF2B5EF4-FFF2-40B4-BE49-F238E27FC236}">
                <a16:creationId xmlns:a16="http://schemas.microsoft.com/office/drawing/2014/main" id="{5509784F-BC19-4BCD-AE86-B15341104B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040D4EB-C3BC-4D0B-B4E7-7B7027D6C6A0}"/>
              </a:ext>
            </a:extLst>
          </p:cNvPr>
          <p:cNvSpPr>
            <a:spLocks noGrp="1"/>
          </p:cNvSpPr>
          <p:nvPr>
            <p:ph type="sldNum" sz="quarter" idx="12"/>
          </p:nvPr>
        </p:nvSpPr>
        <p:spPr/>
        <p:txBody>
          <a:bodyPr/>
          <a:lstStyle/>
          <a:p>
            <a:fld id="{E5405C21-F0E0-4220-91D5-595771AEF6A1}" type="slidenum">
              <a:rPr lang="sv-SE" smtClean="0"/>
              <a:t>‹#›</a:t>
            </a:fld>
            <a:endParaRPr lang="sv-SE"/>
          </a:p>
        </p:txBody>
      </p:sp>
    </p:spTree>
    <p:extLst>
      <p:ext uri="{BB962C8B-B14F-4D97-AF65-F5344CB8AC3E}">
        <p14:creationId xmlns:p14="http://schemas.microsoft.com/office/powerpoint/2010/main" val="100631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89124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46565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1390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91868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1033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4642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2930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62529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CA7D62A-E5B5-4373-9F66-E2601BB563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800D9B1-EE5C-4D65-8E3E-4DEAE3671F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B127356-9F4D-414B-B6C8-0FEAC5F0C4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11AD0-DADA-4BB6-94F6-C677D92579EE}" type="datetimeFigureOut">
              <a:rPr lang="sv-SE" smtClean="0"/>
              <a:t>2022-09-23</a:t>
            </a:fld>
            <a:endParaRPr lang="sv-SE"/>
          </a:p>
        </p:txBody>
      </p:sp>
      <p:sp>
        <p:nvSpPr>
          <p:cNvPr id="5" name="Platshållare för sidfot 4">
            <a:extLst>
              <a:ext uri="{FF2B5EF4-FFF2-40B4-BE49-F238E27FC236}">
                <a16:creationId xmlns:a16="http://schemas.microsoft.com/office/drawing/2014/main" id="{110BFCC8-4529-423C-B4D4-56F2192B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EE5E07F7-21A0-4007-998B-50346CFA2E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05C21-F0E0-4220-91D5-595771AEF6A1}" type="slidenum">
              <a:rPr lang="sv-SE" smtClean="0"/>
              <a:t>‹#›</a:t>
            </a:fld>
            <a:endParaRPr lang="sv-SE"/>
          </a:p>
        </p:txBody>
      </p:sp>
    </p:spTree>
    <p:extLst>
      <p:ext uri="{BB962C8B-B14F-4D97-AF65-F5344CB8AC3E}">
        <p14:creationId xmlns:p14="http://schemas.microsoft.com/office/powerpoint/2010/main" val="8980938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3-eu-west-1.amazonaws.com/travet/+hotet-mot-antibiotika-lang.mp4"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A55F18B-1DB1-4070-A93A-0D96536D801A}"/>
              </a:ext>
            </a:extLst>
          </p:cNvPr>
          <p:cNvPicPr>
            <a:picLocks noChangeAspect="1"/>
          </p:cNvPicPr>
          <p:nvPr/>
        </p:nvPicPr>
        <p:blipFill>
          <a:blip r:embed="rId3"/>
          <a:stretch>
            <a:fillRect/>
          </a:stretch>
        </p:blipFill>
        <p:spPr>
          <a:xfrm>
            <a:off x="8142337" y="4817490"/>
            <a:ext cx="3369548" cy="1684774"/>
          </a:xfrm>
          <a:prstGeom prst="rect">
            <a:avLst/>
          </a:prstGeom>
        </p:spPr>
      </p:pic>
      <p:sp>
        <p:nvSpPr>
          <p:cNvPr id="9" name="Title 8">
            <a:extLst>
              <a:ext uri="{FF2B5EF4-FFF2-40B4-BE49-F238E27FC236}">
                <a16:creationId xmlns:a16="http://schemas.microsoft.com/office/drawing/2014/main" id="{F1335AC1-480C-FF48-9F33-8244987F0F3B}"/>
              </a:ext>
            </a:extLst>
          </p:cNvPr>
          <p:cNvSpPr>
            <a:spLocks noGrp="1"/>
          </p:cNvSpPr>
          <p:nvPr>
            <p:ph type="ctrTitle"/>
          </p:nvPr>
        </p:nvSpPr>
        <p:spPr>
          <a:xfrm>
            <a:off x="1524000" y="1705304"/>
            <a:ext cx="9144000" cy="1073492"/>
          </a:xfrm>
        </p:spPr>
        <p:txBody>
          <a:bodyPr>
            <a:normAutofit fontScale="90000"/>
          </a:bodyPr>
          <a:lstStyle/>
          <a:p>
            <a:pPr fontAlgn="base"/>
            <a:r>
              <a:rPr lang="sv-SE" b="1" dirty="0"/>
              <a:t>Rädda antibiotikan </a:t>
            </a:r>
            <a:br>
              <a:rPr lang="sv-SE" b="1" dirty="0"/>
            </a:br>
            <a:r>
              <a:rPr lang="sv-SE" b="1" dirty="0"/>
              <a:t>med kunskap och handling</a:t>
            </a:r>
          </a:p>
        </p:txBody>
      </p:sp>
      <p:sp>
        <p:nvSpPr>
          <p:cNvPr id="5" name="Subtitle 9">
            <a:extLst>
              <a:ext uri="{FF2B5EF4-FFF2-40B4-BE49-F238E27FC236}">
                <a16:creationId xmlns:a16="http://schemas.microsoft.com/office/drawing/2014/main" id="{D61F966A-CD3D-4D03-9912-F74628816286}"/>
              </a:ext>
            </a:extLst>
          </p:cNvPr>
          <p:cNvSpPr txBox="1">
            <a:spLocks/>
          </p:cNvSpPr>
          <p:nvPr/>
        </p:nvSpPr>
        <p:spPr>
          <a:xfrm>
            <a:off x="709882" y="2947527"/>
            <a:ext cx="10839224" cy="2133628"/>
          </a:xfrm>
          <a:prstGeom prst="rect">
            <a:avLst/>
          </a:prstGeom>
        </p:spPr>
        <p:txBody>
          <a:bodyPr vert="horz" lIns="91440" tIns="45720" rIns="91440" bIns="45720" rtlCol="0">
            <a:normAutofit/>
          </a:bodyPr>
          <a:lstStyle>
            <a:lvl1pPr marL="0" indent="0" algn="ctr" defTabSz="914354" rtl="0" eaLnBrk="1" latinLnBrk="0" hangingPunct="1">
              <a:lnSpc>
                <a:spcPct val="90000"/>
              </a:lnSpc>
              <a:spcBef>
                <a:spcPts val="1000"/>
              </a:spcBef>
              <a:buFont typeface="Arial" panose="020B0604020202020204" pitchFamily="34" charset="0"/>
              <a:buNone/>
              <a:defRPr sz="1800" kern="1200" spc="300">
                <a:solidFill>
                  <a:schemeClr val="tx1">
                    <a:alpha val="70000"/>
                  </a:schemeClr>
                </a:solidFill>
                <a:latin typeface="+mn-lt"/>
                <a:ea typeface="+mn-ea"/>
                <a:cs typeface="+mn-cs"/>
              </a:defRPr>
            </a:lvl1pPr>
            <a:lvl2pPr marL="457178" indent="0" algn="ctr" defTabSz="914354" rtl="0" eaLnBrk="1" latinLnBrk="0" hangingPunct="1">
              <a:lnSpc>
                <a:spcPct val="90000"/>
              </a:lnSpc>
              <a:spcBef>
                <a:spcPts val="500"/>
              </a:spcBef>
              <a:buFont typeface="Arial" panose="020B0604020202020204" pitchFamily="34" charset="0"/>
              <a:buNone/>
              <a:defRPr sz="2000" kern="1200">
                <a:solidFill>
                  <a:srgbClr val="818181"/>
                </a:solidFill>
                <a:latin typeface="+mn-lt"/>
                <a:ea typeface="+mn-ea"/>
                <a:cs typeface="+mn-cs"/>
              </a:defRPr>
            </a:lvl2pPr>
            <a:lvl3pPr marL="914354" indent="0" algn="ctr" defTabSz="914354" rtl="0" eaLnBrk="1" latinLnBrk="0" hangingPunct="1">
              <a:lnSpc>
                <a:spcPct val="90000"/>
              </a:lnSpc>
              <a:spcBef>
                <a:spcPts val="500"/>
              </a:spcBef>
              <a:buFont typeface="Arial" panose="020B0604020202020204" pitchFamily="34" charset="0"/>
              <a:buNone/>
              <a:defRPr sz="1800" kern="1200">
                <a:solidFill>
                  <a:srgbClr val="818181"/>
                </a:solidFill>
                <a:latin typeface="+mn-lt"/>
                <a:ea typeface="+mn-ea"/>
                <a:cs typeface="+mn-cs"/>
              </a:defRPr>
            </a:lvl3pPr>
            <a:lvl4pPr marL="1371532" indent="0" algn="ctr" defTabSz="914354" rtl="0" eaLnBrk="1" latinLnBrk="0" hangingPunct="1">
              <a:lnSpc>
                <a:spcPct val="90000"/>
              </a:lnSpc>
              <a:spcBef>
                <a:spcPts val="500"/>
              </a:spcBef>
              <a:buFont typeface="Arial" panose="020B0604020202020204" pitchFamily="34" charset="0"/>
              <a:buNone/>
              <a:defRPr sz="1600" kern="1200">
                <a:solidFill>
                  <a:srgbClr val="818181"/>
                </a:solidFill>
                <a:latin typeface="+mn-lt"/>
                <a:ea typeface="+mn-ea"/>
                <a:cs typeface="+mn-cs"/>
              </a:defRPr>
            </a:lvl4pPr>
            <a:lvl5pPr marL="1828709" indent="0" algn="ctr" defTabSz="914354" rtl="0" eaLnBrk="1" latinLnBrk="0" hangingPunct="1">
              <a:lnSpc>
                <a:spcPct val="90000"/>
              </a:lnSpc>
              <a:spcBef>
                <a:spcPts val="500"/>
              </a:spcBef>
              <a:buFont typeface="Arial" panose="020B0604020202020204" pitchFamily="34" charset="0"/>
              <a:buNone/>
              <a:defRPr sz="1600" kern="1200">
                <a:solidFill>
                  <a:srgbClr val="81818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800" b="0" i="0" u="none" strike="noStrike" kern="1200" cap="none" spc="0" normalizeH="0" baseline="0" noProof="0" dirty="0">
                <a:ln>
                  <a:noFill/>
                </a:ln>
                <a:solidFill>
                  <a:srgbClr val="000000"/>
                </a:solidFill>
                <a:effectLst/>
                <a:uLnTx/>
                <a:uFillTx/>
                <a:latin typeface="Gill Alt One MT"/>
                <a:ea typeface="+mn-ea"/>
                <a:cs typeface="+mn-cs"/>
              </a:rPr>
              <a:t>Ett utbildningsmaterial från projektet </a:t>
            </a:r>
          </a:p>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800" b="0" i="1" u="none" strike="noStrike" kern="1200" cap="none" spc="0" normalizeH="0" baseline="0" noProof="0" dirty="0">
                <a:ln>
                  <a:noFill/>
                </a:ln>
                <a:solidFill>
                  <a:srgbClr val="000000"/>
                </a:solidFill>
                <a:effectLst/>
                <a:uLnTx/>
                <a:uFillTx/>
                <a:latin typeface="Gill Alt One MT"/>
                <a:ea typeface="+mn-ea"/>
                <a:cs typeface="+mn-cs"/>
              </a:rPr>
              <a:t>Undervisning för och lärande av handlingskompetens </a:t>
            </a:r>
            <a:br>
              <a:rPr kumimoji="0" lang="sv-SE" sz="2800" b="0" i="1" u="none" strike="noStrike" kern="1200" cap="none" spc="0" normalizeH="0" baseline="0" noProof="0" dirty="0">
                <a:ln>
                  <a:noFill/>
                </a:ln>
                <a:solidFill>
                  <a:srgbClr val="000000"/>
                </a:solidFill>
                <a:effectLst/>
                <a:uLnTx/>
                <a:uFillTx/>
                <a:latin typeface="Gill Alt One MT"/>
                <a:ea typeface="+mn-ea"/>
                <a:cs typeface="+mn-cs"/>
              </a:rPr>
            </a:br>
            <a:r>
              <a:rPr kumimoji="0" lang="sv-SE" sz="2800" b="0" i="1" u="none" strike="noStrike" kern="1200" cap="none" spc="0" normalizeH="0" baseline="0" noProof="0" dirty="0">
                <a:ln>
                  <a:noFill/>
                </a:ln>
                <a:solidFill>
                  <a:srgbClr val="000000"/>
                </a:solidFill>
                <a:effectLst/>
                <a:uLnTx/>
                <a:uFillTx/>
                <a:latin typeface="Gill Alt One MT"/>
                <a:ea typeface="+mn-ea"/>
                <a:cs typeface="+mn-cs"/>
              </a:rPr>
              <a:t>i utbildning om antibiotikaresistens</a:t>
            </a:r>
          </a:p>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800" b="0" i="0" u="none" strike="noStrike" kern="1200" cap="none" spc="0" normalizeH="0" baseline="0" noProof="0" dirty="0">
              <a:ln>
                <a:noFill/>
              </a:ln>
              <a:solidFill>
                <a:prstClr val="black">
                  <a:alpha val="70000"/>
                </a:prstClr>
              </a:solidFill>
              <a:effectLst/>
              <a:uLnTx/>
              <a:uFillTx/>
              <a:latin typeface="Gill Alt One MT" panose="020B0502020104020203" pitchFamily="34" charset="0"/>
              <a:ea typeface="Calibri" panose="020F0502020204030204" pitchFamily="34" charset="0"/>
              <a:cs typeface="Times New Roman" panose="02020603050405020304" pitchFamily="18" charset="0"/>
            </a:endParaRPr>
          </a:p>
        </p:txBody>
      </p:sp>
      <p:sp>
        <p:nvSpPr>
          <p:cNvPr id="8" name="textruta 7">
            <a:extLst>
              <a:ext uri="{FF2B5EF4-FFF2-40B4-BE49-F238E27FC236}">
                <a16:creationId xmlns:a16="http://schemas.microsoft.com/office/drawing/2014/main" id="{1680835D-BDF4-437B-B589-2473688483A8}"/>
              </a:ext>
            </a:extLst>
          </p:cNvPr>
          <p:cNvSpPr txBox="1"/>
          <p:nvPr/>
        </p:nvSpPr>
        <p:spPr>
          <a:xfrm>
            <a:off x="2502040" y="4614595"/>
            <a:ext cx="7415683"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Gill Alt One MT" panose="020B0502020104020203" pitchFamily="34" charset="0"/>
                <a:ea typeface="+mn-ea"/>
                <a:cs typeface="+mn-cs"/>
              </a:rPr>
              <a:t>Presentationer, lärarhandledningar och elevuppgifter kan laddas ner från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Gill Alt One MT" panose="020B0502020104020203" pitchFamily="34" charset="0"/>
                <a:ea typeface="+mn-ea"/>
                <a:cs typeface="+mn-cs"/>
              </a:rPr>
              <a:t>Nationellt resurscentrum för biologiundervisnings webbplats: www.bioresurs.uu.se.</a:t>
            </a:r>
          </a:p>
        </p:txBody>
      </p:sp>
      <p:sp>
        <p:nvSpPr>
          <p:cNvPr id="4" name="textruta 3">
            <a:extLst>
              <a:ext uri="{FF2B5EF4-FFF2-40B4-BE49-F238E27FC236}">
                <a16:creationId xmlns:a16="http://schemas.microsoft.com/office/drawing/2014/main" id="{9481A7C1-A207-4930-9FA0-664CD4C606EE}"/>
              </a:ext>
            </a:extLst>
          </p:cNvPr>
          <p:cNvSpPr txBox="1"/>
          <p:nvPr/>
        </p:nvSpPr>
        <p:spPr>
          <a:xfrm>
            <a:off x="1939332" y="581685"/>
            <a:ext cx="838032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Gill Alt One MT"/>
                <a:ea typeface="+mn-ea"/>
                <a:cs typeface="+mn-cs"/>
              </a:rPr>
              <a:t>PPT 1 – GYMNASIET</a:t>
            </a:r>
            <a:endParaRPr kumimoji="0" lang="en-SE" sz="1600" b="0" i="0" u="none" strike="noStrike" kern="1200" cap="none" spc="0" normalizeH="0" baseline="0" noProof="0" dirty="0">
              <a:ln>
                <a:noFill/>
              </a:ln>
              <a:solidFill>
                <a:prstClr val="black"/>
              </a:solidFill>
              <a:effectLst/>
              <a:uLnTx/>
              <a:uFillTx/>
              <a:latin typeface="Gill Alt One MT"/>
              <a:ea typeface="+mn-ea"/>
              <a:cs typeface="+mn-cs"/>
            </a:endParaRPr>
          </a:p>
        </p:txBody>
      </p:sp>
    </p:spTree>
    <p:extLst>
      <p:ext uri="{BB962C8B-B14F-4D97-AF65-F5344CB8AC3E}">
        <p14:creationId xmlns:p14="http://schemas.microsoft.com/office/powerpoint/2010/main" val="1607527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a:extLst>
              <a:ext uri="{FF2B5EF4-FFF2-40B4-BE49-F238E27FC236}">
                <a16:creationId xmlns:a16="http://schemas.microsoft.com/office/drawing/2014/main" id="{920FB56F-AA5F-419A-B328-3CBE69EFE4B7}"/>
              </a:ext>
            </a:extLst>
          </p:cNvPr>
          <p:cNvGraphicFramePr>
            <a:graphicFrameLocks noGrp="1"/>
          </p:cNvGraphicFramePr>
          <p:nvPr>
            <p:ph idx="1"/>
            <p:extLst>
              <p:ext uri="{D42A27DB-BD31-4B8C-83A1-F6EECF244321}">
                <p14:modId xmlns:p14="http://schemas.microsoft.com/office/powerpoint/2010/main" val="1133625077"/>
              </p:ext>
            </p:extLst>
          </p:nvPr>
        </p:nvGraphicFramePr>
        <p:xfrm>
          <a:off x="1537855" y="1690688"/>
          <a:ext cx="8908472" cy="4200703"/>
        </p:xfrm>
        <a:graphic>
          <a:graphicData uri="http://schemas.openxmlformats.org/drawingml/2006/chart">
            <c:chart xmlns:c="http://schemas.openxmlformats.org/drawingml/2006/chart" xmlns:r="http://schemas.openxmlformats.org/officeDocument/2006/relationships" r:id="rId3"/>
          </a:graphicData>
        </a:graphic>
      </p:graphicFrame>
      <p:sp>
        <p:nvSpPr>
          <p:cNvPr id="19" name="Ellips 18">
            <a:extLst>
              <a:ext uri="{FF2B5EF4-FFF2-40B4-BE49-F238E27FC236}">
                <a16:creationId xmlns:a16="http://schemas.microsoft.com/office/drawing/2014/main" id="{AA61FD11-2716-4DBE-8E61-60ECF63484E5}"/>
              </a:ext>
            </a:extLst>
          </p:cNvPr>
          <p:cNvSpPr/>
          <p:nvPr/>
        </p:nvSpPr>
        <p:spPr>
          <a:xfrm>
            <a:off x="7584851" y="3605689"/>
            <a:ext cx="1602890" cy="1033780"/>
          </a:xfrm>
          <a:prstGeom prst="ellipse">
            <a:avLst/>
          </a:prstGeom>
          <a:solidFill>
            <a:schemeClr val="accent5">
              <a:lumMod val="40000"/>
              <a:lumOff val="60000"/>
              <a:alpha val="52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88336B3D-FE10-4835-B937-072538813FB0}"/>
              </a:ext>
            </a:extLst>
          </p:cNvPr>
          <p:cNvSpPr/>
          <p:nvPr/>
        </p:nvSpPr>
        <p:spPr>
          <a:xfrm>
            <a:off x="2403626" y="2626703"/>
            <a:ext cx="2148839" cy="1538166"/>
          </a:xfrm>
          <a:prstGeom prst="ellipse">
            <a:avLst/>
          </a:prstGeom>
          <a:solidFill>
            <a:schemeClr val="accent5">
              <a:lumMod val="40000"/>
              <a:lumOff val="60000"/>
              <a:alpha val="52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D27941E6-654C-4014-9D43-17847BC19FB4}"/>
              </a:ext>
            </a:extLst>
          </p:cNvPr>
          <p:cNvSpPr>
            <a:spLocks noGrp="1"/>
          </p:cNvSpPr>
          <p:nvPr>
            <p:ph type="title"/>
          </p:nvPr>
        </p:nvSpPr>
        <p:spPr>
          <a:xfrm>
            <a:off x="1174699" y="338534"/>
            <a:ext cx="10515600" cy="1325563"/>
          </a:xfrm>
        </p:spPr>
        <p:txBody>
          <a:bodyPr>
            <a:normAutofit/>
          </a:bodyPr>
          <a:lstStyle/>
          <a:p>
            <a:r>
              <a:rPr lang="sv-SE" sz="4000" dirty="0">
                <a:latin typeface="Gill Alt One MT" panose="020B0502020104020203" pitchFamily="34" charset="0"/>
              </a:rPr>
              <a:t>Få företag satsar på att utveckla ny antibiotika</a:t>
            </a:r>
          </a:p>
        </p:txBody>
      </p:sp>
      <p:pic>
        <p:nvPicPr>
          <p:cNvPr id="5" name="Bildobjekt 4">
            <a:extLst>
              <a:ext uri="{FF2B5EF4-FFF2-40B4-BE49-F238E27FC236}">
                <a16:creationId xmlns:a16="http://schemas.microsoft.com/office/drawing/2014/main" id="{3AC71850-98D5-4938-8218-0DDF25063A2D}"/>
              </a:ext>
            </a:extLst>
          </p:cNvPr>
          <p:cNvPicPr>
            <a:picLocks noChangeAspect="1"/>
          </p:cNvPicPr>
          <p:nvPr/>
        </p:nvPicPr>
        <p:blipFill>
          <a:blip r:embed="rId4"/>
          <a:stretch>
            <a:fillRect/>
          </a:stretch>
        </p:blipFill>
        <p:spPr>
          <a:xfrm>
            <a:off x="7457708" y="2258821"/>
            <a:ext cx="1198068" cy="887458"/>
          </a:xfrm>
          <a:prstGeom prst="rect">
            <a:avLst/>
          </a:prstGeom>
        </p:spPr>
      </p:pic>
      <p:sp>
        <p:nvSpPr>
          <p:cNvPr id="6" name="Platshållare för innehåll 2">
            <a:extLst>
              <a:ext uri="{FF2B5EF4-FFF2-40B4-BE49-F238E27FC236}">
                <a16:creationId xmlns:a16="http://schemas.microsoft.com/office/drawing/2014/main" id="{47BD3A95-61B1-4276-945C-2F576574A258}"/>
              </a:ext>
            </a:extLst>
          </p:cNvPr>
          <p:cNvSpPr txBox="1">
            <a:spLocks/>
          </p:cNvSpPr>
          <p:nvPr/>
        </p:nvSpPr>
        <p:spPr>
          <a:xfrm>
            <a:off x="1276504" y="6265119"/>
            <a:ext cx="9860665" cy="52395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dirty="0">
                <a:latin typeface="Gill Sans MT" panose="020B0502020104020203" pitchFamily="34" charset="0"/>
              </a:rPr>
              <a:t>*Förekomst av kliniska isolat som är resistenta mot antibiotika. MRSA, </a:t>
            </a:r>
            <a:r>
              <a:rPr lang="sv-SE" dirty="0" err="1">
                <a:latin typeface="Gill Sans MT" panose="020B0502020104020203" pitchFamily="34" charset="0"/>
              </a:rPr>
              <a:t>Meticillinresistent</a:t>
            </a:r>
            <a:r>
              <a:rPr lang="sv-SE" dirty="0">
                <a:latin typeface="Gill Sans MT" panose="020B0502020104020203" pitchFamily="34" charset="0"/>
              </a:rPr>
              <a:t> </a:t>
            </a:r>
            <a:r>
              <a:rPr lang="sv-SE" i="1" dirty="0" err="1">
                <a:latin typeface="Gill Sans MT" panose="020B0502020104020203" pitchFamily="34" charset="0"/>
              </a:rPr>
              <a:t>Staphylococcus</a:t>
            </a:r>
            <a:r>
              <a:rPr lang="sv-SE" i="1" dirty="0">
                <a:latin typeface="Gill Sans MT" panose="020B0502020104020203" pitchFamily="34" charset="0"/>
              </a:rPr>
              <a:t> </a:t>
            </a:r>
            <a:r>
              <a:rPr lang="sv-SE" i="1" dirty="0" err="1">
                <a:latin typeface="Gill Sans MT" panose="020B0502020104020203" pitchFamily="34" charset="0"/>
              </a:rPr>
              <a:t>aureus</a:t>
            </a:r>
            <a:r>
              <a:rPr lang="sv-SE" dirty="0">
                <a:latin typeface="Gill Sans MT" panose="020B0502020104020203" pitchFamily="34" charset="0"/>
              </a:rPr>
              <a:t>, VRE </a:t>
            </a:r>
            <a:r>
              <a:rPr lang="sv-SE" dirty="0" err="1">
                <a:latin typeface="Gill Sans MT" panose="020B0502020104020203" pitchFamily="34" charset="0"/>
              </a:rPr>
              <a:t>Vancomycinresistent</a:t>
            </a:r>
            <a:r>
              <a:rPr lang="sv-SE" dirty="0">
                <a:latin typeface="Gill Sans MT" panose="020B0502020104020203" pitchFamily="34" charset="0"/>
              </a:rPr>
              <a:t> </a:t>
            </a:r>
            <a:r>
              <a:rPr lang="sv-SE" i="1" dirty="0" err="1">
                <a:latin typeface="Gill Sans MT" panose="020B0502020104020203" pitchFamily="34" charset="0"/>
              </a:rPr>
              <a:t>Enterococcus</a:t>
            </a:r>
            <a:r>
              <a:rPr lang="sv-SE" dirty="0">
                <a:latin typeface="Gill Sans MT" panose="020B0502020104020203" pitchFamily="34" charset="0"/>
              </a:rPr>
              <a:t>, FQRP </a:t>
            </a:r>
            <a:r>
              <a:rPr lang="sv-SE" dirty="0" err="1">
                <a:latin typeface="Gill Sans MT" panose="020B0502020104020203" pitchFamily="34" charset="0"/>
              </a:rPr>
              <a:t>Fluoroquinoloneresistent</a:t>
            </a:r>
            <a:r>
              <a:rPr lang="sv-SE" dirty="0">
                <a:latin typeface="Gill Sans MT" panose="020B0502020104020203" pitchFamily="34" charset="0"/>
              </a:rPr>
              <a:t> </a:t>
            </a:r>
            <a:r>
              <a:rPr lang="sv-SE" i="1" dirty="0" err="1">
                <a:latin typeface="Gill Sans MT" panose="020B0502020104020203" pitchFamily="34" charset="0"/>
              </a:rPr>
              <a:t>Pseudomonas</a:t>
            </a:r>
            <a:r>
              <a:rPr lang="sv-SE" i="1" dirty="0">
                <a:latin typeface="Gill Sans MT" panose="020B0502020104020203" pitchFamily="34" charset="0"/>
              </a:rPr>
              <a:t> </a:t>
            </a:r>
            <a:r>
              <a:rPr lang="sv-SE" i="1" dirty="0" err="1">
                <a:latin typeface="Gill Sans MT" panose="020B0502020104020203" pitchFamily="34" charset="0"/>
              </a:rPr>
              <a:t>aeruginosa</a:t>
            </a:r>
            <a:endParaRPr lang="sv-SE" i="1" dirty="0">
              <a:latin typeface="Gill Sans MT" panose="020B0502020104020203" pitchFamily="34" charset="0"/>
            </a:endParaRPr>
          </a:p>
        </p:txBody>
      </p:sp>
      <p:sp>
        <p:nvSpPr>
          <p:cNvPr id="9" name="textruta 8">
            <a:extLst>
              <a:ext uri="{FF2B5EF4-FFF2-40B4-BE49-F238E27FC236}">
                <a16:creationId xmlns:a16="http://schemas.microsoft.com/office/drawing/2014/main" id="{A0BCA9BA-C193-4734-8093-0FEE70538DF7}"/>
              </a:ext>
            </a:extLst>
          </p:cNvPr>
          <p:cNvSpPr txBox="1"/>
          <p:nvPr/>
        </p:nvSpPr>
        <p:spPr>
          <a:xfrm>
            <a:off x="2395330" y="2828835"/>
            <a:ext cx="2056061" cy="1200329"/>
          </a:xfrm>
          <a:prstGeom prst="rect">
            <a:avLst/>
          </a:prstGeom>
          <a:noFill/>
          <a:ln>
            <a:noFill/>
          </a:ln>
        </p:spPr>
        <p:txBody>
          <a:bodyPr wrap="square" rtlCol="0">
            <a:spAutoFit/>
          </a:bodyPr>
          <a:lstStyle/>
          <a:p>
            <a:pPr algn="ctr"/>
            <a:r>
              <a:rPr lang="sv-SE" dirty="0">
                <a:latin typeface="Gill Sans MT" panose="020B0502020104020203" pitchFamily="34" charset="0"/>
              </a:rPr>
              <a:t>1990 fanns 18 </a:t>
            </a:r>
          </a:p>
          <a:p>
            <a:pPr algn="ctr"/>
            <a:r>
              <a:rPr lang="sv-SE" dirty="0">
                <a:latin typeface="Gill Sans MT" panose="020B0502020104020203" pitchFamily="34" charset="0"/>
              </a:rPr>
              <a:t>företag som forskade om ny antibiotika…</a:t>
            </a:r>
          </a:p>
        </p:txBody>
      </p:sp>
      <p:sp>
        <p:nvSpPr>
          <p:cNvPr id="17" name="textruta 16">
            <a:extLst>
              <a:ext uri="{FF2B5EF4-FFF2-40B4-BE49-F238E27FC236}">
                <a16:creationId xmlns:a16="http://schemas.microsoft.com/office/drawing/2014/main" id="{D5B663D9-2AA5-4EFD-9B4F-AF272B819BBF}"/>
              </a:ext>
            </a:extLst>
          </p:cNvPr>
          <p:cNvSpPr txBox="1"/>
          <p:nvPr/>
        </p:nvSpPr>
        <p:spPr>
          <a:xfrm>
            <a:off x="7695438" y="3770642"/>
            <a:ext cx="1493520" cy="646331"/>
          </a:xfrm>
          <a:prstGeom prst="rect">
            <a:avLst/>
          </a:prstGeom>
          <a:noFill/>
        </p:spPr>
        <p:txBody>
          <a:bodyPr wrap="square" rtlCol="0">
            <a:spAutoFit/>
          </a:bodyPr>
          <a:lstStyle/>
          <a:p>
            <a:r>
              <a:rPr lang="sv-SE" dirty="0">
                <a:latin typeface="Gill Sans MT" panose="020B0502020104020203" pitchFamily="34" charset="0"/>
              </a:rPr>
              <a:t>…2011 fanns det 4 företag</a:t>
            </a:r>
            <a:endParaRPr lang="sv-SE" dirty="0"/>
          </a:p>
        </p:txBody>
      </p:sp>
      <p:cxnSp>
        <p:nvCxnSpPr>
          <p:cNvPr id="8" name="Rak koppling 7">
            <a:extLst>
              <a:ext uri="{FF2B5EF4-FFF2-40B4-BE49-F238E27FC236}">
                <a16:creationId xmlns:a16="http://schemas.microsoft.com/office/drawing/2014/main" id="{FE3E8F5D-180F-4C68-8A3D-6DDC923B07BF}"/>
              </a:ext>
            </a:extLst>
          </p:cNvPr>
          <p:cNvCxnSpPr>
            <a:cxnSpLocks/>
          </p:cNvCxnSpPr>
          <p:nvPr/>
        </p:nvCxnSpPr>
        <p:spPr>
          <a:xfrm>
            <a:off x="3865418" y="4154647"/>
            <a:ext cx="585973" cy="1151644"/>
          </a:xfrm>
          <a:prstGeom prst="line">
            <a:avLst/>
          </a:prstGeom>
          <a:ln w="28575">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9D49FE05-4B42-4BC3-9453-2B29E5E0814A}"/>
              </a:ext>
            </a:extLst>
          </p:cNvPr>
          <p:cNvCxnSpPr>
            <a:cxnSpLocks/>
          </p:cNvCxnSpPr>
          <p:nvPr/>
        </p:nvCxnSpPr>
        <p:spPr>
          <a:xfrm>
            <a:off x="10155382" y="2147455"/>
            <a:ext cx="0" cy="374603"/>
          </a:xfrm>
          <a:prstGeom prst="line">
            <a:avLst/>
          </a:prstGeom>
          <a:ln w="44450" cap="rnd"/>
          <a:effectLst>
            <a:softEdge rad="0"/>
          </a:effectLst>
        </p:spPr>
        <p:style>
          <a:lnRef idx="3">
            <a:schemeClr val="accent1"/>
          </a:lnRef>
          <a:fillRef idx="0">
            <a:schemeClr val="accent1"/>
          </a:fillRef>
          <a:effectRef idx="2">
            <a:schemeClr val="accent1"/>
          </a:effectRef>
          <a:fontRef idx="minor">
            <a:schemeClr val="tx1"/>
          </a:fontRef>
        </p:style>
      </p:cxnSp>
      <p:cxnSp>
        <p:nvCxnSpPr>
          <p:cNvPr id="12" name="Rak koppling 11">
            <a:extLst>
              <a:ext uri="{FF2B5EF4-FFF2-40B4-BE49-F238E27FC236}">
                <a16:creationId xmlns:a16="http://schemas.microsoft.com/office/drawing/2014/main" id="{E26FFBEA-6D2C-4576-B75B-CB8FBD02AA13}"/>
              </a:ext>
            </a:extLst>
          </p:cNvPr>
          <p:cNvCxnSpPr>
            <a:cxnSpLocks/>
          </p:cNvCxnSpPr>
          <p:nvPr/>
        </p:nvCxnSpPr>
        <p:spPr>
          <a:xfrm>
            <a:off x="8515350" y="4692650"/>
            <a:ext cx="285750" cy="613641"/>
          </a:xfrm>
          <a:prstGeom prst="line">
            <a:avLst/>
          </a:prstGeom>
          <a:ln w="28575">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10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9"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32B5DBD1-2C53-4D90-82A2-152DA6DD15A4}"/>
              </a:ext>
            </a:extLst>
          </p:cNvPr>
          <p:cNvPicPr>
            <a:picLocks noChangeAspect="1"/>
          </p:cNvPicPr>
          <p:nvPr/>
        </p:nvPicPr>
        <p:blipFill rotWithShape="1">
          <a:blip r:embed="rId3"/>
          <a:srcRect t="15413"/>
          <a:stretch/>
        </p:blipFill>
        <p:spPr>
          <a:xfrm>
            <a:off x="20" y="10"/>
            <a:ext cx="12191980" cy="6857990"/>
          </a:xfrm>
          <a:prstGeom prst="rect">
            <a:avLst/>
          </a:prstGeom>
        </p:spPr>
      </p:pic>
      <p:sp>
        <p:nvSpPr>
          <p:cNvPr id="3" name="Ellips 2">
            <a:extLst>
              <a:ext uri="{FF2B5EF4-FFF2-40B4-BE49-F238E27FC236}">
                <a16:creationId xmlns:a16="http://schemas.microsoft.com/office/drawing/2014/main" id="{F1EFEA26-4824-4480-8DF8-8A77A2F6465D}"/>
              </a:ext>
            </a:extLst>
          </p:cNvPr>
          <p:cNvSpPr/>
          <p:nvPr/>
        </p:nvSpPr>
        <p:spPr>
          <a:xfrm>
            <a:off x="3197191" y="592465"/>
            <a:ext cx="5797617" cy="3002789"/>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a:extLst>
              <a:ext uri="{FF2B5EF4-FFF2-40B4-BE49-F238E27FC236}">
                <a16:creationId xmlns:a16="http://schemas.microsoft.com/office/drawing/2014/main" id="{10C14F8A-05A0-479F-8A32-40AA9FC07705}"/>
              </a:ext>
            </a:extLst>
          </p:cNvPr>
          <p:cNvSpPr>
            <a:spLocks noGrp="1"/>
          </p:cNvSpPr>
          <p:nvPr>
            <p:ph type="title"/>
          </p:nvPr>
        </p:nvSpPr>
        <p:spPr>
          <a:xfrm>
            <a:off x="3383118" y="698404"/>
            <a:ext cx="5425761" cy="1834056"/>
          </a:xfrm>
        </p:spPr>
        <p:txBody>
          <a:bodyPr vert="horz" lIns="91440" tIns="45720" rIns="91440" bIns="45720" rtlCol="0" anchor="b">
            <a:noAutofit/>
          </a:bodyPr>
          <a:lstStyle/>
          <a:p>
            <a:pPr algn="ctr"/>
            <a:r>
              <a:rPr lang="en-US" sz="4000" dirty="0"/>
              <a:t>FN-</a:t>
            </a:r>
            <a:r>
              <a:rPr lang="en-US" sz="4000" dirty="0" err="1"/>
              <a:t>deklaration</a:t>
            </a:r>
            <a:r>
              <a:rPr lang="en-US" sz="4000" dirty="0"/>
              <a:t> om </a:t>
            </a:r>
            <a:r>
              <a:rPr lang="en-US" sz="4000" dirty="0" err="1"/>
              <a:t>antibiotikaresistens</a:t>
            </a:r>
            <a:r>
              <a:rPr lang="en-US" sz="4000" dirty="0"/>
              <a:t> 2016</a:t>
            </a:r>
          </a:p>
        </p:txBody>
      </p:sp>
      <p:sp>
        <p:nvSpPr>
          <p:cNvPr id="6" name="TextBox 5">
            <a:extLst>
              <a:ext uri="{FF2B5EF4-FFF2-40B4-BE49-F238E27FC236}">
                <a16:creationId xmlns:a16="http://schemas.microsoft.com/office/drawing/2014/main" id="{A29DA4D9-B714-41DA-B0D3-7E595EB898D6}"/>
              </a:ext>
            </a:extLst>
          </p:cNvPr>
          <p:cNvSpPr txBox="1"/>
          <p:nvPr/>
        </p:nvSpPr>
        <p:spPr>
          <a:xfrm>
            <a:off x="4724399" y="2638398"/>
            <a:ext cx="2743200"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endParaRPr lang="en-US" dirty="0"/>
          </a:p>
          <a:p>
            <a:pPr algn="ctr">
              <a:spcAft>
                <a:spcPts val="600"/>
              </a:spcAft>
            </a:pPr>
            <a:r>
              <a:rPr lang="en-US" sz="1200" dirty="0">
                <a:latin typeface="Muli"/>
              </a:rPr>
              <a:t>UN Photo/Manuel Elías</a:t>
            </a:r>
          </a:p>
        </p:txBody>
      </p:sp>
    </p:spTree>
    <p:extLst>
      <p:ext uri="{BB962C8B-B14F-4D97-AF65-F5344CB8AC3E}">
        <p14:creationId xmlns:p14="http://schemas.microsoft.com/office/powerpoint/2010/main" val="2988133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8CBDD67A-FF65-4891-8D01-FC9CA5E21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0022" y="61633"/>
            <a:ext cx="1658888" cy="2457426"/>
          </a:xfrm>
          <a:prstGeom prst="rect">
            <a:avLst/>
          </a:prstGeom>
        </p:spPr>
      </p:pic>
      <p:sp>
        <p:nvSpPr>
          <p:cNvPr id="2" name="Rubrik 1">
            <a:extLst>
              <a:ext uri="{FF2B5EF4-FFF2-40B4-BE49-F238E27FC236}">
                <a16:creationId xmlns:a16="http://schemas.microsoft.com/office/drawing/2014/main" id="{5A455F46-2754-40BE-802D-BE3CA0C17571}"/>
              </a:ext>
            </a:extLst>
          </p:cNvPr>
          <p:cNvSpPr>
            <a:spLocks noGrp="1"/>
          </p:cNvSpPr>
          <p:nvPr>
            <p:ph type="title"/>
          </p:nvPr>
        </p:nvSpPr>
        <p:spPr>
          <a:xfrm>
            <a:off x="838200" y="237109"/>
            <a:ext cx="10515600" cy="1325563"/>
          </a:xfrm>
        </p:spPr>
        <p:txBody>
          <a:bodyPr/>
          <a:lstStyle/>
          <a:p>
            <a:pPr algn="ctr"/>
            <a:r>
              <a:rPr lang="sv-SE" dirty="0"/>
              <a:t>WHO: Global Action Plan </a:t>
            </a:r>
            <a:br>
              <a:rPr lang="sv-SE" dirty="0"/>
            </a:br>
            <a:r>
              <a:rPr lang="sv-SE" dirty="0"/>
              <a:t>on </a:t>
            </a:r>
            <a:r>
              <a:rPr lang="sv-SE" dirty="0" err="1"/>
              <a:t>Microbial</a:t>
            </a:r>
            <a:r>
              <a:rPr lang="sv-SE" dirty="0"/>
              <a:t> </a:t>
            </a:r>
            <a:r>
              <a:rPr lang="sv-SE" dirty="0" err="1"/>
              <a:t>Resistance</a:t>
            </a:r>
            <a:endParaRPr lang="sv-SE" dirty="0"/>
          </a:p>
        </p:txBody>
      </p:sp>
      <p:sp>
        <p:nvSpPr>
          <p:cNvPr id="8" name="textruta 7">
            <a:extLst>
              <a:ext uri="{FF2B5EF4-FFF2-40B4-BE49-F238E27FC236}">
                <a16:creationId xmlns:a16="http://schemas.microsoft.com/office/drawing/2014/main" id="{BFB92C75-94D2-4EB3-9A79-27D79BE935FA}"/>
              </a:ext>
            </a:extLst>
          </p:cNvPr>
          <p:cNvSpPr txBox="1"/>
          <p:nvPr/>
        </p:nvSpPr>
        <p:spPr>
          <a:xfrm>
            <a:off x="637032" y="1580809"/>
            <a:ext cx="9943882" cy="707886"/>
          </a:xfrm>
          <a:prstGeom prst="rect">
            <a:avLst/>
          </a:prstGeom>
          <a:noFill/>
        </p:spPr>
        <p:txBody>
          <a:bodyPr wrap="square">
            <a:spAutoFit/>
          </a:bodyPr>
          <a:lstStyle/>
          <a:p>
            <a:pPr lvl="0"/>
            <a:r>
              <a:rPr lang="en-US" sz="2000" dirty="0" err="1"/>
              <a:t>Som</a:t>
            </a:r>
            <a:r>
              <a:rPr lang="en-US" sz="2000" dirty="0"/>
              <a:t> </a:t>
            </a:r>
            <a:r>
              <a:rPr lang="en-US" sz="2000" dirty="0" err="1"/>
              <a:t>ett</a:t>
            </a:r>
            <a:r>
              <a:rPr lang="en-US" sz="2000" dirty="0"/>
              <a:t> </a:t>
            </a:r>
            <a:r>
              <a:rPr lang="en-US" sz="2000" dirty="0" err="1"/>
              <a:t>svar</a:t>
            </a:r>
            <a:r>
              <a:rPr lang="en-US" sz="2000" dirty="0"/>
              <a:t> </a:t>
            </a:r>
            <a:r>
              <a:rPr lang="en-US" sz="2000" dirty="0" err="1"/>
              <a:t>på</a:t>
            </a:r>
            <a:r>
              <a:rPr lang="en-US" sz="2000" dirty="0"/>
              <a:t> </a:t>
            </a:r>
            <a:r>
              <a:rPr lang="en-US" sz="2000" dirty="0" err="1"/>
              <a:t>problematiken</a:t>
            </a:r>
            <a:r>
              <a:rPr lang="en-US" sz="2000" dirty="0"/>
              <a:t> </a:t>
            </a:r>
            <a:r>
              <a:rPr lang="en-US" sz="2000" dirty="0" err="1"/>
              <a:t>kring</a:t>
            </a:r>
            <a:r>
              <a:rPr lang="en-US" sz="2000" dirty="0"/>
              <a:t> </a:t>
            </a:r>
            <a:r>
              <a:rPr lang="en-US" sz="2000" dirty="0" err="1"/>
              <a:t>antibiotikaresistens</a:t>
            </a:r>
            <a:r>
              <a:rPr lang="en-US" sz="2000" dirty="0"/>
              <a:t> </a:t>
            </a:r>
            <a:r>
              <a:rPr lang="en-US" sz="2000" dirty="0" err="1"/>
              <a:t>antog</a:t>
            </a:r>
            <a:r>
              <a:rPr lang="en-US" sz="2000" dirty="0"/>
              <a:t> WHO:s </a:t>
            </a:r>
            <a:r>
              <a:rPr lang="en-US" sz="2000" dirty="0" err="1"/>
              <a:t>världshälsoförsamling</a:t>
            </a:r>
            <a:r>
              <a:rPr lang="en-US" sz="2000" dirty="0"/>
              <a:t>  2015 </a:t>
            </a:r>
            <a:r>
              <a:rPr lang="en-US" sz="2000" dirty="0" err="1"/>
              <a:t>en</a:t>
            </a:r>
            <a:r>
              <a:rPr lang="en-US" sz="2000" dirty="0"/>
              <a:t> global </a:t>
            </a:r>
            <a:r>
              <a:rPr lang="en-US" sz="2000" dirty="0" err="1"/>
              <a:t>handlingsplan</a:t>
            </a:r>
            <a:r>
              <a:rPr lang="en-US" sz="2000" dirty="0"/>
              <a:t> </a:t>
            </a:r>
            <a:r>
              <a:rPr lang="en-US" sz="2000" dirty="0" err="1"/>
              <a:t>som</a:t>
            </a:r>
            <a:r>
              <a:rPr lang="en-US" sz="2000" dirty="0"/>
              <a:t> </a:t>
            </a:r>
            <a:r>
              <a:rPr lang="en-US" sz="2000" dirty="0" err="1"/>
              <a:t>bygger</a:t>
            </a:r>
            <a:r>
              <a:rPr lang="en-US" sz="2000" dirty="0"/>
              <a:t> </a:t>
            </a:r>
            <a:r>
              <a:rPr lang="en-US" sz="2000" dirty="0" err="1"/>
              <a:t>på</a:t>
            </a:r>
            <a:r>
              <a:rPr lang="en-US" sz="2000" dirty="0"/>
              <a:t> fem </a:t>
            </a:r>
            <a:r>
              <a:rPr lang="en-US" sz="2000" dirty="0" err="1"/>
              <a:t>strategiska</a:t>
            </a:r>
            <a:r>
              <a:rPr lang="en-US" sz="2000" dirty="0"/>
              <a:t> </a:t>
            </a:r>
            <a:r>
              <a:rPr lang="en-US" sz="2000" dirty="0" err="1"/>
              <a:t>områden</a:t>
            </a:r>
            <a:r>
              <a:rPr lang="en-US" sz="2000" dirty="0"/>
              <a:t>:</a:t>
            </a:r>
          </a:p>
        </p:txBody>
      </p:sp>
      <p:sp>
        <p:nvSpPr>
          <p:cNvPr id="7" name="Rektangel med rundade hörn 4">
            <a:extLst>
              <a:ext uri="{FF2B5EF4-FFF2-40B4-BE49-F238E27FC236}">
                <a16:creationId xmlns:a16="http://schemas.microsoft.com/office/drawing/2014/main" id="{3AB547AF-34E2-46A3-BC8B-38879278B260}"/>
              </a:ext>
            </a:extLst>
          </p:cNvPr>
          <p:cNvSpPr/>
          <p:nvPr/>
        </p:nvSpPr>
        <p:spPr>
          <a:xfrm>
            <a:off x="4576729" y="2510991"/>
            <a:ext cx="3038542" cy="1793670"/>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err="1">
                <a:solidFill>
                  <a:schemeClr val="tx1"/>
                </a:solidFill>
              </a:rPr>
              <a:t>Stärka</a:t>
            </a:r>
            <a:r>
              <a:rPr lang="en-US" sz="2000" dirty="0">
                <a:solidFill>
                  <a:schemeClr val="tx1"/>
                </a:solidFill>
              </a:rPr>
              <a:t> </a:t>
            </a:r>
            <a:r>
              <a:rPr lang="en-US" sz="2000" dirty="0" err="1">
                <a:solidFill>
                  <a:schemeClr val="tx1"/>
                </a:solidFill>
              </a:rPr>
              <a:t>kunskapen</a:t>
            </a:r>
            <a:r>
              <a:rPr lang="en-US" sz="2000" dirty="0">
                <a:solidFill>
                  <a:schemeClr val="tx1"/>
                </a:solidFill>
              </a:rPr>
              <a:t> </a:t>
            </a:r>
            <a:r>
              <a:rPr lang="en-US" sz="2000" dirty="0" err="1">
                <a:solidFill>
                  <a:schemeClr val="tx1"/>
                </a:solidFill>
              </a:rPr>
              <a:t>och</a:t>
            </a:r>
            <a:r>
              <a:rPr lang="en-US" sz="2000" dirty="0">
                <a:solidFill>
                  <a:schemeClr val="tx1"/>
                </a:solidFill>
              </a:rPr>
              <a:t> </a:t>
            </a:r>
            <a:r>
              <a:rPr lang="en-US" sz="2000" dirty="0" err="1">
                <a:solidFill>
                  <a:schemeClr val="tx1"/>
                </a:solidFill>
              </a:rPr>
              <a:t>faktabasen</a:t>
            </a:r>
            <a:r>
              <a:rPr lang="en-US" sz="2000" dirty="0">
                <a:solidFill>
                  <a:schemeClr val="tx1"/>
                </a:solidFill>
              </a:rPr>
              <a:t> </a:t>
            </a:r>
            <a:r>
              <a:rPr lang="en-US" sz="2000" dirty="0" err="1">
                <a:solidFill>
                  <a:schemeClr val="tx1"/>
                </a:solidFill>
              </a:rPr>
              <a:t>genom</a:t>
            </a:r>
            <a:r>
              <a:rPr lang="en-US" sz="2000" dirty="0">
                <a:solidFill>
                  <a:schemeClr val="tx1"/>
                </a:solidFill>
              </a:rPr>
              <a:t> </a:t>
            </a:r>
            <a:r>
              <a:rPr lang="en-US" sz="2000" b="1" dirty="0" err="1">
                <a:solidFill>
                  <a:schemeClr val="tx1"/>
                </a:solidFill>
              </a:rPr>
              <a:t>övervakning</a:t>
            </a:r>
            <a:r>
              <a:rPr lang="en-US" sz="2000" b="1" dirty="0">
                <a:solidFill>
                  <a:schemeClr val="tx1"/>
                </a:solidFill>
              </a:rPr>
              <a:t> </a:t>
            </a:r>
            <a:r>
              <a:rPr lang="en-US" sz="2000" b="1" dirty="0" err="1">
                <a:solidFill>
                  <a:schemeClr val="tx1"/>
                </a:solidFill>
              </a:rPr>
              <a:t>och</a:t>
            </a:r>
            <a:r>
              <a:rPr lang="en-US" sz="2000" b="1" dirty="0">
                <a:solidFill>
                  <a:schemeClr val="tx1"/>
                </a:solidFill>
              </a:rPr>
              <a:t> </a:t>
            </a:r>
            <a:r>
              <a:rPr lang="en-US" sz="2000" b="1" dirty="0" err="1">
                <a:solidFill>
                  <a:schemeClr val="tx1"/>
                </a:solidFill>
              </a:rPr>
              <a:t>forskning</a:t>
            </a:r>
            <a:r>
              <a:rPr lang="en-US" sz="2000" dirty="0">
                <a:solidFill>
                  <a:schemeClr val="tx1"/>
                </a:solidFill>
              </a:rPr>
              <a:t>.</a:t>
            </a:r>
          </a:p>
        </p:txBody>
      </p:sp>
      <p:sp>
        <p:nvSpPr>
          <p:cNvPr id="9" name="Rektangel med rundade hörn 4">
            <a:extLst>
              <a:ext uri="{FF2B5EF4-FFF2-40B4-BE49-F238E27FC236}">
                <a16:creationId xmlns:a16="http://schemas.microsoft.com/office/drawing/2014/main" id="{2051029F-D9A2-4F11-AF67-FA8E8D9DA942}"/>
              </a:ext>
            </a:extLst>
          </p:cNvPr>
          <p:cNvSpPr/>
          <p:nvPr/>
        </p:nvSpPr>
        <p:spPr>
          <a:xfrm>
            <a:off x="8071262" y="2471804"/>
            <a:ext cx="3430415" cy="1823631"/>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err="1">
                <a:solidFill>
                  <a:schemeClr val="tx1"/>
                </a:solidFill>
              </a:rPr>
              <a:t>Minska</a:t>
            </a:r>
            <a:r>
              <a:rPr lang="en-US" sz="2000" b="1" dirty="0">
                <a:solidFill>
                  <a:schemeClr val="tx1"/>
                </a:solidFill>
              </a:rPr>
              <a:t> </a:t>
            </a:r>
            <a:r>
              <a:rPr lang="en-US" sz="2000" b="1" dirty="0" err="1">
                <a:solidFill>
                  <a:schemeClr val="tx1"/>
                </a:solidFill>
              </a:rPr>
              <a:t>förekomsten</a:t>
            </a:r>
            <a:r>
              <a:rPr lang="en-US" sz="2000" b="1" dirty="0">
                <a:solidFill>
                  <a:schemeClr val="tx1"/>
                </a:solidFill>
              </a:rPr>
              <a:t> av </a:t>
            </a:r>
            <a:r>
              <a:rPr lang="en-US" sz="2000" b="1" dirty="0" err="1">
                <a:solidFill>
                  <a:schemeClr val="tx1"/>
                </a:solidFill>
              </a:rPr>
              <a:t>smitta</a:t>
            </a:r>
            <a:r>
              <a:rPr lang="en-US" sz="2000" b="1" dirty="0">
                <a:solidFill>
                  <a:schemeClr val="tx1"/>
                </a:solidFill>
              </a:rPr>
              <a:t> </a:t>
            </a:r>
            <a:r>
              <a:rPr lang="en-US" sz="2000" dirty="0" err="1">
                <a:solidFill>
                  <a:schemeClr val="tx1"/>
                </a:solidFill>
              </a:rPr>
              <a:t>genom</a:t>
            </a:r>
            <a:r>
              <a:rPr lang="en-US" sz="2000" dirty="0">
                <a:solidFill>
                  <a:schemeClr val="tx1"/>
                </a:solidFill>
              </a:rPr>
              <a:t> </a:t>
            </a:r>
            <a:r>
              <a:rPr lang="en-US" sz="2000" dirty="0" err="1">
                <a:solidFill>
                  <a:schemeClr val="tx1"/>
                </a:solidFill>
              </a:rPr>
              <a:t>effektiva</a:t>
            </a:r>
            <a:r>
              <a:rPr lang="en-US" sz="2000" dirty="0">
                <a:solidFill>
                  <a:schemeClr val="tx1"/>
                </a:solidFill>
              </a:rPr>
              <a:t> </a:t>
            </a:r>
            <a:r>
              <a:rPr lang="en-US" sz="2000" b="1" dirty="0" err="1">
                <a:solidFill>
                  <a:schemeClr val="tx1"/>
                </a:solidFill>
              </a:rPr>
              <a:t>förebyggande</a:t>
            </a:r>
            <a:r>
              <a:rPr lang="en-US" sz="2000" b="1" dirty="0">
                <a:solidFill>
                  <a:schemeClr val="tx1"/>
                </a:solidFill>
              </a:rPr>
              <a:t> </a:t>
            </a:r>
            <a:r>
              <a:rPr lang="en-US" sz="2000" b="1" dirty="0" err="1">
                <a:solidFill>
                  <a:schemeClr val="tx1"/>
                </a:solidFill>
              </a:rPr>
              <a:t>åtgärder</a:t>
            </a:r>
            <a:r>
              <a:rPr lang="en-US" sz="2000" b="1" dirty="0">
                <a:solidFill>
                  <a:schemeClr val="tx1"/>
                </a:solidFill>
              </a:rPr>
              <a:t> </a:t>
            </a:r>
            <a:r>
              <a:rPr lang="en-US" sz="2000" dirty="0" err="1">
                <a:solidFill>
                  <a:schemeClr val="tx1"/>
                </a:solidFill>
              </a:rPr>
              <a:t>inom</a:t>
            </a:r>
            <a:r>
              <a:rPr lang="en-US" sz="2000" dirty="0">
                <a:solidFill>
                  <a:schemeClr val="tx1"/>
                </a:solidFill>
              </a:rPr>
              <a:t> </a:t>
            </a:r>
            <a:r>
              <a:rPr lang="en-US" sz="2000" b="1" dirty="0" err="1">
                <a:solidFill>
                  <a:schemeClr val="tx1"/>
                </a:solidFill>
              </a:rPr>
              <a:t>sanitet</a:t>
            </a:r>
            <a:r>
              <a:rPr lang="en-US" sz="2000" b="1" dirty="0">
                <a:solidFill>
                  <a:schemeClr val="tx1"/>
                </a:solidFill>
              </a:rPr>
              <a:t>, </a:t>
            </a:r>
            <a:r>
              <a:rPr lang="en-US" sz="2000" b="1" dirty="0" err="1">
                <a:solidFill>
                  <a:schemeClr val="tx1"/>
                </a:solidFill>
              </a:rPr>
              <a:t>hygien</a:t>
            </a:r>
            <a:r>
              <a:rPr lang="en-US" sz="2000" b="1" dirty="0">
                <a:solidFill>
                  <a:schemeClr val="tx1"/>
                </a:solidFill>
              </a:rPr>
              <a:t> </a:t>
            </a:r>
            <a:r>
              <a:rPr lang="en-US" sz="2000" dirty="0" err="1">
                <a:solidFill>
                  <a:schemeClr val="tx1"/>
                </a:solidFill>
              </a:rPr>
              <a:t>och</a:t>
            </a:r>
            <a:r>
              <a:rPr lang="en-US" sz="2000" dirty="0">
                <a:solidFill>
                  <a:schemeClr val="tx1"/>
                </a:solidFill>
              </a:rPr>
              <a:t> </a:t>
            </a:r>
            <a:r>
              <a:rPr lang="en-US" sz="2000" dirty="0" err="1">
                <a:solidFill>
                  <a:schemeClr val="tx1"/>
                </a:solidFill>
              </a:rPr>
              <a:t>att</a:t>
            </a:r>
            <a:r>
              <a:rPr lang="en-US" sz="2000" dirty="0">
                <a:solidFill>
                  <a:schemeClr val="tx1"/>
                </a:solidFill>
              </a:rPr>
              <a:t> </a:t>
            </a:r>
            <a:r>
              <a:rPr lang="en-US" sz="2000" b="1" dirty="0" err="1">
                <a:solidFill>
                  <a:schemeClr val="tx1"/>
                </a:solidFill>
              </a:rPr>
              <a:t>förebygga</a:t>
            </a:r>
            <a:r>
              <a:rPr lang="en-US" sz="2000" b="1" dirty="0">
                <a:solidFill>
                  <a:schemeClr val="tx1"/>
                </a:solidFill>
              </a:rPr>
              <a:t> </a:t>
            </a:r>
            <a:r>
              <a:rPr lang="en-US" sz="2000" b="1" dirty="0" err="1">
                <a:solidFill>
                  <a:schemeClr val="tx1"/>
                </a:solidFill>
              </a:rPr>
              <a:t>infektioner</a:t>
            </a:r>
            <a:r>
              <a:rPr lang="en-US" sz="2000" dirty="0">
                <a:solidFill>
                  <a:schemeClr val="tx1"/>
                </a:solidFill>
              </a:rPr>
              <a:t>.</a:t>
            </a:r>
          </a:p>
        </p:txBody>
      </p:sp>
      <p:sp>
        <p:nvSpPr>
          <p:cNvPr id="10" name="Rektangel med rundade hörn 4">
            <a:extLst>
              <a:ext uri="{FF2B5EF4-FFF2-40B4-BE49-F238E27FC236}">
                <a16:creationId xmlns:a16="http://schemas.microsoft.com/office/drawing/2014/main" id="{7DE4571D-0374-4620-84A6-E0030E533333}"/>
              </a:ext>
            </a:extLst>
          </p:cNvPr>
          <p:cNvSpPr/>
          <p:nvPr/>
        </p:nvSpPr>
        <p:spPr>
          <a:xfrm>
            <a:off x="637032" y="2532093"/>
            <a:ext cx="3483706" cy="1823631"/>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err="1">
                <a:solidFill>
                  <a:schemeClr val="tx1"/>
                </a:solidFill>
              </a:rPr>
              <a:t>Förbättra</a:t>
            </a:r>
            <a:r>
              <a:rPr lang="en-US" sz="2000" b="1" dirty="0">
                <a:solidFill>
                  <a:schemeClr val="tx1"/>
                </a:solidFill>
              </a:rPr>
              <a:t> </a:t>
            </a:r>
            <a:r>
              <a:rPr lang="en-US" sz="2000" b="1" dirty="0" err="1">
                <a:solidFill>
                  <a:schemeClr val="tx1"/>
                </a:solidFill>
              </a:rPr>
              <a:t>medvetenheten</a:t>
            </a:r>
            <a:r>
              <a:rPr lang="en-US" sz="2000" b="1" dirty="0">
                <a:solidFill>
                  <a:schemeClr val="tx1"/>
                </a:solidFill>
              </a:rPr>
              <a:t> </a:t>
            </a:r>
            <a:r>
              <a:rPr lang="en-US" sz="2000" dirty="0">
                <a:solidFill>
                  <a:schemeClr val="tx1"/>
                </a:solidFill>
              </a:rPr>
              <a:t>om </a:t>
            </a:r>
            <a:r>
              <a:rPr lang="en-US" sz="2000" dirty="0" err="1">
                <a:solidFill>
                  <a:schemeClr val="tx1"/>
                </a:solidFill>
              </a:rPr>
              <a:t>och</a:t>
            </a:r>
            <a:r>
              <a:rPr lang="en-US" sz="2000" dirty="0">
                <a:solidFill>
                  <a:schemeClr val="tx1"/>
                </a:solidFill>
              </a:rPr>
              <a:t> </a:t>
            </a:r>
            <a:r>
              <a:rPr lang="en-US" sz="2000" b="1" dirty="0" err="1">
                <a:solidFill>
                  <a:schemeClr val="tx1"/>
                </a:solidFill>
              </a:rPr>
              <a:t>förståelsen</a:t>
            </a:r>
            <a:r>
              <a:rPr lang="en-US" sz="2000" b="1" dirty="0">
                <a:solidFill>
                  <a:schemeClr val="tx1"/>
                </a:solidFill>
              </a:rPr>
              <a:t> av </a:t>
            </a:r>
            <a:r>
              <a:rPr lang="en-US" sz="2000" b="1" dirty="0" err="1">
                <a:solidFill>
                  <a:schemeClr val="tx1"/>
                </a:solidFill>
              </a:rPr>
              <a:t>antibiotikaresistens</a:t>
            </a:r>
            <a:r>
              <a:rPr lang="en-US" sz="2000" b="1" dirty="0">
                <a:solidFill>
                  <a:schemeClr val="tx1"/>
                </a:solidFill>
              </a:rPr>
              <a:t> </a:t>
            </a:r>
            <a:r>
              <a:rPr lang="en-US" sz="2000" dirty="0" err="1">
                <a:solidFill>
                  <a:schemeClr val="tx1"/>
                </a:solidFill>
              </a:rPr>
              <a:t>genom</a:t>
            </a:r>
            <a:r>
              <a:rPr lang="en-US" sz="2000" dirty="0">
                <a:solidFill>
                  <a:schemeClr val="tx1"/>
                </a:solidFill>
              </a:rPr>
              <a:t> </a:t>
            </a:r>
            <a:r>
              <a:rPr lang="en-US" sz="2000" dirty="0" err="1">
                <a:solidFill>
                  <a:schemeClr val="tx1"/>
                </a:solidFill>
              </a:rPr>
              <a:t>effektiv</a:t>
            </a:r>
            <a:r>
              <a:rPr lang="en-US" sz="2000" dirty="0">
                <a:solidFill>
                  <a:schemeClr val="tx1"/>
                </a:solidFill>
              </a:rPr>
              <a:t> </a:t>
            </a:r>
            <a:r>
              <a:rPr lang="en-US" sz="2000" dirty="0" err="1">
                <a:solidFill>
                  <a:schemeClr val="tx1"/>
                </a:solidFill>
              </a:rPr>
              <a:t>kommunikation</a:t>
            </a:r>
            <a:r>
              <a:rPr lang="en-US" sz="2000" dirty="0">
                <a:solidFill>
                  <a:schemeClr val="tx1"/>
                </a:solidFill>
              </a:rPr>
              <a:t> </a:t>
            </a:r>
            <a:r>
              <a:rPr lang="en-US" sz="2000" dirty="0" err="1">
                <a:solidFill>
                  <a:schemeClr val="tx1"/>
                </a:solidFill>
              </a:rPr>
              <a:t>och</a:t>
            </a:r>
            <a:r>
              <a:rPr lang="en-US" sz="2000" dirty="0">
                <a:solidFill>
                  <a:schemeClr val="tx1"/>
                </a:solidFill>
              </a:rPr>
              <a:t> </a:t>
            </a:r>
            <a:r>
              <a:rPr lang="en-US" sz="2000" b="1" dirty="0" err="1">
                <a:solidFill>
                  <a:schemeClr val="tx1"/>
                </a:solidFill>
              </a:rPr>
              <a:t>utbildning</a:t>
            </a:r>
            <a:r>
              <a:rPr lang="en-US" sz="2000" dirty="0">
                <a:solidFill>
                  <a:schemeClr val="tx1"/>
                </a:solidFill>
              </a:rPr>
              <a:t>.</a:t>
            </a:r>
          </a:p>
        </p:txBody>
      </p:sp>
      <p:sp>
        <p:nvSpPr>
          <p:cNvPr id="11" name="Rektangel med rundade hörn 4">
            <a:extLst>
              <a:ext uri="{FF2B5EF4-FFF2-40B4-BE49-F238E27FC236}">
                <a16:creationId xmlns:a16="http://schemas.microsoft.com/office/drawing/2014/main" id="{A3064D1E-FB3D-4B1C-9A9F-9311387B0F8F}"/>
              </a:ext>
            </a:extLst>
          </p:cNvPr>
          <p:cNvSpPr/>
          <p:nvPr/>
        </p:nvSpPr>
        <p:spPr>
          <a:xfrm>
            <a:off x="5180280" y="4651611"/>
            <a:ext cx="5116945" cy="1823631"/>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err="1">
                <a:solidFill>
                  <a:schemeClr val="tx1"/>
                </a:solidFill>
              </a:rPr>
              <a:t>Utveckla</a:t>
            </a:r>
            <a:r>
              <a:rPr lang="en-US" sz="2000" dirty="0">
                <a:solidFill>
                  <a:schemeClr val="tx1"/>
                </a:solidFill>
              </a:rPr>
              <a:t> de </a:t>
            </a:r>
            <a:r>
              <a:rPr lang="en-US" sz="2000" dirty="0" err="1">
                <a:solidFill>
                  <a:schemeClr val="tx1"/>
                </a:solidFill>
              </a:rPr>
              <a:t>ekonomiska</a:t>
            </a:r>
            <a:r>
              <a:rPr lang="en-US" sz="2000" dirty="0">
                <a:solidFill>
                  <a:schemeClr val="tx1"/>
                </a:solidFill>
              </a:rPr>
              <a:t> </a:t>
            </a:r>
            <a:r>
              <a:rPr lang="en-US" sz="2000" dirty="0" err="1">
                <a:solidFill>
                  <a:schemeClr val="tx1"/>
                </a:solidFill>
              </a:rPr>
              <a:t>argumenten</a:t>
            </a:r>
            <a:r>
              <a:rPr lang="en-US" sz="2000" dirty="0">
                <a:solidFill>
                  <a:schemeClr val="tx1"/>
                </a:solidFill>
              </a:rPr>
              <a:t> </a:t>
            </a:r>
            <a:r>
              <a:rPr lang="en-US" sz="2000" dirty="0" err="1">
                <a:solidFill>
                  <a:schemeClr val="tx1"/>
                </a:solidFill>
              </a:rPr>
              <a:t>för</a:t>
            </a:r>
            <a:r>
              <a:rPr lang="en-US" sz="2000" dirty="0">
                <a:solidFill>
                  <a:schemeClr val="tx1"/>
                </a:solidFill>
              </a:rPr>
              <a:t> </a:t>
            </a:r>
            <a:r>
              <a:rPr lang="en-US" sz="2000" b="1" dirty="0" err="1">
                <a:solidFill>
                  <a:schemeClr val="tx1"/>
                </a:solidFill>
              </a:rPr>
              <a:t>hållbara</a:t>
            </a:r>
            <a:r>
              <a:rPr lang="en-US" sz="2000" b="1" dirty="0">
                <a:solidFill>
                  <a:schemeClr val="tx1"/>
                </a:solidFill>
              </a:rPr>
              <a:t> </a:t>
            </a:r>
            <a:r>
              <a:rPr lang="en-US" sz="2000" b="1" dirty="0" err="1">
                <a:solidFill>
                  <a:schemeClr val="tx1"/>
                </a:solidFill>
              </a:rPr>
              <a:t>investeringar</a:t>
            </a:r>
            <a:r>
              <a:rPr lang="en-US" sz="2000" b="1" dirty="0">
                <a:solidFill>
                  <a:schemeClr val="tx1"/>
                </a:solidFill>
              </a:rPr>
              <a:t> </a:t>
            </a:r>
            <a:r>
              <a:rPr lang="en-US" sz="2000" dirty="0" err="1">
                <a:solidFill>
                  <a:schemeClr val="tx1"/>
                </a:solidFill>
              </a:rPr>
              <a:t>som</a:t>
            </a:r>
            <a:r>
              <a:rPr lang="en-US" sz="2000" dirty="0">
                <a:solidFill>
                  <a:schemeClr val="tx1"/>
                </a:solidFill>
              </a:rPr>
              <a:t> tar </a:t>
            </a:r>
            <a:r>
              <a:rPr lang="en-US" sz="2000" dirty="0" err="1">
                <a:solidFill>
                  <a:schemeClr val="tx1"/>
                </a:solidFill>
              </a:rPr>
              <a:t>hänsyn</a:t>
            </a:r>
            <a:r>
              <a:rPr lang="en-US" sz="2000" dirty="0">
                <a:solidFill>
                  <a:schemeClr val="tx1"/>
                </a:solidFill>
              </a:rPr>
              <a:t> till </a:t>
            </a:r>
            <a:r>
              <a:rPr lang="en-US" sz="2000" dirty="0" err="1">
                <a:solidFill>
                  <a:schemeClr val="tx1"/>
                </a:solidFill>
              </a:rPr>
              <a:t>behoven</a:t>
            </a:r>
            <a:r>
              <a:rPr lang="en-US" sz="2000" dirty="0">
                <a:solidFill>
                  <a:schemeClr val="tx1"/>
                </a:solidFill>
              </a:rPr>
              <a:t> hos </a:t>
            </a:r>
            <a:r>
              <a:rPr lang="en-US" sz="2000" dirty="0" err="1">
                <a:solidFill>
                  <a:schemeClr val="tx1"/>
                </a:solidFill>
              </a:rPr>
              <a:t>alla</a:t>
            </a:r>
            <a:r>
              <a:rPr lang="en-US" sz="2000" dirty="0">
                <a:solidFill>
                  <a:schemeClr val="tx1"/>
                </a:solidFill>
              </a:rPr>
              <a:t> </a:t>
            </a:r>
            <a:r>
              <a:rPr lang="en-US" sz="2000" dirty="0" err="1">
                <a:solidFill>
                  <a:schemeClr val="tx1"/>
                </a:solidFill>
              </a:rPr>
              <a:t>länder</a:t>
            </a:r>
            <a:r>
              <a:rPr lang="en-US" sz="2000" dirty="0">
                <a:solidFill>
                  <a:schemeClr val="tx1"/>
                </a:solidFill>
              </a:rPr>
              <a:t> </a:t>
            </a:r>
            <a:r>
              <a:rPr lang="en-US" sz="2000" dirty="0" err="1">
                <a:solidFill>
                  <a:schemeClr val="tx1"/>
                </a:solidFill>
              </a:rPr>
              <a:t>samt</a:t>
            </a:r>
            <a:r>
              <a:rPr lang="en-US" sz="2000" dirty="0">
                <a:solidFill>
                  <a:schemeClr val="tx1"/>
                </a:solidFill>
              </a:rPr>
              <a:t> </a:t>
            </a:r>
            <a:r>
              <a:rPr lang="en-US" sz="2000" dirty="0" err="1">
                <a:solidFill>
                  <a:schemeClr val="tx1"/>
                </a:solidFill>
              </a:rPr>
              <a:t>ökar</a:t>
            </a:r>
            <a:r>
              <a:rPr lang="en-US" sz="2000" dirty="0">
                <a:solidFill>
                  <a:schemeClr val="tx1"/>
                </a:solidFill>
              </a:rPr>
              <a:t> </a:t>
            </a:r>
            <a:r>
              <a:rPr lang="en-US" sz="2000" dirty="0" err="1">
                <a:solidFill>
                  <a:schemeClr val="tx1"/>
                </a:solidFill>
              </a:rPr>
              <a:t>investeringarna</a:t>
            </a:r>
            <a:r>
              <a:rPr lang="en-US" sz="2000" dirty="0">
                <a:solidFill>
                  <a:schemeClr val="tx1"/>
                </a:solidFill>
              </a:rPr>
              <a:t> </a:t>
            </a:r>
            <a:r>
              <a:rPr lang="en-US" sz="2000" dirty="0" err="1">
                <a:solidFill>
                  <a:schemeClr val="tx1"/>
                </a:solidFill>
              </a:rPr>
              <a:t>i</a:t>
            </a:r>
            <a:r>
              <a:rPr lang="en-US" sz="2000" dirty="0">
                <a:solidFill>
                  <a:schemeClr val="tx1"/>
                </a:solidFill>
              </a:rPr>
              <a:t> </a:t>
            </a:r>
            <a:r>
              <a:rPr lang="en-US" sz="2000" dirty="0" err="1">
                <a:solidFill>
                  <a:schemeClr val="tx1"/>
                </a:solidFill>
              </a:rPr>
              <a:t>exempelvis</a:t>
            </a:r>
            <a:r>
              <a:rPr lang="en-US" sz="2000" dirty="0">
                <a:solidFill>
                  <a:schemeClr val="tx1"/>
                </a:solidFill>
              </a:rPr>
              <a:t> </a:t>
            </a:r>
            <a:r>
              <a:rPr lang="en-US" sz="2000" b="1" dirty="0" err="1">
                <a:solidFill>
                  <a:schemeClr val="tx1"/>
                </a:solidFill>
              </a:rPr>
              <a:t>nya</a:t>
            </a:r>
            <a:r>
              <a:rPr lang="en-US" sz="2000" b="1" dirty="0">
                <a:solidFill>
                  <a:schemeClr val="tx1"/>
                </a:solidFill>
              </a:rPr>
              <a:t> </a:t>
            </a:r>
            <a:r>
              <a:rPr lang="en-US" sz="2000" b="1" dirty="0" err="1">
                <a:solidFill>
                  <a:schemeClr val="tx1"/>
                </a:solidFill>
              </a:rPr>
              <a:t>läkemedel</a:t>
            </a:r>
            <a:r>
              <a:rPr lang="en-US" sz="2000" dirty="0">
                <a:solidFill>
                  <a:schemeClr val="tx1"/>
                </a:solidFill>
              </a:rPr>
              <a:t>, </a:t>
            </a:r>
            <a:r>
              <a:rPr lang="en-US" sz="2000" dirty="0" err="1">
                <a:solidFill>
                  <a:schemeClr val="tx1"/>
                </a:solidFill>
              </a:rPr>
              <a:t>metoder</a:t>
            </a:r>
            <a:r>
              <a:rPr lang="en-US" sz="2000" dirty="0">
                <a:solidFill>
                  <a:schemeClr val="tx1"/>
                </a:solidFill>
              </a:rPr>
              <a:t> </a:t>
            </a:r>
            <a:r>
              <a:rPr lang="en-US" sz="2000" b="1" dirty="0" err="1">
                <a:solidFill>
                  <a:schemeClr val="tx1"/>
                </a:solidFill>
              </a:rPr>
              <a:t>för</a:t>
            </a:r>
            <a:r>
              <a:rPr lang="en-US" sz="2000" b="1" dirty="0">
                <a:solidFill>
                  <a:schemeClr val="tx1"/>
                </a:solidFill>
              </a:rPr>
              <a:t> </a:t>
            </a:r>
            <a:r>
              <a:rPr lang="en-US" sz="2000" b="1" dirty="0" err="1">
                <a:solidFill>
                  <a:schemeClr val="tx1"/>
                </a:solidFill>
              </a:rPr>
              <a:t>diagnostik</a:t>
            </a:r>
            <a:r>
              <a:rPr lang="en-US" sz="2000" b="1" dirty="0">
                <a:solidFill>
                  <a:schemeClr val="tx1"/>
                </a:solidFill>
              </a:rPr>
              <a:t> </a:t>
            </a:r>
            <a:r>
              <a:rPr lang="en-US" sz="2000" b="1" dirty="0" err="1">
                <a:solidFill>
                  <a:schemeClr val="tx1"/>
                </a:solidFill>
              </a:rPr>
              <a:t>och</a:t>
            </a:r>
            <a:r>
              <a:rPr lang="en-US" sz="2000" b="1" dirty="0">
                <a:solidFill>
                  <a:schemeClr val="tx1"/>
                </a:solidFill>
              </a:rPr>
              <a:t> </a:t>
            </a:r>
            <a:r>
              <a:rPr lang="en-US" sz="2000" b="1" dirty="0" err="1">
                <a:solidFill>
                  <a:schemeClr val="tx1"/>
                </a:solidFill>
              </a:rPr>
              <a:t>vaccin</a:t>
            </a:r>
            <a:r>
              <a:rPr lang="en-US" sz="2000" dirty="0">
                <a:solidFill>
                  <a:schemeClr val="tx1"/>
                </a:solidFill>
              </a:rPr>
              <a:t>.</a:t>
            </a:r>
          </a:p>
        </p:txBody>
      </p:sp>
      <p:sp>
        <p:nvSpPr>
          <p:cNvPr id="12" name="Rektangel med rundade hörn 4">
            <a:extLst>
              <a:ext uri="{FF2B5EF4-FFF2-40B4-BE49-F238E27FC236}">
                <a16:creationId xmlns:a16="http://schemas.microsoft.com/office/drawing/2014/main" id="{6955BDA4-7807-40CE-A30E-A1889731A947}"/>
              </a:ext>
            </a:extLst>
          </p:cNvPr>
          <p:cNvSpPr/>
          <p:nvPr/>
        </p:nvSpPr>
        <p:spPr>
          <a:xfrm>
            <a:off x="2046376" y="4635100"/>
            <a:ext cx="2671948" cy="1823630"/>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err="1">
                <a:solidFill>
                  <a:schemeClr val="tx1"/>
                </a:solidFill>
              </a:rPr>
              <a:t>Använda</a:t>
            </a:r>
            <a:r>
              <a:rPr lang="en-US" sz="2000" dirty="0">
                <a:solidFill>
                  <a:schemeClr val="tx1"/>
                </a:solidFill>
              </a:rPr>
              <a:t> </a:t>
            </a:r>
            <a:r>
              <a:rPr lang="en-US" sz="2000" b="1" dirty="0" err="1">
                <a:solidFill>
                  <a:schemeClr val="tx1"/>
                </a:solidFill>
              </a:rPr>
              <a:t>antimikrobiella</a:t>
            </a:r>
            <a:r>
              <a:rPr lang="en-US" sz="2000" b="1" dirty="0">
                <a:solidFill>
                  <a:schemeClr val="tx1"/>
                </a:solidFill>
              </a:rPr>
              <a:t> </a:t>
            </a:r>
            <a:r>
              <a:rPr lang="en-US" sz="2000" b="1" dirty="0" err="1">
                <a:solidFill>
                  <a:schemeClr val="tx1"/>
                </a:solidFill>
              </a:rPr>
              <a:t>läkemedel</a:t>
            </a:r>
            <a:r>
              <a:rPr lang="en-US" sz="2000" b="1" dirty="0">
                <a:solidFill>
                  <a:schemeClr val="tx1"/>
                </a:solidFill>
              </a:rPr>
              <a:t> </a:t>
            </a:r>
            <a:r>
              <a:rPr lang="en-US" sz="2000" dirty="0" err="1">
                <a:solidFill>
                  <a:schemeClr val="tx1"/>
                </a:solidFill>
              </a:rPr>
              <a:t>för</a:t>
            </a:r>
            <a:r>
              <a:rPr lang="en-US" sz="2000" dirty="0">
                <a:solidFill>
                  <a:schemeClr val="tx1"/>
                </a:solidFill>
              </a:rPr>
              <a:t> </a:t>
            </a:r>
            <a:r>
              <a:rPr lang="en-US" sz="2000" dirty="0" err="1">
                <a:solidFill>
                  <a:schemeClr val="tx1"/>
                </a:solidFill>
              </a:rPr>
              <a:t>djur</a:t>
            </a:r>
            <a:r>
              <a:rPr lang="en-US" sz="2000" dirty="0">
                <a:solidFill>
                  <a:schemeClr val="tx1"/>
                </a:solidFill>
              </a:rPr>
              <a:t> </a:t>
            </a:r>
            <a:r>
              <a:rPr lang="en-US" sz="2000" dirty="0" err="1">
                <a:solidFill>
                  <a:schemeClr val="tx1"/>
                </a:solidFill>
              </a:rPr>
              <a:t>och</a:t>
            </a:r>
            <a:r>
              <a:rPr lang="en-US" sz="2000" dirty="0">
                <a:solidFill>
                  <a:schemeClr val="tx1"/>
                </a:solidFill>
              </a:rPr>
              <a:t> </a:t>
            </a:r>
            <a:r>
              <a:rPr lang="en-US" sz="2000" dirty="0" err="1">
                <a:solidFill>
                  <a:schemeClr val="tx1"/>
                </a:solidFill>
              </a:rPr>
              <a:t>människor</a:t>
            </a:r>
            <a:r>
              <a:rPr lang="en-US" sz="2000" dirty="0">
                <a:solidFill>
                  <a:schemeClr val="tx1"/>
                </a:solidFill>
              </a:rPr>
              <a:t> </a:t>
            </a:r>
            <a:r>
              <a:rPr lang="en-US" sz="2000" b="1" dirty="0" err="1">
                <a:solidFill>
                  <a:schemeClr val="tx1"/>
                </a:solidFill>
              </a:rPr>
              <a:t>på</a:t>
            </a:r>
            <a:r>
              <a:rPr lang="en-US" sz="2000" b="1" dirty="0">
                <a:solidFill>
                  <a:schemeClr val="tx1"/>
                </a:solidFill>
              </a:rPr>
              <a:t> </a:t>
            </a:r>
            <a:r>
              <a:rPr lang="en-US" sz="2000" b="1" dirty="0" err="1">
                <a:solidFill>
                  <a:schemeClr val="tx1"/>
                </a:solidFill>
              </a:rPr>
              <a:t>rätt</a:t>
            </a:r>
            <a:r>
              <a:rPr lang="en-US" sz="2000" b="1" dirty="0">
                <a:solidFill>
                  <a:schemeClr val="tx1"/>
                </a:solidFill>
              </a:rPr>
              <a:t> </a:t>
            </a:r>
            <a:r>
              <a:rPr lang="en-US" sz="2000" b="1" dirty="0" err="1">
                <a:solidFill>
                  <a:schemeClr val="tx1"/>
                </a:solidFill>
              </a:rPr>
              <a:t>sätt</a:t>
            </a:r>
            <a:endParaRPr lang="sv-SE" sz="2000" dirty="0">
              <a:solidFill>
                <a:schemeClr val="tx1"/>
              </a:solidFill>
            </a:endParaRPr>
          </a:p>
        </p:txBody>
      </p:sp>
      <p:sp>
        <p:nvSpPr>
          <p:cNvPr id="15" name="textruta 14">
            <a:extLst>
              <a:ext uri="{FF2B5EF4-FFF2-40B4-BE49-F238E27FC236}">
                <a16:creationId xmlns:a16="http://schemas.microsoft.com/office/drawing/2014/main" id="{41896FA9-7F91-4DC8-BAE0-69CB0837DD10}"/>
              </a:ext>
            </a:extLst>
          </p:cNvPr>
          <p:cNvSpPr txBox="1"/>
          <p:nvPr/>
        </p:nvSpPr>
        <p:spPr>
          <a:xfrm rot="16200000">
            <a:off x="9421351" y="870150"/>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200" dirty="0"/>
              <a:t>flickr.com</a:t>
            </a:r>
            <a:endParaRPr lang="sv-SE" sz="1200" dirty="0">
              <a:cs typeface="Calibri"/>
            </a:endParaRPr>
          </a:p>
        </p:txBody>
      </p:sp>
      <p:sp>
        <p:nvSpPr>
          <p:cNvPr id="13" name="Rektangel med rundade hörn 4">
            <a:extLst>
              <a:ext uri="{FF2B5EF4-FFF2-40B4-BE49-F238E27FC236}">
                <a16:creationId xmlns:a16="http://schemas.microsoft.com/office/drawing/2014/main" id="{17C04B3D-3464-4323-8F5B-68AA37AD1212}"/>
              </a:ext>
            </a:extLst>
          </p:cNvPr>
          <p:cNvSpPr/>
          <p:nvPr/>
        </p:nvSpPr>
        <p:spPr>
          <a:xfrm>
            <a:off x="637032" y="2538207"/>
            <a:ext cx="3483706" cy="1823631"/>
          </a:xfrm>
          <a:prstGeom prst="roundRect">
            <a:avLst/>
          </a:prstGeom>
          <a:solidFill>
            <a:srgbClr val="E6E6E6"/>
          </a:solidFill>
          <a:ln w="1270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err="1">
                <a:solidFill>
                  <a:schemeClr val="tx1"/>
                </a:solidFill>
              </a:rPr>
              <a:t>Förbättra</a:t>
            </a:r>
            <a:r>
              <a:rPr lang="en-US" sz="2000" b="1" dirty="0">
                <a:solidFill>
                  <a:schemeClr val="tx1"/>
                </a:solidFill>
              </a:rPr>
              <a:t> </a:t>
            </a:r>
            <a:r>
              <a:rPr lang="en-US" sz="2000" b="1" dirty="0" err="1">
                <a:solidFill>
                  <a:schemeClr val="tx1"/>
                </a:solidFill>
              </a:rPr>
              <a:t>medvetenheten</a:t>
            </a:r>
            <a:r>
              <a:rPr lang="en-US" sz="2000" b="1" dirty="0">
                <a:solidFill>
                  <a:schemeClr val="tx1"/>
                </a:solidFill>
              </a:rPr>
              <a:t> </a:t>
            </a:r>
            <a:r>
              <a:rPr lang="en-US" sz="2000" dirty="0">
                <a:solidFill>
                  <a:schemeClr val="tx1"/>
                </a:solidFill>
              </a:rPr>
              <a:t>om </a:t>
            </a:r>
            <a:r>
              <a:rPr lang="en-US" sz="2000" dirty="0" err="1">
                <a:solidFill>
                  <a:schemeClr val="tx1"/>
                </a:solidFill>
              </a:rPr>
              <a:t>och</a:t>
            </a:r>
            <a:r>
              <a:rPr lang="en-US" sz="2000" dirty="0">
                <a:solidFill>
                  <a:schemeClr val="tx1"/>
                </a:solidFill>
              </a:rPr>
              <a:t> </a:t>
            </a:r>
            <a:r>
              <a:rPr lang="en-US" sz="2000" b="1" dirty="0" err="1">
                <a:solidFill>
                  <a:schemeClr val="tx1"/>
                </a:solidFill>
              </a:rPr>
              <a:t>förståelsen</a:t>
            </a:r>
            <a:r>
              <a:rPr lang="en-US" sz="2000" b="1" dirty="0">
                <a:solidFill>
                  <a:schemeClr val="tx1"/>
                </a:solidFill>
              </a:rPr>
              <a:t> av </a:t>
            </a:r>
            <a:r>
              <a:rPr lang="en-US" sz="2000" b="1" dirty="0" err="1">
                <a:solidFill>
                  <a:schemeClr val="tx1"/>
                </a:solidFill>
              </a:rPr>
              <a:t>antibiotikaresistens</a:t>
            </a:r>
            <a:r>
              <a:rPr lang="en-US" sz="2000" b="1" dirty="0">
                <a:solidFill>
                  <a:schemeClr val="tx1"/>
                </a:solidFill>
              </a:rPr>
              <a:t> </a:t>
            </a:r>
            <a:r>
              <a:rPr lang="en-US" sz="2000" dirty="0" err="1">
                <a:solidFill>
                  <a:schemeClr val="tx1"/>
                </a:solidFill>
              </a:rPr>
              <a:t>genom</a:t>
            </a:r>
            <a:r>
              <a:rPr lang="en-US" sz="2000" dirty="0">
                <a:solidFill>
                  <a:schemeClr val="tx1"/>
                </a:solidFill>
              </a:rPr>
              <a:t> </a:t>
            </a:r>
            <a:r>
              <a:rPr lang="en-US" sz="2000" dirty="0" err="1">
                <a:solidFill>
                  <a:schemeClr val="tx1"/>
                </a:solidFill>
              </a:rPr>
              <a:t>effektiv</a:t>
            </a:r>
            <a:r>
              <a:rPr lang="en-US" sz="2000" dirty="0">
                <a:solidFill>
                  <a:schemeClr val="tx1"/>
                </a:solidFill>
              </a:rPr>
              <a:t> </a:t>
            </a:r>
            <a:r>
              <a:rPr lang="en-US" sz="2000" dirty="0" err="1">
                <a:solidFill>
                  <a:schemeClr val="tx1"/>
                </a:solidFill>
              </a:rPr>
              <a:t>kommunikation</a:t>
            </a:r>
            <a:r>
              <a:rPr lang="en-US" sz="2000" dirty="0">
                <a:solidFill>
                  <a:schemeClr val="tx1"/>
                </a:solidFill>
              </a:rPr>
              <a:t> </a:t>
            </a:r>
            <a:r>
              <a:rPr lang="en-US" sz="2000" dirty="0" err="1">
                <a:solidFill>
                  <a:schemeClr val="tx1"/>
                </a:solidFill>
              </a:rPr>
              <a:t>och</a:t>
            </a:r>
            <a:r>
              <a:rPr lang="en-US" sz="2000" dirty="0">
                <a:solidFill>
                  <a:schemeClr val="tx1"/>
                </a:solidFill>
              </a:rPr>
              <a:t> </a:t>
            </a:r>
            <a:r>
              <a:rPr lang="en-US" sz="2000" b="1" dirty="0" err="1">
                <a:solidFill>
                  <a:schemeClr val="tx1"/>
                </a:solidFill>
              </a:rPr>
              <a:t>utbildning</a:t>
            </a:r>
            <a:r>
              <a:rPr lang="en-US" sz="2000" dirty="0">
                <a:solidFill>
                  <a:schemeClr val="tx1"/>
                </a:solidFill>
              </a:rPr>
              <a:t>.</a:t>
            </a:r>
          </a:p>
        </p:txBody>
      </p:sp>
    </p:spTree>
    <p:extLst>
      <p:ext uri="{BB962C8B-B14F-4D97-AF65-F5344CB8AC3E}">
        <p14:creationId xmlns:p14="http://schemas.microsoft.com/office/powerpoint/2010/main" val="145405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hlinkClick r:id="rId3"/>
          </p:cNvPr>
          <p:cNvPicPr>
            <a:picLocks noChangeAspect="1"/>
          </p:cNvPicPr>
          <p:nvPr/>
        </p:nvPicPr>
        <p:blipFill>
          <a:blip r:embed="rId4"/>
          <a:stretch>
            <a:fillRect/>
          </a:stretch>
        </p:blipFill>
        <p:spPr>
          <a:xfrm>
            <a:off x="3024187" y="1604401"/>
            <a:ext cx="6143625" cy="3476625"/>
          </a:xfrm>
          <a:prstGeom prst="rect">
            <a:avLst/>
          </a:prstGeom>
        </p:spPr>
      </p:pic>
    </p:spTree>
    <p:extLst>
      <p:ext uri="{BB962C8B-B14F-4D97-AF65-F5344CB8AC3E}">
        <p14:creationId xmlns:p14="http://schemas.microsoft.com/office/powerpoint/2010/main" val="2298629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7B237435-B96B-4006-9E52-B8DA3FD365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7841" y="253970"/>
            <a:ext cx="8846514" cy="6350060"/>
          </a:xfrm>
          <a:prstGeom prst="rect">
            <a:avLst/>
          </a:prstGeom>
        </p:spPr>
      </p:pic>
      <p:pic>
        <p:nvPicPr>
          <p:cNvPr id="6" name="p3_dystopia_0238">
            <a:hlinkClick r:id="" action="ppaction://media"/>
            <a:extLst>
              <a:ext uri="{FF2B5EF4-FFF2-40B4-BE49-F238E27FC236}">
                <a16:creationId xmlns:a16="http://schemas.microsoft.com/office/drawing/2014/main" id="{029BF1A7-31B1-4C69-801E-9B45C2D2806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241243"/>
            <a:ext cx="609600" cy="609600"/>
          </a:xfrm>
          <a:prstGeom prst="rect">
            <a:avLst/>
          </a:prstGeom>
        </p:spPr>
      </p:pic>
    </p:spTree>
    <p:extLst>
      <p:ext uri="{BB962C8B-B14F-4D97-AF65-F5344CB8AC3E}">
        <p14:creationId xmlns:p14="http://schemas.microsoft.com/office/powerpoint/2010/main" val="300322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32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4F441F0D-2FC1-42B7-BFAE-7DFA15C93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302"/>
            <a:ext cx="12192000" cy="6855565"/>
          </a:xfrm>
          <a:prstGeom prst="rect">
            <a:avLst/>
          </a:prstGeom>
        </p:spPr>
      </p:pic>
      <p:sp>
        <p:nvSpPr>
          <p:cNvPr id="2" name="Title 1"/>
          <p:cNvSpPr>
            <a:spLocks noGrp="1"/>
          </p:cNvSpPr>
          <p:nvPr>
            <p:ph type="ctrTitle"/>
          </p:nvPr>
        </p:nvSpPr>
        <p:spPr>
          <a:xfrm>
            <a:off x="2806535" y="380010"/>
            <a:ext cx="6578929" cy="1630797"/>
          </a:xfrm>
        </p:spPr>
        <p:txBody>
          <a:bodyPr anchor="b">
            <a:noAutofit/>
          </a:bodyPr>
          <a:lstStyle/>
          <a:p>
            <a:r>
              <a:rPr lang="sv-SE" dirty="0"/>
              <a:t>Antibiotikaresistens:</a:t>
            </a:r>
            <a:br>
              <a:rPr lang="sv-SE" dirty="0"/>
            </a:br>
            <a:r>
              <a:rPr lang="sv-SE" dirty="0"/>
              <a:t>Läget i världen</a:t>
            </a:r>
          </a:p>
        </p:txBody>
      </p:sp>
      <p:sp>
        <p:nvSpPr>
          <p:cNvPr id="9" name="Rektangel 8">
            <a:extLst>
              <a:ext uri="{FF2B5EF4-FFF2-40B4-BE49-F238E27FC236}">
                <a16:creationId xmlns:a16="http://schemas.microsoft.com/office/drawing/2014/main" id="{12B983D1-5A47-4759-8435-086372515B26}"/>
              </a:ext>
            </a:extLst>
          </p:cNvPr>
          <p:cNvSpPr/>
          <p:nvPr/>
        </p:nvSpPr>
        <p:spPr>
          <a:xfrm>
            <a:off x="11107097" y="6601198"/>
            <a:ext cx="977319" cy="276999"/>
          </a:xfrm>
          <a:prstGeom prst="rect">
            <a:avLst/>
          </a:prstGeom>
        </p:spPr>
        <p:txBody>
          <a:bodyPr wrap="none">
            <a:spAutoFit/>
          </a:bodyPr>
          <a:lstStyle/>
          <a:p>
            <a:r>
              <a:rPr lang="sv-SE" sz="1200" dirty="0">
                <a:solidFill>
                  <a:schemeClr val="bg1"/>
                </a:solidFill>
              </a:rPr>
              <a:t>pixabay.com </a:t>
            </a:r>
          </a:p>
        </p:txBody>
      </p:sp>
    </p:spTree>
    <p:extLst>
      <p:ext uri="{BB962C8B-B14F-4D97-AF65-F5344CB8AC3E}">
        <p14:creationId xmlns:p14="http://schemas.microsoft.com/office/powerpoint/2010/main" val="213080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stretch>
            <a:fillRect/>
          </a:stretch>
        </p:blipFill>
        <p:spPr>
          <a:xfrm>
            <a:off x="4193124" y="1403141"/>
            <a:ext cx="3815684" cy="3781979"/>
          </a:xfrm>
          <a:prstGeom prst="rect">
            <a:avLst/>
          </a:prstGeom>
        </p:spPr>
      </p:pic>
      <p:pic>
        <p:nvPicPr>
          <p:cNvPr id="6" name="Bildobjekt 5">
            <a:extLst>
              <a:ext uri="{FF2B5EF4-FFF2-40B4-BE49-F238E27FC236}">
                <a16:creationId xmlns:a16="http://schemas.microsoft.com/office/drawing/2014/main" id="{59F92106-7B4A-473D-A7A7-B91596857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644" y="2578573"/>
            <a:ext cx="3815684" cy="3980349"/>
          </a:xfrm>
          <a:prstGeom prst="rect">
            <a:avLst/>
          </a:prstGeom>
        </p:spPr>
      </p:pic>
      <p:pic>
        <p:nvPicPr>
          <p:cNvPr id="11" name="Bildobjekt 10">
            <a:extLst>
              <a:ext uri="{FF2B5EF4-FFF2-40B4-BE49-F238E27FC236}">
                <a16:creationId xmlns:a16="http://schemas.microsoft.com/office/drawing/2014/main" id="{B6870852-5A02-4EB8-98B0-7430C60FDD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6604" y="226314"/>
            <a:ext cx="3805752" cy="3578470"/>
          </a:xfrm>
          <a:prstGeom prst="rect">
            <a:avLst/>
          </a:prstGeom>
        </p:spPr>
      </p:pic>
      <p:sp>
        <p:nvSpPr>
          <p:cNvPr id="12" name="Rektangel 11">
            <a:extLst>
              <a:ext uri="{FF2B5EF4-FFF2-40B4-BE49-F238E27FC236}">
                <a16:creationId xmlns:a16="http://schemas.microsoft.com/office/drawing/2014/main" id="{BC2D75AC-7659-4CDA-B619-73CB7921B3B1}"/>
              </a:ext>
            </a:extLst>
          </p:cNvPr>
          <p:cNvSpPr/>
          <p:nvPr/>
        </p:nvSpPr>
        <p:spPr>
          <a:xfrm>
            <a:off x="249644" y="6486000"/>
            <a:ext cx="885563" cy="276999"/>
          </a:xfrm>
          <a:prstGeom prst="rect">
            <a:avLst/>
          </a:prstGeom>
        </p:spPr>
        <p:txBody>
          <a:bodyPr wrap="none">
            <a:spAutoFit/>
          </a:bodyPr>
          <a:lstStyle/>
          <a:p>
            <a:r>
              <a:rPr lang="sv-SE" sz="1200" dirty="0"/>
              <a:t>www.svt.se</a:t>
            </a:r>
          </a:p>
        </p:txBody>
      </p:sp>
      <p:sp>
        <p:nvSpPr>
          <p:cNvPr id="13" name="Rektangel 12">
            <a:extLst>
              <a:ext uri="{FF2B5EF4-FFF2-40B4-BE49-F238E27FC236}">
                <a16:creationId xmlns:a16="http://schemas.microsoft.com/office/drawing/2014/main" id="{919AA7C9-E1AC-4EA0-A644-43D09E28E73F}"/>
              </a:ext>
            </a:extLst>
          </p:cNvPr>
          <p:cNvSpPr/>
          <p:nvPr/>
        </p:nvSpPr>
        <p:spPr>
          <a:xfrm>
            <a:off x="4320902" y="5122227"/>
            <a:ext cx="912814" cy="276999"/>
          </a:xfrm>
          <a:prstGeom prst="rect">
            <a:avLst/>
          </a:prstGeom>
        </p:spPr>
        <p:txBody>
          <a:bodyPr wrap="none">
            <a:spAutoFit/>
          </a:bodyPr>
          <a:lstStyle/>
          <a:p>
            <a:r>
              <a:rPr lang="sv-SE" sz="1200" dirty="0"/>
              <a:t>www.svd.se</a:t>
            </a:r>
          </a:p>
        </p:txBody>
      </p:sp>
      <p:sp>
        <p:nvSpPr>
          <p:cNvPr id="14" name="Rektangel 13">
            <a:extLst>
              <a:ext uri="{FF2B5EF4-FFF2-40B4-BE49-F238E27FC236}">
                <a16:creationId xmlns:a16="http://schemas.microsoft.com/office/drawing/2014/main" id="{A5275CF2-8DE8-4B95-93C9-CE4FFE356211}"/>
              </a:ext>
            </a:extLst>
          </p:cNvPr>
          <p:cNvSpPr/>
          <p:nvPr/>
        </p:nvSpPr>
        <p:spPr>
          <a:xfrm>
            <a:off x="8724669" y="3745366"/>
            <a:ext cx="912814" cy="276999"/>
          </a:xfrm>
          <a:prstGeom prst="rect">
            <a:avLst/>
          </a:prstGeom>
        </p:spPr>
        <p:txBody>
          <a:bodyPr wrap="none">
            <a:spAutoFit/>
          </a:bodyPr>
          <a:lstStyle/>
          <a:p>
            <a:r>
              <a:rPr lang="sv-SE" sz="1200" dirty="0"/>
              <a:t>www.svd.se</a:t>
            </a:r>
          </a:p>
        </p:txBody>
      </p:sp>
    </p:spTree>
    <p:extLst>
      <p:ext uri="{BB962C8B-B14F-4D97-AF65-F5344CB8AC3E}">
        <p14:creationId xmlns:p14="http://schemas.microsoft.com/office/powerpoint/2010/main" val="2816775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website&#10;&#10;Description automatically generated">
            <a:extLst>
              <a:ext uri="{FF2B5EF4-FFF2-40B4-BE49-F238E27FC236}">
                <a16:creationId xmlns:a16="http://schemas.microsoft.com/office/drawing/2014/main" id="{4F214A6C-7E38-4FE0-8052-868FE0CF58E0}"/>
              </a:ext>
            </a:extLst>
          </p:cNvPr>
          <p:cNvPicPr>
            <a:picLocks noChangeAspect="1"/>
          </p:cNvPicPr>
          <p:nvPr/>
        </p:nvPicPr>
        <p:blipFill>
          <a:blip r:embed="rId3"/>
          <a:stretch>
            <a:fillRect/>
          </a:stretch>
        </p:blipFill>
        <p:spPr>
          <a:xfrm>
            <a:off x="4015642" y="1188779"/>
            <a:ext cx="4094670" cy="4266687"/>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618" t="17856" r="38088" b="11310"/>
          <a:stretch/>
        </p:blipFill>
        <p:spPr bwMode="auto">
          <a:xfrm>
            <a:off x="87858" y="3006838"/>
            <a:ext cx="4046534" cy="3476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Bildobjekt 4">
            <a:extLst>
              <a:ext uri="{FF2B5EF4-FFF2-40B4-BE49-F238E27FC236}">
                <a16:creationId xmlns:a16="http://schemas.microsoft.com/office/drawing/2014/main" id="{E2793860-B4A5-4D7F-A2C6-A68A688A19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8792" y="210963"/>
            <a:ext cx="3860348" cy="4462631"/>
          </a:xfrm>
          <a:prstGeom prst="rect">
            <a:avLst/>
          </a:prstGeom>
        </p:spPr>
      </p:pic>
      <p:sp>
        <p:nvSpPr>
          <p:cNvPr id="7" name="Rektangel 6">
            <a:extLst>
              <a:ext uri="{FF2B5EF4-FFF2-40B4-BE49-F238E27FC236}">
                <a16:creationId xmlns:a16="http://schemas.microsoft.com/office/drawing/2014/main" id="{F247B55D-6786-44EB-AA08-A8F591586A21}"/>
              </a:ext>
            </a:extLst>
          </p:cNvPr>
          <p:cNvSpPr/>
          <p:nvPr/>
        </p:nvSpPr>
        <p:spPr>
          <a:xfrm>
            <a:off x="107144" y="6486000"/>
            <a:ext cx="885563" cy="276999"/>
          </a:xfrm>
          <a:prstGeom prst="rect">
            <a:avLst/>
          </a:prstGeom>
        </p:spPr>
        <p:txBody>
          <a:bodyPr wrap="none">
            <a:spAutoFit/>
          </a:bodyPr>
          <a:lstStyle/>
          <a:p>
            <a:r>
              <a:rPr lang="sv-SE" sz="1200" dirty="0"/>
              <a:t>www.svt.se</a:t>
            </a:r>
          </a:p>
        </p:txBody>
      </p:sp>
      <p:sp>
        <p:nvSpPr>
          <p:cNvPr id="8" name="Rektangel 7">
            <a:extLst>
              <a:ext uri="{FF2B5EF4-FFF2-40B4-BE49-F238E27FC236}">
                <a16:creationId xmlns:a16="http://schemas.microsoft.com/office/drawing/2014/main" id="{2B652416-FE66-4BAD-AF3B-81BF4F8564A8}"/>
              </a:ext>
            </a:extLst>
          </p:cNvPr>
          <p:cNvSpPr/>
          <p:nvPr/>
        </p:nvSpPr>
        <p:spPr>
          <a:xfrm>
            <a:off x="4794007" y="5392222"/>
            <a:ext cx="912814" cy="276999"/>
          </a:xfrm>
          <a:prstGeom prst="rect">
            <a:avLst/>
          </a:prstGeom>
        </p:spPr>
        <p:txBody>
          <a:bodyPr wrap="none">
            <a:spAutoFit/>
          </a:bodyPr>
          <a:lstStyle/>
          <a:p>
            <a:r>
              <a:rPr lang="sv-SE" sz="1200" dirty="0"/>
              <a:t>www.svd.se</a:t>
            </a:r>
          </a:p>
        </p:txBody>
      </p:sp>
      <p:sp>
        <p:nvSpPr>
          <p:cNvPr id="9" name="Rektangel 8">
            <a:extLst>
              <a:ext uri="{FF2B5EF4-FFF2-40B4-BE49-F238E27FC236}">
                <a16:creationId xmlns:a16="http://schemas.microsoft.com/office/drawing/2014/main" id="{1E167D25-1B8B-4E6D-B152-6A52CA0BC4A7}"/>
              </a:ext>
            </a:extLst>
          </p:cNvPr>
          <p:cNvSpPr/>
          <p:nvPr/>
        </p:nvSpPr>
        <p:spPr>
          <a:xfrm>
            <a:off x="8179597" y="4630100"/>
            <a:ext cx="885563" cy="276999"/>
          </a:xfrm>
          <a:prstGeom prst="rect">
            <a:avLst/>
          </a:prstGeom>
        </p:spPr>
        <p:txBody>
          <a:bodyPr wrap="none">
            <a:spAutoFit/>
          </a:bodyPr>
          <a:lstStyle/>
          <a:p>
            <a:r>
              <a:rPr lang="sv-SE" sz="1200" dirty="0"/>
              <a:t>www.svt.se</a:t>
            </a:r>
          </a:p>
        </p:txBody>
      </p:sp>
    </p:spTree>
    <p:extLst>
      <p:ext uri="{BB962C8B-B14F-4D97-AF65-F5344CB8AC3E}">
        <p14:creationId xmlns:p14="http://schemas.microsoft.com/office/powerpoint/2010/main" val="1810140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07E3144E-EB5B-493A-84FC-3E85E6935EF7}"/>
              </a:ext>
            </a:extLst>
          </p:cNvPr>
          <p:cNvSpPr>
            <a:spLocks noGrp="1"/>
          </p:cNvSpPr>
          <p:nvPr>
            <p:ph type="title"/>
          </p:nvPr>
        </p:nvSpPr>
        <p:spPr>
          <a:xfrm>
            <a:off x="1893237" y="150775"/>
            <a:ext cx="8405526" cy="1268009"/>
          </a:xfrm>
        </p:spPr>
        <p:txBody>
          <a:bodyPr>
            <a:noAutofit/>
          </a:bodyPr>
          <a:lstStyle/>
          <a:p>
            <a:pPr algn="ctr"/>
            <a:r>
              <a:rPr lang="sv-SE" sz="4000" dirty="0"/>
              <a:t>Antibiotikaresistenta bakterier </a:t>
            </a:r>
            <a:br>
              <a:rPr lang="sv-SE" sz="4000" dirty="0"/>
            </a:br>
            <a:r>
              <a:rPr lang="sv-SE" sz="4000" dirty="0"/>
              <a:t>ökar i många delar av världen</a:t>
            </a:r>
          </a:p>
        </p:txBody>
      </p:sp>
      <p:pic>
        <p:nvPicPr>
          <p:cNvPr id="6" name="Picture 6" descr="Map&#10;&#10;Description automatically generated">
            <a:extLst>
              <a:ext uri="{FF2B5EF4-FFF2-40B4-BE49-F238E27FC236}">
                <a16:creationId xmlns:a16="http://schemas.microsoft.com/office/drawing/2014/main" id="{C70E2F98-DE23-4D59-B99F-88B39E16C5BE}"/>
              </a:ext>
            </a:extLst>
          </p:cNvPr>
          <p:cNvPicPr>
            <a:picLocks noChangeAspect="1"/>
          </p:cNvPicPr>
          <p:nvPr/>
        </p:nvPicPr>
        <p:blipFill>
          <a:blip r:embed="rId3"/>
          <a:stretch>
            <a:fillRect/>
          </a:stretch>
        </p:blipFill>
        <p:spPr>
          <a:xfrm>
            <a:off x="1981420" y="1335656"/>
            <a:ext cx="8235350" cy="5523780"/>
          </a:xfrm>
          <a:prstGeom prst="rect">
            <a:avLst/>
          </a:prstGeom>
        </p:spPr>
      </p:pic>
      <p:sp>
        <p:nvSpPr>
          <p:cNvPr id="2" name="Rektangel 1">
            <a:extLst>
              <a:ext uri="{FF2B5EF4-FFF2-40B4-BE49-F238E27FC236}">
                <a16:creationId xmlns:a16="http://schemas.microsoft.com/office/drawing/2014/main" id="{DA52A3E0-9255-4C49-9735-194B96CCCC5E}"/>
              </a:ext>
            </a:extLst>
          </p:cNvPr>
          <p:cNvSpPr/>
          <p:nvPr/>
        </p:nvSpPr>
        <p:spPr>
          <a:xfrm>
            <a:off x="6974039" y="6406476"/>
            <a:ext cx="3212033" cy="276999"/>
          </a:xfrm>
          <a:prstGeom prst="rect">
            <a:avLst/>
          </a:prstGeom>
        </p:spPr>
        <p:txBody>
          <a:bodyPr wrap="none">
            <a:spAutoFit/>
          </a:bodyPr>
          <a:lstStyle/>
          <a:p>
            <a:r>
              <a:rPr lang="sv-SE" sz="1200" dirty="0"/>
              <a:t>resistancemap.cddep.org/</a:t>
            </a:r>
            <a:r>
              <a:rPr lang="sv-SE" sz="1200" dirty="0" err="1"/>
              <a:t>antibioticresistance.php</a:t>
            </a:r>
            <a:endParaRPr lang="sv-SE" sz="1200" dirty="0"/>
          </a:p>
        </p:txBody>
      </p:sp>
    </p:spTree>
    <p:extLst>
      <p:ext uri="{BB962C8B-B14F-4D97-AF65-F5344CB8AC3E}">
        <p14:creationId xmlns:p14="http://schemas.microsoft.com/office/powerpoint/2010/main" val="1785421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166344"/>
            <a:ext cx="10515600" cy="1026392"/>
          </a:xfrm>
        </p:spPr>
        <p:txBody>
          <a:bodyPr>
            <a:normAutofit/>
          </a:bodyPr>
          <a:lstStyle/>
          <a:p>
            <a:pPr algn="ctr"/>
            <a:r>
              <a:rPr lang="sv-SE" sz="4000" dirty="0"/>
              <a:t>Antibiotikaresistens i Sverige</a:t>
            </a:r>
          </a:p>
        </p:txBody>
      </p:sp>
      <p:pic>
        <p:nvPicPr>
          <p:cNvPr id="4" name="Bildobjekt 3"/>
          <p:cNvPicPr>
            <a:picLocks noChangeAspect="1"/>
          </p:cNvPicPr>
          <p:nvPr/>
        </p:nvPicPr>
        <p:blipFill>
          <a:blip r:embed="rId3"/>
          <a:stretch>
            <a:fillRect/>
          </a:stretch>
        </p:blipFill>
        <p:spPr>
          <a:xfrm>
            <a:off x="719450" y="1192735"/>
            <a:ext cx="4981575" cy="4657725"/>
          </a:xfrm>
          <a:prstGeom prst="rect">
            <a:avLst/>
          </a:prstGeom>
        </p:spPr>
      </p:pic>
      <p:pic>
        <p:nvPicPr>
          <p:cNvPr id="5" name="Bildobjekt 4"/>
          <p:cNvPicPr>
            <a:picLocks noChangeAspect="1"/>
          </p:cNvPicPr>
          <p:nvPr/>
        </p:nvPicPr>
        <p:blipFill>
          <a:blip r:embed="rId4"/>
          <a:stretch>
            <a:fillRect/>
          </a:stretch>
        </p:blipFill>
        <p:spPr>
          <a:xfrm>
            <a:off x="5701025" y="1192735"/>
            <a:ext cx="5825437" cy="4657725"/>
          </a:xfrm>
          <a:prstGeom prst="rect">
            <a:avLst/>
          </a:prstGeom>
        </p:spPr>
      </p:pic>
    </p:spTree>
    <p:extLst>
      <p:ext uri="{BB962C8B-B14F-4D97-AF65-F5344CB8AC3E}">
        <p14:creationId xmlns:p14="http://schemas.microsoft.com/office/powerpoint/2010/main" val="235048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57239"/>
            <a:ext cx="10515600" cy="1325563"/>
          </a:xfrm>
        </p:spPr>
        <p:txBody>
          <a:bodyPr>
            <a:normAutofit/>
          </a:bodyPr>
          <a:lstStyle/>
          <a:p>
            <a:pPr algn="ctr"/>
            <a:r>
              <a:rPr lang="sv-SE" sz="4000" dirty="0"/>
              <a:t>Så många kan drabbas av </a:t>
            </a:r>
            <a:br>
              <a:rPr lang="sv-SE" sz="4000" dirty="0"/>
            </a:br>
            <a:r>
              <a:rPr lang="sv-SE" sz="4000" dirty="0"/>
              <a:t>resistenta bakterier i framtiden</a:t>
            </a:r>
          </a:p>
        </p:txBody>
      </p:sp>
      <p:pic>
        <p:nvPicPr>
          <p:cNvPr id="1026" name="Picture 2" descr="Graf som visar att antalet personer som kan drabbas av resistenta bakterier kan Ã¶ka frÃ¥n 15129 Ã¥r 2018 till 70954 Ã¥r 2050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355" y="1843815"/>
            <a:ext cx="7431548" cy="41860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0F02F5C-76C4-47C8-83C8-121BE9EEB366}"/>
              </a:ext>
            </a:extLst>
          </p:cNvPr>
          <p:cNvSpPr txBox="1"/>
          <p:nvPr/>
        </p:nvSpPr>
        <p:spPr>
          <a:xfrm>
            <a:off x="7220197" y="6190890"/>
            <a:ext cx="394238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Källa: </a:t>
            </a:r>
            <a:r>
              <a:rPr lang="en-US" sz="1200" dirty="0" err="1">
                <a:cs typeface="Calibri"/>
              </a:rPr>
              <a:t>Folkhälsomyndigheten</a:t>
            </a:r>
          </a:p>
        </p:txBody>
      </p:sp>
    </p:spTree>
    <p:extLst>
      <p:ext uri="{BB962C8B-B14F-4D97-AF65-F5344CB8AC3E}">
        <p14:creationId xmlns:p14="http://schemas.microsoft.com/office/powerpoint/2010/main" val="1713392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pPr algn="ctr"/>
            <a:r>
              <a:rPr lang="sv-SE" sz="4000" dirty="0"/>
              <a:t>Brist på ny antibiotika sedan 80-talet</a:t>
            </a:r>
          </a:p>
        </p:txBody>
      </p:sp>
      <p:pic>
        <p:nvPicPr>
          <p:cNvPr id="1026" name="Picture 2" descr="https://www.reactgroup.org/wp-content/uploads/2016/09/ab-discovery-timel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219" y="1878473"/>
            <a:ext cx="11265568" cy="3594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014722"/>
      </p:ext>
    </p:extLst>
  </p:cSld>
  <p:clrMapOvr>
    <a:masterClrMapping/>
  </p:clrMapOvr>
</p:sld>
</file>

<file path=ppt/theme/theme1.xml><?xml version="1.0" encoding="utf-8"?>
<a:theme xmlns:a="http://schemas.openxmlformats.org/drawingml/2006/main" name="Office Theme">
  <a:themeElements>
    <a:clrScheme name="Humla">
      <a:dk1>
        <a:sysClr val="windowText" lastClr="000000"/>
      </a:dk1>
      <a:lt1>
        <a:sysClr val="window" lastClr="FFFFFF"/>
      </a:lt1>
      <a:dk2>
        <a:srgbClr val="000000"/>
      </a:dk2>
      <a:lt2>
        <a:srgbClr val="FFFFFF"/>
      </a:lt2>
      <a:accent1>
        <a:srgbClr val="828282"/>
      </a:accent1>
      <a:accent2>
        <a:srgbClr val="BEBEBE"/>
      </a:accent2>
      <a:accent3>
        <a:srgbClr val="E6E6E6"/>
      </a:accent3>
      <a:accent4>
        <a:srgbClr val="990000"/>
      </a:accent4>
      <a:accent5>
        <a:srgbClr val="FFFFFF"/>
      </a:accent5>
      <a:accent6>
        <a:srgbClr val="FFFFFF"/>
      </a:accent6>
      <a:hlink>
        <a:srgbClr val="FFFFFF"/>
      </a:hlink>
      <a:folHlink>
        <a:srgbClr val="FFFFFF"/>
      </a:folHlink>
    </a:clrScheme>
    <a:fontScheme name="Humla">
      <a:majorFont>
        <a:latin typeface="Gill Alt One MT"/>
        <a:ea typeface=""/>
        <a:cs typeface=""/>
      </a:majorFont>
      <a:minorFont>
        <a:latin typeface="Gill Alt One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3158</TotalTime>
  <Words>1892</Words>
  <Application>Microsoft Office PowerPoint</Application>
  <PresentationFormat>Bredbild</PresentationFormat>
  <Paragraphs>126</Paragraphs>
  <Slides>13</Slides>
  <Notes>13</Notes>
  <HiddenSlides>0</HiddenSlides>
  <MMClips>1</MMClips>
  <ScaleCrop>false</ScaleCrop>
  <HeadingPairs>
    <vt:vector size="6" baseType="variant">
      <vt:variant>
        <vt:lpstr>Använt teckensnitt</vt:lpstr>
      </vt:variant>
      <vt:variant>
        <vt:i4>9</vt:i4>
      </vt:variant>
      <vt:variant>
        <vt:lpstr>Tema</vt:lpstr>
      </vt:variant>
      <vt:variant>
        <vt:i4>2</vt:i4>
      </vt:variant>
      <vt:variant>
        <vt:lpstr>Bildrubriker</vt:lpstr>
      </vt:variant>
      <vt:variant>
        <vt:i4>13</vt:i4>
      </vt:variant>
    </vt:vector>
  </HeadingPairs>
  <TitlesOfParts>
    <vt:vector size="24" baseType="lpstr">
      <vt:lpstr>Arial</vt:lpstr>
      <vt:lpstr>Arial,Sans-Serif</vt:lpstr>
      <vt:lpstr>Calibri</vt:lpstr>
      <vt:lpstr>Calibri Light</vt:lpstr>
      <vt:lpstr>Gill Alt One MT</vt:lpstr>
      <vt:lpstr>Gill Sans MT</vt:lpstr>
      <vt:lpstr>Muli</vt:lpstr>
      <vt:lpstr>Tahoma</vt:lpstr>
      <vt:lpstr>Times New Roman</vt:lpstr>
      <vt:lpstr>Office Theme</vt:lpstr>
      <vt:lpstr>Office-tema</vt:lpstr>
      <vt:lpstr>Rädda antibiotikan  med kunskap och handling</vt:lpstr>
      <vt:lpstr>PowerPoint-presentation</vt:lpstr>
      <vt:lpstr>Antibiotikaresistens: Läget i världen</vt:lpstr>
      <vt:lpstr>PowerPoint-presentation</vt:lpstr>
      <vt:lpstr>PowerPoint-presentation</vt:lpstr>
      <vt:lpstr>Antibiotikaresistenta bakterier  ökar i många delar av världen</vt:lpstr>
      <vt:lpstr>Antibiotikaresistens i Sverige</vt:lpstr>
      <vt:lpstr>Så många kan drabbas av  resistenta bakterier i framtiden</vt:lpstr>
      <vt:lpstr>Brist på ny antibiotika sedan 80-talet</vt:lpstr>
      <vt:lpstr>Få företag satsar på att utveckla ny antibiotika</vt:lpstr>
      <vt:lpstr>FN-deklaration om antibiotikaresistens 2016</vt:lpstr>
      <vt:lpstr>WHO: Global Action Plan  on Microbial Resistance</vt:lpstr>
      <vt:lpstr>PowerPoint-presentation</vt:lpstr>
    </vt:vector>
  </TitlesOfParts>
  <Company>Rosendalsgymnasiet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Antibiotikaresistens</dc:title>
  <dc:creator>sofmel1ros</dc:creator>
  <cp:lastModifiedBy>Ida Solum</cp:lastModifiedBy>
  <cp:revision>481</cp:revision>
  <dcterms:created xsi:type="dcterms:W3CDTF">2019-09-04T19:42:56Z</dcterms:created>
  <dcterms:modified xsi:type="dcterms:W3CDTF">2022-09-23T10:22:08Z</dcterms:modified>
</cp:coreProperties>
</file>