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9" r:id="rId2"/>
    <p:sldId id="256" r:id="rId3"/>
    <p:sldId id="263" r:id="rId4"/>
    <p:sldId id="315" r:id="rId5"/>
    <p:sldId id="317" r:id="rId6"/>
    <p:sldId id="258" r:id="rId7"/>
    <p:sldId id="259" r:id="rId8"/>
    <p:sldId id="260" r:id="rId9"/>
    <p:sldId id="319" r:id="rId10"/>
    <p:sldId id="306" r:id="rId11"/>
    <p:sldId id="308" r:id="rId12"/>
    <p:sldId id="300" r:id="rId13"/>
  </p:sldIdLst>
  <p:sldSz cx="12192000" cy="6858000"/>
  <p:notesSz cx="6858000" cy="14668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831" autoAdjust="0"/>
  </p:normalViewPr>
  <p:slideViewPr>
    <p:cSldViewPr snapToGrid="0">
      <p:cViewPr varScale="1">
        <p:scale>
          <a:sx n="46" d="100"/>
          <a:sy n="46" d="100"/>
        </p:scale>
        <p:origin x="157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G:\Min%20enhet\Rosendalsgymnasiet\Antibiotikaresistensprojekt%20UU\Diagram%20effekt%20av%20antibiotik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sv-SE" sz="1800" baseline="0" dirty="0"/>
              <a:t>Effekt av antibiotika på lindriga halsinfektioner</a:t>
            </a:r>
          </a:p>
        </c:rich>
      </c:tx>
      <c:layout>
        <c:manualLayout>
          <c:xMode val="edge"/>
          <c:yMode val="edge"/>
          <c:x val="0.11101709301262713"/>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Blad1!$A$2</c:f>
              <c:strCache>
                <c:ptCount val="1"/>
                <c:pt idx="0">
                  <c:v>placebo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Blad1!$B$1:$C$1</c:f>
              <c:strCache>
                <c:ptCount val="2"/>
                <c:pt idx="0">
                  <c:v>dag 3</c:v>
                </c:pt>
                <c:pt idx="1">
                  <c:v>dag 7</c:v>
                </c:pt>
              </c:strCache>
            </c:strRef>
          </c:cat>
          <c:val>
            <c:numRef>
              <c:f>Blad1!$B$2:$C$2</c:f>
              <c:numCache>
                <c:formatCode>General</c:formatCode>
                <c:ptCount val="2"/>
                <c:pt idx="0">
                  <c:v>34</c:v>
                </c:pt>
                <c:pt idx="1">
                  <c:v>82</c:v>
                </c:pt>
              </c:numCache>
            </c:numRef>
          </c:val>
          <c:extLst>
            <c:ext xmlns:c16="http://schemas.microsoft.com/office/drawing/2014/chart" uri="{C3380CC4-5D6E-409C-BE32-E72D297353CC}">
              <c16:uniqueId val="{00000000-BE94-4324-9E28-3FC31B62CF38}"/>
            </c:ext>
          </c:extLst>
        </c:ser>
        <c:ser>
          <c:idx val="1"/>
          <c:order val="1"/>
          <c:tx>
            <c:strRef>
              <c:f>Blad1!$A$3</c:f>
              <c:strCache>
                <c:ptCount val="1"/>
                <c:pt idx="0">
                  <c:v>antibiotika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Blad1!$B$1:$C$1</c:f>
              <c:strCache>
                <c:ptCount val="2"/>
                <c:pt idx="0">
                  <c:v>dag 3</c:v>
                </c:pt>
                <c:pt idx="1">
                  <c:v>dag 7</c:v>
                </c:pt>
              </c:strCache>
            </c:strRef>
          </c:cat>
          <c:val>
            <c:numRef>
              <c:f>Blad1!$B$3:$C$3</c:f>
              <c:numCache>
                <c:formatCode>General</c:formatCode>
                <c:ptCount val="2"/>
                <c:pt idx="0">
                  <c:v>51</c:v>
                </c:pt>
                <c:pt idx="1">
                  <c:v>87</c:v>
                </c:pt>
              </c:numCache>
            </c:numRef>
          </c:val>
          <c:extLst>
            <c:ext xmlns:c16="http://schemas.microsoft.com/office/drawing/2014/chart" uri="{C3380CC4-5D6E-409C-BE32-E72D297353CC}">
              <c16:uniqueId val="{00000001-BE94-4324-9E28-3FC31B62CF38}"/>
            </c:ext>
          </c:extLst>
        </c:ser>
        <c:dLbls>
          <c:showLegendKey val="0"/>
          <c:showVal val="0"/>
          <c:showCatName val="0"/>
          <c:showSerName val="0"/>
          <c:showPercent val="0"/>
          <c:showBubbleSize val="0"/>
        </c:dLbls>
        <c:gapWidth val="219"/>
        <c:overlap val="-27"/>
        <c:axId val="519836672"/>
        <c:axId val="519835360"/>
      </c:barChart>
      <c:catAx>
        <c:axId val="5198366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19835360"/>
        <c:crosses val="autoZero"/>
        <c:auto val="1"/>
        <c:lblAlgn val="ctr"/>
        <c:lblOffset val="100"/>
        <c:noMultiLvlLbl val="0"/>
      </c:catAx>
      <c:valAx>
        <c:axId val="519835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sz="1600"/>
                  <a:t>Andel symtomfria</a:t>
                </a:r>
                <a:r>
                  <a:rPr lang="sv-SE" sz="1600" baseline="0"/>
                  <a:t> </a:t>
                </a:r>
              </a:p>
              <a:p>
                <a:pPr>
                  <a:defRPr sz="1600"/>
                </a:pPr>
                <a:r>
                  <a:rPr lang="sv-SE" sz="1600" baseline="0"/>
                  <a:t>personer (%)</a:t>
                </a:r>
                <a:endParaRPr lang="sv-SE" sz="1600"/>
              </a:p>
            </c:rich>
          </c:tx>
          <c:layout>
            <c:manualLayout>
              <c:xMode val="edge"/>
              <c:yMode val="edge"/>
              <c:x val="2.9993183367416496E-2"/>
              <c:y val="0.278412418651186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1983667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D6C94-D723-4EBF-AC15-9CC2005A6DBA}" type="datetimeFigureOut">
              <a:rPr lang="sv-SE" smtClean="0"/>
              <a:t>2022-04-07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CD200-0EEF-4AFB-9C3B-0B8C3B095D21}" type="slidenum">
              <a:rPr lang="sv-SE" smtClean="0"/>
              <a:t>‹#›</a:t>
            </a:fld>
            <a:endParaRPr lang="sv-SE"/>
          </a:p>
        </p:txBody>
      </p:sp>
    </p:spTree>
    <p:extLst>
      <p:ext uri="{BB962C8B-B14F-4D97-AF65-F5344CB8AC3E}">
        <p14:creationId xmlns:p14="http://schemas.microsoft.com/office/powerpoint/2010/main" val="334911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gregion.se/halsa-och-vard/vardgivarwebben/vardriktlinjer/strama/informationsmateri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xels.com/photo/person-in-white-scrub-suit-holding-black-pen-498914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xhere.com/en/photo/145724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chrane.org/CD000023/ARI_antibiotics-people-sore-throa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sv/vectors/influensa-feber-grippe-kall-s%C3%A4ng-15609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ICU_IV_1.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sv/photos/medicinsk-drift-kirurgi-l%C3%A4kare-505114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bildbank.barncancerfonden.se/" TargetMode="External"/><Relationship Id="rId4" Type="http://schemas.openxmlformats.org/officeDocument/2006/relationships/hyperlink" Target="https://mediabank.ki.se/search/Images/hospital%20environmen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29CD200-0EEF-4AFB-9C3B-0B8C3B095D21}" type="slidenum">
              <a:rPr lang="sv-SE" smtClean="0"/>
              <a:t>1</a:t>
            </a:fld>
            <a:endParaRPr lang="sv-SE"/>
          </a:p>
        </p:txBody>
      </p:sp>
    </p:spTree>
    <p:extLst>
      <p:ext uri="{BB962C8B-B14F-4D97-AF65-F5344CB8AC3E}">
        <p14:creationId xmlns:p14="http://schemas.microsoft.com/office/powerpoint/2010/main" val="137689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C29CD200-0EEF-4AFB-9C3B-0B8C3B095D21}" type="slidenum">
              <a:rPr lang="sv-SE" smtClean="0"/>
              <a:t>10</a:t>
            </a:fld>
            <a:endParaRPr lang="sv-SE"/>
          </a:p>
        </p:txBody>
      </p:sp>
    </p:spTree>
    <p:extLst>
      <p:ext uri="{BB962C8B-B14F-4D97-AF65-F5344CB8AC3E}">
        <p14:creationId xmlns:p14="http://schemas.microsoft.com/office/powerpoint/2010/main" val="406796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Riktlinjer för antibiotikaanvändning har tagits fram för sjukvården och dessa bygger på att man värderat:</a:t>
            </a:r>
          </a:p>
          <a:p>
            <a:pPr marL="628650" lvl="1" indent="-171450">
              <a:buFont typeface="Arial" panose="020B0604020202020204" pitchFamily="34" charset="0"/>
              <a:buChar char="•"/>
            </a:pPr>
            <a:r>
              <a:rPr lang="sv-SE" sz="1200" b="0" i="0" kern="1200" dirty="0">
                <a:solidFill>
                  <a:schemeClr val="tx1"/>
                </a:solidFill>
                <a:effectLst/>
                <a:latin typeface="+mn-lt"/>
                <a:ea typeface="+mn-ea"/>
                <a:cs typeface="+mn-cs"/>
              </a:rPr>
              <a:t>Hur allvarlig sjukdomen är.</a:t>
            </a:r>
          </a:p>
          <a:p>
            <a:pPr marL="628650" lvl="1" indent="-171450">
              <a:buFont typeface="Arial" panose="020B0604020202020204" pitchFamily="34" charset="0"/>
              <a:buChar char="•"/>
            </a:pPr>
            <a:r>
              <a:rPr lang="sv-SE" sz="1200" b="0" i="0" kern="1200" dirty="0">
                <a:solidFill>
                  <a:schemeClr val="tx1"/>
                </a:solidFill>
                <a:effectLst/>
                <a:latin typeface="+mn-lt"/>
                <a:ea typeface="+mn-ea"/>
                <a:cs typeface="+mn-cs"/>
              </a:rPr>
              <a:t>Nyttan av antibiotika.</a:t>
            </a:r>
          </a:p>
          <a:p>
            <a:pPr marL="628650" lvl="1" indent="-171450">
              <a:buFont typeface="Arial" panose="020B0604020202020204" pitchFamily="34" charset="0"/>
              <a:buChar char="•"/>
            </a:pPr>
            <a:r>
              <a:rPr lang="sv-SE" sz="1200" b="0" i="0" kern="1200" dirty="0">
                <a:solidFill>
                  <a:schemeClr val="tx1"/>
                </a:solidFill>
                <a:effectLst/>
                <a:latin typeface="+mn-lt"/>
                <a:ea typeface="+mn-ea"/>
                <a:cs typeface="+mn-cs"/>
              </a:rPr>
              <a:t>Det lidande patienten utsätts för</a:t>
            </a:r>
            <a:r>
              <a:rPr lang="sv-SE" sz="1200" b="0" i="0" kern="1200" baseline="0" dirty="0">
                <a:solidFill>
                  <a:schemeClr val="tx1"/>
                </a:solidFill>
                <a:effectLst/>
                <a:latin typeface="+mn-lt"/>
                <a:ea typeface="+mn-ea"/>
                <a:cs typeface="+mn-cs"/>
              </a:rPr>
              <a:t> (ska man trycka mer på etiken här?)</a:t>
            </a:r>
            <a:br>
              <a:rPr lang="sv-SE" sz="1200" b="0" i="0" kern="1200" dirty="0">
                <a:solidFill>
                  <a:schemeClr val="tx1"/>
                </a:solidFill>
                <a:effectLst/>
                <a:latin typeface="+mn-lt"/>
                <a:ea typeface="+mn-ea"/>
                <a:cs typeface="+mn-cs"/>
              </a:rPr>
            </a:br>
            <a:endParaRPr lang="sv-SE"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b="0" i="0" kern="1200" dirty="0">
                <a:solidFill>
                  <a:schemeClr val="tx1"/>
                </a:solidFill>
                <a:effectLst/>
                <a:latin typeface="+mn-lt"/>
                <a:ea typeface="+mn-ea"/>
                <a:cs typeface="+mn-cs"/>
              </a:rPr>
              <a:t>Dessa riktlinjer har förändrats genom åren och nu har man alltså en mer restriktiv användning.</a:t>
            </a:r>
          </a:p>
          <a:p>
            <a:endParaRPr lang="sv-SE" dirty="0">
              <a:cs typeface="Calibri" panose="020F0502020204030204"/>
            </a:endParaRPr>
          </a:p>
          <a:p>
            <a:pPr marL="171450" indent="-171450">
              <a:buFont typeface="Arial" panose="020B0604020202020204" pitchFamily="34" charset="0"/>
              <a:buChar char="•"/>
            </a:pPr>
            <a:r>
              <a:rPr lang="sv-SE" dirty="0"/>
              <a:t>Informationen till övningen är hämtad från Strama Västra Götaland: </a:t>
            </a:r>
            <a:r>
              <a:rPr lang="sv-SE" dirty="0">
                <a:hlinkClick r:id="rId3"/>
              </a:rPr>
              <a:t>https://www.vgregion.se/halsa-och-vard/vardgivarwebben/vardriktlinjer/strama/informationsmaterial/</a:t>
            </a:r>
            <a:r>
              <a:rPr lang="sv-SE" dirty="0"/>
              <a:t>. </a:t>
            </a:r>
            <a:endParaRPr lang="sv-SE" dirty="0">
              <a:cs typeface="Calibri"/>
            </a:endParaRPr>
          </a:p>
        </p:txBody>
      </p:sp>
      <p:sp>
        <p:nvSpPr>
          <p:cNvPr id="4" name="Platshållare för bildnummer 3"/>
          <p:cNvSpPr>
            <a:spLocks noGrp="1"/>
          </p:cNvSpPr>
          <p:nvPr>
            <p:ph type="sldNum" sz="quarter" idx="10"/>
          </p:nvPr>
        </p:nvSpPr>
        <p:spPr/>
        <p:txBody>
          <a:bodyPr/>
          <a:lstStyle/>
          <a:p>
            <a:fld id="{C29CD200-0EEF-4AFB-9C3B-0B8C3B095D21}" type="slidenum">
              <a:rPr lang="sv-SE" smtClean="0"/>
              <a:t>11</a:t>
            </a:fld>
            <a:endParaRPr lang="sv-SE"/>
          </a:p>
        </p:txBody>
      </p:sp>
    </p:spTree>
    <p:extLst>
      <p:ext uri="{BB962C8B-B14F-4D97-AF65-F5344CB8AC3E}">
        <p14:creationId xmlns:p14="http://schemas.microsoft.com/office/powerpoint/2010/main" val="407859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sv-SE" dirty="0"/>
              <a:t>Det</a:t>
            </a:r>
            <a:r>
              <a:rPr lang="sv-SE" baseline="0" dirty="0"/>
              <a:t> är viktigt att påpeka för eleverna att man ibland behöver ta antibiotika och att det i så fall inte är något att skämmas över. Det viktiga är att det är läkaren som tar beslutet!</a:t>
            </a:r>
            <a:endParaRPr lang="sv-SE"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r>
              <a:rPr lang="sv-SE" dirty="0"/>
              <a:t>Bildkälla: </a:t>
            </a:r>
            <a:r>
              <a:rPr lang="sv-SE" dirty="0">
                <a:hlinkClick r:id="rId3"/>
              </a:rPr>
              <a:t>https://www.pexels.com/photo/person-in-white-scrub-suit-holding-black-pen-4989149/</a:t>
            </a:r>
            <a:endParaRPr lang="sv-SE" dirty="0">
              <a:cs typeface="Calibri" panose="020F0502020204030204"/>
            </a:endParaRPr>
          </a:p>
          <a:p>
            <a:endParaRPr lang="sv-SE" dirty="0">
              <a:cs typeface="Calibri" panose="020F0502020204030204"/>
            </a:endParaRPr>
          </a:p>
        </p:txBody>
      </p:sp>
      <p:sp>
        <p:nvSpPr>
          <p:cNvPr id="4" name="Platshållare för bildnummer 3"/>
          <p:cNvSpPr>
            <a:spLocks noGrp="1"/>
          </p:cNvSpPr>
          <p:nvPr>
            <p:ph type="sldNum" sz="quarter" idx="10"/>
          </p:nvPr>
        </p:nvSpPr>
        <p:spPr/>
        <p:txBody>
          <a:bodyPr/>
          <a:lstStyle/>
          <a:p>
            <a:fld id="{C29CD200-0EEF-4AFB-9C3B-0B8C3B095D21}" type="slidenum">
              <a:rPr lang="sv-SE" smtClean="0"/>
              <a:t>12</a:t>
            </a:fld>
            <a:endParaRPr lang="sv-SE"/>
          </a:p>
        </p:txBody>
      </p:sp>
    </p:spTree>
    <p:extLst>
      <p:ext uri="{BB962C8B-B14F-4D97-AF65-F5344CB8AC3E}">
        <p14:creationId xmlns:p14="http://schemas.microsoft.com/office/powerpoint/2010/main" val="94029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Under </a:t>
            </a:r>
            <a:r>
              <a:rPr lang="en-US" dirty="0" err="1">
                <a:cs typeface="Calibri"/>
              </a:rPr>
              <a:t>denna</a:t>
            </a:r>
            <a:r>
              <a:rPr lang="en-US" dirty="0">
                <a:cs typeface="Calibri"/>
              </a:rPr>
              <a:t> </a:t>
            </a:r>
            <a:r>
              <a:rPr lang="en-US" dirty="0" err="1">
                <a:cs typeface="Calibri"/>
              </a:rPr>
              <a:t>genomgång</a:t>
            </a:r>
            <a:r>
              <a:rPr lang="en-US" dirty="0">
                <a:cs typeface="Calibri"/>
              </a:rPr>
              <a:t> ska </a:t>
            </a:r>
            <a:r>
              <a:rPr lang="en-US" dirty="0" err="1">
                <a:cs typeface="Calibri"/>
              </a:rPr>
              <a:t>eleverna</a:t>
            </a:r>
            <a:r>
              <a:rPr lang="en-US" dirty="0">
                <a:cs typeface="Calibri"/>
              </a:rPr>
              <a:t> </a:t>
            </a:r>
            <a:r>
              <a:rPr lang="en-US" dirty="0" err="1">
                <a:cs typeface="Calibri"/>
              </a:rPr>
              <a:t>få</a:t>
            </a:r>
            <a:r>
              <a:rPr lang="en-US" dirty="0">
                <a:cs typeface="Calibri"/>
              </a:rPr>
              <a:t> </a:t>
            </a:r>
            <a:r>
              <a:rPr lang="en-US" dirty="0" err="1">
                <a:cs typeface="Calibri"/>
              </a:rPr>
              <a:t>förståelse</a:t>
            </a:r>
            <a:r>
              <a:rPr lang="en-US" dirty="0">
                <a:cs typeface="Calibri"/>
              </a:rPr>
              <a:t> för </a:t>
            </a:r>
            <a:r>
              <a:rPr lang="en-US" i="0" dirty="0" err="1">
                <a:cs typeface="Calibri"/>
              </a:rPr>
              <a:t>när</a:t>
            </a:r>
            <a:r>
              <a:rPr lang="en-US" i="0" dirty="0">
                <a:cs typeface="Calibri"/>
              </a:rPr>
              <a:t> </a:t>
            </a:r>
            <a:r>
              <a:rPr lang="en-US" i="0" dirty="0" err="1">
                <a:cs typeface="Calibri"/>
              </a:rPr>
              <a:t>antibiotika</a:t>
            </a:r>
            <a:r>
              <a:rPr lang="en-US" i="0" dirty="0">
                <a:cs typeface="Calibri"/>
              </a:rPr>
              <a:t> </a:t>
            </a:r>
            <a:r>
              <a:rPr lang="en-US" i="0" dirty="0" err="1">
                <a:cs typeface="Calibri"/>
              </a:rPr>
              <a:t>behövs</a:t>
            </a:r>
            <a:r>
              <a:rPr lang="en-US" i="0" dirty="0">
                <a:cs typeface="Calibri"/>
              </a:rPr>
              <a:t> </a:t>
            </a:r>
            <a:r>
              <a:rPr lang="en-US" i="0" dirty="0" err="1">
                <a:cs typeface="Calibri"/>
              </a:rPr>
              <a:t>och</a:t>
            </a:r>
            <a:r>
              <a:rPr lang="en-US" i="0" dirty="0">
                <a:cs typeface="Calibri"/>
              </a:rPr>
              <a:t> </a:t>
            </a:r>
            <a:r>
              <a:rPr lang="en-US" i="0" dirty="0" err="1">
                <a:cs typeface="Calibri"/>
              </a:rPr>
              <a:t>när</a:t>
            </a:r>
            <a:r>
              <a:rPr lang="en-US" i="0" dirty="0">
                <a:cs typeface="Calibri"/>
              </a:rPr>
              <a:t> man </a:t>
            </a:r>
            <a:r>
              <a:rPr lang="en-US" i="0" dirty="0" err="1">
                <a:cs typeface="Calibri"/>
              </a:rPr>
              <a:t>inte</a:t>
            </a:r>
            <a:r>
              <a:rPr lang="en-US" i="0" dirty="0">
                <a:cs typeface="Calibri"/>
              </a:rPr>
              <a:t> </a:t>
            </a:r>
            <a:r>
              <a:rPr lang="en-US" i="0" dirty="0" err="1">
                <a:cs typeface="Calibri"/>
              </a:rPr>
              <a:t>bör</a:t>
            </a:r>
            <a:r>
              <a:rPr lang="en-US" i="0" dirty="0">
                <a:cs typeface="Calibri"/>
              </a:rPr>
              <a:t> </a:t>
            </a:r>
            <a:r>
              <a:rPr lang="en-US" i="0" dirty="0" err="1">
                <a:cs typeface="Calibri"/>
              </a:rPr>
              <a:t>använda</a:t>
            </a:r>
            <a:r>
              <a:rPr lang="en-US" i="0" dirty="0">
                <a:cs typeface="Calibri"/>
              </a:rPr>
              <a:t> det.</a:t>
            </a:r>
            <a:r>
              <a:rPr lang="en-US" dirty="0">
                <a:cs typeface="Calibri"/>
              </a:rPr>
              <a:t> </a:t>
            </a:r>
            <a:endParaRPr lang="en-US" dirty="0"/>
          </a:p>
          <a:p>
            <a:pPr marL="171450" indent="-171450">
              <a:buFont typeface="Arial" panose="020B0604020202020204" pitchFamily="34" charset="0"/>
              <a:buChar char="•"/>
            </a:pPr>
            <a:endParaRPr lang="en-US" i="0" dirty="0">
              <a:cs typeface="Calibri"/>
            </a:endParaRPr>
          </a:p>
          <a:p>
            <a:pPr marL="171450" indent="-171450">
              <a:buFont typeface="Arial" panose="020B0604020202020204" pitchFamily="34" charset="0"/>
              <a:buChar char="•"/>
            </a:pPr>
            <a:r>
              <a:rPr lang="en-US" i="0" dirty="0">
                <a:cs typeface="Calibri"/>
              </a:rPr>
              <a:t>Om </a:t>
            </a:r>
            <a:r>
              <a:rPr lang="en-US" i="0" dirty="0" err="1">
                <a:cs typeface="Calibri"/>
              </a:rPr>
              <a:t>eleverna</a:t>
            </a:r>
            <a:r>
              <a:rPr lang="en-US" i="0" dirty="0">
                <a:cs typeface="Calibri"/>
              </a:rPr>
              <a:t> </a:t>
            </a:r>
            <a:r>
              <a:rPr lang="en-US" i="0" dirty="0" err="1">
                <a:cs typeface="Calibri"/>
              </a:rPr>
              <a:t>ställt</a:t>
            </a:r>
            <a:r>
              <a:rPr lang="en-US" i="0" dirty="0">
                <a:cs typeface="Calibri"/>
              </a:rPr>
              <a:t> </a:t>
            </a:r>
            <a:r>
              <a:rPr lang="en-US" i="0" dirty="0" err="1">
                <a:cs typeface="Calibri"/>
              </a:rPr>
              <a:t>frågor</a:t>
            </a:r>
            <a:r>
              <a:rPr lang="en-US" i="0" dirty="0">
                <a:cs typeface="Calibri"/>
              </a:rPr>
              <a:t> </a:t>
            </a:r>
            <a:r>
              <a:rPr lang="en-US" i="0" dirty="0" err="1">
                <a:cs typeface="Calibri"/>
              </a:rPr>
              <a:t>som</a:t>
            </a:r>
            <a:r>
              <a:rPr lang="en-US" i="0" dirty="0">
                <a:cs typeface="Calibri"/>
              </a:rPr>
              <a:t> </a:t>
            </a:r>
            <a:r>
              <a:rPr lang="en-US" i="0" dirty="0" err="1">
                <a:cs typeface="Calibri"/>
              </a:rPr>
              <a:t>handlar</a:t>
            </a:r>
            <a:r>
              <a:rPr lang="en-US" i="0" dirty="0">
                <a:cs typeface="Calibri"/>
              </a:rPr>
              <a:t> om </a:t>
            </a:r>
            <a:r>
              <a:rPr lang="en-US" i="0" dirty="0" err="1">
                <a:cs typeface="Calibri"/>
              </a:rPr>
              <a:t>detta</a:t>
            </a:r>
            <a:r>
              <a:rPr lang="en-US" i="0" dirty="0">
                <a:cs typeface="Calibri"/>
              </a:rPr>
              <a:t> under den </a:t>
            </a:r>
            <a:r>
              <a:rPr lang="en-US" i="0" dirty="0" err="1">
                <a:cs typeface="Calibri"/>
              </a:rPr>
              <a:t>första</a:t>
            </a:r>
            <a:r>
              <a:rPr lang="en-US" i="0" dirty="0">
                <a:cs typeface="Calibri"/>
              </a:rPr>
              <a:t> </a:t>
            </a:r>
            <a:r>
              <a:rPr lang="en-US" i="0" dirty="0" err="1">
                <a:cs typeface="Calibri"/>
              </a:rPr>
              <a:t>lektionen</a:t>
            </a:r>
            <a:r>
              <a:rPr lang="en-US" i="0" dirty="0">
                <a:cs typeface="Calibri"/>
              </a:rPr>
              <a:t> </a:t>
            </a:r>
            <a:r>
              <a:rPr lang="en-US" i="0" dirty="0" err="1">
                <a:cs typeface="Calibri"/>
              </a:rPr>
              <a:t>då</a:t>
            </a:r>
            <a:r>
              <a:rPr lang="en-US" i="0" dirty="0">
                <a:cs typeface="Calibri"/>
              </a:rPr>
              <a:t> de </a:t>
            </a:r>
            <a:r>
              <a:rPr lang="en-US" i="0" dirty="0" err="1">
                <a:cs typeface="Calibri"/>
              </a:rPr>
              <a:t>själva</a:t>
            </a:r>
            <a:r>
              <a:rPr lang="en-US" i="0" dirty="0">
                <a:cs typeface="Calibri"/>
              </a:rPr>
              <a:t> </a:t>
            </a:r>
            <a:r>
              <a:rPr lang="en-US" i="0" dirty="0" err="1">
                <a:cs typeface="Calibri"/>
              </a:rPr>
              <a:t>formulerat</a:t>
            </a:r>
            <a:r>
              <a:rPr lang="en-US" i="0" dirty="0">
                <a:cs typeface="Calibri"/>
              </a:rPr>
              <a:t> </a:t>
            </a:r>
            <a:r>
              <a:rPr lang="en-US" i="0" dirty="0" err="1">
                <a:cs typeface="Calibri"/>
              </a:rPr>
              <a:t>frågor</a:t>
            </a:r>
            <a:r>
              <a:rPr lang="en-US" i="0" dirty="0">
                <a:cs typeface="Calibri"/>
              </a:rPr>
              <a:t> </a:t>
            </a:r>
            <a:r>
              <a:rPr lang="en-US" i="0" dirty="0" err="1">
                <a:cs typeface="Calibri"/>
              </a:rPr>
              <a:t>kan</a:t>
            </a:r>
            <a:r>
              <a:rPr lang="en-US" i="0" dirty="0">
                <a:cs typeface="Calibri"/>
              </a:rPr>
              <a:t> man </a:t>
            </a:r>
            <a:r>
              <a:rPr lang="en-US" i="0" dirty="0" err="1">
                <a:cs typeface="Calibri"/>
              </a:rPr>
              <a:t>gärna</a:t>
            </a:r>
            <a:r>
              <a:rPr lang="en-US" i="0" dirty="0">
                <a:cs typeface="Calibri"/>
              </a:rPr>
              <a:t> ta </a:t>
            </a:r>
            <a:r>
              <a:rPr lang="en-US" i="0" dirty="0" err="1">
                <a:cs typeface="Calibri"/>
              </a:rPr>
              <a:t>upp</a:t>
            </a:r>
            <a:r>
              <a:rPr lang="en-US" i="0" dirty="0">
                <a:cs typeface="Calibri"/>
              </a:rPr>
              <a:t> </a:t>
            </a:r>
            <a:r>
              <a:rPr lang="en-US" i="0" dirty="0" err="1">
                <a:cs typeface="Calibri"/>
              </a:rPr>
              <a:t>deras</a:t>
            </a:r>
            <a:r>
              <a:rPr lang="en-US" i="0" dirty="0">
                <a:cs typeface="Calibri"/>
              </a:rPr>
              <a:t> </a:t>
            </a:r>
            <a:r>
              <a:rPr lang="en-US" i="0" dirty="0" err="1">
                <a:cs typeface="Calibri"/>
              </a:rPr>
              <a:t>frågor</a:t>
            </a:r>
            <a:r>
              <a:rPr lang="en-US" i="0" dirty="0">
                <a:cs typeface="Calibri"/>
              </a:rPr>
              <a:t> under </a:t>
            </a:r>
            <a:r>
              <a:rPr lang="en-US" i="0" dirty="0" err="1">
                <a:cs typeface="Calibri"/>
              </a:rPr>
              <a:t>lektionen</a:t>
            </a:r>
            <a:r>
              <a:rPr lang="en-US" i="0" dirty="0">
                <a:cs typeface="Calibri"/>
              </a:rPr>
              <a:t> för </a:t>
            </a:r>
            <a:r>
              <a:rPr lang="en-US" i="0" dirty="0" err="1">
                <a:cs typeface="Calibri"/>
              </a:rPr>
              <a:t>att</a:t>
            </a:r>
            <a:r>
              <a:rPr lang="en-US" i="0" dirty="0">
                <a:cs typeface="Calibri"/>
              </a:rPr>
              <a:t> </a:t>
            </a:r>
            <a:r>
              <a:rPr lang="en-US" i="0" dirty="0" err="1">
                <a:cs typeface="Calibri"/>
              </a:rPr>
              <a:t>på</a:t>
            </a:r>
            <a:r>
              <a:rPr lang="en-US" i="0" dirty="0">
                <a:cs typeface="Calibri"/>
              </a:rPr>
              <a:t> </a:t>
            </a:r>
            <a:r>
              <a:rPr lang="en-US" i="0" dirty="0" err="1">
                <a:cs typeface="Calibri"/>
              </a:rPr>
              <a:t>så</a:t>
            </a:r>
            <a:r>
              <a:rPr lang="en-US" i="0" dirty="0">
                <a:cs typeface="Calibri"/>
              </a:rPr>
              <a:t> </a:t>
            </a:r>
            <a:r>
              <a:rPr lang="en-US" i="0" dirty="0" err="1">
                <a:cs typeface="Calibri"/>
              </a:rPr>
              <a:t>sätt</a:t>
            </a:r>
            <a:r>
              <a:rPr lang="en-US" i="0" dirty="0">
                <a:cs typeface="Calibri"/>
              </a:rPr>
              <a:t> </a:t>
            </a:r>
            <a:r>
              <a:rPr lang="en-US" i="0" dirty="0" err="1">
                <a:cs typeface="Calibri"/>
              </a:rPr>
              <a:t>väva</a:t>
            </a:r>
            <a:r>
              <a:rPr lang="en-US" i="0" dirty="0">
                <a:cs typeface="Calibri"/>
              </a:rPr>
              <a:t> in dem </a:t>
            </a:r>
            <a:r>
              <a:rPr lang="en-US" i="0" dirty="0" err="1">
                <a:cs typeface="Calibri"/>
              </a:rPr>
              <a:t>i</a:t>
            </a:r>
            <a:r>
              <a:rPr lang="en-US" i="0" dirty="0">
                <a:cs typeface="Calibri"/>
              </a:rPr>
              <a:t> </a:t>
            </a:r>
            <a:r>
              <a:rPr lang="en-US" i="0" dirty="0" err="1">
                <a:cs typeface="Calibri"/>
              </a:rPr>
              <a:t>genomgången</a:t>
            </a:r>
            <a:r>
              <a:rPr lang="en-US" i="0" dirty="0">
                <a:cs typeface="Calibri"/>
              </a:rPr>
              <a:t>.</a:t>
            </a:r>
            <a:r>
              <a:rPr lang="en-US" dirty="0">
                <a:cs typeface="Calibri"/>
              </a:rPr>
              <a:t>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cs typeface="Calibri"/>
              </a:rPr>
              <a:t>Bildkälla</a:t>
            </a:r>
            <a:r>
              <a:rPr lang="en-US" dirty="0">
                <a:cs typeface="Calibri"/>
              </a:rPr>
              <a:t>: </a:t>
            </a:r>
            <a:r>
              <a:rPr lang="sv-SE" dirty="0">
                <a:hlinkClick r:id="rId3"/>
              </a:rPr>
              <a:t>https://pxhere.com/en/photo/1457247</a:t>
            </a:r>
            <a:r>
              <a:rPr lang="sv-SE" dirty="0"/>
              <a:t> </a:t>
            </a:r>
            <a:r>
              <a:rPr lang="sv-SE" dirty="0">
                <a:cs typeface="Calibri"/>
              </a:rPr>
              <a:t>(public </a:t>
            </a:r>
            <a:r>
              <a:rPr lang="sv-SE" dirty="0" err="1">
                <a:cs typeface="Calibri"/>
              </a:rPr>
              <a:t>domain</a:t>
            </a:r>
            <a:r>
              <a:rPr lang="sv-SE" dirty="0">
                <a:cs typeface="Calibri"/>
              </a:rPr>
              <a:t>)</a:t>
            </a:r>
          </a:p>
          <a:p>
            <a:endParaRPr lang="en-US" dirty="0">
              <a:cs typeface="Calibri"/>
            </a:endParaRPr>
          </a:p>
        </p:txBody>
      </p:sp>
      <p:sp>
        <p:nvSpPr>
          <p:cNvPr id="4" name="Slide Number Placeholder 3"/>
          <p:cNvSpPr>
            <a:spLocks noGrp="1"/>
          </p:cNvSpPr>
          <p:nvPr>
            <p:ph type="sldNum" sz="quarter" idx="5"/>
          </p:nvPr>
        </p:nvSpPr>
        <p:spPr/>
        <p:txBody>
          <a:bodyPr/>
          <a:lstStyle/>
          <a:p>
            <a:fld id="{C29CD200-0EEF-4AFB-9C3B-0B8C3B095D21}" type="slidenum">
              <a:rPr lang="sv-SE" smtClean="0"/>
              <a:t>2</a:t>
            </a:fld>
            <a:endParaRPr lang="sv-SE"/>
          </a:p>
        </p:txBody>
      </p:sp>
    </p:spTree>
    <p:extLst>
      <p:ext uri="{BB962C8B-B14F-4D97-AF65-F5344CB8AC3E}">
        <p14:creationId xmlns:p14="http://schemas.microsoft.com/office/powerpoint/2010/main" val="255387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r>
              <a:rPr lang="sv-SE" baseline="0" dirty="0">
                <a:cs typeface="Calibri"/>
              </a:rPr>
              <a:t>Bildkälla: </a:t>
            </a:r>
            <a:r>
              <a:rPr lang="sv-SE" baseline="0" dirty="0"/>
              <a:t>https://</a:t>
            </a:r>
            <a:r>
              <a:rPr lang="sv-SE" dirty="0"/>
              <a:t>pixabay</a:t>
            </a:r>
            <a:r>
              <a:rPr lang="sv-SE" baseline="0" dirty="0"/>
              <a:t>.com/</a:t>
            </a:r>
            <a:r>
              <a:rPr lang="sv-SE" dirty="0"/>
              <a:t>sv/photos/medicin-medicinsk-recept-p-piller-1901819</a:t>
            </a:r>
            <a:r>
              <a:rPr lang="sv-SE" baseline="0" dirty="0"/>
              <a:t>/</a:t>
            </a:r>
            <a:endParaRPr lang="sv-SE" dirty="0"/>
          </a:p>
          <a:p>
            <a:endParaRPr lang="sv-SE" dirty="0">
              <a:cs typeface="Calibri"/>
            </a:endParaRPr>
          </a:p>
        </p:txBody>
      </p:sp>
      <p:sp>
        <p:nvSpPr>
          <p:cNvPr id="4" name="Platshållare för bildnummer 3"/>
          <p:cNvSpPr>
            <a:spLocks noGrp="1"/>
          </p:cNvSpPr>
          <p:nvPr>
            <p:ph type="sldNum" sz="quarter" idx="10"/>
          </p:nvPr>
        </p:nvSpPr>
        <p:spPr/>
        <p:txBody>
          <a:bodyPr/>
          <a:lstStyle/>
          <a:p>
            <a:fld id="{8E4244C3-6E12-4AFF-9C60-9AB4251FB4CB}" type="slidenum">
              <a:rPr lang="sv-SE" smtClean="0"/>
              <a:t>3</a:t>
            </a:fld>
            <a:endParaRPr lang="sv-SE"/>
          </a:p>
        </p:txBody>
      </p:sp>
    </p:spTree>
    <p:extLst>
      <p:ext uri="{BB962C8B-B14F-4D97-AF65-F5344CB8AC3E}">
        <p14:creationId xmlns:p14="http://schemas.microsoft.com/office/powerpoint/2010/main" val="78286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Här kan du som lärare lägga in några exempel på frågor som eleverna har ställt under föregående moment. Frågor som passar in i denna </a:t>
            </a:r>
            <a:r>
              <a:rPr lang="sv-SE"/>
              <a:t>powerpoint</a:t>
            </a:r>
            <a:r>
              <a:rPr lang="sv-SE" dirty="0"/>
              <a:t> handlar om när antibiotika är nödvändigt inom humanmedicin.</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5"/>
          </p:nvPr>
        </p:nvSpPr>
        <p:spPr/>
        <p:txBody>
          <a:bodyPr/>
          <a:lstStyle/>
          <a:p>
            <a:fld id="{C29CD200-0EEF-4AFB-9C3B-0B8C3B095D21}" type="slidenum">
              <a:rPr lang="sv-SE" smtClean="0"/>
              <a:t>4</a:t>
            </a:fld>
            <a:endParaRPr lang="sv-SE"/>
          </a:p>
        </p:txBody>
      </p:sp>
    </p:spTree>
    <p:extLst>
      <p:ext uri="{BB962C8B-B14F-4D97-AF65-F5344CB8AC3E}">
        <p14:creationId xmlns:p14="http://schemas.microsoft.com/office/powerpoint/2010/main" val="368564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dirty="0"/>
              <a:t>Låt</a:t>
            </a:r>
            <a:r>
              <a:rPr lang="sv-SE" baseline="0" dirty="0"/>
              <a:t> e</a:t>
            </a:r>
            <a:r>
              <a:rPr lang="sv-SE" dirty="0"/>
              <a:t>leverna</a:t>
            </a:r>
            <a:r>
              <a:rPr lang="sv-SE" baseline="0" dirty="0"/>
              <a:t> få diskutera resultaten i bilden under ett par minuter, exempelvis som en bikupa. </a:t>
            </a:r>
            <a:br>
              <a:rPr lang="sv-SE" baseline="0" dirty="0">
                <a:cs typeface="+mn-lt"/>
              </a:rPr>
            </a:br>
            <a:endParaRPr lang="sv-SE" baseline="0" dirty="0">
              <a:cs typeface="Calibri"/>
            </a:endParaRPr>
          </a:p>
          <a:p>
            <a:pPr marL="171450" indent="-171450">
              <a:buFont typeface="Arial" panose="020B0604020202020204" pitchFamily="34" charset="0"/>
              <a:buChar char="•"/>
            </a:pPr>
            <a:r>
              <a:rPr lang="sv-SE" baseline="0" dirty="0"/>
              <a:t>Lyft elevernas diskussioner i helklass och sammanfatta slutsatserna man kan dra</a:t>
            </a:r>
            <a:r>
              <a:rPr lang="sv-SE" dirty="0"/>
              <a:t>.</a:t>
            </a:r>
            <a:endParaRPr lang="sv-SE" dirty="0">
              <a:cs typeface="Calibri"/>
            </a:endParaRPr>
          </a:p>
          <a:p>
            <a:endParaRPr lang="sv-SE" dirty="0">
              <a:cs typeface="Calibri"/>
            </a:endParaRPr>
          </a:p>
          <a:p>
            <a:pPr marL="171450" indent="-171450">
              <a:buFont typeface="Arial" panose="020B0604020202020204" pitchFamily="34" charset="0"/>
              <a:buChar char="•"/>
            </a:pPr>
            <a:r>
              <a:rPr lang="sv-SE" dirty="0"/>
              <a:t>Data kommer från en metaanalys av 27 studier (Spinks et al. 2103). I de flesta studier var det inte konstaterat om halsinfektionen berodde på virus eller bakterier.</a:t>
            </a:r>
            <a:endParaRPr lang="sv-SE" dirty="0">
              <a:cs typeface="Calibri"/>
            </a:endParaRPr>
          </a:p>
          <a:p>
            <a:endParaRPr lang="sv-SE" dirty="0">
              <a:cs typeface="Calibri"/>
            </a:endParaRPr>
          </a:p>
          <a:p>
            <a:pPr marL="628650" lvl="1" indent="-171450">
              <a:buFont typeface="Arial" panose="020B0604020202020204" pitchFamily="34" charset="0"/>
              <a:buChar char="•"/>
            </a:pPr>
            <a:r>
              <a:rPr lang="sv-SE" dirty="0">
                <a:cs typeface="Calibri"/>
              </a:rPr>
              <a:t>Slutsatser man kan dra:</a:t>
            </a:r>
          </a:p>
          <a:p>
            <a:r>
              <a:rPr lang="sv-SE" dirty="0">
                <a:cs typeface="Calibri"/>
              </a:rPr>
              <a:t>	Dag 3: </a:t>
            </a:r>
          </a:p>
          <a:p>
            <a:pPr marL="1085850" lvl="2" indent="-171450">
              <a:buFont typeface="Arial"/>
              <a:buChar char="•"/>
            </a:pPr>
            <a:r>
              <a:rPr lang="sv-SE" dirty="0">
                <a:cs typeface="Calibri"/>
              </a:rPr>
              <a:t>Med antibiotika blir fler snabbt symtomfria (51 % mot 34 %)</a:t>
            </a:r>
          </a:p>
          <a:p>
            <a:pPr marL="1085850" lvl="2" indent="-171450">
              <a:buFont typeface="Arial"/>
              <a:buChar char="•"/>
            </a:pPr>
            <a:r>
              <a:rPr lang="sv-SE" dirty="0">
                <a:cs typeface="Calibri"/>
              </a:rPr>
              <a:t>Även utan antibiotika är 1/3 symtomfria</a:t>
            </a:r>
          </a:p>
          <a:p>
            <a:pPr marL="171450" indent="-171450">
              <a:buFont typeface="Arial"/>
              <a:buChar char="•"/>
            </a:pPr>
            <a:endParaRPr lang="sv-SE" dirty="0">
              <a:cs typeface="Calibri"/>
            </a:endParaRPr>
          </a:p>
          <a:p>
            <a:r>
              <a:rPr lang="sv-SE" dirty="0">
                <a:cs typeface="Calibri"/>
              </a:rPr>
              <a:t>	Dag 7:</a:t>
            </a:r>
          </a:p>
          <a:p>
            <a:pPr marL="1085850" lvl="2" indent="-171450">
              <a:buFont typeface="Arial"/>
              <a:buChar char="•"/>
            </a:pPr>
            <a:r>
              <a:rPr lang="sv-SE" dirty="0">
                <a:cs typeface="Calibri"/>
              </a:rPr>
              <a:t>Efter en vecka är majoriteten av patienterna symtomfria</a:t>
            </a:r>
          </a:p>
          <a:p>
            <a:pPr marL="1085850" lvl="2" indent="-171450">
              <a:buFont typeface="Arial"/>
              <a:buChar char="•"/>
            </a:pPr>
            <a:r>
              <a:rPr lang="sv-SE" dirty="0">
                <a:cs typeface="Calibri"/>
              </a:rPr>
              <a:t>Det är ingen stor skillnad med eller utan antibiotika</a:t>
            </a:r>
          </a:p>
          <a:p>
            <a:pPr marL="171450" indent="-171450">
              <a:buFont typeface="Arial"/>
              <a:buChar char="•"/>
            </a:pPr>
            <a:endParaRPr lang="sv-SE" dirty="0">
              <a:cs typeface="Calibri"/>
            </a:endParaRPr>
          </a:p>
          <a:p>
            <a:r>
              <a:rPr lang="sv-SE" dirty="0">
                <a:cs typeface="Calibri"/>
              </a:rPr>
              <a:t>	Alltså: de flesta är symtomfria efter en vecka men i vissa fall går det fortare med antibiotika. Poängtera att virus är den vanligaste orsaken till halsinfektion och 	då hjälper inte antibiotika. </a:t>
            </a:r>
          </a:p>
          <a:p>
            <a:endParaRPr lang="sv-SE" dirty="0">
              <a:cs typeface="Calibri"/>
            </a:endParaRPr>
          </a:p>
          <a:p>
            <a:r>
              <a:rPr lang="sv-SE" dirty="0">
                <a:cs typeface="Calibri"/>
              </a:rPr>
              <a:t>	Länk till studien:</a:t>
            </a:r>
          </a:p>
          <a:p>
            <a:r>
              <a:rPr lang="sv-SE" dirty="0">
                <a:hlinkClick r:id="rId3"/>
              </a:rPr>
              <a:t>	https://www.cochrane.org/CD000023/ARI_antibiotics-people-sore-throats</a:t>
            </a:r>
            <a:endParaRPr lang="sv-SE" dirty="0">
              <a:cs typeface="Calibri"/>
            </a:endParaRPr>
          </a:p>
          <a:p>
            <a:r>
              <a:rPr lang="sv-SE" dirty="0">
                <a:cs typeface="Calibri"/>
              </a:rPr>
              <a:t> </a:t>
            </a:r>
          </a:p>
          <a:p>
            <a:endParaRPr lang="sv-SE" dirty="0">
              <a:cs typeface="Calibri"/>
            </a:endParaRPr>
          </a:p>
        </p:txBody>
      </p:sp>
      <p:sp>
        <p:nvSpPr>
          <p:cNvPr id="4" name="Platshållare för bildnummer 3"/>
          <p:cNvSpPr>
            <a:spLocks noGrp="1"/>
          </p:cNvSpPr>
          <p:nvPr>
            <p:ph type="sldNum" sz="quarter" idx="10"/>
          </p:nvPr>
        </p:nvSpPr>
        <p:spPr/>
        <p:txBody>
          <a:bodyPr/>
          <a:lstStyle/>
          <a:p>
            <a:fld id="{DDC6B36D-811E-41AC-BC32-164FDCD0A4BD}" type="slidenum">
              <a:rPr lang="sv-SE" smtClean="0"/>
              <a:t>5</a:t>
            </a:fld>
            <a:endParaRPr lang="sv-SE"/>
          </a:p>
        </p:txBody>
      </p:sp>
    </p:spTree>
    <p:extLst>
      <p:ext uri="{BB962C8B-B14F-4D97-AF65-F5344CB8AC3E}">
        <p14:creationId xmlns:p14="http://schemas.microsoft.com/office/powerpoint/2010/main" val="373467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Viktigt att påpeka</a:t>
            </a:r>
            <a:r>
              <a:rPr lang="sv-SE" baseline="0" dirty="0"/>
              <a:t> att antibiotika inte funkar på virus och därför inte ska användas vid förkylning, luftvägsinfektioner och influensa.</a:t>
            </a:r>
            <a:r>
              <a:rPr lang="sv-SE" dirty="0"/>
              <a:t> </a:t>
            </a:r>
            <a:endParaRPr lang="sv-SE" dirty="0">
              <a:cs typeface="Calibri" panose="020F0502020204030204"/>
            </a:endParaRPr>
          </a:p>
          <a:p>
            <a:pPr marL="171450" indent="-171450">
              <a:buFont typeface="Arial" panose="020B0604020202020204" pitchFamily="34" charset="0"/>
              <a:buChar char="•"/>
            </a:pPr>
            <a:endParaRPr lang="sv-SE" baseline="0" dirty="0"/>
          </a:p>
          <a:p>
            <a:pPr marL="0" indent="0">
              <a:buFont typeface="Arial" panose="020B0604020202020204" pitchFamily="34" charset="0"/>
              <a:buNone/>
            </a:pPr>
            <a:r>
              <a:rPr lang="sv-SE" baseline="0" dirty="0"/>
              <a:t>Bildkälla: </a:t>
            </a:r>
            <a:r>
              <a:rPr lang="sv-SE" dirty="0">
                <a:hlinkClick r:id="rId3"/>
              </a:rPr>
              <a:t>https://pixabay.com/sv/vectors/influensa-feber-grippe-kall-s%C3%A4ng-156098/</a:t>
            </a:r>
            <a:endParaRPr lang="sv-SE" dirty="0">
              <a:cs typeface="Calibri"/>
              <a:hlinkClick r:id="rId3"/>
            </a:endParaRPr>
          </a:p>
          <a:p>
            <a:pPr>
              <a:buFont typeface="Arial" panose="020B0604020202020204" pitchFamily="34" charset="0"/>
            </a:pPr>
            <a:endParaRPr lang="sv-SE" dirty="0">
              <a:cs typeface="Calibri"/>
            </a:endParaRPr>
          </a:p>
          <a:p>
            <a:endParaRPr lang="sv-SE" dirty="0">
              <a:cs typeface="Calibri"/>
            </a:endParaRPr>
          </a:p>
        </p:txBody>
      </p:sp>
      <p:sp>
        <p:nvSpPr>
          <p:cNvPr id="4" name="Platshållare för bildnummer 3"/>
          <p:cNvSpPr>
            <a:spLocks noGrp="1"/>
          </p:cNvSpPr>
          <p:nvPr>
            <p:ph type="sldNum" sz="quarter" idx="10"/>
          </p:nvPr>
        </p:nvSpPr>
        <p:spPr/>
        <p:txBody>
          <a:bodyPr/>
          <a:lstStyle/>
          <a:p>
            <a:fld id="{8E4244C3-6E12-4AFF-9C60-9AB4251FB4CB}" type="slidenum">
              <a:rPr lang="sv-SE" smtClean="0"/>
              <a:t>6</a:t>
            </a:fld>
            <a:endParaRPr lang="sv-SE"/>
          </a:p>
        </p:txBody>
      </p:sp>
    </p:spTree>
    <p:extLst>
      <p:ext uri="{BB962C8B-B14F-4D97-AF65-F5344CB8AC3E}">
        <p14:creationId xmlns:p14="http://schemas.microsoft.com/office/powerpoint/2010/main" val="115453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noProof="0" dirty="0">
                <a:cs typeface="Calibri"/>
              </a:rPr>
              <a:t>Antibiotika räddar</a:t>
            </a:r>
            <a:r>
              <a:rPr lang="sv-SE" baseline="0" noProof="0" dirty="0">
                <a:cs typeface="Calibri"/>
              </a:rPr>
              <a:t> liv! Förklara för eleverna att antibiotika är helt nödvändigt för behandling av allvarliga bakteriella infektioner, så som de listade i bilden. </a:t>
            </a:r>
            <a:br>
              <a:rPr lang="sv-SE" baseline="0" noProof="0" dirty="0">
                <a:cs typeface="+mn-lt"/>
              </a:rPr>
            </a:br>
            <a:endParaRPr lang="sv-SE" baseline="0" noProof="0" dirty="0">
              <a:cs typeface="Calibri"/>
            </a:endParaRPr>
          </a:p>
          <a:p>
            <a:pPr marL="171450" indent="-171450">
              <a:buFont typeface="Arial" panose="020B0604020202020204" pitchFamily="34" charset="0"/>
              <a:buChar char="•"/>
            </a:pPr>
            <a:r>
              <a:rPr lang="sv-SE" baseline="0" noProof="0" dirty="0">
                <a:cs typeface="Calibri"/>
              </a:rPr>
              <a:t>Det kan vara bra att förtydliga att lunginflammation och hjärnhinneinflammation kan orsakas av både virus och bakterier och att det endast är mot de bakteriellt orsakade sjukdomarna som antibiotika hjälper, se länkar.</a:t>
            </a:r>
            <a:br>
              <a:rPr lang="sv-SE" baseline="0" noProof="0" dirty="0">
                <a:cs typeface="Calibri"/>
              </a:rPr>
            </a:br>
            <a:endParaRPr lang="sv-SE" baseline="0" noProof="0" dirty="0">
              <a:cs typeface="Calibri"/>
            </a:endParaRPr>
          </a:p>
          <a:p>
            <a:pPr marL="171450" indent="-171450">
              <a:buFont typeface="Arial" panose="020B0604020202020204" pitchFamily="34" charset="0"/>
              <a:buChar char="•"/>
            </a:pPr>
            <a:r>
              <a:rPr lang="sv-SE" baseline="0" noProof="0" dirty="0">
                <a:cs typeface="Calibri"/>
              </a:rPr>
              <a:t>Blodförgiftning (sepsis) kan vara ett begrepp som eleverna är obekanta med och kan behövas förklaras, se länk.</a:t>
            </a:r>
            <a:r>
              <a:rPr lang="sv-SE" dirty="0">
                <a:cs typeface="Calibri"/>
              </a:rPr>
              <a:t> </a:t>
            </a:r>
            <a:endParaRPr lang="sv-SE" noProof="0" dirty="0">
              <a:cs typeface="Calibri"/>
            </a:endParaRPr>
          </a:p>
          <a:p>
            <a:endParaRPr lang="sv-SE" dirty="0">
              <a:cs typeface="Calibri"/>
            </a:endParaRPr>
          </a:p>
          <a:p>
            <a:r>
              <a:rPr lang="sv-SE" dirty="0"/>
              <a:t>Bildkälla: </a:t>
            </a:r>
            <a:r>
              <a:rPr lang="sv-SE" dirty="0">
                <a:hlinkClick r:id="rId3"/>
              </a:rPr>
              <a:t>https://commons.wikimedia.org/wiki/File:ICU_IV_1.jpg</a:t>
            </a:r>
            <a:endParaRPr lang="sv-SE" dirty="0">
              <a:cs typeface="Calibri"/>
            </a:endParaRPr>
          </a:p>
          <a:p>
            <a:pPr marL="171450" indent="-171450">
              <a:buFont typeface="Arial" panose="020B0604020202020204" pitchFamily="34" charset="0"/>
              <a:buChar char="•"/>
            </a:pPr>
            <a:endParaRPr lang="sv-SE" dirty="0">
              <a:cs typeface="Calibri"/>
            </a:endParaRPr>
          </a:p>
          <a:p>
            <a:r>
              <a:rPr lang="sv-SE" noProof="0" dirty="0">
                <a:cs typeface="Calibri"/>
              </a:rPr>
              <a:t>Länkar</a:t>
            </a:r>
            <a:r>
              <a:rPr lang="sv-SE" dirty="0">
                <a:cs typeface="Calibri"/>
              </a:rPr>
              <a:t> för mer information</a:t>
            </a:r>
            <a:r>
              <a:rPr lang="sv-SE" noProof="0" dirty="0">
                <a:cs typeface="Calibri"/>
              </a:rPr>
              <a:t>:</a:t>
            </a:r>
          </a:p>
          <a:p>
            <a:pPr marL="628650" lvl="1" indent="-171450">
              <a:buFont typeface="Arial" panose="020B0604020202020204" pitchFamily="34" charset="0"/>
              <a:buChar char="•"/>
            </a:pPr>
            <a:r>
              <a:rPr lang="sv-SE" baseline="0" noProof="0" dirty="0">
                <a:cs typeface="Calibri"/>
              </a:rPr>
              <a:t>https://www.1177.se/Uppsala-lan/sjukdomar--besvar/hjarna-och-nerver/infektioner-i-hjarna-och-nerver/hjarnhinneinflammation/</a:t>
            </a:r>
          </a:p>
          <a:p>
            <a:pPr marL="628650" lvl="1" indent="-171450">
              <a:buFont typeface="Arial" panose="020B0604020202020204" pitchFamily="34" charset="0"/>
              <a:buChar char="•"/>
            </a:pPr>
            <a:r>
              <a:rPr lang="sv-SE" baseline="0" noProof="0" dirty="0">
                <a:cs typeface="Calibri"/>
              </a:rPr>
              <a:t>https://www.1177.se/Uppsala-lan/sjukdomar--besvar/lungor-och-luftvagar/inflammation-och-infektion-ilungor-och-luftror/lunginflammation/</a:t>
            </a:r>
          </a:p>
          <a:p>
            <a:pPr marL="628650" lvl="1" indent="-171450">
              <a:buFont typeface="Arial" panose="020B0604020202020204" pitchFamily="34" charset="0"/>
              <a:buChar char="•"/>
            </a:pPr>
            <a:r>
              <a:rPr lang="sv-SE" noProof="0" dirty="0">
                <a:cs typeface="Calibri"/>
              </a:rPr>
              <a:t>https://www.1177.se/Uppsala-lan/sjukdomar--besvar/infektioner/feber/sepsis---blodforgiftning/</a:t>
            </a:r>
            <a:br>
              <a:rPr lang="sv-SE" baseline="0" noProof="0" dirty="0">
                <a:cs typeface="Calibri"/>
              </a:rPr>
            </a:br>
            <a:endParaRPr lang="sv-SE" baseline="0" noProof="0" dirty="0">
              <a:cs typeface="Calibri"/>
            </a:endParaRPr>
          </a:p>
          <a:p>
            <a:endParaRPr lang="sv-SE" noProof="0" dirty="0">
              <a:cs typeface="Calibri"/>
            </a:endParaRPr>
          </a:p>
        </p:txBody>
      </p:sp>
      <p:sp>
        <p:nvSpPr>
          <p:cNvPr id="4" name="Platshållare för bildnummer 3"/>
          <p:cNvSpPr>
            <a:spLocks noGrp="1"/>
          </p:cNvSpPr>
          <p:nvPr>
            <p:ph type="sldNum" sz="quarter" idx="10"/>
          </p:nvPr>
        </p:nvSpPr>
        <p:spPr/>
        <p:txBody>
          <a:bodyPr/>
          <a:lstStyle/>
          <a:p>
            <a:fld id="{DDC6B36D-811E-41AC-BC32-164FDCD0A4BD}" type="slidenum">
              <a:rPr lang="sv-SE" smtClean="0"/>
              <a:t>7</a:t>
            </a:fld>
            <a:endParaRPr lang="sv-SE"/>
          </a:p>
        </p:txBody>
      </p:sp>
    </p:spTree>
    <p:extLst>
      <p:ext uri="{BB962C8B-B14F-4D97-AF65-F5344CB8AC3E}">
        <p14:creationId xmlns:p14="http://schemas.microsoft.com/office/powerpoint/2010/main" val="1108034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aseline="0" dirty="0"/>
              <a:t>En stor del av vår avancerade sjukvård är beroende av att man kan behandla patienter med antibiotika. Antibiotika används både för behandling och ibland i förebyggande syfte.</a:t>
            </a:r>
            <a:r>
              <a:rPr lang="sv-SE" dirty="0"/>
              <a:t> </a:t>
            </a:r>
          </a:p>
          <a:p>
            <a:pPr marL="0" indent="0">
              <a:buFont typeface="Arial" panose="020B0604020202020204" pitchFamily="34" charset="0"/>
              <a:buNone/>
            </a:pPr>
            <a:endParaRPr lang="sv-SE" dirty="0">
              <a:cs typeface="Calibri" panose="020F0502020204030204"/>
            </a:endParaRPr>
          </a:p>
          <a:p>
            <a:pPr marL="628650" lvl="1" indent="-171450">
              <a:buFont typeface="Arial" panose="020B0604020202020204" pitchFamily="34" charset="0"/>
              <a:buChar char="•"/>
            </a:pPr>
            <a:r>
              <a:rPr lang="sv-SE" baseline="0" dirty="0"/>
              <a:t>Vid operationer är infektionsrisken stor. Många operationer skulle inte kunna genomföras på ett säkert sätt utan antibiotika. </a:t>
            </a:r>
          </a:p>
          <a:p>
            <a:pPr marL="628650" lvl="1" indent="-171450">
              <a:buFont typeface="Arial" panose="020B0604020202020204" pitchFamily="34" charset="0"/>
              <a:buChar char="•"/>
            </a:pPr>
            <a:r>
              <a:rPr lang="sv-SE" baseline="0" dirty="0"/>
              <a:t>Cellgiftsbehandlingar leder till ett nedsatt immunförsvar vilket gör att patienterna blir mycket infektionskänsliga. Utan antibiotika kan infektioner leda till att patienten avlider. </a:t>
            </a:r>
          </a:p>
          <a:p>
            <a:pPr marL="628650" lvl="1" indent="-171450">
              <a:buFont typeface="Arial" panose="020B0604020202020204" pitchFamily="34" charset="0"/>
              <a:buChar char="•"/>
            </a:pPr>
            <a:r>
              <a:rPr lang="sv-SE" baseline="0" dirty="0"/>
              <a:t>Barn som föds mycket för tidigt har ett outvecklat immunförsvar vilket gör att de är infektionskänsliga. </a:t>
            </a:r>
          </a:p>
          <a:p>
            <a:pPr marL="628650" lvl="1" indent="-171450">
              <a:buFont typeface="Arial" panose="020B0604020202020204" pitchFamily="34" charset="0"/>
              <a:buChar char="•"/>
            </a:pPr>
            <a:r>
              <a:rPr lang="sv-SE" baseline="0" dirty="0"/>
              <a:t>Vid transplantationer ges immunnedsättande behandlingar för att minska avstötning vilket leder till att patienterna blir mycket infektionskänsliga. </a:t>
            </a:r>
          </a:p>
          <a:p>
            <a:pPr marL="457200" lvl="1" indent="0">
              <a:buFont typeface="Arial" panose="020B0604020202020204" pitchFamily="34" charset="0"/>
              <a:buNone/>
            </a:pPr>
            <a:endParaRPr lang="sv-SE" baseline="0" dirty="0"/>
          </a:p>
          <a:p>
            <a:pPr marL="171450" lvl="0" indent="-171450">
              <a:buFont typeface="Arial" panose="020B0604020202020204" pitchFamily="34" charset="0"/>
              <a:buChar char="•"/>
            </a:pPr>
            <a:r>
              <a:rPr lang="sv-SE" baseline="0" dirty="0"/>
              <a:t>När man vistas på sjukhus är man generellt utsatt för en större infektionsrisk då många sjuka människor vistas på samma plats. </a:t>
            </a:r>
            <a:br>
              <a:rPr lang="sv-SE" baseline="0" dirty="0"/>
            </a:br>
            <a:endParaRPr lang="sv-SE" baseline="0" dirty="0"/>
          </a:p>
          <a:p>
            <a:pPr>
              <a:buFont typeface="Arial" panose="020B0604020202020204" pitchFamily="34" charset="0"/>
            </a:pPr>
            <a:endParaRPr lang="sv-SE" dirty="0">
              <a:cs typeface="Calibri" panose="020F0502020204030204"/>
            </a:endParaRPr>
          </a:p>
          <a:p>
            <a:pPr>
              <a:buFont typeface="Arial" panose="020B0604020202020204" pitchFamily="34" charset="0"/>
            </a:pPr>
            <a:r>
              <a:rPr lang="sv-SE" dirty="0">
                <a:cs typeface="Calibri" panose="020F0502020204030204"/>
              </a:rPr>
              <a:t>Bildreferens (operation): </a:t>
            </a:r>
            <a:r>
              <a:rPr lang="sv-SE" dirty="0">
                <a:hlinkClick r:id="rId3"/>
              </a:rPr>
              <a:t>https://pixabay.com/sv/photos/medicinsk-drift-kirurgi-l%C3%A4kare-5051144/</a:t>
            </a:r>
            <a:endParaRPr lang="sv-SE" dirty="0">
              <a:cs typeface="Calibri"/>
              <a:hlinkClick r:id="rId3"/>
            </a:endParaRPr>
          </a:p>
          <a:p>
            <a:r>
              <a:rPr lang="sv-SE" dirty="0">
                <a:cs typeface="Calibri" panose="020F0502020204030204"/>
              </a:rPr>
              <a:t>Bildreferens (nyfött barn): </a:t>
            </a:r>
            <a:r>
              <a:rPr lang="sv-SE" dirty="0">
                <a:hlinkClick r:id="rId4"/>
              </a:rPr>
              <a:t>https://mediabank.ki.se/search/Images/hospital%20environment</a:t>
            </a:r>
            <a:endParaRPr lang="sv-SE" dirty="0">
              <a:cs typeface="Calibri" panose="020F0502020204030204"/>
            </a:endParaRPr>
          </a:p>
          <a:p>
            <a:r>
              <a:rPr lang="sv-SE" dirty="0">
                <a:cs typeface="Calibri" panose="020F0502020204030204"/>
              </a:rPr>
              <a:t>Bildreferens (barn på sjukhus): </a:t>
            </a:r>
            <a:r>
              <a:rPr lang="sv-SE" dirty="0">
                <a:hlinkClick r:id="rId5"/>
              </a:rPr>
              <a:t>https://bildbank.barncancerfonden.se/</a:t>
            </a:r>
            <a:endParaRPr lang="sv-SE" dirty="0"/>
          </a:p>
          <a:p>
            <a:endParaRPr lang="sv-SE" dirty="0">
              <a:cs typeface="Calibri" panose="020F0502020204030204"/>
            </a:endParaRPr>
          </a:p>
          <a:p>
            <a:endParaRPr lang="sv-SE" dirty="0">
              <a:cs typeface="Calibri" panose="020F0502020204030204"/>
            </a:endParaRPr>
          </a:p>
        </p:txBody>
      </p:sp>
      <p:sp>
        <p:nvSpPr>
          <p:cNvPr id="4" name="Platshållare för bildnummer 3"/>
          <p:cNvSpPr>
            <a:spLocks noGrp="1"/>
          </p:cNvSpPr>
          <p:nvPr>
            <p:ph type="sldNum" sz="quarter" idx="10"/>
          </p:nvPr>
        </p:nvSpPr>
        <p:spPr/>
        <p:txBody>
          <a:bodyPr/>
          <a:lstStyle/>
          <a:p>
            <a:fld id="{C29CD200-0EEF-4AFB-9C3B-0B8C3B095D21}" type="slidenum">
              <a:rPr lang="sv-SE" smtClean="0"/>
              <a:t>8</a:t>
            </a:fld>
            <a:endParaRPr lang="sv-SE"/>
          </a:p>
        </p:txBody>
      </p:sp>
    </p:spTree>
    <p:extLst>
      <p:ext uri="{BB962C8B-B14F-4D97-AF65-F5344CB8AC3E}">
        <p14:creationId xmlns:p14="http://schemas.microsoft.com/office/powerpoint/2010/main" val="414880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29CD200-0EEF-4AFB-9C3B-0B8C3B095D21}" type="slidenum">
              <a:rPr lang="sv-SE" smtClean="0"/>
              <a:t>9</a:t>
            </a:fld>
            <a:endParaRPr lang="sv-SE"/>
          </a:p>
        </p:txBody>
      </p:sp>
    </p:spTree>
    <p:extLst>
      <p:ext uri="{BB962C8B-B14F-4D97-AF65-F5344CB8AC3E}">
        <p14:creationId xmlns:p14="http://schemas.microsoft.com/office/powerpoint/2010/main" val="161192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0410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96506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437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983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5661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564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523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0364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7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40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42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6782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A55F18B-1DB1-4070-A93A-0D96536D801A}"/>
              </a:ext>
            </a:extLst>
          </p:cNvPr>
          <p:cNvPicPr>
            <a:picLocks noChangeAspect="1"/>
          </p:cNvPicPr>
          <p:nvPr/>
        </p:nvPicPr>
        <p:blipFill>
          <a:blip r:embed="rId3"/>
          <a:stretch>
            <a:fillRect/>
          </a:stretch>
        </p:blipFill>
        <p:spPr>
          <a:xfrm>
            <a:off x="8142337" y="4817490"/>
            <a:ext cx="3369548" cy="1684774"/>
          </a:xfrm>
          <a:prstGeom prst="rect">
            <a:avLst/>
          </a:prstGeom>
        </p:spPr>
      </p:pic>
      <p:sp>
        <p:nvSpPr>
          <p:cNvPr id="9" name="Title 8">
            <a:extLst>
              <a:ext uri="{FF2B5EF4-FFF2-40B4-BE49-F238E27FC236}">
                <a16:creationId xmlns:a16="http://schemas.microsoft.com/office/drawing/2014/main" id="{F1335AC1-480C-FF48-9F33-8244987F0F3B}"/>
              </a:ext>
            </a:extLst>
          </p:cNvPr>
          <p:cNvSpPr>
            <a:spLocks noGrp="1"/>
          </p:cNvSpPr>
          <p:nvPr>
            <p:ph type="ctrTitle"/>
          </p:nvPr>
        </p:nvSpPr>
        <p:spPr>
          <a:xfrm>
            <a:off x="1524000" y="1705304"/>
            <a:ext cx="9144000" cy="1073492"/>
          </a:xfrm>
        </p:spPr>
        <p:txBody>
          <a:bodyPr>
            <a:normAutofit fontScale="90000"/>
          </a:bodyPr>
          <a:lstStyle/>
          <a:p>
            <a:pPr fontAlgn="base"/>
            <a:r>
              <a:rPr lang="sv-SE" b="1" dirty="0"/>
              <a:t>Rädda antibiotikan </a:t>
            </a:r>
            <a:br>
              <a:rPr lang="sv-SE" b="1" dirty="0"/>
            </a:br>
            <a:r>
              <a:rPr lang="sv-SE" b="1" dirty="0"/>
              <a:t>med kunskap och handling</a:t>
            </a:r>
          </a:p>
        </p:txBody>
      </p:sp>
      <p:sp>
        <p:nvSpPr>
          <p:cNvPr id="5" name="Subtitle 9">
            <a:extLst>
              <a:ext uri="{FF2B5EF4-FFF2-40B4-BE49-F238E27FC236}">
                <a16:creationId xmlns:a16="http://schemas.microsoft.com/office/drawing/2014/main" id="{D61F966A-CD3D-4D03-9912-F74628816286}"/>
              </a:ext>
            </a:extLst>
          </p:cNvPr>
          <p:cNvSpPr txBox="1">
            <a:spLocks/>
          </p:cNvSpPr>
          <p:nvPr/>
        </p:nvSpPr>
        <p:spPr>
          <a:xfrm>
            <a:off x="709882" y="2947527"/>
            <a:ext cx="10839224" cy="2133628"/>
          </a:xfrm>
          <a:prstGeom prst="rect">
            <a:avLst/>
          </a:prstGeom>
        </p:spPr>
        <p:txBody>
          <a:bodyPr vert="horz" lIns="91440" tIns="45720" rIns="91440" bIns="45720" rtlCol="0">
            <a:normAutofit/>
          </a:bodyPr>
          <a:lstStyle>
            <a:lvl1pPr marL="0" indent="0" algn="ctr" defTabSz="914354" rtl="0" eaLnBrk="1" latinLnBrk="0" hangingPunct="1">
              <a:lnSpc>
                <a:spcPct val="90000"/>
              </a:lnSpc>
              <a:spcBef>
                <a:spcPts val="1000"/>
              </a:spcBef>
              <a:buFont typeface="Arial" panose="020B0604020202020204" pitchFamily="34" charset="0"/>
              <a:buNone/>
              <a:defRPr sz="1800" kern="1200" spc="300">
                <a:solidFill>
                  <a:schemeClr val="tx1">
                    <a:alpha val="70000"/>
                  </a:schemeClr>
                </a:solidFill>
                <a:latin typeface="+mn-lt"/>
                <a:ea typeface="+mn-ea"/>
                <a:cs typeface="+mn-cs"/>
              </a:defRPr>
            </a:lvl1pPr>
            <a:lvl2pPr marL="457178" indent="0" algn="ctr" defTabSz="914354" rtl="0" eaLnBrk="1" latinLnBrk="0" hangingPunct="1">
              <a:lnSpc>
                <a:spcPct val="90000"/>
              </a:lnSpc>
              <a:spcBef>
                <a:spcPts val="500"/>
              </a:spcBef>
              <a:buFont typeface="Arial" panose="020B0604020202020204" pitchFamily="34" charset="0"/>
              <a:buNone/>
              <a:defRPr sz="2000" kern="1200">
                <a:solidFill>
                  <a:srgbClr val="81818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0" kern="1200">
                <a:solidFill>
                  <a:srgbClr val="818181"/>
                </a:solidFill>
                <a:latin typeface="+mn-lt"/>
                <a:ea typeface="+mn-ea"/>
                <a:cs typeface="+mn-cs"/>
              </a:defRPr>
            </a:lvl3pPr>
            <a:lvl4pPr marL="1371532"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rgbClr val="81818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2"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8"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0" u="none" strike="noStrike" kern="1200" cap="none" spc="0" normalizeH="0" baseline="0" noProof="0" dirty="0">
                <a:ln>
                  <a:noFill/>
                </a:ln>
                <a:solidFill>
                  <a:srgbClr val="000000"/>
                </a:solidFill>
                <a:effectLst/>
                <a:uLnTx/>
                <a:uFillTx/>
                <a:latin typeface="Gill Alt One MT"/>
                <a:ea typeface="+mn-ea"/>
                <a:cs typeface="+mn-cs"/>
              </a:rPr>
              <a:t>Ett utbildningsmaterial från projektet </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800" b="0" i="1" u="none" strike="noStrike" kern="1200" cap="none" spc="0" normalizeH="0" baseline="0" noProof="0" dirty="0">
                <a:ln>
                  <a:noFill/>
                </a:ln>
                <a:solidFill>
                  <a:srgbClr val="000000"/>
                </a:solidFill>
                <a:effectLst/>
                <a:uLnTx/>
                <a:uFillTx/>
                <a:latin typeface="Gill Alt One MT"/>
                <a:ea typeface="+mn-ea"/>
                <a:cs typeface="+mn-cs"/>
              </a:rPr>
              <a:t>Undervisning för och lärande av handlingskompetens </a:t>
            </a:r>
            <a:br>
              <a:rPr kumimoji="0" lang="sv-SE" sz="2800" b="0" i="1" u="none" strike="noStrike" kern="1200" cap="none" spc="0" normalizeH="0" baseline="0" noProof="0" dirty="0">
                <a:ln>
                  <a:noFill/>
                </a:ln>
                <a:solidFill>
                  <a:srgbClr val="000000"/>
                </a:solidFill>
                <a:effectLst/>
                <a:uLnTx/>
                <a:uFillTx/>
                <a:latin typeface="Gill Alt One MT"/>
                <a:ea typeface="+mn-ea"/>
                <a:cs typeface="+mn-cs"/>
              </a:rPr>
            </a:br>
            <a:r>
              <a:rPr kumimoji="0" lang="sv-SE" sz="2800" b="0" i="1" u="none" strike="noStrike" kern="1200" cap="none" spc="0" normalizeH="0" baseline="0" noProof="0" dirty="0">
                <a:ln>
                  <a:noFill/>
                </a:ln>
                <a:solidFill>
                  <a:srgbClr val="000000"/>
                </a:solidFill>
                <a:effectLst/>
                <a:uLnTx/>
                <a:uFillTx/>
                <a:latin typeface="Gill Alt One MT"/>
                <a:ea typeface="+mn-ea"/>
                <a:cs typeface="+mn-cs"/>
              </a:rPr>
              <a:t>i utbildning om antibiotikaresistens</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1800" b="0" i="0" u="none" strike="noStrike" kern="1200" cap="none" spc="0" normalizeH="0" baseline="0" noProof="0" dirty="0">
              <a:ln>
                <a:noFill/>
              </a:ln>
              <a:solidFill>
                <a:prstClr val="black">
                  <a:alpha val="70000"/>
                </a:prstClr>
              </a:solidFill>
              <a:effectLst/>
              <a:uLnTx/>
              <a:uFillTx/>
              <a:latin typeface="Gill Alt One MT" panose="020B0502020104020203" pitchFamily="34" charset="0"/>
              <a:ea typeface="Calibri" panose="020F0502020204030204" pitchFamily="34" charset="0"/>
              <a:cs typeface="Times New Roman" panose="02020603050405020304" pitchFamily="18" charset="0"/>
            </a:endParaRPr>
          </a:p>
        </p:txBody>
      </p:sp>
      <p:sp>
        <p:nvSpPr>
          <p:cNvPr id="8" name="textruta 7">
            <a:extLst>
              <a:ext uri="{FF2B5EF4-FFF2-40B4-BE49-F238E27FC236}">
                <a16:creationId xmlns:a16="http://schemas.microsoft.com/office/drawing/2014/main" id="{1680835D-BDF4-437B-B589-2473688483A8}"/>
              </a:ext>
            </a:extLst>
          </p:cNvPr>
          <p:cNvSpPr txBox="1"/>
          <p:nvPr/>
        </p:nvSpPr>
        <p:spPr>
          <a:xfrm>
            <a:off x="2502040" y="4614595"/>
            <a:ext cx="741568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panose="020B0502020104020203" pitchFamily="34" charset="0"/>
                <a:ea typeface="+mn-ea"/>
                <a:cs typeface="+mn-cs"/>
              </a:rPr>
              <a:t>Presentationer, lärarhandledningar och elevuppgifter kan laddas ner från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panose="020B0502020104020203" pitchFamily="34" charset="0"/>
                <a:ea typeface="+mn-ea"/>
                <a:cs typeface="+mn-cs"/>
              </a:rPr>
              <a:t>Nationellt resurscentrum för biologiundervisnings webbplats: www.bioresurs.uu.se.</a:t>
            </a:r>
          </a:p>
        </p:txBody>
      </p:sp>
      <p:sp>
        <p:nvSpPr>
          <p:cNvPr id="4" name="textruta 3">
            <a:extLst>
              <a:ext uri="{FF2B5EF4-FFF2-40B4-BE49-F238E27FC236}">
                <a16:creationId xmlns:a16="http://schemas.microsoft.com/office/drawing/2014/main" id="{9481A7C1-A207-4930-9FA0-664CD4C606EE}"/>
              </a:ext>
            </a:extLst>
          </p:cNvPr>
          <p:cNvSpPr txBox="1"/>
          <p:nvPr/>
        </p:nvSpPr>
        <p:spPr>
          <a:xfrm>
            <a:off x="1939332" y="581685"/>
            <a:ext cx="838032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Gill Alt One MT"/>
                <a:ea typeface="+mn-ea"/>
                <a:cs typeface="+mn-cs"/>
              </a:rPr>
              <a:t>PPT 2 – GYMNASIET</a:t>
            </a:r>
            <a:endParaRPr kumimoji="0" lang="en-SE" sz="1600" b="0" i="0" u="none" strike="noStrike" kern="1200" cap="none" spc="0" normalizeH="0" baseline="0" noProof="0" dirty="0">
              <a:ln>
                <a:noFill/>
              </a:ln>
              <a:solidFill>
                <a:prstClr val="black"/>
              </a:solidFill>
              <a:effectLst/>
              <a:uLnTx/>
              <a:uFillTx/>
              <a:latin typeface="Gill Alt One MT"/>
              <a:ea typeface="+mn-ea"/>
              <a:cs typeface="+mn-cs"/>
            </a:endParaRPr>
          </a:p>
        </p:txBody>
      </p:sp>
    </p:spTree>
    <p:extLst>
      <p:ext uri="{BB962C8B-B14F-4D97-AF65-F5344CB8AC3E}">
        <p14:creationId xmlns:p14="http://schemas.microsoft.com/office/powerpoint/2010/main" val="1607527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0" y="309937"/>
            <a:ext cx="12328635" cy="1114661"/>
          </a:xfrm>
          <a:noFill/>
        </p:spPr>
        <p:txBody>
          <a:bodyPr vert="horz" lIns="91440" tIns="45720" rIns="91440" bIns="45720" rtlCol="0" anchor="ctr">
            <a:noAutofit/>
          </a:bodyPr>
          <a:lstStyle/>
          <a:p>
            <a:pPr algn="ctr"/>
            <a:r>
              <a:rPr lang="en-US" sz="4000" kern="1200" dirty="0">
                <a:latin typeface="+mj-lt"/>
                <a:ea typeface="+mj-ea"/>
                <a:cs typeface="+mj-cs"/>
              </a:rPr>
              <a:t>Vill </a:t>
            </a:r>
            <a:r>
              <a:rPr lang="en-US" sz="4000" kern="1200" dirty="0" err="1">
                <a:latin typeface="+mj-lt"/>
                <a:ea typeface="+mj-ea"/>
                <a:cs typeface="+mj-cs"/>
              </a:rPr>
              <a:t>ni</a:t>
            </a:r>
            <a:r>
              <a:rPr lang="en-US" sz="4000" kern="1200" dirty="0">
                <a:latin typeface="+mj-lt"/>
                <a:ea typeface="+mj-ea"/>
                <a:cs typeface="+mj-cs"/>
              </a:rPr>
              <a:t> </a:t>
            </a:r>
            <a:r>
              <a:rPr lang="en-US" sz="4000" kern="1200" dirty="0" err="1">
                <a:latin typeface="+mj-lt"/>
                <a:ea typeface="+mj-ea"/>
                <a:cs typeface="+mj-cs"/>
              </a:rPr>
              <a:t>ändra</a:t>
            </a:r>
            <a:r>
              <a:rPr lang="en-US" sz="4000" kern="1200" dirty="0">
                <a:latin typeface="+mj-lt"/>
                <a:ea typeface="+mj-ea"/>
                <a:cs typeface="+mj-cs"/>
              </a:rPr>
              <a:t> </a:t>
            </a:r>
            <a:r>
              <a:rPr lang="en-US" sz="4000" kern="1200" dirty="0" err="1">
                <a:latin typeface="+mj-lt"/>
                <a:ea typeface="+mj-ea"/>
                <a:cs typeface="+mj-cs"/>
              </a:rPr>
              <a:t>något</a:t>
            </a:r>
            <a:r>
              <a:rPr lang="en-US" sz="4000" kern="1200" dirty="0">
                <a:latin typeface="+mj-lt"/>
                <a:ea typeface="+mj-ea"/>
                <a:cs typeface="+mj-cs"/>
              </a:rPr>
              <a:t> </a:t>
            </a:r>
            <a:r>
              <a:rPr lang="en-US" sz="4000" kern="1200" dirty="0" err="1">
                <a:latin typeface="+mj-lt"/>
                <a:ea typeface="+mj-ea"/>
                <a:cs typeface="+mj-cs"/>
              </a:rPr>
              <a:t>i</a:t>
            </a:r>
            <a:r>
              <a:rPr lang="en-US" sz="4000" kern="1200" dirty="0">
                <a:latin typeface="+mj-lt"/>
                <a:ea typeface="+mj-ea"/>
                <a:cs typeface="+mj-cs"/>
              </a:rPr>
              <a:t> </a:t>
            </a:r>
            <a:r>
              <a:rPr lang="en-US" sz="4000" kern="1200" dirty="0" err="1">
                <a:latin typeface="+mj-lt"/>
                <a:ea typeface="+mj-ea"/>
                <a:cs typeface="+mj-cs"/>
              </a:rPr>
              <a:t>hur</a:t>
            </a:r>
            <a:r>
              <a:rPr lang="en-US" sz="4000" kern="1200" dirty="0">
                <a:latin typeface="+mj-lt"/>
                <a:ea typeface="+mj-ea"/>
                <a:cs typeface="+mj-cs"/>
              </a:rPr>
              <a:t> </a:t>
            </a:r>
            <a:r>
              <a:rPr lang="en-US" sz="4000" kern="1200" dirty="0" err="1">
                <a:latin typeface="+mj-lt"/>
                <a:ea typeface="+mj-ea"/>
                <a:cs typeface="+mj-cs"/>
              </a:rPr>
              <a:t>ni</a:t>
            </a:r>
            <a:r>
              <a:rPr lang="en-US" sz="4000" kern="1200" dirty="0">
                <a:latin typeface="+mj-lt"/>
                <a:ea typeface="+mj-ea"/>
                <a:cs typeface="+mj-cs"/>
              </a:rPr>
              <a:t> </a:t>
            </a:r>
            <a:br>
              <a:rPr lang="en-US" sz="4000" kern="1200" dirty="0">
                <a:latin typeface="+mj-lt"/>
                <a:ea typeface="+mj-ea"/>
                <a:cs typeface="+mj-cs"/>
              </a:rPr>
            </a:br>
            <a:r>
              <a:rPr lang="en-US" sz="4000" kern="1200" dirty="0" err="1">
                <a:latin typeface="+mj-lt"/>
                <a:ea typeface="+mj-ea"/>
                <a:cs typeface="+mj-cs"/>
              </a:rPr>
              <a:t>värderade</a:t>
            </a:r>
            <a:r>
              <a:rPr lang="en-US" sz="4000" kern="1200" dirty="0">
                <a:latin typeface="+mj-lt"/>
                <a:ea typeface="+mj-ea"/>
                <a:cs typeface="+mj-cs"/>
              </a:rPr>
              <a:t> </a:t>
            </a:r>
            <a:r>
              <a:rPr lang="en-US" sz="4000" kern="1200" dirty="0" err="1">
                <a:latin typeface="+mj-lt"/>
                <a:ea typeface="+mj-ea"/>
                <a:cs typeface="+mj-cs"/>
              </a:rPr>
              <a:t>effekten</a:t>
            </a:r>
            <a:r>
              <a:rPr lang="en-US" sz="4000" kern="1200" dirty="0">
                <a:latin typeface="+mj-lt"/>
                <a:ea typeface="+mj-ea"/>
                <a:cs typeface="+mj-cs"/>
              </a:rPr>
              <a:t> av </a:t>
            </a:r>
            <a:r>
              <a:rPr lang="en-US" sz="4000" kern="1200" dirty="0" err="1">
                <a:latin typeface="+mj-lt"/>
                <a:ea typeface="+mj-ea"/>
                <a:cs typeface="+mj-cs"/>
              </a:rPr>
              <a:t>antibiotika</a:t>
            </a:r>
            <a:r>
              <a:rPr lang="en-US" sz="4000" kern="1200" dirty="0">
                <a:latin typeface="+mj-lt"/>
                <a:ea typeface="+mj-ea"/>
                <a:cs typeface="+mj-cs"/>
              </a:rPr>
              <a:t>?</a:t>
            </a:r>
          </a:p>
        </p:txBody>
      </p:sp>
      <p:sp>
        <p:nvSpPr>
          <p:cNvPr id="5" name="Rektangel med rundade hörn 4">
            <a:extLst>
              <a:ext uri="{FF2B5EF4-FFF2-40B4-BE49-F238E27FC236}">
                <a16:creationId xmlns:a16="http://schemas.microsoft.com/office/drawing/2014/main" id="{E0F7468D-8CA3-4B29-BACC-54E337727432}"/>
              </a:ext>
            </a:extLst>
          </p:cNvPr>
          <p:cNvSpPr/>
          <p:nvPr/>
        </p:nvSpPr>
        <p:spPr>
          <a:xfrm>
            <a:off x="918079" y="1679745"/>
            <a:ext cx="2396359" cy="1467100"/>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Allvarlig lung-inflammation</a:t>
            </a:r>
            <a:endParaRPr lang="en-US" sz="2800" dirty="0">
              <a:solidFill>
                <a:schemeClr val="tx1"/>
              </a:solidFill>
            </a:endParaRPr>
          </a:p>
        </p:txBody>
      </p:sp>
      <p:sp>
        <p:nvSpPr>
          <p:cNvPr id="6" name="Rektangel med rundade hörn 4">
            <a:extLst>
              <a:ext uri="{FF2B5EF4-FFF2-40B4-BE49-F238E27FC236}">
                <a16:creationId xmlns:a16="http://schemas.microsoft.com/office/drawing/2014/main" id="{6C87AD4C-C5F8-4CAB-8982-4B34D4270BA4}"/>
              </a:ext>
            </a:extLst>
          </p:cNvPr>
          <p:cNvSpPr/>
          <p:nvPr/>
        </p:nvSpPr>
        <p:spPr>
          <a:xfrm>
            <a:off x="3614984" y="1676710"/>
            <a:ext cx="2396359" cy="1470135"/>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Öron-inflammation 0-1 år</a:t>
            </a:r>
            <a:endParaRPr lang="en-US" sz="2800" dirty="0">
              <a:solidFill>
                <a:schemeClr val="tx1"/>
              </a:solidFill>
            </a:endParaRPr>
          </a:p>
        </p:txBody>
      </p:sp>
      <p:sp>
        <p:nvSpPr>
          <p:cNvPr id="7" name="Rektangel med rundade hörn 4">
            <a:extLst>
              <a:ext uri="{FF2B5EF4-FFF2-40B4-BE49-F238E27FC236}">
                <a16:creationId xmlns:a16="http://schemas.microsoft.com/office/drawing/2014/main" id="{AA8E6549-9C8D-4F45-A450-059B772AF82A}"/>
              </a:ext>
            </a:extLst>
          </p:cNvPr>
          <p:cNvSpPr/>
          <p:nvPr/>
        </p:nvSpPr>
        <p:spPr>
          <a:xfrm>
            <a:off x="6311888" y="1636061"/>
            <a:ext cx="2396359" cy="1468988"/>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Blåskatarr</a:t>
            </a:r>
            <a:br>
              <a:rPr lang="sv-SE" sz="2800" dirty="0">
                <a:solidFill>
                  <a:schemeClr val="tx1"/>
                </a:solidFill>
              </a:rPr>
            </a:br>
            <a:r>
              <a:rPr lang="sv-SE" sz="2800" dirty="0">
                <a:solidFill>
                  <a:schemeClr val="tx1"/>
                </a:solidFill>
              </a:rPr>
              <a:t>(urinvägs-</a:t>
            </a:r>
            <a:br>
              <a:rPr lang="sv-SE" sz="2800" dirty="0">
                <a:solidFill>
                  <a:schemeClr val="tx1"/>
                </a:solidFill>
              </a:rPr>
            </a:br>
            <a:r>
              <a:rPr lang="sv-SE" sz="2800" dirty="0">
                <a:solidFill>
                  <a:schemeClr val="tx1"/>
                </a:solidFill>
              </a:rPr>
              <a:t>infektion)</a:t>
            </a:r>
            <a:endParaRPr lang="en-US" sz="2800" dirty="0">
              <a:solidFill>
                <a:schemeClr val="tx1"/>
              </a:solidFill>
            </a:endParaRPr>
          </a:p>
        </p:txBody>
      </p:sp>
      <p:sp>
        <p:nvSpPr>
          <p:cNvPr id="9" name="Rektangel med rundade hörn 4">
            <a:extLst>
              <a:ext uri="{FF2B5EF4-FFF2-40B4-BE49-F238E27FC236}">
                <a16:creationId xmlns:a16="http://schemas.microsoft.com/office/drawing/2014/main" id="{E249C7FC-7D30-483E-BA72-DB79848C66B0}"/>
              </a:ext>
            </a:extLst>
          </p:cNvPr>
          <p:cNvSpPr/>
          <p:nvPr/>
        </p:nvSpPr>
        <p:spPr>
          <a:xfrm>
            <a:off x="7663041" y="3355464"/>
            <a:ext cx="2396359" cy="1468988"/>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Halsfluss med</a:t>
            </a:r>
            <a:br>
              <a:rPr lang="sv-SE" sz="2800" dirty="0">
                <a:solidFill>
                  <a:schemeClr val="tx1"/>
                </a:solidFill>
              </a:rPr>
            </a:br>
            <a:r>
              <a:rPr lang="sv-SE" sz="2800" dirty="0">
                <a:solidFill>
                  <a:schemeClr val="tx1"/>
                </a:solidFill>
              </a:rPr>
              <a:t>streptokocker</a:t>
            </a:r>
            <a:endParaRPr lang="en-US" sz="2800" dirty="0">
              <a:solidFill>
                <a:schemeClr val="tx1"/>
              </a:solidFill>
            </a:endParaRPr>
          </a:p>
        </p:txBody>
      </p:sp>
      <p:sp>
        <p:nvSpPr>
          <p:cNvPr id="10" name="Rektangel med rundade hörn 4">
            <a:extLst>
              <a:ext uri="{FF2B5EF4-FFF2-40B4-BE49-F238E27FC236}">
                <a16:creationId xmlns:a16="http://schemas.microsoft.com/office/drawing/2014/main" id="{B57CC612-2DD0-4D56-81C3-80132D5B28E3}"/>
              </a:ext>
            </a:extLst>
          </p:cNvPr>
          <p:cNvSpPr/>
          <p:nvPr/>
        </p:nvSpPr>
        <p:spPr>
          <a:xfrm>
            <a:off x="4966137" y="3355464"/>
            <a:ext cx="2396359" cy="1470135"/>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Sepsis</a:t>
            </a:r>
            <a:br>
              <a:rPr lang="sv-SE" sz="2800" dirty="0">
                <a:solidFill>
                  <a:schemeClr val="tx1"/>
                </a:solidFill>
              </a:rPr>
            </a:br>
            <a:r>
              <a:rPr lang="sv-SE" sz="2800" dirty="0">
                <a:solidFill>
                  <a:schemeClr val="tx1"/>
                </a:solidFill>
              </a:rPr>
              <a:t>(blod-</a:t>
            </a:r>
            <a:br>
              <a:rPr lang="sv-SE" sz="2800" dirty="0">
                <a:solidFill>
                  <a:schemeClr val="tx1"/>
                </a:solidFill>
              </a:rPr>
            </a:br>
            <a:r>
              <a:rPr lang="sv-SE" sz="2800" dirty="0">
                <a:solidFill>
                  <a:schemeClr val="tx1"/>
                </a:solidFill>
              </a:rPr>
              <a:t>förgiftning)</a:t>
            </a:r>
            <a:endParaRPr lang="en-US" sz="2800" dirty="0">
              <a:solidFill>
                <a:schemeClr val="tx1"/>
              </a:solidFill>
            </a:endParaRPr>
          </a:p>
        </p:txBody>
      </p:sp>
      <p:sp>
        <p:nvSpPr>
          <p:cNvPr id="11" name="Rektangel med rundade hörn 4">
            <a:extLst>
              <a:ext uri="{FF2B5EF4-FFF2-40B4-BE49-F238E27FC236}">
                <a16:creationId xmlns:a16="http://schemas.microsoft.com/office/drawing/2014/main" id="{49EF182D-D0C2-494B-AEA7-504765C33A7C}"/>
              </a:ext>
            </a:extLst>
          </p:cNvPr>
          <p:cNvSpPr/>
          <p:nvPr/>
        </p:nvSpPr>
        <p:spPr>
          <a:xfrm>
            <a:off x="2269233" y="3355464"/>
            <a:ext cx="2396359" cy="146710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Bihåle-</a:t>
            </a:r>
            <a:br>
              <a:rPr lang="sv-SE" sz="2800" dirty="0">
                <a:solidFill>
                  <a:schemeClr val="tx1"/>
                </a:solidFill>
              </a:rPr>
            </a:br>
            <a:r>
              <a:rPr lang="sv-SE" sz="2800" dirty="0">
                <a:solidFill>
                  <a:schemeClr val="tx1"/>
                </a:solidFill>
              </a:rPr>
              <a:t>inflammation</a:t>
            </a:r>
            <a:endParaRPr lang="en-US" sz="2800" dirty="0">
              <a:solidFill>
                <a:schemeClr val="tx1"/>
              </a:solidFill>
            </a:endParaRPr>
          </a:p>
        </p:txBody>
      </p:sp>
      <p:sp>
        <p:nvSpPr>
          <p:cNvPr id="12" name="Rektangel med rundade hörn 4">
            <a:extLst>
              <a:ext uri="{FF2B5EF4-FFF2-40B4-BE49-F238E27FC236}">
                <a16:creationId xmlns:a16="http://schemas.microsoft.com/office/drawing/2014/main" id="{28C3D6FA-4A50-4DBF-9F9F-FC2DE74F1A55}"/>
              </a:ext>
            </a:extLst>
          </p:cNvPr>
          <p:cNvSpPr/>
          <p:nvPr/>
        </p:nvSpPr>
        <p:spPr>
          <a:xfrm>
            <a:off x="3608727" y="5003984"/>
            <a:ext cx="2396359" cy="146710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Öron-inflammation 1-12 år</a:t>
            </a:r>
            <a:endParaRPr lang="en-US" sz="2800" dirty="0">
              <a:solidFill>
                <a:schemeClr val="tx1"/>
              </a:solidFill>
            </a:endParaRPr>
          </a:p>
        </p:txBody>
      </p:sp>
      <p:sp>
        <p:nvSpPr>
          <p:cNvPr id="13" name="Rektangel med rundade hörn 4">
            <a:extLst>
              <a:ext uri="{FF2B5EF4-FFF2-40B4-BE49-F238E27FC236}">
                <a16:creationId xmlns:a16="http://schemas.microsoft.com/office/drawing/2014/main" id="{F3E20D42-3931-4D64-ADF7-9A3848378674}"/>
              </a:ext>
            </a:extLst>
          </p:cNvPr>
          <p:cNvSpPr/>
          <p:nvPr/>
        </p:nvSpPr>
        <p:spPr>
          <a:xfrm>
            <a:off x="9002535" y="1637948"/>
            <a:ext cx="2396359" cy="146710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Klamydia</a:t>
            </a:r>
            <a:endParaRPr lang="en-US" sz="2800" dirty="0">
              <a:solidFill>
                <a:schemeClr val="tx1"/>
              </a:solidFill>
            </a:endParaRPr>
          </a:p>
        </p:txBody>
      </p:sp>
      <p:sp>
        <p:nvSpPr>
          <p:cNvPr id="14" name="Rektangel med rundade hörn 4">
            <a:extLst>
              <a:ext uri="{FF2B5EF4-FFF2-40B4-BE49-F238E27FC236}">
                <a16:creationId xmlns:a16="http://schemas.microsoft.com/office/drawing/2014/main" id="{00B0BC70-E47D-4A22-B1C0-9DE34A006E60}"/>
              </a:ext>
            </a:extLst>
          </p:cNvPr>
          <p:cNvSpPr/>
          <p:nvPr/>
        </p:nvSpPr>
        <p:spPr>
          <a:xfrm>
            <a:off x="6311888" y="5003984"/>
            <a:ext cx="2396359" cy="1467101"/>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800" dirty="0">
                <a:solidFill>
                  <a:schemeClr val="tx1"/>
                </a:solidFill>
              </a:rPr>
              <a:t>Förkylning</a:t>
            </a:r>
            <a:endParaRPr lang="en-US" sz="2800" dirty="0">
              <a:solidFill>
                <a:schemeClr val="tx1"/>
              </a:solidFill>
            </a:endParaRPr>
          </a:p>
        </p:txBody>
      </p:sp>
    </p:spTree>
    <p:extLst>
      <p:ext uri="{BB962C8B-B14F-4D97-AF65-F5344CB8AC3E}">
        <p14:creationId xmlns:p14="http://schemas.microsoft.com/office/powerpoint/2010/main" val="352390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ruta 13">
            <a:extLst>
              <a:ext uri="{FF2B5EF4-FFF2-40B4-BE49-F238E27FC236}">
                <a16:creationId xmlns:a16="http://schemas.microsoft.com/office/drawing/2014/main" id="{2EFDDE7D-E5DE-4C7F-AAB5-CD9C4A25F9E5}"/>
              </a:ext>
            </a:extLst>
          </p:cNvPr>
          <p:cNvSpPr txBox="1"/>
          <p:nvPr/>
        </p:nvSpPr>
        <p:spPr>
          <a:xfrm>
            <a:off x="6915812" y="459402"/>
            <a:ext cx="2081043" cy="523220"/>
          </a:xfrm>
          <a:prstGeom prst="rect">
            <a:avLst/>
          </a:prstGeom>
          <a:noFill/>
        </p:spPr>
        <p:txBody>
          <a:bodyPr wrap="square" rtlCol="0">
            <a:spAutoFit/>
          </a:bodyPr>
          <a:lstStyle/>
          <a:p>
            <a:r>
              <a:rPr lang="sv-SE" sz="2800" dirty="0">
                <a:latin typeface="+mj-lt"/>
              </a:rPr>
              <a:t>Räddar liv</a:t>
            </a:r>
          </a:p>
        </p:txBody>
      </p:sp>
      <p:sp>
        <p:nvSpPr>
          <p:cNvPr id="15" name="textruta 14">
            <a:extLst>
              <a:ext uri="{FF2B5EF4-FFF2-40B4-BE49-F238E27FC236}">
                <a16:creationId xmlns:a16="http://schemas.microsoft.com/office/drawing/2014/main" id="{C07F9F2A-B06D-43C5-B888-708BC45132F9}"/>
              </a:ext>
            </a:extLst>
          </p:cNvPr>
          <p:cNvSpPr txBox="1"/>
          <p:nvPr/>
        </p:nvSpPr>
        <p:spPr>
          <a:xfrm>
            <a:off x="6915812" y="2265106"/>
            <a:ext cx="4477402" cy="954107"/>
          </a:xfrm>
          <a:prstGeom prst="rect">
            <a:avLst/>
          </a:prstGeom>
          <a:noFill/>
        </p:spPr>
        <p:txBody>
          <a:bodyPr wrap="square" rtlCol="0">
            <a:spAutoFit/>
          </a:bodyPr>
          <a:lstStyle/>
          <a:p>
            <a:r>
              <a:rPr lang="sv-SE" sz="2800" dirty="0">
                <a:latin typeface="+mj-lt"/>
              </a:rPr>
              <a:t>Kan minska risken att få följdsjukdom</a:t>
            </a:r>
          </a:p>
        </p:txBody>
      </p:sp>
      <p:sp>
        <p:nvSpPr>
          <p:cNvPr id="16" name="textruta 15">
            <a:extLst>
              <a:ext uri="{FF2B5EF4-FFF2-40B4-BE49-F238E27FC236}">
                <a16:creationId xmlns:a16="http://schemas.microsoft.com/office/drawing/2014/main" id="{1746D083-5327-4804-BEF7-09E78186C8D6}"/>
              </a:ext>
            </a:extLst>
          </p:cNvPr>
          <p:cNvSpPr txBox="1"/>
          <p:nvPr/>
        </p:nvSpPr>
        <p:spPr>
          <a:xfrm>
            <a:off x="6915812" y="3683527"/>
            <a:ext cx="3589886" cy="523220"/>
          </a:xfrm>
          <a:prstGeom prst="rect">
            <a:avLst/>
          </a:prstGeom>
          <a:noFill/>
        </p:spPr>
        <p:txBody>
          <a:bodyPr wrap="square" rtlCol="0">
            <a:spAutoFit/>
          </a:bodyPr>
          <a:lstStyle/>
          <a:p>
            <a:r>
              <a:rPr lang="sv-SE" sz="2800" dirty="0">
                <a:latin typeface="+mj-lt"/>
              </a:rPr>
              <a:t>Kan lindra symtom</a:t>
            </a:r>
          </a:p>
        </p:txBody>
      </p:sp>
      <p:sp>
        <p:nvSpPr>
          <p:cNvPr id="17" name="textruta 16">
            <a:extLst>
              <a:ext uri="{FF2B5EF4-FFF2-40B4-BE49-F238E27FC236}">
                <a16:creationId xmlns:a16="http://schemas.microsoft.com/office/drawing/2014/main" id="{839FF2E9-32AD-4E69-86CA-C0EB4E46E87D}"/>
              </a:ext>
            </a:extLst>
          </p:cNvPr>
          <p:cNvSpPr txBox="1"/>
          <p:nvPr/>
        </p:nvSpPr>
        <p:spPr>
          <a:xfrm>
            <a:off x="6915812" y="4903915"/>
            <a:ext cx="3239083" cy="523220"/>
          </a:xfrm>
          <a:prstGeom prst="rect">
            <a:avLst/>
          </a:prstGeom>
          <a:noFill/>
        </p:spPr>
        <p:txBody>
          <a:bodyPr wrap="square" rtlCol="0">
            <a:spAutoFit/>
          </a:bodyPr>
          <a:lstStyle/>
          <a:p>
            <a:r>
              <a:rPr lang="sv-SE" sz="2800" dirty="0">
                <a:latin typeface="+mj-lt"/>
              </a:rPr>
              <a:t>Tveksam effekt</a:t>
            </a:r>
          </a:p>
        </p:txBody>
      </p:sp>
      <p:sp>
        <p:nvSpPr>
          <p:cNvPr id="18" name="textruta 17">
            <a:extLst>
              <a:ext uri="{FF2B5EF4-FFF2-40B4-BE49-F238E27FC236}">
                <a16:creationId xmlns:a16="http://schemas.microsoft.com/office/drawing/2014/main" id="{01476FEC-D59E-4E34-A2FC-392A64D5927A}"/>
              </a:ext>
            </a:extLst>
          </p:cNvPr>
          <p:cNvSpPr txBox="1"/>
          <p:nvPr/>
        </p:nvSpPr>
        <p:spPr>
          <a:xfrm>
            <a:off x="6915812" y="5967011"/>
            <a:ext cx="2324818" cy="523220"/>
          </a:xfrm>
          <a:prstGeom prst="rect">
            <a:avLst/>
          </a:prstGeom>
          <a:noFill/>
        </p:spPr>
        <p:txBody>
          <a:bodyPr wrap="square" rtlCol="0">
            <a:spAutoFit/>
          </a:bodyPr>
          <a:lstStyle/>
          <a:p>
            <a:r>
              <a:rPr lang="sv-SE" sz="2800" dirty="0">
                <a:latin typeface="+mj-lt"/>
              </a:rPr>
              <a:t>Ingen effekt</a:t>
            </a:r>
          </a:p>
        </p:txBody>
      </p:sp>
      <p:sp>
        <p:nvSpPr>
          <p:cNvPr id="20" name="textruta 13">
            <a:extLst>
              <a:ext uri="{FF2B5EF4-FFF2-40B4-BE49-F238E27FC236}">
                <a16:creationId xmlns:a16="http://schemas.microsoft.com/office/drawing/2014/main" id="{5AFC6BBB-0BFF-4D52-BEF1-A9BEC444EFB0}"/>
              </a:ext>
            </a:extLst>
          </p:cNvPr>
          <p:cNvSpPr txBox="1"/>
          <p:nvPr/>
        </p:nvSpPr>
        <p:spPr>
          <a:xfrm>
            <a:off x="6915812" y="1476482"/>
            <a:ext cx="2175636" cy="523220"/>
          </a:xfrm>
          <a:prstGeom prst="rect">
            <a:avLst/>
          </a:prstGeom>
          <a:noFill/>
        </p:spPr>
        <p:txBody>
          <a:bodyPr wrap="square" lIns="91440" tIns="45720" rIns="91440" bIns="45720" rtlCol="0" anchor="t">
            <a:spAutoFit/>
          </a:bodyPr>
          <a:lstStyle/>
          <a:p>
            <a:r>
              <a:rPr lang="sv-SE" sz="2800" dirty="0">
                <a:latin typeface="+mj-lt"/>
                <a:cs typeface="Calibri"/>
              </a:rPr>
              <a:t>Ska användas</a:t>
            </a:r>
          </a:p>
        </p:txBody>
      </p:sp>
      <p:sp>
        <p:nvSpPr>
          <p:cNvPr id="19" name="Rektangel med rundade hörn 4">
            <a:extLst>
              <a:ext uri="{FF2B5EF4-FFF2-40B4-BE49-F238E27FC236}">
                <a16:creationId xmlns:a16="http://schemas.microsoft.com/office/drawing/2014/main" id="{35642575-347D-46D5-8928-F74240336A45}"/>
              </a:ext>
            </a:extLst>
          </p:cNvPr>
          <p:cNvSpPr/>
          <p:nvPr/>
        </p:nvSpPr>
        <p:spPr>
          <a:xfrm>
            <a:off x="3406404" y="261454"/>
            <a:ext cx="1758038" cy="1076307"/>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Allvarlig lung-inflammation</a:t>
            </a:r>
            <a:endParaRPr lang="en-US" sz="2000" dirty="0">
              <a:solidFill>
                <a:schemeClr val="tx1"/>
              </a:solidFill>
            </a:endParaRPr>
          </a:p>
        </p:txBody>
      </p:sp>
      <p:sp>
        <p:nvSpPr>
          <p:cNvPr id="21" name="Rektangel med rundade hörn 4">
            <a:extLst>
              <a:ext uri="{FF2B5EF4-FFF2-40B4-BE49-F238E27FC236}">
                <a16:creationId xmlns:a16="http://schemas.microsoft.com/office/drawing/2014/main" id="{5B0E6D66-45FC-488E-A93A-F969340178EC}"/>
              </a:ext>
            </a:extLst>
          </p:cNvPr>
          <p:cNvSpPr/>
          <p:nvPr/>
        </p:nvSpPr>
        <p:spPr>
          <a:xfrm>
            <a:off x="2475163" y="2257052"/>
            <a:ext cx="1758039" cy="1078534"/>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Öron-inflammation 0-1 år</a:t>
            </a:r>
            <a:endParaRPr lang="en-US" sz="2000" dirty="0">
              <a:solidFill>
                <a:schemeClr val="tx1"/>
              </a:solidFill>
            </a:endParaRPr>
          </a:p>
        </p:txBody>
      </p:sp>
      <p:sp>
        <p:nvSpPr>
          <p:cNvPr id="23" name="Rektangel med rundade hörn 4">
            <a:extLst>
              <a:ext uri="{FF2B5EF4-FFF2-40B4-BE49-F238E27FC236}">
                <a16:creationId xmlns:a16="http://schemas.microsoft.com/office/drawing/2014/main" id="{A82FB214-6368-437A-91E9-70D96550EBCC}"/>
              </a:ext>
            </a:extLst>
          </p:cNvPr>
          <p:cNvSpPr/>
          <p:nvPr/>
        </p:nvSpPr>
        <p:spPr>
          <a:xfrm>
            <a:off x="3406404" y="3471238"/>
            <a:ext cx="1758038" cy="1077692"/>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Blåskatarr</a:t>
            </a:r>
            <a:br>
              <a:rPr lang="sv-SE" sz="2000" dirty="0">
                <a:solidFill>
                  <a:schemeClr val="tx1"/>
                </a:solidFill>
              </a:rPr>
            </a:br>
            <a:r>
              <a:rPr lang="sv-SE" sz="2000" dirty="0">
                <a:solidFill>
                  <a:schemeClr val="tx1"/>
                </a:solidFill>
              </a:rPr>
              <a:t>(urinvägs-</a:t>
            </a:r>
            <a:br>
              <a:rPr lang="sv-SE" sz="2000" dirty="0">
                <a:solidFill>
                  <a:schemeClr val="tx1"/>
                </a:solidFill>
              </a:rPr>
            </a:br>
            <a:r>
              <a:rPr lang="sv-SE" sz="2000" dirty="0">
                <a:solidFill>
                  <a:schemeClr val="tx1"/>
                </a:solidFill>
              </a:rPr>
              <a:t>infektion)</a:t>
            </a:r>
            <a:endParaRPr lang="en-US" sz="2000" dirty="0">
              <a:solidFill>
                <a:schemeClr val="tx1"/>
              </a:solidFill>
            </a:endParaRPr>
          </a:p>
        </p:txBody>
      </p:sp>
      <p:sp>
        <p:nvSpPr>
          <p:cNvPr id="25" name="Rektangel med rundade hörn 4">
            <a:extLst>
              <a:ext uri="{FF2B5EF4-FFF2-40B4-BE49-F238E27FC236}">
                <a16:creationId xmlns:a16="http://schemas.microsoft.com/office/drawing/2014/main" id="{A2B2E7EF-E727-4C5F-9CD3-5095E273750F}"/>
              </a:ext>
            </a:extLst>
          </p:cNvPr>
          <p:cNvSpPr/>
          <p:nvPr/>
        </p:nvSpPr>
        <p:spPr>
          <a:xfrm>
            <a:off x="1471450" y="3482632"/>
            <a:ext cx="1758038" cy="1077692"/>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Halsfluss med</a:t>
            </a:r>
            <a:br>
              <a:rPr lang="sv-SE" sz="2000" dirty="0">
                <a:solidFill>
                  <a:schemeClr val="tx1"/>
                </a:solidFill>
              </a:rPr>
            </a:br>
            <a:r>
              <a:rPr lang="sv-SE" sz="2000" dirty="0">
                <a:solidFill>
                  <a:schemeClr val="tx1"/>
                </a:solidFill>
              </a:rPr>
              <a:t>streptokocker</a:t>
            </a:r>
            <a:endParaRPr lang="en-US" sz="2000" dirty="0">
              <a:solidFill>
                <a:schemeClr val="tx1"/>
              </a:solidFill>
            </a:endParaRPr>
          </a:p>
        </p:txBody>
      </p:sp>
      <p:sp>
        <p:nvSpPr>
          <p:cNvPr id="27" name="Rektangel med rundade hörn 4">
            <a:extLst>
              <a:ext uri="{FF2B5EF4-FFF2-40B4-BE49-F238E27FC236}">
                <a16:creationId xmlns:a16="http://schemas.microsoft.com/office/drawing/2014/main" id="{3FB3B3F0-1119-466E-81B5-38B47EF1D193}"/>
              </a:ext>
            </a:extLst>
          </p:cNvPr>
          <p:cNvSpPr/>
          <p:nvPr/>
        </p:nvSpPr>
        <p:spPr>
          <a:xfrm>
            <a:off x="1471449" y="246972"/>
            <a:ext cx="1758039" cy="1078534"/>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Sepsis</a:t>
            </a:r>
            <a:br>
              <a:rPr lang="sv-SE" sz="2000" dirty="0">
                <a:solidFill>
                  <a:schemeClr val="tx1"/>
                </a:solidFill>
              </a:rPr>
            </a:br>
            <a:r>
              <a:rPr lang="sv-SE" sz="2000" dirty="0">
                <a:solidFill>
                  <a:schemeClr val="tx1"/>
                </a:solidFill>
              </a:rPr>
              <a:t>(blod-</a:t>
            </a:r>
            <a:br>
              <a:rPr lang="sv-SE" sz="2000" dirty="0">
                <a:solidFill>
                  <a:schemeClr val="tx1"/>
                </a:solidFill>
              </a:rPr>
            </a:br>
            <a:r>
              <a:rPr lang="sv-SE" sz="2000" dirty="0">
                <a:solidFill>
                  <a:schemeClr val="tx1"/>
                </a:solidFill>
              </a:rPr>
              <a:t>förgiftning)</a:t>
            </a:r>
            <a:endParaRPr lang="en-US" sz="2000" dirty="0">
              <a:solidFill>
                <a:schemeClr val="tx1"/>
              </a:solidFill>
            </a:endParaRPr>
          </a:p>
        </p:txBody>
      </p:sp>
      <p:sp>
        <p:nvSpPr>
          <p:cNvPr id="29" name="Rektangel med rundade hörn 4">
            <a:extLst>
              <a:ext uri="{FF2B5EF4-FFF2-40B4-BE49-F238E27FC236}">
                <a16:creationId xmlns:a16="http://schemas.microsoft.com/office/drawing/2014/main" id="{9672D656-AD5F-42AC-A92B-7E6374673038}"/>
              </a:ext>
            </a:extLst>
          </p:cNvPr>
          <p:cNvSpPr/>
          <p:nvPr/>
        </p:nvSpPr>
        <p:spPr>
          <a:xfrm>
            <a:off x="3406404" y="4686054"/>
            <a:ext cx="1758039" cy="1076308"/>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Bihåle-</a:t>
            </a:r>
            <a:br>
              <a:rPr lang="sv-SE" sz="2000" dirty="0">
                <a:solidFill>
                  <a:schemeClr val="tx1"/>
                </a:solidFill>
              </a:rPr>
            </a:br>
            <a:r>
              <a:rPr lang="sv-SE" sz="2000" dirty="0">
                <a:solidFill>
                  <a:schemeClr val="tx1"/>
                </a:solidFill>
              </a:rPr>
              <a:t>inflammation</a:t>
            </a:r>
            <a:endParaRPr lang="en-US" sz="2000" dirty="0">
              <a:solidFill>
                <a:schemeClr val="tx1"/>
              </a:solidFill>
            </a:endParaRPr>
          </a:p>
        </p:txBody>
      </p:sp>
      <p:sp>
        <p:nvSpPr>
          <p:cNvPr id="31" name="Rektangel med rundade hörn 4">
            <a:extLst>
              <a:ext uri="{FF2B5EF4-FFF2-40B4-BE49-F238E27FC236}">
                <a16:creationId xmlns:a16="http://schemas.microsoft.com/office/drawing/2014/main" id="{B402C401-6A84-403B-B496-565775E87A5E}"/>
              </a:ext>
            </a:extLst>
          </p:cNvPr>
          <p:cNvSpPr/>
          <p:nvPr/>
        </p:nvSpPr>
        <p:spPr>
          <a:xfrm>
            <a:off x="1471448" y="4686054"/>
            <a:ext cx="1758039" cy="1076308"/>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Öron-inflammation 1-12 år</a:t>
            </a:r>
            <a:endParaRPr lang="en-US" sz="2000" dirty="0">
              <a:solidFill>
                <a:schemeClr val="tx1"/>
              </a:solidFill>
            </a:endParaRPr>
          </a:p>
        </p:txBody>
      </p:sp>
      <p:sp>
        <p:nvSpPr>
          <p:cNvPr id="33" name="Rektangel med rundade hörn 4">
            <a:extLst>
              <a:ext uri="{FF2B5EF4-FFF2-40B4-BE49-F238E27FC236}">
                <a16:creationId xmlns:a16="http://schemas.microsoft.com/office/drawing/2014/main" id="{6FB62434-8298-41DA-AA41-54ED74B3BE72}"/>
              </a:ext>
            </a:extLst>
          </p:cNvPr>
          <p:cNvSpPr/>
          <p:nvPr/>
        </p:nvSpPr>
        <p:spPr>
          <a:xfrm>
            <a:off x="2475164" y="1447446"/>
            <a:ext cx="1758039" cy="673954"/>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Klamydia</a:t>
            </a:r>
            <a:endParaRPr lang="en-US" sz="2000" dirty="0">
              <a:solidFill>
                <a:schemeClr val="tx1"/>
              </a:solidFill>
            </a:endParaRPr>
          </a:p>
        </p:txBody>
      </p:sp>
      <p:sp>
        <p:nvSpPr>
          <p:cNvPr id="35" name="Rektangel med rundade hörn 4">
            <a:extLst>
              <a:ext uri="{FF2B5EF4-FFF2-40B4-BE49-F238E27FC236}">
                <a16:creationId xmlns:a16="http://schemas.microsoft.com/office/drawing/2014/main" id="{3D9C4ECA-7C4E-4EBD-B0B8-3CAB495E3C70}"/>
              </a:ext>
            </a:extLst>
          </p:cNvPr>
          <p:cNvSpPr/>
          <p:nvPr/>
        </p:nvSpPr>
        <p:spPr>
          <a:xfrm>
            <a:off x="2475162" y="5910162"/>
            <a:ext cx="1758039" cy="667859"/>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2000" dirty="0">
                <a:solidFill>
                  <a:schemeClr val="tx1"/>
                </a:solidFill>
              </a:rPr>
              <a:t>Förkylning</a:t>
            </a:r>
            <a:endParaRPr lang="en-US" sz="2000" dirty="0">
              <a:solidFill>
                <a:schemeClr val="tx1"/>
              </a:solidFill>
            </a:endParaRPr>
          </a:p>
        </p:txBody>
      </p:sp>
      <p:sp>
        <p:nvSpPr>
          <p:cNvPr id="2" name="Pil: höger 1">
            <a:extLst>
              <a:ext uri="{FF2B5EF4-FFF2-40B4-BE49-F238E27FC236}">
                <a16:creationId xmlns:a16="http://schemas.microsoft.com/office/drawing/2014/main" id="{6AEC2858-0C20-46FD-8612-B434354F5F48}"/>
              </a:ext>
            </a:extLst>
          </p:cNvPr>
          <p:cNvSpPr/>
          <p:nvPr/>
        </p:nvSpPr>
        <p:spPr>
          <a:xfrm>
            <a:off x="5412827" y="642316"/>
            <a:ext cx="1366345" cy="1972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Pil: höger 35">
            <a:extLst>
              <a:ext uri="{FF2B5EF4-FFF2-40B4-BE49-F238E27FC236}">
                <a16:creationId xmlns:a16="http://schemas.microsoft.com/office/drawing/2014/main" id="{53CDE9F4-C59E-4FBB-996B-7FCAA283F267}"/>
              </a:ext>
            </a:extLst>
          </p:cNvPr>
          <p:cNvSpPr/>
          <p:nvPr/>
        </p:nvSpPr>
        <p:spPr>
          <a:xfrm>
            <a:off x="4729654" y="1627132"/>
            <a:ext cx="2049518" cy="1972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Pil: höger 36">
            <a:extLst>
              <a:ext uri="{FF2B5EF4-FFF2-40B4-BE49-F238E27FC236}">
                <a16:creationId xmlns:a16="http://schemas.microsoft.com/office/drawing/2014/main" id="{19BE7426-DE3B-4F14-828D-86606D8106BC}"/>
              </a:ext>
            </a:extLst>
          </p:cNvPr>
          <p:cNvSpPr/>
          <p:nvPr/>
        </p:nvSpPr>
        <p:spPr>
          <a:xfrm>
            <a:off x="4729654" y="2573267"/>
            <a:ext cx="2049518" cy="1972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Pil: höger 38">
            <a:extLst>
              <a:ext uri="{FF2B5EF4-FFF2-40B4-BE49-F238E27FC236}">
                <a16:creationId xmlns:a16="http://schemas.microsoft.com/office/drawing/2014/main" id="{E2C65021-EC56-4317-97A3-45789E364FC4}"/>
              </a:ext>
            </a:extLst>
          </p:cNvPr>
          <p:cNvSpPr/>
          <p:nvPr/>
        </p:nvSpPr>
        <p:spPr>
          <a:xfrm>
            <a:off x="5412826" y="3846529"/>
            <a:ext cx="1366345" cy="1972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Pil: höger 39">
            <a:extLst>
              <a:ext uri="{FF2B5EF4-FFF2-40B4-BE49-F238E27FC236}">
                <a16:creationId xmlns:a16="http://schemas.microsoft.com/office/drawing/2014/main" id="{F6CA6B71-88EC-4CF2-9847-14DDEFFF63EA}"/>
              </a:ext>
            </a:extLst>
          </p:cNvPr>
          <p:cNvSpPr/>
          <p:nvPr/>
        </p:nvSpPr>
        <p:spPr>
          <a:xfrm>
            <a:off x="5412825" y="5066917"/>
            <a:ext cx="1366345" cy="1972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Pil: höger 40">
            <a:extLst>
              <a:ext uri="{FF2B5EF4-FFF2-40B4-BE49-F238E27FC236}">
                <a16:creationId xmlns:a16="http://schemas.microsoft.com/office/drawing/2014/main" id="{5B81A130-1029-4E19-B281-78324036046B}"/>
              </a:ext>
            </a:extLst>
          </p:cNvPr>
          <p:cNvSpPr/>
          <p:nvPr/>
        </p:nvSpPr>
        <p:spPr>
          <a:xfrm>
            <a:off x="4729654" y="6130013"/>
            <a:ext cx="2049518" cy="1972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70418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ABD1D5B-AE64-428D-9642-3F43D931B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569174" y="330741"/>
            <a:ext cx="11053651" cy="627434"/>
          </a:xfrm>
        </p:spPr>
        <p:txBody>
          <a:bodyPr anchor="b">
            <a:noAutofit/>
          </a:bodyPr>
          <a:lstStyle/>
          <a:p>
            <a:pPr algn="ctr"/>
            <a:r>
              <a:rPr lang="sv-SE" sz="2800" dirty="0"/>
              <a:t>Hur ska man veta när man behöver antibiotika?</a:t>
            </a:r>
          </a:p>
        </p:txBody>
      </p:sp>
      <p:sp>
        <p:nvSpPr>
          <p:cNvPr id="3" name="Platshållare för innehåll 2"/>
          <p:cNvSpPr>
            <a:spLocks noGrp="1"/>
          </p:cNvSpPr>
          <p:nvPr>
            <p:ph idx="1"/>
          </p:nvPr>
        </p:nvSpPr>
        <p:spPr>
          <a:xfrm>
            <a:off x="3306998" y="2533610"/>
            <a:ext cx="5770708" cy="1790779"/>
          </a:xfrm>
        </p:spPr>
        <p:txBody>
          <a:bodyPr vert="horz" lIns="91440" tIns="45720" rIns="91440" bIns="45720" rtlCol="0" anchor="t">
            <a:normAutofit/>
          </a:bodyPr>
          <a:lstStyle/>
          <a:p>
            <a:pPr marL="0" indent="0" algn="ctr">
              <a:buNone/>
            </a:pPr>
            <a:r>
              <a:rPr lang="sv-SE" sz="4000" dirty="0"/>
              <a:t>Din läkare bestämmer!</a:t>
            </a:r>
            <a:endParaRPr lang="en-US" sz="4000" dirty="0"/>
          </a:p>
          <a:p>
            <a:endParaRPr lang="sv-SE" sz="1700" dirty="0"/>
          </a:p>
        </p:txBody>
      </p:sp>
      <p:sp>
        <p:nvSpPr>
          <p:cNvPr id="12" name="Rektangel 11">
            <a:extLst>
              <a:ext uri="{FF2B5EF4-FFF2-40B4-BE49-F238E27FC236}">
                <a16:creationId xmlns:a16="http://schemas.microsoft.com/office/drawing/2014/main" id="{2F021D3C-6A5E-4B48-9CB5-8B031BFF3B1C}"/>
              </a:ext>
            </a:extLst>
          </p:cNvPr>
          <p:cNvSpPr/>
          <p:nvPr/>
        </p:nvSpPr>
        <p:spPr>
          <a:xfrm>
            <a:off x="181244" y="6445954"/>
            <a:ext cx="879023" cy="276999"/>
          </a:xfrm>
          <a:prstGeom prst="rect">
            <a:avLst/>
          </a:prstGeom>
        </p:spPr>
        <p:txBody>
          <a:bodyPr wrap="none">
            <a:spAutoFit/>
          </a:bodyPr>
          <a:lstStyle/>
          <a:p>
            <a:r>
              <a:rPr lang="sv-SE" sz="1200" dirty="0">
                <a:solidFill>
                  <a:schemeClr val="bg1"/>
                </a:solidFill>
              </a:rPr>
              <a:t>pexels.com</a:t>
            </a:r>
          </a:p>
        </p:txBody>
      </p:sp>
    </p:spTree>
    <p:extLst>
      <p:ext uri="{BB962C8B-B14F-4D97-AF65-F5344CB8AC3E}">
        <p14:creationId xmlns:p14="http://schemas.microsoft.com/office/powerpoint/2010/main" val="161896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B06D437-CC94-48B5-BC6F-4610009CF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 y="0"/>
            <a:ext cx="12190005" cy="6858000"/>
          </a:xfrm>
          <a:prstGeom prst="rect">
            <a:avLst/>
          </a:prstGeom>
        </p:spPr>
      </p:pic>
      <p:sp>
        <p:nvSpPr>
          <p:cNvPr id="2" name="Rubrik 1"/>
          <p:cNvSpPr>
            <a:spLocks noGrp="1"/>
          </p:cNvSpPr>
          <p:nvPr>
            <p:ph type="ctrTitle"/>
          </p:nvPr>
        </p:nvSpPr>
        <p:spPr>
          <a:xfrm>
            <a:off x="2341059" y="721617"/>
            <a:ext cx="7509881" cy="895623"/>
          </a:xfrm>
        </p:spPr>
        <p:txBody>
          <a:bodyPr anchor="b">
            <a:noAutofit/>
          </a:bodyPr>
          <a:lstStyle/>
          <a:p>
            <a:pPr algn="l"/>
            <a:r>
              <a:rPr lang="sv-SE" sz="5400" dirty="0"/>
              <a:t>När behövs antibiotika?</a:t>
            </a:r>
          </a:p>
        </p:txBody>
      </p:sp>
      <p:sp>
        <p:nvSpPr>
          <p:cNvPr id="8" name="Rektangel 7">
            <a:extLst>
              <a:ext uri="{FF2B5EF4-FFF2-40B4-BE49-F238E27FC236}">
                <a16:creationId xmlns:a16="http://schemas.microsoft.com/office/drawing/2014/main" id="{35479218-4445-4814-80B0-99F898B4EBE7}"/>
              </a:ext>
            </a:extLst>
          </p:cNvPr>
          <p:cNvSpPr/>
          <p:nvPr/>
        </p:nvSpPr>
        <p:spPr>
          <a:xfrm>
            <a:off x="11173960" y="6510056"/>
            <a:ext cx="928459" cy="276999"/>
          </a:xfrm>
          <a:prstGeom prst="rect">
            <a:avLst/>
          </a:prstGeom>
        </p:spPr>
        <p:txBody>
          <a:bodyPr wrap="none">
            <a:spAutoFit/>
          </a:bodyPr>
          <a:lstStyle/>
          <a:p>
            <a:r>
              <a:rPr lang="sv-SE" sz="1200" dirty="0"/>
              <a:t>pxhere.com</a:t>
            </a:r>
          </a:p>
        </p:txBody>
      </p:sp>
    </p:spTree>
    <p:extLst>
      <p:ext uri="{BB962C8B-B14F-4D97-AF65-F5344CB8AC3E}">
        <p14:creationId xmlns:p14="http://schemas.microsoft.com/office/powerpoint/2010/main" val="27974657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A3DA531-FF73-4660-BC67-D42E6F554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1805151" y="344104"/>
            <a:ext cx="8400393" cy="969689"/>
          </a:xfrm>
        </p:spPr>
        <p:txBody>
          <a:bodyPr>
            <a:normAutofit/>
          </a:bodyPr>
          <a:lstStyle/>
          <a:p>
            <a:pPr algn="ctr"/>
            <a:r>
              <a:rPr lang="sv-SE" sz="4000" dirty="0"/>
              <a:t>Vad är antibiotika?</a:t>
            </a:r>
          </a:p>
        </p:txBody>
      </p:sp>
      <p:sp>
        <p:nvSpPr>
          <p:cNvPr id="10" name="Rektangel med rundade hörn 4">
            <a:extLst>
              <a:ext uri="{FF2B5EF4-FFF2-40B4-BE49-F238E27FC236}">
                <a16:creationId xmlns:a16="http://schemas.microsoft.com/office/drawing/2014/main" id="{0151DA2F-FB8F-4E39-8BF9-06BDAA4EE170}"/>
              </a:ext>
            </a:extLst>
          </p:cNvPr>
          <p:cNvSpPr/>
          <p:nvPr/>
        </p:nvSpPr>
        <p:spPr>
          <a:xfrm>
            <a:off x="1275693" y="1313793"/>
            <a:ext cx="9640614" cy="1965206"/>
          </a:xfrm>
          <a:prstGeom prst="roundRect">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spcBef>
                <a:spcPts val="1800"/>
              </a:spcBef>
              <a:buFont typeface="Arial" panose="020B0604020202020204" pitchFamily="34" charset="0"/>
              <a:buChar char="•"/>
            </a:pPr>
            <a:r>
              <a:rPr lang="sv-SE" sz="2800" dirty="0">
                <a:solidFill>
                  <a:schemeClr val="tx1"/>
                </a:solidFill>
              </a:rPr>
              <a:t>Läkemedel som används för att behandla bakterieinfektioner</a:t>
            </a:r>
          </a:p>
          <a:p>
            <a:pPr marL="457200" indent="-457200">
              <a:spcBef>
                <a:spcPts val="1800"/>
              </a:spcBef>
              <a:buFont typeface="Arial" panose="020B0604020202020204" pitchFamily="34" charset="0"/>
              <a:buChar char="•"/>
            </a:pPr>
            <a:r>
              <a:rPr lang="sv-SE" sz="2800" dirty="0">
                <a:solidFill>
                  <a:schemeClr val="tx1"/>
                </a:solidFill>
              </a:rPr>
              <a:t>Man kan också få infektioner av andra mikroorganismer, </a:t>
            </a:r>
            <a:br>
              <a:rPr lang="sv-SE" sz="2800" dirty="0">
                <a:solidFill>
                  <a:schemeClr val="tx1"/>
                </a:solidFill>
              </a:rPr>
            </a:br>
            <a:r>
              <a:rPr lang="sv-SE" sz="2800" dirty="0">
                <a:solidFill>
                  <a:schemeClr val="tx1"/>
                </a:solidFill>
              </a:rPr>
              <a:t>t ex virus, men </a:t>
            </a:r>
            <a:r>
              <a:rPr lang="sv-SE" sz="2800" b="1" dirty="0">
                <a:solidFill>
                  <a:schemeClr val="tx1"/>
                </a:solidFill>
              </a:rPr>
              <a:t>då fungerar inte antibiotika</a:t>
            </a:r>
            <a:r>
              <a:rPr lang="sv-SE" sz="2800" dirty="0">
                <a:solidFill>
                  <a:schemeClr val="tx1"/>
                </a:solidFill>
              </a:rPr>
              <a:t>.</a:t>
            </a:r>
            <a:endParaRPr lang="en-US" sz="2800" dirty="0">
              <a:solidFill>
                <a:schemeClr val="tx1"/>
              </a:solidFill>
            </a:endParaRPr>
          </a:p>
        </p:txBody>
      </p:sp>
      <p:sp>
        <p:nvSpPr>
          <p:cNvPr id="12" name="Rektangel 11">
            <a:extLst>
              <a:ext uri="{FF2B5EF4-FFF2-40B4-BE49-F238E27FC236}">
                <a16:creationId xmlns:a16="http://schemas.microsoft.com/office/drawing/2014/main" id="{C8DDA655-180F-4AC0-89A6-8F1E80A4A115}"/>
              </a:ext>
            </a:extLst>
          </p:cNvPr>
          <p:cNvSpPr/>
          <p:nvPr/>
        </p:nvSpPr>
        <p:spPr>
          <a:xfrm>
            <a:off x="11059451" y="6474443"/>
            <a:ext cx="934038" cy="276999"/>
          </a:xfrm>
          <a:prstGeom prst="rect">
            <a:avLst/>
          </a:prstGeom>
        </p:spPr>
        <p:txBody>
          <a:bodyPr wrap="none">
            <a:spAutoFit/>
          </a:bodyPr>
          <a:lstStyle/>
          <a:p>
            <a:r>
              <a:rPr lang="sv-SE" sz="1200" dirty="0"/>
              <a:t>pixabay.com</a:t>
            </a:r>
          </a:p>
        </p:txBody>
      </p:sp>
    </p:spTree>
    <p:extLst>
      <p:ext uri="{BB962C8B-B14F-4D97-AF65-F5344CB8AC3E}">
        <p14:creationId xmlns:p14="http://schemas.microsoft.com/office/powerpoint/2010/main" val="158691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BA56C3F-E7A3-4D0B-8548-2F4CA1BA4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7877" y="554965"/>
            <a:ext cx="7437680" cy="5587042"/>
          </a:xfrm>
          <a:prstGeom prst="rect">
            <a:avLst/>
          </a:prstGeom>
        </p:spPr>
      </p:pic>
      <p:sp>
        <p:nvSpPr>
          <p:cNvPr id="2" name="Rubrik 1">
            <a:extLst>
              <a:ext uri="{FF2B5EF4-FFF2-40B4-BE49-F238E27FC236}">
                <a16:creationId xmlns:a16="http://schemas.microsoft.com/office/drawing/2014/main" id="{28841074-D8E4-4D65-B090-C587D88A696C}"/>
              </a:ext>
            </a:extLst>
          </p:cNvPr>
          <p:cNvSpPr>
            <a:spLocks noGrp="1"/>
          </p:cNvSpPr>
          <p:nvPr>
            <p:ph type="title"/>
          </p:nvPr>
        </p:nvSpPr>
        <p:spPr>
          <a:xfrm>
            <a:off x="410217" y="640080"/>
            <a:ext cx="3429000" cy="819807"/>
          </a:xfrm>
        </p:spPr>
        <p:txBody>
          <a:bodyPr anchor="b">
            <a:normAutofit/>
          </a:bodyPr>
          <a:lstStyle/>
          <a:p>
            <a:r>
              <a:rPr lang="sv-SE" sz="4000" dirty="0"/>
              <a:t>Era frågor</a:t>
            </a:r>
          </a:p>
        </p:txBody>
      </p:sp>
      <p:sp>
        <p:nvSpPr>
          <p:cNvPr id="3" name="Platshållare för innehåll 2">
            <a:extLst>
              <a:ext uri="{FF2B5EF4-FFF2-40B4-BE49-F238E27FC236}">
                <a16:creationId xmlns:a16="http://schemas.microsoft.com/office/drawing/2014/main" id="{0E2EF95B-4A16-488B-8562-ACBD466D0754}"/>
              </a:ext>
            </a:extLst>
          </p:cNvPr>
          <p:cNvSpPr>
            <a:spLocks noGrp="1"/>
          </p:cNvSpPr>
          <p:nvPr>
            <p:ph idx="1"/>
          </p:nvPr>
        </p:nvSpPr>
        <p:spPr>
          <a:xfrm>
            <a:off x="410217" y="1828800"/>
            <a:ext cx="3909534" cy="4389120"/>
          </a:xfrm>
        </p:spPr>
        <p:txBody>
          <a:bodyPr anchor="t">
            <a:noAutofit/>
          </a:bodyPr>
          <a:lstStyle/>
          <a:p>
            <a:r>
              <a:rPr lang="sv-SE" dirty="0"/>
              <a:t>När ska vi ge antibiotika och när ska vi inte göra det?</a:t>
            </a:r>
          </a:p>
          <a:p>
            <a:r>
              <a:rPr lang="sv-SE" dirty="0"/>
              <a:t>Hur sjuk ska man få vara för att få antibiotikabehandling?</a:t>
            </a:r>
          </a:p>
          <a:p>
            <a:r>
              <a:rPr lang="sv-SE" dirty="0"/>
              <a:t>Hur mycket ansvar ligger på individen att känna till om det behövs antibiotika?</a:t>
            </a:r>
          </a:p>
          <a:p>
            <a:pPr marL="0" indent="0">
              <a:buNone/>
            </a:pPr>
            <a:endParaRPr lang="sv-SE" sz="2200" dirty="0"/>
          </a:p>
        </p:txBody>
      </p:sp>
    </p:spTree>
    <p:extLst>
      <p:ext uri="{BB962C8B-B14F-4D97-AF65-F5344CB8AC3E}">
        <p14:creationId xmlns:p14="http://schemas.microsoft.com/office/powerpoint/2010/main" val="304827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När behövs antibiotika?</a:t>
            </a:r>
          </a:p>
        </p:txBody>
      </p:sp>
      <p:sp>
        <p:nvSpPr>
          <p:cNvPr id="5" name="textruta 4"/>
          <p:cNvSpPr txBox="1"/>
          <p:nvPr/>
        </p:nvSpPr>
        <p:spPr>
          <a:xfrm>
            <a:off x="838200" y="1710231"/>
            <a:ext cx="3504736" cy="3770263"/>
          </a:xfrm>
          <a:prstGeom prst="rect">
            <a:avLst/>
          </a:prstGeom>
          <a:noFill/>
        </p:spPr>
        <p:txBody>
          <a:bodyPr wrap="square" rtlCol="0" anchor="t">
            <a:spAutoFit/>
          </a:bodyPr>
          <a:lstStyle/>
          <a:p>
            <a:pPr>
              <a:spcBef>
                <a:spcPts val="1800"/>
              </a:spcBef>
            </a:pPr>
            <a:r>
              <a:rPr lang="sv-SE" sz="2800" dirty="0"/>
              <a:t>Patienter som besökte läkare  för halsont</a:t>
            </a:r>
            <a:br>
              <a:rPr lang="sv-SE" sz="2800" dirty="0"/>
            </a:br>
            <a:r>
              <a:rPr lang="sv-SE" sz="2800" dirty="0">
                <a:cs typeface="Calibri"/>
              </a:rPr>
              <a:t>behandlades antingen med placebo eller antibiotika.</a:t>
            </a:r>
          </a:p>
          <a:p>
            <a:pPr>
              <a:spcBef>
                <a:spcPts val="1800"/>
              </a:spcBef>
            </a:pPr>
            <a:r>
              <a:rPr lang="sv-SE" sz="2800" dirty="0"/>
              <a:t>Vilka slutsatser kan man dra av diagrammet?</a:t>
            </a:r>
            <a:endParaRPr lang="sv-SE" sz="2800" dirty="0">
              <a:cs typeface="Calibri"/>
            </a:endParaRPr>
          </a:p>
        </p:txBody>
      </p:sp>
      <p:graphicFrame>
        <p:nvGraphicFramePr>
          <p:cNvPr id="6" name="Diagram 5">
            <a:extLst>
              <a:ext uri="{FF2B5EF4-FFF2-40B4-BE49-F238E27FC236}">
                <a16:creationId xmlns:a16="http://schemas.microsoft.com/office/drawing/2014/main" id="{A8CABBFB-F0AB-4FE0-A8B1-D83C366E0769}"/>
              </a:ext>
            </a:extLst>
          </p:cNvPr>
          <p:cNvGraphicFramePr>
            <a:graphicFrameLocks/>
          </p:cNvGraphicFramePr>
          <p:nvPr>
            <p:extLst>
              <p:ext uri="{D42A27DB-BD31-4B8C-83A1-F6EECF244321}">
                <p14:modId xmlns:p14="http://schemas.microsoft.com/office/powerpoint/2010/main" val="1389038195"/>
              </p:ext>
            </p:extLst>
          </p:nvPr>
        </p:nvGraphicFramePr>
        <p:xfrm>
          <a:off x="5044443" y="1821658"/>
          <a:ext cx="5743575" cy="38466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70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med rundade hörn 4">
            <a:extLst>
              <a:ext uri="{FF2B5EF4-FFF2-40B4-BE49-F238E27FC236}">
                <a16:creationId xmlns:a16="http://schemas.microsoft.com/office/drawing/2014/main" id="{86A15564-5149-4856-8A9F-05214EB3217B}"/>
              </a:ext>
            </a:extLst>
          </p:cNvPr>
          <p:cNvSpPr/>
          <p:nvPr/>
        </p:nvSpPr>
        <p:spPr>
          <a:xfrm>
            <a:off x="669770" y="1444091"/>
            <a:ext cx="10852457" cy="4631993"/>
          </a:xfrm>
          <a:prstGeom prst="roundRect">
            <a:avLst>
              <a:gd name="adj" fmla="val 7058"/>
            </a:avLst>
          </a:prstGeom>
          <a:solidFill>
            <a:srgbClr val="E6E6E6"/>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sv-SE" sz="2800" dirty="0">
                <a:solidFill>
                  <a:schemeClr val="tx1"/>
                </a:solidFill>
              </a:rPr>
              <a:t>Fungerar </a:t>
            </a:r>
            <a:r>
              <a:rPr lang="sv-SE" sz="2800" b="1" dirty="0">
                <a:solidFill>
                  <a:schemeClr val="tx1"/>
                </a:solidFill>
              </a:rPr>
              <a:t>inte</a:t>
            </a:r>
            <a:r>
              <a:rPr lang="sv-SE" sz="2800" dirty="0">
                <a:solidFill>
                  <a:schemeClr val="tx1"/>
                </a:solidFill>
              </a:rPr>
              <a:t> mot virus, exempelvis</a:t>
            </a:r>
          </a:p>
          <a:p>
            <a:pPr marL="342900" lvl="1" indent="-342900">
              <a:lnSpc>
                <a:spcPct val="120000"/>
              </a:lnSpc>
              <a:buFont typeface="Arial" panose="020B0604020202020204" pitchFamily="34" charset="0"/>
              <a:buChar char="•"/>
            </a:pPr>
            <a:r>
              <a:rPr lang="sv-SE" sz="2000" dirty="0">
                <a:solidFill>
                  <a:schemeClr val="tx1"/>
                </a:solidFill>
              </a:rPr>
              <a:t>Förkylning</a:t>
            </a:r>
          </a:p>
          <a:p>
            <a:pPr marL="342900" lvl="1" indent="-342900">
              <a:lnSpc>
                <a:spcPct val="120000"/>
              </a:lnSpc>
              <a:buFont typeface="Arial" panose="020B0604020202020204" pitchFamily="34" charset="0"/>
              <a:buChar char="•"/>
            </a:pPr>
            <a:r>
              <a:rPr lang="sv-SE" sz="2000" dirty="0">
                <a:solidFill>
                  <a:schemeClr val="tx1"/>
                </a:solidFill>
              </a:rPr>
              <a:t>De flesta övre luftvägsinfektioner</a:t>
            </a:r>
          </a:p>
          <a:p>
            <a:pPr marL="342900" lvl="1" indent="-342900">
              <a:lnSpc>
                <a:spcPct val="120000"/>
              </a:lnSpc>
              <a:buFont typeface="Arial" panose="020B0604020202020204" pitchFamily="34" charset="0"/>
              <a:buChar char="•"/>
            </a:pPr>
            <a:r>
              <a:rPr lang="sv-SE" sz="2000" dirty="0">
                <a:solidFill>
                  <a:schemeClr val="tx1"/>
                </a:solidFill>
              </a:rPr>
              <a:t>Influensa</a:t>
            </a:r>
          </a:p>
          <a:p>
            <a:pPr marL="0" lvl="1">
              <a:lnSpc>
                <a:spcPct val="120000"/>
              </a:lnSpc>
              <a:spcBef>
                <a:spcPts val="1800"/>
              </a:spcBef>
            </a:pPr>
            <a:r>
              <a:rPr lang="sv-SE" sz="2800" dirty="0">
                <a:solidFill>
                  <a:schemeClr val="tx1"/>
                </a:solidFill>
              </a:rPr>
              <a:t>Minimal effekt på läkningstiden vid milda bakterieinfektioner, exempelvis</a:t>
            </a:r>
          </a:p>
          <a:p>
            <a:pPr marL="342900" lvl="1" indent="-342900">
              <a:lnSpc>
                <a:spcPct val="120000"/>
              </a:lnSpc>
              <a:buFont typeface="Arial" panose="020B0604020202020204" pitchFamily="34" charset="0"/>
              <a:buChar char="•"/>
            </a:pPr>
            <a:r>
              <a:rPr lang="sv-SE" sz="2000" dirty="0">
                <a:solidFill>
                  <a:schemeClr val="tx1"/>
                </a:solidFill>
              </a:rPr>
              <a:t>Sårinfektioner</a:t>
            </a:r>
          </a:p>
          <a:p>
            <a:pPr marL="342900" lvl="1" indent="-342900">
              <a:lnSpc>
                <a:spcPct val="120000"/>
              </a:lnSpc>
              <a:buFont typeface="Arial" panose="020B0604020202020204" pitchFamily="34" charset="0"/>
              <a:buChar char="•"/>
            </a:pPr>
            <a:r>
              <a:rPr lang="sv-SE" sz="2000" dirty="0">
                <a:solidFill>
                  <a:schemeClr val="tx1"/>
                </a:solidFill>
              </a:rPr>
              <a:t>Bakteriella magsjukor</a:t>
            </a:r>
          </a:p>
          <a:p>
            <a:pPr marL="342900" lvl="1" indent="-342900">
              <a:lnSpc>
                <a:spcPct val="120000"/>
              </a:lnSpc>
              <a:buFont typeface="Arial" panose="020B0604020202020204" pitchFamily="34" charset="0"/>
              <a:buChar char="•"/>
            </a:pPr>
            <a:r>
              <a:rPr lang="sv-SE" sz="2000" dirty="0">
                <a:solidFill>
                  <a:schemeClr val="tx1"/>
                </a:solidFill>
              </a:rPr>
              <a:t>Halsinfektioner</a:t>
            </a:r>
          </a:p>
          <a:p>
            <a:pPr marL="0" lvl="1">
              <a:lnSpc>
                <a:spcPct val="120000"/>
              </a:lnSpc>
            </a:pPr>
            <a:r>
              <a:rPr lang="sv-SE" sz="2800" dirty="0">
                <a:solidFill>
                  <a:schemeClr val="tx1"/>
                </a:solidFill>
              </a:rPr>
              <a:t>			</a:t>
            </a:r>
            <a:endParaRPr lang="en-US" sz="2800" dirty="0">
              <a:solidFill>
                <a:schemeClr val="tx1"/>
              </a:solidFill>
            </a:endParaRPr>
          </a:p>
        </p:txBody>
      </p:sp>
      <p:sp>
        <p:nvSpPr>
          <p:cNvPr id="2" name="Rubrik 1"/>
          <p:cNvSpPr>
            <a:spLocks noGrp="1"/>
          </p:cNvSpPr>
          <p:nvPr>
            <p:ph type="title"/>
          </p:nvPr>
        </p:nvSpPr>
        <p:spPr>
          <a:xfrm>
            <a:off x="669770" y="559334"/>
            <a:ext cx="10684028" cy="536988"/>
          </a:xfrm>
        </p:spPr>
        <p:txBody>
          <a:bodyPr>
            <a:noAutofit/>
          </a:bodyPr>
          <a:lstStyle/>
          <a:p>
            <a:r>
              <a:rPr lang="sv-SE" sz="4000" dirty="0"/>
              <a:t>När behövs </a:t>
            </a:r>
            <a:r>
              <a:rPr lang="sv-SE" sz="4000" b="1" dirty="0"/>
              <a:t>inte</a:t>
            </a:r>
            <a:r>
              <a:rPr lang="sv-SE" sz="4000" dirty="0"/>
              <a:t> antibiotika?</a:t>
            </a:r>
          </a:p>
        </p:txBody>
      </p:sp>
      <p:sp>
        <p:nvSpPr>
          <p:cNvPr id="3" name="Platshållare för innehåll 2"/>
          <p:cNvSpPr>
            <a:spLocks noGrp="1"/>
          </p:cNvSpPr>
          <p:nvPr>
            <p:ph idx="1"/>
          </p:nvPr>
        </p:nvSpPr>
        <p:spPr>
          <a:xfrm>
            <a:off x="2304003" y="5389040"/>
            <a:ext cx="7179545" cy="641132"/>
          </a:xfrm>
        </p:spPr>
        <p:txBody>
          <a:bodyPr>
            <a:noAutofit/>
          </a:bodyPr>
          <a:lstStyle/>
          <a:p>
            <a:pPr marL="0" lvl="1" indent="0">
              <a:lnSpc>
                <a:spcPct val="120000"/>
              </a:lnSpc>
              <a:buNone/>
            </a:pPr>
            <a:r>
              <a:rPr lang="sv-SE" sz="2000" dirty="0"/>
              <a:t>Immunsystemet tar hand om det!</a:t>
            </a:r>
          </a:p>
          <a:p>
            <a:endParaRPr lang="sv-SE" dirty="0"/>
          </a:p>
        </p:txBody>
      </p:sp>
      <p:sp>
        <p:nvSpPr>
          <p:cNvPr id="4" name="Högerpil 3"/>
          <p:cNvSpPr/>
          <p:nvPr/>
        </p:nvSpPr>
        <p:spPr>
          <a:xfrm>
            <a:off x="942514" y="5421368"/>
            <a:ext cx="1276106" cy="37445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Picture 4" descr="influenza,flu,fever,grippe,cold,bed,disease,health,ill,illness,patient,people,sick,thermometer,woman,hospital,free vector graphics,free pictures, free photos, free images, royalty free, free illustrations, public domain">
            <a:extLst>
              <a:ext uri="{FF2B5EF4-FFF2-40B4-BE49-F238E27FC236}">
                <a16:creationId xmlns:a16="http://schemas.microsoft.com/office/drawing/2014/main" id="{F4F8CF09-9EFF-4576-9C99-BAAA709430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774" y="1246858"/>
            <a:ext cx="3435548" cy="1969811"/>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58906946-EF8B-4AE9-B796-EF243DEDA320}"/>
              </a:ext>
            </a:extLst>
          </p:cNvPr>
          <p:cNvSpPr/>
          <p:nvPr/>
        </p:nvSpPr>
        <p:spPr>
          <a:xfrm>
            <a:off x="10101905" y="2889241"/>
            <a:ext cx="934038" cy="276999"/>
          </a:xfrm>
          <a:prstGeom prst="rect">
            <a:avLst/>
          </a:prstGeom>
        </p:spPr>
        <p:txBody>
          <a:bodyPr wrap="none">
            <a:spAutoFit/>
          </a:bodyPr>
          <a:lstStyle/>
          <a:p>
            <a:r>
              <a:rPr lang="sv-SE" sz="1200" dirty="0"/>
              <a:t>pixabay.com</a:t>
            </a:r>
          </a:p>
        </p:txBody>
      </p:sp>
    </p:spTree>
    <p:extLst>
      <p:ext uri="{BB962C8B-B14F-4D97-AF65-F5344CB8AC3E}">
        <p14:creationId xmlns:p14="http://schemas.microsoft.com/office/powerpoint/2010/main" val="39957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9F44853-AFB9-46DA-8CC5-F14D34EDA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654" y="0"/>
            <a:ext cx="8100346" cy="6858000"/>
          </a:xfrm>
          <a:prstGeom prst="rect">
            <a:avLst/>
          </a:prstGeom>
        </p:spPr>
      </p:pic>
      <p:sp>
        <p:nvSpPr>
          <p:cNvPr id="2" name="Rubrik 1"/>
          <p:cNvSpPr>
            <a:spLocks noGrp="1"/>
          </p:cNvSpPr>
          <p:nvPr>
            <p:ph type="title"/>
          </p:nvPr>
        </p:nvSpPr>
        <p:spPr>
          <a:xfrm>
            <a:off x="1031629" y="930061"/>
            <a:ext cx="5998175" cy="856698"/>
          </a:xfrm>
        </p:spPr>
        <p:txBody>
          <a:bodyPr anchor="b">
            <a:noAutofit/>
          </a:bodyPr>
          <a:lstStyle/>
          <a:p>
            <a:r>
              <a:rPr lang="sv-SE" sz="4000" dirty="0"/>
              <a:t>När behövs antibiotika?</a:t>
            </a:r>
          </a:p>
        </p:txBody>
      </p:sp>
      <p:sp>
        <p:nvSpPr>
          <p:cNvPr id="3" name="Platshållare för innehåll 2"/>
          <p:cNvSpPr>
            <a:spLocks noGrp="1"/>
          </p:cNvSpPr>
          <p:nvPr>
            <p:ph idx="1"/>
          </p:nvPr>
        </p:nvSpPr>
        <p:spPr>
          <a:xfrm>
            <a:off x="1031629" y="2181461"/>
            <a:ext cx="4969778" cy="4103160"/>
          </a:xfrm>
        </p:spPr>
        <p:txBody>
          <a:bodyPr anchor="t">
            <a:normAutofit/>
          </a:bodyPr>
          <a:lstStyle/>
          <a:p>
            <a:pPr marL="0" indent="0">
              <a:buNone/>
            </a:pPr>
            <a:r>
              <a:rPr lang="sv-SE" dirty="0"/>
              <a:t>För att </a:t>
            </a:r>
            <a:r>
              <a:rPr lang="sv-SE" b="1" dirty="0"/>
              <a:t>rädda liv </a:t>
            </a:r>
            <a:r>
              <a:rPr lang="sv-SE" dirty="0"/>
              <a:t>vid allvarliga bakteriella infektioner, exempelvis</a:t>
            </a:r>
          </a:p>
          <a:p>
            <a:r>
              <a:rPr lang="sv-SE" sz="2800" dirty="0"/>
              <a:t>Bakteriell lunginflammation</a:t>
            </a:r>
          </a:p>
          <a:p>
            <a:r>
              <a:rPr lang="sv-SE" sz="2800" dirty="0"/>
              <a:t>Bakteriell hjärnhinneinflammation</a:t>
            </a:r>
          </a:p>
          <a:p>
            <a:r>
              <a:rPr lang="sv-SE" sz="2800" dirty="0"/>
              <a:t>Sepsis (blodförgiftning) </a:t>
            </a:r>
          </a:p>
          <a:p>
            <a:endParaRPr lang="sv-SE" sz="1700" dirty="0"/>
          </a:p>
        </p:txBody>
      </p:sp>
      <p:sp>
        <p:nvSpPr>
          <p:cNvPr id="9" name="Rektangel 8">
            <a:extLst>
              <a:ext uri="{FF2B5EF4-FFF2-40B4-BE49-F238E27FC236}">
                <a16:creationId xmlns:a16="http://schemas.microsoft.com/office/drawing/2014/main" id="{B13066A8-40C0-48DE-820D-4F88249ABD03}"/>
              </a:ext>
            </a:extLst>
          </p:cNvPr>
          <p:cNvSpPr/>
          <p:nvPr/>
        </p:nvSpPr>
        <p:spPr>
          <a:xfrm>
            <a:off x="10398778" y="6483468"/>
            <a:ext cx="1696298" cy="276999"/>
          </a:xfrm>
          <a:prstGeom prst="rect">
            <a:avLst/>
          </a:prstGeom>
        </p:spPr>
        <p:txBody>
          <a:bodyPr wrap="none">
            <a:spAutoFit/>
          </a:bodyPr>
          <a:lstStyle/>
          <a:p>
            <a:r>
              <a:rPr lang="sv-SE" sz="1200" dirty="0"/>
              <a:t>commons.wikimedia.org</a:t>
            </a:r>
          </a:p>
        </p:txBody>
      </p:sp>
    </p:spTree>
    <p:extLst>
      <p:ext uri="{BB962C8B-B14F-4D97-AF65-F5344CB8AC3E}">
        <p14:creationId xmlns:p14="http://schemas.microsoft.com/office/powerpoint/2010/main" val="409416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06FABC2F-A982-402E-AC26-8C9FFD7827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627" y="1819780"/>
            <a:ext cx="2743200" cy="2199650"/>
          </a:xfrm>
          <a:prstGeom prst="rect">
            <a:avLst/>
          </a:prstGeom>
        </p:spPr>
      </p:pic>
      <p:sp>
        <p:nvSpPr>
          <p:cNvPr id="2" name="Rubrik 1"/>
          <p:cNvSpPr>
            <a:spLocks noGrp="1"/>
          </p:cNvSpPr>
          <p:nvPr>
            <p:ph type="title"/>
          </p:nvPr>
        </p:nvSpPr>
        <p:spPr>
          <a:xfrm>
            <a:off x="790778" y="695350"/>
            <a:ext cx="10563022" cy="995338"/>
          </a:xfrm>
        </p:spPr>
        <p:txBody>
          <a:bodyPr>
            <a:normAutofit/>
          </a:bodyPr>
          <a:lstStyle/>
          <a:p>
            <a:r>
              <a:rPr lang="sv-SE" sz="4000" dirty="0"/>
              <a:t>När behövs antibiotika?</a:t>
            </a:r>
          </a:p>
        </p:txBody>
      </p:sp>
      <p:sp>
        <p:nvSpPr>
          <p:cNvPr id="7" name="Platshållare för innehåll 6"/>
          <p:cNvSpPr>
            <a:spLocks noGrp="1"/>
          </p:cNvSpPr>
          <p:nvPr>
            <p:ph idx="1"/>
          </p:nvPr>
        </p:nvSpPr>
        <p:spPr>
          <a:xfrm>
            <a:off x="790778" y="1690688"/>
            <a:ext cx="4529344" cy="3426372"/>
          </a:xfrm>
        </p:spPr>
        <p:txBody>
          <a:bodyPr vert="horz" lIns="91440" tIns="45720" rIns="91440" bIns="45720" rtlCol="0" anchor="t">
            <a:noAutofit/>
          </a:bodyPr>
          <a:lstStyle/>
          <a:p>
            <a:pPr marL="0" indent="0">
              <a:buNone/>
            </a:pPr>
            <a:r>
              <a:rPr lang="sv-SE" dirty="0"/>
              <a:t>För att kunna genomföra avancerad sjukvård, exempelvis</a:t>
            </a:r>
          </a:p>
          <a:p>
            <a:r>
              <a:rPr lang="sv-SE" dirty="0"/>
              <a:t>Operationer</a:t>
            </a:r>
          </a:p>
          <a:p>
            <a:r>
              <a:rPr lang="sv-SE" dirty="0"/>
              <a:t>Cellgiftsbehandling vid cancer</a:t>
            </a:r>
          </a:p>
          <a:p>
            <a:r>
              <a:rPr lang="sv-SE" dirty="0"/>
              <a:t>Transplantationer</a:t>
            </a:r>
          </a:p>
          <a:p>
            <a:r>
              <a:rPr lang="sv-SE" dirty="0"/>
              <a:t>Vård av för tidigt födda barn</a:t>
            </a:r>
          </a:p>
        </p:txBody>
      </p:sp>
      <p:pic>
        <p:nvPicPr>
          <p:cNvPr id="10" name="Bildobjekt 10" descr="En bild som visar person, inomhus, bord, mat&#10;&#10;Automatiskt genererad beskrivning">
            <a:extLst>
              <a:ext uri="{FF2B5EF4-FFF2-40B4-BE49-F238E27FC236}">
                <a16:creationId xmlns:a16="http://schemas.microsoft.com/office/drawing/2014/main" id="{B4CD252E-E5E1-4D1F-B886-B23C5B2BA804}"/>
              </a:ext>
            </a:extLst>
          </p:cNvPr>
          <p:cNvPicPr>
            <a:picLocks noChangeAspect="1"/>
          </p:cNvPicPr>
          <p:nvPr/>
        </p:nvPicPr>
        <p:blipFill rotWithShape="1">
          <a:blip r:embed="rId4"/>
          <a:srcRect b="11111"/>
          <a:stretch/>
        </p:blipFill>
        <p:spPr>
          <a:xfrm>
            <a:off x="5514541" y="4118214"/>
            <a:ext cx="2743200" cy="1828800"/>
          </a:xfrm>
          <a:prstGeom prst="rect">
            <a:avLst/>
          </a:prstGeom>
        </p:spPr>
      </p:pic>
      <p:pic>
        <p:nvPicPr>
          <p:cNvPr id="12" name="Bildobjekt 12" descr="En bild som visar golv, inomhus, person, person&#10;&#10;Automatiskt genererad beskrivning">
            <a:extLst>
              <a:ext uri="{FF2B5EF4-FFF2-40B4-BE49-F238E27FC236}">
                <a16:creationId xmlns:a16="http://schemas.microsoft.com/office/drawing/2014/main" id="{C16FA370-9F8B-4E5F-8685-B1F0276B16F4}"/>
              </a:ext>
            </a:extLst>
          </p:cNvPr>
          <p:cNvPicPr>
            <a:picLocks noChangeAspect="1"/>
          </p:cNvPicPr>
          <p:nvPr/>
        </p:nvPicPr>
        <p:blipFill>
          <a:blip r:embed="rId5"/>
          <a:stretch>
            <a:fillRect/>
          </a:stretch>
        </p:blipFill>
        <p:spPr>
          <a:xfrm>
            <a:off x="8408762" y="1832214"/>
            <a:ext cx="2740513" cy="4114800"/>
          </a:xfrm>
          <a:prstGeom prst="rect">
            <a:avLst/>
          </a:prstGeom>
        </p:spPr>
      </p:pic>
      <p:sp>
        <p:nvSpPr>
          <p:cNvPr id="4" name="textruta 3">
            <a:extLst>
              <a:ext uri="{FF2B5EF4-FFF2-40B4-BE49-F238E27FC236}">
                <a16:creationId xmlns:a16="http://schemas.microsoft.com/office/drawing/2014/main" id="{DEBD82B1-8D34-4FE3-BA39-5A3657A068A1}"/>
              </a:ext>
            </a:extLst>
          </p:cNvPr>
          <p:cNvSpPr txBox="1"/>
          <p:nvPr/>
        </p:nvSpPr>
        <p:spPr>
          <a:xfrm>
            <a:off x="9522370" y="567001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latin typeface="+mj-lt"/>
                <a:cs typeface="Calibri" panose="020F0502020204030204" pitchFamily="34" charset="0"/>
              </a:rPr>
              <a:t>Bild: </a:t>
            </a:r>
            <a:r>
              <a:rPr lang="en-US" sz="1200" dirty="0" err="1">
                <a:solidFill>
                  <a:schemeClr val="bg1"/>
                </a:solidFill>
                <a:latin typeface="+mj-lt"/>
                <a:cs typeface="Calibri" panose="020F0502020204030204" pitchFamily="34" charset="0"/>
              </a:rPr>
              <a:t>Barncancerfonden</a:t>
            </a:r>
            <a:endParaRPr lang="en-US" sz="1200" dirty="0">
              <a:solidFill>
                <a:schemeClr val="bg1"/>
              </a:solidFill>
              <a:latin typeface="+mj-lt"/>
              <a:cs typeface="Calibri" panose="020F0502020204030204" pitchFamily="34" charset="0"/>
            </a:endParaRPr>
          </a:p>
        </p:txBody>
      </p:sp>
      <p:sp>
        <p:nvSpPr>
          <p:cNvPr id="13" name="textruta 12">
            <a:extLst>
              <a:ext uri="{FF2B5EF4-FFF2-40B4-BE49-F238E27FC236}">
                <a16:creationId xmlns:a16="http://schemas.microsoft.com/office/drawing/2014/main" id="{E1571D84-C21B-49AB-A452-948B1C8C9ABE}"/>
              </a:ext>
            </a:extLst>
          </p:cNvPr>
          <p:cNvSpPr txBox="1"/>
          <p:nvPr/>
        </p:nvSpPr>
        <p:spPr>
          <a:xfrm>
            <a:off x="6588678" y="5670015"/>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latin typeface="+mj-lt"/>
                <a:cs typeface="Calibri" panose="020F0502020204030204" pitchFamily="34" charset="0"/>
              </a:rPr>
              <a:t>Bild:  Ann-Sofi Ingman, KI</a:t>
            </a:r>
          </a:p>
        </p:txBody>
      </p:sp>
      <p:sp>
        <p:nvSpPr>
          <p:cNvPr id="11" name="Rektangel 10">
            <a:extLst>
              <a:ext uri="{FF2B5EF4-FFF2-40B4-BE49-F238E27FC236}">
                <a16:creationId xmlns:a16="http://schemas.microsoft.com/office/drawing/2014/main" id="{E3F41761-DB7A-403C-A3F0-D984027121B6}"/>
              </a:ext>
            </a:extLst>
          </p:cNvPr>
          <p:cNvSpPr/>
          <p:nvPr/>
        </p:nvSpPr>
        <p:spPr>
          <a:xfrm>
            <a:off x="7338789" y="3710223"/>
            <a:ext cx="934038" cy="276999"/>
          </a:xfrm>
          <a:prstGeom prst="rect">
            <a:avLst/>
          </a:prstGeom>
        </p:spPr>
        <p:txBody>
          <a:bodyPr wrap="none">
            <a:spAutoFit/>
          </a:bodyPr>
          <a:lstStyle/>
          <a:p>
            <a:r>
              <a:rPr lang="sv-SE" sz="1200" dirty="0">
                <a:solidFill>
                  <a:schemeClr val="bg1"/>
                </a:solidFill>
              </a:rPr>
              <a:t>pixabay.com</a:t>
            </a:r>
          </a:p>
        </p:txBody>
      </p:sp>
    </p:spTree>
    <p:extLst>
      <p:ext uri="{BB962C8B-B14F-4D97-AF65-F5344CB8AC3E}">
        <p14:creationId xmlns:p14="http://schemas.microsoft.com/office/powerpoint/2010/main" val="26358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9677-89B0-43D8-998F-3F39F03C43CC}"/>
              </a:ext>
            </a:extLst>
          </p:cNvPr>
          <p:cNvSpPr>
            <a:spLocks noGrp="1"/>
          </p:cNvSpPr>
          <p:nvPr>
            <p:ph type="title"/>
          </p:nvPr>
        </p:nvSpPr>
        <p:spPr>
          <a:xfrm>
            <a:off x="641228" y="283779"/>
            <a:ext cx="5263268" cy="2197753"/>
          </a:xfrm>
        </p:spPr>
        <p:txBody>
          <a:bodyPr>
            <a:normAutofit/>
          </a:bodyPr>
          <a:lstStyle/>
          <a:p>
            <a:r>
              <a:rPr lang="en-US" sz="4000" dirty="0" err="1">
                <a:cs typeface="Calibri Light"/>
              </a:rPr>
              <a:t>Utan</a:t>
            </a:r>
            <a:r>
              <a:rPr lang="en-US" sz="4000" dirty="0">
                <a:cs typeface="Calibri Light"/>
              </a:rPr>
              <a:t> </a:t>
            </a:r>
            <a:r>
              <a:rPr lang="en-US" sz="4000" dirty="0" err="1">
                <a:cs typeface="Calibri Light"/>
              </a:rPr>
              <a:t>antibiotika</a:t>
            </a:r>
            <a:r>
              <a:rPr lang="en-US" sz="4000" dirty="0">
                <a:cs typeface="Calibri Light"/>
              </a:rPr>
              <a:t> </a:t>
            </a:r>
            <a:r>
              <a:rPr lang="en-US" sz="4000" dirty="0" err="1">
                <a:cs typeface="Calibri Light"/>
              </a:rPr>
              <a:t>rasar</a:t>
            </a:r>
            <a:r>
              <a:rPr lang="en-US" sz="4000" dirty="0">
                <a:cs typeface="Calibri Light"/>
              </a:rPr>
              <a:t> </a:t>
            </a:r>
            <a:br>
              <a:rPr lang="en-US" sz="4000" dirty="0">
                <a:cs typeface="Calibri Light"/>
              </a:rPr>
            </a:br>
            <a:r>
              <a:rPr lang="en-US" sz="4000" dirty="0" err="1">
                <a:cs typeface="Calibri Light"/>
              </a:rPr>
              <a:t>en</a:t>
            </a:r>
            <a:r>
              <a:rPr lang="en-US" sz="4000" dirty="0">
                <a:cs typeface="Calibri Light"/>
              </a:rPr>
              <a:t> </a:t>
            </a:r>
            <a:r>
              <a:rPr lang="en-US" sz="4000" dirty="0" err="1">
                <a:cs typeface="Calibri Light"/>
              </a:rPr>
              <a:t>stor</a:t>
            </a:r>
            <a:r>
              <a:rPr lang="en-US" sz="4000" dirty="0">
                <a:cs typeface="Calibri Light"/>
              </a:rPr>
              <a:t> del av </a:t>
            </a:r>
            <a:r>
              <a:rPr lang="en-US" sz="4000" dirty="0" err="1">
                <a:cs typeface="Calibri Light"/>
              </a:rPr>
              <a:t>vår</a:t>
            </a:r>
            <a:r>
              <a:rPr lang="en-US" sz="4000" dirty="0">
                <a:cs typeface="Calibri Light"/>
              </a:rPr>
              <a:t> </a:t>
            </a:r>
            <a:r>
              <a:rPr lang="en-US" sz="4000" dirty="0" err="1">
                <a:cs typeface="Calibri Light"/>
              </a:rPr>
              <a:t>moderna</a:t>
            </a:r>
            <a:r>
              <a:rPr lang="en-US" sz="4000" dirty="0">
                <a:cs typeface="Calibri Light"/>
              </a:rPr>
              <a:t> </a:t>
            </a:r>
            <a:r>
              <a:rPr lang="en-US" sz="4000" dirty="0" err="1">
                <a:cs typeface="Calibri Light"/>
              </a:rPr>
              <a:t>sjukvård</a:t>
            </a:r>
            <a:endParaRPr lang="en-US" sz="4000" dirty="0"/>
          </a:p>
        </p:txBody>
      </p:sp>
      <p:grpSp>
        <p:nvGrpSpPr>
          <p:cNvPr id="18" name="Grupp 17">
            <a:extLst>
              <a:ext uri="{FF2B5EF4-FFF2-40B4-BE49-F238E27FC236}">
                <a16:creationId xmlns:a16="http://schemas.microsoft.com/office/drawing/2014/main" id="{9EC8B85B-C610-4649-9940-334225FA8C7B}"/>
              </a:ext>
            </a:extLst>
          </p:cNvPr>
          <p:cNvGrpSpPr/>
          <p:nvPr/>
        </p:nvGrpSpPr>
        <p:grpSpPr>
          <a:xfrm>
            <a:off x="6482501" y="1612532"/>
            <a:ext cx="1379913" cy="952759"/>
            <a:chOff x="9809018" y="1690688"/>
            <a:chExt cx="1379913" cy="952759"/>
          </a:xfrm>
          <a:solidFill>
            <a:schemeClr val="accent3"/>
          </a:solidFill>
        </p:grpSpPr>
        <p:sp>
          <p:nvSpPr>
            <p:cNvPr id="14" name="Rektangel: rundade hörn 13">
              <a:extLst>
                <a:ext uri="{FF2B5EF4-FFF2-40B4-BE49-F238E27FC236}">
                  <a16:creationId xmlns:a16="http://schemas.microsoft.com/office/drawing/2014/main" id="{01190A09-B5B2-4792-BCE2-785CB96B48A7}"/>
                </a:ext>
              </a:extLst>
            </p:cNvPr>
            <p:cNvSpPr/>
            <p:nvPr/>
          </p:nvSpPr>
          <p:spPr>
            <a:xfrm>
              <a:off x="9809018" y="16906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p>
          </p:txBody>
        </p:sp>
        <p:sp>
          <p:nvSpPr>
            <p:cNvPr id="8" name="textruta 7">
              <a:extLst>
                <a:ext uri="{FF2B5EF4-FFF2-40B4-BE49-F238E27FC236}">
                  <a16:creationId xmlns:a16="http://schemas.microsoft.com/office/drawing/2014/main" id="{E460F5AE-0120-4FAC-9D76-AC9D6EA82491}"/>
                </a:ext>
              </a:extLst>
            </p:cNvPr>
            <p:cNvSpPr txBox="1"/>
            <p:nvPr/>
          </p:nvSpPr>
          <p:spPr>
            <a:xfrm>
              <a:off x="9893165" y="1899877"/>
              <a:ext cx="1262515" cy="584775"/>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Organtrans- </a:t>
              </a:r>
              <a:r>
                <a:rPr lang="sv-SE" sz="1600" dirty="0" err="1">
                  <a:cs typeface="Calibri" panose="020F0502020204030204"/>
                </a:rPr>
                <a:t>plantationer</a:t>
              </a:r>
              <a:endParaRPr lang="sv-SE" sz="1600" dirty="0">
                <a:cs typeface="Calibri" panose="020F0502020204030204"/>
              </a:endParaRPr>
            </a:p>
          </p:txBody>
        </p:sp>
      </p:grpSp>
      <p:grpSp>
        <p:nvGrpSpPr>
          <p:cNvPr id="15" name="Grupp 14">
            <a:extLst>
              <a:ext uri="{FF2B5EF4-FFF2-40B4-BE49-F238E27FC236}">
                <a16:creationId xmlns:a16="http://schemas.microsoft.com/office/drawing/2014/main" id="{350E6B0E-1387-4ADC-8C9E-0E5EA7A5F141}"/>
              </a:ext>
            </a:extLst>
          </p:cNvPr>
          <p:cNvGrpSpPr/>
          <p:nvPr/>
        </p:nvGrpSpPr>
        <p:grpSpPr>
          <a:xfrm>
            <a:off x="5792545" y="646558"/>
            <a:ext cx="1379913" cy="952759"/>
            <a:chOff x="9961418" y="1843088"/>
            <a:chExt cx="1379913" cy="952759"/>
          </a:xfrm>
          <a:solidFill>
            <a:schemeClr val="accent3"/>
          </a:solidFill>
        </p:grpSpPr>
        <p:sp>
          <p:nvSpPr>
            <p:cNvPr id="16" name="Rektangel: rundade hörn 15">
              <a:extLst>
                <a:ext uri="{FF2B5EF4-FFF2-40B4-BE49-F238E27FC236}">
                  <a16:creationId xmlns:a16="http://schemas.microsoft.com/office/drawing/2014/main" id="{5A2A4ECE-75C3-4D0B-96ED-74A2353DDEEE}"/>
                </a:ext>
              </a:extLst>
            </p:cNvPr>
            <p:cNvSpPr/>
            <p:nvPr/>
          </p:nvSpPr>
          <p:spPr>
            <a:xfrm>
              <a:off x="9961418" y="18430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p>
          </p:txBody>
        </p:sp>
        <p:sp>
          <p:nvSpPr>
            <p:cNvPr id="17" name="textruta 16">
              <a:extLst>
                <a:ext uri="{FF2B5EF4-FFF2-40B4-BE49-F238E27FC236}">
                  <a16:creationId xmlns:a16="http://schemas.microsoft.com/office/drawing/2014/main" id="{11689A38-7567-4094-9FB5-1FC53B4466D7}"/>
                </a:ext>
              </a:extLst>
            </p:cNvPr>
            <p:cNvSpPr txBox="1"/>
            <p:nvPr/>
          </p:nvSpPr>
          <p:spPr>
            <a:xfrm>
              <a:off x="10078816" y="2052277"/>
              <a:ext cx="1145116" cy="584775"/>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Cancer-behandling</a:t>
              </a:r>
            </a:p>
          </p:txBody>
        </p:sp>
      </p:grpSp>
      <p:grpSp>
        <p:nvGrpSpPr>
          <p:cNvPr id="20" name="Grupp 19">
            <a:extLst>
              <a:ext uri="{FF2B5EF4-FFF2-40B4-BE49-F238E27FC236}">
                <a16:creationId xmlns:a16="http://schemas.microsoft.com/office/drawing/2014/main" id="{0A927288-74E6-479B-83CC-42CB9D76A2F7}"/>
              </a:ext>
            </a:extLst>
          </p:cNvPr>
          <p:cNvGrpSpPr/>
          <p:nvPr/>
        </p:nvGrpSpPr>
        <p:grpSpPr>
          <a:xfrm>
            <a:off x="5084420" y="1612532"/>
            <a:ext cx="1379913" cy="952759"/>
            <a:chOff x="9809018" y="1690688"/>
            <a:chExt cx="1379913" cy="952759"/>
          </a:xfrm>
          <a:solidFill>
            <a:schemeClr val="accent3"/>
          </a:solidFill>
        </p:grpSpPr>
        <p:sp>
          <p:nvSpPr>
            <p:cNvPr id="21" name="Rektangel: rundade hörn 20">
              <a:extLst>
                <a:ext uri="{FF2B5EF4-FFF2-40B4-BE49-F238E27FC236}">
                  <a16:creationId xmlns:a16="http://schemas.microsoft.com/office/drawing/2014/main" id="{7D5E2E58-E98B-48B5-BFB3-024B81CBFE12}"/>
                </a:ext>
              </a:extLst>
            </p:cNvPr>
            <p:cNvSpPr/>
            <p:nvPr/>
          </p:nvSpPr>
          <p:spPr>
            <a:xfrm>
              <a:off x="9809018" y="16906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p>
          </p:txBody>
        </p:sp>
        <p:sp>
          <p:nvSpPr>
            <p:cNvPr id="22" name="textruta 21">
              <a:extLst>
                <a:ext uri="{FF2B5EF4-FFF2-40B4-BE49-F238E27FC236}">
                  <a16:creationId xmlns:a16="http://schemas.microsoft.com/office/drawing/2014/main" id="{6AE4E263-4283-4063-823F-9EF9CA7E4D64}"/>
                </a:ext>
              </a:extLst>
            </p:cNvPr>
            <p:cNvSpPr txBox="1"/>
            <p:nvPr/>
          </p:nvSpPr>
          <p:spPr>
            <a:xfrm>
              <a:off x="9926416" y="2026034"/>
              <a:ext cx="1145116" cy="338554"/>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Höftbyte</a:t>
              </a:r>
            </a:p>
          </p:txBody>
        </p:sp>
      </p:grpSp>
      <p:grpSp>
        <p:nvGrpSpPr>
          <p:cNvPr id="23" name="Grupp 22">
            <a:extLst>
              <a:ext uri="{FF2B5EF4-FFF2-40B4-BE49-F238E27FC236}">
                <a16:creationId xmlns:a16="http://schemas.microsoft.com/office/drawing/2014/main" id="{9D50FECA-270B-4A13-A476-002566FDCC73}"/>
              </a:ext>
            </a:extLst>
          </p:cNvPr>
          <p:cNvGrpSpPr/>
          <p:nvPr/>
        </p:nvGrpSpPr>
        <p:grpSpPr>
          <a:xfrm>
            <a:off x="4450457" y="2579380"/>
            <a:ext cx="1379913" cy="952759"/>
            <a:chOff x="9809018" y="1690688"/>
            <a:chExt cx="1379913" cy="952759"/>
          </a:xfrm>
          <a:solidFill>
            <a:schemeClr val="accent3"/>
          </a:solidFill>
        </p:grpSpPr>
        <p:sp>
          <p:nvSpPr>
            <p:cNvPr id="24" name="Rektangel: rundade hörn 23">
              <a:extLst>
                <a:ext uri="{FF2B5EF4-FFF2-40B4-BE49-F238E27FC236}">
                  <a16:creationId xmlns:a16="http://schemas.microsoft.com/office/drawing/2014/main" id="{88B09D4A-F485-4608-AD6A-00AF6EF38E9C}"/>
                </a:ext>
              </a:extLst>
            </p:cNvPr>
            <p:cNvSpPr/>
            <p:nvPr/>
          </p:nvSpPr>
          <p:spPr>
            <a:xfrm>
              <a:off x="9809018" y="16906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25" name="textruta 24">
              <a:extLst>
                <a:ext uri="{FF2B5EF4-FFF2-40B4-BE49-F238E27FC236}">
                  <a16:creationId xmlns:a16="http://schemas.microsoft.com/office/drawing/2014/main" id="{E54AC6BD-C08E-4E4C-A716-97EC16AC2ACA}"/>
                </a:ext>
              </a:extLst>
            </p:cNvPr>
            <p:cNvSpPr txBox="1"/>
            <p:nvPr/>
          </p:nvSpPr>
          <p:spPr>
            <a:xfrm>
              <a:off x="9926416" y="2026034"/>
              <a:ext cx="1145116" cy="338554"/>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Gonorré</a:t>
              </a:r>
            </a:p>
          </p:txBody>
        </p:sp>
      </p:grpSp>
      <p:grpSp>
        <p:nvGrpSpPr>
          <p:cNvPr id="26" name="Grupp 25">
            <a:extLst>
              <a:ext uri="{FF2B5EF4-FFF2-40B4-BE49-F238E27FC236}">
                <a16:creationId xmlns:a16="http://schemas.microsoft.com/office/drawing/2014/main" id="{F6771976-A170-4B7F-90B2-F4B4D84D294C}"/>
              </a:ext>
            </a:extLst>
          </p:cNvPr>
          <p:cNvGrpSpPr/>
          <p:nvPr/>
        </p:nvGrpSpPr>
        <p:grpSpPr>
          <a:xfrm>
            <a:off x="5817992" y="2570791"/>
            <a:ext cx="1379913" cy="952759"/>
            <a:chOff x="9809018" y="1690688"/>
            <a:chExt cx="1379913" cy="952759"/>
          </a:xfrm>
          <a:solidFill>
            <a:schemeClr val="accent3"/>
          </a:solidFill>
        </p:grpSpPr>
        <p:sp>
          <p:nvSpPr>
            <p:cNvPr id="27" name="Rektangel: rundade hörn 26">
              <a:extLst>
                <a:ext uri="{FF2B5EF4-FFF2-40B4-BE49-F238E27FC236}">
                  <a16:creationId xmlns:a16="http://schemas.microsoft.com/office/drawing/2014/main" id="{45E498FB-7B68-44E6-9A0D-204EE7D8D562}"/>
                </a:ext>
              </a:extLst>
            </p:cNvPr>
            <p:cNvSpPr/>
            <p:nvPr/>
          </p:nvSpPr>
          <p:spPr>
            <a:xfrm>
              <a:off x="9809018" y="16906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28" name="textruta 27">
              <a:extLst>
                <a:ext uri="{FF2B5EF4-FFF2-40B4-BE49-F238E27FC236}">
                  <a16:creationId xmlns:a16="http://schemas.microsoft.com/office/drawing/2014/main" id="{59926378-0E03-4197-AB3D-D280CF040D76}"/>
                </a:ext>
              </a:extLst>
            </p:cNvPr>
            <p:cNvSpPr txBox="1"/>
            <p:nvPr/>
          </p:nvSpPr>
          <p:spPr>
            <a:xfrm>
              <a:off x="9926416" y="1871220"/>
              <a:ext cx="1145116" cy="584775"/>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För tidigt födda barn</a:t>
              </a:r>
            </a:p>
          </p:txBody>
        </p:sp>
      </p:grpSp>
      <p:grpSp>
        <p:nvGrpSpPr>
          <p:cNvPr id="29" name="Grupp 28">
            <a:extLst>
              <a:ext uri="{FF2B5EF4-FFF2-40B4-BE49-F238E27FC236}">
                <a16:creationId xmlns:a16="http://schemas.microsoft.com/office/drawing/2014/main" id="{80AA5109-45E3-4213-BBD0-5A6030814C14}"/>
              </a:ext>
            </a:extLst>
          </p:cNvPr>
          <p:cNvGrpSpPr/>
          <p:nvPr/>
        </p:nvGrpSpPr>
        <p:grpSpPr>
          <a:xfrm>
            <a:off x="3714846" y="3532140"/>
            <a:ext cx="1452780" cy="935726"/>
            <a:chOff x="9750220" y="1690689"/>
            <a:chExt cx="1452780" cy="935726"/>
          </a:xfrm>
          <a:solidFill>
            <a:schemeClr val="accent3"/>
          </a:solidFill>
        </p:grpSpPr>
        <p:sp>
          <p:nvSpPr>
            <p:cNvPr id="30" name="Rektangel: rundade hörn 29">
              <a:extLst>
                <a:ext uri="{FF2B5EF4-FFF2-40B4-BE49-F238E27FC236}">
                  <a16:creationId xmlns:a16="http://schemas.microsoft.com/office/drawing/2014/main" id="{0718A0DA-D8DC-49BC-8D42-F0121B763D86}"/>
                </a:ext>
              </a:extLst>
            </p:cNvPr>
            <p:cNvSpPr/>
            <p:nvPr/>
          </p:nvSpPr>
          <p:spPr>
            <a:xfrm>
              <a:off x="9750220" y="1690689"/>
              <a:ext cx="1452780" cy="935726"/>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p>
          </p:txBody>
        </p:sp>
        <p:sp>
          <p:nvSpPr>
            <p:cNvPr id="31" name="textruta 30">
              <a:extLst>
                <a:ext uri="{FF2B5EF4-FFF2-40B4-BE49-F238E27FC236}">
                  <a16:creationId xmlns:a16="http://schemas.microsoft.com/office/drawing/2014/main" id="{682581AB-91FF-4FDB-BA1F-4988F19B6B20}"/>
                </a:ext>
              </a:extLst>
            </p:cNvPr>
            <p:cNvSpPr txBox="1"/>
            <p:nvPr/>
          </p:nvSpPr>
          <p:spPr>
            <a:xfrm>
              <a:off x="9823087" y="1994780"/>
              <a:ext cx="1360030" cy="338554"/>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Sårinfektioner</a:t>
              </a:r>
            </a:p>
          </p:txBody>
        </p:sp>
      </p:grpSp>
      <p:grpSp>
        <p:nvGrpSpPr>
          <p:cNvPr id="32" name="Grupp 31">
            <a:extLst>
              <a:ext uri="{FF2B5EF4-FFF2-40B4-BE49-F238E27FC236}">
                <a16:creationId xmlns:a16="http://schemas.microsoft.com/office/drawing/2014/main" id="{6B1C1E91-2ED3-4CBA-814A-0339C96D69F4}"/>
              </a:ext>
            </a:extLst>
          </p:cNvPr>
          <p:cNvGrpSpPr/>
          <p:nvPr/>
        </p:nvGrpSpPr>
        <p:grpSpPr>
          <a:xfrm>
            <a:off x="7206158" y="2579832"/>
            <a:ext cx="1379913" cy="952759"/>
            <a:chOff x="9809018" y="1690688"/>
            <a:chExt cx="1379913" cy="952759"/>
          </a:xfrm>
          <a:solidFill>
            <a:schemeClr val="accent3"/>
          </a:solidFill>
        </p:grpSpPr>
        <p:sp>
          <p:nvSpPr>
            <p:cNvPr id="33" name="Rektangel: rundade hörn 32">
              <a:extLst>
                <a:ext uri="{FF2B5EF4-FFF2-40B4-BE49-F238E27FC236}">
                  <a16:creationId xmlns:a16="http://schemas.microsoft.com/office/drawing/2014/main" id="{929E7E55-E2A4-4337-B037-0C7CDEF7B9E7}"/>
                </a:ext>
              </a:extLst>
            </p:cNvPr>
            <p:cNvSpPr/>
            <p:nvPr/>
          </p:nvSpPr>
          <p:spPr>
            <a:xfrm>
              <a:off x="9809018" y="16906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34" name="textruta 33">
              <a:extLst>
                <a:ext uri="{FF2B5EF4-FFF2-40B4-BE49-F238E27FC236}">
                  <a16:creationId xmlns:a16="http://schemas.microsoft.com/office/drawing/2014/main" id="{EE53D4AA-2F08-41EF-9A8D-E4E5DC635336}"/>
                </a:ext>
              </a:extLst>
            </p:cNvPr>
            <p:cNvSpPr txBox="1"/>
            <p:nvPr/>
          </p:nvSpPr>
          <p:spPr>
            <a:xfrm>
              <a:off x="9837154" y="1867364"/>
              <a:ext cx="1321213" cy="584775"/>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Komplicerade förlossningar</a:t>
              </a:r>
            </a:p>
          </p:txBody>
        </p:sp>
      </p:grpSp>
      <p:grpSp>
        <p:nvGrpSpPr>
          <p:cNvPr id="35" name="Grupp 34">
            <a:extLst>
              <a:ext uri="{FF2B5EF4-FFF2-40B4-BE49-F238E27FC236}">
                <a16:creationId xmlns:a16="http://schemas.microsoft.com/office/drawing/2014/main" id="{83DEACBB-B98A-4068-9374-7EF0D25DC100}"/>
              </a:ext>
            </a:extLst>
          </p:cNvPr>
          <p:cNvGrpSpPr/>
          <p:nvPr/>
        </p:nvGrpSpPr>
        <p:grpSpPr>
          <a:xfrm>
            <a:off x="5161810" y="3534322"/>
            <a:ext cx="1379913" cy="952759"/>
            <a:chOff x="9809018" y="1690688"/>
            <a:chExt cx="1379913" cy="952759"/>
          </a:xfrm>
          <a:solidFill>
            <a:schemeClr val="accent3"/>
          </a:solidFill>
        </p:grpSpPr>
        <p:sp>
          <p:nvSpPr>
            <p:cNvPr id="36" name="Rektangel: rundade hörn 35">
              <a:extLst>
                <a:ext uri="{FF2B5EF4-FFF2-40B4-BE49-F238E27FC236}">
                  <a16:creationId xmlns:a16="http://schemas.microsoft.com/office/drawing/2014/main" id="{DD0373DB-F30C-472E-83C9-490923B13721}"/>
                </a:ext>
              </a:extLst>
            </p:cNvPr>
            <p:cNvSpPr/>
            <p:nvPr/>
          </p:nvSpPr>
          <p:spPr>
            <a:xfrm>
              <a:off x="9809018" y="16906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a:p>
          </p:txBody>
        </p:sp>
        <p:sp>
          <p:nvSpPr>
            <p:cNvPr id="37" name="textruta 36">
              <a:extLst>
                <a:ext uri="{FF2B5EF4-FFF2-40B4-BE49-F238E27FC236}">
                  <a16:creationId xmlns:a16="http://schemas.microsoft.com/office/drawing/2014/main" id="{5FB3C810-3300-4B35-8712-B67718DE8D81}"/>
                </a:ext>
              </a:extLst>
            </p:cNvPr>
            <p:cNvSpPr txBox="1"/>
            <p:nvPr/>
          </p:nvSpPr>
          <p:spPr>
            <a:xfrm>
              <a:off x="9926415" y="1874679"/>
              <a:ext cx="1192905" cy="584775"/>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Infektioner i urinvägarna</a:t>
              </a:r>
            </a:p>
          </p:txBody>
        </p:sp>
      </p:grpSp>
      <p:grpSp>
        <p:nvGrpSpPr>
          <p:cNvPr id="38" name="Grupp 37">
            <a:extLst>
              <a:ext uri="{FF2B5EF4-FFF2-40B4-BE49-F238E27FC236}">
                <a16:creationId xmlns:a16="http://schemas.microsoft.com/office/drawing/2014/main" id="{F3990A34-1527-48EF-8608-092DBA06B166}"/>
              </a:ext>
            </a:extLst>
          </p:cNvPr>
          <p:cNvGrpSpPr/>
          <p:nvPr/>
        </p:nvGrpSpPr>
        <p:grpSpPr>
          <a:xfrm>
            <a:off x="7938867" y="3532139"/>
            <a:ext cx="1379913" cy="952759"/>
            <a:chOff x="9809018" y="1690688"/>
            <a:chExt cx="1379913" cy="952759"/>
          </a:xfrm>
          <a:solidFill>
            <a:schemeClr val="accent3"/>
          </a:solidFill>
        </p:grpSpPr>
        <p:sp>
          <p:nvSpPr>
            <p:cNvPr id="40" name="Rektangel: rundade hörn 39">
              <a:extLst>
                <a:ext uri="{FF2B5EF4-FFF2-40B4-BE49-F238E27FC236}">
                  <a16:creationId xmlns:a16="http://schemas.microsoft.com/office/drawing/2014/main" id="{F59383F9-3426-4425-BBE9-4D5DEA00BFAA}"/>
                </a:ext>
              </a:extLst>
            </p:cNvPr>
            <p:cNvSpPr/>
            <p:nvPr/>
          </p:nvSpPr>
          <p:spPr>
            <a:xfrm>
              <a:off x="9809018" y="16906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41" name="textruta 40">
              <a:extLst>
                <a:ext uri="{FF2B5EF4-FFF2-40B4-BE49-F238E27FC236}">
                  <a16:creationId xmlns:a16="http://schemas.microsoft.com/office/drawing/2014/main" id="{420982D8-7275-40F1-942D-35144CC5D9C8}"/>
                </a:ext>
              </a:extLst>
            </p:cNvPr>
            <p:cNvSpPr txBox="1"/>
            <p:nvPr/>
          </p:nvSpPr>
          <p:spPr>
            <a:xfrm>
              <a:off x="9865031" y="1873465"/>
              <a:ext cx="1308638" cy="584775"/>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Blod- infektioner</a:t>
              </a:r>
            </a:p>
          </p:txBody>
        </p:sp>
      </p:grpSp>
      <p:grpSp>
        <p:nvGrpSpPr>
          <p:cNvPr id="42" name="Grupp 41">
            <a:extLst>
              <a:ext uri="{FF2B5EF4-FFF2-40B4-BE49-F238E27FC236}">
                <a16:creationId xmlns:a16="http://schemas.microsoft.com/office/drawing/2014/main" id="{3E22995B-86B1-4F32-89A8-856907A24A5C}"/>
              </a:ext>
            </a:extLst>
          </p:cNvPr>
          <p:cNvGrpSpPr/>
          <p:nvPr/>
        </p:nvGrpSpPr>
        <p:grpSpPr>
          <a:xfrm>
            <a:off x="6549976" y="3532139"/>
            <a:ext cx="1379913" cy="952759"/>
            <a:chOff x="9809018" y="1690688"/>
            <a:chExt cx="1379913" cy="952759"/>
          </a:xfrm>
          <a:solidFill>
            <a:schemeClr val="accent3"/>
          </a:solidFill>
        </p:grpSpPr>
        <p:sp>
          <p:nvSpPr>
            <p:cNvPr id="43" name="Rektangel: rundade hörn 42">
              <a:extLst>
                <a:ext uri="{FF2B5EF4-FFF2-40B4-BE49-F238E27FC236}">
                  <a16:creationId xmlns:a16="http://schemas.microsoft.com/office/drawing/2014/main" id="{14065B34-694C-436C-A84D-28221B7E11E3}"/>
                </a:ext>
              </a:extLst>
            </p:cNvPr>
            <p:cNvSpPr/>
            <p:nvPr/>
          </p:nvSpPr>
          <p:spPr>
            <a:xfrm>
              <a:off x="9809018" y="1690688"/>
              <a:ext cx="1379913" cy="952759"/>
            </a:xfrm>
            <a:prstGeom prst="roundRect">
              <a:avLst/>
            </a:prstGeom>
            <a:grp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44" name="textruta 43">
              <a:extLst>
                <a:ext uri="{FF2B5EF4-FFF2-40B4-BE49-F238E27FC236}">
                  <a16:creationId xmlns:a16="http://schemas.microsoft.com/office/drawing/2014/main" id="{E2EAB1BD-5F12-4CD6-B2C0-CC95918FF65A}"/>
                </a:ext>
              </a:extLst>
            </p:cNvPr>
            <p:cNvSpPr txBox="1"/>
            <p:nvPr/>
          </p:nvSpPr>
          <p:spPr>
            <a:xfrm>
              <a:off x="9865031" y="1873465"/>
              <a:ext cx="1308638" cy="584775"/>
            </a:xfrm>
            <a:prstGeom prst="rect">
              <a:avLst/>
            </a:prstGeom>
            <a:grp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1600" dirty="0">
                  <a:cs typeface="Calibri" panose="020F0502020204030204"/>
                </a:rPr>
                <a:t>Lung-inflammation</a:t>
              </a:r>
            </a:p>
          </p:txBody>
        </p:sp>
      </p:grpSp>
      <p:grpSp>
        <p:nvGrpSpPr>
          <p:cNvPr id="50" name="Grupp 49">
            <a:extLst>
              <a:ext uri="{FF2B5EF4-FFF2-40B4-BE49-F238E27FC236}">
                <a16:creationId xmlns:a16="http://schemas.microsoft.com/office/drawing/2014/main" id="{DC552D52-97DA-44E0-B405-5D86217AAE1B}"/>
              </a:ext>
            </a:extLst>
          </p:cNvPr>
          <p:cNvGrpSpPr/>
          <p:nvPr/>
        </p:nvGrpSpPr>
        <p:grpSpPr>
          <a:xfrm>
            <a:off x="4348841" y="4486105"/>
            <a:ext cx="285790" cy="941042"/>
            <a:chOff x="2525170" y="5602141"/>
            <a:chExt cx="285790" cy="941042"/>
          </a:xfrm>
        </p:grpSpPr>
        <p:sp>
          <p:nvSpPr>
            <p:cNvPr id="46" name="Flödesschema: Begränsare 45">
              <a:extLst>
                <a:ext uri="{FF2B5EF4-FFF2-40B4-BE49-F238E27FC236}">
                  <a16:creationId xmlns:a16="http://schemas.microsoft.com/office/drawing/2014/main" id="{01E73EFC-6745-4051-9F2D-06927EDF4802}"/>
                </a:ext>
              </a:extLst>
            </p:cNvPr>
            <p:cNvSpPr/>
            <p:nvPr/>
          </p:nvSpPr>
          <p:spPr>
            <a:xfrm rot="5400000">
              <a:off x="2206376" y="5967048"/>
              <a:ext cx="898236" cy="254033"/>
            </a:xfrm>
            <a:prstGeom prst="flowChartTerminator">
              <a:avLst/>
            </a:prstGeom>
            <a:solidFill>
              <a:srgbClr val="C00000"/>
            </a:solidFill>
            <a:ln>
              <a:solidFill>
                <a:schemeClr val="bg2"/>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9" name="Bildobjekt 48">
              <a:extLst>
                <a:ext uri="{FF2B5EF4-FFF2-40B4-BE49-F238E27FC236}">
                  <a16:creationId xmlns:a16="http://schemas.microsoft.com/office/drawing/2014/main" id="{A5DB8734-DAF9-4602-9411-B9FE4E8A1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170" y="5602141"/>
              <a:ext cx="285790" cy="485843"/>
            </a:xfrm>
            <a:prstGeom prst="rect">
              <a:avLst/>
            </a:prstGeom>
          </p:spPr>
        </p:pic>
      </p:grpSp>
      <p:grpSp>
        <p:nvGrpSpPr>
          <p:cNvPr id="51" name="Grupp 50">
            <a:extLst>
              <a:ext uri="{FF2B5EF4-FFF2-40B4-BE49-F238E27FC236}">
                <a16:creationId xmlns:a16="http://schemas.microsoft.com/office/drawing/2014/main" id="{C86662AB-4C70-4A4F-869E-061AF470AD68}"/>
              </a:ext>
            </a:extLst>
          </p:cNvPr>
          <p:cNvGrpSpPr/>
          <p:nvPr/>
        </p:nvGrpSpPr>
        <p:grpSpPr>
          <a:xfrm>
            <a:off x="8478029" y="4504779"/>
            <a:ext cx="285790" cy="941042"/>
            <a:chOff x="2525170" y="5602141"/>
            <a:chExt cx="285790" cy="941042"/>
          </a:xfrm>
        </p:grpSpPr>
        <p:sp>
          <p:nvSpPr>
            <p:cNvPr id="52" name="Flödesschema: Begränsare 51">
              <a:extLst>
                <a:ext uri="{FF2B5EF4-FFF2-40B4-BE49-F238E27FC236}">
                  <a16:creationId xmlns:a16="http://schemas.microsoft.com/office/drawing/2014/main" id="{F9DEF035-705D-49A4-A2A1-3A0D5385DDB9}"/>
                </a:ext>
              </a:extLst>
            </p:cNvPr>
            <p:cNvSpPr/>
            <p:nvPr/>
          </p:nvSpPr>
          <p:spPr>
            <a:xfrm rot="5400000">
              <a:off x="2206376" y="5967048"/>
              <a:ext cx="898236" cy="254033"/>
            </a:xfrm>
            <a:prstGeom prst="flowChartTerminator">
              <a:avLst/>
            </a:prstGeom>
            <a:solidFill>
              <a:srgbClr val="C00000"/>
            </a:solidFill>
            <a:ln>
              <a:solidFill>
                <a:schemeClr val="bg2"/>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3" name="Bildobjekt 52">
              <a:extLst>
                <a:ext uri="{FF2B5EF4-FFF2-40B4-BE49-F238E27FC236}">
                  <a16:creationId xmlns:a16="http://schemas.microsoft.com/office/drawing/2014/main" id="{B0707EFE-BC6B-4865-A4D6-52BB2EBC7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170" y="5602141"/>
              <a:ext cx="285790" cy="485843"/>
            </a:xfrm>
            <a:prstGeom prst="rect">
              <a:avLst/>
            </a:prstGeom>
          </p:spPr>
        </p:pic>
      </p:grpSp>
    </p:spTree>
    <p:extLst>
      <p:ext uri="{BB962C8B-B14F-4D97-AF65-F5344CB8AC3E}">
        <p14:creationId xmlns:p14="http://schemas.microsoft.com/office/powerpoint/2010/main" val="16220903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500"/>
                                            <p:tgtEl>
                                              <p:spTgt spid="50"/>
                                            </p:tgtEl>
                                          </p:cBhvr>
                                        </p:animEffect>
                                        <p:set>
                                          <p:cBhvr>
                                            <p:cTn id="7" dur="1" fill="hold">
                                              <p:stCondLst>
                                                <p:cond delay="1499"/>
                                              </p:stCondLst>
                                            </p:cTn>
                                            <p:tgtEl>
                                              <p:spTgt spid="50"/>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1600"/>
                                            <p:tgtEl>
                                              <p:spTgt spid="51"/>
                                            </p:tgtEl>
                                          </p:cBhvr>
                                        </p:animEffect>
                                        <p:set>
                                          <p:cBhvr>
                                            <p:cTn id="10" dur="1" fill="hold">
                                              <p:stCondLst>
                                                <p:cond delay="1599"/>
                                              </p:stCondLst>
                                            </p:cTn>
                                            <p:tgtEl>
                                              <p:spTgt spid="51"/>
                                            </p:tgtEl>
                                            <p:attrNameLst>
                                              <p:attrName>style.visibility</p:attrName>
                                            </p:attrNameLst>
                                          </p:cBhvr>
                                          <p:to>
                                            <p:strVal val="hidden"/>
                                          </p:to>
                                        </p:set>
                                      </p:childTnLst>
                                    </p:cTn>
                                  </p:par>
                                  <p:par>
                                    <p:cTn id="11" presetID="8" presetClass="emph" presetSubtype="0" fill="hold" nodeType="withEffect">
                                      <p:stCondLst>
                                        <p:cond delay="800"/>
                                      </p:stCondLst>
                                      <p:childTnLst>
                                        <p:animRot by="-4500000">
                                          <p:cBhvr>
                                            <p:cTn id="12" dur="500" fill="hold"/>
                                            <p:tgtEl>
                                              <p:spTgt spid="29"/>
                                            </p:tgtEl>
                                            <p:attrNameLst>
                                              <p:attrName>r</p:attrName>
                                            </p:attrNameLst>
                                          </p:cBhvr>
                                        </p:animRot>
                                      </p:childTnLst>
                                    </p:cTn>
                                  </p:par>
                                  <p:par>
                                    <p:cTn id="13" presetID="41" presetClass="path" presetSubtype="0" accel="50000" decel="50000" fill="hold" nodeType="withEffect">
                                      <p:stCondLst>
                                        <p:cond delay="400"/>
                                      </p:stCondLst>
                                      <p:childTnLst>
                                        <p:animMotion origin="layout" path="M -2.70833E-6 -1.85185E-6 C -0.00403 -0.0081 -0.01797 -0.01597 -0.02304 -0.01597 C -0.05403 -0.01597 -0.08606 0.10903 -0.08606 0.23403 C -0.08606 0.17107 -0.10208 0.10903 -0.11705 0.10903 C -0.13307 0.10903 -0.14804 0.17199 -0.14804 0.23403 C -0.14804 0.20301 -0.15599 0.17107 -0.16406 0.17107 C -0.172 0.17107 -0.18008 0.20209 -0.18008 0.23403 C -0.18008 0.21806 -0.18411 0.20301 -0.18802 0.20301 C -0.19205 0.20301 -0.19596 0.21898 -0.19596 0.23403 C -0.19596 0.22593 -0.19791 0.21806 -0.2 0.21806 C -0.20104 0.21806 -0.20403 0.22616 -0.20403 0.23403 C -0.20403 0.23009 -0.20508 0.22593 -0.20599 0.22593 C -0.20599 0.225 -0.20794 0.22986 -0.20794 0.23403 C -0.20794 0.23195 -0.20794 0.23009 -0.20898 0.23009 C -0.20898 0.23102 -0.21002 0.23218 -0.21002 0.23403 C -0.21002 0.2331 -0.21002 0.23195 -0.21002 0.23102 C -0.21106 0.23102 -0.21106 0.23195 -0.21106 0.2331 C -0.21211 0.2331 -0.21211 0.23218 -0.21211 0.23102 C -0.21315 0.23102 -0.21315 0.23195 -0.21315 0.2331 " pathEditMode="relative" rAng="0" ptsTypes="AAAAAAAAAAAAAAAAAAA">
                                          <p:cBhvr>
                                            <p:cTn id="14" dur="2000" fill="hold"/>
                                            <p:tgtEl>
                                              <p:spTgt spid="29"/>
                                            </p:tgtEl>
                                            <p:attrNameLst>
                                              <p:attrName>ppt_x</p:attrName>
                                              <p:attrName>ppt_y</p:attrName>
                                            </p:attrNameLst>
                                          </p:cBhvr>
                                          <p:rCtr x="-10664" y="10903"/>
                                        </p:animMotion>
                                      </p:childTnLst>
                                    </p:cTn>
                                  </p:par>
                                  <p:par>
                                    <p:cTn id="15" presetID="8" presetClass="emph" presetSubtype="0" fill="hold" nodeType="withEffect">
                                      <p:stCondLst>
                                        <p:cond delay="800"/>
                                      </p:stCondLst>
                                      <p:childTnLst>
                                        <p:animRot by="3600000">
                                          <p:cBhvr>
                                            <p:cTn id="16" dur="600" fill="hold"/>
                                            <p:tgtEl>
                                              <p:spTgt spid="35"/>
                                            </p:tgtEl>
                                            <p:attrNameLst>
                                              <p:attrName>r</p:attrName>
                                            </p:attrNameLst>
                                          </p:cBhvr>
                                        </p:animRot>
                                      </p:childTnLst>
                                    </p:cTn>
                                  </p:par>
                                  <p:par>
                                    <p:cTn id="17" presetID="41" presetClass="path" presetSubtype="0" accel="50000" decel="50000" fill="hold" nodeType="withEffect">
                                      <p:stCondLst>
                                        <p:cond delay="1000"/>
                                      </p:stCondLst>
                                      <p:childTnLst>
                                        <p:animMotion origin="layout" path="M 2.08333E-6 -2.22222E-6 C -0.00404 -0.0081 -0.01797 -0.01597 -0.02305 -0.01597 C -0.05404 -0.01597 -0.08607 0.10903 -0.08607 0.23403 C -0.08607 0.17107 -0.10209 0.10903 -0.11706 0.10903 C -0.13307 0.10903 -0.14805 0.17199 -0.14805 0.23403 C -0.14805 0.20301 -0.15599 0.17107 -0.16406 0.17107 C -0.17201 0.17107 -0.18008 0.20209 -0.18008 0.23403 C -0.18008 0.21806 -0.18412 0.20301 -0.18802 0.20301 C -0.19206 0.20301 -0.19597 0.21898 -0.19597 0.23403 C -0.19597 0.22593 -0.19792 0.21806 -0.2 0.21806 C -0.20104 0.21806 -0.20404 0.22616 -0.20404 0.23403 C -0.20404 0.23009 -0.20508 0.22593 -0.20599 0.22593 C -0.20599 0.225 -0.20794 0.22986 -0.20794 0.23403 C -0.20794 0.23195 -0.20794 0.23009 -0.20899 0.23009 C -0.20899 0.23102 -0.21003 0.23218 -0.21003 0.23403 C -0.21003 0.2331 -0.21003 0.23195 -0.21003 0.23102 C -0.21107 0.23102 -0.21107 0.23195 -0.21107 0.2331 C -0.21211 0.2331 -0.21211 0.23218 -0.21211 0.23102 C -0.21315 0.23102 -0.21315 0.23195 -0.21315 0.2331 " pathEditMode="relative" rAng="0" ptsTypes="AAAAAAAAAAAAAAAAAAA">
                                          <p:cBhvr>
                                            <p:cTn id="18" dur="2000" fill="hold"/>
                                            <p:tgtEl>
                                              <p:spTgt spid="35"/>
                                            </p:tgtEl>
                                            <p:attrNameLst>
                                              <p:attrName>ppt_x</p:attrName>
                                              <p:attrName>ppt_y</p:attrName>
                                            </p:attrNameLst>
                                          </p:cBhvr>
                                          <p:rCtr x="-10664" y="10903"/>
                                        </p:animMotion>
                                      </p:childTnLst>
                                    </p:cTn>
                                  </p:par>
                                  <p:par>
                                    <p:cTn id="19" presetID="8" presetClass="emph" presetSubtype="0" fill="hold" nodeType="withEffect">
                                      <p:stCondLst>
                                        <p:cond delay="1000"/>
                                      </p:stCondLst>
                                      <p:childTnLst>
                                        <p:animRot by="2400000">
                                          <p:cBhvr>
                                            <p:cTn id="20" dur="800" fill="hold"/>
                                            <p:tgtEl>
                                              <p:spTgt spid="42"/>
                                            </p:tgtEl>
                                            <p:attrNameLst>
                                              <p:attrName>r</p:attrName>
                                            </p:attrNameLst>
                                          </p:cBhvr>
                                        </p:animRot>
                                      </p:childTnLst>
                                    </p:cTn>
                                  </p:par>
                                  <p:par>
                                    <p:cTn id="21" presetID="54" presetClass="path" presetSubtype="0" accel="50000" decel="50000" fill="hold" nodeType="withEffect">
                                      <p:stCondLst>
                                        <p:cond delay="1000"/>
                                      </p:stCondLst>
                                      <p:childTnLst>
                                        <p:animMotion origin="layout" path="M 1.11022E-16 -7.40741E-7 C 0.00404 -0.0081 0.01797 -0.01597 0.02305 -0.01597 C 0.05404 -0.01597 0.08607 0.10903 0.08607 0.23403 C 0.08607 0.17107 0.10208 0.10903 0.11706 0.10903 C 0.13307 0.10903 0.14805 0.17199 0.14805 0.23403 C 0.14805 0.20301 0.15599 0.17107 0.16406 0.17107 C 0.17201 0.17107 0.18008 0.20208 0.18008 0.23403 C 0.18008 0.21806 0.18411 0.20301 0.18802 0.20301 C 0.19206 0.20301 0.19596 0.21898 0.19596 0.23403 C 0.19596 0.22593 0.19792 0.21806 0.2 0.21806 C 0.20104 0.21806 0.20404 0.22616 0.20404 0.23403 C 0.20404 0.23009 0.20508 0.22593 0.20599 0.22593 C 0.20599 0.22685 0.20794 0.22986 0.20794 0.23403 C 0.20794 0.23195 0.20794 0.23009 0.20898 0.23009 C 0.20898 0.23102 0.21003 0.23218 0.21003 0.23403 C 0.21003 0.2331 0.21003 0.23195 0.21003 0.23102 C 0.21107 0.23102 0.21107 0.23195 0.21107 0.2331 C 0.21211 0.2331 0.21211 0.23218 0.21211 0.23102 C 0.21315 0.23102 0.21315 0.23195 0.21315 0.2331 " pathEditMode="relative" rAng="0" ptsTypes="AAAAAAAAAAAAAAAAAAA">
                                          <p:cBhvr>
                                            <p:cTn id="22" dur="2000" fill="hold"/>
                                            <p:tgtEl>
                                              <p:spTgt spid="42"/>
                                            </p:tgtEl>
                                            <p:attrNameLst>
                                              <p:attrName>ppt_x</p:attrName>
                                              <p:attrName>ppt_y</p:attrName>
                                            </p:attrNameLst>
                                          </p:cBhvr>
                                          <p:rCtr x="10651" y="10903"/>
                                        </p:animMotion>
                                      </p:childTnLst>
                                    </p:cTn>
                                  </p:par>
                                  <p:par>
                                    <p:cTn id="23" presetID="8" presetClass="emph" presetSubtype="0" fill="hold" nodeType="withEffect">
                                      <p:stCondLst>
                                        <p:cond delay="1000"/>
                                      </p:stCondLst>
                                      <p:childTnLst>
                                        <p:animRot by="-4800000">
                                          <p:cBhvr>
                                            <p:cTn id="24" dur="800" fill="hold"/>
                                            <p:tgtEl>
                                              <p:spTgt spid="38"/>
                                            </p:tgtEl>
                                            <p:attrNameLst>
                                              <p:attrName>r</p:attrName>
                                            </p:attrNameLst>
                                          </p:cBhvr>
                                        </p:animRot>
                                      </p:childTnLst>
                                    </p:cTn>
                                  </p:par>
                                  <p:par>
                                    <p:cTn id="25" presetID="54" presetClass="path" presetSubtype="0" accel="50000" decel="50000" fill="hold" nodeType="withEffect">
                                      <p:stCondLst>
                                        <p:cond delay="1000"/>
                                      </p:stCondLst>
                                      <p:childTnLst>
                                        <p:animMotion origin="layout" path="M -2.29167E-6 -7.40741E-7 C 0.00404 -0.0081 0.01797 -0.01597 0.02305 -0.01597 C 0.05404 -0.01597 0.08607 0.10903 0.08607 0.23403 C 0.08607 0.17107 0.10209 0.10903 0.11706 0.10903 C 0.13308 0.10903 0.14805 0.17199 0.14805 0.23403 C 0.14805 0.20301 0.15599 0.17107 0.16406 0.17107 C 0.17201 0.17107 0.18008 0.20208 0.18008 0.23403 C 0.18008 0.21806 0.18412 0.20301 0.18802 0.20301 C 0.19206 0.20301 0.19597 0.21898 0.19597 0.23403 C 0.19597 0.22593 0.19792 0.21806 0.2 0.21806 C 0.20104 0.21806 0.20404 0.22616 0.20404 0.23403 C 0.20404 0.23009 0.20508 0.22593 0.20599 0.22593 C 0.20599 0.22685 0.20795 0.22986 0.20795 0.23403 C 0.20795 0.23195 0.20795 0.23009 0.20899 0.23009 C 0.20899 0.23102 0.21003 0.23218 0.21003 0.23403 C 0.21003 0.2331 0.21003 0.23195 0.21003 0.23102 C 0.21107 0.23102 0.21107 0.23195 0.21107 0.2331 C 0.21211 0.2331 0.21211 0.23218 0.21211 0.23102 C 0.21315 0.23102 0.21315 0.23195 0.21315 0.2331 " pathEditMode="relative" rAng="0" ptsTypes="AAAAAAAAAAAAAAAAAAA">
                                          <p:cBhvr>
                                            <p:cTn id="26" dur="1900" fill="hold"/>
                                            <p:tgtEl>
                                              <p:spTgt spid="38"/>
                                            </p:tgtEl>
                                            <p:attrNameLst>
                                              <p:attrName>ppt_x</p:attrName>
                                              <p:attrName>ppt_y</p:attrName>
                                            </p:attrNameLst>
                                          </p:cBhvr>
                                          <p:rCtr x="10651" y="10903"/>
                                        </p:animMotion>
                                      </p:childTnLst>
                                    </p:cTn>
                                  </p:par>
                                  <p:par>
                                    <p:cTn id="27" presetID="8" presetClass="emph" presetSubtype="0" fill="hold" nodeType="withEffect">
                                      <p:stCondLst>
                                        <p:cond delay="1600"/>
                                      </p:stCondLst>
                                      <p:childTnLst>
                                        <p:animRot by="4800000">
                                          <p:cBhvr>
                                            <p:cTn id="28" dur="500" fill="hold"/>
                                            <p:tgtEl>
                                              <p:spTgt spid="23"/>
                                            </p:tgtEl>
                                            <p:attrNameLst>
                                              <p:attrName>r</p:attrName>
                                            </p:attrNameLst>
                                          </p:cBhvr>
                                        </p:animRot>
                                      </p:childTnLst>
                                    </p:cTn>
                                  </p:par>
                                  <p:par>
                                    <p:cTn id="29" presetID="54" presetClass="path" presetSubtype="0" accel="50000" decel="50000" fill="hold" nodeType="withEffect">
                                      <p:stCondLst>
                                        <p:cond delay="1600"/>
                                      </p:stCondLst>
                                      <p:childTnLst>
                                        <p:animMotion origin="layout" path="M -4.58333E-6 -1.85185E-6 C 0.00404 -0.0081 0.01797 -0.01597 0.02305 -0.01597 C 0.05404 -0.01597 0.08607 0.10903 0.08607 0.23403 C 0.08607 0.17107 0.10209 0.10903 0.11706 0.10903 C 0.13308 0.10903 0.14805 0.17199 0.14805 0.23403 C 0.14805 0.20301 0.15599 0.17107 0.16407 0.17107 C 0.17201 0.17107 0.18008 0.20209 0.18008 0.23403 C 0.18008 0.21806 0.18412 0.20301 0.18803 0.20301 C 0.19206 0.20301 0.19597 0.21898 0.19597 0.23403 C 0.19597 0.22593 0.19792 0.21806 0.2 0.21806 C 0.20105 0.21806 0.20404 0.22616 0.20404 0.23403 C 0.20404 0.23009 0.20508 0.22593 0.20599 0.22593 C 0.20599 0.22685 0.20795 0.22986 0.20795 0.23403 C 0.20795 0.23195 0.20795 0.23009 0.20899 0.23009 C 0.20899 0.23102 0.21003 0.23218 0.21003 0.23403 C 0.21003 0.2331 0.21003 0.23195 0.21003 0.23102 C 0.21107 0.23102 0.21107 0.23195 0.21107 0.2331 C 0.21211 0.2331 0.21211 0.23218 0.21211 0.23102 C 0.21316 0.23102 0.21316 0.23195 0.21316 0.2331 " pathEditMode="relative" rAng="0" ptsTypes="AAAAAAAAAAAAAAAAAAA">
                                          <p:cBhvr>
                                            <p:cTn id="30" dur="2200" fill="hold"/>
                                            <p:tgtEl>
                                              <p:spTgt spid="23"/>
                                            </p:tgtEl>
                                            <p:attrNameLst>
                                              <p:attrName>ppt_x</p:attrName>
                                              <p:attrName>ppt_y</p:attrName>
                                            </p:attrNameLst>
                                          </p:cBhvr>
                                          <p:rCtr x="10651" y="10903"/>
                                        </p:animMotion>
                                      </p:childTnLst>
                                    </p:cTn>
                                  </p:par>
                                  <p:par>
                                    <p:cTn id="31" presetID="8" presetClass="emph" presetSubtype="0" fill="hold" nodeType="withEffect">
                                      <p:stCondLst>
                                        <p:cond delay="1600"/>
                                      </p:stCondLst>
                                      <p:childTnLst>
                                        <p:animRot by="-3300000">
                                          <p:cBhvr>
                                            <p:cTn id="32" dur="500" fill="hold"/>
                                            <p:tgtEl>
                                              <p:spTgt spid="26"/>
                                            </p:tgtEl>
                                            <p:attrNameLst>
                                              <p:attrName>r</p:attrName>
                                            </p:attrNameLst>
                                          </p:cBhvr>
                                        </p:animRot>
                                      </p:childTnLst>
                                    </p:cTn>
                                  </p:par>
                                  <p:par>
                                    <p:cTn id="33" presetID="41" presetClass="path" presetSubtype="0" accel="50000" decel="50000" fill="hold" nodeType="withEffect">
                                      <p:stCondLst>
                                        <p:cond delay="1600"/>
                                      </p:stCondLst>
                                      <p:childTnLst>
                                        <p:animMotion origin="layout" path="M -3.95833E-6 -2.96296E-6 C -0.00403 -0.0081 -0.01796 -0.01597 -0.02304 -0.01597 C -0.05403 -0.01597 -0.08606 0.10903 -0.08606 0.23403 C -0.08606 0.17107 -0.10208 0.10903 -0.11705 0.10903 C -0.13307 0.10903 -0.14804 0.17199 -0.14804 0.23403 C -0.14804 0.20301 -0.15599 0.17107 -0.16406 0.17107 C -0.172 0.17107 -0.18007 0.20209 -0.18007 0.23403 C -0.18007 0.21806 -0.18411 0.20301 -0.18802 0.20301 C -0.19205 0.20301 -0.19596 0.21898 -0.19596 0.23403 C -0.19596 0.22593 -0.19791 0.21806 -0.2 0.21806 C -0.20104 0.21806 -0.20403 0.22616 -0.20403 0.23403 C -0.20403 0.2301 -0.20507 0.22593 -0.20599 0.22593 C -0.20599 0.225 -0.20794 0.22986 -0.20794 0.23403 C -0.20794 0.23195 -0.20794 0.2301 -0.20898 0.2301 C -0.20898 0.23102 -0.21002 0.23218 -0.21002 0.23403 C -0.21002 0.2331 -0.21002 0.23195 -0.21002 0.23102 C -0.21106 0.23102 -0.21106 0.23195 -0.21106 0.2331 C -0.21211 0.2331 -0.21211 0.23218 -0.21211 0.23102 C -0.21315 0.23102 -0.21315 0.23195 -0.21315 0.2331 " pathEditMode="relative" rAng="0" ptsTypes="AAAAAAAAAAAAAAAAAAA">
                                          <p:cBhvr>
                                            <p:cTn id="34" dur="2200" fill="hold"/>
                                            <p:tgtEl>
                                              <p:spTgt spid="26"/>
                                            </p:tgtEl>
                                            <p:attrNameLst>
                                              <p:attrName>ppt_x</p:attrName>
                                              <p:attrName>ppt_y</p:attrName>
                                            </p:attrNameLst>
                                          </p:cBhvr>
                                          <p:rCtr x="-10664" y="10903"/>
                                        </p:animMotion>
                                      </p:childTnLst>
                                    </p:cTn>
                                  </p:par>
                                  <p:par>
                                    <p:cTn id="35" presetID="8" presetClass="emph" presetSubtype="0" fill="hold" nodeType="withEffect">
                                      <p:stCondLst>
                                        <p:cond delay="1600"/>
                                      </p:stCondLst>
                                      <p:childTnLst>
                                        <p:animRot by="1500000">
                                          <p:cBhvr>
                                            <p:cTn id="36" dur="500" fill="hold"/>
                                            <p:tgtEl>
                                              <p:spTgt spid="32"/>
                                            </p:tgtEl>
                                            <p:attrNameLst>
                                              <p:attrName>r</p:attrName>
                                            </p:attrNameLst>
                                          </p:cBhvr>
                                        </p:animRot>
                                      </p:childTnLst>
                                    </p:cTn>
                                  </p:par>
                                  <p:par>
                                    <p:cTn id="37" presetID="41" presetClass="path" presetSubtype="0" accel="50000" decel="50000" fill="hold" nodeType="withEffect">
                                      <p:stCondLst>
                                        <p:cond delay="1600"/>
                                      </p:stCondLst>
                                      <p:childTnLst>
                                        <p:animMotion origin="layout" path="M 3.75E-6 -1.85185E-6 C -0.00404 -0.0081 -0.01797 -0.01597 -0.02305 -0.01597 C -0.05404 -0.01597 -0.08607 0.10903 -0.08607 0.23403 C -0.08607 0.17107 -0.10209 0.10903 -0.11706 0.10903 C -0.13308 0.10903 -0.14805 0.17199 -0.14805 0.23403 C -0.14805 0.20301 -0.15599 0.17107 -0.16407 0.17107 C -0.17201 0.17107 -0.18008 0.20209 -0.18008 0.23403 C -0.18008 0.21806 -0.18412 0.20301 -0.18802 0.20301 C -0.19206 0.20301 -0.19597 0.21898 -0.19597 0.23403 C -0.19597 0.22593 -0.19792 0.21806 -0.2 0.21806 C -0.20105 0.21806 -0.20404 0.22616 -0.20404 0.23403 C -0.20404 0.23009 -0.20508 0.22593 -0.20599 0.22593 C -0.20599 0.225 -0.20795 0.22986 -0.20795 0.23403 C -0.20795 0.23195 -0.20795 0.23009 -0.20899 0.23009 C -0.20899 0.23102 -0.21003 0.23218 -0.21003 0.23403 C -0.21003 0.2331 -0.21003 0.23195 -0.21003 0.23102 C -0.21107 0.23102 -0.21107 0.23195 -0.21107 0.2331 C -0.21211 0.2331 -0.21211 0.23218 -0.21211 0.23102 C -0.21315 0.23102 -0.21315 0.23195 -0.21315 0.2331 " pathEditMode="relative" rAng="0" ptsTypes="AAAAAAAAAAAAAAAAAAA">
                                          <p:cBhvr>
                                            <p:cTn id="38" dur="2000" fill="hold"/>
                                            <p:tgtEl>
                                              <p:spTgt spid="32"/>
                                            </p:tgtEl>
                                            <p:attrNameLst>
                                              <p:attrName>ppt_x</p:attrName>
                                              <p:attrName>ppt_y</p:attrName>
                                            </p:attrNameLst>
                                          </p:cBhvr>
                                          <p:rCtr x="-10664" y="10903"/>
                                        </p:animMotion>
                                      </p:childTnLst>
                                    </p:cTn>
                                  </p:par>
                                  <p:par>
                                    <p:cTn id="39" presetID="8" presetClass="emph" presetSubtype="0" fill="hold" nodeType="withEffect">
                                      <p:stCondLst>
                                        <p:cond delay="2400"/>
                                      </p:stCondLst>
                                      <p:childTnLst>
                                        <p:animRot by="-3600000">
                                          <p:cBhvr>
                                            <p:cTn id="40" dur="600" fill="hold"/>
                                            <p:tgtEl>
                                              <p:spTgt spid="20"/>
                                            </p:tgtEl>
                                            <p:attrNameLst>
                                              <p:attrName>r</p:attrName>
                                            </p:attrNameLst>
                                          </p:cBhvr>
                                        </p:animRot>
                                      </p:childTnLst>
                                    </p:cTn>
                                  </p:par>
                                  <p:par>
                                    <p:cTn id="41" presetID="54" presetClass="path" presetSubtype="0" accel="50000" decel="50000" fill="hold" nodeType="withEffect">
                                      <p:stCondLst>
                                        <p:cond delay="2500"/>
                                      </p:stCondLst>
                                      <p:childTnLst>
                                        <p:animMotion origin="layout" path="M 2.29167E-6 3.7037E-7 C 0.00403 -0.0081 0.01797 -0.01597 0.02304 -0.01597 C 0.05403 -0.01597 0.08607 0.10903 0.08607 0.23403 C 0.08607 0.17106 0.10208 0.10903 0.11706 0.10903 C 0.13307 0.10903 0.14804 0.17199 0.14804 0.23403 C 0.14804 0.20301 0.15599 0.17106 0.16406 0.17106 C 0.172 0.17106 0.18008 0.20208 0.18008 0.23403 C 0.18008 0.21806 0.18411 0.20301 0.18802 0.20301 C 0.19206 0.20301 0.19596 0.21898 0.19596 0.23403 C 0.19596 0.22593 0.19791 0.21806 0.2 0.21806 C 0.20104 0.21806 0.20403 0.22616 0.20403 0.23403 C 0.20403 0.23009 0.20508 0.22593 0.20599 0.22593 C 0.20599 0.22685 0.20794 0.22986 0.20794 0.23403 C 0.20794 0.23194 0.20794 0.23009 0.20898 0.23009 C 0.20898 0.23102 0.21002 0.23218 0.21002 0.23403 C 0.21002 0.2331 0.21002 0.23194 0.21002 0.23102 C 0.21107 0.23102 0.21107 0.23194 0.21107 0.2331 C 0.21211 0.2331 0.21211 0.23218 0.21211 0.23102 C 0.21315 0.23102 0.21315 0.23194 0.21315 0.2331 " pathEditMode="relative" rAng="0" ptsTypes="AAAAAAAAAAAAAAAAAAA">
                                          <p:cBhvr>
                                            <p:cTn id="42" dur="2000" fill="hold"/>
                                            <p:tgtEl>
                                              <p:spTgt spid="20"/>
                                            </p:tgtEl>
                                            <p:attrNameLst>
                                              <p:attrName>ppt_x</p:attrName>
                                              <p:attrName>ppt_y</p:attrName>
                                            </p:attrNameLst>
                                          </p:cBhvr>
                                          <p:rCtr x="10651" y="10903"/>
                                        </p:animMotion>
                                      </p:childTnLst>
                                    </p:cTn>
                                  </p:par>
                                  <p:par>
                                    <p:cTn id="43" presetID="8" presetClass="emph" presetSubtype="0" fill="hold" nodeType="withEffect">
                                      <p:stCondLst>
                                        <p:cond delay="2500"/>
                                      </p:stCondLst>
                                      <p:childTnLst>
                                        <p:animRot by="2400000">
                                          <p:cBhvr>
                                            <p:cTn id="44" dur="500" fill="hold"/>
                                            <p:tgtEl>
                                              <p:spTgt spid="18"/>
                                            </p:tgtEl>
                                            <p:attrNameLst>
                                              <p:attrName>r</p:attrName>
                                            </p:attrNameLst>
                                          </p:cBhvr>
                                        </p:animRot>
                                      </p:childTnLst>
                                    </p:cTn>
                                  </p:par>
                                  <p:par>
                                    <p:cTn id="45" presetID="54" presetClass="path" presetSubtype="0" accel="50000" decel="50000" fill="hold" nodeType="withEffect">
                                      <p:stCondLst>
                                        <p:cond delay="2500"/>
                                      </p:stCondLst>
                                      <p:childTnLst>
                                        <p:animMotion origin="layout" path="M -1.25E-6 3.7037E-7 C 0.00404 -0.0081 0.01797 -0.01597 0.02305 -0.01597 C 0.05404 -0.01597 0.08607 0.10903 0.08607 0.23403 C 0.08607 0.17106 0.10208 0.10903 0.11706 0.10903 C 0.13307 0.10903 0.14805 0.17199 0.14805 0.23403 C 0.14805 0.20301 0.15599 0.17106 0.16406 0.17106 C 0.17201 0.17106 0.18008 0.20208 0.18008 0.23403 C 0.18008 0.21806 0.18412 0.20301 0.18802 0.20301 C 0.19206 0.20301 0.19596 0.21898 0.19596 0.23403 C 0.19596 0.22593 0.19792 0.21806 0.2 0.21806 C 0.20104 0.21806 0.20404 0.22616 0.20404 0.23403 C 0.20404 0.23009 0.20508 0.22593 0.20599 0.22593 C 0.20599 0.22685 0.20794 0.22986 0.20794 0.23403 C 0.20794 0.23194 0.20794 0.23009 0.20899 0.23009 C 0.20899 0.23102 0.21003 0.23218 0.21003 0.23403 C 0.21003 0.2331 0.21003 0.23194 0.21003 0.23102 C 0.21107 0.23102 0.21107 0.23194 0.21107 0.2331 C 0.21211 0.2331 0.21211 0.23218 0.21211 0.23102 C 0.21315 0.23102 0.21315 0.23194 0.21315 0.2331 " pathEditMode="relative" rAng="0" ptsTypes="AAAAAAAAAAAAAAAAAAA">
                                          <p:cBhvr>
                                            <p:cTn id="46" dur="2000" fill="hold"/>
                                            <p:tgtEl>
                                              <p:spTgt spid="18"/>
                                            </p:tgtEl>
                                            <p:attrNameLst>
                                              <p:attrName>ppt_x</p:attrName>
                                              <p:attrName>ppt_y</p:attrName>
                                            </p:attrNameLst>
                                          </p:cBhvr>
                                          <p:rCtr x="10651" y="10903"/>
                                        </p:animMotion>
                                      </p:childTnLst>
                                    </p:cTn>
                                  </p:par>
                                  <p:par>
                                    <p:cTn id="47" presetID="8" presetClass="emph" presetSubtype="0" fill="hold" nodeType="withEffect">
                                      <p:stCondLst>
                                        <p:cond delay="2700"/>
                                      </p:stCondLst>
                                      <p:childTnLst>
                                        <p:animRot by="600000">
                                          <p:cBhvr>
                                            <p:cTn id="48" dur="400" fill="hold"/>
                                            <p:tgtEl>
                                              <p:spTgt spid="15"/>
                                            </p:tgtEl>
                                            <p:attrNameLst>
                                              <p:attrName>r</p:attrName>
                                            </p:attrNameLst>
                                          </p:cBhvr>
                                        </p:animRot>
                                      </p:childTnLst>
                                    </p:cTn>
                                  </p:par>
                                  <p:par>
                                    <p:cTn id="49" presetID="42" presetClass="path" presetSubtype="0" accel="50000" fill="hold" nodeType="withEffect" p14:presetBounceEnd="37000">
                                      <p:stCondLst>
                                        <p:cond delay="2700"/>
                                      </p:stCondLst>
                                      <p:childTnLst>
                                        <p:animMotion origin="layout" path="M -6.25E-7 2.59259E-6 L 0.00417 0.37546 " pathEditMode="relative" rAng="0" ptsTypes="AA" p14:bounceEnd="37000">
                                          <p:cBhvr>
                                            <p:cTn id="50" dur="2000" fill="hold"/>
                                            <p:tgtEl>
                                              <p:spTgt spid="15"/>
                                            </p:tgtEl>
                                            <p:attrNameLst>
                                              <p:attrName>ppt_x</p:attrName>
                                              <p:attrName>ppt_y</p:attrName>
                                            </p:attrNameLst>
                                          </p:cBhvr>
                                          <p:rCtr x="208" y="18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500"/>
                                            <p:tgtEl>
                                              <p:spTgt spid="50"/>
                                            </p:tgtEl>
                                          </p:cBhvr>
                                        </p:animEffect>
                                        <p:set>
                                          <p:cBhvr>
                                            <p:cTn id="7" dur="1" fill="hold">
                                              <p:stCondLst>
                                                <p:cond delay="1499"/>
                                              </p:stCondLst>
                                            </p:cTn>
                                            <p:tgtEl>
                                              <p:spTgt spid="50"/>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1600"/>
                                            <p:tgtEl>
                                              <p:spTgt spid="51"/>
                                            </p:tgtEl>
                                          </p:cBhvr>
                                        </p:animEffect>
                                        <p:set>
                                          <p:cBhvr>
                                            <p:cTn id="10" dur="1" fill="hold">
                                              <p:stCondLst>
                                                <p:cond delay="1599"/>
                                              </p:stCondLst>
                                            </p:cTn>
                                            <p:tgtEl>
                                              <p:spTgt spid="51"/>
                                            </p:tgtEl>
                                            <p:attrNameLst>
                                              <p:attrName>style.visibility</p:attrName>
                                            </p:attrNameLst>
                                          </p:cBhvr>
                                          <p:to>
                                            <p:strVal val="hidden"/>
                                          </p:to>
                                        </p:set>
                                      </p:childTnLst>
                                    </p:cTn>
                                  </p:par>
                                  <p:par>
                                    <p:cTn id="11" presetID="8" presetClass="emph" presetSubtype="0" fill="hold" nodeType="withEffect">
                                      <p:stCondLst>
                                        <p:cond delay="800"/>
                                      </p:stCondLst>
                                      <p:childTnLst>
                                        <p:animRot by="-4500000">
                                          <p:cBhvr>
                                            <p:cTn id="12" dur="500" fill="hold"/>
                                            <p:tgtEl>
                                              <p:spTgt spid="29"/>
                                            </p:tgtEl>
                                            <p:attrNameLst>
                                              <p:attrName>r</p:attrName>
                                            </p:attrNameLst>
                                          </p:cBhvr>
                                        </p:animRot>
                                      </p:childTnLst>
                                    </p:cTn>
                                  </p:par>
                                  <p:par>
                                    <p:cTn id="13" presetID="41" presetClass="path" presetSubtype="0" accel="50000" decel="50000" fill="hold" nodeType="withEffect">
                                      <p:stCondLst>
                                        <p:cond delay="400"/>
                                      </p:stCondLst>
                                      <p:childTnLst>
                                        <p:animMotion origin="layout" path="M 4.16667E-6 3.33333E-6 C -0.00404 -0.00811 -0.01797 -0.01598 -0.02305 -0.01598 C -0.05404 -0.01598 -0.08607 0.10902 -0.08607 0.23402 C -0.08607 0.17106 -0.10209 0.10902 -0.11706 0.10902 C -0.13308 0.10902 -0.14805 0.17199 -0.14805 0.23402 C -0.14805 0.20301 -0.15599 0.17106 -0.16407 0.17106 C -0.17201 0.17106 -0.18008 0.20208 -0.18008 0.23402 C -0.18008 0.21805 -0.18412 0.20301 -0.18802 0.20301 C -0.19206 0.20301 -0.19597 0.21898 -0.19597 0.23402 C -0.19597 0.22592 -0.19792 0.21805 -0.2 0.21805 C -0.20105 0.21805 -0.20404 0.22615 -0.20404 0.23402 C -0.20404 0.23009 -0.20508 0.22592 -0.20599 0.22592 C -0.20599 0.225 -0.20795 0.22986 -0.20795 0.23402 C -0.20795 0.23194 -0.20795 0.23009 -0.20899 0.23009 C -0.20899 0.23102 -0.21003 0.23217 -0.21003 0.23402 C -0.21003 0.2331 -0.21003 0.23194 -0.21003 0.23102 C -0.21107 0.23102 -0.21107 0.23194 -0.21107 0.2331 C -0.21211 0.2331 -0.21211 0.23217 -0.21211 0.23102 C -0.21316 0.23102 -0.21316 0.23194 -0.21316 0.2331 " pathEditMode="relative" rAng="0" ptsTypes="AAAAAAAAAAAAAAAAAAA">
                                          <p:cBhvr>
                                            <p:cTn id="14" dur="2000" fill="hold"/>
                                            <p:tgtEl>
                                              <p:spTgt spid="29"/>
                                            </p:tgtEl>
                                            <p:attrNameLst>
                                              <p:attrName>ppt_x</p:attrName>
                                              <p:attrName>ppt_y</p:attrName>
                                            </p:attrNameLst>
                                          </p:cBhvr>
                                          <p:rCtr x="-10664" y="10903"/>
                                        </p:animMotion>
                                      </p:childTnLst>
                                    </p:cTn>
                                  </p:par>
                                  <p:par>
                                    <p:cTn id="15" presetID="8" presetClass="emph" presetSubtype="0" fill="hold" nodeType="withEffect">
                                      <p:stCondLst>
                                        <p:cond delay="800"/>
                                      </p:stCondLst>
                                      <p:childTnLst>
                                        <p:animRot by="3600000">
                                          <p:cBhvr>
                                            <p:cTn id="16" dur="600" fill="hold"/>
                                            <p:tgtEl>
                                              <p:spTgt spid="35"/>
                                            </p:tgtEl>
                                            <p:attrNameLst>
                                              <p:attrName>r</p:attrName>
                                            </p:attrNameLst>
                                          </p:cBhvr>
                                        </p:animRot>
                                      </p:childTnLst>
                                    </p:cTn>
                                  </p:par>
                                  <p:par>
                                    <p:cTn id="17" presetID="41" presetClass="path" presetSubtype="0" accel="50000" decel="50000" fill="hold" nodeType="withEffect">
                                      <p:stCondLst>
                                        <p:cond delay="1000"/>
                                      </p:stCondLst>
                                      <p:childTnLst>
                                        <p:animMotion origin="layout" path="M -1.04167E-6 3.33333E-6 C -0.00404 -0.00811 -0.01797 -0.01598 -0.02305 -0.01598 C -0.05404 -0.01598 -0.08607 0.10902 -0.08607 0.23402 C -0.08607 0.17106 -0.10208 0.10902 -0.11706 0.10902 C -0.13307 0.10902 -0.14805 0.17199 -0.14805 0.23402 C -0.14805 0.20301 -0.15599 0.17106 -0.16406 0.17106 C -0.172 0.17106 -0.18008 0.20208 -0.18008 0.23402 C -0.18008 0.21805 -0.18411 0.20301 -0.18802 0.20301 C -0.19206 0.20301 -0.19596 0.21898 -0.19596 0.23402 C -0.19596 0.22592 -0.19792 0.21805 -0.2 0.21805 C -0.20104 0.21805 -0.20404 0.22615 -0.20404 0.23402 C -0.20404 0.23009 -0.20508 0.22592 -0.20599 0.22592 C -0.20599 0.225 -0.20794 0.22986 -0.20794 0.23402 C -0.20794 0.23194 -0.20794 0.23009 -0.20898 0.23009 C -0.20898 0.23102 -0.21002 0.23217 -0.21002 0.23402 C -0.21002 0.2331 -0.21002 0.23194 -0.21002 0.23102 C -0.21107 0.23102 -0.21107 0.23194 -0.21107 0.2331 C -0.21211 0.2331 -0.21211 0.23217 -0.21211 0.23102 C -0.21315 0.23102 -0.21315 0.23194 -0.21315 0.2331 " pathEditMode="relative" rAng="0" ptsTypes="AAAAAAAAAAAAAAAAAAA">
                                          <p:cBhvr>
                                            <p:cTn id="18" dur="2000" fill="hold"/>
                                            <p:tgtEl>
                                              <p:spTgt spid="35"/>
                                            </p:tgtEl>
                                            <p:attrNameLst>
                                              <p:attrName>ppt_x</p:attrName>
                                              <p:attrName>ppt_y</p:attrName>
                                            </p:attrNameLst>
                                          </p:cBhvr>
                                          <p:rCtr x="-10664" y="10903"/>
                                        </p:animMotion>
                                      </p:childTnLst>
                                    </p:cTn>
                                  </p:par>
                                  <p:par>
                                    <p:cTn id="19" presetID="8" presetClass="emph" presetSubtype="0" fill="hold" nodeType="withEffect">
                                      <p:stCondLst>
                                        <p:cond delay="1000"/>
                                      </p:stCondLst>
                                      <p:childTnLst>
                                        <p:animRot by="2400000">
                                          <p:cBhvr>
                                            <p:cTn id="20" dur="800" fill="hold"/>
                                            <p:tgtEl>
                                              <p:spTgt spid="42"/>
                                            </p:tgtEl>
                                            <p:attrNameLst>
                                              <p:attrName>r</p:attrName>
                                            </p:attrNameLst>
                                          </p:cBhvr>
                                        </p:animRot>
                                      </p:childTnLst>
                                    </p:cTn>
                                  </p:par>
                                  <p:par>
                                    <p:cTn id="21" presetID="54" presetClass="path" presetSubtype="0" accel="50000" decel="50000" fill="hold" nodeType="withEffect">
                                      <p:stCondLst>
                                        <p:cond delay="100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22" dur="2000" fill="hold"/>
                                            <p:tgtEl>
                                              <p:spTgt spid="42"/>
                                            </p:tgtEl>
                                            <p:attrNameLst>
                                              <p:attrName>ppt_x</p:attrName>
                                              <p:attrName>ppt_y</p:attrName>
                                            </p:attrNameLst>
                                          </p:cBhvr>
                                        </p:animMotion>
                                      </p:childTnLst>
                                    </p:cTn>
                                  </p:par>
                                  <p:par>
                                    <p:cTn id="23" presetID="8" presetClass="emph" presetSubtype="0" fill="hold" nodeType="withEffect">
                                      <p:stCondLst>
                                        <p:cond delay="1000"/>
                                      </p:stCondLst>
                                      <p:childTnLst>
                                        <p:animRot by="-4800000">
                                          <p:cBhvr>
                                            <p:cTn id="24" dur="800" fill="hold"/>
                                            <p:tgtEl>
                                              <p:spTgt spid="38"/>
                                            </p:tgtEl>
                                            <p:attrNameLst>
                                              <p:attrName>r</p:attrName>
                                            </p:attrNameLst>
                                          </p:cBhvr>
                                        </p:animRot>
                                      </p:childTnLst>
                                    </p:cTn>
                                  </p:par>
                                  <p:par>
                                    <p:cTn id="25" presetID="54" presetClass="path" presetSubtype="0" accel="50000" decel="50000" fill="hold" nodeType="withEffect">
                                      <p:stCondLst>
                                        <p:cond delay="100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26" dur="1900" fill="hold"/>
                                            <p:tgtEl>
                                              <p:spTgt spid="38"/>
                                            </p:tgtEl>
                                            <p:attrNameLst>
                                              <p:attrName>ppt_x</p:attrName>
                                              <p:attrName>ppt_y</p:attrName>
                                            </p:attrNameLst>
                                          </p:cBhvr>
                                        </p:animMotion>
                                      </p:childTnLst>
                                    </p:cTn>
                                  </p:par>
                                  <p:par>
                                    <p:cTn id="27" presetID="8" presetClass="emph" presetSubtype="0" fill="hold" nodeType="withEffect">
                                      <p:stCondLst>
                                        <p:cond delay="1600"/>
                                      </p:stCondLst>
                                      <p:childTnLst>
                                        <p:animRot by="4800000">
                                          <p:cBhvr>
                                            <p:cTn id="28" dur="500" fill="hold"/>
                                            <p:tgtEl>
                                              <p:spTgt spid="23"/>
                                            </p:tgtEl>
                                            <p:attrNameLst>
                                              <p:attrName>r</p:attrName>
                                            </p:attrNameLst>
                                          </p:cBhvr>
                                        </p:animRot>
                                      </p:childTnLst>
                                    </p:cTn>
                                  </p:par>
                                  <p:par>
                                    <p:cTn id="29" presetID="54" presetClass="path" presetSubtype="0" accel="50000" decel="50000" fill="hold" nodeType="withEffect">
                                      <p:stCondLst>
                                        <p:cond delay="160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30" dur="2200" fill="hold"/>
                                            <p:tgtEl>
                                              <p:spTgt spid="23"/>
                                            </p:tgtEl>
                                            <p:attrNameLst>
                                              <p:attrName>ppt_x</p:attrName>
                                              <p:attrName>ppt_y</p:attrName>
                                            </p:attrNameLst>
                                          </p:cBhvr>
                                        </p:animMotion>
                                      </p:childTnLst>
                                    </p:cTn>
                                  </p:par>
                                  <p:par>
                                    <p:cTn id="31" presetID="8" presetClass="emph" presetSubtype="0" fill="hold" nodeType="withEffect">
                                      <p:stCondLst>
                                        <p:cond delay="1600"/>
                                      </p:stCondLst>
                                      <p:childTnLst>
                                        <p:animRot by="-3300000">
                                          <p:cBhvr>
                                            <p:cTn id="32" dur="500" fill="hold"/>
                                            <p:tgtEl>
                                              <p:spTgt spid="26"/>
                                            </p:tgtEl>
                                            <p:attrNameLst>
                                              <p:attrName>r</p:attrName>
                                            </p:attrNameLst>
                                          </p:cBhvr>
                                        </p:animRot>
                                      </p:childTnLst>
                                    </p:cTn>
                                  </p:par>
                                  <p:par>
                                    <p:cTn id="33" presetID="41" presetClass="path" presetSubtype="0" accel="50000" decel="50000" fill="hold" nodeType="withEffect">
                                      <p:stCondLst>
                                        <p:cond delay="160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34" dur="2200" fill="hold"/>
                                            <p:tgtEl>
                                              <p:spTgt spid="26"/>
                                            </p:tgtEl>
                                            <p:attrNameLst>
                                              <p:attrName>ppt_x</p:attrName>
                                              <p:attrName>ppt_y</p:attrName>
                                            </p:attrNameLst>
                                          </p:cBhvr>
                                        </p:animMotion>
                                      </p:childTnLst>
                                    </p:cTn>
                                  </p:par>
                                  <p:par>
                                    <p:cTn id="35" presetID="8" presetClass="emph" presetSubtype="0" fill="hold" nodeType="withEffect">
                                      <p:stCondLst>
                                        <p:cond delay="1600"/>
                                      </p:stCondLst>
                                      <p:childTnLst>
                                        <p:animRot by="1500000">
                                          <p:cBhvr>
                                            <p:cTn id="36" dur="500" fill="hold"/>
                                            <p:tgtEl>
                                              <p:spTgt spid="32"/>
                                            </p:tgtEl>
                                            <p:attrNameLst>
                                              <p:attrName>r</p:attrName>
                                            </p:attrNameLst>
                                          </p:cBhvr>
                                        </p:animRot>
                                      </p:childTnLst>
                                    </p:cTn>
                                  </p:par>
                                  <p:par>
                                    <p:cTn id="37" presetID="41" presetClass="path" presetSubtype="0" accel="50000" decel="50000" fill="hold" nodeType="withEffect">
                                      <p:stCondLst>
                                        <p:cond delay="160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38" dur="2000" fill="hold"/>
                                            <p:tgtEl>
                                              <p:spTgt spid="32"/>
                                            </p:tgtEl>
                                            <p:attrNameLst>
                                              <p:attrName>ppt_x</p:attrName>
                                              <p:attrName>ppt_y</p:attrName>
                                            </p:attrNameLst>
                                          </p:cBhvr>
                                        </p:animMotion>
                                      </p:childTnLst>
                                    </p:cTn>
                                  </p:par>
                                  <p:par>
                                    <p:cTn id="39" presetID="8" presetClass="emph" presetSubtype="0" fill="hold" nodeType="withEffect">
                                      <p:stCondLst>
                                        <p:cond delay="2400"/>
                                      </p:stCondLst>
                                      <p:childTnLst>
                                        <p:animRot by="-3600000">
                                          <p:cBhvr>
                                            <p:cTn id="40" dur="600" fill="hold"/>
                                            <p:tgtEl>
                                              <p:spTgt spid="20"/>
                                            </p:tgtEl>
                                            <p:attrNameLst>
                                              <p:attrName>r</p:attrName>
                                            </p:attrNameLst>
                                          </p:cBhvr>
                                        </p:animRot>
                                      </p:childTnLst>
                                    </p:cTn>
                                  </p:par>
                                  <p:par>
                                    <p:cTn id="41" presetID="54" presetClass="path" presetSubtype="0" accel="50000" decel="50000" fill="hold" nodeType="withEffect">
                                      <p:stCondLst>
                                        <p:cond delay="250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42" dur="2000" fill="hold"/>
                                            <p:tgtEl>
                                              <p:spTgt spid="20"/>
                                            </p:tgtEl>
                                            <p:attrNameLst>
                                              <p:attrName>ppt_x</p:attrName>
                                              <p:attrName>ppt_y</p:attrName>
                                            </p:attrNameLst>
                                          </p:cBhvr>
                                        </p:animMotion>
                                      </p:childTnLst>
                                    </p:cTn>
                                  </p:par>
                                  <p:par>
                                    <p:cTn id="43" presetID="8" presetClass="emph" presetSubtype="0" fill="hold" nodeType="withEffect">
                                      <p:stCondLst>
                                        <p:cond delay="2500"/>
                                      </p:stCondLst>
                                      <p:childTnLst>
                                        <p:animRot by="2400000">
                                          <p:cBhvr>
                                            <p:cTn id="44" dur="500" fill="hold"/>
                                            <p:tgtEl>
                                              <p:spTgt spid="18"/>
                                            </p:tgtEl>
                                            <p:attrNameLst>
                                              <p:attrName>r</p:attrName>
                                            </p:attrNameLst>
                                          </p:cBhvr>
                                        </p:animRot>
                                      </p:childTnLst>
                                    </p:cTn>
                                  </p:par>
                                  <p:par>
                                    <p:cTn id="45" presetID="54" presetClass="path" presetSubtype="0" accel="50000" decel="50000" fill="hold" nodeType="withEffect">
                                      <p:stCondLst>
                                        <p:cond delay="250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46" dur="2000" fill="hold"/>
                                            <p:tgtEl>
                                              <p:spTgt spid="18"/>
                                            </p:tgtEl>
                                            <p:attrNameLst>
                                              <p:attrName>ppt_x</p:attrName>
                                              <p:attrName>ppt_y</p:attrName>
                                            </p:attrNameLst>
                                          </p:cBhvr>
                                        </p:animMotion>
                                      </p:childTnLst>
                                    </p:cTn>
                                  </p:par>
                                  <p:par>
                                    <p:cTn id="47" presetID="8" presetClass="emph" presetSubtype="0" fill="hold" nodeType="withEffect">
                                      <p:stCondLst>
                                        <p:cond delay="2700"/>
                                      </p:stCondLst>
                                      <p:childTnLst>
                                        <p:animRot by="600000">
                                          <p:cBhvr>
                                            <p:cTn id="48" dur="400" fill="hold"/>
                                            <p:tgtEl>
                                              <p:spTgt spid="15"/>
                                            </p:tgtEl>
                                            <p:attrNameLst>
                                              <p:attrName>r</p:attrName>
                                            </p:attrNameLst>
                                          </p:cBhvr>
                                        </p:animRot>
                                      </p:childTnLst>
                                    </p:cTn>
                                  </p:par>
                                  <p:par>
                                    <p:cTn id="49" presetID="42" presetClass="path" presetSubtype="0" accel="50000" fill="hold" nodeType="withEffect">
                                      <p:stCondLst>
                                        <p:cond delay="2700"/>
                                      </p:stCondLst>
                                      <p:childTnLst>
                                        <p:animMotion origin="layout" path="M -3.75E-6 -1.11111E-6 L 0.00417 0.37546 " pathEditMode="relative" rAng="0" ptsTypes="AA">
                                          <p:cBhvr>
                                            <p:cTn id="50" dur="2000" fill="hold"/>
                                            <p:tgtEl>
                                              <p:spTgt spid="15"/>
                                            </p:tgtEl>
                                            <p:attrNameLst>
                                              <p:attrName>ppt_x</p:attrName>
                                              <p:attrName>ppt_y</p:attrName>
                                            </p:attrNameLst>
                                          </p:cBhvr>
                                          <p:rCtr x="208" y="187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Humla">
      <a:dk1>
        <a:sysClr val="windowText" lastClr="000000"/>
      </a:dk1>
      <a:lt1>
        <a:sysClr val="window" lastClr="FFFFFF"/>
      </a:lt1>
      <a:dk2>
        <a:srgbClr val="000000"/>
      </a:dk2>
      <a:lt2>
        <a:srgbClr val="FFFFFF"/>
      </a:lt2>
      <a:accent1>
        <a:srgbClr val="828282"/>
      </a:accent1>
      <a:accent2>
        <a:srgbClr val="BEBEBE"/>
      </a:accent2>
      <a:accent3>
        <a:srgbClr val="E6E6E6"/>
      </a:accent3>
      <a:accent4>
        <a:srgbClr val="990000"/>
      </a:accent4>
      <a:accent5>
        <a:srgbClr val="FFFFFF"/>
      </a:accent5>
      <a:accent6>
        <a:srgbClr val="FFFFFF"/>
      </a:accent6>
      <a:hlink>
        <a:srgbClr val="FFFFFF"/>
      </a:hlink>
      <a:folHlink>
        <a:srgbClr val="FFFFFF"/>
      </a:folHlink>
    </a:clrScheme>
    <a:fontScheme name="Humla">
      <a:majorFont>
        <a:latin typeface="Gill Alt One MT"/>
        <a:ea typeface=""/>
        <a:cs typeface=""/>
      </a:majorFont>
      <a:minorFont>
        <a:latin typeface="Gill Alt One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4655</TotalTime>
  <Words>1236</Words>
  <Application>Microsoft Office PowerPoint</Application>
  <PresentationFormat>Bredbild</PresentationFormat>
  <Paragraphs>161</Paragraphs>
  <Slides>12</Slides>
  <Notes>12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12</vt:i4>
      </vt:variant>
    </vt:vector>
  </HeadingPairs>
  <TitlesOfParts>
    <vt:vector size="16" baseType="lpstr">
      <vt:lpstr>Arial</vt:lpstr>
      <vt:lpstr>Calibri</vt:lpstr>
      <vt:lpstr>Gill Alt One MT</vt:lpstr>
      <vt:lpstr>Office Theme</vt:lpstr>
      <vt:lpstr>Rädda antibiotikan  med kunskap och handling</vt:lpstr>
      <vt:lpstr>När behövs antibiotika?</vt:lpstr>
      <vt:lpstr>Vad är antibiotika?</vt:lpstr>
      <vt:lpstr>Era frågor</vt:lpstr>
      <vt:lpstr>När behövs antibiotika?</vt:lpstr>
      <vt:lpstr>När behövs inte antibiotika?</vt:lpstr>
      <vt:lpstr>När behövs antibiotika?</vt:lpstr>
      <vt:lpstr>När behövs antibiotika?</vt:lpstr>
      <vt:lpstr>Utan antibiotika rasar  en stor del av vår moderna sjukvård</vt:lpstr>
      <vt:lpstr>Vill ni ändra något i hur ni  värderade effekten av antibiotika?</vt:lpstr>
      <vt:lpstr>PowerPoint-presentation</vt:lpstr>
      <vt:lpstr>Hur ska man veta när man behöver antibiotika?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När behövs antibiotika?</dc:title>
  <dc:creator>Mellberg Sofie</dc:creator>
  <cp:lastModifiedBy>Solum Ida</cp:lastModifiedBy>
  <cp:revision>545</cp:revision>
  <dcterms:created xsi:type="dcterms:W3CDTF">2020-11-03T12:46:13Z</dcterms:created>
  <dcterms:modified xsi:type="dcterms:W3CDTF">2022-04-07T17:35:11Z</dcterms:modified>
</cp:coreProperties>
</file>