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9" r:id="rId2"/>
    <p:sldId id="329" r:id="rId3"/>
    <p:sldId id="262" r:id="rId4"/>
    <p:sldId id="323" r:id="rId5"/>
    <p:sldId id="324" r:id="rId6"/>
    <p:sldId id="325" r:id="rId7"/>
    <p:sldId id="326" r:id="rId8"/>
    <p:sldId id="328" r:id="rId9"/>
    <p:sldId id="290" r:id="rId10"/>
    <p:sldId id="275" r:id="rId11"/>
    <p:sldId id="332" r:id="rId12"/>
    <p:sldId id="257" r:id="rId13"/>
    <p:sldId id="283" r:id="rId14"/>
    <p:sldId id="276" r:id="rId15"/>
    <p:sldId id="271" r:id="rId16"/>
    <p:sldId id="274" r:id="rId17"/>
    <p:sldId id="272" r:id="rId18"/>
    <p:sldId id="284" r:id="rId19"/>
    <p:sldId id="279" r:id="rId20"/>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089" autoAdjust="0"/>
  </p:normalViewPr>
  <p:slideViewPr>
    <p:cSldViewPr snapToGrid="0">
      <p:cViewPr varScale="1">
        <p:scale>
          <a:sx n="45" d="100"/>
          <a:sy n="45" d="100"/>
        </p:scale>
        <p:origin x="16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42575092213752"/>
          <c:y val="4.8515920011223214E-2"/>
          <c:w val="0.80079203263694987"/>
          <c:h val="0.87857008996494368"/>
        </c:manualLayout>
      </c:layout>
      <c:barChart>
        <c:barDir val="bar"/>
        <c:grouping val="clustered"/>
        <c:varyColors val="0"/>
        <c:ser>
          <c:idx val="0"/>
          <c:order val="0"/>
          <c:spPr>
            <a:solidFill>
              <a:schemeClr val="accent1">
                <a:alpha val="70000"/>
              </a:schemeClr>
            </a:solidFill>
            <a:ln>
              <a:noFill/>
            </a:ln>
            <a:effectLst/>
          </c:spPr>
          <c:invertIfNegative val="0"/>
          <c:cat>
            <c:strRef>
              <c:f>Blad2!$A$1:$A$29</c:f>
              <c:strCache>
                <c:ptCount val="28"/>
                <c:pt idx="0">
                  <c:v>Cypern</c:v>
                </c:pt>
                <c:pt idx="1">
                  <c:v>Polen</c:v>
                </c:pt>
                <c:pt idx="2">
                  <c:v>Italien </c:v>
                </c:pt>
                <c:pt idx="3">
                  <c:v>Portugal</c:v>
                </c:pt>
                <c:pt idx="4">
                  <c:v>Ungern</c:v>
                </c:pt>
                <c:pt idx="5">
                  <c:v>Bulgarien</c:v>
                </c:pt>
                <c:pt idx="6">
                  <c:v>Spanien</c:v>
                </c:pt>
                <c:pt idx="7">
                  <c:v>Malta</c:v>
                </c:pt>
                <c:pt idx="8">
                  <c:v>Belgien</c:v>
                </c:pt>
                <c:pt idx="9">
                  <c:v>Grekland</c:v>
                </c:pt>
                <c:pt idx="10">
                  <c:v>Tyskland</c:v>
                </c:pt>
                <c:pt idx="11">
                  <c:v>Kroatien</c:v>
                </c:pt>
                <c:pt idx="12">
                  <c:v>Rumänien</c:v>
                </c:pt>
                <c:pt idx="13">
                  <c:v>Frankrike</c:v>
                </c:pt>
                <c:pt idx="14">
                  <c:v>Tjeckien</c:v>
                </c:pt>
                <c:pt idx="15">
                  <c:v>Slovakien</c:v>
                </c:pt>
                <c:pt idx="16">
                  <c:v>Nederländerna </c:v>
                </c:pt>
                <c:pt idx="17">
                  <c:v>Estland</c:v>
                </c:pt>
                <c:pt idx="18">
                  <c:v>Irland</c:v>
                </c:pt>
                <c:pt idx="19">
                  <c:v>Österrike</c:v>
                </c:pt>
                <c:pt idx="20">
                  <c:v>Danmark</c:v>
                </c:pt>
                <c:pt idx="21">
                  <c:v>Slovenien</c:v>
                </c:pt>
                <c:pt idx="22">
                  <c:v>Lettland</c:v>
                </c:pt>
                <c:pt idx="23">
                  <c:v>Luxemburg</c:v>
                </c:pt>
                <c:pt idx="24">
                  <c:v>Litauen </c:v>
                </c:pt>
                <c:pt idx="25">
                  <c:v>Finland</c:v>
                </c:pt>
                <c:pt idx="26">
                  <c:v>Sverige</c:v>
                </c:pt>
                <c:pt idx="27">
                  <c:v>Norge</c:v>
                </c:pt>
              </c:strCache>
            </c:strRef>
          </c:cat>
          <c:val>
            <c:numRef>
              <c:f>Blad2!$B$1:$B$29</c:f>
              <c:numCache>
                <c:formatCode>General</c:formatCode>
                <c:ptCount val="29"/>
                <c:pt idx="0">
                  <c:v>393.9</c:v>
                </c:pt>
                <c:pt idx="1">
                  <c:v>187.9</c:v>
                </c:pt>
                <c:pt idx="2">
                  <c:v>181.8</c:v>
                </c:pt>
                <c:pt idx="3">
                  <c:v>175.8</c:v>
                </c:pt>
                <c:pt idx="4">
                  <c:v>169.9</c:v>
                </c:pt>
                <c:pt idx="5">
                  <c:v>166</c:v>
                </c:pt>
                <c:pt idx="6">
                  <c:v>154.30000000000001</c:v>
                </c:pt>
                <c:pt idx="7">
                  <c:v>116</c:v>
                </c:pt>
                <c:pt idx="8">
                  <c:v>103.4</c:v>
                </c:pt>
                <c:pt idx="9">
                  <c:v>89.1</c:v>
                </c:pt>
                <c:pt idx="10">
                  <c:v>83.8</c:v>
                </c:pt>
                <c:pt idx="11">
                  <c:v>68.599999999999994</c:v>
                </c:pt>
                <c:pt idx="12">
                  <c:v>57.8</c:v>
                </c:pt>
                <c:pt idx="13">
                  <c:v>56.6</c:v>
                </c:pt>
                <c:pt idx="14">
                  <c:v>56.3</c:v>
                </c:pt>
                <c:pt idx="15">
                  <c:v>51.9</c:v>
                </c:pt>
                <c:pt idx="16">
                  <c:v>50.2</c:v>
                </c:pt>
                <c:pt idx="17">
                  <c:v>49.2</c:v>
                </c:pt>
                <c:pt idx="18">
                  <c:v>47</c:v>
                </c:pt>
                <c:pt idx="19">
                  <c:v>46.3</c:v>
                </c:pt>
                <c:pt idx="20">
                  <c:v>37.200000000000003</c:v>
                </c:pt>
                <c:pt idx="21">
                  <c:v>33.299999999999997</c:v>
                </c:pt>
                <c:pt idx="22">
                  <c:v>30.8</c:v>
                </c:pt>
                <c:pt idx="23">
                  <c:v>29</c:v>
                </c:pt>
                <c:pt idx="24">
                  <c:v>20.5</c:v>
                </c:pt>
                <c:pt idx="25">
                  <c:v>16.2</c:v>
                </c:pt>
                <c:pt idx="26">
                  <c:v>11.1</c:v>
                </c:pt>
                <c:pt idx="27">
                  <c:v>2.2999999999999998</c:v>
                </c:pt>
              </c:numCache>
            </c:numRef>
          </c:val>
          <c:extLst>
            <c:ext xmlns:c16="http://schemas.microsoft.com/office/drawing/2014/chart" uri="{C3380CC4-5D6E-409C-BE32-E72D297353CC}">
              <c16:uniqueId val="{00000000-EC6F-4CC8-AC28-5E6B6BA58B7A}"/>
            </c:ext>
          </c:extLst>
        </c:ser>
        <c:dLbls>
          <c:showLegendKey val="0"/>
          <c:showVal val="0"/>
          <c:showCatName val="0"/>
          <c:showSerName val="0"/>
          <c:showPercent val="0"/>
          <c:showBubbleSize val="0"/>
        </c:dLbls>
        <c:gapWidth val="80"/>
        <c:axId val="1678164079"/>
        <c:axId val="1876406015"/>
      </c:barChart>
      <c:catAx>
        <c:axId val="1678164079"/>
        <c:scaling>
          <c:orientation val="minMax"/>
        </c:scaling>
        <c:delete val="0"/>
        <c:axPos val="l"/>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Gill Sans MT" panose="020B0502020104020203" pitchFamily="34" charset="0"/>
                <a:ea typeface="+mn-ea"/>
                <a:cs typeface="+mn-cs"/>
              </a:defRPr>
            </a:pPr>
            <a:endParaRPr lang="sv-SE"/>
          </a:p>
        </c:txPr>
        <c:crossAx val="1876406015"/>
        <c:crosses val="autoZero"/>
        <c:auto val="1"/>
        <c:lblAlgn val="ctr"/>
        <c:lblOffset val="100"/>
        <c:noMultiLvlLbl val="0"/>
      </c:catAx>
      <c:valAx>
        <c:axId val="1876406015"/>
        <c:scaling>
          <c:orientation val="minMax"/>
        </c:scaling>
        <c:delete val="0"/>
        <c:axPos val="b"/>
        <c:majorGridlines>
          <c:spPr>
            <a:ln w="9525" cap="flat" cmpd="sng" algn="ctr">
              <a:solidFill>
                <a:schemeClr val="tx1">
                  <a:lumMod val="5000"/>
                  <a:lumOff val="9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sv-SE"/>
                  <a:t>Mg/PKU</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1678164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CE8BA911-72DF-4581-A9E9-763C7D5D72E1}" type="datetimeFigureOut">
              <a:rPr lang="sv-SE" smtClean="0"/>
              <a:t>2022-04-07</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BEB5FF7-047D-44FD-9C0E-52BB242BAC63}" type="slidenum">
              <a:rPr lang="sv-SE" smtClean="0"/>
              <a:t>‹#›</a:t>
            </a:fld>
            <a:endParaRPr lang="sv-SE"/>
          </a:p>
        </p:txBody>
      </p:sp>
    </p:spTree>
    <p:extLst>
      <p:ext uri="{BB962C8B-B14F-4D97-AF65-F5344CB8AC3E}">
        <p14:creationId xmlns:p14="http://schemas.microsoft.com/office/powerpoint/2010/main" val="34198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Health_care_for_sick_babies_(5686758533).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sv/vectors/checklista-papper-lista-460982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sv/photos/biljard-l%c3%a4kemedel-hand-medicin-1455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Denna genomgång är till för att repetera och summera de tidigare lektionerna. Du som lärare kan lägga till eller ta bort bilder utifrån vad du tycker behöver repeteras eller tas upp ytterligare en gång.</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err="1"/>
              <a:t>Powerpointen</a:t>
            </a:r>
            <a:r>
              <a:rPr lang="sv-SE" dirty="0"/>
              <a:t> kan presenteras innan fallen (Vera och </a:t>
            </a:r>
            <a:r>
              <a:rPr lang="sv-SE" dirty="0" err="1"/>
              <a:t>halloumi</a:t>
            </a:r>
            <a:r>
              <a:rPr lang="sv-SE" dirty="0"/>
              <a:t>) som en repetition eller efter fallen för att summera.</a:t>
            </a:r>
          </a:p>
          <a:p>
            <a:endParaRPr lang="sv-SE" dirty="0"/>
          </a:p>
        </p:txBody>
      </p:sp>
      <p:sp>
        <p:nvSpPr>
          <p:cNvPr id="4" name="Platshållare för bildnummer 3"/>
          <p:cNvSpPr>
            <a:spLocks noGrp="1"/>
          </p:cNvSpPr>
          <p:nvPr>
            <p:ph type="sldNum" sz="quarter" idx="5"/>
          </p:nvPr>
        </p:nvSpPr>
        <p:spPr/>
        <p:txBody>
          <a:bodyPr/>
          <a:lstStyle/>
          <a:p>
            <a:fld id="{1BEB5FF7-047D-44FD-9C0E-52BB242BAC63}" type="slidenum">
              <a:rPr lang="sv-SE" smtClean="0"/>
              <a:t>2</a:t>
            </a:fld>
            <a:endParaRPr lang="sv-SE"/>
          </a:p>
        </p:txBody>
      </p:sp>
    </p:spTree>
    <p:extLst>
      <p:ext uri="{BB962C8B-B14F-4D97-AF65-F5344CB8AC3E}">
        <p14:creationId xmlns:p14="http://schemas.microsoft.com/office/powerpoint/2010/main" val="288829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Klicka fram en fråga i taget och låt eleverna fundera.</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Fråga 1: Nej, det är viktigt att ta hela kuren, främst för att vara helt säker på att avdöda alla bakterier som orsakat infektion/sjukdom. Det är vanligt att man ganska snabbt känner sig frisk men även om antibiotika dödat en stor mängd av de infekterade bakterierna kan några finnas kvar och växa till sig med risk för att man blir sjuk igen och behöva ta ytterligare en kur. Bakterier kan vara mer eller mindre känsliga för antibiotika, därför är det viktigt att ta hela kuren så att även de bakterier som tål lite antibiotika avdödas, annars riskerar vi att selektera fram de bakterier som är mer tåliga mot antibiotika (j m f med filmen i PPT 3 om </a:t>
            </a:r>
            <a:r>
              <a:rPr lang="sv-SE" i="1" dirty="0" err="1"/>
              <a:t>E.coli</a:t>
            </a:r>
            <a:r>
              <a:rPr lang="sv-SE" i="1" dirty="0"/>
              <a:t> </a:t>
            </a:r>
            <a:r>
              <a:rPr lang="sv-SE" dirty="0"/>
              <a:t>som tål olika koncentrationer av antibiotika).</a:t>
            </a:r>
          </a:p>
          <a:p>
            <a:pPr marL="171450" indent="-171450">
              <a:buFont typeface="Arial" panose="020B0604020202020204" pitchFamily="34" charset="0"/>
              <a:buChar char="•"/>
            </a:pPr>
            <a:r>
              <a:rPr lang="sv-SE" dirty="0"/>
              <a:t>Fråga 2: Följ alltid läkarens ordinationer, ta inte antibiotika i onödan. Ont i halsen beror ofta på virusinfektioner eller en mildare bakterieinfektion som läker ut av sig själv. Om det skulle vara en bakterieinfektion som kräver en antibiotikabehandling är det viktigt att ta reda på vilken bakterie det är så att rätt sorts antibiotika sätts in.</a:t>
            </a:r>
          </a:p>
        </p:txBody>
      </p:sp>
      <p:sp>
        <p:nvSpPr>
          <p:cNvPr id="4" name="Platshållare för bildnummer 3"/>
          <p:cNvSpPr>
            <a:spLocks noGrp="1"/>
          </p:cNvSpPr>
          <p:nvPr>
            <p:ph type="sldNum" sz="quarter" idx="5"/>
          </p:nvPr>
        </p:nvSpPr>
        <p:spPr/>
        <p:txBody>
          <a:bodyPr/>
          <a:lstStyle/>
          <a:p>
            <a:fld id="{1BEB5FF7-047D-44FD-9C0E-52BB242BAC63}" type="slidenum">
              <a:rPr lang="sv-SE" smtClean="0"/>
              <a:t>14</a:t>
            </a:fld>
            <a:endParaRPr lang="sv-SE"/>
          </a:p>
        </p:txBody>
      </p:sp>
    </p:spTree>
    <p:extLst>
      <p:ext uri="{BB962C8B-B14F-4D97-AF65-F5344CB8AC3E}">
        <p14:creationId xmlns:p14="http://schemas.microsoft.com/office/powerpoint/2010/main" val="174177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rtl="0">
              <a:buFont typeface="Arial" panose="020B0604020202020204" pitchFamily="34" charset="0"/>
              <a:buChar char="•"/>
            </a:pPr>
            <a:r>
              <a:rPr lang="sv-SE" sz="1200" b="0" i="0" u="none" strike="noStrike" kern="1200" dirty="0">
                <a:solidFill>
                  <a:schemeClr val="tx1"/>
                </a:solidFill>
                <a:effectLst/>
                <a:latin typeface="+mn-lt"/>
                <a:ea typeface="+mn-ea"/>
                <a:cs typeface="+mn-cs"/>
              </a:rPr>
              <a:t>För dig som lärare läs gärna mer om detta: https://www.reactgroup.org/antibiotic-resistance/course-antibiotic-resistance-the-silent-tsunami/part-3/access-not-excess-rational-use-of-antibiotics/)</a:t>
            </a:r>
          </a:p>
          <a:p>
            <a:pPr marL="0" indent="0" rtl="0">
              <a:buFont typeface="Arial" panose="020B0604020202020204" pitchFamily="34" charset="0"/>
              <a:buNone/>
            </a:pP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Bildkälla världskarta: https://pixabay.com/sv/illustrations/v%c3%a4rld-karta-biljard-jorden-1185076/</a:t>
            </a:r>
          </a:p>
          <a:p>
            <a:r>
              <a:rPr lang="sv-SE" sz="1200" b="0" i="0" u="none" strike="noStrike" kern="1200" dirty="0">
                <a:solidFill>
                  <a:schemeClr val="tx1"/>
                </a:solidFill>
                <a:effectLst/>
                <a:latin typeface="+mn-lt"/>
                <a:ea typeface="+mn-ea"/>
                <a:cs typeface="+mn-cs"/>
              </a:rPr>
              <a:t>Bildkälla sjukhusmiljö:</a:t>
            </a:r>
            <a:r>
              <a:rPr lang="sv-SE"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 </a:t>
            </a:r>
            <a:r>
              <a:rPr lang="sv-SE" dirty="0">
                <a:hlinkClick r:id="rId3"/>
              </a:rPr>
              <a:t>https://commons.wikimedia.org/wiki/File:Health_care_for_sick_babies_(5686758533).jpg</a:t>
            </a:r>
            <a:endParaRPr lang="en-US"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BEB5FF7-047D-44FD-9C0E-52BB242BAC63}" type="slidenum">
              <a:rPr lang="sv-SE" smtClean="0"/>
              <a:t>15</a:t>
            </a:fld>
            <a:endParaRPr lang="sv-SE"/>
          </a:p>
        </p:txBody>
      </p:sp>
    </p:spTree>
    <p:extLst>
      <p:ext uri="{BB962C8B-B14F-4D97-AF65-F5344CB8AC3E}">
        <p14:creationId xmlns:p14="http://schemas.microsoft.com/office/powerpoint/2010/main" val="52147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Att ta fram och utveckla ny antibiotika tar tid och innebär stora kostnader för läkemedelsföretaget.</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Ny antibiotika måste användas restriktivt och inte användas i onödan – för att fördröja selektion av resistenta bakterier.</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Nya samarbeten och ekonomiska modeller behövs för att få fart på forskning och utveckling.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Bildkälla: https://issuu.com/rosendalsgymnasietbioteknikprofilen/docs/resistens_antibiotikans___de_i_v__r</a:t>
            </a:r>
          </a:p>
          <a:p>
            <a:endParaRPr lang="sv-SE" dirty="0"/>
          </a:p>
        </p:txBody>
      </p:sp>
      <p:sp>
        <p:nvSpPr>
          <p:cNvPr id="4" name="Platshållare för bildnummer 3"/>
          <p:cNvSpPr>
            <a:spLocks noGrp="1"/>
          </p:cNvSpPr>
          <p:nvPr>
            <p:ph type="sldNum" sz="quarter" idx="5"/>
          </p:nvPr>
        </p:nvSpPr>
        <p:spPr/>
        <p:txBody>
          <a:bodyPr/>
          <a:lstStyle/>
          <a:p>
            <a:fld id="{1BEB5FF7-047D-44FD-9C0E-52BB242BAC63}" type="slidenum">
              <a:rPr lang="sv-SE" smtClean="0"/>
              <a:t>16</a:t>
            </a:fld>
            <a:endParaRPr lang="sv-SE"/>
          </a:p>
        </p:txBody>
      </p:sp>
    </p:spTree>
    <p:extLst>
      <p:ext uri="{BB962C8B-B14F-4D97-AF65-F5344CB8AC3E}">
        <p14:creationId xmlns:p14="http://schemas.microsoft.com/office/powerpoint/2010/main" val="397739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aseline="0" dirty="0"/>
              <a:t>Det handlar inte bara om att ta fram ny antibiotika utan snabb diagnosticering är också en metod som är viktig för rätt val av behandling, speciellt för att undvika att ge bredspektrumantibiotika.</a:t>
            </a:r>
          </a:p>
          <a:p>
            <a:pPr marL="0" indent="0">
              <a:buFont typeface="Arial" panose="020B0604020202020204" pitchFamily="34" charset="0"/>
              <a:buNone/>
            </a:pPr>
            <a:endParaRPr lang="sv-SE" baseline="0" dirty="0"/>
          </a:p>
          <a:p>
            <a:pPr marL="0" indent="0">
              <a:buFont typeface="Arial" panose="020B0604020202020204" pitchFamily="34" charset="0"/>
              <a:buNone/>
            </a:pPr>
            <a:r>
              <a:rPr lang="sv-SE" dirty="0"/>
              <a:t>Bildkälla: https://pixabay.com/sv/illustrations/l%c3%a4kare-patienten-hj%c3%a4lp-cash-patient-3563036/</a:t>
            </a:r>
          </a:p>
        </p:txBody>
      </p:sp>
      <p:sp>
        <p:nvSpPr>
          <p:cNvPr id="4" name="Platshållare för bildnummer 3"/>
          <p:cNvSpPr>
            <a:spLocks noGrp="1"/>
          </p:cNvSpPr>
          <p:nvPr>
            <p:ph type="sldNum" sz="quarter" idx="10"/>
          </p:nvPr>
        </p:nvSpPr>
        <p:spPr/>
        <p:txBody>
          <a:bodyPr/>
          <a:lstStyle/>
          <a:p>
            <a:fld id="{1BEB5FF7-047D-44FD-9C0E-52BB242BAC63}" type="slidenum">
              <a:rPr lang="sv-SE" smtClean="0"/>
              <a:t>17</a:t>
            </a:fld>
            <a:endParaRPr lang="sv-SE"/>
          </a:p>
        </p:txBody>
      </p:sp>
    </p:spTree>
    <p:extLst>
      <p:ext uri="{BB962C8B-B14F-4D97-AF65-F5344CB8AC3E}">
        <p14:creationId xmlns:p14="http://schemas.microsoft.com/office/powerpoint/2010/main" val="8722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800" b="0" i="0" u="none" strike="noStrike" dirty="0">
                <a:solidFill>
                  <a:srgbClr val="000000"/>
                </a:solidFill>
                <a:effectLst/>
                <a:latin typeface="Arial" panose="020B0604020202020204" pitchFamily="34" charset="0"/>
              </a:rPr>
              <a:t>Som ett avslut på arbetet med antibiotikaresistens kan eleverna formulera en handlingsplan i form av en punktlista med vad eleverna kan göra själva för att minska risken med att sprida antibiotikaresistens. </a:t>
            </a:r>
          </a:p>
          <a:p>
            <a:pPr marL="171450" indent="-171450">
              <a:buFont typeface="Arial" panose="020B0604020202020204" pitchFamily="34" charset="0"/>
              <a:buChar char="•"/>
            </a:pPr>
            <a:r>
              <a:rPr lang="sv-SE" sz="1800" b="0" i="0" u="none" strike="noStrike" dirty="0">
                <a:solidFill>
                  <a:srgbClr val="000000"/>
                </a:solidFill>
                <a:effectLst/>
                <a:latin typeface="Arial" panose="020B0604020202020204" pitchFamily="34" charset="0"/>
              </a:rPr>
              <a:t>Förslagsvis kan uppgiften introduceras så här: Nu har vi jobbat några veckor med antibiotikaresistens och ni har säkert sett att vi alla behöver hjälpas åt med att förhindra spridningen av antibiotikaresistens. </a:t>
            </a:r>
            <a:r>
              <a:rPr lang="sv-SE" sz="1800" b="0" i="0" dirty="0">
                <a:solidFill>
                  <a:srgbClr val="000000"/>
                </a:solidFill>
                <a:effectLst/>
                <a:latin typeface="Arial" panose="020B0604020202020204" pitchFamily="34" charset="0"/>
              </a:rPr>
              <a:t>​</a:t>
            </a:r>
            <a:r>
              <a:rPr lang="sv-SE" sz="1200" b="0" i="0" u="none" strike="noStrike" dirty="0">
                <a:solidFill>
                  <a:srgbClr val="000000"/>
                </a:solidFill>
                <a:effectLst/>
                <a:latin typeface="Arial" panose="020B0604020202020204" pitchFamily="34" charset="0"/>
              </a:rPr>
              <a:t>Det här är ett arbete som behöver göras på flera nivåer - individ, samhälle, globalt. Men vad kan </a:t>
            </a:r>
            <a:r>
              <a:rPr lang="sv-SE" sz="1200" b="1" i="0" u="none" strike="noStrike" dirty="0">
                <a:solidFill>
                  <a:srgbClr val="000000"/>
                </a:solidFill>
                <a:effectLst/>
                <a:latin typeface="Arial" panose="020B0604020202020204" pitchFamily="34" charset="0"/>
              </a:rPr>
              <a:t>du </a:t>
            </a:r>
            <a:r>
              <a:rPr lang="sv-SE" sz="1200" b="0" i="0" u="none" strike="noStrike" dirty="0">
                <a:solidFill>
                  <a:srgbClr val="000000"/>
                </a:solidFill>
                <a:effectLst/>
                <a:latin typeface="Arial" panose="020B0604020202020204" pitchFamily="34" charset="0"/>
              </a:rPr>
              <a:t>göra (själv och för att påverka andra)?</a:t>
            </a:r>
            <a:r>
              <a:rPr lang="sv-SE" sz="1200" b="0" i="0" dirty="0">
                <a:solidFill>
                  <a:srgbClr val="000000"/>
                </a:solidFill>
                <a:effectLst/>
                <a:latin typeface="Arial" panose="020B0604020202020204" pitchFamily="34" charset="0"/>
              </a:rPr>
              <a:t>​</a:t>
            </a:r>
          </a:p>
          <a:p>
            <a:pPr marL="0" indent="0">
              <a:buFont typeface="Arial" panose="020B0604020202020204" pitchFamily="34" charset="0"/>
              <a:buNone/>
            </a:pPr>
            <a:endParaRPr lang="sv-SE"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Bildkälla: </a:t>
            </a:r>
            <a:r>
              <a:rPr lang="sv-SE" b="0" i="0" u="sng" dirty="0">
                <a:solidFill>
                  <a:srgbClr val="3367D6"/>
                </a:solidFill>
                <a:effectLst/>
                <a:latin typeface="Roboto" panose="02000000000000000000" pitchFamily="2" charset="0"/>
                <a:hlinkClick r:id="rId3"/>
              </a:rPr>
              <a:t>https://pixabay.com/sv/vectors/checklista-papper-lista-4609829/</a:t>
            </a:r>
            <a:endParaRPr lang="sv-SE" dirty="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1BEB5FF7-047D-44FD-9C0E-52BB242BAC63}" type="slidenum">
              <a:rPr lang="sv-SE" smtClean="0"/>
              <a:t>18</a:t>
            </a:fld>
            <a:endParaRPr lang="sv-SE"/>
          </a:p>
        </p:txBody>
      </p:sp>
    </p:spTree>
    <p:extLst>
      <p:ext uri="{BB962C8B-B14F-4D97-AF65-F5344CB8AC3E}">
        <p14:creationId xmlns:p14="http://schemas.microsoft.com/office/powerpoint/2010/main" val="274286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dirty="0"/>
              <a:t>För förslag på en handlingsplan se s 43 i tidningen Antibiotikans öde i våra händer: https://issuu.com/rosendalsgymnasietbioteknikprofilen/docs/resistens_antibiotikans___de_i_v__r</a:t>
            </a:r>
          </a:p>
          <a:p>
            <a:pPr marL="0" indent="0">
              <a:buFont typeface="Arial" panose="020B0604020202020204" pitchFamily="34" charset="0"/>
              <a:buNone/>
            </a:pPr>
            <a:endParaRPr lang="sv-SE" sz="1200" dirty="0"/>
          </a:p>
          <a:p>
            <a:pPr marL="171450" indent="-171450">
              <a:buFont typeface="Arial" panose="020B0604020202020204" pitchFamily="34" charset="0"/>
              <a:buChar char="•"/>
            </a:pPr>
            <a:r>
              <a:rPr lang="sv-SE" sz="1200" dirty="0"/>
              <a:t>Lyssna på ett panelsamtal i </a:t>
            </a:r>
            <a:r>
              <a:rPr lang="sv-SE" sz="1200" dirty="0" err="1"/>
              <a:t>podden</a:t>
            </a:r>
            <a:r>
              <a:rPr lang="sv-SE" sz="1200" dirty="0"/>
              <a:t> </a:t>
            </a:r>
            <a:r>
              <a:rPr lang="sv-SE" sz="1200" dirty="0" err="1"/>
              <a:t>Upptalk</a:t>
            </a:r>
            <a:r>
              <a:rPr lang="sv-SE" sz="1200" dirty="0"/>
              <a:t> </a:t>
            </a:r>
            <a:r>
              <a:rPr lang="sv-SE" sz="1200" dirty="0" err="1"/>
              <a:t>weekly</a:t>
            </a:r>
            <a:r>
              <a:rPr lang="sv-SE" sz="1200" dirty="0"/>
              <a:t> från </a:t>
            </a:r>
            <a:r>
              <a:rPr lang="sv-SE" sz="1200" dirty="0" err="1"/>
              <a:t>uppsala</a:t>
            </a:r>
            <a:r>
              <a:rPr lang="sv-SE" sz="1200" dirty="0"/>
              <a:t> universitet där forskare summerar det de tycker är det viktigaste för att bekämpa resistenta bakterier https://www.youtube.com/watch?v=aFKlEfL3Ft0 Lyssna på de sista minuterna mellan 55.20 – 59.00.</a:t>
            </a:r>
          </a:p>
          <a:p>
            <a:endParaRPr lang="sv-SE" dirty="0"/>
          </a:p>
          <a:p>
            <a:endParaRPr lang="sv-SE" dirty="0"/>
          </a:p>
        </p:txBody>
      </p:sp>
      <p:sp>
        <p:nvSpPr>
          <p:cNvPr id="4" name="Platshållare för bildnummer 3"/>
          <p:cNvSpPr>
            <a:spLocks noGrp="1"/>
          </p:cNvSpPr>
          <p:nvPr>
            <p:ph type="sldNum" sz="quarter" idx="5"/>
          </p:nvPr>
        </p:nvSpPr>
        <p:spPr/>
        <p:txBody>
          <a:bodyPr/>
          <a:lstStyle/>
          <a:p>
            <a:fld id="{1BEB5FF7-047D-44FD-9C0E-52BB242BAC63}" type="slidenum">
              <a:rPr lang="sv-SE" smtClean="0"/>
              <a:t>19</a:t>
            </a:fld>
            <a:endParaRPr lang="sv-SE"/>
          </a:p>
        </p:txBody>
      </p:sp>
    </p:spTree>
    <p:extLst>
      <p:ext uri="{BB962C8B-B14F-4D97-AF65-F5344CB8AC3E}">
        <p14:creationId xmlns:p14="http://schemas.microsoft.com/office/powerpoint/2010/main" val="376846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noProof="0" dirty="0">
                <a:solidFill>
                  <a:schemeClr val="tx1"/>
                </a:solidFill>
                <a:effectLst/>
                <a:latin typeface="+mn-lt"/>
                <a:ea typeface="+mn-ea"/>
                <a:cs typeface="+mn-cs"/>
              </a:rPr>
              <a:t>Repetera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all </a:t>
            </a:r>
            <a:r>
              <a:rPr lang="sv-SE" sz="1200" b="0" i="0" kern="1200" noProof="0" dirty="0">
                <a:solidFill>
                  <a:schemeClr val="tx1"/>
                </a:solidFill>
                <a:effectLst/>
                <a:latin typeface="+mn-lt"/>
                <a:ea typeface="+mn-ea"/>
                <a:cs typeface="+mn-cs"/>
              </a:rPr>
              <a:t>användning</a:t>
            </a:r>
            <a:r>
              <a:rPr lang="en-US" sz="1200" b="0" i="0" kern="1200" dirty="0">
                <a:solidFill>
                  <a:schemeClr val="tx1"/>
                </a:solidFill>
                <a:effectLst/>
                <a:latin typeface="+mn-lt"/>
                <a:ea typeface="+mn-ea"/>
                <a:cs typeface="+mn-cs"/>
              </a:rPr>
              <a:t> av </a:t>
            </a:r>
            <a:r>
              <a:rPr lang="en-US" sz="1200" b="0" i="0" kern="1200" dirty="0" err="1">
                <a:solidFill>
                  <a:schemeClr val="tx1"/>
                </a:solidFill>
                <a:effectLst/>
                <a:latin typeface="+mn-lt"/>
                <a:ea typeface="+mn-ea"/>
                <a:cs typeface="+mn-cs"/>
              </a:rPr>
              <a:t>antibiotika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seleketerar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för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resistenta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bakterier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både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antibiotika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korrekt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och</a:t>
            </a:r>
            <a:r>
              <a:rPr lang="en-US" sz="1200" b="0" i="0" kern="1200" dirty="0">
                <a:solidFill>
                  <a:schemeClr val="tx1"/>
                </a:solidFill>
                <a:effectLst/>
                <a:latin typeface="+mn-lt"/>
                <a:ea typeface="+mn-ea"/>
                <a:cs typeface="+mn-cs"/>
              </a:rPr>
              <a:t> den </a:t>
            </a:r>
            <a:r>
              <a:rPr lang="en-US" sz="1200" b="0" i="0" kern="1200" dirty="0" err="1">
                <a:solidFill>
                  <a:schemeClr val="tx1"/>
                </a:solidFill>
                <a:effectLst/>
                <a:latin typeface="+mn-lt"/>
                <a:ea typeface="+mn-ea"/>
                <a:cs typeface="+mn-cs"/>
              </a:rPr>
              <a:t>antibiotika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onödan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err="1">
                <a:solidFill>
                  <a:schemeClr val="tx1"/>
                </a:solidFill>
                <a:effectLst/>
                <a:latin typeface="+mn-lt"/>
                <a:ea typeface="+mn-ea"/>
                <a:cs typeface="+mn-cs"/>
              </a:rPr>
              <a:t>Påpeka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gärna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problemen</a:t>
            </a:r>
            <a:r>
              <a:rPr lang="en-US" sz="1200" b="0" i="0" kern="1200" dirty="0">
                <a:solidFill>
                  <a:schemeClr val="tx1"/>
                </a:solidFill>
                <a:effectLst/>
                <a:latin typeface="+mn-lt"/>
                <a:ea typeface="+mn-ea"/>
                <a:cs typeface="+mn-cs"/>
              </a:rPr>
              <a:t> med </a:t>
            </a:r>
            <a:r>
              <a:rPr lang="en-US" sz="1200" b="0" i="0" kern="1200" dirty="0" err="1">
                <a:solidFill>
                  <a:schemeClr val="tx1"/>
                </a:solidFill>
                <a:effectLst/>
                <a:latin typeface="+mn-lt"/>
                <a:ea typeface="+mn-ea"/>
                <a:cs typeface="+mn-cs"/>
              </a:rPr>
              <a:t>onödig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förskrivning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även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användning</a:t>
            </a:r>
            <a:r>
              <a:rPr lang="en-US" sz="1200" b="0" i="0" kern="1200" dirty="0">
                <a:solidFill>
                  <a:schemeClr val="tx1"/>
                </a:solidFill>
                <a:effectLst/>
                <a:latin typeface="+mn-lt"/>
                <a:ea typeface="+mn-ea"/>
                <a:cs typeface="+mn-cs"/>
              </a:rPr>
              <a:t> av </a:t>
            </a:r>
            <a:r>
              <a:rPr lang="en-US" sz="1200" b="0" i="0" kern="1200" dirty="0" err="1">
                <a:solidFill>
                  <a:schemeClr val="tx1"/>
                </a:solidFill>
                <a:effectLst/>
                <a:latin typeface="+mn-lt"/>
                <a:ea typeface="+mn-ea"/>
                <a:cs typeface="+mn-cs"/>
              </a:rPr>
              <a:t>antibiotika</a:t>
            </a:r>
            <a:r>
              <a:rPr lang="en-US" sz="1200" b="0" i="0" kern="1200" dirty="0">
                <a:solidFill>
                  <a:schemeClr val="tx1"/>
                </a:solidFill>
                <a:effectLst/>
                <a:latin typeface="+mn-lt"/>
                <a:ea typeface="+mn-ea"/>
                <a:cs typeface="+mn-cs"/>
              </a:rPr>
              <a:t> till </a:t>
            </a:r>
            <a:r>
              <a:rPr lang="en-US" sz="1200" b="0" i="0" kern="1200" dirty="0" err="1">
                <a:solidFill>
                  <a:schemeClr val="tx1"/>
                </a:solidFill>
                <a:effectLst/>
                <a:latin typeface="+mn-lt"/>
                <a:ea typeface="+mn-ea"/>
                <a:cs typeface="+mn-cs"/>
              </a:rPr>
              <a:t>djur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skiljer</a:t>
            </a:r>
            <a:r>
              <a:rPr lang="en-US" sz="1200" b="0" i="0" kern="1200" dirty="0">
                <a:solidFill>
                  <a:schemeClr val="tx1"/>
                </a:solidFill>
                <a:effectLst/>
                <a:latin typeface="+mn-lt"/>
                <a:ea typeface="+mn-ea"/>
                <a:cs typeface="+mn-cs"/>
              </a:rPr>
              <a:t> sig </a:t>
            </a:r>
            <a:r>
              <a:rPr lang="en-US" sz="1200" b="0" i="0" kern="1200" dirty="0" err="1">
                <a:solidFill>
                  <a:schemeClr val="tx1"/>
                </a:solidFill>
                <a:effectLst/>
                <a:latin typeface="+mn-lt"/>
                <a:ea typeface="+mn-ea"/>
                <a:cs typeface="+mn-cs"/>
              </a:rPr>
              <a:t>åt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mellan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länder</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r>
              <a:rPr lang="en-US" dirty="0" err="1"/>
              <a:t>Länk</a:t>
            </a:r>
            <a:r>
              <a:rPr lang="en-US" dirty="0"/>
              <a:t> till </a:t>
            </a:r>
            <a:r>
              <a:rPr lang="en-US" dirty="0" err="1"/>
              <a:t>bild</a:t>
            </a:r>
            <a:r>
              <a:rPr lang="en-US" dirty="0"/>
              <a:t>:.</a:t>
            </a:r>
            <a:endParaRPr lang="sv-SE" dirty="0">
              <a:cs typeface="Calibri"/>
            </a:endParaRPr>
          </a:p>
          <a:p>
            <a:r>
              <a:rPr lang="en-US" dirty="0"/>
              <a:t>https://www.semanticscholar.org/paper/The-antibiotic-resistance-crisis%3A-part-1%3A-causes-Ventola/493da4c8c98a5b7b504a25a7791c9cb05ba4f47e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DC6B36D-811E-41AC-BC32-164FDCD0A4BD}" type="slidenum">
              <a:rPr lang="sv-SE" smtClean="0"/>
              <a:t>3</a:t>
            </a:fld>
            <a:endParaRPr lang="sv-SE"/>
          </a:p>
        </p:txBody>
      </p:sp>
    </p:spTree>
    <p:extLst>
      <p:ext uri="{BB962C8B-B14F-4D97-AF65-F5344CB8AC3E}">
        <p14:creationId xmlns:p14="http://schemas.microsoft.com/office/powerpoint/2010/main" val="20606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Följande bilder visar hur användning av antibiotika driver resistensutveckling och är en repetition från PPT 3.</a:t>
            </a:r>
          </a:p>
        </p:txBody>
      </p:sp>
      <p:sp>
        <p:nvSpPr>
          <p:cNvPr id="4" name="Platshållare för bildnummer 3"/>
          <p:cNvSpPr>
            <a:spLocks noGrp="1"/>
          </p:cNvSpPr>
          <p:nvPr>
            <p:ph type="sldNum" sz="quarter" idx="5"/>
          </p:nvPr>
        </p:nvSpPr>
        <p:spPr/>
        <p:txBody>
          <a:bodyPr/>
          <a:lstStyle/>
          <a:p>
            <a:fld id="{1BEB5FF7-047D-44FD-9C0E-52BB242BAC63}" type="slidenum">
              <a:rPr lang="sv-SE" smtClean="0"/>
              <a:t>4</a:t>
            </a:fld>
            <a:endParaRPr lang="sv-SE"/>
          </a:p>
        </p:txBody>
      </p:sp>
    </p:spTree>
    <p:extLst>
      <p:ext uri="{BB962C8B-B14F-4D97-AF65-F5344CB8AC3E}">
        <p14:creationId xmlns:p14="http://schemas.microsoft.com/office/powerpoint/2010/main" val="225019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EB5FF7-047D-44FD-9C0E-52BB242BAC63}" type="slidenum">
              <a:rPr lang="sv-SE" smtClean="0"/>
              <a:t>8</a:t>
            </a:fld>
            <a:endParaRPr lang="sv-SE"/>
          </a:p>
        </p:txBody>
      </p:sp>
    </p:spTree>
    <p:extLst>
      <p:ext uri="{BB962C8B-B14F-4D97-AF65-F5344CB8AC3E}">
        <p14:creationId xmlns:p14="http://schemas.microsoft.com/office/powerpoint/2010/main" val="111961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Vid all </a:t>
            </a:r>
            <a:r>
              <a:rPr lang="en-US" dirty="0" err="1">
                <a:cs typeface="Calibri"/>
              </a:rPr>
              <a:t>användning</a:t>
            </a:r>
            <a:r>
              <a:rPr lang="en-US" dirty="0">
                <a:cs typeface="Calibri"/>
              </a:rPr>
              <a:t> av </a:t>
            </a:r>
            <a:r>
              <a:rPr lang="en-US" dirty="0" err="1">
                <a:cs typeface="Calibri"/>
              </a:rPr>
              <a:t>antibiotika</a:t>
            </a:r>
            <a:r>
              <a:rPr lang="en-US" dirty="0">
                <a:cs typeface="Calibri"/>
              </a:rPr>
              <a:t> </a:t>
            </a:r>
            <a:r>
              <a:rPr lang="en-US" dirty="0" err="1">
                <a:cs typeface="Calibri"/>
              </a:rPr>
              <a:t>ökar</a:t>
            </a:r>
            <a:r>
              <a:rPr lang="en-US" dirty="0">
                <a:cs typeface="Calibri"/>
              </a:rPr>
              <a:t> </a:t>
            </a:r>
            <a:r>
              <a:rPr lang="en-US" dirty="0" err="1">
                <a:cs typeface="Calibri"/>
              </a:rPr>
              <a:t>risken</a:t>
            </a:r>
            <a:r>
              <a:rPr lang="en-US" dirty="0">
                <a:cs typeface="Calibri"/>
              </a:rPr>
              <a:t> för </a:t>
            </a:r>
            <a:r>
              <a:rPr lang="en-US" dirty="0" err="1">
                <a:cs typeface="Calibri"/>
              </a:rPr>
              <a:t>resistenta</a:t>
            </a:r>
            <a:r>
              <a:rPr lang="en-US" dirty="0">
                <a:cs typeface="Calibri"/>
              </a:rPr>
              <a:t> </a:t>
            </a:r>
            <a:r>
              <a:rPr lang="en-US" dirty="0" err="1">
                <a:cs typeface="Calibri"/>
              </a:rPr>
              <a:t>bakterier</a:t>
            </a:r>
            <a:r>
              <a:rPr lang="en-US" dirty="0">
                <a:cs typeface="Calibri"/>
              </a:rPr>
              <a:t>.</a:t>
            </a:r>
          </a:p>
          <a:p>
            <a:pPr marL="0" indent="0">
              <a:buFont typeface="Arial"/>
              <a:buNone/>
            </a:pPr>
            <a:endParaRPr lang="en-US" dirty="0">
              <a:cs typeface="Calibri"/>
            </a:endParaRPr>
          </a:p>
          <a:p>
            <a:pPr marL="171450" indent="-171450">
              <a:buFont typeface="Arial"/>
              <a:buChar char="•"/>
            </a:pPr>
            <a:r>
              <a:rPr lang="en-US" dirty="0">
                <a:cs typeface="Calibri"/>
              </a:rPr>
              <a:t>Med det </a:t>
            </a:r>
            <a:r>
              <a:rPr lang="en-US" dirty="0" err="1">
                <a:cs typeface="Calibri"/>
              </a:rPr>
              <a:t>följer</a:t>
            </a:r>
            <a:r>
              <a:rPr lang="en-US" dirty="0">
                <a:cs typeface="Calibri"/>
              </a:rPr>
              <a:t> </a:t>
            </a:r>
            <a:r>
              <a:rPr lang="en-US" dirty="0" err="1">
                <a:cs typeface="Calibri"/>
              </a:rPr>
              <a:t>en</a:t>
            </a:r>
            <a:r>
              <a:rPr lang="en-US" dirty="0">
                <a:cs typeface="Calibri"/>
              </a:rPr>
              <a:t> </a:t>
            </a:r>
            <a:r>
              <a:rPr lang="en-US" dirty="0" err="1">
                <a:cs typeface="Calibri"/>
              </a:rPr>
              <a:t>ökad</a:t>
            </a:r>
            <a:r>
              <a:rPr lang="en-US" dirty="0">
                <a:cs typeface="Calibri"/>
              </a:rPr>
              <a:t> risk </a:t>
            </a:r>
            <a:r>
              <a:rPr lang="en-US" dirty="0" err="1">
                <a:cs typeface="Calibri"/>
              </a:rPr>
              <a:t>att</a:t>
            </a:r>
            <a:r>
              <a:rPr lang="en-US" dirty="0">
                <a:cs typeface="Calibri"/>
              </a:rPr>
              <a:t> </a:t>
            </a:r>
            <a:r>
              <a:rPr lang="en-US" dirty="0" err="1">
                <a:cs typeface="Calibri"/>
              </a:rPr>
              <a:t>antibiotikabehandlingen</a:t>
            </a:r>
            <a:r>
              <a:rPr lang="en-US" dirty="0">
                <a:cs typeface="Calibri"/>
              </a:rPr>
              <a:t> </a:t>
            </a:r>
            <a:r>
              <a:rPr lang="en-US" dirty="0" err="1">
                <a:cs typeface="Calibri"/>
              </a:rPr>
              <a:t>misslyckas</a:t>
            </a:r>
            <a:r>
              <a:rPr lang="en-US" dirty="0">
                <a:cs typeface="Calibri"/>
              </a:rPr>
              <a:t>...</a:t>
            </a:r>
          </a:p>
          <a:p>
            <a:pPr marL="0" indent="0">
              <a:buFont typeface="Arial"/>
              <a:buNone/>
            </a:pPr>
            <a:endParaRPr lang="en-US" dirty="0">
              <a:cs typeface="Calibri"/>
            </a:endParaRPr>
          </a:p>
          <a:p>
            <a:pPr marL="171450" indent="-171450">
              <a:buFont typeface="Arial"/>
              <a:buChar char="•"/>
            </a:pPr>
            <a:r>
              <a:rPr lang="en-US" dirty="0">
                <a:cs typeface="Calibri"/>
              </a:rPr>
              <a:t>… </a:t>
            </a:r>
            <a:r>
              <a:rPr lang="en-US" dirty="0" err="1">
                <a:cs typeface="Calibri"/>
              </a:rPr>
              <a:t>vilket</a:t>
            </a:r>
            <a:r>
              <a:rPr lang="en-US" dirty="0">
                <a:cs typeface="Calibri"/>
              </a:rPr>
              <a:t> </a:t>
            </a:r>
            <a:r>
              <a:rPr lang="en-US" dirty="0" err="1">
                <a:cs typeface="Calibri"/>
              </a:rPr>
              <a:t>leder</a:t>
            </a:r>
            <a:r>
              <a:rPr lang="en-US" dirty="0">
                <a:cs typeface="Calibri"/>
              </a:rPr>
              <a:t> till </a:t>
            </a:r>
            <a:r>
              <a:rPr lang="en-US" dirty="0" err="1">
                <a:cs typeface="Calibri"/>
              </a:rPr>
              <a:t>att</a:t>
            </a:r>
            <a:r>
              <a:rPr lang="en-US" dirty="0">
                <a:cs typeface="Calibri"/>
              </a:rPr>
              <a:t> </a:t>
            </a:r>
            <a:r>
              <a:rPr lang="en-US" dirty="0" err="1">
                <a:cs typeface="Calibri"/>
              </a:rPr>
              <a:t>en</a:t>
            </a:r>
            <a:r>
              <a:rPr lang="en-US" dirty="0">
                <a:cs typeface="Calibri"/>
              </a:rPr>
              <a:t> </a:t>
            </a:r>
            <a:r>
              <a:rPr lang="en-US" dirty="0" err="1">
                <a:cs typeface="Calibri"/>
              </a:rPr>
              <a:t>annan</a:t>
            </a:r>
            <a:r>
              <a:rPr lang="en-US" dirty="0">
                <a:cs typeface="Calibri"/>
              </a:rPr>
              <a:t> sorts </a:t>
            </a:r>
            <a:r>
              <a:rPr lang="en-US" dirty="0" err="1">
                <a:cs typeface="Calibri"/>
              </a:rPr>
              <a:t>antibiotika</a:t>
            </a:r>
            <a:r>
              <a:rPr lang="en-US" dirty="0">
                <a:cs typeface="Calibri"/>
              </a:rPr>
              <a:t>/</a:t>
            </a:r>
            <a:r>
              <a:rPr lang="en-US" dirty="0" err="1">
                <a:cs typeface="Calibri"/>
              </a:rPr>
              <a:t>alternativt</a:t>
            </a:r>
            <a:r>
              <a:rPr lang="en-US" dirty="0">
                <a:cs typeface="Calibri"/>
              </a:rPr>
              <a:t> </a:t>
            </a:r>
            <a:r>
              <a:rPr lang="en-US" dirty="0" err="1">
                <a:cs typeface="Calibri"/>
              </a:rPr>
              <a:t>bredspektrum</a:t>
            </a:r>
            <a:r>
              <a:rPr lang="en-US" dirty="0">
                <a:cs typeface="Calibri"/>
              </a:rPr>
              <a:t> </a:t>
            </a:r>
            <a:r>
              <a:rPr lang="en-US" dirty="0" err="1">
                <a:cs typeface="Calibri"/>
              </a:rPr>
              <a:t>måste</a:t>
            </a:r>
            <a:r>
              <a:rPr lang="en-US" dirty="0">
                <a:cs typeface="Calibri"/>
              </a:rPr>
              <a:t> </a:t>
            </a:r>
            <a:r>
              <a:rPr lang="en-US" dirty="0" err="1">
                <a:cs typeface="Calibri"/>
              </a:rPr>
              <a:t>ges</a:t>
            </a:r>
            <a:r>
              <a:rPr lang="en-US" dirty="0">
                <a:cs typeface="Calibri"/>
              </a:rPr>
              <a:t> </a:t>
            </a:r>
            <a:r>
              <a:rPr lang="en-US" dirty="0" err="1">
                <a:cs typeface="Calibri"/>
              </a:rPr>
              <a:t>som</a:t>
            </a:r>
            <a:r>
              <a:rPr lang="en-US" dirty="0">
                <a:cs typeface="Calibri"/>
              </a:rPr>
              <a:t> </a:t>
            </a:r>
            <a:r>
              <a:rPr lang="en-US" dirty="0" err="1">
                <a:cs typeface="Calibri"/>
              </a:rPr>
              <a:t>behandling</a:t>
            </a:r>
            <a:r>
              <a:rPr lang="en-US" dirty="0">
                <a:cs typeface="Calibri"/>
              </a:rPr>
              <a:t> för </a:t>
            </a:r>
            <a:r>
              <a:rPr lang="en-US" dirty="0" err="1">
                <a:cs typeface="Calibri"/>
              </a:rPr>
              <a:t>att</a:t>
            </a:r>
            <a:r>
              <a:rPr lang="en-US" dirty="0">
                <a:cs typeface="Calibri"/>
              </a:rPr>
              <a:t> </a:t>
            </a:r>
            <a:r>
              <a:rPr lang="en-US" dirty="0" err="1">
                <a:cs typeface="Calibri"/>
              </a:rPr>
              <a:t>bekämpa</a:t>
            </a:r>
            <a:r>
              <a:rPr lang="en-US" dirty="0">
                <a:cs typeface="Calibri"/>
              </a:rPr>
              <a:t> </a:t>
            </a:r>
            <a:r>
              <a:rPr lang="en-US" dirty="0" err="1">
                <a:cs typeface="Calibri"/>
              </a:rPr>
              <a:t>infektionen</a:t>
            </a:r>
            <a:r>
              <a:rPr lang="en-US" dirty="0">
                <a:cs typeface="Calibri"/>
              </a:rPr>
              <a:t>.</a:t>
            </a:r>
          </a:p>
          <a:p>
            <a:pPr marL="0" indent="0">
              <a:buFont typeface="Arial"/>
              <a:buNone/>
            </a:pPr>
            <a:endParaRPr lang="en-US" dirty="0" err="1">
              <a:cs typeface="Calibri"/>
            </a:endParaRPr>
          </a:p>
          <a:p>
            <a:pPr marL="171450" indent="-171450">
              <a:buFont typeface="Arial"/>
              <a:buChar char="•"/>
            </a:pPr>
            <a:r>
              <a:rPr lang="en-US" dirty="0" err="1">
                <a:cs typeface="Calibri"/>
              </a:rPr>
              <a:t>Ytterligare</a:t>
            </a:r>
            <a:r>
              <a:rPr lang="en-US" dirty="0">
                <a:cs typeface="Calibri"/>
              </a:rPr>
              <a:t> </a:t>
            </a:r>
            <a:r>
              <a:rPr lang="en-US" dirty="0" err="1">
                <a:cs typeface="Calibri"/>
              </a:rPr>
              <a:t>antbiotikabehandling</a:t>
            </a:r>
            <a:r>
              <a:rPr lang="en-US" dirty="0">
                <a:cs typeface="Calibri"/>
              </a:rPr>
              <a:t> </a:t>
            </a:r>
            <a:r>
              <a:rPr lang="en-US" dirty="0" err="1">
                <a:cs typeface="Calibri"/>
              </a:rPr>
              <a:t>forstätter</a:t>
            </a:r>
            <a:r>
              <a:rPr lang="en-US" dirty="0">
                <a:cs typeface="Calibri"/>
              </a:rPr>
              <a:t> </a:t>
            </a:r>
            <a:r>
              <a:rPr lang="en-US" dirty="0" err="1">
                <a:cs typeface="Calibri"/>
              </a:rPr>
              <a:t>driva</a:t>
            </a:r>
            <a:r>
              <a:rPr lang="en-US" dirty="0">
                <a:cs typeface="Calibri"/>
              </a:rPr>
              <a:t> </a:t>
            </a:r>
            <a:r>
              <a:rPr lang="en-US" dirty="0" err="1">
                <a:cs typeface="Calibri"/>
              </a:rPr>
              <a:t>på</a:t>
            </a:r>
            <a:r>
              <a:rPr lang="en-US" dirty="0">
                <a:cs typeface="Calibri"/>
              </a:rPr>
              <a:t> </a:t>
            </a:r>
            <a:r>
              <a:rPr lang="en-US" dirty="0" err="1">
                <a:cs typeface="Calibri"/>
              </a:rPr>
              <a:t>resistensutvecklingen</a:t>
            </a:r>
            <a:r>
              <a:rPr lang="en-US" dirty="0">
                <a:cs typeface="Calibri"/>
              </a:rPr>
              <a:t>.</a:t>
            </a:r>
          </a:p>
          <a:p>
            <a:endParaRPr lang="en-US" dirty="0">
              <a:cs typeface="Calibri"/>
            </a:endParaRPr>
          </a:p>
        </p:txBody>
      </p:sp>
      <p:sp>
        <p:nvSpPr>
          <p:cNvPr id="4" name="Slide Number Placeholder 3"/>
          <p:cNvSpPr>
            <a:spLocks noGrp="1"/>
          </p:cNvSpPr>
          <p:nvPr>
            <p:ph type="sldNum" sz="quarter" idx="5"/>
          </p:nvPr>
        </p:nvSpPr>
        <p:spPr/>
        <p:txBody>
          <a:bodyPr/>
          <a:lstStyle/>
          <a:p>
            <a:fld id="{1BEB5FF7-047D-44FD-9C0E-52BB242BAC63}" type="slidenum">
              <a:rPr lang="sv-SE" smtClean="0"/>
              <a:t>9</a:t>
            </a:fld>
            <a:endParaRPr lang="sv-SE"/>
          </a:p>
        </p:txBody>
      </p:sp>
    </p:spTree>
    <p:extLst>
      <p:ext uri="{BB962C8B-B14F-4D97-AF65-F5344CB8AC3E}">
        <p14:creationId xmlns:p14="http://schemas.microsoft.com/office/powerpoint/2010/main" val="38123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Alla delar i bilden har eleverna tagit upp i sina tvärgruppsredovisningar. Här kan du som lärare kort repetera de olika spridningsvägarna:</a:t>
            </a:r>
          </a:p>
          <a:p>
            <a:pPr marL="171450" indent="-171450">
              <a:buFont typeface="Arial" panose="020B0604020202020204" pitchFamily="34" charset="0"/>
              <a:buChar char="•"/>
            </a:pPr>
            <a:r>
              <a:rPr lang="sv-SE" dirty="0"/>
              <a:t>Resistenta bakterier sprids mellan människor, speciellt på sjukhus. Tänk på hygienen!</a:t>
            </a:r>
          </a:p>
          <a:p>
            <a:pPr marL="171450" indent="-171450">
              <a:buFont typeface="Arial" panose="020B0604020202020204" pitchFamily="34" charset="0"/>
              <a:buChar char="•"/>
            </a:pPr>
            <a:r>
              <a:rPr lang="sv-SE" dirty="0"/>
              <a:t>En stor del av antibiotika används till våra husdjur. Även här behöver antibiotikan användas endast när det behövs.</a:t>
            </a:r>
          </a:p>
          <a:p>
            <a:pPr marL="171450" indent="-171450">
              <a:buFont typeface="Arial" panose="020B0604020202020204" pitchFamily="34" charset="0"/>
              <a:buChar char="•"/>
            </a:pPr>
            <a:r>
              <a:rPr lang="sv-SE" dirty="0"/>
              <a:t>Antibiotika släpps ut i miljön runt fabriker där läkemedel produceras. Detta påverkar bakterier i närområdet som sedan kan spridas mellan människor och djur (och andra bakterier).</a:t>
            </a:r>
          </a:p>
          <a:p>
            <a:pPr marL="171450" indent="-171450">
              <a:buFont typeface="Arial" panose="020B0604020202020204" pitchFamily="34" charset="0"/>
              <a:buChar char="•"/>
            </a:pPr>
            <a:r>
              <a:rPr lang="sv-SE" dirty="0"/>
              <a:t>Livsmedelsproduktionen står för en stor del av antibiotikaanvändandet.</a:t>
            </a:r>
          </a:p>
          <a:p>
            <a:pPr marL="171450" indent="-171450">
              <a:buFont typeface="Arial" panose="020B0604020202020204" pitchFamily="34" charset="0"/>
              <a:buChar char="•"/>
            </a:pPr>
            <a:r>
              <a:rPr lang="sv-SE" dirty="0"/>
              <a:t>Det spelar roll hur andra länder förskriver och använder antibiotika. Bakterierna färdas med människor och djur.</a:t>
            </a:r>
          </a:p>
          <a:p>
            <a:endParaRPr lang="sv-SE" dirty="0"/>
          </a:p>
          <a:p>
            <a:endParaRPr lang="sv-SE" dirty="0"/>
          </a:p>
          <a:p>
            <a:r>
              <a:rPr lang="sv-SE" dirty="0"/>
              <a:t>https://pixabay.com/sv/vectors/flygplan-flygbolag-trafikflygplan-1293790/</a:t>
            </a:r>
          </a:p>
          <a:p>
            <a:r>
              <a:rPr lang="sv-SE" dirty="0"/>
              <a:t>https://pixabay.com/sv/vectors/h%c3%b6na-kyckling-fj%c3%a4derf%c3%a4-fj%c3%a4derf%c3%a4n-311285/</a:t>
            </a:r>
          </a:p>
          <a:p>
            <a:r>
              <a:rPr lang="sv-SE" dirty="0"/>
              <a:t>https://pixabay.com/sv/vectors/fabrik-industri-tillverkning-154904/</a:t>
            </a:r>
          </a:p>
          <a:p>
            <a:r>
              <a:rPr lang="sv-SE" dirty="0"/>
              <a:t>https://pixabay.com/sv/vectors/hund-tax-lopp-s%c3%a4llskapsdjur-h%c3%a5r-1418283/</a:t>
            </a:r>
          </a:p>
          <a:p>
            <a:r>
              <a:rPr lang="sv-SE" dirty="0"/>
              <a:t>https://pixabay.com/sv/vectors/g%c3%a5-g%c3%a5ende-st%c3%a5ende-gris-djur-2672654/</a:t>
            </a:r>
          </a:p>
          <a:p>
            <a:r>
              <a:rPr lang="sv-SE" dirty="0"/>
              <a:t>https://pixabay.com/sv/vectors/m%c3%a4nniskor-man-kvinna-barn-pojke-1886412/</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11805-C0F9-4ABA-8AC5-172369816A2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81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Diagrammet visar försäljning av antibiotika för livsmedelsproducerande djur i ett urval av europeiska länder 2020 uttryckt som mg substans per den sammanlagda vikten av levande djur i ett land. Detta mått används för att ta hänsyn till att antalet djur skiljer mellan länderna. Måttet är trubbigt och därför ska siffrorna tolkas med försiktighet. </a:t>
            </a:r>
            <a:endParaRPr lang="sv-SE" dirty="0"/>
          </a:p>
          <a:p>
            <a:pPr>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Bilderna visar olika exempel på djurhållning där djuren lever tätt och ett problem är att man inte kan behandla enskilda djur utan ger antibiotika till hela besättningen.</a:t>
            </a:r>
            <a:endParaRPr lang="sv-SE"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1986 tog Sverige beslut om att förbjuda tillväxtfrämjande antibiotika i djurhållningen, och 2006 när Sverige var ordförandeland fick Sverige igenom att förbjuda det inom EU. Dock har man i vissa länder djuren så tätt att de ändå använder mycket antibiotika, men kallar det för medicinsk användning.</a:t>
            </a:r>
          </a:p>
          <a:p>
            <a:pPr marL="171450" indent="-171450">
              <a:buFont typeface="Arial" panose="020B0604020202020204" pitchFamily="34" charset="0"/>
              <a:buChar char="•"/>
            </a:pPr>
            <a:endParaRPr lang="sv-SE"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sv-SE" sz="1200" b="0" i="0" u="none" strike="noStrike" kern="1200" dirty="0">
                <a:solidFill>
                  <a:schemeClr val="tx1"/>
                </a:solidFill>
                <a:effectLst/>
                <a:latin typeface="+mn-lt"/>
                <a:ea typeface="+mn-ea"/>
                <a:cs typeface="+mn-cs"/>
              </a:rPr>
              <a:t>Viktigt att påpeka eventuella missförstånd som kan finnas:</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Man får inte i sig antibiotika när man äter kött, risken är att få i sig resistenta bakterier med kött som kan ha hanterats ohygieniskt eller inte tillagats rätt.</a:t>
            </a:r>
            <a:endParaRPr lang="sv-SE" b="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r>
              <a:rPr lang="sv-SE" dirty="0"/>
              <a:t>Data till diagrammet är hämtat från: https://www.ema.europa.eu/en/documents/report/sales-veterinary-antimicrobial-agents-31-european-countries-2019-2020-trends-2010-2020-eleventh_en.pdf</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Bildkälla kycklingindustri: https://commons.wikimedia.org/wiki/File:The_chicken_meat_industry_14.jpg</a:t>
            </a:r>
          </a:p>
          <a:p>
            <a:pPr marL="0" indent="0">
              <a:buFont typeface="Arial" panose="020B0604020202020204" pitchFamily="34" charset="0"/>
              <a:buNone/>
            </a:pPr>
            <a:r>
              <a:rPr lang="sv-SE" dirty="0"/>
              <a:t>Bildkälla fiskodling: https://pixabay.com/sv/photos/fiskodling-fiskar-m%c3%a5ltid-%c3%b6ring-mat-976294/</a:t>
            </a:r>
          </a:p>
          <a:p>
            <a:pPr marL="0" indent="0">
              <a:buFont typeface="Arial" panose="020B0604020202020204" pitchFamily="34" charset="0"/>
              <a:buNone/>
            </a:pPr>
            <a:r>
              <a:rPr lang="sv-SE" dirty="0"/>
              <a:t>Bildkälla grisar: https://commons.wikimedia.org/wiki/File:Pig_farm_in_Volgograd_Oblast.jpg</a:t>
            </a:r>
          </a:p>
          <a:p>
            <a:endParaRPr lang="sv-SE" dirty="0"/>
          </a:p>
        </p:txBody>
      </p:sp>
      <p:sp>
        <p:nvSpPr>
          <p:cNvPr id="4" name="Platshållare för bildnummer 3"/>
          <p:cNvSpPr>
            <a:spLocks noGrp="1"/>
          </p:cNvSpPr>
          <p:nvPr>
            <p:ph type="sldNum" sz="quarter" idx="10"/>
          </p:nvPr>
        </p:nvSpPr>
        <p:spPr/>
        <p:txBody>
          <a:bodyPr/>
          <a:lstStyle/>
          <a:p>
            <a:fld id="{1BEB5FF7-047D-44FD-9C0E-52BB242BAC63}" type="slidenum">
              <a:rPr lang="sv-SE" smtClean="0"/>
              <a:t>11</a:t>
            </a:fld>
            <a:endParaRPr lang="sv-SE"/>
          </a:p>
        </p:txBody>
      </p:sp>
    </p:spTree>
    <p:extLst>
      <p:ext uri="{BB962C8B-B14F-4D97-AF65-F5344CB8AC3E}">
        <p14:creationId xmlns:p14="http://schemas.microsoft.com/office/powerpoint/2010/main" val="83119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Antibiotika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delas </a:t>
            </a:r>
            <a:r>
              <a:rPr lang="en-US" sz="1200" b="0" i="0" kern="1200" dirty="0" err="1">
                <a:solidFill>
                  <a:schemeClr val="tx1"/>
                </a:solidFill>
                <a:effectLst/>
                <a:latin typeface="+mn-lt"/>
                <a:ea typeface="+mn-ea"/>
                <a:cs typeface="+mn-cs"/>
              </a:rPr>
              <a:t>upp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två</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grupper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smalspektrum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bredspektrum</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Smalspektrum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angriper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specifikt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grupp</a:t>
            </a:r>
            <a:r>
              <a:rPr lang="en-US" sz="1200" b="0" i="0" kern="1200" dirty="0">
                <a:solidFill>
                  <a:schemeClr val="tx1"/>
                </a:solidFill>
                <a:effectLst/>
                <a:latin typeface="+mn-lt"/>
                <a:ea typeface="+mn-ea"/>
                <a:cs typeface="+mn-cs"/>
              </a:rPr>
              <a:t>/art av </a:t>
            </a:r>
            <a:r>
              <a:rPr lang="en-US" sz="1200" b="0" i="0" kern="1200" dirty="0" err="1">
                <a:solidFill>
                  <a:schemeClr val="tx1"/>
                </a:solidFill>
                <a:effectLst/>
                <a:latin typeface="+mn-lt"/>
                <a:ea typeface="+mn-ea"/>
                <a:cs typeface="+mn-cs"/>
              </a:rPr>
              <a:t>bakterier</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Bredspektrum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effektiv</a:t>
            </a:r>
            <a:r>
              <a:rPr lang="en-US" sz="1200" b="0" i="0" kern="1200" dirty="0">
                <a:solidFill>
                  <a:schemeClr val="tx1"/>
                </a:solidFill>
                <a:effectLst/>
                <a:latin typeface="+mn-lt"/>
                <a:ea typeface="+mn-ea"/>
                <a:cs typeface="+mn-cs"/>
              </a:rPr>
              <a:t> mot </a:t>
            </a:r>
            <a:r>
              <a:rPr lang="en-US" sz="1200" b="0" i="0" kern="1200" dirty="0" err="1">
                <a:solidFill>
                  <a:schemeClr val="tx1"/>
                </a:solidFill>
                <a:effectLst/>
                <a:latin typeface="+mn-lt"/>
                <a:ea typeface="+mn-ea"/>
                <a:cs typeface="+mn-cs"/>
              </a:rPr>
              <a:t>flera</a:t>
            </a:r>
            <a:r>
              <a:rPr lang="en-US" sz="1200" b="0" i="0" kern="1200" dirty="0">
                <a:solidFill>
                  <a:schemeClr val="tx1"/>
                </a:solidFill>
                <a:effectLst/>
                <a:latin typeface="+mn-lt"/>
                <a:ea typeface="+mn-ea"/>
                <a:cs typeface="+mn-cs"/>
              </a:rPr>
              <a:t> sorters </a:t>
            </a:r>
            <a:r>
              <a:rPr lang="en-US" sz="1200" b="0" i="0" kern="1200" dirty="0" err="1">
                <a:solidFill>
                  <a:schemeClr val="tx1"/>
                </a:solidFill>
                <a:effectLst/>
                <a:latin typeface="+mn-lt"/>
                <a:ea typeface="+mn-ea"/>
                <a:cs typeface="+mn-cs"/>
              </a:rPr>
              <a:t>bakterier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vilket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leder</a:t>
            </a:r>
            <a:r>
              <a:rPr lang="en-US" sz="1200" b="0" i="0" kern="1200" dirty="0">
                <a:solidFill>
                  <a:schemeClr val="tx1"/>
                </a:solidFill>
                <a:effectLst/>
                <a:latin typeface="+mn-lt"/>
                <a:ea typeface="+mn-ea"/>
                <a:cs typeface="+mn-cs"/>
              </a:rPr>
              <a:t> till </a:t>
            </a:r>
            <a:r>
              <a:rPr lang="en-US" sz="1200" b="0" i="0" kern="1200" dirty="0" err="1">
                <a:solidFill>
                  <a:schemeClr val="tx1"/>
                </a:solidFill>
                <a:effectLst/>
                <a:latin typeface="+mn-lt"/>
                <a:ea typeface="+mn-ea"/>
                <a:cs typeface="+mn-cs"/>
              </a:rPr>
              <a:t>större</a:t>
            </a:r>
            <a:r>
              <a:rPr lang="en-US" sz="1200" b="0" i="0" kern="1200" dirty="0">
                <a:solidFill>
                  <a:schemeClr val="tx1"/>
                </a:solidFill>
                <a:effectLst/>
                <a:latin typeface="+mn-lt"/>
                <a:ea typeface="+mn-ea"/>
                <a:cs typeface="+mn-cs"/>
              </a:rPr>
              <a:t> risk </a:t>
            </a:r>
            <a:r>
              <a:rPr lang="en-US" sz="1200" b="0" i="0" kern="1200" dirty="0" err="1">
                <a:solidFill>
                  <a:schemeClr val="tx1"/>
                </a:solidFill>
                <a:effectLst/>
                <a:latin typeface="+mn-lt"/>
                <a:ea typeface="+mn-ea"/>
                <a:cs typeface="+mn-cs"/>
              </a:rPr>
              <a:t>för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selektion</a:t>
            </a:r>
            <a:r>
              <a:rPr lang="en-US" sz="1200" b="0" i="0" kern="1200" dirty="0">
                <a:solidFill>
                  <a:schemeClr val="tx1"/>
                </a:solidFill>
                <a:effectLst/>
                <a:latin typeface="+mn-lt"/>
                <a:ea typeface="+mn-ea"/>
                <a:cs typeface="+mn-cs"/>
              </a:rPr>
              <a:t> av </a:t>
            </a:r>
            <a:r>
              <a:rPr lang="en-US" sz="1200" b="0" i="0" kern="1200" dirty="0" err="1">
                <a:solidFill>
                  <a:schemeClr val="tx1"/>
                </a:solidFill>
                <a:effectLst/>
                <a:latin typeface="+mn-lt"/>
                <a:ea typeface="+mn-ea"/>
                <a:cs typeface="+mn-cs"/>
              </a:rPr>
              <a:t>resistenta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bakterier</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Bredspektrum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angriper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även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bakterier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normalfloran</a:t>
            </a:r>
            <a:r>
              <a:rPr lang="en-US" sz="1200" b="0" i="0" kern="1200" dirty="0">
                <a:solidFill>
                  <a:schemeClr val="tx1"/>
                </a:solidFill>
                <a:effectLst/>
                <a:latin typeface="+mn-lt"/>
                <a:ea typeface="+mn-ea"/>
                <a:cs typeface="+mn-cs"/>
              </a:rPr>
              <a:t>, med </a:t>
            </a:r>
            <a:r>
              <a:rPr lang="en-US" sz="1200" b="0" i="0" kern="1200" dirty="0" err="1">
                <a:solidFill>
                  <a:schemeClr val="tx1"/>
                </a:solidFill>
                <a:effectLst/>
                <a:latin typeface="+mn-lt"/>
                <a:ea typeface="+mn-ea"/>
                <a:cs typeface="+mn-cs"/>
              </a:rPr>
              <a:t>större</a:t>
            </a:r>
            <a:r>
              <a:rPr lang="en-US" sz="1200" b="0" i="0" kern="1200" dirty="0">
                <a:solidFill>
                  <a:schemeClr val="tx1"/>
                </a:solidFill>
                <a:effectLst/>
                <a:latin typeface="+mn-lt"/>
                <a:ea typeface="+mn-ea"/>
                <a:cs typeface="+mn-cs"/>
              </a:rPr>
              <a:t> risk </a:t>
            </a:r>
            <a:r>
              <a:rPr lang="en-US" sz="1200" b="0" i="0" kern="1200" dirty="0" err="1">
                <a:solidFill>
                  <a:schemeClr val="tx1"/>
                </a:solidFill>
                <a:effectLst/>
                <a:latin typeface="+mn-lt"/>
                <a:ea typeface="+mn-ea"/>
                <a:cs typeface="+mn-cs"/>
              </a:rPr>
              <a:t>för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biverkningar</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Om </a:t>
            </a:r>
            <a:r>
              <a:rPr lang="en-US" sz="1200" b="0" i="0" kern="1200" dirty="0" err="1">
                <a:solidFill>
                  <a:schemeClr val="tx1"/>
                </a:solidFill>
                <a:effectLst/>
                <a:latin typeface="+mn-lt"/>
                <a:ea typeface="+mn-ea"/>
                <a:cs typeface="+mn-cs"/>
              </a:rPr>
              <a:t>situationen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livshotande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patogenen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okänd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bredspektrum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nödvändigt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för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rädda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patienten</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sv-SE" dirty="0"/>
              <a:t>Ta gärna upp att smal-respektive bredspektrumantibiotika kan vara</a:t>
            </a:r>
            <a:r>
              <a:rPr lang="sv-SE" baseline="0" dirty="0"/>
              <a:t> lika </a:t>
            </a:r>
            <a:r>
              <a:rPr lang="sv-SE" i="1" baseline="0" dirty="0"/>
              <a:t>effektiva</a:t>
            </a:r>
            <a:r>
              <a:rPr lang="sv-SE" i="0" baseline="0" dirty="0"/>
              <a:t> mot en viss bakterie, men det som skiljer är att bredspektrum verkar på flera olika typer av bakterier. Det innebär alltså att bredspektrum angriper en mekanism som finns hos många olika bakterier och smalspektrum angriper en mekanism som endast finns hos ett fåtal bakterier. </a:t>
            </a:r>
          </a:p>
          <a:p>
            <a:pPr marL="0" indent="0">
              <a:buFont typeface="Arial" panose="020B0604020202020204" pitchFamily="34" charset="0"/>
              <a:buNone/>
            </a:pPr>
            <a:endParaRPr lang="sv-SE" i="0" baseline="0" dirty="0"/>
          </a:p>
          <a:p>
            <a:pPr marL="0" indent="0">
              <a:buFont typeface="Arial" panose="020B0604020202020204" pitchFamily="34" charset="0"/>
              <a:buNone/>
            </a:pPr>
            <a:r>
              <a:rPr lang="sv-SE" i="0" baseline="0" dirty="0"/>
              <a:t>Bildkälla: </a:t>
            </a:r>
            <a:r>
              <a:rPr lang="sv-SE" b="0" i="0" u="sng" dirty="0">
                <a:solidFill>
                  <a:srgbClr val="3367D6"/>
                </a:solidFill>
                <a:effectLst/>
                <a:latin typeface="Roboto" panose="02000000000000000000" pitchFamily="2" charset="0"/>
                <a:hlinkClick r:id="rId3"/>
              </a:rPr>
              <a:t>https://pixabay.com/sv/photos/biljard-l%c3%a4kemedel-hand-medicin-14550/</a:t>
            </a:r>
            <a:endParaRPr lang="sv-SE" i="0" baseline="0" dirty="0"/>
          </a:p>
          <a:p>
            <a:endParaRPr lang="sv-SE" i="0" baseline="0" dirty="0"/>
          </a:p>
          <a:p>
            <a:endParaRPr lang="sv-SE" dirty="0"/>
          </a:p>
        </p:txBody>
      </p:sp>
      <p:sp>
        <p:nvSpPr>
          <p:cNvPr id="4" name="Platshållare för bildnummer 3"/>
          <p:cNvSpPr>
            <a:spLocks noGrp="1"/>
          </p:cNvSpPr>
          <p:nvPr>
            <p:ph type="sldNum" sz="quarter" idx="10"/>
          </p:nvPr>
        </p:nvSpPr>
        <p:spPr/>
        <p:txBody>
          <a:bodyPr/>
          <a:lstStyle/>
          <a:p>
            <a:fld id="{DDC6B36D-811E-41AC-BC32-164FDCD0A4BD}" type="slidenum">
              <a:rPr lang="sv-SE" smtClean="0"/>
              <a:t>12</a:t>
            </a:fld>
            <a:endParaRPr lang="sv-SE"/>
          </a:p>
        </p:txBody>
      </p:sp>
    </p:spTree>
    <p:extLst>
      <p:ext uri="{BB962C8B-B14F-4D97-AF65-F5344CB8AC3E}">
        <p14:creationId xmlns:p14="http://schemas.microsoft.com/office/powerpoint/2010/main" val="34210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4524281E-89A6-40F1-BB42-F2C60F99D01A}"/>
              </a:ext>
            </a:extLst>
          </p:cNvPr>
          <p:cNvSpPr>
            <a:spLocks noGrp="1"/>
          </p:cNvSpPr>
          <p:nvPr>
            <p:ph type="body" idx="1"/>
          </p:nvPr>
        </p:nvSpPr>
        <p:spPr/>
        <p:txBody>
          <a:bodyPr/>
          <a:lstStyle/>
          <a:p>
            <a:pPr marL="171450" indent="-171450">
              <a:buFont typeface="Arial" panose="020B0604020202020204" pitchFamily="34" charset="0"/>
              <a:buChar char="•"/>
            </a:pPr>
            <a:r>
              <a:rPr lang="sv-SE" dirty="0"/>
              <a:t>Bredspektrumantibiotika är värre att använda med avseende på resistensutveckling eftersom normalfloran påverkas – vilket kan leda till problem:</a:t>
            </a:r>
          </a:p>
          <a:p>
            <a:pPr marL="0" indent="0">
              <a:buFont typeface="Arial" panose="020B0604020202020204" pitchFamily="34" charset="0"/>
              <a:buNone/>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Bakterier från tarmarna kan hamna på ”fel” plats i kroppen, vilket orsakar en infektion, t ex en urinvägsinfektion. Om det är resistenta bakterier kan antibiotikabehandlingen misslyckas. T ex urinvägsinfektion orsakat av </a:t>
            </a:r>
            <a:r>
              <a:rPr lang="sv-SE" i="1" dirty="0" err="1"/>
              <a:t>E.coli</a:t>
            </a:r>
            <a:r>
              <a:rPr lang="sv-S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En annan risk med att ha resistenta bakterier i normalfloran är att vid en infektion av en patogen bakterie kan resistenta bakterier i normalfloran överföra resistensgener genom transformation eller konjugation.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Fördjupning:</a:t>
            </a:r>
          </a:p>
          <a:p>
            <a:pPr marL="171450" indent="-171450" rtl="0">
              <a:buFont typeface="Arial" panose="020B0604020202020204" pitchFamily="34" charset="0"/>
              <a:buChar char="•"/>
            </a:pPr>
            <a:r>
              <a:rPr lang="sv-SE" sz="1200" b="0" i="0" u="none" strike="noStrike" kern="1200" dirty="0">
                <a:solidFill>
                  <a:schemeClr val="tx1"/>
                </a:solidFill>
                <a:effectLst/>
                <a:latin typeface="+mn-lt"/>
                <a:ea typeface="+mn-ea"/>
                <a:cs typeface="+mn-cs"/>
              </a:rPr>
              <a:t>Om man får resistenta bakterier när man är utomlands försvinner de ofta OM man inte behöver ta en antibiotikakur. Men om man får en infektion och behöver antibiotika kan normalfloran rubbas och då kan det tar flera år innan normalfloran är återställd och de resistenta bakterierna är försvunna.</a:t>
            </a:r>
          </a:p>
          <a:p>
            <a:pPr marL="171450" indent="-171450" rtl="0">
              <a:buFont typeface="Arial" panose="020B0604020202020204" pitchFamily="34" charset="0"/>
              <a:buChar char="•"/>
            </a:pPr>
            <a:r>
              <a:rPr lang="sv-SE" sz="1200" b="0" i="0" u="none" strike="noStrike" kern="1200" dirty="0">
                <a:solidFill>
                  <a:schemeClr val="tx1"/>
                </a:solidFill>
                <a:effectLst/>
                <a:latin typeface="+mn-lt"/>
                <a:ea typeface="+mn-ea"/>
                <a:cs typeface="+mn-cs"/>
              </a:rPr>
              <a:t>Vid antibiotikabehandling (med bredspektrum) ökar risken att man blir infekterad igen då normalfloran rubbats</a:t>
            </a:r>
            <a:endParaRPr lang="sv-SE" b="0" dirty="0">
              <a:effectLst/>
            </a:endParaRPr>
          </a:p>
          <a:p>
            <a:pPr marL="171450" indent="-171450" rtl="0">
              <a:buFont typeface="Arial" panose="020B0604020202020204" pitchFamily="34" charset="0"/>
              <a:buChar char="•"/>
            </a:pPr>
            <a:r>
              <a:rPr lang="sv-SE" sz="1200" b="1" i="0" u="none" strike="noStrike" kern="1200" dirty="0">
                <a:solidFill>
                  <a:schemeClr val="tx1"/>
                </a:solidFill>
                <a:effectLst/>
                <a:latin typeface="+mn-lt"/>
                <a:ea typeface="+mn-ea"/>
                <a:cs typeface="+mn-cs"/>
              </a:rPr>
              <a:t>Om man själv inte använder antibiotika i onödan har man mindre risk att bli koloniserad av resistenta bakterier för att vi inte selekterar dem i normalfloran. </a:t>
            </a:r>
            <a:endParaRPr lang="en-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Bildkälla </a:t>
            </a:r>
            <a:r>
              <a:rPr lang="sv-SE" dirty="0"/>
              <a:t>(kvinna) : https://commons.wikimedia.org/wiki/Human_body_diagrams#/media/File:Female_with_organs.png</a:t>
            </a:r>
          </a:p>
          <a:p>
            <a:endParaRPr lang="en-SE" dirty="0"/>
          </a:p>
          <a:p>
            <a:endParaRPr lang="sv-SE" dirty="0"/>
          </a:p>
          <a:p>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6524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967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718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686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862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212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257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323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605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930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12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26376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A55F18B-1DB1-4070-A93A-0D96536D801A}"/>
              </a:ext>
            </a:extLst>
          </p:cNvPr>
          <p:cNvPicPr>
            <a:picLocks noChangeAspect="1"/>
          </p:cNvPicPr>
          <p:nvPr/>
        </p:nvPicPr>
        <p:blipFill>
          <a:blip r:embed="rId2"/>
          <a:stretch>
            <a:fillRect/>
          </a:stretch>
        </p:blipFill>
        <p:spPr>
          <a:xfrm>
            <a:off x="8142337" y="4817490"/>
            <a:ext cx="3369548" cy="1684774"/>
          </a:xfrm>
          <a:prstGeom prst="rect">
            <a:avLst/>
          </a:prstGeom>
        </p:spPr>
      </p:pic>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a:xfrm>
            <a:off x="1524000" y="1705304"/>
            <a:ext cx="9144000" cy="1073492"/>
          </a:xfrm>
        </p:spPr>
        <p:txBody>
          <a:bodyPr>
            <a:normAutofit fontScale="90000"/>
          </a:bodyPr>
          <a:lstStyle/>
          <a:p>
            <a:pPr fontAlgn="base"/>
            <a:r>
              <a:rPr lang="sv-SE" b="1" dirty="0"/>
              <a:t>Rädda antibiotikan </a:t>
            </a:r>
            <a:br>
              <a:rPr lang="sv-SE" b="1" dirty="0"/>
            </a:br>
            <a:r>
              <a:rPr lang="sv-SE" b="1" dirty="0"/>
              <a:t>med kunskap och handling</a:t>
            </a:r>
          </a:p>
        </p:txBody>
      </p:sp>
      <p:sp>
        <p:nvSpPr>
          <p:cNvPr id="5" name="Subtitle 9">
            <a:extLst>
              <a:ext uri="{FF2B5EF4-FFF2-40B4-BE49-F238E27FC236}">
                <a16:creationId xmlns:a16="http://schemas.microsoft.com/office/drawing/2014/main" id="{D61F966A-CD3D-4D03-9912-F74628816286}"/>
              </a:ext>
            </a:extLst>
          </p:cNvPr>
          <p:cNvSpPr txBox="1">
            <a:spLocks/>
          </p:cNvSpPr>
          <p:nvPr/>
        </p:nvSpPr>
        <p:spPr>
          <a:xfrm>
            <a:off x="709882" y="2947527"/>
            <a:ext cx="10839224" cy="2133628"/>
          </a:xfrm>
          <a:prstGeom prst="rect">
            <a:avLst/>
          </a:prstGeom>
        </p:spPr>
        <p:txBody>
          <a:bodyPr vert="horz" lIns="91440" tIns="45720" rIns="91440" bIns="45720" rtlCol="0">
            <a:normAutofit/>
          </a:bodyPr>
          <a:lstStyle>
            <a:lvl1pPr marL="0" indent="0" algn="ctr" defTabSz="914354" rtl="0" eaLnBrk="1" latinLnBrk="0" hangingPunct="1">
              <a:lnSpc>
                <a:spcPct val="90000"/>
              </a:lnSpc>
              <a:spcBef>
                <a:spcPts val="1000"/>
              </a:spcBef>
              <a:buFont typeface="Arial" panose="020B0604020202020204" pitchFamily="34" charset="0"/>
              <a:buNone/>
              <a:defRPr sz="1800" kern="1200" spc="300">
                <a:solidFill>
                  <a:schemeClr val="tx1">
                    <a:alpha val="70000"/>
                  </a:schemeClr>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rgbClr val="81818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rgbClr val="81818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0" u="none" strike="noStrike" kern="1200" cap="none" spc="0" normalizeH="0" baseline="0" noProof="0" dirty="0">
                <a:ln>
                  <a:noFill/>
                </a:ln>
                <a:solidFill>
                  <a:srgbClr val="000000"/>
                </a:solidFill>
                <a:effectLst/>
                <a:uLnTx/>
                <a:uFillTx/>
                <a:latin typeface="Gill Alt One MT"/>
                <a:ea typeface="+mn-ea"/>
                <a:cs typeface="+mn-cs"/>
              </a:rPr>
              <a:t>Ett utbildningsmaterial från projektet </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1" u="none" strike="noStrike" kern="1200" cap="none" spc="0" normalizeH="0" baseline="0" noProof="0" dirty="0">
                <a:ln>
                  <a:noFill/>
                </a:ln>
                <a:solidFill>
                  <a:srgbClr val="000000"/>
                </a:solidFill>
                <a:effectLst/>
                <a:uLnTx/>
                <a:uFillTx/>
                <a:latin typeface="Gill Alt One MT"/>
                <a:ea typeface="+mn-ea"/>
                <a:cs typeface="+mn-cs"/>
              </a:rPr>
              <a:t>Undervisning för och lärande av handlingskompetens </a:t>
            </a:r>
            <a:br>
              <a:rPr kumimoji="0" lang="sv-SE" sz="2800" b="0" i="1" u="none" strike="noStrike" kern="1200" cap="none" spc="0" normalizeH="0" baseline="0" noProof="0" dirty="0">
                <a:ln>
                  <a:noFill/>
                </a:ln>
                <a:solidFill>
                  <a:srgbClr val="000000"/>
                </a:solidFill>
                <a:effectLst/>
                <a:uLnTx/>
                <a:uFillTx/>
                <a:latin typeface="Gill Alt One MT"/>
                <a:ea typeface="+mn-ea"/>
                <a:cs typeface="+mn-cs"/>
              </a:rPr>
            </a:br>
            <a:r>
              <a:rPr kumimoji="0" lang="sv-SE" sz="2800" b="0" i="1" u="none" strike="noStrike" kern="1200" cap="none" spc="0" normalizeH="0" baseline="0" noProof="0" dirty="0">
                <a:ln>
                  <a:noFill/>
                </a:ln>
                <a:solidFill>
                  <a:srgbClr val="000000"/>
                </a:solidFill>
                <a:effectLst/>
                <a:uLnTx/>
                <a:uFillTx/>
                <a:latin typeface="Gill Alt One MT"/>
                <a:ea typeface="+mn-ea"/>
                <a:cs typeface="+mn-cs"/>
              </a:rPr>
              <a:t>i utbildning om antibiotikaresistens</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alpha val="70000"/>
                </a:prstClr>
              </a:solidFill>
              <a:effectLst/>
              <a:uLnTx/>
              <a:uFillTx/>
              <a:latin typeface="Gill Alt One MT" panose="020B0502020104020203"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1680835D-BDF4-437B-B589-2473688483A8}"/>
              </a:ext>
            </a:extLst>
          </p:cNvPr>
          <p:cNvSpPr txBox="1"/>
          <p:nvPr/>
        </p:nvSpPr>
        <p:spPr>
          <a:xfrm>
            <a:off x="2502040" y="4614595"/>
            <a:ext cx="74156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Presentationer, lärarhandledningar och elevuppgifter kan laddas ner från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Nationellt resurscentrum för biologiundervisnings webbplats: www.bioresurs.uu.se.</a:t>
            </a:r>
          </a:p>
        </p:txBody>
      </p:sp>
      <p:sp>
        <p:nvSpPr>
          <p:cNvPr id="4" name="textruta 3">
            <a:extLst>
              <a:ext uri="{FF2B5EF4-FFF2-40B4-BE49-F238E27FC236}">
                <a16:creationId xmlns:a16="http://schemas.microsoft.com/office/drawing/2014/main" id="{9481A7C1-A207-4930-9FA0-664CD4C606EE}"/>
              </a:ext>
            </a:extLst>
          </p:cNvPr>
          <p:cNvSpPr txBox="1"/>
          <p:nvPr/>
        </p:nvSpPr>
        <p:spPr>
          <a:xfrm>
            <a:off x="1939332" y="581685"/>
            <a:ext cx="838032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a:ea typeface="+mn-ea"/>
                <a:cs typeface="+mn-cs"/>
              </a:rPr>
              <a:t>PPT 4 – GYMNASIET</a:t>
            </a:r>
            <a:endParaRPr kumimoji="0" lang="en-SE" sz="1600" b="0" i="0" u="none" strike="noStrike" kern="1200" cap="none" spc="0" normalizeH="0" baseline="0" noProof="0" dirty="0">
              <a:ln>
                <a:noFill/>
              </a:ln>
              <a:solidFill>
                <a:prstClr val="black"/>
              </a:solidFill>
              <a:effectLst/>
              <a:uLnTx/>
              <a:uFillTx/>
              <a:latin typeface="Gill Alt One MT"/>
              <a:ea typeface="+mn-ea"/>
              <a:cs typeface="+mn-cs"/>
            </a:endParaRPr>
          </a:p>
        </p:txBody>
      </p:sp>
    </p:spTree>
    <p:extLst>
      <p:ext uri="{BB962C8B-B14F-4D97-AF65-F5344CB8AC3E}">
        <p14:creationId xmlns:p14="http://schemas.microsoft.com/office/powerpoint/2010/main" val="160752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 16">
            <a:extLst>
              <a:ext uri="{FF2B5EF4-FFF2-40B4-BE49-F238E27FC236}">
                <a16:creationId xmlns:a16="http://schemas.microsoft.com/office/drawing/2014/main" id="{ABFB6489-D8A9-4A34-90E8-C965220ABAC0}"/>
              </a:ext>
            </a:extLst>
          </p:cNvPr>
          <p:cNvSpPr/>
          <p:nvPr/>
        </p:nvSpPr>
        <p:spPr>
          <a:xfrm>
            <a:off x="1558364" y="355713"/>
            <a:ext cx="8905994" cy="6237887"/>
          </a:xfrm>
          <a:prstGeom prst="ellipse">
            <a:avLst/>
          </a:prstGeom>
          <a:solidFill>
            <a:schemeClr val="bg2"/>
          </a:solidFill>
          <a:ln w="171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 22">
            <a:extLst>
              <a:ext uri="{FF2B5EF4-FFF2-40B4-BE49-F238E27FC236}">
                <a16:creationId xmlns:a16="http://schemas.microsoft.com/office/drawing/2014/main" id="{981F7355-F9F4-412F-AF2A-A148E8A4467F}"/>
              </a:ext>
            </a:extLst>
          </p:cNvPr>
          <p:cNvSpPr/>
          <p:nvPr/>
        </p:nvSpPr>
        <p:spPr>
          <a:xfrm>
            <a:off x="3310360" y="1817673"/>
            <a:ext cx="5515094" cy="3190878"/>
          </a:xfrm>
          <a:prstGeom prst="ellipse">
            <a:avLst/>
          </a:prstGeom>
          <a:solidFill>
            <a:schemeClr val="accent3"/>
          </a:solidFill>
          <a:ln w="171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22C120F8-7438-4554-8C56-40C6CCEE965A}"/>
              </a:ext>
            </a:extLst>
          </p:cNvPr>
          <p:cNvPicPr>
            <a:picLocks noChangeAspect="1"/>
          </p:cNvPicPr>
          <p:nvPr/>
        </p:nvPicPr>
        <p:blipFill>
          <a:blip r:embed="rId3"/>
          <a:stretch>
            <a:fillRect/>
          </a:stretch>
        </p:blipFill>
        <p:spPr>
          <a:xfrm>
            <a:off x="2287507" y="4070857"/>
            <a:ext cx="1579001" cy="1042506"/>
          </a:xfrm>
          <a:prstGeom prst="rect">
            <a:avLst/>
          </a:prstGeom>
        </p:spPr>
      </p:pic>
      <p:pic>
        <p:nvPicPr>
          <p:cNvPr id="8" name="Bildobjekt 7">
            <a:extLst>
              <a:ext uri="{FF2B5EF4-FFF2-40B4-BE49-F238E27FC236}">
                <a16:creationId xmlns:a16="http://schemas.microsoft.com/office/drawing/2014/main" id="{23534E60-3EEF-4174-9448-BD9E7A5BD173}"/>
              </a:ext>
            </a:extLst>
          </p:cNvPr>
          <p:cNvPicPr>
            <a:picLocks noChangeAspect="1"/>
          </p:cNvPicPr>
          <p:nvPr/>
        </p:nvPicPr>
        <p:blipFill>
          <a:blip r:embed="rId4"/>
          <a:stretch>
            <a:fillRect/>
          </a:stretch>
        </p:blipFill>
        <p:spPr>
          <a:xfrm>
            <a:off x="5315806" y="5218175"/>
            <a:ext cx="963913" cy="1141370"/>
          </a:xfrm>
          <a:prstGeom prst="rect">
            <a:avLst/>
          </a:prstGeom>
        </p:spPr>
      </p:pic>
      <p:pic>
        <p:nvPicPr>
          <p:cNvPr id="9" name="Bildobjekt 8">
            <a:extLst>
              <a:ext uri="{FF2B5EF4-FFF2-40B4-BE49-F238E27FC236}">
                <a16:creationId xmlns:a16="http://schemas.microsoft.com/office/drawing/2014/main" id="{6509CE1F-031E-4200-B44D-7D9D726D1BDC}"/>
              </a:ext>
            </a:extLst>
          </p:cNvPr>
          <p:cNvPicPr>
            <a:picLocks noChangeAspect="1"/>
          </p:cNvPicPr>
          <p:nvPr/>
        </p:nvPicPr>
        <p:blipFill>
          <a:blip r:embed="rId5"/>
          <a:stretch>
            <a:fillRect/>
          </a:stretch>
        </p:blipFill>
        <p:spPr>
          <a:xfrm>
            <a:off x="8188166" y="2630621"/>
            <a:ext cx="2182557" cy="2676376"/>
          </a:xfrm>
          <a:prstGeom prst="rect">
            <a:avLst/>
          </a:prstGeom>
        </p:spPr>
      </p:pic>
      <p:pic>
        <p:nvPicPr>
          <p:cNvPr id="11" name="Bildobjekt 10">
            <a:extLst>
              <a:ext uri="{FF2B5EF4-FFF2-40B4-BE49-F238E27FC236}">
                <a16:creationId xmlns:a16="http://schemas.microsoft.com/office/drawing/2014/main" id="{1D65DFF3-F02D-409F-93E7-95A630C6D617}"/>
              </a:ext>
            </a:extLst>
          </p:cNvPr>
          <p:cNvPicPr>
            <a:picLocks noChangeAspect="1"/>
          </p:cNvPicPr>
          <p:nvPr/>
        </p:nvPicPr>
        <p:blipFill rotWithShape="1">
          <a:blip r:embed="rId6"/>
          <a:srcRect l="14516" t="22634" r="8271" b="19766"/>
          <a:stretch/>
        </p:blipFill>
        <p:spPr>
          <a:xfrm>
            <a:off x="6067907" y="771527"/>
            <a:ext cx="1908447" cy="953143"/>
          </a:xfrm>
          <a:prstGeom prst="rect">
            <a:avLst/>
          </a:prstGeom>
          <a:effectLst>
            <a:reflection stA="0" endPos="65000" dist="50800" dir="5400000" sy="-100000" algn="bl" rotWithShape="0"/>
          </a:effectLst>
        </p:spPr>
      </p:pic>
      <p:sp>
        <p:nvSpPr>
          <p:cNvPr id="14" name="textruta 13">
            <a:extLst>
              <a:ext uri="{FF2B5EF4-FFF2-40B4-BE49-F238E27FC236}">
                <a16:creationId xmlns:a16="http://schemas.microsoft.com/office/drawing/2014/main" id="{C64DE72A-BB29-46DA-8B91-94A0A361C750}"/>
              </a:ext>
            </a:extLst>
          </p:cNvPr>
          <p:cNvSpPr txBox="1"/>
          <p:nvPr/>
        </p:nvSpPr>
        <p:spPr>
          <a:xfrm>
            <a:off x="3859522" y="2944853"/>
            <a:ext cx="451854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i="0" u="none" strike="noStrike" kern="1200" cap="none" spc="0" normalizeH="0" baseline="0" noProof="0" dirty="0">
                <a:ln>
                  <a:noFill/>
                </a:ln>
                <a:solidFill>
                  <a:prstClr val="black"/>
                </a:solidFill>
                <a:effectLst/>
                <a:uLnTx/>
                <a:uFillTx/>
                <a:latin typeface="+mj-lt"/>
                <a:ea typeface="+mn-ea"/>
                <a:cs typeface="+mn-cs"/>
              </a:rPr>
              <a:t>Hur sprids resistens?</a:t>
            </a:r>
          </a:p>
        </p:txBody>
      </p:sp>
      <p:pic>
        <p:nvPicPr>
          <p:cNvPr id="10" name="Bildobjekt 9">
            <a:extLst>
              <a:ext uri="{FF2B5EF4-FFF2-40B4-BE49-F238E27FC236}">
                <a16:creationId xmlns:a16="http://schemas.microsoft.com/office/drawing/2014/main" id="{6C7F3EB2-32FB-4F64-8A0B-0632F0F52F0E}"/>
              </a:ext>
            </a:extLst>
          </p:cNvPr>
          <p:cNvPicPr>
            <a:picLocks noChangeAspect="1"/>
          </p:cNvPicPr>
          <p:nvPr/>
        </p:nvPicPr>
        <p:blipFill>
          <a:blip r:embed="rId7"/>
          <a:stretch>
            <a:fillRect/>
          </a:stretch>
        </p:blipFill>
        <p:spPr>
          <a:xfrm>
            <a:off x="7370818" y="1081709"/>
            <a:ext cx="1950889" cy="1036410"/>
          </a:xfrm>
          <a:prstGeom prst="rect">
            <a:avLst/>
          </a:prstGeom>
        </p:spPr>
      </p:pic>
      <p:sp>
        <p:nvSpPr>
          <p:cNvPr id="16" name="textruta 15">
            <a:extLst>
              <a:ext uri="{FF2B5EF4-FFF2-40B4-BE49-F238E27FC236}">
                <a16:creationId xmlns:a16="http://schemas.microsoft.com/office/drawing/2014/main" id="{17113EBB-ED28-400B-ADFD-CEBD02687CF2}"/>
              </a:ext>
            </a:extLst>
          </p:cNvPr>
          <p:cNvSpPr txBox="1"/>
          <p:nvPr/>
        </p:nvSpPr>
        <p:spPr>
          <a:xfrm>
            <a:off x="285467" y="1599914"/>
            <a:ext cx="19281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mj-lt"/>
                <a:ea typeface="+mn-ea"/>
                <a:cs typeface="+mn-cs"/>
              </a:rPr>
              <a:t>Antibiotika för människor</a:t>
            </a:r>
          </a:p>
        </p:txBody>
      </p:sp>
      <p:sp>
        <p:nvSpPr>
          <p:cNvPr id="18" name="textruta 17">
            <a:extLst>
              <a:ext uri="{FF2B5EF4-FFF2-40B4-BE49-F238E27FC236}">
                <a16:creationId xmlns:a16="http://schemas.microsoft.com/office/drawing/2014/main" id="{70050C7F-9186-494E-98AF-761A35D4BFC9}"/>
              </a:ext>
            </a:extLst>
          </p:cNvPr>
          <p:cNvSpPr txBox="1"/>
          <p:nvPr/>
        </p:nvSpPr>
        <p:spPr>
          <a:xfrm>
            <a:off x="1009708" y="4835012"/>
            <a:ext cx="8860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mj-lt"/>
                <a:ea typeface="+mn-ea"/>
                <a:cs typeface="+mn-cs"/>
              </a:rPr>
              <a:t>Turism</a:t>
            </a:r>
          </a:p>
        </p:txBody>
      </p:sp>
      <p:sp>
        <p:nvSpPr>
          <p:cNvPr id="19" name="textruta 18">
            <a:extLst>
              <a:ext uri="{FF2B5EF4-FFF2-40B4-BE49-F238E27FC236}">
                <a16:creationId xmlns:a16="http://schemas.microsoft.com/office/drawing/2014/main" id="{A7272051-0B12-41EF-B1EE-5CFE3F05B787}"/>
              </a:ext>
            </a:extLst>
          </p:cNvPr>
          <p:cNvSpPr txBox="1"/>
          <p:nvPr/>
        </p:nvSpPr>
        <p:spPr>
          <a:xfrm>
            <a:off x="6462933" y="5327195"/>
            <a:ext cx="14570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mj-lt"/>
                <a:ea typeface="+mn-ea"/>
                <a:cs typeface="+mn-cs"/>
              </a:rPr>
              <a:t>Import av djur och livsmedel</a:t>
            </a:r>
          </a:p>
        </p:txBody>
      </p:sp>
      <p:sp>
        <p:nvSpPr>
          <p:cNvPr id="20" name="textruta 19">
            <a:extLst>
              <a:ext uri="{FF2B5EF4-FFF2-40B4-BE49-F238E27FC236}">
                <a16:creationId xmlns:a16="http://schemas.microsoft.com/office/drawing/2014/main" id="{77A7C9D6-9A2A-4F72-B6D8-4AE61D42E693}"/>
              </a:ext>
            </a:extLst>
          </p:cNvPr>
          <p:cNvSpPr txBox="1"/>
          <p:nvPr/>
        </p:nvSpPr>
        <p:spPr>
          <a:xfrm>
            <a:off x="10557993" y="3968809"/>
            <a:ext cx="13636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mj-lt"/>
                <a:ea typeface="+mn-ea"/>
                <a:cs typeface="+mn-cs"/>
              </a:rPr>
              <a:t>Utsläpp av antibiotika i miljön</a:t>
            </a:r>
          </a:p>
        </p:txBody>
      </p:sp>
      <p:sp>
        <p:nvSpPr>
          <p:cNvPr id="22" name="textruta 21">
            <a:extLst>
              <a:ext uri="{FF2B5EF4-FFF2-40B4-BE49-F238E27FC236}">
                <a16:creationId xmlns:a16="http://schemas.microsoft.com/office/drawing/2014/main" id="{B98499F5-F6A5-49FA-8C14-A439BB41D433}"/>
              </a:ext>
            </a:extLst>
          </p:cNvPr>
          <p:cNvSpPr txBox="1"/>
          <p:nvPr/>
        </p:nvSpPr>
        <p:spPr>
          <a:xfrm>
            <a:off x="9735970" y="355713"/>
            <a:ext cx="22127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mj-lt"/>
                <a:ea typeface="+mn-ea"/>
                <a:cs typeface="+mn-cs"/>
              </a:rPr>
              <a:t>Antibiotika för sällskapsdjur och produktionsdjur</a:t>
            </a:r>
          </a:p>
        </p:txBody>
      </p:sp>
      <p:sp>
        <p:nvSpPr>
          <p:cNvPr id="2" name="Rektangel 1">
            <a:extLst>
              <a:ext uri="{FF2B5EF4-FFF2-40B4-BE49-F238E27FC236}">
                <a16:creationId xmlns:a16="http://schemas.microsoft.com/office/drawing/2014/main" id="{F7C4D3A8-CA72-43DF-B9D2-1B42FE1C0B7E}"/>
              </a:ext>
            </a:extLst>
          </p:cNvPr>
          <p:cNvSpPr/>
          <p:nvPr/>
        </p:nvSpPr>
        <p:spPr>
          <a:xfrm>
            <a:off x="10464358" y="6455100"/>
            <a:ext cx="1616596" cy="276999"/>
          </a:xfrm>
          <a:prstGeom prst="rect">
            <a:avLst/>
          </a:prstGeom>
        </p:spPr>
        <p:txBody>
          <a:bodyPr wrap="none">
            <a:spAutoFit/>
          </a:bodyPr>
          <a:lstStyle/>
          <a:p>
            <a:r>
              <a:rPr lang="sv-SE" sz="1200" dirty="0"/>
              <a:t>Alla bilder. pixabay.com</a:t>
            </a:r>
          </a:p>
        </p:txBody>
      </p:sp>
      <p:pic>
        <p:nvPicPr>
          <p:cNvPr id="4" name="Bild 3">
            <a:extLst>
              <a:ext uri="{FF2B5EF4-FFF2-40B4-BE49-F238E27FC236}">
                <a16:creationId xmlns:a16="http://schemas.microsoft.com/office/drawing/2014/main" id="{5534EF16-AB44-49EC-8CF7-208D151F49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3689" y="317702"/>
            <a:ext cx="4624218" cy="6540298"/>
          </a:xfrm>
          <a:prstGeom prst="rect">
            <a:avLst/>
          </a:prstGeom>
        </p:spPr>
      </p:pic>
    </p:spTree>
    <p:extLst>
      <p:ext uri="{BB962C8B-B14F-4D97-AF65-F5344CB8AC3E}">
        <p14:creationId xmlns:p14="http://schemas.microsoft.com/office/powerpoint/2010/main" val="329666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53241063-978A-403B-A890-47C4C79E675F}"/>
              </a:ext>
            </a:extLst>
          </p:cNvPr>
          <p:cNvGraphicFramePr>
            <a:graphicFrameLocks/>
          </p:cNvGraphicFramePr>
          <p:nvPr>
            <p:extLst>
              <p:ext uri="{D42A27DB-BD31-4B8C-83A1-F6EECF244321}">
                <p14:modId xmlns:p14="http://schemas.microsoft.com/office/powerpoint/2010/main" val="4003637489"/>
              </p:ext>
            </p:extLst>
          </p:nvPr>
        </p:nvGraphicFramePr>
        <p:xfrm>
          <a:off x="290972" y="806116"/>
          <a:ext cx="6431800" cy="5966006"/>
        </p:xfrm>
        <a:graphic>
          <a:graphicData uri="http://schemas.openxmlformats.org/drawingml/2006/chart">
            <c:chart xmlns:c="http://schemas.openxmlformats.org/drawingml/2006/chart" xmlns:r="http://schemas.openxmlformats.org/officeDocument/2006/relationships" r:id="rId3"/>
          </a:graphicData>
        </a:graphic>
      </p:graphicFrame>
      <p:sp>
        <p:nvSpPr>
          <p:cNvPr id="5" name="Rubrik 1"/>
          <p:cNvSpPr>
            <a:spLocks noGrp="1"/>
          </p:cNvSpPr>
          <p:nvPr>
            <p:ph type="title"/>
          </p:nvPr>
        </p:nvSpPr>
        <p:spPr>
          <a:xfrm>
            <a:off x="588178" y="173010"/>
            <a:ext cx="10561646" cy="881222"/>
          </a:xfrm>
        </p:spPr>
        <p:txBody>
          <a:bodyPr>
            <a:normAutofit/>
          </a:bodyPr>
          <a:lstStyle/>
          <a:p>
            <a:r>
              <a:rPr lang="sv-SE" sz="4000" dirty="0"/>
              <a:t>Antibiotikaanvändning i djurhållning</a:t>
            </a:r>
          </a:p>
        </p:txBody>
      </p:sp>
      <p:pic>
        <p:nvPicPr>
          <p:cNvPr id="12" name="Picture 8" descr="A picture containing outdoor, crocodilian reptile, plant, pond&#10;&#10;Description automatically generated">
            <a:extLst>
              <a:ext uri="{FF2B5EF4-FFF2-40B4-BE49-F238E27FC236}">
                <a16:creationId xmlns:a16="http://schemas.microsoft.com/office/drawing/2014/main" id="{22B87D1B-E0AF-42A5-86D2-5A38D502544C}"/>
              </a:ext>
            </a:extLst>
          </p:cNvPr>
          <p:cNvPicPr preferRelativeResize="0">
            <a:picLocks/>
          </p:cNvPicPr>
          <p:nvPr/>
        </p:nvPicPr>
        <p:blipFill rotWithShape="1">
          <a:blip r:embed="rId4"/>
          <a:srcRect b="15284"/>
          <a:stretch/>
        </p:blipFill>
        <p:spPr>
          <a:xfrm>
            <a:off x="8265118" y="173010"/>
            <a:ext cx="3732855" cy="2108170"/>
          </a:xfrm>
          <a:prstGeom prst="rect">
            <a:avLst/>
          </a:prstGeom>
        </p:spPr>
      </p:pic>
      <p:pic>
        <p:nvPicPr>
          <p:cNvPr id="1026" name="Picture 2">
            <a:extLst>
              <a:ext uri="{FF2B5EF4-FFF2-40B4-BE49-F238E27FC236}">
                <a16:creationId xmlns:a16="http://schemas.microsoft.com/office/drawing/2014/main" id="{B721986D-3E68-463D-B545-1CCB9B5EB48F}"/>
              </a:ext>
            </a:extLst>
          </p:cNvPr>
          <p:cNvPicPr>
            <a:picLocks noChangeArrowheads="1"/>
          </p:cNvPicPr>
          <p:nvPr/>
        </p:nvPicPr>
        <p:blipFill rotWithShape="1">
          <a:blip r:embed="rId5">
            <a:extLst>
              <a:ext uri="{28A0092B-C50C-407E-A947-70E740481C1C}">
                <a14:useLocalDpi xmlns:a14="http://schemas.microsoft.com/office/drawing/2010/main" val="0"/>
              </a:ext>
            </a:extLst>
          </a:blip>
          <a:srcRect l="3440" t="27659" r="14813" b="10861"/>
          <a:stretch/>
        </p:blipFill>
        <p:spPr bwMode="auto">
          <a:xfrm>
            <a:off x="8277545" y="2376559"/>
            <a:ext cx="3708000" cy="21081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A93A8146-6270-4FA3-ADB7-09E7A424C2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181" b="8019"/>
          <a:stretch/>
        </p:blipFill>
        <p:spPr bwMode="auto">
          <a:xfrm>
            <a:off x="8268935" y="4576820"/>
            <a:ext cx="3729038" cy="210817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35F5C35F-DADE-4158-AFF1-35878966772D}"/>
              </a:ext>
            </a:extLst>
          </p:cNvPr>
          <p:cNvSpPr/>
          <p:nvPr/>
        </p:nvSpPr>
        <p:spPr>
          <a:xfrm>
            <a:off x="10289247" y="6407991"/>
            <a:ext cx="1696298" cy="276999"/>
          </a:xfrm>
          <a:prstGeom prst="rect">
            <a:avLst/>
          </a:prstGeom>
        </p:spPr>
        <p:txBody>
          <a:bodyPr wrap="none">
            <a:spAutoFit/>
          </a:bodyPr>
          <a:lstStyle/>
          <a:p>
            <a:r>
              <a:rPr lang="sv-SE" sz="1200" dirty="0">
                <a:solidFill>
                  <a:schemeClr val="bg1"/>
                </a:solidFill>
              </a:rPr>
              <a:t>commons.wikimedia.org</a:t>
            </a:r>
          </a:p>
        </p:txBody>
      </p:sp>
      <p:sp>
        <p:nvSpPr>
          <p:cNvPr id="15" name="Rektangel 14">
            <a:extLst>
              <a:ext uri="{FF2B5EF4-FFF2-40B4-BE49-F238E27FC236}">
                <a16:creationId xmlns:a16="http://schemas.microsoft.com/office/drawing/2014/main" id="{8D8E7D75-18C3-47ED-B2AE-299F987A1AAA}"/>
              </a:ext>
            </a:extLst>
          </p:cNvPr>
          <p:cNvSpPr/>
          <p:nvPr/>
        </p:nvSpPr>
        <p:spPr>
          <a:xfrm>
            <a:off x="10301675" y="4175764"/>
            <a:ext cx="1696298" cy="276999"/>
          </a:xfrm>
          <a:prstGeom prst="rect">
            <a:avLst/>
          </a:prstGeom>
        </p:spPr>
        <p:txBody>
          <a:bodyPr wrap="none">
            <a:spAutoFit/>
          </a:bodyPr>
          <a:lstStyle/>
          <a:p>
            <a:r>
              <a:rPr lang="sv-SE" sz="1200" dirty="0">
                <a:solidFill>
                  <a:schemeClr val="bg1"/>
                </a:solidFill>
              </a:rPr>
              <a:t>commons.wikimedia.org</a:t>
            </a:r>
          </a:p>
        </p:txBody>
      </p:sp>
      <p:sp>
        <p:nvSpPr>
          <p:cNvPr id="3" name="Rektangel 2">
            <a:extLst>
              <a:ext uri="{FF2B5EF4-FFF2-40B4-BE49-F238E27FC236}">
                <a16:creationId xmlns:a16="http://schemas.microsoft.com/office/drawing/2014/main" id="{9F0CF67D-6691-4DB6-9AF3-02FE2BF6500A}"/>
              </a:ext>
            </a:extLst>
          </p:cNvPr>
          <p:cNvSpPr/>
          <p:nvPr/>
        </p:nvSpPr>
        <p:spPr>
          <a:xfrm>
            <a:off x="11051507" y="1997762"/>
            <a:ext cx="934038" cy="276999"/>
          </a:xfrm>
          <a:prstGeom prst="rect">
            <a:avLst/>
          </a:prstGeom>
        </p:spPr>
        <p:txBody>
          <a:bodyPr wrap="none">
            <a:spAutoFit/>
          </a:bodyPr>
          <a:lstStyle/>
          <a:p>
            <a:r>
              <a:rPr lang="sv-SE" sz="1200" dirty="0">
                <a:solidFill>
                  <a:schemeClr val="bg1"/>
                </a:solidFill>
              </a:rPr>
              <a:t>pixabay.com</a:t>
            </a:r>
          </a:p>
        </p:txBody>
      </p:sp>
      <p:sp>
        <p:nvSpPr>
          <p:cNvPr id="18" name="Rektangel med rundade hörn 4">
            <a:extLst>
              <a:ext uri="{FF2B5EF4-FFF2-40B4-BE49-F238E27FC236}">
                <a16:creationId xmlns:a16="http://schemas.microsoft.com/office/drawing/2014/main" id="{16746FD5-0207-4E33-84B6-7F834D9456E8}"/>
              </a:ext>
            </a:extLst>
          </p:cNvPr>
          <p:cNvSpPr/>
          <p:nvPr/>
        </p:nvSpPr>
        <p:spPr>
          <a:xfrm>
            <a:off x="2841241" y="1717200"/>
            <a:ext cx="5015666" cy="1251705"/>
          </a:xfrm>
          <a:prstGeom prst="roundRect">
            <a:avLst>
              <a:gd name="adj" fmla="val 9709"/>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800"/>
              </a:spcBef>
            </a:pPr>
            <a:r>
              <a:rPr lang="sv-SE" sz="2800" dirty="0">
                <a:solidFill>
                  <a:schemeClr val="tx1"/>
                </a:solidFill>
              </a:rPr>
              <a:t>Det används mer antibiotika till djur än till människor i världen</a:t>
            </a:r>
            <a:endParaRPr lang="sv-SE" sz="2800" dirty="0"/>
          </a:p>
        </p:txBody>
      </p:sp>
      <p:sp>
        <p:nvSpPr>
          <p:cNvPr id="20" name="Rektangel med rundade hörn 4">
            <a:extLst>
              <a:ext uri="{FF2B5EF4-FFF2-40B4-BE49-F238E27FC236}">
                <a16:creationId xmlns:a16="http://schemas.microsoft.com/office/drawing/2014/main" id="{5FCF7DF4-1BF8-4D8C-ADB6-630E33A860E7}"/>
              </a:ext>
            </a:extLst>
          </p:cNvPr>
          <p:cNvSpPr/>
          <p:nvPr/>
        </p:nvSpPr>
        <p:spPr>
          <a:xfrm>
            <a:off x="2841241" y="3233024"/>
            <a:ext cx="5015666" cy="1251705"/>
          </a:xfrm>
          <a:prstGeom prst="roundRect">
            <a:avLst>
              <a:gd name="adj" fmla="val 9709"/>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800" dirty="0">
                <a:solidFill>
                  <a:schemeClr val="tx1"/>
                </a:solidFill>
              </a:rPr>
              <a:t>Är det farligt att äta kött från djur som fått antibiotika?</a:t>
            </a:r>
          </a:p>
        </p:txBody>
      </p:sp>
    </p:spTree>
    <p:extLst>
      <p:ext uri="{BB962C8B-B14F-4D97-AF65-F5344CB8AC3E}">
        <p14:creationId xmlns:p14="http://schemas.microsoft.com/office/powerpoint/2010/main" val="154065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598" y="441711"/>
            <a:ext cx="9306158" cy="550985"/>
          </a:xfrm>
        </p:spPr>
        <p:txBody>
          <a:bodyPr anchor="b">
            <a:normAutofit fontScale="90000"/>
          </a:bodyPr>
          <a:lstStyle/>
          <a:p>
            <a:r>
              <a:rPr lang="sv-SE" dirty="0"/>
              <a:t>Två kategorier av antibiotika</a:t>
            </a:r>
          </a:p>
        </p:txBody>
      </p:sp>
      <p:sp>
        <p:nvSpPr>
          <p:cNvPr id="7" name="Rektangel med rundade hörn 4">
            <a:extLst>
              <a:ext uri="{FF2B5EF4-FFF2-40B4-BE49-F238E27FC236}">
                <a16:creationId xmlns:a16="http://schemas.microsoft.com/office/drawing/2014/main" id="{0F4B15D7-4CB0-457C-96D2-2417510B1D8F}"/>
              </a:ext>
            </a:extLst>
          </p:cNvPr>
          <p:cNvSpPr/>
          <p:nvPr/>
        </p:nvSpPr>
        <p:spPr>
          <a:xfrm>
            <a:off x="726830" y="1129329"/>
            <a:ext cx="8065478" cy="4833951"/>
          </a:xfrm>
          <a:prstGeom prst="roundRect">
            <a:avLst>
              <a:gd name="adj" fmla="val 9709"/>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800" dirty="0">
                <a:solidFill>
                  <a:schemeClr val="tx1"/>
                </a:solidFill>
                <a:latin typeface="+mj-lt"/>
              </a:rPr>
              <a:t>Smalspektrum</a:t>
            </a:r>
          </a:p>
          <a:p>
            <a:pPr marL="357188" lvl="1" indent="-342900">
              <a:spcBef>
                <a:spcPts val="1000"/>
              </a:spcBef>
              <a:buFont typeface="Arial" panose="020B0604020202020204" pitchFamily="34" charset="0"/>
              <a:buChar char="•"/>
            </a:pPr>
            <a:r>
              <a:rPr lang="sv-SE" sz="2000" dirty="0">
                <a:solidFill>
                  <a:schemeClr val="tx1"/>
                </a:solidFill>
                <a:latin typeface="+mj-lt"/>
              </a:rPr>
              <a:t>Specifikt verksamt mot vissa grupper/arter av bakterier</a:t>
            </a:r>
          </a:p>
          <a:p>
            <a:pPr marL="357188" lvl="1" indent="-342900">
              <a:spcBef>
                <a:spcPts val="1000"/>
              </a:spcBef>
              <a:buFont typeface="Arial" panose="020B0604020202020204" pitchFamily="34" charset="0"/>
              <a:buChar char="•"/>
            </a:pPr>
            <a:r>
              <a:rPr lang="sv-SE" sz="2000" dirty="0">
                <a:solidFill>
                  <a:schemeClr val="tx1"/>
                </a:solidFill>
                <a:latin typeface="+mj-lt"/>
              </a:rPr>
              <a:t>Lägre risk för selektion av resistenta bakterier eftersom </a:t>
            </a:r>
            <a:br>
              <a:rPr lang="sv-SE" sz="2000" dirty="0">
                <a:solidFill>
                  <a:schemeClr val="tx1"/>
                </a:solidFill>
                <a:latin typeface="+mj-lt"/>
              </a:rPr>
            </a:br>
            <a:r>
              <a:rPr lang="sv-SE" sz="2000" dirty="0">
                <a:solidFill>
                  <a:schemeClr val="tx1"/>
                </a:solidFill>
                <a:latin typeface="+mj-lt"/>
              </a:rPr>
              <a:t>färre bakterier påverkas</a:t>
            </a:r>
          </a:p>
          <a:p>
            <a:r>
              <a:rPr lang="sv-SE" sz="2800" dirty="0">
                <a:solidFill>
                  <a:schemeClr val="tx1"/>
                </a:solidFill>
                <a:latin typeface="+mj-lt"/>
              </a:rPr>
              <a:t>Bredspektrum</a:t>
            </a:r>
          </a:p>
          <a:p>
            <a:pPr marL="357188" lvl="1" indent="-342900">
              <a:spcBef>
                <a:spcPts val="1000"/>
              </a:spcBef>
              <a:buFont typeface="Arial" panose="020B0604020202020204" pitchFamily="34" charset="0"/>
              <a:buChar char="•"/>
            </a:pPr>
            <a:r>
              <a:rPr lang="sv-SE" sz="2000" dirty="0">
                <a:solidFill>
                  <a:schemeClr val="tx1"/>
                </a:solidFill>
                <a:latin typeface="+mj-lt"/>
              </a:rPr>
              <a:t>Verksamt mot flera olika grupper av bakterier</a:t>
            </a:r>
          </a:p>
          <a:p>
            <a:pPr marL="357188" lvl="1" indent="-342900">
              <a:spcBef>
                <a:spcPts val="1000"/>
              </a:spcBef>
              <a:buFont typeface="Arial" panose="020B0604020202020204" pitchFamily="34" charset="0"/>
              <a:buChar char="•"/>
            </a:pPr>
            <a:r>
              <a:rPr lang="sv-SE" sz="2000" dirty="0">
                <a:solidFill>
                  <a:schemeClr val="tx1"/>
                </a:solidFill>
                <a:latin typeface="+mj-lt"/>
              </a:rPr>
              <a:t>Angriper även normalfloran</a:t>
            </a:r>
          </a:p>
          <a:p>
            <a:pPr marL="357188" lvl="1" indent="-342900">
              <a:spcBef>
                <a:spcPts val="1000"/>
              </a:spcBef>
              <a:buFont typeface="Arial" panose="020B0604020202020204" pitchFamily="34" charset="0"/>
              <a:buChar char="•"/>
            </a:pPr>
            <a:r>
              <a:rPr lang="sv-SE" sz="2000" dirty="0">
                <a:solidFill>
                  <a:schemeClr val="tx1"/>
                </a:solidFill>
                <a:latin typeface="+mj-lt"/>
                <a:ea typeface="+mn-lt"/>
                <a:cs typeface="+mn-lt"/>
              </a:rPr>
              <a:t>Fler bieffekter </a:t>
            </a:r>
            <a:endParaRPr lang="sv-SE" sz="2000" dirty="0">
              <a:solidFill>
                <a:schemeClr val="tx1"/>
              </a:solidFill>
              <a:latin typeface="+mj-lt"/>
            </a:endParaRPr>
          </a:p>
          <a:p>
            <a:pPr marL="357188" lvl="1" indent="-342900">
              <a:spcBef>
                <a:spcPts val="1000"/>
              </a:spcBef>
              <a:buFont typeface="Arial" panose="020B0604020202020204" pitchFamily="34" charset="0"/>
              <a:buChar char="•"/>
            </a:pPr>
            <a:r>
              <a:rPr lang="sv-SE" sz="2000" dirty="0">
                <a:solidFill>
                  <a:schemeClr val="tx1"/>
                </a:solidFill>
                <a:latin typeface="+mj-lt"/>
              </a:rPr>
              <a:t>Större risk för selektion av resistenta bakterier eftersom fler </a:t>
            </a:r>
            <a:br>
              <a:rPr lang="sv-SE" sz="2000" dirty="0">
                <a:solidFill>
                  <a:schemeClr val="tx1"/>
                </a:solidFill>
                <a:latin typeface="+mj-lt"/>
              </a:rPr>
            </a:br>
            <a:r>
              <a:rPr lang="sv-SE" sz="2000" dirty="0">
                <a:solidFill>
                  <a:schemeClr val="tx1"/>
                </a:solidFill>
                <a:latin typeface="+mj-lt"/>
              </a:rPr>
              <a:t>bakterier påverkas av antibiotikan</a:t>
            </a:r>
            <a:endParaRPr lang="sv-SE" sz="2000" dirty="0">
              <a:solidFill>
                <a:schemeClr val="tx1"/>
              </a:solidFill>
              <a:latin typeface="+mj-lt"/>
              <a:cs typeface="Calibri"/>
            </a:endParaRPr>
          </a:p>
          <a:p>
            <a:pPr marL="357188" lvl="1" indent="-342900">
              <a:spcBef>
                <a:spcPts val="1000"/>
              </a:spcBef>
              <a:buFont typeface="Arial" panose="020B0604020202020204" pitchFamily="34" charset="0"/>
              <a:buChar char="•"/>
            </a:pPr>
            <a:r>
              <a:rPr lang="sv-SE" sz="2000" b="1" dirty="0">
                <a:solidFill>
                  <a:schemeClr val="tx1"/>
                </a:solidFill>
                <a:latin typeface="+mj-lt"/>
              </a:rPr>
              <a:t>Räddar liv vid allvarliga infektioner då </a:t>
            </a:r>
            <a:r>
              <a:rPr lang="sv-SE" sz="2000" b="1" dirty="0" err="1">
                <a:solidFill>
                  <a:schemeClr val="tx1"/>
                </a:solidFill>
                <a:latin typeface="+mj-lt"/>
              </a:rPr>
              <a:t>patogenen</a:t>
            </a:r>
            <a:r>
              <a:rPr lang="sv-SE" sz="2000" b="1" dirty="0">
                <a:solidFill>
                  <a:schemeClr val="tx1"/>
                </a:solidFill>
                <a:latin typeface="+mj-lt"/>
              </a:rPr>
              <a:t> är okänd!</a:t>
            </a:r>
          </a:p>
        </p:txBody>
      </p:sp>
      <p:pic>
        <p:nvPicPr>
          <p:cNvPr id="13" name="Bildobjekt 12">
            <a:extLst>
              <a:ext uri="{FF2B5EF4-FFF2-40B4-BE49-F238E27FC236}">
                <a16:creationId xmlns:a16="http://schemas.microsoft.com/office/drawing/2014/main" id="{C454F540-F75F-4C61-96B7-C11E1AAF6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142" y="1141052"/>
            <a:ext cx="4021016" cy="4021016"/>
          </a:xfrm>
          <a:prstGeom prst="rect">
            <a:avLst/>
          </a:prstGeom>
        </p:spPr>
      </p:pic>
    </p:spTree>
    <p:extLst>
      <p:ext uri="{BB962C8B-B14F-4D97-AF65-F5344CB8AC3E}">
        <p14:creationId xmlns:p14="http://schemas.microsoft.com/office/powerpoint/2010/main" val="256618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236FB4F-BCD7-4F9E-A9F2-24A12FCA95AF}"/>
              </a:ext>
            </a:extLst>
          </p:cNvPr>
          <p:cNvSpPr txBox="1">
            <a:spLocks/>
          </p:cNvSpPr>
          <p:nvPr/>
        </p:nvSpPr>
        <p:spPr>
          <a:xfrm>
            <a:off x="838200" y="205383"/>
            <a:ext cx="10515600" cy="831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000" dirty="0"/>
              <a:t>Risker med resistenta bakterier i normalfloran</a:t>
            </a:r>
          </a:p>
        </p:txBody>
      </p:sp>
      <p:grpSp>
        <p:nvGrpSpPr>
          <p:cNvPr id="21" name="Grupp 20">
            <a:extLst>
              <a:ext uri="{FF2B5EF4-FFF2-40B4-BE49-F238E27FC236}">
                <a16:creationId xmlns:a16="http://schemas.microsoft.com/office/drawing/2014/main" id="{58183AAA-7BA4-4189-8C8E-5DF1C7C0CD90}"/>
              </a:ext>
            </a:extLst>
          </p:cNvPr>
          <p:cNvGrpSpPr>
            <a:grpSpLocks noChangeAspect="1"/>
          </p:cNvGrpSpPr>
          <p:nvPr/>
        </p:nvGrpSpPr>
        <p:grpSpPr>
          <a:xfrm>
            <a:off x="3674924" y="1355243"/>
            <a:ext cx="1834491" cy="1430353"/>
            <a:chOff x="2038350" y="1628775"/>
            <a:chExt cx="4410075" cy="3438525"/>
          </a:xfrm>
        </p:grpSpPr>
        <p:sp>
          <p:nvSpPr>
            <p:cNvPr id="22" name="Rektangel: rundade hörn 21">
              <a:extLst>
                <a:ext uri="{FF2B5EF4-FFF2-40B4-BE49-F238E27FC236}">
                  <a16:creationId xmlns:a16="http://schemas.microsoft.com/office/drawing/2014/main" id="{2D91BA60-D35A-45F7-B3AC-0B16F5F5C255}"/>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Flödesschema: Begränsare 5">
              <a:extLst>
                <a:ext uri="{FF2B5EF4-FFF2-40B4-BE49-F238E27FC236}">
                  <a16:creationId xmlns:a16="http://schemas.microsoft.com/office/drawing/2014/main" id="{B02547FE-FCA8-457E-BC81-CD7412044EC0}"/>
                </a:ext>
              </a:extLst>
            </p:cNvPr>
            <p:cNvSpPr>
              <a:spLocks noChangeAspect="1"/>
            </p:cNvSpPr>
            <p:nvPr/>
          </p:nvSpPr>
          <p:spPr>
            <a:xfrm rot="2649125">
              <a:off x="4076906" y="251887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lödesschema: Begränsare 5">
              <a:extLst>
                <a:ext uri="{FF2B5EF4-FFF2-40B4-BE49-F238E27FC236}">
                  <a16:creationId xmlns:a16="http://schemas.microsoft.com/office/drawing/2014/main" id="{485C97A9-5D45-4145-955D-955422C46252}"/>
                </a:ext>
              </a:extLst>
            </p:cNvPr>
            <p:cNvSpPr>
              <a:spLocks noChangeAspect="1"/>
            </p:cNvSpPr>
            <p:nvPr/>
          </p:nvSpPr>
          <p:spPr>
            <a:xfrm rot="20520647">
              <a:off x="4240507" y="350216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Flödesschema: Begränsare 5">
              <a:extLst>
                <a:ext uri="{FF2B5EF4-FFF2-40B4-BE49-F238E27FC236}">
                  <a16:creationId xmlns:a16="http://schemas.microsoft.com/office/drawing/2014/main" id="{0E75F9FD-C105-4006-B6AD-56F3642773A3}"/>
                </a:ext>
              </a:extLst>
            </p:cNvPr>
            <p:cNvSpPr>
              <a:spLocks noChangeAspect="1"/>
            </p:cNvSpPr>
            <p:nvPr/>
          </p:nvSpPr>
          <p:spPr>
            <a:xfrm rot="20520647">
              <a:off x="4870605" y="4080681"/>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lödesschema: Begränsare 5">
              <a:extLst>
                <a:ext uri="{FF2B5EF4-FFF2-40B4-BE49-F238E27FC236}">
                  <a16:creationId xmlns:a16="http://schemas.microsoft.com/office/drawing/2014/main" id="{4864816A-8A4A-4488-A801-A3AD9FA72526}"/>
                </a:ext>
              </a:extLst>
            </p:cNvPr>
            <p:cNvSpPr>
              <a:spLocks noChangeAspect="1"/>
            </p:cNvSpPr>
            <p:nvPr/>
          </p:nvSpPr>
          <p:spPr>
            <a:xfrm rot="20520647">
              <a:off x="3162514" y="4488093"/>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Flödesschema: Begränsare 5">
              <a:extLst>
                <a:ext uri="{FF2B5EF4-FFF2-40B4-BE49-F238E27FC236}">
                  <a16:creationId xmlns:a16="http://schemas.microsoft.com/office/drawing/2014/main" id="{24EB0ACE-117E-475A-AE83-ECDAC68C70C7}"/>
                </a:ext>
              </a:extLst>
            </p:cNvPr>
            <p:cNvSpPr>
              <a:spLocks noChangeAspect="1"/>
            </p:cNvSpPr>
            <p:nvPr/>
          </p:nvSpPr>
          <p:spPr>
            <a:xfrm rot="20520647">
              <a:off x="5235072" y="2862899"/>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Flödesschema: Begränsare 5">
              <a:extLst>
                <a:ext uri="{FF2B5EF4-FFF2-40B4-BE49-F238E27FC236}">
                  <a16:creationId xmlns:a16="http://schemas.microsoft.com/office/drawing/2014/main" id="{74AEABBF-EC58-4CF9-AF08-2F32C2253C43}"/>
                </a:ext>
              </a:extLst>
            </p:cNvPr>
            <p:cNvSpPr>
              <a:spLocks noChangeAspect="1"/>
            </p:cNvSpPr>
            <p:nvPr/>
          </p:nvSpPr>
          <p:spPr>
            <a:xfrm rot="230544">
              <a:off x="4167411" y="436625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Flödesschema: Begränsare 5">
              <a:extLst>
                <a:ext uri="{FF2B5EF4-FFF2-40B4-BE49-F238E27FC236}">
                  <a16:creationId xmlns:a16="http://schemas.microsoft.com/office/drawing/2014/main" id="{701A82B5-51C0-4F4E-A4E1-6AFAFCF22D66}"/>
                </a:ext>
              </a:extLst>
            </p:cNvPr>
            <p:cNvSpPr>
              <a:spLocks noChangeAspect="1"/>
            </p:cNvSpPr>
            <p:nvPr/>
          </p:nvSpPr>
          <p:spPr>
            <a:xfrm rot="230544">
              <a:off x="2195081" y="306066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lödesschema: Begränsare 5">
              <a:extLst>
                <a:ext uri="{FF2B5EF4-FFF2-40B4-BE49-F238E27FC236}">
                  <a16:creationId xmlns:a16="http://schemas.microsoft.com/office/drawing/2014/main" id="{9B0C56AA-2C4A-4DA9-A2FA-F956BD0117C5}"/>
                </a:ext>
              </a:extLst>
            </p:cNvPr>
            <p:cNvSpPr>
              <a:spLocks noChangeAspect="1"/>
            </p:cNvSpPr>
            <p:nvPr/>
          </p:nvSpPr>
          <p:spPr>
            <a:xfrm rot="230544">
              <a:off x="5356075" y="3562805"/>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lödesschema: Begränsare 5">
              <a:extLst>
                <a:ext uri="{FF2B5EF4-FFF2-40B4-BE49-F238E27FC236}">
                  <a16:creationId xmlns:a16="http://schemas.microsoft.com/office/drawing/2014/main" id="{6141FFFA-ABA9-4460-ADBF-18FBFE2E6AB7}"/>
                </a:ext>
              </a:extLst>
            </p:cNvPr>
            <p:cNvSpPr>
              <a:spLocks noChangeAspect="1"/>
            </p:cNvSpPr>
            <p:nvPr/>
          </p:nvSpPr>
          <p:spPr>
            <a:xfrm rot="230544">
              <a:off x="3235987" y="210851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Flödesschema: Begränsare 5">
              <a:extLst>
                <a:ext uri="{FF2B5EF4-FFF2-40B4-BE49-F238E27FC236}">
                  <a16:creationId xmlns:a16="http://schemas.microsoft.com/office/drawing/2014/main" id="{724A8C16-41EE-4EE9-9BAF-A1C412CAB0CF}"/>
                </a:ext>
              </a:extLst>
            </p:cNvPr>
            <p:cNvSpPr>
              <a:spLocks noChangeAspect="1"/>
            </p:cNvSpPr>
            <p:nvPr/>
          </p:nvSpPr>
          <p:spPr>
            <a:xfrm rot="230544">
              <a:off x="3775384" y="3052240"/>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Flödesschema: Begränsare 5">
              <a:extLst>
                <a:ext uri="{FF2B5EF4-FFF2-40B4-BE49-F238E27FC236}">
                  <a16:creationId xmlns:a16="http://schemas.microsoft.com/office/drawing/2014/main" id="{D174890B-1029-4A75-9BD2-69BD7C18C508}"/>
                </a:ext>
              </a:extLst>
            </p:cNvPr>
            <p:cNvSpPr>
              <a:spLocks noChangeAspect="1"/>
            </p:cNvSpPr>
            <p:nvPr/>
          </p:nvSpPr>
          <p:spPr>
            <a:xfrm rot="230544">
              <a:off x="3134703" y="3980453"/>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1" name="textruta 40">
            <a:extLst>
              <a:ext uri="{FF2B5EF4-FFF2-40B4-BE49-F238E27FC236}">
                <a16:creationId xmlns:a16="http://schemas.microsoft.com/office/drawing/2014/main" id="{5783D4D5-C23B-4D47-AABD-FFFA46C9D0FB}"/>
              </a:ext>
            </a:extLst>
          </p:cNvPr>
          <p:cNvSpPr txBox="1"/>
          <p:nvPr/>
        </p:nvSpPr>
        <p:spPr>
          <a:xfrm>
            <a:off x="5663577" y="1503466"/>
            <a:ext cx="2807305" cy="1200329"/>
          </a:xfrm>
          <a:prstGeom prst="rect">
            <a:avLst/>
          </a:prstGeom>
          <a:noFill/>
        </p:spPr>
        <p:txBody>
          <a:bodyPr wrap="square" rtlCol="0">
            <a:spAutoFit/>
          </a:bodyPr>
          <a:lstStyle/>
          <a:p>
            <a:r>
              <a:rPr lang="sv-SE" dirty="0"/>
              <a:t>Bakterier från tarmarna kan hamna på ”fel” plats i kroppen, vilket orsakar en infektion. </a:t>
            </a:r>
            <a:endParaRPr lang="en-SE" dirty="0"/>
          </a:p>
        </p:txBody>
      </p:sp>
      <p:grpSp>
        <p:nvGrpSpPr>
          <p:cNvPr id="68" name="Grupp 67">
            <a:extLst>
              <a:ext uri="{FF2B5EF4-FFF2-40B4-BE49-F238E27FC236}">
                <a16:creationId xmlns:a16="http://schemas.microsoft.com/office/drawing/2014/main" id="{47A47A11-AB73-4B73-8362-0D9B27A3FAE2}"/>
              </a:ext>
            </a:extLst>
          </p:cNvPr>
          <p:cNvGrpSpPr>
            <a:grpSpLocks noChangeAspect="1"/>
          </p:cNvGrpSpPr>
          <p:nvPr/>
        </p:nvGrpSpPr>
        <p:grpSpPr>
          <a:xfrm>
            <a:off x="8543019" y="1351895"/>
            <a:ext cx="1764029" cy="1375410"/>
            <a:chOff x="2038350" y="1628775"/>
            <a:chExt cx="4410075" cy="3438525"/>
          </a:xfrm>
        </p:grpSpPr>
        <p:sp>
          <p:nvSpPr>
            <p:cNvPr id="69" name="Rektangel: rundade hörn 68">
              <a:extLst>
                <a:ext uri="{FF2B5EF4-FFF2-40B4-BE49-F238E27FC236}">
                  <a16:creationId xmlns:a16="http://schemas.microsoft.com/office/drawing/2014/main" id="{399B886D-155B-4194-AFD9-FDD6139D09EE}"/>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0" name="Grupp 69">
              <a:extLst>
                <a:ext uri="{FF2B5EF4-FFF2-40B4-BE49-F238E27FC236}">
                  <a16:creationId xmlns:a16="http://schemas.microsoft.com/office/drawing/2014/main" id="{6F3DDDFA-7D91-4CBB-AD53-143F90F97009}"/>
                </a:ext>
              </a:extLst>
            </p:cNvPr>
            <p:cNvGrpSpPr/>
            <p:nvPr/>
          </p:nvGrpSpPr>
          <p:grpSpPr>
            <a:xfrm>
              <a:off x="2423756" y="2082123"/>
              <a:ext cx="3382124" cy="2593742"/>
              <a:chOff x="2360294" y="2360369"/>
              <a:chExt cx="3382124" cy="2593742"/>
            </a:xfrm>
          </p:grpSpPr>
          <p:sp>
            <p:nvSpPr>
              <p:cNvPr id="71" name="Flödesschema: Begränsare 70">
                <a:extLst>
                  <a:ext uri="{FF2B5EF4-FFF2-40B4-BE49-F238E27FC236}">
                    <a16:creationId xmlns:a16="http://schemas.microsoft.com/office/drawing/2014/main" id="{BCC67576-0163-4C7E-A9CA-012E7BEB7B4F}"/>
                  </a:ext>
                </a:extLst>
              </p:cNvPr>
              <p:cNvSpPr/>
              <p:nvPr/>
            </p:nvSpPr>
            <p:spPr>
              <a:xfrm rot="2649125">
                <a:off x="3014025" y="3281204"/>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Flödesschema: Begränsare 71">
                <a:extLst>
                  <a:ext uri="{FF2B5EF4-FFF2-40B4-BE49-F238E27FC236}">
                    <a16:creationId xmlns:a16="http://schemas.microsoft.com/office/drawing/2014/main" id="{20E0011E-30D3-4C80-B583-3F3ECD42C402}"/>
                  </a:ext>
                </a:extLst>
              </p:cNvPr>
              <p:cNvSpPr/>
              <p:nvPr/>
            </p:nvSpPr>
            <p:spPr>
              <a:xfrm rot="20526547">
                <a:off x="4799442" y="4296669"/>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Flödesschema: Begränsare 72">
                <a:extLst>
                  <a:ext uri="{FF2B5EF4-FFF2-40B4-BE49-F238E27FC236}">
                    <a16:creationId xmlns:a16="http://schemas.microsoft.com/office/drawing/2014/main" id="{4C094A46-0888-42B3-BCB7-21E9A5CD151D}"/>
                  </a:ext>
                </a:extLst>
              </p:cNvPr>
              <p:cNvSpPr/>
              <p:nvPr/>
            </p:nvSpPr>
            <p:spPr>
              <a:xfrm>
                <a:off x="2360294" y="3885724"/>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Flödesschema: Begränsare 73">
                <a:extLst>
                  <a:ext uri="{FF2B5EF4-FFF2-40B4-BE49-F238E27FC236}">
                    <a16:creationId xmlns:a16="http://schemas.microsoft.com/office/drawing/2014/main" id="{AEE7F69E-DA46-45F6-8733-36E9467B14D1}"/>
                  </a:ext>
                </a:extLst>
              </p:cNvPr>
              <p:cNvSpPr/>
              <p:nvPr/>
            </p:nvSpPr>
            <p:spPr>
              <a:xfrm rot="2780513">
                <a:off x="3414712" y="4425474"/>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Flödesschema: Begränsare 74">
                <a:extLst>
                  <a:ext uri="{FF2B5EF4-FFF2-40B4-BE49-F238E27FC236}">
                    <a16:creationId xmlns:a16="http://schemas.microsoft.com/office/drawing/2014/main" id="{5D46BC55-B306-43F5-9B80-29C20DF318C5}"/>
                  </a:ext>
                </a:extLst>
              </p:cNvPr>
              <p:cNvSpPr/>
              <p:nvPr/>
            </p:nvSpPr>
            <p:spPr>
              <a:xfrm rot="690592">
                <a:off x="3829049" y="2546187"/>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Flödesschema: Begränsare 75">
                <a:extLst>
                  <a:ext uri="{FF2B5EF4-FFF2-40B4-BE49-F238E27FC236}">
                    <a16:creationId xmlns:a16="http://schemas.microsoft.com/office/drawing/2014/main" id="{2F388CD2-3F35-486B-9295-7F53E9798661}"/>
                  </a:ext>
                </a:extLst>
              </p:cNvPr>
              <p:cNvSpPr/>
              <p:nvPr/>
            </p:nvSpPr>
            <p:spPr>
              <a:xfrm rot="2935336">
                <a:off x="5213780" y="2660407"/>
                <a:ext cx="828675" cy="228600"/>
              </a:xfrm>
              <a:prstGeom prst="flowChartTerminator">
                <a:avLst/>
              </a:prstGeom>
              <a:pattFill prst="lgCheck">
                <a:fgClr>
                  <a:srgbClr val="0073C4"/>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94" name="textruta 93">
            <a:extLst>
              <a:ext uri="{FF2B5EF4-FFF2-40B4-BE49-F238E27FC236}">
                <a16:creationId xmlns:a16="http://schemas.microsoft.com/office/drawing/2014/main" id="{E90ABB06-ED17-45DF-90B6-469F4A86E1BE}"/>
              </a:ext>
            </a:extLst>
          </p:cNvPr>
          <p:cNvSpPr txBox="1"/>
          <p:nvPr/>
        </p:nvSpPr>
        <p:spPr>
          <a:xfrm>
            <a:off x="10409757" y="1710340"/>
            <a:ext cx="19380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dirty="0">
                <a:solidFill>
                  <a:schemeClr val="accent4"/>
                </a:solidFill>
                <a:cs typeface="Calibri"/>
              </a:rPr>
              <a:t>Behandlingen misslyckas.</a:t>
            </a:r>
          </a:p>
        </p:txBody>
      </p:sp>
      <p:grpSp>
        <p:nvGrpSpPr>
          <p:cNvPr id="360" name="Grupp 359">
            <a:extLst>
              <a:ext uri="{FF2B5EF4-FFF2-40B4-BE49-F238E27FC236}">
                <a16:creationId xmlns:a16="http://schemas.microsoft.com/office/drawing/2014/main" id="{0CBC9B5E-9146-4AFA-AA6D-6C2299D56557}"/>
              </a:ext>
            </a:extLst>
          </p:cNvPr>
          <p:cNvGrpSpPr/>
          <p:nvPr/>
        </p:nvGrpSpPr>
        <p:grpSpPr>
          <a:xfrm>
            <a:off x="9014683" y="944677"/>
            <a:ext cx="598072" cy="573072"/>
            <a:chOff x="2139333" y="1532857"/>
            <a:chExt cx="2701377" cy="2588456"/>
          </a:xfrm>
          <a:effectLst/>
        </p:grpSpPr>
        <p:grpSp>
          <p:nvGrpSpPr>
            <p:cNvPr id="361" name="Grupp 360">
              <a:extLst>
                <a:ext uri="{FF2B5EF4-FFF2-40B4-BE49-F238E27FC236}">
                  <a16:creationId xmlns:a16="http://schemas.microsoft.com/office/drawing/2014/main" id="{1A0698B1-9215-499D-99DB-40C177655511}"/>
                </a:ext>
              </a:extLst>
            </p:cNvPr>
            <p:cNvGrpSpPr/>
            <p:nvPr/>
          </p:nvGrpSpPr>
          <p:grpSpPr>
            <a:xfrm>
              <a:off x="2139333" y="2416908"/>
              <a:ext cx="2588456" cy="1413901"/>
              <a:chOff x="2139333" y="2416908"/>
              <a:chExt cx="2588456" cy="1413901"/>
            </a:xfrm>
          </p:grpSpPr>
          <p:sp>
            <p:nvSpPr>
              <p:cNvPr id="375" name="Flödesschema: Begränsare 374">
                <a:extLst>
                  <a:ext uri="{FF2B5EF4-FFF2-40B4-BE49-F238E27FC236}">
                    <a16:creationId xmlns:a16="http://schemas.microsoft.com/office/drawing/2014/main" id="{5FCDC0D5-E9AB-4B67-A4E7-A9B21754A5D3}"/>
                  </a:ext>
                </a:extLst>
              </p:cNvPr>
              <p:cNvSpPr/>
              <p:nvPr/>
            </p:nvSpPr>
            <p:spPr>
              <a:xfrm rot="2476148">
                <a:off x="2139333" y="2416908"/>
                <a:ext cx="2588456" cy="872197"/>
              </a:xfrm>
              <a:prstGeom prst="flowChartTerminator">
                <a:avLst/>
              </a:prstGeom>
              <a:gradFill>
                <a:gsLst>
                  <a:gs pos="75000">
                    <a:srgbClr val="70AD47">
                      <a:lumMod val="75000"/>
                    </a:srgbClr>
                  </a:gs>
                  <a:gs pos="0">
                    <a:srgbClr val="ED7D31">
                      <a:lumMod val="20000"/>
                      <a:lumOff val="80000"/>
                    </a:srgbClr>
                  </a:gs>
                </a:gsLst>
                <a:lin ang="5400000" scaled="1"/>
              </a:gradFill>
              <a:ln w="12700" cap="flat" cmpd="sng" algn="ctr">
                <a:noFill/>
                <a:prstDash val="solid"/>
                <a:miter lim="800000"/>
              </a:ln>
              <a:effectLst/>
              <a:scene3d>
                <a:camera prst="orthographicFront"/>
                <a:lightRig rig="threePt" dir="t"/>
              </a:scene3d>
              <a:sp3d>
                <a:bevelT w="165100" prst="coolSlant"/>
              </a:sp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76" name="Rektangel 375">
                <a:extLst>
                  <a:ext uri="{FF2B5EF4-FFF2-40B4-BE49-F238E27FC236}">
                    <a16:creationId xmlns:a16="http://schemas.microsoft.com/office/drawing/2014/main" id="{FEEBF9A8-49E0-413A-A809-384CB190FCCC}"/>
                  </a:ext>
                </a:extLst>
              </p:cNvPr>
              <p:cNvSpPr/>
              <p:nvPr/>
            </p:nvSpPr>
            <p:spPr>
              <a:xfrm rot="2496550">
                <a:off x="3370667" y="287139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62" name="Grupp 361">
              <a:extLst>
                <a:ext uri="{FF2B5EF4-FFF2-40B4-BE49-F238E27FC236}">
                  <a16:creationId xmlns:a16="http://schemas.microsoft.com/office/drawing/2014/main" id="{CDE35BC1-1550-488F-9F49-5EDDF89C08C9}"/>
                </a:ext>
              </a:extLst>
            </p:cNvPr>
            <p:cNvGrpSpPr/>
            <p:nvPr/>
          </p:nvGrpSpPr>
          <p:grpSpPr>
            <a:xfrm>
              <a:off x="3415737" y="1532857"/>
              <a:ext cx="1424973" cy="2588456"/>
              <a:chOff x="6345728" y="1701668"/>
              <a:chExt cx="1424973" cy="2588456"/>
            </a:xfrm>
          </p:grpSpPr>
          <p:sp>
            <p:nvSpPr>
              <p:cNvPr id="373" name="Flödesschema: Begränsare 372">
                <a:extLst>
                  <a:ext uri="{FF2B5EF4-FFF2-40B4-BE49-F238E27FC236}">
                    <a16:creationId xmlns:a16="http://schemas.microsoft.com/office/drawing/2014/main" id="{F7C57D35-22B4-494E-A500-205A38786D73}"/>
                  </a:ext>
                </a:extLst>
              </p:cNvPr>
              <p:cNvSpPr/>
              <p:nvPr/>
            </p:nvSpPr>
            <p:spPr>
              <a:xfrm rot="7979166">
                <a:off x="6040375" y="2559797"/>
                <a:ext cx="2588456" cy="872197"/>
              </a:xfrm>
              <a:prstGeom prst="flowChartTerminator">
                <a:avLst/>
              </a:prstGeom>
              <a:gradFill>
                <a:gsLst>
                  <a:gs pos="61000">
                    <a:srgbClr val="ED7D31">
                      <a:lumMod val="20000"/>
                      <a:lumOff val="80000"/>
                    </a:srgbClr>
                  </a:gs>
                  <a:gs pos="89000">
                    <a:sysClr val="window" lastClr="FFFFFF"/>
                  </a:gs>
                  <a:gs pos="97000">
                    <a:srgbClr val="ED7D31">
                      <a:lumMod val="20000"/>
                      <a:lumOff val="80000"/>
                    </a:srgbClr>
                  </a:gs>
                </a:gsLst>
                <a:lin ang="5400000" scaled="1"/>
              </a:gradFill>
              <a:ln w="12700" cap="flat" cmpd="sng" algn="ctr">
                <a:solidFill>
                  <a:sysClr val="window" lastClr="FFFFFF"/>
                </a:solidFill>
                <a:prstDash val="solid"/>
                <a:miter lim="800000"/>
              </a:ln>
              <a:effectLst>
                <a:innerShdw blurRad="63500" dist="50800" dir="13500000">
                  <a:prstClr val="black">
                    <a:alpha val="50000"/>
                  </a:prstClr>
                </a:innerShdw>
              </a:effectLst>
              <a:scene3d>
                <a:camera prst="obliqueTopRight"/>
                <a:lightRig rig="threePt" dir="t"/>
              </a:scene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74" name="Rektangel 373">
                <a:extLst>
                  <a:ext uri="{FF2B5EF4-FFF2-40B4-BE49-F238E27FC236}">
                    <a16:creationId xmlns:a16="http://schemas.microsoft.com/office/drawing/2014/main" id="{70D0541C-BD69-4FCA-9C4E-52EAFD44B0E4}"/>
                  </a:ext>
                </a:extLst>
              </p:cNvPr>
              <p:cNvSpPr/>
              <p:nvPr/>
            </p:nvSpPr>
            <p:spPr>
              <a:xfrm rot="8014491">
                <a:off x="6205694" y="304861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363" name="Flödesschema: Koppling 362">
              <a:extLst>
                <a:ext uri="{FF2B5EF4-FFF2-40B4-BE49-F238E27FC236}">
                  <a16:creationId xmlns:a16="http://schemas.microsoft.com/office/drawing/2014/main" id="{53089CCA-46CD-4BE3-A9D8-F58F1C93DDA4}"/>
                </a:ext>
              </a:extLst>
            </p:cNvPr>
            <p:cNvSpPr/>
            <p:nvPr/>
          </p:nvSpPr>
          <p:spPr>
            <a:xfrm>
              <a:off x="3750021" y="2855219"/>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64" name="Flödesschema: Koppling 363">
              <a:extLst>
                <a:ext uri="{FF2B5EF4-FFF2-40B4-BE49-F238E27FC236}">
                  <a16:creationId xmlns:a16="http://schemas.microsoft.com/office/drawing/2014/main" id="{FBDD643F-3794-4490-8A8A-40D224D75AC7}"/>
                </a:ext>
              </a:extLst>
            </p:cNvPr>
            <p:cNvSpPr/>
            <p:nvPr/>
          </p:nvSpPr>
          <p:spPr>
            <a:xfrm>
              <a:off x="4002259" y="2907057"/>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65" name="Flödesschema: Koppling 364">
              <a:extLst>
                <a:ext uri="{FF2B5EF4-FFF2-40B4-BE49-F238E27FC236}">
                  <a16:creationId xmlns:a16="http://schemas.microsoft.com/office/drawing/2014/main" id="{85B5CCFB-0415-48BF-81BF-E1DEE4A5A251}"/>
                </a:ext>
              </a:extLst>
            </p:cNvPr>
            <p:cNvSpPr/>
            <p:nvPr/>
          </p:nvSpPr>
          <p:spPr>
            <a:xfrm>
              <a:off x="3588243" y="305711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66" name="Flödesschema: Koppling 365">
              <a:extLst>
                <a:ext uri="{FF2B5EF4-FFF2-40B4-BE49-F238E27FC236}">
                  <a16:creationId xmlns:a16="http://schemas.microsoft.com/office/drawing/2014/main" id="{4C0CF708-A867-48B2-A722-6C3E523C5398}"/>
                </a:ext>
              </a:extLst>
            </p:cNvPr>
            <p:cNvSpPr/>
            <p:nvPr/>
          </p:nvSpPr>
          <p:spPr>
            <a:xfrm>
              <a:off x="3861582" y="3181388"/>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67" name="Flödesschema: Koppling 366">
              <a:extLst>
                <a:ext uri="{FF2B5EF4-FFF2-40B4-BE49-F238E27FC236}">
                  <a16:creationId xmlns:a16="http://schemas.microsoft.com/office/drawing/2014/main" id="{858CCB4F-68D5-4BFE-8D25-E70F3BA42C5B}"/>
                </a:ext>
              </a:extLst>
            </p:cNvPr>
            <p:cNvSpPr/>
            <p:nvPr/>
          </p:nvSpPr>
          <p:spPr>
            <a:xfrm>
              <a:off x="3733610" y="3366880"/>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68" name="Flödesschema: Koppling 367">
              <a:extLst>
                <a:ext uri="{FF2B5EF4-FFF2-40B4-BE49-F238E27FC236}">
                  <a16:creationId xmlns:a16="http://schemas.microsoft.com/office/drawing/2014/main" id="{68C6E189-9B37-4A7F-ABF5-1FEFD4ED8311}"/>
                </a:ext>
              </a:extLst>
            </p:cNvPr>
            <p:cNvSpPr/>
            <p:nvPr/>
          </p:nvSpPr>
          <p:spPr>
            <a:xfrm>
              <a:off x="4128224" y="325172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69" name="Flödesschema: Koppling 368">
              <a:extLst>
                <a:ext uri="{FF2B5EF4-FFF2-40B4-BE49-F238E27FC236}">
                  <a16:creationId xmlns:a16="http://schemas.microsoft.com/office/drawing/2014/main" id="{FC542344-3BE9-455C-BBC8-2D4AAF36E7AD}"/>
                </a:ext>
              </a:extLst>
            </p:cNvPr>
            <p:cNvSpPr/>
            <p:nvPr/>
          </p:nvSpPr>
          <p:spPr>
            <a:xfrm>
              <a:off x="4280624" y="3418194"/>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70" name="Flödesschema: Koppling 369">
              <a:extLst>
                <a:ext uri="{FF2B5EF4-FFF2-40B4-BE49-F238E27FC236}">
                  <a16:creationId xmlns:a16="http://schemas.microsoft.com/office/drawing/2014/main" id="{34DBE408-EACA-4215-859E-D97C734061FD}"/>
                </a:ext>
              </a:extLst>
            </p:cNvPr>
            <p:cNvSpPr/>
            <p:nvPr/>
          </p:nvSpPr>
          <p:spPr>
            <a:xfrm>
              <a:off x="3956733" y="348853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71" name="Flödesschema: Koppling 370">
              <a:extLst>
                <a:ext uri="{FF2B5EF4-FFF2-40B4-BE49-F238E27FC236}">
                  <a16:creationId xmlns:a16="http://schemas.microsoft.com/office/drawing/2014/main" id="{75F2BC72-7B36-4669-9114-1D840495E327}"/>
                </a:ext>
              </a:extLst>
            </p:cNvPr>
            <p:cNvSpPr/>
            <p:nvPr/>
          </p:nvSpPr>
          <p:spPr>
            <a:xfrm>
              <a:off x="3699804" y="3674743"/>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72" name="Flödesschema: Koppling 371">
              <a:extLst>
                <a:ext uri="{FF2B5EF4-FFF2-40B4-BE49-F238E27FC236}">
                  <a16:creationId xmlns:a16="http://schemas.microsoft.com/office/drawing/2014/main" id="{8B0FEAA1-9956-47AB-9B2F-DE33B67E9AC8}"/>
                </a:ext>
              </a:extLst>
            </p:cNvPr>
            <p:cNvSpPr/>
            <p:nvPr/>
          </p:nvSpPr>
          <p:spPr>
            <a:xfrm>
              <a:off x="4034105" y="379567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pic>
        <p:nvPicPr>
          <p:cNvPr id="4" name="Bildobjekt 3">
            <a:extLst>
              <a:ext uri="{FF2B5EF4-FFF2-40B4-BE49-F238E27FC236}">
                <a16:creationId xmlns:a16="http://schemas.microsoft.com/office/drawing/2014/main" id="{BC46ECCB-33E0-4434-A1EB-16DE6C80E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38" y="951143"/>
            <a:ext cx="2200662" cy="4526036"/>
          </a:xfrm>
          <a:prstGeom prst="rect">
            <a:avLst/>
          </a:prstGeom>
        </p:spPr>
      </p:pic>
      <p:sp>
        <p:nvSpPr>
          <p:cNvPr id="5" name="Ellips 4">
            <a:extLst>
              <a:ext uri="{FF2B5EF4-FFF2-40B4-BE49-F238E27FC236}">
                <a16:creationId xmlns:a16="http://schemas.microsoft.com/office/drawing/2014/main" id="{F9C3C6A9-80B3-4D31-A14C-06E554FCB4E4}"/>
              </a:ext>
            </a:extLst>
          </p:cNvPr>
          <p:cNvSpPr/>
          <p:nvPr/>
        </p:nvSpPr>
        <p:spPr>
          <a:xfrm>
            <a:off x="601938" y="2418226"/>
            <a:ext cx="1314778" cy="1011916"/>
          </a:xfrm>
          <a:prstGeom prst="ellipse">
            <a:avLst/>
          </a:prstGeom>
          <a:solidFill>
            <a:schemeClr val="bg1">
              <a:alpha val="61176"/>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Tarmens normalflora med resistenta bakterier</a:t>
            </a:r>
            <a:endParaRPr lang="sv-SE" sz="1400" dirty="0"/>
          </a:p>
        </p:txBody>
      </p:sp>
      <p:sp>
        <p:nvSpPr>
          <p:cNvPr id="6" name="Pil: höger 5">
            <a:extLst>
              <a:ext uri="{FF2B5EF4-FFF2-40B4-BE49-F238E27FC236}">
                <a16:creationId xmlns:a16="http://schemas.microsoft.com/office/drawing/2014/main" id="{937BF681-30D3-47C2-8AC5-2933367810E5}"/>
              </a:ext>
            </a:extLst>
          </p:cNvPr>
          <p:cNvSpPr/>
          <p:nvPr/>
        </p:nvSpPr>
        <p:spPr>
          <a:xfrm rot="19933722">
            <a:off x="1751922" y="2140212"/>
            <a:ext cx="1922551" cy="3185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0" name="textruta 379">
            <a:extLst>
              <a:ext uri="{FF2B5EF4-FFF2-40B4-BE49-F238E27FC236}">
                <a16:creationId xmlns:a16="http://schemas.microsoft.com/office/drawing/2014/main" id="{045B405D-F279-4830-AB1C-7808F99CAB9B}"/>
              </a:ext>
            </a:extLst>
          </p:cNvPr>
          <p:cNvSpPr txBox="1"/>
          <p:nvPr/>
        </p:nvSpPr>
        <p:spPr>
          <a:xfrm>
            <a:off x="2716102" y="3047251"/>
            <a:ext cx="2344230" cy="369332"/>
          </a:xfrm>
          <a:prstGeom prst="rect">
            <a:avLst/>
          </a:prstGeom>
          <a:noFill/>
        </p:spPr>
        <p:txBody>
          <a:bodyPr wrap="square" rtlCol="0">
            <a:spAutoFit/>
          </a:bodyPr>
          <a:lstStyle/>
          <a:p>
            <a:r>
              <a:rPr lang="sv-SE" dirty="0"/>
              <a:t>Resistent bakterie</a:t>
            </a:r>
            <a:endParaRPr lang="en-SE" dirty="0"/>
          </a:p>
        </p:txBody>
      </p:sp>
      <p:grpSp>
        <p:nvGrpSpPr>
          <p:cNvPr id="8" name="Grupp 7">
            <a:extLst>
              <a:ext uri="{FF2B5EF4-FFF2-40B4-BE49-F238E27FC236}">
                <a16:creationId xmlns:a16="http://schemas.microsoft.com/office/drawing/2014/main" id="{97E992B2-4FE9-4A9F-8555-15BE08F509F6}"/>
              </a:ext>
            </a:extLst>
          </p:cNvPr>
          <p:cNvGrpSpPr/>
          <p:nvPr/>
        </p:nvGrpSpPr>
        <p:grpSpPr>
          <a:xfrm>
            <a:off x="1662253" y="2970485"/>
            <a:ext cx="10826529" cy="3459137"/>
            <a:chOff x="1662253" y="2970485"/>
            <a:chExt cx="10826529" cy="3459137"/>
          </a:xfrm>
        </p:grpSpPr>
        <p:sp>
          <p:nvSpPr>
            <p:cNvPr id="129" name="textruta 128">
              <a:extLst>
                <a:ext uri="{FF2B5EF4-FFF2-40B4-BE49-F238E27FC236}">
                  <a16:creationId xmlns:a16="http://schemas.microsoft.com/office/drawing/2014/main" id="{3834B76E-8970-42CA-8AFD-747BE415AAB0}"/>
                </a:ext>
              </a:extLst>
            </p:cNvPr>
            <p:cNvSpPr txBox="1"/>
            <p:nvPr/>
          </p:nvSpPr>
          <p:spPr>
            <a:xfrm>
              <a:off x="10409757" y="3967250"/>
              <a:ext cx="20790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dirty="0">
                  <a:solidFill>
                    <a:schemeClr val="accent4"/>
                  </a:solidFill>
                  <a:cs typeface="Calibri"/>
                </a:rPr>
                <a:t>Behandlingen misslyckas.</a:t>
              </a:r>
            </a:p>
          </p:txBody>
        </p:sp>
        <p:grpSp>
          <p:nvGrpSpPr>
            <p:cNvPr id="7" name="Grupp 6">
              <a:extLst>
                <a:ext uri="{FF2B5EF4-FFF2-40B4-BE49-F238E27FC236}">
                  <a16:creationId xmlns:a16="http://schemas.microsoft.com/office/drawing/2014/main" id="{5F95A13F-1A95-4CCC-AEB8-CF4FF5802B1B}"/>
                </a:ext>
              </a:extLst>
            </p:cNvPr>
            <p:cNvGrpSpPr/>
            <p:nvPr/>
          </p:nvGrpSpPr>
          <p:grpSpPr>
            <a:xfrm>
              <a:off x="1662253" y="2970485"/>
              <a:ext cx="8646146" cy="3459137"/>
              <a:chOff x="1662253" y="2970485"/>
              <a:chExt cx="8646146" cy="3459137"/>
            </a:xfrm>
          </p:grpSpPr>
          <p:grpSp>
            <p:nvGrpSpPr>
              <p:cNvPr id="49" name="Grupp 48">
                <a:extLst>
                  <a:ext uri="{FF2B5EF4-FFF2-40B4-BE49-F238E27FC236}">
                    <a16:creationId xmlns:a16="http://schemas.microsoft.com/office/drawing/2014/main" id="{37F0260B-7BAC-4366-810C-B350C3617553}"/>
                  </a:ext>
                </a:extLst>
              </p:cNvPr>
              <p:cNvGrpSpPr>
                <a:grpSpLocks noChangeAspect="1"/>
              </p:cNvGrpSpPr>
              <p:nvPr/>
            </p:nvGrpSpPr>
            <p:grpSpPr>
              <a:xfrm>
                <a:off x="3698337" y="3691025"/>
                <a:ext cx="1834491" cy="1430353"/>
                <a:chOff x="2038350" y="1628775"/>
                <a:chExt cx="4410075" cy="3438525"/>
              </a:xfrm>
            </p:grpSpPr>
            <p:sp>
              <p:nvSpPr>
                <p:cNvPr id="50" name="Rektangel: rundade hörn 49">
                  <a:extLst>
                    <a:ext uri="{FF2B5EF4-FFF2-40B4-BE49-F238E27FC236}">
                      <a16:creationId xmlns:a16="http://schemas.microsoft.com/office/drawing/2014/main" id="{2CFA9A16-3A94-4210-8477-F44DA00EA037}"/>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Flödesschema: Begränsare 5">
                  <a:extLst>
                    <a:ext uri="{FF2B5EF4-FFF2-40B4-BE49-F238E27FC236}">
                      <a16:creationId xmlns:a16="http://schemas.microsoft.com/office/drawing/2014/main" id="{FB4234F3-2679-4C9D-8ED4-44DCA5CB5372}"/>
                    </a:ext>
                  </a:extLst>
                </p:cNvPr>
                <p:cNvSpPr>
                  <a:spLocks noChangeAspect="1"/>
                </p:cNvSpPr>
                <p:nvPr/>
              </p:nvSpPr>
              <p:spPr>
                <a:xfrm rot="2649125">
                  <a:off x="4076906" y="251887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Flödesschema: Begränsare 5">
                  <a:extLst>
                    <a:ext uri="{FF2B5EF4-FFF2-40B4-BE49-F238E27FC236}">
                      <a16:creationId xmlns:a16="http://schemas.microsoft.com/office/drawing/2014/main" id="{CD30505F-7E9E-42D1-8588-E73D5DEE9A47}"/>
                    </a:ext>
                  </a:extLst>
                </p:cNvPr>
                <p:cNvSpPr>
                  <a:spLocks noChangeAspect="1"/>
                </p:cNvSpPr>
                <p:nvPr/>
              </p:nvSpPr>
              <p:spPr>
                <a:xfrm rot="20520647">
                  <a:off x="4240507" y="3502162"/>
                  <a:ext cx="662940" cy="182880"/>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Flödesschema: Begränsare 5">
                  <a:extLst>
                    <a:ext uri="{FF2B5EF4-FFF2-40B4-BE49-F238E27FC236}">
                      <a16:creationId xmlns:a16="http://schemas.microsoft.com/office/drawing/2014/main" id="{CCEDBDE9-D8B7-432B-8CEA-DC7DFCF36724}"/>
                    </a:ext>
                  </a:extLst>
                </p:cNvPr>
                <p:cNvSpPr>
                  <a:spLocks noChangeAspect="1"/>
                </p:cNvSpPr>
                <p:nvPr/>
              </p:nvSpPr>
              <p:spPr>
                <a:xfrm rot="20520647">
                  <a:off x="4870605" y="4080681"/>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Flödesschema: Begränsare 5">
                  <a:extLst>
                    <a:ext uri="{FF2B5EF4-FFF2-40B4-BE49-F238E27FC236}">
                      <a16:creationId xmlns:a16="http://schemas.microsoft.com/office/drawing/2014/main" id="{FB709AF4-A5D4-4C79-8240-96734BC55864}"/>
                    </a:ext>
                  </a:extLst>
                </p:cNvPr>
                <p:cNvSpPr>
                  <a:spLocks noChangeAspect="1"/>
                </p:cNvSpPr>
                <p:nvPr/>
              </p:nvSpPr>
              <p:spPr>
                <a:xfrm rot="20520647">
                  <a:off x="3162514" y="4488093"/>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Flödesschema: Begränsare 5">
                  <a:extLst>
                    <a:ext uri="{FF2B5EF4-FFF2-40B4-BE49-F238E27FC236}">
                      <a16:creationId xmlns:a16="http://schemas.microsoft.com/office/drawing/2014/main" id="{BEFBDBA0-B2A8-4D23-8A6D-397FA4702752}"/>
                    </a:ext>
                  </a:extLst>
                </p:cNvPr>
                <p:cNvSpPr>
                  <a:spLocks noChangeAspect="1"/>
                </p:cNvSpPr>
                <p:nvPr/>
              </p:nvSpPr>
              <p:spPr>
                <a:xfrm rot="20520647">
                  <a:off x="5235072" y="2862899"/>
                  <a:ext cx="662940" cy="182880"/>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Flödesschema: Begränsare 5">
                  <a:extLst>
                    <a:ext uri="{FF2B5EF4-FFF2-40B4-BE49-F238E27FC236}">
                      <a16:creationId xmlns:a16="http://schemas.microsoft.com/office/drawing/2014/main" id="{845B9B57-70B4-4BB6-92EA-CA44031ADF53}"/>
                    </a:ext>
                  </a:extLst>
                </p:cNvPr>
                <p:cNvSpPr>
                  <a:spLocks noChangeAspect="1"/>
                </p:cNvSpPr>
                <p:nvPr/>
              </p:nvSpPr>
              <p:spPr>
                <a:xfrm rot="230544">
                  <a:off x="4167411" y="4366259"/>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Flödesschema: Begränsare 5">
                  <a:extLst>
                    <a:ext uri="{FF2B5EF4-FFF2-40B4-BE49-F238E27FC236}">
                      <a16:creationId xmlns:a16="http://schemas.microsoft.com/office/drawing/2014/main" id="{A1D7BA1E-3701-4B1B-A5B8-5B8AD7C56C2D}"/>
                    </a:ext>
                  </a:extLst>
                </p:cNvPr>
                <p:cNvSpPr>
                  <a:spLocks noChangeAspect="1"/>
                </p:cNvSpPr>
                <p:nvPr/>
              </p:nvSpPr>
              <p:spPr>
                <a:xfrm rot="230544">
                  <a:off x="2195081" y="306066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Flödesschema: Begränsare 5">
                  <a:extLst>
                    <a:ext uri="{FF2B5EF4-FFF2-40B4-BE49-F238E27FC236}">
                      <a16:creationId xmlns:a16="http://schemas.microsoft.com/office/drawing/2014/main" id="{7A46329C-0FF8-4F93-9A42-3CB015B4CBBD}"/>
                    </a:ext>
                  </a:extLst>
                </p:cNvPr>
                <p:cNvSpPr>
                  <a:spLocks noChangeAspect="1"/>
                </p:cNvSpPr>
                <p:nvPr/>
              </p:nvSpPr>
              <p:spPr>
                <a:xfrm rot="230544">
                  <a:off x="5356075" y="3562805"/>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Flödesschema: Begränsare 5">
                  <a:extLst>
                    <a:ext uri="{FF2B5EF4-FFF2-40B4-BE49-F238E27FC236}">
                      <a16:creationId xmlns:a16="http://schemas.microsoft.com/office/drawing/2014/main" id="{C3B43AF6-BE9F-4AA3-AA9E-6A2AAA02BFB3}"/>
                    </a:ext>
                  </a:extLst>
                </p:cNvPr>
                <p:cNvSpPr>
                  <a:spLocks noChangeAspect="1"/>
                </p:cNvSpPr>
                <p:nvPr/>
              </p:nvSpPr>
              <p:spPr>
                <a:xfrm rot="230544">
                  <a:off x="3235987" y="2108510"/>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Flödesschema: Begränsare 5">
                  <a:extLst>
                    <a:ext uri="{FF2B5EF4-FFF2-40B4-BE49-F238E27FC236}">
                      <a16:creationId xmlns:a16="http://schemas.microsoft.com/office/drawing/2014/main" id="{E2123438-BA8A-4DE9-906F-7C15D24ECEF3}"/>
                    </a:ext>
                  </a:extLst>
                </p:cNvPr>
                <p:cNvSpPr>
                  <a:spLocks noChangeAspect="1"/>
                </p:cNvSpPr>
                <p:nvPr/>
              </p:nvSpPr>
              <p:spPr>
                <a:xfrm rot="230544">
                  <a:off x="3775384" y="3052240"/>
                  <a:ext cx="662940" cy="182880"/>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Flödesschema: Begränsare 5">
                  <a:extLst>
                    <a:ext uri="{FF2B5EF4-FFF2-40B4-BE49-F238E27FC236}">
                      <a16:creationId xmlns:a16="http://schemas.microsoft.com/office/drawing/2014/main" id="{1FB69F53-9DF8-430C-B8FA-713B2714FD13}"/>
                    </a:ext>
                  </a:extLst>
                </p:cNvPr>
                <p:cNvSpPr>
                  <a:spLocks noChangeAspect="1"/>
                </p:cNvSpPr>
                <p:nvPr/>
              </p:nvSpPr>
              <p:spPr>
                <a:xfrm rot="230544">
                  <a:off x="3134703" y="3980453"/>
                  <a:ext cx="662940" cy="182880"/>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3" name="Grupp 62">
                <a:extLst>
                  <a:ext uri="{FF2B5EF4-FFF2-40B4-BE49-F238E27FC236}">
                    <a16:creationId xmlns:a16="http://schemas.microsoft.com/office/drawing/2014/main" id="{7D15DBBE-0B17-476D-8057-1AFB4916244D}"/>
                  </a:ext>
                </a:extLst>
              </p:cNvPr>
              <p:cNvGrpSpPr/>
              <p:nvPr/>
            </p:nvGrpSpPr>
            <p:grpSpPr>
              <a:xfrm>
                <a:off x="6121353" y="3691025"/>
                <a:ext cx="1834491" cy="1430353"/>
                <a:chOff x="6049560" y="2116215"/>
                <a:chExt cx="1834491" cy="1430353"/>
              </a:xfrm>
            </p:grpSpPr>
            <p:grpSp>
              <p:nvGrpSpPr>
                <p:cNvPr id="64" name="Grupp 63">
                  <a:extLst>
                    <a:ext uri="{FF2B5EF4-FFF2-40B4-BE49-F238E27FC236}">
                      <a16:creationId xmlns:a16="http://schemas.microsoft.com/office/drawing/2014/main" id="{DB1F99A9-BFB2-47AC-8BBB-7C6D07525FE2}"/>
                    </a:ext>
                  </a:extLst>
                </p:cNvPr>
                <p:cNvGrpSpPr>
                  <a:grpSpLocks noChangeAspect="1"/>
                </p:cNvGrpSpPr>
                <p:nvPr/>
              </p:nvGrpSpPr>
              <p:grpSpPr>
                <a:xfrm>
                  <a:off x="6049560" y="2116215"/>
                  <a:ext cx="1834491" cy="1430353"/>
                  <a:chOff x="2038350" y="1628775"/>
                  <a:chExt cx="4410075" cy="3438525"/>
                </a:xfrm>
              </p:grpSpPr>
              <p:sp>
                <p:nvSpPr>
                  <p:cNvPr id="67" name="Rektangel: rundade hörn 66">
                    <a:extLst>
                      <a:ext uri="{FF2B5EF4-FFF2-40B4-BE49-F238E27FC236}">
                        <a16:creationId xmlns:a16="http://schemas.microsoft.com/office/drawing/2014/main" id="{2358E806-A24B-439D-81F7-8CD079691C3B}"/>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Flödesschema: Begränsare 5">
                    <a:extLst>
                      <a:ext uri="{FF2B5EF4-FFF2-40B4-BE49-F238E27FC236}">
                        <a16:creationId xmlns:a16="http://schemas.microsoft.com/office/drawing/2014/main" id="{5E84D49E-484E-41CF-AC82-D58B864C4CFE}"/>
                      </a:ext>
                    </a:extLst>
                  </p:cNvPr>
                  <p:cNvSpPr>
                    <a:spLocks noChangeAspect="1"/>
                  </p:cNvSpPr>
                  <p:nvPr/>
                </p:nvSpPr>
                <p:spPr>
                  <a:xfrm rot="15564514">
                    <a:off x="2139741" y="2969228"/>
                    <a:ext cx="1671278" cy="461042"/>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Flödesschema: Begränsare 5">
                    <a:extLst>
                      <a:ext uri="{FF2B5EF4-FFF2-40B4-BE49-F238E27FC236}">
                        <a16:creationId xmlns:a16="http://schemas.microsoft.com/office/drawing/2014/main" id="{355E0217-D6E2-40FD-BFF1-940F5437380B}"/>
                      </a:ext>
                    </a:extLst>
                  </p:cNvPr>
                  <p:cNvSpPr>
                    <a:spLocks noChangeAspect="1"/>
                  </p:cNvSpPr>
                  <p:nvPr/>
                </p:nvSpPr>
                <p:spPr>
                  <a:xfrm rot="16948243">
                    <a:off x="4336935" y="2922502"/>
                    <a:ext cx="1681577" cy="463874"/>
                  </a:xfrm>
                  <a:prstGeom prst="flowChartTerminator">
                    <a:avLst/>
                  </a:prstGeom>
                  <a:solidFill>
                    <a:srgbClr val="FF0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5" name="Pil: nedåtböjd 64">
                  <a:extLst>
                    <a:ext uri="{FF2B5EF4-FFF2-40B4-BE49-F238E27FC236}">
                      <a16:creationId xmlns:a16="http://schemas.microsoft.com/office/drawing/2014/main" id="{3487F43F-D18D-41E6-AA0C-2A4BA66F426C}"/>
                    </a:ext>
                  </a:extLst>
                </p:cNvPr>
                <p:cNvSpPr/>
                <p:nvPr/>
              </p:nvSpPr>
              <p:spPr>
                <a:xfrm>
                  <a:off x="6597493" y="2517962"/>
                  <a:ext cx="622248" cy="149141"/>
                </a:xfrm>
                <a:prstGeom prst="curvedDownArrow">
                  <a:avLst/>
                </a:prstGeom>
                <a:solidFill>
                  <a:schemeClr val="bg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pic>
              <p:nvPicPr>
                <p:cNvPr id="66" name="Bildobjekt 65">
                  <a:extLst>
                    <a:ext uri="{FF2B5EF4-FFF2-40B4-BE49-F238E27FC236}">
                      <a16:creationId xmlns:a16="http://schemas.microsoft.com/office/drawing/2014/main" id="{7FADE039-28D0-4C2A-B35F-99D8F0C21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044070">
                  <a:off x="6605673" y="2540504"/>
                  <a:ext cx="549072" cy="274536"/>
                </a:xfrm>
                <a:prstGeom prst="rect">
                  <a:avLst/>
                </a:prstGeom>
              </p:spPr>
            </p:pic>
          </p:grpSp>
          <p:cxnSp>
            <p:nvCxnSpPr>
              <p:cNvPr id="97" name="Rak pilkoppling 96">
                <a:extLst>
                  <a:ext uri="{FF2B5EF4-FFF2-40B4-BE49-F238E27FC236}">
                    <a16:creationId xmlns:a16="http://schemas.microsoft.com/office/drawing/2014/main" id="{BF87D6C9-4CB7-4819-9855-2D67459314F7}"/>
                  </a:ext>
                </a:extLst>
              </p:cNvPr>
              <p:cNvCxnSpPr/>
              <p:nvPr/>
            </p:nvCxnSpPr>
            <p:spPr>
              <a:xfrm>
                <a:off x="5684438" y="4429589"/>
                <a:ext cx="240126"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98" name="Grupp 97">
                <a:extLst>
                  <a:ext uri="{FF2B5EF4-FFF2-40B4-BE49-F238E27FC236}">
                    <a16:creationId xmlns:a16="http://schemas.microsoft.com/office/drawing/2014/main" id="{A0450F42-FE56-4BFE-8A5A-07A3815DA7AD}"/>
                  </a:ext>
                </a:extLst>
              </p:cNvPr>
              <p:cNvGrpSpPr>
                <a:grpSpLocks noChangeAspect="1"/>
              </p:cNvGrpSpPr>
              <p:nvPr/>
            </p:nvGrpSpPr>
            <p:grpSpPr>
              <a:xfrm>
                <a:off x="8544370" y="3708110"/>
                <a:ext cx="1764029" cy="1375410"/>
                <a:chOff x="2038350" y="1628775"/>
                <a:chExt cx="4410075" cy="3438525"/>
              </a:xfrm>
            </p:grpSpPr>
            <p:sp>
              <p:nvSpPr>
                <p:cNvPr id="101" name="Rektangel: rundade hörn 100">
                  <a:extLst>
                    <a:ext uri="{FF2B5EF4-FFF2-40B4-BE49-F238E27FC236}">
                      <a16:creationId xmlns:a16="http://schemas.microsoft.com/office/drawing/2014/main" id="{8D69E06A-0055-4587-812E-C9A1EF2D180A}"/>
                    </a:ext>
                  </a:extLst>
                </p:cNvPr>
                <p:cNvSpPr/>
                <p:nvPr/>
              </p:nvSpPr>
              <p:spPr>
                <a:xfrm>
                  <a:off x="2038350" y="1628775"/>
                  <a:ext cx="4410075" cy="3438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2" name="Grupp 101">
                  <a:extLst>
                    <a:ext uri="{FF2B5EF4-FFF2-40B4-BE49-F238E27FC236}">
                      <a16:creationId xmlns:a16="http://schemas.microsoft.com/office/drawing/2014/main" id="{84FFEE18-D1A0-40BF-A057-777628FF27F6}"/>
                    </a:ext>
                  </a:extLst>
                </p:cNvPr>
                <p:cNvGrpSpPr/>
                <p:nvPr/>
              </p:nvGrpSpPr>
              <p:grpSpPr>
                <a:xfrm>
                  <a:off x="2423756" y="2082123"/>
                  <a:ext cx="3382124" cy="2593742"/>
                  <a:chOff x="2360294" y="2360369"/>
                  <a:chExt cx="3382124" cy="2593742"/>
                </a:xfrm>
              </p:grpSpPr>
              <p:sp>
                <p:nvSpPr>
                  <p:cNvPr id="103" name="Flödesschema: Begränsare 102">
                    <a:extLst>
                      <a:ext uri="{FF2B5EF4-FFF2-40B4-BE49-F238E27FC236}">
                        <a16:creationId xmlns:a16="http://schemas.microsoft.com/office/drawing/2014/main" id="{688B939D-7DDD-4C0F-9AFF-6A8DAB4FF88E}"/>
                      </a:ext>
                    </a:extLst>
                  </p:cNvPr>
                  <p:cNvSpPr/>
                  <p:nvPr/>
                </p:nvSpPr>
                <p:spPr>
                  <a:xfrm rot="2649125">
                    <a:off x="3014025" y="3281204"/>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 name="Flödesschema: Begränsare 103">
                    <a:extLst>
                      <a:ext uri="{FF2B5EF4-FFF2-40B4-BE49-F238E27FC236}">
                        <a16:creationId xmlns:a16="http://schemas.microsoft.com/office/drawing/2014/main" id="{F6ABFEE1-2A88-4F5C-B795-A9E35A715394}"/>
                      </a:ext>
                    </a:extLst>
                  </p:cNvPr>
                  <p:cNvSpPr/>
                  <p:nvPr/>
                </p:nvSpPr>
                <p:spPr>
                  <a:xfrm rot="20526547">
                    <a:off x="4799442" y="4296669"/>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 name="Flödesschema: Begränsare 104">
                    <a:extLst>
                      <a:ext uri="{FF2B5EF4-FFF2-40B4-BE49-F238E27FC236}">
                        <a16:creationId xmlns:a16="http://schemas.microsoft.com/office/drawing/2014/main" id="{1FD388CA-BE02-4FA8-8E92-28F6A4896210}"/>
                      </a:ext>
                    </a:extLst>
                  </p:cNvPr>
                  <p:cNvSpPr/>
                  <p:nvPr/>
                </p:nvSpPr>
                <p:spPr>
                  <a:xfrm>
                    <a:off x="2360294" y="3885724"/>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 name="Flödesschema: Begränsare 105">
                    <a:extLst>
                      <a:ext uri="{FF2B5EF4-FFF2-40B4-BE49-F238E27FC236}">
                        <a16:creationId xmlns:a16="http://schemas.microsoft.com/office/drawing/2014/main" id="{DD182FBC-69EE-4E76-9672-3FF5396C8486}"/>
                      </a:ext>
                    </a:extLst>
                  </p:cNvPr>
                  <p:cNvSpPr/>
                  <p:nvPr/>
                </p:nvSpPr>
                <p:spPr>
                  <a:xfrm rot="2780513">
                    <a:off x="3414712" y="4425474"/>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 name="Flödesschema: Begränsare 106">
                    <a:extLst>
                      <a:ext uri="{FF2B5EF4-FFF2-40B4-BE49-F238E27FC236}">
                        <a16:creationId xmlns:a16="http://schemas.microsoft.com/office/drawing/2014/main" id="{2CFCAE24-EA93-408F-A175-3062EDFCDC21}"/>
                      </a:ext>
                    </a:extLst>
                  </p:cNvPr>
                  <p:cNvSpPr/>
                  <p:nvPr/>
                </p:nvSpPr>
                <p:spPr>
                  <a:xfrm rot="690592">
                    <a:off x="3829049" y="2546187"/>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 name="Flödesschema: Begränsare 107">
                    <a:extLst>
                      <a:ext uri="{FF2B5EF4-FFF2-40B4-BE49-F238E27FC236}">
                        <a16:creationId xmlns:a16="http://schemas.microsoft.com/office/drawing/2014/main" id="{F1A82607-241A-49E4-8D10-E86DDC926561}"/>
                      </a:ext>
                    </a:extLst>
                  </p:cNvPr>
                  <p:cNvSpPr/>
                  <p:nvPr/>
                </p:nvSpPr>
                <p:spPr>
                  <a:xfrm rot="2935336">
                    <a:off x="5213780" y="2660407"/>
                    <a:ext cx="828675" cy="228600"/>
                  </a:xfrm>
                  <a:prstGeom prst="flowChartTerminator">
                    <a:avLst/>
                  </a:prstGeom>
                  <a:pattFill prst="lgCheck">
                    <a:fgClr>
                      <a:srgbClr val="FF0000"/>
                    </a:fgClr>
                    <a:bgClr>
                      <a:schemeClr val="bg1"/>
                    </a:bgClr>
                  </a:patt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7" name="Rak pilkoppling 126">
                <a:extLst>
                  <a:ext uri="{FF2B5EF4-FFF2-40B4-BE49-F238E27FC236}">
                    <a16:creationId xmlns:a16="http://schemas.microsoft.com/office/drawing/2014/main" id="{F92F1D20-3D14-49DB-B205-B38739F901B0}"/>
                  </a:ext>
                </a:extLst>
              </p:cNvPr>
              <p:cNvCxnSpPr/>
              <p:nvPr/>
            </p:nvCxnSpPr>
            <p:spPr>
              <a:xfrm>
                <a:off x="8125864" y="4429589"/>
                <a:ext cx="240126"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52" name="textruta 151">
                <a:extLst>
                  <a:ext uri="{FF2B5EF4-FFF2-40B4-BE49-F238E27FC236}">
                    <a16:creationId xmlns:a16="http://schemas.microsoft.com/office/drawing/2014/main" id="{41A14EA1-A081-4A58-ACB5-47B91871CD3D}"/>
                  </a:ext>
                </a:extLst>
              </p:cNvPr>
              <p:cNvSpPr txBox="1"/>
              <p:nvPr/>
            </p:nvSpPr>
            <p:spPr>
              <a:xfrm>
                <a:off x="5125731" y="2970485"/>
                <a:ext cx="2344230" cy="646331"/>
              </a:xfrm>
              <a:prstGeom prst="rect">
                <a:avLst/>
              </a:prstGeom>
              <a:noFill/>
            </p:spPr>
            <p:txBody>
              <a:bodyPr wrap="square" rtlCol="0">
                <a:spAutoFit/>
              </a:bodyPr>
              <a:lstStyle/>
              <a:p>
                <a:r>
                  <a:rPr lang="sv-SE" dirty="0"/>
                  <a:t>Infektion av känslig patogen bakterie</a:t>
                </a:r>
                <a:endParaRPr lang="en-SE" dirty="0"/>
              </a:p>
            </p:txBody>
          </p:sp>
          <p:cxnSp>
            <p:nvCxnSpPr>
              <p:cNvPr id="153" name="Rak pilkoppling 152">
                <a:extLst>
                  <a:ext uri="{FF2B5EF4-FFF2-40B4-BE49-F238E27FC236}">
                    <a16:creationId xmlns:a16="http://schemas.microsoft.com/office/drawing/2014/main" id="{231BFEDA-9DC8-4DCA-B245-FD402B71039C}"/>
                  </a:ext>
                </a:extLst>
              </p:cNvPr>
              <p:cNvCxnSpPr>
                <a:cxnSpLocks/>
              </p:cNvCxnSpPr>
              <p:nvPr/>
            </p:nvCxnSpPr>
            <p:spPr>
              <a:xfrm flipH="1">
                <a:off x="5267589" y="3593495"/>
                <a:ext cx="280734" cy="233676"/>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254" name="Flödesschema: Begränsare 5">
                <a:extLst>
                  <a:ext uri="{FF2B5EF4-FFF2-40B4-BE49-F238E27FC236}">
                    <a16:creationId xmlns:a16="http://schemas.microsoft.com/office/drawing/2014/main" id="{AF6FA67A-DD3E-4CA2-9075-25B5F291EB60}"/>
                  </a:ext>
                </a:extLst>
              </p:cNvPr>
              <p:cNvSpPr>
                <a:spLocks noChangeAspect="1"/>
              </p:cNvSpPr>
              <p:nvPr/>
            </p:nvSpPr>
            <p:spPr>
              <a:xfrm rot="230544">
                <a:off x="4972725" y="3879209"/>
                <a:ext cx="275768" cy="76074"/>
              </a:xfrm>
              <a:prstGeom prst="flowChartTerminator">
                <a:avLst/>
              </a:prstGeom>
              <a:solidFill>
                <a:srgbClr val="FF0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2" name="Flödesschema: Begränsare 5">
                <a:extLst>
                  <a:ext uri="{FF2B5EF4-FFF2-40B4-BE49-F238E27FC236}">
                    <a16:creationId xmlns:a16="http://schemas.microsoft.com/office/drawing/2014/main" id="{87769BB6-BF28-4FE6-B025-847D25E04FCE}"/>
                  </a:ext>
                </a:extLst>
              </p:cNvPr>
              <p:cNvSpPr>
                <a:spLocks noChangeAspect="1"/>
              </p:cNvSpPr>
              <p:nvPr/>
            </p:nvSpPr>
            <p:spPr>
              <a:xfrm rot="16948243">
                <a:off x="7072872" y="4248035"/>
                <a:ext cx="699500" cy="192961"/>
              </a:xfrm>
              <a:prstGeom prst="flowChartTerminator">
                <a:avLst/>
              </a:prstGeom>
              <a:pattFill prst="lgCheck">
                <a:fgClr>
                  <a:srgbClr val="FF000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52C22F05-5960-41EF-8B1A-596DC7B2574A}"/>
                  </a:ext>
                </a:extLst>
              </p:cNvPr>
              <p:cNvSpPr/>
              <p:nvPr/>
            </p:nvSpPr>
            <p:spPr>
              <a:xfrm>
                <a:off x="5663577" y="5229293"/>
                <a:ext cx="2702413" cy="1200329"/>
              </a:xfrm>
              <a:prstGeom prst="rect">
                <a:avLst/>
              </a:prstGeom>
            </p:spPr>
            <p:txBody>
              <a:bodyPr wrap="square">
                <a:spAutoFit/>
              </a:bodyPr>
              <a:lstStyle/>
              <a:p>
                <a:r>
                  <a:rPr lang="sv-SE" dirty="0"/>
                  <a:t>De resistenta bakterierna i normalfloran kan överföra resistensgener till patogena bakterier.</a:t>
                </a:r>
                <a:endParaRPr lang="en-SE" dirty="0"/>
              </a:p>
            </p:txBody>
          </p:sp>
          <p:grpSp>
            <p:nvGrpSpPr>
              <p:cNvPr id="326" name="Grupp 325">
                <a:extLst>
                  <a:ext uri="{FF2B5EF4-FFF2-40B4-BE49-F238E27FC236}">
                    <a16:creationId xmlns:a16="http://schemas.microsoft.com/office/drawing/2014/main" id="{BE739FB6-4C83-4303-90AD-68D77EE6E1B0}"/>
                  </a:ext>
                </a:extLst>
              </p:cNvPr>
              <p:cNvGrpSpPr/>
              <p:nvPr/>
            </p:nvGrpSpPr>
            <p:grpSpPr>
              <a:xfrm>
                <a:off x="9022670" y="3299319"/>
                <a:ext cx="598072" cy="573072"/>
                <a:chOff x="2139333" y="1532857"/>
                <a:chExt cx="2701377" cy="2588456"/>
              </a:xfrm>
              <a:effectLst/>
            </p:grpSpPr>
            <p:grpSp>
              <p:nvGrpSpPr>
                <p:cNvPr id="327" name="Grupp 326">
                  <a:extLst>
                    <a:ext uri="{FF2B5EF4-FFF2-40B4-BE49-F238E27FC236}">
                      <a16:creationId xmlns:a16="http://schemas.microsoft.com/office/drawing/2014/main" id="{4C6200EF-2D90-492D-99FC-A7E29DFEC3D5}"/>
                    </a:ext>
                  </a:extLst>
                </p:cNvPr>
                <p:cNvGrpSpPr/>
                <p:nvPr/>
              </p:nvGrpSpPr>
              <p:grpSpPr>
                <a:xfrm>
                  <a:off x="2139333" y="2416908"/>
                  <a:ext cx="2588456" cy="1413901"/>
                  <a:chOff x="2139333" y="2416908"/>
                  <a:chExt cx="2588456" cy="1413901"/>
                </a:xfrm>
              </p:grpSpPr>
              <p:sp>
                <p:nvSpPr>
                  <p:cNvPr id="341" name="Flödesschema: Begränsare 340">
                    <a:extLst>
                      <a:ext uri="{FF2B5EF4-FFF2-40B4-BE49-F238E27FC236}">
                        <a16:creationId xmlns:a16="http://schemas.microsoft.com/office/drawing/2014/main" id="{65481069-A360-4123-871D-4D80DAF2C58C}"/>
                      </a:ext>
                    </a:extLst>
                  </p:cNvPr>
                  <p:cNvSpPr/>
                  <p:nvPr/>
                </p:nvSpPr>
                <p:spPr>
                  <a:xfrm rot="2476148">
                    <a:off x="2139333" y="2416908"/>
                    <a:ext cx="2588456" cy="872197"/>
                  </a:xfrm>
                  <a:prstGeom prst="flowChartTerminator">
                    <a:avLst/>
                  </a:prstGeom>
                  <a:gradFill>
                    <a:gsLst>
                      <a:gs pos="75000">
                        <a:srgbClr val="70AD47">
                          <a:lumMod val="75000"/>
                        </a:srgbClr>
                      </a:gs>
                      <a:gs pos="0">
                        <a:srgbClr val="ED7D31">
                          <a:lumMod val="20000"/>
                          <a:lumOff val="80000"/>
                        </a:srgbClr>
                      </a:gs>
                    </a:gsLst>
                    <a:lin ang="5400000" scaled="1"/>
                  </a:gradFill>
                  <a:ln w="12700" cap="flat" cmpd="sng" algn="ctr">
                    <a:noFill/>
                    <a:prstDash val="solid"/>
                    <a:miter lim="800000"/>
                  </a:ln>
                  <a:effectLst/>
                  <a:scene3d>
                    <a:camera prst="orthographicFront"/>
                    <a:lightRig rig="threePt" dir="t"/>
                  </a:scene3d>
                  <a:sp3d>
                    <a:bevelT w="165100" prst="coolSlant"/>
                  </a:sp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42" name="Rektangel 341">
                    <a:extLst>
                      <a:ext uri="{FF2B5EF4-FFF2-40B4-BE49-F238E27FC236}">
                        <a16:creationId xmlns:a16="http://schemas.microsoft.com/office/drawing/2014/main" id="{06012683-40C6-4D33-A2E9-1369A508E19B}"/>
                      </a:ext>
                    </a:extLst>
                  </p:cNvPr>
                  <p:cNvSpPr/>
                  <p:nvPr/>
                </p:nvSpPr>
                <p:spPr>
                  <a:xfrm rot="2496550">
                    <a:off x="3370667" y="287139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28" name="Grupp 327">
                  <a:extLst>
                    <a:ext uri="{FF2B5EF4-FFF2-40B4-BE49-F238E27FC236}">
                      <a16:creationId xmlns:a16="http://schemas.microsoft.com/office/drawing/2014/main" id="{47AF1E21-B991-4271-98A2-2931AAF22D5C}"/>
                    </a:ext>
                  </a:extLst>
                </p:cNvPr>
                <p:cNvGrpSpPr/>
                <p:nvPr/>
              </p:nvGrpSpPr>
              <p:grpSpPr>
                <a:xfrm>
                  <a:off x="3415737" y="1532857"/>
                  <a:ext cx="1424973" cy="2588456"/>
                  <a:chOff x="6345728" y="1701668"/>
                  <a:chExt cx="1424973" cy="2588456"/>
                </a:xfrm>
              </p:grpSpPr>
              <p:sp>
                <p:nvSpPr>
                  <p:cNvPr id="339" name="Flödesschema: Begränsare 338">
                    <a:extLst>
                      <a:ext uri="{FF2B5EF4-FFF2-40B4-BE49-F238E27FC236}">
                        <a16:creationId xmlns:a16="http://schemas.microsoft.com/office/drawing/2014/main" id="{8D13C332-F92B-446E-BE89-BB1C31E39ABA}"/>
                      </a:ext>
                    </a:extLst>
                  </p:cNvPr>
                  <p:cNvSpPr/>
                  <p:nvPr/>
                </p:nvSpPr>
                <p:spPr>
                  <a:xfrm rot="7979166">
                    <a:off x="6040375" y="2559797"/>
                    <a:ext cx="2588456" cy="872197"/>
                  </a:xfrm>
                  <a:prstGeom prst="flowChartTerminator">
                    <a:avLst/>
                  </a:prstGeom>
                  <a:gradFill>
                    <a:gsLst>
                      <a:gs pos="61000">
                        <a:srgbClr val="ED7D31">
                          <a:lumMod val="20000"/>
                          <a:lumOff val="80000"/>
                        </a:srgbClr>
                      </a:gs>
                      <a:gs pos="89000">
                        <a:sysClr val="window" lastClr="FFFFFF"/>
                      </a:gs>
                      <a:gs pos="97000">
                        <a:srgbClr val="ED7D31">
                          <a:lumMod val="20000"/>
                          <a:lumOff val="80000"/>
                        </a:srgbClr>
                      </a:gs>
                    </a:gsLst>
                    <a:lin ang="5400000" scaled="1"/>
                  </a:gradFill>
                  <a:ln w="12700" cap="flat" cmpd="sng" algn="ctr">
                    <a:solidFill>
                      <a:sysClr val="window" lastClr="FFFFFF"/>
                    </a:solidFill>
                    <a:prstDash val="solid"/>
                    <a:miter lim="800000"/>
                  </a:ln>
                  <a:effectLst>
                    <a:innerShdw blurRad="63500" dist="50800" dir="13500000">
                      <a:prstClr val="black">
                        <a:alpha val="50000"/>
                      </a:prstClr>
                    </a:innerShdw>
                  </a:effectLst>
                  <a:scene3d>
                    <a:camera prst="obliqueTopRight"/>
                    <a:lightRig rig="threePt" dir="t"/>
                  </a:scene3d>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40" name="Rektangel 339">
                    <a:extLst>
                      <a:ext uri="{FF2B5EF4-FFF2-40B4-BE49-F238E27FC236}">
                        <a16:creationId xmlns:a16="http://schemas.microsoft.com/office/drawing/2014/main" id="{90085A35-1F14-413F-A8CA-A0568911E853}"/>
                      </a:ext>
                    </a:extLst>
                  </p:cNvPr>
                  <p:cNvSpPr/>
                  <p:nvPr/>
                </p:nvSpPr>
                <p:spPr>
                  <a:xfrm rot="8014491">
                    <a:off x="6205694" y="3048612"/>
                    <a:ext cx="1239486" cy="959417"/>
                  </a:xfrm>
                  <a:prstGeom prst="rect">
                    <a:avLst/>
                  </a:prstGeom>
                  <a:solidFill>
                    <a:sysClr val="window" lastClr="FFFFFF"/>
                  </a:solidFill>
                  <a:ln w="12700" cap="flat" cmpd="sng" algn="ctr">
                    <a:no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329" name="Flödesschema: Koppling 328">
                  <a:extLst>
                    <a:ext uri="{FF2B5EF4-FFF2-40B4-BE49-F238E27FC236}">
                      <a16:creationId xmlns:a16="http://schemas.microsoft.com/office/drawing/2014/main" id="{369C4508-F14B-4629-A752-88F11D54EB4E}"/>
                    </a:ext>
                  </a:extLst>
                </p:cNvPr>
                <p:cNvSpPr/>
                <p:nvPr/>
              </p:nvSpPr>
              <p:spPr>
                <a:xfrm>
                  <a:off x="3750021" y="2855219"/>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0" name="Flödesschema: Koppling 329">
                  <a:extLst>
                    <a:ext uri="{FF2B5EF4-FFF2-40B4-BE49-F238E27FC236}">
                      <a16:creationId xmlns:a16="http://schemas.microsoft.com/office/drawing/2014/main" id="{0A781990-E902-430D-8854-47A43FE25E85}"/>
                    </a:ext>
                  </a:extLst>
                </p:cNvPr>
                <p:cNvSpPr/>
                <p:nvPr/>
              </p:nvSpPr>
              <p:spPr>
                <a:xfrm>
                  <a:off x="4002259" y="2907057"/>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1" name="Flödesschema: Koppling 330">
                  <a:extLst>
                    <a:ext uri="{FF2B5EF4-FFF2-40B4-BE49-F238E27FC236}">
                      <a16:creationId xmlns:a16="http://schemas.microsoft.com/office/drawing/2014/main" id="{1C0B9C37-5951-4255-A057-90AD5764FD3F}"/>
                    </a:ext>
                  </a:extLst>
                </p:cNvPr>
                <p:cNvSpPr/>
                <p:nvPr/>
              </p:nvSpPr>
              <p:spPr>
                <a:xfrm>
                  <a:off x="3588243" y="305711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2" name="Flödesschema: Koppling 331">
                  <a:extLst>
                    <a:ext uri="{FF2B5EF4-FFF2-40B4-BE49-F238E27FC236}">
                      <a16:creationId xmlns:a16="http://schemas.microsoft.com/office/drawing/2014/main" id="{0FA2B42E-A43A-413D-9DE6-5F8A2FB9AB59}"/>
                    </a:ext>
                  </a:extLst>
                </p:cNvPr>
                <p:cNvSpPr/>
                <p:nvPr/>
              </p:nvSpPr>
              <p:spPr>
                <a:xfrm>
                  <a:off x="3861582" y="3181388"/>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3" name="Flödesschema: Koppling 332">
                  <a:extLst>
                    <a:ext uri="{FF2B5EF4-FFF2-40B4-BE49-F238E27FC236}">
                      <a16:creationId xmlns:a16="http://schemas.microsoft.com/office/drawing/2014/main" id="{7E6B524A-3231-4730-8004-3BB1405E5C43}"/>
                    </a:ext>
                  </a:extLst>
                </p:cNvPr>
                <p:cNvSpPr/>
                <p:nvPr/>
              </p:nvSpPr>
              <p:spPr>
                <a:xfrm>
                  <a:off x="3733610" y="3366880"/>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4" name="Flödesschema: Koppling 333">
                  <a:extLst>
                    <a:ext uri="{FF2B5EF4-FFF2-40B4-BE49-F238E27FC236}">
                      <a16:creationId xmlns:a16="http://schemas.microsoft.com/office/drawing/2014/main" id="{C1D1CB3A-7DA9-4B10-9225-9A4F5B550B9E}"/>
                    </a:ext>
                  </a:extLst>
                </p:cNvPr>
                <p:cNvSpPr/>
                <p:nvPr/>
              </p:nvSpPr>
              <p:spPr>
                <a:xfrm>
                  <a:off x="4128224" y="325172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5" name="Flödesschema: Koppling 334">
                  <a:extLst>
                    <a:ext uri="{FF2B5EF4-FFF2-40B4-BE49-F238E27FC236}">
                      <a16:creationId xmlns:a16="http://schemas.microsoft.com/office/drawing/2014/main" id="{C1784757-467D-4338-919E-9ABF86B7B212}"/>
                    </a:ext>
                  </a:extLst>
                </p:cNvPr>
                <p:cNvSpPr/>
                <p:nvPr/>
              </p:nvSpPr>
              <p:spPr>
                <a:xfrm>
                  <a:off x="4280624" y="3418194"/>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6" name="Flödesschema: Koppling 335">
                  <a:extLst>
                    <a:ext uri="{FF2B5EF4-FFF2-40B4-BE49-F238E27FC236}">
                      <a16:creationId xmlns:a16="http://schemas.microsoft.com/office/drawing/2014/main" id="{0E67DB9D-8CB9-4433-A706-AB92757EE8F9}"/>
                    </a:ext>
                  </a:extLst>
                </p:cNvPr>
                <p:cNvSpPr/>
                <p:nvPr/>
              </p:nvSpPr>
              <p:spPr>
                <a:xfrm>
                  <a:off x="3956733" y="3488532"/>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7" name="Flödesschema: Koppling 336">
                  <a:extLst>
                    <a:ext uri="{FF2B5EF4-FFF2-40B4-BE49-F238E27FC236}">
                      <a16:creationId xmlns:a16="http://schemas.microsoft.com/office/drawing/2014/main" id="{AA202E27-0C9D-4684-83C1-E746EE2C8572}"/>
                    </a:ext>
                  </a:extLst>
                </p:cNvPr>
                <p:cNvSpPr/>
                <p:nvPr/>
              </p:nvSpPr>
              <p:spPr>
                <a:xfrm>
                  <a:off x="3699804" y="3674743"/>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38" name="Flödesschema: Koppling 337">
                  <a:extLst>
                    <a:ext uri="{FF2B5EF4-FFF2-40B4-BE49-F238E27FC236}">
                      <a16:creationId xmlns:a16="http://schemas.microsoft.com/office/drawing/2014/main" id="{2D8F8E12-F57D-4920-8146-561838A4025F}"/>
                    </a:ext>
                  </a:extLst>
                </p:cNvPr>
                <p:cNvSpPr/>
                <p:nvPr/>
              </p:nvSpPr>
              <p:spPr>
                <a:xfrm>
                  <a:off x="4034105" y="3795676"/>
                  <a:ext cx="140677" cy="140677"/>
                </a:xfrm>
                <a:prstGeom prst="flowChartConnector">
                  <a:avLst/>
                </a:prstGeom>
                <a:solidFill>
                  <a:srgbClr val="ED7D31">
                    <a:lumMod val="60000"/>
                    <a:lumOff val="40000"/>
                  </a:srgbClr>
                </a:solidFill>
                <a:ln w="12700" cap="flat" cmpd="sng" algn="ctr">
                  <a:solidFill>
                    <a:srgbClr val="FFC000"/>
                  </a:solidFill>
                  <a:prstDash val="solid"/>
                  <a:miter lim="800000"/>
                </a:ln>
                <a:effectLst/>
              </p:spPr>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379" name="Pil: höger 378">
                <a:extLst>
                  <a:ext uri="{FF2B5EF4-FFF2-40B4-BE49-F238E27FC236}">
                    <a16:creationId xmlns:a16="http://schemas.microsoft.com/office/drawing/2014/main" id="{2BC033E3-B957-4674-947F-290E2040479B}"/>
                  </a:ext>
                </a:extLst>
              </p:cNvPr>
              <p:cNvSpPr/>
              <p:nvPr/>
            </p:nvSpPr>
            <p:spPr>
              <a:xfrm rot="2000203">
                <a:off x="1662253" y="3562354"/>
                <a:ext cx="2074563" cy="3185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81" name="Rak pilkoppling 380">
                <a:extLst>
                  <a:ext uri="{FF2B5EF4-FFF2-40B4-BE49-F238E27FC236}">
                    <a16:creationId xmlns:a16="http://schemas.microsoft.com/office/drawing/2014/main" id="{5C925DF7-ABEE-43AA-A100-5DF8B35031EC}"/>
                  </a:ext>
                </a:extLst>
              </p:cNvPr>
              <p:cNvCxnSpPr>
                <a:cxnSpLocks/>
                <a:stCxn id="380" idx="2"/>
              </p:cNvCxnSpPr>
              <p:nvPr/>
            </p:nvCxnSpPr>
            <p:spPr>
              <a:xfrm>
                <a:off x="3888217" y="3416583"/>
                <a:ext cx="586318" cy="80608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grpSp>
      </p:grpSp>
      <p:cxnSp>
        <p:nvCxnSpPr>
          <p:cNvPr id="382" name="Rak pilkoppling 381">
            <a:extLst>
              <a:ext uri="{FF2B5EF4-FFF2-40B4-BE49-F238E27FC236}">
                <a16:creationId xmlns:a16="http://schemas.microsoft.com/office/drawing/2014/main" id="{9A074EDE-B95C-4519-BE58-36CAA4B90B6E}"/>
              </a:ext>
            </a:extLst>
          </p:cNvPr>
          <p:cNvCxnSpPr>
            <a:cxnSpLocks/>
            <a:stCxn id="380" idx="0"/>
          </p:cNvCxnSpPr>
          <p:nvPr/>
        </p:nvCxnSpPr>
        <p:spPr>
          <a:xfrm flipV="1">
            <a:off x="3888217" y="2680375"/>
            <a:ext cx="393669" cy="366876"/>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383" name="Rektangel 382">
            <a:extLst>
              <a:ext uri="{FF2B5EF4-FFF2-40B4-BE49-F238E27FC236}">
                <a16:creationId xmlns:a16="http://schemas.microsoft.com/office/drawing/2014/main" id="{4FDC6604-A7D4-4D1E-B060-79BDEC8390A1}"/>
              </a:ext>
            </a:extLst>
          </p:cNvPr>
          <p:cNvSpPr/>
          <p:nvPr/>
        </p:nvSpPr>
        <p:spPr>
          <a:xfrm rot="16200000">
            <a:off x="-239337" y="4512300"/>
            <a:ext cx="1797287" cy="276999"/>
          </a:xfrm>
          <a:prstGeom prst="rect">
            <a:avLst/>
          </a:prstGeom>
        </p:spPr>
        <p:txBody>
          <a:bodyPr wrap="none">
            <a:spAutoFit/>
          </a:bodyPr>
          <a:lstStyle/>
          <a:p>
            <a:r>
              <a:rPr lang="sv-SE" sz="1200" dirty="0"/>
              <a:t>commons.wikimedia.com</a:t>
            </a:r>
          </a:p>
        </p:txBody>
      </p:sp>
    </p:spTree>
    <p:extLst>
      <p:ext uri="{BB962C8B-B14F-4D97-AF65-F5344CB8AC3E}">
        <p14:creationId xmlns:p14="http://schemas.microsoft.com/office/powerpoint/2010/main" val="419882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E755E910-7702-45DC-8B12-87234C18B53C}"/>
              </a:ext>
            </a:extLst>
          </p:cNvPr>
          <p:cNvSpPr>
            <a:spLocks noGrp="1"/>
          </p:cNvSpPr>
          <p:nvPr>
            <p:ph idx="1"/>
          </p:nvPr>
        </p:nvSpPr>
        <p:spPr>
          <a:xfrm>
            <a:off x="3062653" y="3175877"/>
            <a:ext cx="6066693" cy="2728446"/>
          </a:xfrm>
        </p:spPr>
        <p:txBody>
          <a:bodyPr/>
          <a:lstStyle/>
          <a:p>
            <a:pPr marL="0" indent="0">
              <a:buNone/>
            </a:pPr>
            <a:r>
              <a:rPr lang="sv-SE" dirty="0"/>
              <a:t>– Man ska ju undvika att använda antibiotika i onödan. Ska jag då sluta ta antibiotika så fort jag känner mig bättre?</a:t>
            </a:r>
          </a:p>
          <a:p>
            <a:pPr marL="0" indent="0">
              <a:spcBef>
                <a:spcPts val="1800"/>
              </a:spcBef>
              <a:buNone/>
            </a:pPr>
            <a:r>
              <a:rPr lang="sv-SE" dirty="0"/>
              <a:t>– Jag har en halv ask penicillin kvar hemma. Kan jag ta dessa tabletter om jag får ont i halsen?</a:t>
            </a:r>
          </a:p>
          <a:p>
            <a:pPr marL="0" indent="0">
              <a:buNone/>
            </a:pPr>
            <a:endParaRPr lang="sv-SE" dirty="0"/>
          </a:p>
        </p:txBody>
      </p:sp>
      <p:pic>
        <p:nvPicPr>
          <p:cNvPr id="7" name="Bildobjekt 6">
            <a:extLst>
              <a:ext uri="{FF2B5EF4-FFF2-40B4-BE49-F238E27FC236}">
                <a16:creationId xmlns:a16="http://schemas.microsoft.com/office/drawing/2014/main" id="{7CBED4A8-24D6-445A-9BD8-D4E405819DA0}"/>
              </a:ext>
            </a:extLst>
          </p:cNvPr>
          <p:cNvPicPr>
            <a:picLocks noChangeAspect="1"/>
          </p:cNvPicPr>
          <p:nvPr/>
        </p:nvPicPr>
        <p:blipFill>
          <a:blip r:embed="rId3"/>
          <a:stretch>
            <a:fillRect/>
          </a:stretch>
        </p:blipFill>
        <p:spPr>
          <a:xfrm>
            <a:off x="1105319" y="526289"/>
            <a:ext cx="10160000" cy="2288551"/>
          </a:xfrm>
          <a:prstGeom prst="rect">
            <a:avLst/>
          </a:prstGeom>
        </p:spPr>
      </p:pic>
      <p:sp>
        <p:nvSpPr>
          <p:cNvPr id="8" name="Tankebubbla: moln 7">
            <a:extLst>
              <a:ext uri="{FF2B5EF4-FFF2-40B4-BE49-F238E27FC236}">
                <a16:creationId xmlns:a16="http://schemas.microsoft.com/office/drawing/2014/main" id="{AB360A64-F0F1-4852-8B5D-C471B886E705}"/>
              </a:ext>
            </a:extLst>
          </p:cNvPr>
          <p:cNvSpPr/>
          <p:nvPr/>
        </p:nvSpPr>
        <p:spPr>
          <a:xfrm>
            <a:off x="8428568" y="1891647"/>
            <a:ext cx="3223522" cy="1846385"/>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textruta 8">
            <a:extLst>
              <a:ext uri="{FF2B5EF4-FFF2-40B4-BE49-F238E27FC236}">
                <a16:creationId xmlns:a16="http://schemas.microsoft.com/office/drawing/2014/main" id="{684BB20B-35AF-4B86-92FA-EFFF3D55303D}"/>
              </a:ext>
            </a:extLst>
          </p:cNvPr>
          <p:cNvSpPr txBox="1"/>
          <p:nvPr/>
        </p:nvSpPr>
        <p:spPr>
          <a:xfrm>
            <a:off x="9129346" y="2322329"/>
            <a:ext cx="2256090" cy="954107"/>
          </a:xfrm>
          <a:prstGeom prst="rect">
            <a:avLst/>
          </a:prstGeom>
          <a:noFill/>
        </p:spPr>
        <p:txBody>
          <a:bodyPr wrap="square" rtlCol="0">
            <a:spAutoFit/>
          </a:bodyPr>
          <a:lstStyle/>
          <a:p>
            <a:r>
              <a:rPr lang="sv-SE" sz="2800" dirty="0"/>
              <a:t>Fundera och diskutera!</a:t>
            </a:r>
            <a:endParaRPr lang="en-SE" sz="2800" dirty="0"/>
          </a:p>
        </p:txBody>
      </p:sp>
    </p:spTree>
    <p:extLst>
      <p:ext uri="{BB962C8B-B14F-4D97-AF65-F5344CB8AC3E}">
        <p14:creationId xmlns:p14="http://schemas.microsoft.com/office/powerpoint/2010/main" val="35399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EAEAE"/>
        </a:solidFill>
        <a:effectLst/>
      </p:bgPr>
    </p:bg>
    <p:spTree>
      <p:nvGrpSpPr>
        <p:cNvPr id="1" name=""/>
        <p:cNvGrpSpPr/>
        <p:nvPr/>
      </p:nvGrpSpPr>
      <p:grpSpPr>
        <a:xfrm>
          <a:off x="0" y="0"/>
          <a:ext cx="0" cy="0"/>
          <a:chOff x="0" y="0"/>
          <a:chExt cx="0" cy="0"/>
        </a:xfrm>
      </p:grpSpPr>
      <p:pic>
        <p:nvPicPr>
          <p:cNvPr id="7" name="Picture 2" descr="Värld, Karta, Biljard, Jorden, Världskarta, Kapslar">
            <a:extLst>
              <a:ext uri="{FF2B5EF4-FFF2-40B4-BE49-F238E27FC236}">
                <a16:creationId xmlns:a16="http://schemas.microsoft.com/office/drawing/2014/main" id="{ACC3473C-387E-4DE7-835D-1313C796A1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3" r="4834"/>
          <a:stretch/>
        </p:blipFill>
        <p:spPr bwMode="auto">
          <a:xfrm>
            <a:off x="1066798" y="2936979"/>
            <a:ext cx="4735291" cy="289416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780422" y="514960"/>
            <a:ext cx="10515600" cy="1037771"/>
          </a:xfrm>
        </p:spPr>
        <p:txBody>
          <a:bodyPr>
            <a:normAutofit fontScale="90000"/>
          </a:bodyPr>
          <a:lstStyle/>
          <a:p>
            <a:pPr algn="ctr"/>
            <a:r>
              <a:rPr lang="sv-SE" dirty="0"/>
              <a:t>Tillgång och behov i världen</a:t>
            </a:r>
            <a:br>
              <a:rPr lang="sv-SE" dirty="0"/>
            </a:br>
            <a:endParaRPr lang="sv-SE" dirty="0"/>
          </a:p>
        </p:txBody>
      </p:sp>
      <p:sp>
        <p:nvSpPr>
          <p:cNvPr id="3" name="Platshållare för innehåll 2"/>
          <p:cNvSpPr>
            <a:spLocks noGrp="1"/>
          </p:cNvSpPr>
          <p:nvPr>
            <p:ph sz="half" idx="1"/>
          </p:nvPr>
        </p:nvSpPr>
        <p:spPr>
          <a:xfrm>
            <a:off x="1066798" y="1296810"/>
            <a:ext cx="5323114" cy="1839113"/>
          </a:xfrm>
        </p:spPr>
        <p:txBody>
          <a:bodyPr>
            <a:normAutofit lnSpcReduction="10000"/>
          </a:bodyPr>
          <a:lstStyle/>
          <a:p>
            <a:pPr marL="0" indent="0">
              <a:buNone/>
            </a:pPr>
            <a:r>
              <a:rPr lang="sv-SE" dirty="0"/>
              <a:t>I många rika länder </a:t>
            </a:r>
            <a:r>
              <a:rPr lang="sv-SE" i="1" dirty="0"/>
              <a:t>finns: </a:t>
            </a:r>
          </a:p>
          <a:p>
            <a:pPr marL="342900" lvl="1" indent="-342900">
              <a:spcBef>
                <a:spcPts val="1000"/>
              </a:spcBef>
            </a:pPr>
            <a:r>
              <a:rPr lang="sv-SE" dirty="0"/>
              <a:t>God sjukvård</a:t>
            </a:r>
          </a:p>
          <a:p>
            <a:pPr marL="342900" lvl="1" indent="-342900">
              <a:spcBef>
                <a:spcPts val="1000"/>
              </a:spcBef>
            </a:pPr>
            <a:r>
              <a:rPr lang="sv-SE" dirty="0"/>
              <a:t>God hygien</a:t>
            </a:r>
          </a:p>
          <a:p>
            <a:pPr marL="342900" lvl="1" indent="-342900">
              <a:spcBef>
                <a:spcPts val="1000"/>
              </a:spcBef>
            </a:pPr>
            <a:r>
              <a:rPr lang="sv-SE" dirty="0"/>
              <a:t>Ändå överanvänds antibiotika! </a:t>
            </a:r>
          </a:p>
          <a:p>
            <a:pPr marL="457200" lvl="1" indent="0">
              <a:buNone/>
            </a:pPr>
            <a:endParaRPr lang="sv-SE" dirty="0"/>
          </a:p>
          <a:p>
            <a:pPr marL="457200" lvl="1" indent="0">
              <a:buNone/>
            </a:pPr>
            <a:endParaRPr lang="sv-SE" dirty="0"/>
          </a:p>
        </p:txBody>
      </p:sp>
      <p:sp>
        <p:nvSpPr>
          <p:cNvPr id="6" name="Rektangel: rundade hörn 5">
            <a:extLst>
              <a:ext uri="{FF2B5EF4-FFF2-40B4-BE49-F238E27FC236}">
                <a16:creationId xmlns:a16="http://schemas.microsoft.com/office/drawing/2014/main" id="{3A560775-BB34-4739-AF7D-0AEF571419B4}"/>
              </a:ext>
            </a:extLst>
          </p:cNvPr>
          <p:cNvSpPr/>
          <p:nvPr/>
        </p:nvSpPr>
        <p:spPr>
          <a:xfrm>
            <a:off x="12834257" y="681037"/>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B1A48D7-A23B-40FC-A695-AC3F1B0D8D55}"/>
              </a:ext>
            </a:extLst>
          </p:cNvPr>
          <p:cNvSpPr/>
          <p:nvPr/>
        </p:nvSpPr>
        <p:spPr>
          <a:xfrm>
            <a:off x="6389912" y="1296810"/>
            <a:ext cx="4824046" cy="4119076"/>
          </a:xfrm>
          <a:prstGeom prst="rect">
            <a:avLst/>
          </a:prstGeom>
        </p:spPr>
        <p:txBody>
          <a:bodyPr wrap="square">
            <a:spAutoFit/>
          </a:bodyPr>
          <a:lstStyle/>
          <a:p>
            <a:r>
              <a:rPr lang="sv-SE" sz="2800" dirty="0"/>
              <a:t>I många fattiga länder </a:t>
            </a:r>
            <a:r>
              <a:rPr lang="sv-SE" sz="2800" i="1" dirty="0"/>
              <a:t>saknas:</a:t>
            </a:r>
          </a:p>
          <a:p>
            <a:pPr marL="342000" lvl="1" indent="-342000">
              <a:spcBef>
                <a:spcPts val="1000"/>
              </a:spcBef>
              <a:buFont typeface="Arial" panose="020B0604020202020204" pitchFamily="34" charset="0"/>
              <a:buChar char="•"/>
            </a:pPr>
            <a:r>
              <a:rPr lang="sv-SE" sz="2400" dirty="0"/>
              <a:t>God sjukvård</a:t>
            </a:r>
          </a:p>
          <a:p>
            <a:pPr marL="342000" lvl="1" indent="-342000">
              <a:spcBef>
                <a:spcPts val="1000"/>
              </a:spcBef>
              <a:buFont typeface="Arial" panose="020B0604020202020204" pitchFamily="34" charset="0"/>
              <a:buChar char="•"/>
            </a:pPr>
            <a:r>
              <a:rPr lang="sv-SE" sz="2400" dirty="0"/>
              <a:t>God hygien</a:t>
            </a:r>
          </a:p>
          <a:p>
            <a:pPr marL="342000" lvl="1" indent="-342000">
              <a:spcBef>
                <a:spcPts val="1000"/>
              </a:spcBef>
              <a:buFont typeface="Arial" panose="020B0604020202020204" pitchFamily="34" charset="0"/>
              <a:buChar char="•"/>
            </a:pPr>
            <a:r>
              <a:rPr lang="sv-SE" sz="2400" dirty="0"/>
              <a:t>Antibiotika! </a:t>
            </a:r>
          </a:p>
          <a:p>
            <a:pPr marL="342000" lvl="1" indent="-342000">
              <a:spcBef>
                <a:spcPts val="1000"/>
              </a:spcBef>
              <a:buFont typeface="Arial" panose="020B0604020202020204" pitchFamily="34" charset="0"/>
              <a:buChar char="•"/>
            </a:pPr>
            <a:r>
              <a:rPr lang="sv-SE" sz="2400" dirty="0"/>
              <a:t>De som behöver antibiotikan bäst är de som har sämst tillgång. </a:t>
            </a:r>
          </a:p>
          <a:p>
            <a:pPr marL="342000" lvl="1" indent="-342000">
              <a:spcBef>
                <a:spcPts val="1000"/>
              </a:spcBef>
              <a:buFont typeface="Arial" panose="020B0604020202020204" pitchFamily="34" charset="0"/>
              <a:buChar char="•"/>
            </a:pPr>
            <a:r>
              <a:rPr lang="sv-SE" sz="2400" dirty="0"/>
              <a:t>Dessutom har många fattiga länder dålig reglering av förskrivning - dilemma!</a:t>
            </a:r>
          </a:p>
        </p:txBody>
      </p:sp>
      <p:sp>
        <p:nvSpPr>
          <p:cNvPr id="8" name="Rektangel 7">
            <a:extLst>
              <a:ext uri="{FF2B5EF4-FFF2-40B4-BE49-F238E27FC236}">
                <a16:creationId xmlns:a16="http://schemas.microsoft.com/office/drawing/2014/main" id="{391EFA28-A13D-40F8-99CD-B136CD1ECC49}"/>
              </a:ext>
            </a:extLst>
          </p:cNvPr>
          <p:cNvSpPr/>
          <p:nvPr/>
        </p:nvSpPr>
        <p:spPr>
          <a:xfrm>
            <a:off x="625089" y="5651313"/>
            <a:ext cx="11297280" cy="523220"/>
          </a:xfrm>
          <a:prstGeom prst="rect">
            <a:avLst/>
          </a:prstGeom>
        </p:spPr>
        <p:txBody>
          <a:bodyPr wrap="square">
            <a:spAutoFit/>
          </a:bodyPr>
          <a:lstStyle/>
          <a:p>
            <a:r>
              <a:rPr lang="sv-SE" sz="2800" dirty="0">
                <a:solidFill>
                  <a:schemeClr val="bg1"/>
                </a:solidFill>
              </a:rPr>
              <a:t>Antibiotika ska finnas tillgängligt när det behövs men ska inte överanvändas!</a:t>
            </a:r>
          </a:p>
        </p:txBody>
      </p:sp>
      <p:sp>
        <p:nvSpPr>
          <p:cNvPr id="9" name="Rektangel 8">
            <a:extLst>
              <a:ext uri="{FF2B5EF4-FFF2-40B4-BE49-F238E27FC236}">
                <a16:creationId xmlns:a16="http://schemas.microsoft.com/office/drawing/2014/main" id="{4C167F25-82ED-4745-B205-F9486013810B}"/>
              </a:ext>
            </a:extLst>
          </p:cNvPr>
          <p:cNvSpPr/>
          <p:nvPr/>
        </p:nvSpPr>
        <p:spPr>
          <a:xfrm rot="16200000">
            <a:off x="772613" y="4126339"/>
            <a:ext cx="934038" cy="276999"/>
          </a:xfrm>
          <a:prstGeom prst="rect">
            <a:avLst/>
          </a:prstGeom>
        </p:spPr>
        <p:txBody>
          <a:bodyPr wrap="none">
            <a:spAutoFit/>
          </a:bodyPr>
          <a:lstStyle/>
          <a:p>
            <a:r>
              <a:rPr lang="sv-SE" sz="1200" dirty="0"/>
              <a:t>pixabay.com</a:t>
            </a:r>
          </a:p>
        </p:txBody>
      </p:sp>
    </p:spTree>
    <p:extLst>
      <p:ext uri="{BB962C8B-B14F-4D97-AF65-F5344CB8AC3E}">
        <p14:creationId xmlns:p14="http://schemas.microsoft.com/office/powerpoint/2010/main" val="39823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82002"/>
            <a:ext cx="10515600" cy="953721"/>
          </a:xfrm>
        </p:spPr>
        <p:txBody>
          <a:bodyPr>
            <a:normAutofit/>
          </a:bodyPr>
          <a:lstStyle/>
          <a:p>
            <a:r>
              <a:rPr lang="sv-SE" sz="4000" dirty="0"/>
              <a:t>Utveckling av ny antibiotika</a:t>
            </a:r>
          </a:p>
        </p:txBody>
      </p:sp>
      <p:sp>
        <p:nvSpPr>
          <p:cNvPr id="3" name="Platshållare för innehåll 2"/>
          <p:cNvSpPr>
            <a:spLocks noGrp="1"/>
          </p:cNvSpPr>
          <p:nvPr>
            <p:ph idx="1"/>
          </p:nvPr>
        </p:nvSpPr>
        <p:spPr>
          <a:xfrm>
            <a:off x="838200" y="1494692"/>
            <a:ext cx="5186680" cy="4682271"/>
          </a:xfrm>
        </p:spPr>
        <p:txBody>
          <a:bodyPr>
            <a:noAutofit/>
          </a:bodyPr>
          <a:lstStyle/>
          <a:p>
            <a:r>
              <a:rPr lang="sv-SE" dirty="0"/>
              <a:t>Svårt att hitta ny antibiotika</a:t>
            </a:r>
          </a:p>
          <a:p>
            <a:pPr>
              <a:spcBef>
                <a:spcPts val="1800"/>
              </a:spcBef>
            </a:pPr>
            <a:r>
              <a:rPr lang="sv-SE" dirty="0"/>
              <a:t>Stora kostnader för utveckling av nya läkemedel</a:t>
            </a:r>
          </a:p>
          <a:p>
            <a:pPr>
              <a:spcBef>
                <a:spcPts val="1800"/>
              </a:spcBef>
            </a:pPr>
            <a:r>
              <a:rPr lang="sv-SE" dirty="0"/>
              <a:t>Ett nytt läkemedel tar ungefär 10-15 år att utveckla</a:t>
            </a:r>
          </a:p>
          <a:p>
            <a:pPr>
              <a:spcBef>
                <a:spcPts val="1800"/>
              </a:spcBef>
            </a:pPr>
            <a:r>
              <a:rPr lang="sv-SE" dirty="0"/>
              <a:t>Hur ska företaget gå med vinst?</a:t>
            </a:r>
          </a:p>
          <a:p>
            <a:pPr>
              <a:spcBef>
                <a:spcPts val="1800"/>
              </a:spcBef>
            </a:pPr>
            <a:r>
              <a:rPr lang="sv-SE" dirty="0"/>
              <a:t>Nya samarbeten och ekonomiska modeller behövs för att få fart på forskning och utveckling!</a:t>
            </a:r>
          </a:p>
          <a:p>
            <a:pPr marL="0" indent="0">
              <a:buNone/>
            </a:pPr>
            <a:endParaRPr lang="sv-SE" dirty="0"/>
          </a:p>
        </p:txBody>
      </p:sp>
      <p:pic>
        <p:nvPicPr>
          <p:cNvPr id="6" name="Bildobjekt 5"/>
          <p:cNvPicPr>
            <a:picLocks noChangeAspect="1"/>
          </p:cNvPicPr>
          <p:nvPr/>
        </p:nvPicPr>
        <p:blipFill>
          <a:blip r:embed="rId3"/>
          <a:stretch>
            <a:fillRect/>
          </a:stretch>
        </p:blipFill>
        <p:spPr>
          <a:xfrm>
            <a:off x="7104698" y="0"/>
            <a:ext cx="4570774" cy="6890385"/>
          </a:xfrm>
          <a:prstGeom prst="rect">
            <a:avLst/>
          </a:prstGeom>
        </p:spPr>
      </p:pic>
    </p:spTree>
    <p:extLst>
      <p:ext uri="{BB962C8B-B14F-4D97-AF65-F5344CB8AC3E}">
        <p14:creationId xmlns:p14="http://schemas.microsoft.com/office/powerpoint/2010/main" val="180187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514964" y="697523"/>
            <a:ext cx="4573702" cy="701303"/>
          </a:xfrm>
        </p:spPr>
        <p:txBody>
          <a:bodyPr>
            <a:normAutofit/>
          </a:bodyPr>
          <a:lstStyle/>
          <a:p>
            <a:pPr algn="ctr"/>
            <a:r>
              <a:rPr lang="sv-SE" sz="4000" dirty="0"/>
              <a:t>En läkares dilemma</a:t>
            </a:r>
          </a:p>
        </p:txBody>
      </p:sp>
      <p:pic>
        <p:nvPicPr>
          <p:cNvPr id="2050" name="Picture 2" descr="Läkare, Patienten, Hjälp, Cash Patient, Sjukvård">
            <a:extLst>
              <a:ext uri="{FF2B5EF4-FFF2-40B4-BE49-F238E27FC236}">
                <a16:creationId xmlns:a16="http://schemas.microsoft.com/office/drawing/2014/main" id="{83C51B59-ED63-4DBC-8913-7E458CC1AD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6134" y="1618341"/>
            <a:ext cx="6019331" cy="290432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ktangel med rundade hörn 4">
            <a:extLst>
              <a:ext uri="{FF2B5EF4-FFF2-40B4-BE49-F238E27FC236}">
                <a16:creationId xmlns:a16="http://schemas.microsoft.com/office/drawing/2014/main" id="{DAB6238B-5190-438F-A8E8-388584FA0BD2}"/>
              </a:ext>
            </a:extLst>
          </p:cNvPr>
          <p:cNvSpPr/>
          <p:nvPr/>
        </p:nvSpPr>
        <p:spPr>
          <a:xfrm>
            <a:off x="779584" y="1670534"/>
            <a:ext cx="4044462" cy="4255477"/>
          </a:xfrm>
          <a:prstGeom prst="roundRect">
            <a:avLst>
              <a:gd name="adj" fmla="val 9709"/>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1800"/>
              </a:spcBef>
              <a:buFont typeface="Arial" panose="020B0604020202020204" pitchFamily="34" charset="0"/>
              <a:buChar char="•"/>
            </a:pPr>
            <a:r>
              <a:rPr lang="sv-SE" sz="2800" dirty="0">
                <a:solidFill>
                  <a:schemeClr val="tx1"/>
                </a:solidFill>
              </a:rPr>
              <a:t>Antibiotika eller ej?</a:t>
            </a:r>
          </a:p>
          <a:p>
            <a:pPr marL="457200" indent="-457200">
              <a:spcBef>
                <a:spcPts val="1800"/>
              </a:spcBef>
              <a:buFont typeface="Arial" panose="020B0604020202020204" pitchFamily="34" charset="0"/>
              <a:buChar char="•"/>
            </a:pPr>
            <a:r>
              <a:rPr lang="sv-SE" sz="2800" dirty="0">
                <a:solidFill>
                  <a:schemeClr val="tx1"/>
                </a:solidFill>
              </a:rPr>
              <a:t>Våga vänta på diagnosticering eller behandla med bredspektrum direkt?</a:t>
            </a:r>
          </a:p>
          <a:p>
            <a:pPr marL="457200" indent="-457200">
              <a:spcBef>
                <a:spcPts val="1800"/>
              </a:spcBef>
              <a:buFont typeface="Arial" panose="020B0604020202020204" pitchFamily="34" charset="0"/>
              <a:buChar char="•"/>
            </a:pPr>
            <a:r>
              <a:rPr lang="sv-SE" sz="2800" dirty="0">
                <a:solidFill>
                  <a:schemeClr val="tx1"/>
                </a:solidFill>
              </a:rPr>
              <a:t>Snabba metoder för diagnosticering behövs!</a:t>
            </a:r>
          </a:p>
        </p:txBody>
      </p:sp>
      <p:sp>
        <p:nvSpPr>
          <p:cNvPr id="6" name="Rektangel 5">
            <a:extLst>
              <a:ext uri="{FF2B5EF4-FFF2-40B4-BE49-F238E27FC236}">
                <a16:creationId xmlns:a16="http://schemas.microsoft.com/office/drawing/2014/main" id="{6E9E71C9-9F09-47C9-AAC2-1BE98D1200C7}"/>
              </a:ext>
            </a:extLst>
          </p:cNvPr>
          <p:cNvSpPr/>
          <p:nvPr/>
        </p:nvSpPr>
        <p:spPr>
          <a:xfrm rot="16200000">
            <a:off x="10945397" y="1828616"/>
            <a:ext cx="934038" cy="276999"/>
          </a:xfrm>
          <a:prstGeom prst="rect">
            <a:avLst/>
          </a:prstGeom>
        </p:spPr>
        <p:txBody>
          <a:bodyPr wrap="none">
            <a:spAutoFit/>
          </a:bodyPr>
          <a:lstStyle/>
          <a:p>
            <a:r>
              <a:rPr lang="sv-SE" sz="1200" dirty="0"/>
              <a:t>pixabay.com</a:t>
            </a:r>
          </a:p>
        </p:txBody>
      </p:sp>
    </p:spTree>
    <p:extLst>
      <p:ext uri="{BB962C8B-B14F-4D97-AF65-F5344CB8AC3E}">
        <p14:creationId xmlns:p14="http://schemas.microsoft.com/office/powerpoint/2010/main" val="285575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FB802-E4F9-4AA8-B5CE-10B2BC2EF324}"/>
              </a:ext>
            </a:extLst>
          </p:cNvPr>
          <p:cNvSpPr>
            <a:spLocks noGrp="1"/>
          </p:cNvSpPr>
          <p:nvPr>
            <p:ph type="title"/>
          </p:nvPr>
        </p:nvSpPr>
        <p:spPr>
          <a:xfrm>
            <a:off x="1094405" y="769944"/>
            <a:ext cx="3917209" cy="1152642"/>
          </a:xfrm>
        </p:spPr>
        <p:txBody>
          <a:bodyPr>
            <a:normAutofit/>
          </a:bodyPr>
          <a:lstStyle/>
          <a:p>
            <a:r>
              <a:rPr lang="sv-SE" sz="4000" dirty="0"/>
              <a:t>Vad kan vi göra?</a:t>
            </a:r>
          </a:p>
        </p:txBody>
      </p:sp>
      <p:sp>
        <p:nvSpPr>
          <p:cNvPr id="3" name="Platshållare för innehåll 2">
            <a:extLst>
              <a:ext uri="{FF2B5EF4-FFF2-40B4-BE49-F238E27FC236}">
                <a16:creationId xmlns:a16="http://schemas.microsoft.com/office/drawing/2014/main" id="{D5214FE6-9881-450B-8208-F8E8D986B7AD}"/>
              </a:ext>
            </a:extLst>
          </p:cNvPr>
          <p:cNvSpPr>
            <a:spLocks noGrp="1"/>
          </p:cNvSpPr>
          <p:nvPr>
            <p:ph idx="1"/>
          </p:nvPr>
        </p:nvSpPr>
        <p:spPr>
          <a:xfrm>
            <a:off x="1094404" y="2110155"/>
            <a:ext cx="3917209" cy="4254342"/>
          </a:xfrm>
        </p:spPr>
        <p:txBody>
          <a:bodyPr>
            <a:normAutofit/>
          </a:bodyPr>
          <a:lstStyle/>
          <a:p>
            <a:pPr marL="0" indent="0">
              <a:spcBef>
                <a:spcPts val="1800"/>
              </a:spcBef>
              <a:buNone/>
            </a:pPr>
            <a:r>
              <a:rPr lang="sv-SE" dirty="0">
                <a:solidFill>
                  <a:srgbClr val="000000"/>
                </a:solidFill>
                <a:latin typeface="+mj-lt"/>
              </a:rPr>
              <a:t>V</a:t>
            </a:r>
            <a:r>
              <a:rPr lang="sv-SE" b="0" i="0" u="none" strike="noStrike" dirty="0">
                <a:solidFill>
                  <a:srgbClr val="000000"/>
                </a:solidFill>
                <a:effectLst/>
                <a:latin typeface="+mj-lt"/>
              </a:rPr>
              <a:t>ad kan </a:t>
            </a:r>
            <a:r>
              <a:rPr lang="sv-SE" b="1" i="0" u="none" strike="noStrike" dirty="0">
                <a:solidFill>
                  <a:srgbClr val="000000"/>
                </a:solidFill>
                <a:effectLst/>
                <a:latin typeface="+mj-lt"/>
              </a:rPr>
              <a:t>du </a:t>
            </a:r>
            <a:r>
              <a:rPr lang="sv-SE" b="0" i="0" u="none" strike="noStrike" dirty="0">
                <a:solidFill>
                  <a:srgbClr val="000000"/>
                </a:solidFill>
                <a:effectLst/>
                <a:latin typeface="+mj-lt"/>
              </a:rPr>
              <a:t>göra själv och för att påverka andra?</a:t>
            </a:r>
            <a:r>
              <a:rPr lang="sv-SE" b="0" i="0" dirty="0">
                <a:solidFill>
                  <a:srgbClr val="000000"/>
                </a:solidFill>
                <a:effectLst/>
                <a:latin typeface="+mj-lt"/>
              </a:rPr>
              <a:t>​</a:t>
            </a:r>
          </a:p>
          <a:p>
            <a:pPr marL="0" indent="0">
              <a:spcBef>
                <a:spcPts val="1800"/>
              </a:spcBef>
              <a:buNone/>
            </a:pPr>
            <a:r>
              <a:rPr lang="sv-SE" b="0" i="0" u="none" strike="noStrike" dirty="0">
                <a:solidFill>
                  <a:srgbClr val="000000"/>
                </a:solidFill>
                <a:effectLst/>
                <a:latin typeface="+mj-lt"/>
              </a:rPr>
              <a:t>Gör en handlingsplan i form av en punktlista!</a:t>
            </a:r>
            <a:r>
              <a:rPr lang="sv-SE" b="0" i="0" dirty="0">
                <a:solidFill>
                  <a:srgbClr val="000000"/>
                </a:solidFill>
                <a:effectLst/>
                <a:latin typeface="+mj-lt"/>
              </a:rPr>
              <a:t>​</a:t>
            </a:r>
            <a:endParaRPr lang="sv-SE" dirty="0">
              <a:latin typeface="+mj-lt"/>
            </a:endParaRPr>
          </a:p>
        </p:txBody>
      </p:sp>
      <p:pic>
        <p:nvPicPr>
          <p:cNvPr id="5" name="Bildobjekt 4">
            <a:extLst>
              <a:ext uri="{FF2B5EF4-FFF2-40B4-BE49-F238E27FC236}">
                <a16:creationId xmlns:a16="http://schemas.microsoft.com/office/drawing/2014/main" id="{AFA67E86-DF59-4887-8481-5E6D29E3E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074" y="586734"/>
            <a:ext cx="6565405" cy="5379731"/>
          </a:xfrm>
          <a:prstGeom prst="rect">
            <a:avLst/>
          </a:prstGeom>
        </p:spPr>
      </p:pic>
      <p:sp>
        <p:nvSpPr>
          <p:cNvPr id="7" name="Rektangel 6">
            <a:extLst>
              <a:ext uri="{FF2B5EF4-FFF2-40B4-BE49-F238E27FC236}">
                <a16:creationId xmlns:a16="http://schemas.microsoft.com/office/drawing/2014/main" id="{4636A842-EFE5-43A9-93D3-9B40ED924647}"/>
              </a:ext>
            </a:extLst>
          </p:cNvPr>
          <p:cNvSpPr/>
          <p:nvPr/>
        </p:nvSpPr>
        <p:spPr>
          <a:xfrm rot="21376223">
            <a:off x="7560738" y="5877340"/>
            <a:ext cx="934038" cy="276999"/>
          </a:xfrm>
          <a:prstGeom prst="rect">
            <a:avLst/>
          </a:prstGeom>
        </p:spPr>
        <p:txBody>
          <a:bodyPr wrap="none">
            <a:spAutoFit/>
          </a:bodyPr>
          <a:lstStyle/>
          <a:p>
            <a:r>
              <a:rPr lang="sv-SE" sz="1200" dirty="0"/>
              <a:t>pixabay.com</a:t>
            </a:r>
          </a:p>
        </p:txBody>
      </p:sp>
    </p:spTree>
    <p:extLst>
      <p:ext uri="{BB962C8B-B14F-4D97-AF65-F5344CB8AC3E}">
        <p14:creationId xmlns:p14="http://schemas.microsoft.com/office/powerpoint/2010/main" val="3665549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5C4383-F911-441D-A55F-708385ACC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917" y="0"/>
            <a:ext cx="5192165" cy="6858000"/>
          </a:xfrm>
          <a:prstGeom prst="rect">
            <a:avLst/>
          </a:prstGeom>
        </p:spPr>
      </p:pic>
    </p:spTree>
    <p:extLst>
      <p:ext uri="{BB962C8B-B14F-4D97-AF65-F5344CB8AC3E}">
        <p14:creationId xmlns:p14="http://schemas.microsoft.com/office/powerpoint/2010/main" val="170640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1AC374A-9BD0-4978-95CA-CA08352A1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4" y="959408"/>
            <a:ext cx="10714892" cy="5723536"/>
          </a:xfrm>
          <a:prstGeom prst="rect">
            <a:avLst/>
          </a:prstGeom>
        </p:spPr>
      </p:pic>
      <p:sp>
        <p:nvSpPr>
          <p:cNvPr id="6" name="Rektangel 5">
            <a:extLst>
              <a:ext uri="{FF2B5EF4-FFF2-40B4-BE49-F238E27FC236}">
                <a16:creationId xmlns:a16="http://schemas.microsoft.com/office/drawing/2014/main" id="{1292E01E-40A3-4E48-A780-A9940C6DCC5C}"/>
              </a:ext>
            </a:extLst>
          </p:cNvPr>
          <p:cNvSpPr/>
          <p:nvPr/>
        </p:nvSpPr>
        <p:spPr>
          <a:xfrm>
            <a:off x="1424763" y="277196"/>
            <a:ext cx="9080204" cy="954107"/>
          </a:xfrm>
          <a:prstGeom prst="rect">
            <a:avLst/>
          </a:prstGeom>
        </p:spPr>
        <p:txBody>
          <a:bodyPr wrap="square">
            <a:spAutoFit/>
          </a:bodyPr>
          <a:lstStyle/>
          <a:p>
            <a:pPr algn="ctr"/>
            <a:r>
              <a:rPr lang="en-US" sz="2800" dirty="0"/>
              <a:t>Summering:  </a:t>
            </a:r>
            <a:r>
              <a:rPr lang="en-US" sz="2800" dirty="0" err="1"/>
              <a:t>Vad</a:t>
            </a:r>
            <a:r>
              <a:rPr lang="en-US" sz="2800" dirty="0"/>
              <a:t> </a:t>
            </a:r>
            <a:r>
              <a:rPr lang="en-US" sz="2800" dirty="0" err="1"/>
              <a:t>behöver</a:t>
            </a:r>
            <a:r>
              <a:rPr lang="en-US" sz="2800" dirty="0"/>
              <a:t> vi </a:t>
            </a:r>
            <a:r>
              <a:rPr lang="en-US" sz="2800" dirty="0" err="1"/>
              <a:t>veta</a:t>
            </a:r>
            <a:r>
              <a:rPr lang="en-US" sz="2800" dirty="0"/>
              <a:t> </a:t>
            </a:r>
            <a:r>
              <a:rPr lang="en-US" sz="2800" dirty="0" err="1"/>
              <a:t>för</a:t>
            </a:r>
            <a:r>
              <a:rPr lang="en-US" sz="2800" dirty="0"/>
              <a:t> </a:t>
            </a:r>
            <a:r>
              <a:rPr lang="en-US" sz="2800" dirty="0" err="1"/>
              <a:t>att</a:t>
            </a:r>
            <a:r>
              <a:rPr lang="en-US" sz="2800" dirty="0"/>
              <a:t> </a:t>
            </a:r>
            <a:r>
              <a:rPr lang="en-US" sz="2800" dirty="0" err="1"/>
              <a:t>hindra</a:t>
            </a:r>
            <a:r>
              <a:rPr lang="en-US" sz="2800" dirty="0"/>
              <a:t> </a:t>
            </a:r>
            <a:r>
              <a:rPr lang="en-US" sz="2800" dirty="0" err="1"/>
              <a:t>spridningen</a:t>
            </a:r>
            <a:r>
              <a:rPr lang="en-US" sz="2800" dirty="0"/>
              <a:t> </a:t>
            </a:r>
            <a:br>
              <a:rPr lang="en-US" sz="2800" dirty="0"/>
            </a:br>
            <a:r>
              <a:rPr lang="en-US" sz="2800" dirty="0"/>
              <a:t>av </a:t>
            </a:r>
            <a:r>
              <a:rPr lang="en-US" sz="2800" dirty="0" err="1"/>
              <a:t>resistenta</a:t>
            </a:r>
            <a:r>
              <a:rPr lang="en-US" sz="2800" dirty="0"/>
              <a:t> </a:t>
            </a:r>
            <a:r>
              <a:rPr lang="en-US" sz="2800" dirty="0" err="1"/>
              <a:t>bakterier</a:t>
            </a:r>
            <a:r>
              <a:rPr lang="en-US" sz="2800" dirty="0"/>
              <a:t> </a:t>
            </a:r>
            <a:r>
              <a:rPr lang="en-US" sz="2800" dirty="0" err="1"/>
              <a:t>och</a:t>
            </a:r>
            <a:r>
              <a:rPr lang="en-US" sz="2800" dirty="0"/>
              <a:t> ta </a:t>
            </a:r>
            <a:r>
              <a:rPr lang="en-US" sz="2800" dirty="0" err="1"/>
              <a:t>fram</a:t>
            </a:r>
            <a:r>
              <a:rPr lang="en-US" sz="2800" dirty="0"/>
              <a:t> </a:t>
            </a:r>
            <a:r>
              <a:rPr lang="en-US" sz="2800" dirty="0" err="1"/>
              <a:t>ny</a:t>
            </a:r>
            <a:r>
              <a:rPr lang="en-US" sz="2800" dirty="0"/>
              <a:t> </a:t>
            </a:r>
            <a:r>
              <a:rPr lang="en-US" sz="2800" dirty="0" err="1"/>
              <a:t>antibiotika</a:t>
            </a:r>
            <a:r>
              <a:rPr lang="en-US" sz="2800" dirty="0"/>
              <a:t>?</a:t>
            </a:r>
            <a:endParaRPr lang="sv-SE" sz="2800" dirty="0"/>
          </a:p>
        </p:txBody>
      </p:sp>
    </p:spTree>
    <p:extLst>
      <p:ext uri="{BB962C8B-B14F-4D97-AF65-F5344CB8AC3E}">
        <p14:creationId xmlns:p14="http://schemas.microsoft.com/office/powerpoint/2010/main" val="133993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1020" y="1057268"/>
            <a:ext cx="7363962" cy="1325563"/>
          </a:xfrm>
        </p:spPr>
        <p:txBody>
          <a:bodyPr>
            <a:normAutofit fontScale="90000"/>
          </a:bodyPr>
          <a:lstStyle/>
          <a:p>
            <a:r>
              <a:rPr lang="sv-SE" dirty="0"/>
              <a:t>Antibiotikaanvändning driver resistensutveckling</a:t>
            </a:r>
            <a:br>
              <a:rPr lang="sv-SE" dirty="0"/>
            </a:br>
            <a:endParaRPr lang="sv-SE" dirty="0"/>
          </a:p>
        </p:txBody>
      </p:sp>
      <p:sp>
        <p:nvSpPr>
          <p:cNvPr id="3" name="Platshållare för innehåll 2"/>
          <p:cNvSpPr>
            <a:spLocks noGrp="1"/>
          </p:cNvSpPr>
          <p:nvPr>
            <p:ph sz="half" idx="1"/>
          </p:nvPr>
        </p:nvSpPr>
        <p:spPr>
          <a:xfrm>
            <a:off x="1121020" y="2248742"/>
            <a:ext cx="5181600" cy="4242434"/>
          </a:xfrm>
        </p:spPr>
        <p:txBody>
          <a:bodyPr>
            <a:normAutofit/>
          </a:bodyPr>
          <a:lstStyle/>
          <a:p>
            <a:r>
              <a:rPr lang="sv-SE" dirty="0"/>
              <a:t>ALL användning ökar resistensen</a:t>
            </a:r>
          </a:p>
          <a:p>
            <a:r>
              <a:rPr lang="sv-SE" dirty="0"/>
              <a:t>I många länder utanför Europa och Nordamerika kan man köpa antibiotika utan recept</a:t>
            </a:r>
          </a:p>
          <a:p>
            <a:r>
              <a:rPr lang="sv-SE" dirty="0"/>
              <a:t>Undersökningar har visat att många förskrivningar är onödiga</a:t>
            </a:r>
          </a:p>
          <a:p>
            <a:r>
              <a:rPr lang="sv-SE" dirty="0"/>
              <a:t>Många djur behandlas med antibiotika i onödan</a:t>
            </a:r>
          </a:p>
          <a:p>
            <a:endParaRPr lang="sv-SE" dirty="0"/>
          </a:p>
        </p:txBody>
      </p:sp>
      <p:pic>
        <p:nvPicPr>
          <p:cNvPr id="5" name="Bildobjekt 4">
            <a:extLst>
              <a:ext uri="{FF2B5EF4-FFF2-40B4-BE49-F238E27FC236}">
                <a16:creationId xmlns:a16="http://schemas.microsoft.com/office/drawing/2014/main" id="{1E58C98C-87B8-46FA-A1AD-217ECB238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892" y="156178"/>
            <a:ext cx="4580542" cy="6686354"/>
          </a:xfrm>
          <a:prstGeom prst="rect">
            <a:avLst/>
          </a:prstGeom>
        </p:spPr>
      </p:pic>
    </p:spTree>
    <p:extLst>
      <p:ext uri="{BB962C8B-B14F-4D97-AF65-F5344CB8AC3E}">
        <p14:creationId xmlns:p14="http://schemas.microsoft.com/office/powerpoint/2010/main" val="2895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tshållare för innehåll 39">
            <a:extLst>
              <a:ext uri="{FF2B5EF4-FFF2-40B4-BE49-F238E27FC236}">
                <a16:creationId xmlns:a16="http://schemas.microsoft.com/office/drawing/2014/main" id="{570609B3-F723-4FFE-9A9A-5BB1B725361D}"/>
              </a:ext>
            </a:extLst>
          </p:cNvPr>
          <p:cNvPicPr>
            <a:picLocks noGrp="1" noChangeAspect="1"/>
          </p:cNvPicPr>
          <p:nvPr>
            <p:ph idx="1"/>
          </p:nvPr>
        </p:nvPicPr>
        <p:blipFill>
          <a:blip r:embed="rId3"/>
          <a:stretch>
            <a:fillRect/>
          </a:stretch>
        </p:blipFill>
        <p:spPr>
          <a:xfrm rot="19940344">
            <a:off x="5588153" y="2924575"/>
            <a:ext cx="329213" cy="134124"/>
          </a:xfrm>
          <a:prstGeom prst="rect">
            <a:avLst/>
          </a:prstGeom>
        </p:spPr>
      </p:pic>
      <p:grpSp>
        <p:nvGrpSpPr>
          <p:cNvPr id="56" name="Grupp 55">
            <a:extLst>
              <a:ext uri="{FF2B5EF4-FFF2-40B4-BE49-F238E27FC236}">
                <a16:creationId xmlns:a16="http://schemas.microsoft.com/office/drawing/2014/main" id="{ABEC8D3C-3BE6-4E08-9BA0-0219ED39DBE7}"/>
              </a:ext>
            </a:extLst>
          </p:cNvPr>
          <p:cNvGrpSpPr/>
          <p:nvPr/>
        </p:nvGrpSpPr>
        <p:grpSpPr>
          <a:xfrm>
            <a:off x="3940024" y="2860311"/>
            <a:ext cx="1590670" cy="1146189"/>
            <a:chOff x="3940024" y="2860311"/>
            <a:chExt cx="1590670" cy="1146189"/>
          </a:xfrm>
        </p:grpSpPr>
        <p:sp>
          <p:nvSpPr>
            <p:cNvPr id="5" name="Flödesschema: Begränsare 4">
              <a:extLst>
                <a:ext uri="{FF2B5EF4-FFF2-40B4-BE49-F238E27FC236}">
                  <a16:creationId xmlns:a16="http://schemas.microsoft.com/office/drawing/2014/main" id="{699FEEB9-E2D8-4528-B1C0-8982F6A0F2F0}"/>
                </a:ext>
              </a:extLst>
            </p:cNvPr>
            <p:cNvSpPr>
              <a:spLocks noChangeAspect="1"/>
            </p:cNvSpPr>
            <p:nvPr/>
          </p:nvSpPr>
          <p:spPr>
            <a:xfrm rot="2649125">
              <a:off x="4722821" y="304799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ödesschema: Begränsare 5">
              <a:extLst>
                <a:ext uri="{FF2B5EF4-FFF2-40B4-BE49-F238E27FC236}">
                  <a16:creationId xmlns:a16="http://schemas.microsoft.com/office/drawing/2014/main" id="{C620B688-94BC-4E87-9656-4876AFE7BDF0}"/>
                </a:ext>
              </a:extLst>
            </p:cNvPr>
            <p:cNvSpPr>
              <a:spLocks noChangeAspect="1"/>
            </p:cNvSpPr>
            <p:nvPr/>
          </p:nvSpPr>
          <p:spPr>
            <a:xfrm rot="2649125">
              <a:off x="4423839" y="3470569"/>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ödesschema: Begränsare 5">
              <a:extLst>
                <a:ext uri="{FF2B5EF4-FFF2-40B4-BE49-F238E27FC236}">
                  <a16:creationId xmlns:a16="http://schemas.microsoft.com/office/drawing/2014/main" id="{3E9A6C1B-186A-43A5-8DD6-20DC517BA5C5}"/>
                </a:ext>
              </a:extLst>
            </p:cNvPr>
            <p:cNvSpPr>
              <a:spLocks noChangeAspect="1"/>
            </p:cNvSpPr>
            <p:nvPr/>
          </p:nvSpPr>
          <p:spPr>
            <a:xfrm rot="2649125">
              <a:off x="4017678" y="361859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ödesschema: Begränsare 5">
              <a:extLst>
                <a:ext uri="{FF2B5EF4-FFF2-40B4-BE49-F238E27FC236}">
                  <a16:creationId xmlns:a16="http://schemas.microsoft.com/office/drawing/2014/main" id="{B08A5514-2A19-41F5-92D3-8877D150DDCC}"/>
                </a:ext>
              </a:extLst>
            </p:cNvPr>
            <p:cNvSpPr>
              <a:spLocks noChangeAspect="1"/>
            </p:cNvSpPr>
            <p:nvPr/>
          </p:nvSpPr>
          <p:spPr>
            <a:xfrm rot="19526531">
              <a:off x="4285995" y="3191552"/>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ödesschema: Begränsare 5">
              <a:extLst>
                <a:ext uri="{FF2B5EF4-FFF2-40B4-BE49-F238E27FC236}">
                  <a16:creationId xmlns:a16="http://schemas.microsoft.com/office/drawing/2014/main" id="{25C7463F-4082-4458-8B9D-C0918ABAF9B4}"/>
                </a:ext>
              </a:extLst>
            </p:cNvPr>
            <p:cNvSpPr>
              <a:spLocks noChangeAspect="1"/>
            </p:cNvSpPr>
            <p:nvPr/>
          </p:nvSpPr>
          <p:spPr>
            <a:xfrm rot="20520647">
              <a:off x="4790875" y="3457017"/>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ödesschema: Begränsare 5">
              <a:extLst>
                <a:ext uri="{FF2B5EF4-FFF2-40B4-BE49-F238E27FC236}">
                  <a16:creationId xmlns:a16="http://schemas.microsoft.com/office/drawing/2014/main" id="{6D3589DA-F3BD-475E-A129-6B830D559F2E}"/>
                </a:ext>
              </a:extLst>
            </p:cNvPr>
            <p:cNvSpPr>
              <a:spLocks noChangeAspect="1"/>
            </p:cNvSpPr>
            <p:nvPr/>
          </p:nvSpPr>
          <p:spPr>
            <a:xfrm rot="20520647">
              <a:off x="5052981" y="3697669"/>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ödesschema: Begränsare 5">
              <a:extLst>
                <a:ext uri="{FF2B5EF4-FFF2-40B4-BE49-F238E27FC236}">
                  <a16:creationId xmlns:a16="http://schemas.microsoft.com/office/drawing/2014/main" id="{5649F32C-351E-453E-A413-3984AB80F7F0}"/>
                </a:ext>
              </a:extLst>
            </p:cNvPr>
            <p:cNvSpPr>
              <a:spLocks noChangeAspect="1"/>
            </p:cNvSpPr>
            <p:nvPr/>
          </p:nvSpPr>
          <p:spPr>
            <a:xfrm rot="20520647">
              <a:off x="4342454" y="3867143"/>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ödesschema: Begränsare 5">
              <a:extLst>
                <a:ext uri="{FF2B5EF4-FFF2-40B4-BE49-F238E27FC236}">
                  <a16:creationId xmlns:a16="http://schemas.microsoft.com/office/drawing/2014/main" id="{73097E8F-92DC-40B2-95F2-84AD9897AF67}"/>
                </a:ext>
              </a:extLst>
            </p:cNvPr>
            <p:cNvSpPr>
              <a:spLocks noChangeAspect="1"/>
            </p:cNvSpPr>
            <p:nvPr/>
          </p:nvSpPr>
          <p:spPr>
            <a:xfrm rot="20520647">
              <a:off x="5204591" y="3191098"/>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ödesschema: Begränsare 5">
              <a:extLst>
                <a:ext uri="{FF2B5EF4-FFF2-40B4-BE49-F238E27FC236}">
                  <a16:creationId xmlns:a16="http://schemas.microsoft.com/office/drawing/2014/main" id="{69BD5520-7C21-47ED-A568-7FFF36ABE4DA}"/>
                </a:ext>
              </a:extLst>
            </p:cNvPr>
            <p:cNvSpPr>
              <a:spLocks noChangeAspect="1"/>
            </p:cNvSpPr>
            <p:nvPr/>
          </p:nvSpPr>
          <p:spPr>
            <a:xfrm rot="230544">
              <a:off x="4760469" y="381646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ödesschema: Begränsare 5">
              <a:extLst>
                <a:ext uri="{FF2B5EF4-FFF2-40B4-BE49-F238E27FC236}">
                  <a16:creationId xmlns:a16="http://schemas.microsoft.com/office/drawing/2014/main" id="{C2FCE956-963F-42E8-B743-C8369F30B6F8}"/>
                </a:ext>
              </a:extLst>
            </p:cNvPr>
            <p:cNvSpPr>
              <a:spLocks noChangeAspect="1"/>
            </p:cNvSpPr>
            <p:nvPr/>
          </p:nvSpPr>
          <p:spPr>
            <a:xfrm rot="230544">
              <a:off x="3940024" y="3273362"/>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ödesschema: Begränsare 5">
              <a:extLst>
                <a:ext uri="{FF2B5EF4-FFF2-40B4-BE49-F238E27FC236}">
                  <a16:creationId xmlns:a16="http://schemas.microsoft.com/office/drawing/2014/main" id="{077D06A4-EDB0-4694-A2A6-4F6D0188F978}"/>
                </a:ext>
              </a:extLst>
            </p:cNvPr>
            <p:cNvSpPr>
              <a:spLocks noChangeAspect="1"/>
            </p:cNvSpPr>
            <p:nvPr/>
          </p:nvSpPr>
          <p:spPr>
            <a:xfrm rot="230544">
              <a:off x="4981705" y="2860311"/>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ödesschema: Begränsare 5">
              <a:extLst>
                <a:ext uri="{FF2B5EF4-FFF2-40B4-BE49-F238E27FC236}">
                  <a16:creationId xmlns:a16="http://schemas.microsoft.com/office/drawing/2014/main" id="{C263A23B-2C62-4073-8CE6-D0F9AA4C3D03}"/>
                </a:ext>
              </a:extLst>
            </p:cNvPr>
            <p:cNvSpPr>
              <a:spLocks noChangeAspect="1"/>
            </p:cNvSpPr>
            <p:nvPr/>
          </p:nvSpPr>
          <p:spPr>
            <a:xfrm rot="230544">
              <a:off x="5184578" y="3930426"/>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ödesschema: Begränsare 5">
              <a:extLst>
                <a:ext uri="{FF2B5EF4-FFF2-40B4-BE49-F238E27FC236}">
                  <a16:creationId xmlns:a16="http://schemas.microsoft.com/office/drawing/2014/main" id="{7F3AE476-9A7D-45FF-A23B-6DE84747D693}"/>
                </a:ext>
              </a:extLst>
            </p:cNvPr>
            <p:cNvSpPr>
              <a:spLocks noChangeAspect="1"/>
            </p:cNvSpPr>
            <p:nvPr/>
          </p:nvSpPr>
          <p:spPr>
            <a:xfrm rot="230544">
              <a:off x="5254926" y="348224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ödesschema: Begränsare 5">
              <a:extLst>
                <a:ext uri="{FF2B5EF4-FFF2-40B4-BE49-F238E27FC236}">
                  <a16:creationId xmlns:a16="http://schemas.microsoft.com/office/drawing/2014/main" id="{4D988D00-46AD-4323-977E-2B8CF71CAF0E}"/>
                </a:ext>
              </a:extLst>
            </p:cNvPr>
            <p:cNvSpPr>
              <a:spLocks noChangeAspect="1"/>
            </p:cNvSpPr>
            <p:nvPr/>
          </p:nvSpPr>
          <p:spPr>
            <a:xfrm rot="230544">
              <a:off x="4373017" y="2877288"/>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lödesschema: Begränsare 5">
              <a:extLst>
                <a:ext uri="{FF2B5EF4-FFF2-40B4-BE49-F238E27FC236}">
                  <a16:creationId xmlns:a16="http://schemas.microsoft.com/office/drawing/2014/main" id="{9C7F74CB-AFDD-430F-B72F-1EAA8ABDA699}"/>
                </a:ext>
              </a:extLst>
            </p:cNvPr>
            <p:cNvSpPr>
              <a:spLocks noChangeAspect="1"/>
            </p:cNvSpPr>
            <p:nvPr/>
          </p:nvSpPr>
          <p:spPr>
            <a:xfrm rot="230544">
              <a:off x="4597394" y="3269859"/>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ödesschema: Begränsare 5">
              <a:extLst>
                <a:ext uri="{FF2B5EF4-FFF2-40B4-BE49-F238E27FC236}">
                  <a16:creationId xmlns:a16="http://schemas.microsoft.com/office/drawing/2014/main" id="{3A27AB4C-8169-45C4-BC68-2A8CC7B23BB8}"/>
                </a:ext>
              </a:extLst>
            </p:cNvPr>
            <p:cNvSpPr>
              <a:spLocks noChangeAspect="1"/>
            </p:cNvSpPr>
            <p:nvPr/>
          </p:nvSpPr>
          <p:spPr>
            <a:xfrm rot="20520647">
              <a:off x="5016755" y="3093464"/>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ödesschema: Begränsare 5">
              <a:extLst>
                <a:ext uri="{FF2B5EF4-FFF2-40B4-BE49-F238E27FC236}">
                  <a16:creationId xmlns:a16="http://schemas.microsoft.com/office/drawing/2014/main" id="{990495E9-4A48-462A-BB8E-AB042E037F0E}"/>
                </a:ext>
              </a:extLst>
            </p:cNvPr>
            <p:cNvSpPr>
              <a:spLocks noChangeAspect="1"/>
            </p:cNvSpPr>
            <p:nvPr/>
          </p:nvSpPr>
          <p:spPr>
            <a:xfrm rot="230544">
              <a:off x="4330885" y="365597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 name="Grupp 56">
            <a:extLst>
              <a:ext uri="{FF2B5EF4-FFF2-40B4-BE49-F238E27FC236}">
                <a16:creationId xmlns:a16="http://schemas.microsoft.com/office/drawing/2014/main" id="{9A42AFAD-C481-4E6B-94BC-3299E9044910}"/>
              </a:ext>
            </a:extLst>
          </p:cNvPr>
          <p:cNvGrpSpPr/>
          <p:nvPr/>
        </p:nvGrpSpPr>
        <p:grpSpPr>
          <a:xfrm>
            <a:off x="5414976" y="2916753"/>
            <a:ext cx="1792881" cy="1146189"/>
            <a:chOff x="5414976" y="2916753"/>
            <a:chExt cx="1792881" cy="1146189"/>
          </a:xfrm>
        </p:grpSpPr>
        <p:sp>
          <p:nvSpPr>
            <p:cNvPr id="23" name="Flödesschema: Begränsare 22">
              <a:extLst>
                <a:ext uri="{FF2B5EF4-FFF2-40B4-BE49-F238E27FC236}">
                  <a16:creationId xmlns:a16="http://schemas.microsoft.com/office/drawing/2014/main" id="{D4B7D3D7-2EED-4E91-9F34-C084011CC677}"/>
                </a:ext>
              </a:extLst>
            </p:cNvPr>
            <p:cNvSpPr>
              <a:spLocks noChangeAspect="1"/>
            </p:cNvSpPr>
            <p:nvPr/>
          </p:nvSpPr>
          <p:spPr>
            <a:xfrm rot="2649125">
              <a:off x="6399984" y="310443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ödesschema: Begränsare 5">
              <a:extLst>
                <a:ext uri="{FF2B5EF4-FFF2-40B4-BE49-F238E27FC236}">
                  <a16:creationId xmlns:a16="http://schemas.microsoft.com/office/drawing/2014/main" id="{D79CFD03-7A39-4F27-BB62-4BA762D2BB8E}"/>
                </a:ext>
              </a:extLst>
            </p:cNvPr>
            <p:cNvSpPr>
              <a:spLocks noChangeAspect="1"/>
            </p:cNvSpPr>
            <p:nvPr/>
          </p:nvSpPr>
          <p:spPr>
            <a:xfrm rot="2649125">
              <a:off x="6101002" y="3527011"/>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ödesschema: Begränsare 5">
              <a:extLst>
                <a:ext uri="{FF2B5EF4-FFF2-40B4-BE49-F238E27FC236}">
                  <a16:creationId xmlns:a16="http://schemas.microsoft.com/office/drawing/2014/main" id="{39BF713B-287A-429B-925A-773AA67B9324}"/>
                </a:ext>
              </a:extLst>
            </p:cNvPr>
            <p:cNvSpPr>
              <a:spLocks noChangeAspect="1"/>
            </p:cNvSpPr>
            <p:nvPr/>
          </p:nvSpPr>
          <p:spPr>
            <a:xfrm rot="2649125">
              <a:off x="5694841" y="3675035"/>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ödesschema: Begränsare 5">
              <a:extLst>
                <a:ext uri="{FF2B5EF4-FFF2-40B4-BE49-F238E27FC236}">
                  <a16:creationId xmlns:a16="http://schemas.microsoft.com/office/drawing/2014/main" id="{3F351AAE-39DE-4B14-86A7-B042F1009D25}"/>
                </a:ext>
              </a:extLst>
            </p:cNvPr>
            <p:cNvSpPr>
              <a:spLocks noChangeAspect="1"/>
            </p:cNvSpPr>
            <p:nvPr/>
          </p:nvSpPr>
          <p:spPr>
            <a:xfrm rot="20520647">
              <a:off x="5963158" y="3247994"/>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ödesschema: Begränsare 5">
              <a:extLst>
                <a:ext uri="{FF2B5EF4-FFF2-40B4-BE49-F238E27FC236}">
                  <a16:creationId xmlns:a16="http://schemas.microsoft.com/office/drawing/2014/main" id="{7C40E5C2-DFBE-4AD5-A599-2DC3D91CE4AF}"/>
                </a:ext>
              </a:extLst>
            </p:cNvPr>
            <p:cNvSpPr>
              <a:spLocks noChangeAspect="1"/>
            </p:cNvSpPr>
            <p:nvPr/>
          </p:nvSpPr>
          <p:spPr>
            <a:xfrm rot="20520647">
              <a:off x="6468038" y="3513459"/>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ödesschema: Begränsare 5">
              <a:extLst>
                <a:ext uri="{FF2B5EF4-FFF2-40B4-BE49-F238E27FC236}">
                  <a16:creationId xmlns:a16="http://schemas.microsoft.com/office/drawing/2014/main" id="{0DB7DB4A-78AE-483F-ADC6-609105122B65}"/>
                </a:ext>
              </a:extLst>
            </p:cNvPr>
            <p:cNvSpPr>
              <a:spLocks noChangeAspect="1"/>
            </p:cNvSpPr>
            <p:nvPr/>
          </p:nvSpPr>
          <p:spPr>
            <a:xfrm rot="20520647">
              <a:off x="5414976" y="3719623"/>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lödesschema: Begränsare 5">
              <a:extLst>
                <a:ext uri="{FF2B5EF4-FFF2-40B4-BE49-F238E27FC236}">
                  <a16:creationId xmlns:a16="http://schemas.microsoft.com/office/drawing/2014/main" id="{F7DDAC86-6D15-4B15-A54E-48DF996FB3B6}"/>
                </a:ext>
              </a:extLst>
            </p:cNvPr>
            <p:cNvSpPr>
              <a:spLocks noChangeAspect="1"/>
            </p:cNvSpPr>
            <p:nvPr/>
          </p:nvSpPr>
          <p:spPr>
            <a:xfrm rot="20520647">
              <a:off x="6019617" y="3923585"/>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lödesschema: Begränsare 5">
              <a:extLst>
                <a:ext uri="{FF2B5EF4-FFF2-40B4-BE49-F238E27FC236}">
                  <a16:creationId xmlns:a16="http://schemas.microsoft.com/office/drawing/2014/main" id="{2DC7826C-5A7A-4017-9D60-AE16635DCF31}"/>
                </a:ext>
              </a:extLst>
            </p:cNvPr>
            <p:cNvSpPr>
              <a:spLocks noChangeAspect="1"/>
            </p:cNvSpPr>
            <p:nvPr/>
          </p:nvSpPr>
          <p:spPr>
            <a:xfrm rot="20520647">
              <a:off x="6881754" y="3247540"/>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ödesschema: Begränsare 5">
              <a:extLst>
                <a:ext uri="{FF2B5EF4-FFF2-40B4-BE49-F238E27FC236}">
                  <a16:creationId xmlns:a16="http://schemas.microsoft.com/office/drawing/2014/main" id="{5C25CE06-0B66-4492-9307-5360AB4480EA}"/>
                </a:ext>
              </a:extLst>
            </p:cNvPr>
            <p:cNvSpPr>
              <a:spLocks noChangeAspect="1"/>
            </p:cNvSpPr>
            <p:nvPr/>
          </p:nvSpPr>
          <p:spPr>
            <a:xfrm rot="230544">
              <a:off x="6437632" y="387290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lödesschema: Begränsare 5">
              <a:extLst>
                <a:ext uri="{FF2B5EF4-FFF2-40B4-BE49-F238E27FC236}">
                  <a16:creationId xmlns:a16="http://schemas.microsoft.com/office/drawing/2014/main" id="{533832FE-3749-424E-9EBE-574F7056AD1D}"/>
                </a:ext>
              </a:extLst>
            </p:cNvPr>
            <p:cNvSpPr>
              <a:spLocks noChangeAspect="1"/>
            </p:cNvSpPr>
            <p:nvPr/>
          </p:nvSpPr>
          <p:spPr>
            <a:xfrm rot="230544">
              <a:off x="5617187" y="3329804"/>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lödesschema: Begränsare 5">
              <a:extLst>
                <a:ext uri="{FF2B5EF4-FFF2-40B4-BE49-F238E27FC236}">
                  <a16:creationId xmlns:a16="http://schemas.microsoft.com/office/drawing/2014/main" id="{9638B56E-33FF-425D-AB07-157231CB481C}"/>
                </a:ext>
              </a:extLst>
            </p:cNvPr>
            <p:cNvSpPr>
              <a:spLocks noChangeAspect="1"/>
            </p:cNvSpPr>
            <p:nvPr/>
          </p:nvSpPr>
          <p:spPr>
            <a:xfrm rot="230544">
              <a:off x="6658868" y="291675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ödesschema: Begränsare 5">
              <a:extLst>
                <a:ext uri="{FF2B5EF4-FFF2-40B4-BE49-F238E27FC236}">
                  <a16:creationId xmlns:a16="http://schemas.microsoft.com/office/drawing/2014/main" id="{0D536D0A-EB95-4073-BEA5-867497749E74}"/>
                </a:ext>
              </a:extLst>
            </p:cNvPr>
            <p:cNvSpPr>
              <a:spLocks noChangeAspect="1"/>
            </p:cNvSpPr>
            <p:nvPr/>
          </p:nvSpPr>
          <p:spPr>
            <a:xfrm rot="230544">
              <a:off x="6861741" y="3986868"/>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lödesschema: Begränsare 5">
              <a:extLst>
                <a:ext uri="{FF2B5EF4-FFF2-40B4-BE49-F238E27FC236}">
                  <a16:creationId xmlns:a16="http://schemas.microsoft.com/office/drawing/2014/main" id="{469CED93-03CC-4A80-89A0-3E85F76EBCE2}"/>
                </a:ext>
              </a:extLst>
            </p:cNvPr>
            <p:cNvSpPr>
              <a:spLocks noChangeAspect="1"/>
            </p:cNvSpPr>
            <p:nvPr/>
          </p:nvSpPr>
          <p:spPr>
            <a:xfrm rot="230544">
              <a:off x="6932089" y="353868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ödesschema: Begränsare 5">
              <a:extLst>
                <a:ext uri="{FF2B5EF4-FFF2-40B4-BE49-F238E27FC236}">
                  <a16:creationId xmlns:a16="http://schemas.microsoft.com/office/drawing/2014/main" id="{68265394-1BD5-4EDA-93CE-DBE7CA9B3D57}"/>
                </a:ext>
              </a:extLst>
            </p:cNvPr>
            <p:cNvSpPr>
              <a:spLocks noChangeAspect="1"/>
            </p:cNvSpPr>
            <p:nvPr/>
          </p:nvSpPr>
          <p:spPr>
            <a:xfrm rot="230544">
              <a:off x="6050180" y="2933730"/>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lödesschema: Begränsare 5">
              <a:extLst>
                <a:ext uri="{FF2B5EF4-FFF2-40B4-BE49-F238E27FC236}">
                  <a16:creationId xmlns:a16="http://schemas.microsoft.com/office/drawing/2014/main" id="{1DEAC726-1E9A-4BBE-8C1A-A3D213E8CB0E}"/>
                </a:ext>
              </a:extLst>
            </p:cNvPr>
            <p:cNvSpPr>
              <a:spLocks noChangeAspect="1"/>
            </p:cNvSpPr>
            <p:nvPr/>
          </p:nvSpPr>
          <p:spPr>
            <a:xfrm rot="230544">
              <a:off x="6274557" y="3326301"/>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lödesschema: Begränsare 5">
              <a:extLst>
                <a:ext uri="{FF2B5EF4-FFF2-40B4-BE49-F238E27FC236}">
                  <a16:creationId xmlns:a16="http://schemas.microsoft.com/office/drawing/2014/main" id="{BDF03E1B-4BE2-4279-A6F9-B5191340CA0C}"/>
                </a:ext>
              </a:extLst>
            </p:cNvPr>
            <p:cNvSpPr>
              <a:spLocks noChangeAspect="1"/>
            </p:cNvSpPr>
            <p:nvPr/>
          </p:nvSpPr>
          <p:spPr>
            <a:xfrm rot="20520647">
              <a:off x="6693918" y="3149906"/>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lödesschema: Begränsare 5">
              <a:extLst>
                <a:ext uri="{FF2B5EF4-FFF2-40B4-BE49-F238E27FC236}">
                  <a16:creationId xmlns:a16="http://schemas.microsoft.com/office/drawing/2014/main" id="{6F767E76-2147-4285-9732-C55A3C203792}"/>
                </a:ext>
              </a:extLst>
            </p:cNvPr>
            <p:cNvSpPr>
              <a:spLocks noChangeAspect="1"/>
            </p:cNvSpPr>
            <p:nvPr/>
          </p:nvSpPr>
          <p:spPr>
            <a:xfrm rot="230544">
              <a:off x="6008048" y="371241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Flödesschema: Begränsare 5">
            <a:extLst>
              <a:ext uri="{FF2B5EF4-FFF2-40B4-BE49-F238E27FC236}">
                <a16:creationId xmlns:a16="http://schemas.microsoft.com/office/drawing/2014/main" id="{E50DAA3C-F39A-469A-828A-6ECEDD8BD20D}"/>
              </a:ext>
            </a:extLst>
          </p:cNvPr>
          <p:cNvSpPr>
            <a:spLocks noChangeAspect="1"/>
          </p:cNvSpPr>
          <p:nvPr/>
        </p:nvSpPr>
        <p:spPr>
          <a:xfrm rot="230544">
            <a:off x="5555099" y="2712121"/>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lödesschema: Begränsare 5">
            <a:extLst>
              <a:ext uri="{FF2B5EF4-FFF2-40B4-BE49-F238E27FC236}">
                <a16:creationId xmlns:a16="http://schemas.microsoft.com/office/drawing/2014/main" id="{CC6B7054-64D3-4C56-A971-B60DECE5C69E}"/>
              </a:ext>
            </a:extLst>
          </p:cNvPr>
          <p:cNvSpPr>
            <a:spLocks noChangeAspect="1"/>
          </p:cNvSpPr>
          <p:nvPr/>
        </p:nvSpPr>
        <p:spPr>
          <a:xfrm rot="230544">
            <a:off x="5489378" y="4235226"/>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lödesschema: Begränsare 5">
            <a:extLst>
              <a:ext uri="{FF2B5EF4-FFF2-40B4-BE49-F238E27FC236}">
                <a16:creationId xmlns:a16="http://schemas.microsoft.com/office/drawing/2014/main" id="{8D70B2A4-EACA-422A-98C3-11C18E3DB52A}"/>
              </a:ext>
            </a:extLst>
          </p:cNvPr>
          <p:cNvSpPr>
            <a:spLocks noChangeAspect="1"/>
          </p:cNvSpPr>
          <p:nvPr/>
        </p:nvSpPr>
        <p:spPr>
          <a:xfrm rot="230544">
            <a:off x="6685138" y="368292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lödesschema: Begränsare 5">
            <a:extLst>
              <a:ext uri="{FF2B5EF4-FFF2-40B4-BE49-F238E27FC236}">
                <a16:creationId xmlns:a16="http://schemas.microsoft.com/office/drawing/2014/main" id="{B8D96035-C695-4B21-AD7F-18FE006C96F0}"/>
              </a:ext>
            </a:extLst>
          </p:cNvPr>
          <p:cNvSpPr>
            <a:spLocks noChangeAspect="1"/>
          </p:cNvSpPr>
          <p:nvPr/>
        </p:nvSpPr>
        <p:spPr>
          <a:xfrm rot="20876558">
            <a:off x="5634453" y="403882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lödesschema: Begränsare 5">
            <a:extLst>
              <a:ext uri="{FF2B5EF4-FFF2-40B4-BE49-F238E27FC236}">
                <a16:creationId xmlns:a16="http://schemas.microsoft.com/office/drawing/2014/main" id="{8F805A99-47A8-4B48-AFA1-DD60835EFAD0}"/>
              </a:ext>
            </a:extLst>
          </p:cNvPr>
          <p:cNvSpPr>
            <a:spLocks noChangeAspect="1"/>
          </p:cNvSpPr>
          <p:nvPr/>
        </p:nvSpPr>
        <p:spPr>
          <a:xfrm rot="20592175">
            <a:off x="5172307" y="2624612"/>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lödesschema: Begränsare 5">
            <a:extLst>
              <a:ext uri="{FF2B5EF4-FFF2-40B4-BE49-F238E27FC236}">
                <a16:creationId xmlns:a16="http://schemas.microsoft.com/office/drawing/2014/main" id="{5D97E7BC-D8C0-44F6-BB38-FBED14EC7C34}"/>
              </a:ext>
            </a:extLst>
          </p:cNvPr>
          <p:cNvSpPr>
            <a:spLocks noChangeAspect="1"/>
          </p:cNvSpPr>
          <p:nvPr/>
        </p:nvSpPr>
        <p:spPr>
          <a:xfrm rot="230544">
            <a:off x="6157385" y="4179740"/>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lödesschema: Begränsare 5">
            <a:extLst>
              <a:ext uri="{FF2B5EF4-FFF2-40B4-BE49-F238E27FC236}">
                <a16:creationId xmlns:a16="http://schemas.microsoft.com/office/drawing/2014/main" id="{ECAEFB39-8271-443B-A503-C6FDB861C6C2}"/>
              </a:ext>
            </a:extLst>
          </p:cNvPr>
          <p:cNvSpPr>
            <a:spLocks noChangeAspect="1"/>
          </p:cNvSpPr>
          <p:nvPr/>
        </p:nvSpPr>
        <p:spPr>
          <a:xfrm rot="20753695">
            <a:off x="6080888" y="266159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lödesschema: Begränsare 5">
            <a:extLst>
              <a:ext uri="{FF2B5EF4-FFF2-40B4-BE49-F238E27FC236}">
                <a16:creationId xmlns:a16="http://schemas.microsoft.com/office/drawing/2014/main" id="{0F762100-B251-4C25-BF7C-33F0F2433007}"/>
              </a:ext>
            </a:extLst>
          </p:cNvPr>
          <p:cNvSpPr>
            <a:spLocks noChangeAspect="1"/>
          </p:cNvSpPr>
          <p:nvPr/>
        </p:nvSpPr>
        <p:spPr>
          <a:xfrm rot="230544">
            <a:off x="4438788" y="405473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lödesschema: Begränsare 5">
            <a:extLst>
              <a:ext uri="{FF2B5EF4-FFF2-40B4-BE49-F238E27FC236}">
                <a16:creationId xmlns:a16="http://schemas.microsoft.com/office/drawing/2014/main" id="{5B42EEC5-3B7F-4313-9DD3-95D0612E67B9}"/>
              </a:ext>
            </a:extLst>
          </p:cNvPr>
          <p:cNvSpPr>
            <a:spLocks noChangeAspect="1"/>
          </p:cNvSpPr>
          <p:nvPr/>
        </p:nvSpPr>
        <p:spPr>
          <a:xfrm rot="1546452">
            <a:off x="4738100" y="2646755"/>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lödesschema: Begränsare 5">
            <a:extLst>
              <a:ext uri="{FF2B5EF4-FFF2-40B4-BE49-F238E27FC236}">
                <a16:creationId xmlns:a16="http://schemas.microsoft.com/office/drawing/2014/main" id="{0540B339-B2A4-460C-8681-9C254C40CF72}"/>
              </a:ext>
            </a:extLst>
          </p:cNvPr>
          <p:cNvSpPr>
            <a:spLocks noChangeAspect="1"/>
          </p:cNvSpPr>
          <p:nvPr/>
        </p:nvSpPr>
        <p:spPr>
          <a:xfrm rot="20520647">
            <a:off x="7268238" y="3690511"/>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lödesschema: Begränsare 5">
            <a:extLst>
              <a:ext uri="{FF2B5EF4-FFF2-40B4-BE49-F238E27FC236}">
                <a16:creationId xmlns:a16="http://schemas.microsoft.com/office/drawing/2014/main" id="{D4DD8AEB-51EB-43BC-956E-806F3437E162}"/>
              </a:ext>
            </a:extLst>
          </p:cNvPr>
          <p:cNvSpPr>
            <a:spLocks noChangeAspect="1"/>
          </p:cNvSpPr>
          <p:nvPr/>
        </p:nvSpPr>
        <p:spPr>
          <a:xfrm rot="20825320">
            <a:off x="3995373" y="2986265"/>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lödesschema: Begränsare 5">
            <a:extLst>
              <a:ext uri="{FF2B5EF4-FFF2-40B4-BE49-F238E27FC236}">
                <a16:creationId xmlns:a16="http://schemas.microsoft.com/office/drawing/2014/main" id="{F7DEC7A6-EAF0-4181-9EFE-FCDFCA0E6E81}"/>
              </a:ext>
            </a:extLst>
          </p:cNvPr>
          <p:cNvSpPr>
            <a:spLocks noChangeAspect="1"/>
          </p:cNvSpPr>
          <p:nvPr/>
        </p:nvSpPr>
        <p:spPr>
          <a:xfrm rot="751547">
            <a:off x="4989206" y="4145784"/>
            <a:ext cx="275768" cy="76775"/>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ruta 52">
            <a:extLst>
              <a:ext uri="{FF2B5EF4-FFF2-40B4-BE49-F238E27FC236}">
                <a16:creationId xmlns:a16="http://schemas.microsoft.com/office/drawing/2014/main" id="{0C8A9A71-B0B9-4ECD-BC8A-3DF98BD9CD4C}"/>
              </a:ext>
            </a:extLst>
          </p:cNvPr>
          <p:cNvSpPr txBox="1"/>
          <p:nvPr/>
        </p:nvSpPr>
        <p:spPr>
          <a:xfrm>
            <a:off x="5034237" y="4722605"/>
            <a:ext cx="1534972" cy="1200329"/>
          </a:xfrm>
          <a:prstGeom prst="rect">
            <a:avLst/>
          </a:prstGeom>
          <a:noFill/>
        </p:spPr>
        <p:txBody>
          <a:bodyPr wrap="none" rtlCol="0">
            <a:spAutoFit/>
          </a:bodyPr>
          <a:lstStyle/>
          <a:p>
            <a:r>
              <a:rPr lang="sv-SE" sz="2400" dirty="0">
                <a:latin typeface="+mj-lt"/>
              </a:rPr>
              <a:t>Population</a:t>
            </a:r>
          </a:p>
          <a:p>
            <a:r>
              <a:rPr lang="sv-SE" sz="2400" dirty="0">
                <a:latin typeface="+mj-lt"/>
              </a:rPr>
              <a:t>Variation</a:t>
            </a:r>
          </a:p>
          <a:p>
            <a:r>
              <a:rPr lang="sv-SE" sz="2400" dirty="0">
                <a:latin typeface="+mj-lt"/>
              </a:rPr>
              <a:t>Selektion</a:t>
            </a:r>
          </a:p>
        </p:txBody>
      </p:sp>
      <p:sp>
        <p:nvSpPr>
          <p:cNvPr id="59" name="textruta 58">
            <a:extLst>
              <a:ext uri="{FF2B5EF4-FFF2-40B4-BE49-F238E27FC236}">
                <a16:creationId xmlns:a16="http://schemas.microsoft.com/office/drawing/2014/main" id="{BCBC0995-4D05-44A7-8587-7C2788ED10E2}"/>
              </a:ext>
            </a:extLst>
          </p:cNvPr>
          <p:cNvSpPr txBox="1"/>
          <p:nvPr/>
        </p:nvSpPr>
        <p:spPr>
          <a:xfrm>
            <a:off x="8617268" y="2449279"/>
            <a:ext cx="20674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I en population av bakterier kan några vara resistenta.</a:t>
            </a:r>
          </a:p>
        </p:txBody>
      </p:sp>
      <p:sp>
        <p:nvSpPr>
          <p:cNvPr id="55" name="Rubrik 1">
            <a:extLst>
              <a:ext uri="{FF2B5EF4-FFF2-40B4-BE49-F238E27FC236}">
                <a16:creationId xmlns:a16="http://schemas.microsoft.com/office/drawing/2014/main" id="{C7B2CCA5-EF75-41DB-9144-F55F6077A7F5}"/>
              </a:ext>
            </a:extLst>
          </p:cNvPr>
          <p:cNvSpPr txBox="1">
            <a:spLocks/>
          </p:cNvSpPr>
          <p:nvPr/>
        </p:nvSpPr>
        <p:spPr>
          <a:xfrm>
            <a:off x="660994" y="3681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Antibiotikaanvändning driver resistensutveckling</a:t>
            </a:r>
          </a:p>
        </p:txBody>
      </p:sp>
    </p:spTree>
    <p:extLst>
      <p:ext uri="{BB962C8B-B14F-4D97-AF65-F5344CB8AC3E}">
        <p14:creationId xmlns:p14="http://schemas.microsoft.com/office/powerpoint/2010/main" val="26898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tshållare för innehåll 39">
            <a:extLst>
              <a:ext uri="{FF2B5EF4-FFF2-40B4-BE49-F238E27FC236}">
                <a16:creationId xmlns:a16="http://schemas.microsoft.com/office/drawing/2014/main" id="{570609B3-F723-4FFE-9A9A-5BB1B725361D}"/>
              </a:ext>
            </a:extLst>
          </p:cNvPr>
          <p:cNvPicPr>
            <a:picLocks noGrp="1" noChangeAspect="1"/>
          </p:cNvPicPr>
          <p:nvPr>
            <p:ph idx="1"/>
          </p:nvPr>
        </p:nvPicPr>
        <p:blipFill>
          <a:blip r:embed="rId2"/>
          <a:stretch>
            <a:fillRect/>
          </a:stretch>
        </p:blipFill>
        <p:spPr>
          <a:xfrm rot="19940344">
            <a:off x="5588153" y="2924575"/>
            <a:ext cx="329213" cy="134124"/>
          </a:xfrm>
          <a:prstGeom prst="rect">
            <a:avLst/>
          </a:prstGeom>
        </p:spPr>
      </p:pic>
      <p:grpSp>
        <p:nvGrpSpPr>
          <p:cNvPr id="56" name="Grupp 55">
            <a:extLst>
              <a:ext uri="{FF2B5EF4-FFF2-40B4-BE49-F238E27FC236}">
                <a16:creationId xmlns:a16="http://schemas.microsoft.com/office/drawing/2014/main" id="{ABEC8D3C-3BE6-4E08-9BA0-0219ED39DBE7}"/>
              </a:ext>
            </a:extLst>
          </p:cNvPr>
          <p:cNvGrpSpPr/>
          <p:nvPr/>
        </p:nvGrpSpPr>
        <p:grpSpPr>
          <a:xfrm>
            <a:off x="3940024" y="2860311"/>
            <a:ext cx="1590670" cy="1146189"/>
            <a:chOff x="3940024" y="2860311"/>
            <a:chExt cx="1590670" cy="1146189"/>
          </a:xfrm>
        </p:grpSpPr>
        <p:sp>
          <p:nvSpPr>
            <p:cNvPr id="5" name="Flödesschema: Begränsare 4">
              <a:extLst>
                <a:ext uri="{FF2B5EF4-FFF2-40B4-BE49-F238E27FC236}">
                  <a16:creationId xmlns:a16="http://schemas.microsoft.com/office/drawing/2014/main" id="{699FEEB9-E2D8-4528-B1C0-8982F6A0F2F0}"/>
                </a:ext>
              </a:extLst>
            </p:cNvPr>
            <p:cNvSpPr>
              <a:spLocks noChangeAspect="1"/>
            </p:cNvSpPr>
            <p:nvPr/>
          </p:nvSpPr>
          <p:spPr>
            <a:xfrm rot="2649125">
              <a:off x="4722821" y="304799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ödesschema: Begränsare 5">
              <a:extLst>
                <a:ext uri="{FF2B5EF4-FFF2-40B4-BE49-F238E27FC236}">
                  <a16:creationId xmlns:a16="http://schemas.microsoft.com/office/drawing/2014/main" id="{C620B688-94BC-4E87-9656-4876AFE7BDF0}"/>
                </a:ext>
              </a:extLst>
            </p:cNvPr>
            <p:cNvSpPr>
              <a:spLocks noChangeAspect="1"/>
            </p:cNvSpPr>
            <p:nvPr/>
          </p:nvSpPr>
          <p:spPr>
            <a:xfrm rot="2649125">
              <a:off x="4423839" y="3470569"/>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ödesschema: Begränsare 5">
              <a:extLst>
                <a:ext uri="{FF2B5EF4-FFF2-40B4-BE49-F238E27FC236}">
                  <a16:creationId xmlns:a16="http://schemas.microsoft.com/office/drawing/2014/main" id="{3E9A6C1B-186A-43A5-8DD6-20DC517BA5C5}"/>
                </a:ext>
              </a:extLst>
            </p:cNvPr>
            <p:cNvSpPr>
              <a:spLocks noChangeAspect="1"/>
            </p:cNvSpPr>
            <p:nvPr/>
          </p:nvSpPr>
          <p:spPr>
            <a:xfrm rot="2649125">
              <a:off x="4017678" y="361859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ödesschema: Begränsare 5">
              <a:extLst>
                <a:ext uri="{FF2B5EF4-FFF2-40B4-BE49-F238E27FC236}">
                  <a16:creationId xmlns:a16="http://schemas.microsoft.com/office/drawing/2014/main" id="{B08A5514-2A19-41F5-92D3-8877D150DDCC}"/>
                </a:ext>
              </a:extLst>
            </p:cNvPr>
            <p:cNvSpPr>
              <a:spLocks noChangeAspect="1"/>
            </p:cNvSpPr>
            <p:nvPr/>
          </p:nvSpPr>
          <p:spPr>
            <a:xfrm rot="19526531">
              <a:off x="4285995" y="3191552"/>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ödesschema: Begränsare 5">
              <a:extLst>
                <a:ext uri="{FF2B5EF4-FFF2-40B4-BE49-F238E27FC236}">
                  <a16:creationId xmlns:a16="http://schemas.microsoft.com/office/drawing/2014/main" id="{25C7463F-4082-4458-8B9D-C0918ABAF9B4}"/>
                </a:ext>
              </a:extLst>
            </p:cNvPr>
            <p:cNvSpPr>
              <a:spLocks noChangeAspect="1"/>
            </p:cNvSpPr>
            <p:nvPr/>
          </p:nvSpPr>
          <p:spPr>
            <a:xfrm rot="20520647">
              <a:off x="4790875" y="3457017"/>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ödesschema: Begränsare 5">
              <a:extLst>
                <a:ext uri="{FF2B5EF4-FFF2-40B4-BE49-F238E27FC236}">
                  <a16:creationId xmlns:a16="http://schemas.microsoft.com/office/drawing/2014/main" id="{6D3589DA-F3BD-475E-A129-6B830D559F2E}"/>
                </a:ext>
              </a:extLst>
            </p:cNvPr>
            <p:cNvSpPr>
              <a:spLocks noChangeAspect="1"/>
            </p:cNvSpPr>
            <p:nvPr/>
          </p:nvSpPr>
          <p:spPr>
            <a:xfrm rot="20520647">
              <a:off x="5052981" y="3697669"/>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lödesschema: Begränsare 5">
              <a:extLst>
                <a:ext uri="{FF2B5EF4-FFF2-40B4-BE49-F238E27FC236}">
                  <a16:creationId xmlns:a16="http://schemas.microsoft.com/office/drawing/2014/main" id="{5649F32C-351E-453E-A413-3984AB80F7F0}"/>
                </a:ext>
              </a:extLst>
            </p:cNvPr>
            <p:cNvSpPr>
              <a:spLocks noChangeAspect="1"/>
            </p:cNvSpPr>
            <p:nvPr/>
          </p:nvSpPr>
          <p:spPr>
            <a:xfrm rot="20520647">
              <a:off x="4342454" y="3867143"/>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ödesschema: Begränsare 5">
              <a:extLst>
                <a:ext uri="{FF2B5EF4-FFF2-40B4-BE49-F238E27FC236}">
                  <a16:creationId xmlns:a16="http://schemas.microsoft.com/office/drawing/2014/main" id="{73097E8F-92DC-40B2-95F2-84AD9897AF67}"/>
                </a:ext>
              </a:extLst>
            </p:cNvPr>
            <p:cNvSpPr>
              <a:spLocks noChangeAspect="1"/>
            </p:cNvSpPr>
            <p:nvPr/>
          </p:nvSpPr>
          <p:spPr>
            <a:xfrm rot="20520647">
              <a:off x="5204591" y="3191098"/>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ödesschema: Begränsare 5">
              <a:extLst>
                <a:ext uri="{FF2B5EF4-FFF2-40B4-BE49-F238E27FC236}">
                  <a16:creationId xmlns:a16="http://schemas.microsoft.com/office/drawing/2014/main" id="{69BD5520-7C21-47ED-A568-7FFF36ABE4DA}"/>
                </a:ext>
              </a:extLst>
            </p:cNvPr>
            <p:cNvSpPr>
              <a:spLocks noChangeAspect="1"/>
            </p:cNvSpPr>
            <p:nvPr/>
          </p:nvSpPr>
          <p:spPr>
            <a:xfrm rot="230544">
              <a:off x="4760469" y="381646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ödesschema: Begränsare 5">
              <a:extLst>
                <a:ext uri="{FF2B5EF4-FFF2-40B4-BE49-F238E27FC236}">
                  <a16:creationId xmlns:a16="http://schemas.microsoft.com/office/drawing/2014/main" id="{C2FCE956-963F-42E8-B743-C8369F30B6F8}"/>
                </a:ext>
              </a:extLst>
            </p:cNvPr>
            <p:cNvSpPr>
              <a:spLocks noChangeAspect="1"/>
            </p:cNvSpPr>
            <p:nvPr/>
          </p:nvSpPr>
          <p:spPr>
            <a:xfrm rot="230544">
              <a:off x="3940024" y="3273362"/>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ödesschema: Begränsare 5">
              <a:extLst>
                <a:ext uri="{FF2B5EF4-FFF2-40B4-BE49-F238E27FC236}">
                  <a16:creationId xmlns:a16="http://schemas.microsoft.com/office/drawing/2014/main" id="{077D06A4-EDB0-4694-A2A6-4F6D0188F978}"/>
                </a:ext>
              </a:extLst>
            </p:cNvPr>
            <p:cNvSpPr>
              <a:spLocks noChangeAspect="1"/>
            </p:cNvSpPr>
            <p:nvPr/>
          </p:nvSpPr>
          <p:spPr>
            <a:xfrm rot="230544">
              <a:off x="4981705" y="2860311"/>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ödesschema: Begränsare 5">
              <a:extLst>
                <a:ext uri="{FF2B5EF4-FFF2-40B4-BE49-F238E27FC236}">
                  <a16:creationId xmlns:a16="http://schemas.microsoft.com/office/drawing/2014/main" id="{C263A23B-2C62-4073-8CE6-D0F9AA4C3D03}"/>
                </a:ext>
              </a:extLst>
            </p:cNvPr>
            <p:cNvSpPr>
              <a:spLocks noChangeAspect="1"/>
            </p:cNvSpPr>
            <p:nvPr/>
          </p:nvSpPr>
          <p:spPr>
            <a:xfrm rot="230544">
              <a:off x="5184578" y="3930426"/>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ödesschema: Begränsare 5">
              <a:extLst>
                <a:ext uri="{FF2B5EF4-FFF2-40B4-BE49-F238E27FC236}">
                  <a16:creationId xmlns:a16="http://schemas.microsoft.com/office/drawing/2014/main" id="{7F3AE476-9A7D-45FF-A23B-6DE84747D693}"/>
                </a:ext>
              </a:extLst>
            </p:cNvPr>
            <p:cNvSpPr>
              <a:spLocks noChangeAspect="1"/>
            </p:cNvSpPr>
            <p:nvPr/>
          </p:nvSpPr>
          <p:spPr>
            <a:xfrm rot="230544">
              <a:off x="5254926" y="348224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ödesschema: Begränsare 5">
              <a:extLst>
                <a:ext uri="{FF2B5EF4-FFF2-40B4-BE49-F238E27FC236}">
                  <a16:creationId xmlns:a16="http://schemas.microsoft.com/office/drawing/2014/main" id="{4D988D00-46AD-4323-977E-2B8CF71CAF0E}"/>
                </a:ext>
              </a:extLst>
            </p:cNvPr>
            <p:cNvSpPr>
              <a:spLocks noChangeAspect="1"/>
            </p:cNvSpPr>
            <p:nvPr/>
          </p:nvSpPr>
          <p:spPr>
            <a:xfrm rot="230544">
              <a:off x="4373017" y="2877288"/>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lödesschema: Begränsare 5">
              <a:extLst>
                <a:ext uri="{FF2B5EF4-FFF2-40B4-BE49-F238E27FC236}">
                  <a16:creationId xmlns:a16="http://schemas.microsoft.com/office/drawing/2014/main" id="{9C7F74CB-AFDD-430F-B72F-1EAA8ABDA699}"/>
                </a:ext>
              </a:extLst>
            </p:cNvPr>
            <p:cNvSpPr>
              <a:spLocks noChangeAspect="1"/>
            </p:cNvSpPr>
            <p:nvPr/>
          </p:nvSpPr>
          <p:spPr>
            <a:xfrm rot="230544">
              <a:off x="4597394" y="3269859"/>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ödesschema: Begränsare 5">
              <a:extLst>
                <a:ext uri="{FF2B5EF4-FFF2-40B4-BE49-F238E27FC236}">
                  <a16:creationId xmlns:a16="http://schemas.microsoft.com/office/drawing/2014/main" id="{3A27AB4C-8169-45C4-BC68-2A8CC7B23BB8}"/>
                </a:ext>
              </a:extLst>
            </p:cNvPr>
            <p:cNvSpPr>
              <a:spLocks noChangeAspect="1"/>
            </p:cNvSpPr>
            <p:nvPr/>
          </p:nvSpPr>
          <p:spPr>
            <a:xfrm rot="20520647">
              <a:off x="5016755" y="3093464"/>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ödesschema: Begränsare 5">
              <a:extLst>
                <a:ext uri="{FF2B5EF4-FFF2-40B4-BE49-F238E27FC236}">
                  <a16:creationId xmlns:a16="http://schemas.microsoft.com/office/drawing/2014/main" id="{990495E9-4A48-462A-BB8E-AB042E037F0E}"/>
                </a:ext>
              </a:extLst>
            </p:cNvPr>
            <p:cNvSpPr>
              <a:spLocks noChangeAspect="1"/>
            </p:cNvSpPr>
            <p:nvPr/>
          </p:nvSpPr>
          <p:spPr>
            <a:xfrm rot="230544">
              <a:off x="4330885" y="365597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 name="Grupp 56">
            <a:extLst>
              <a:ext uri="{FF2B5EF4-FFF2-40B4-BE49-F238E27FC236}">
                <a16:creationId xmlns:a16="http://schemas.microsoft.com/office/drawing/2014/main" id="{9A42AFAD-C481-4E6B-94BC-3299E9044910}"/>
              </a:ext>
            </a:extLst>
          </p:cNvPr>
          <p:cNvGrpSpPr/>
          <p:nvPr/>
        </p:nvGrpSpPr>
        <p:grpSpPr>
          <a:xfrm>
            <a:off x="5414976" y="2916753"/>
            <a:ext cx="1792881" cy="1146189"/>
            <a:chOff x="5414976" y="2916753"/>
            <a:chExt cx="1792881" cy="1146189"/>
          </a:xfrm>
        </p:grpSpPr>
        <p:sp>
          <p:nvSpPr>
            <p:cNvPr id="23" name="Flödesschema: Begränsare 22">
              <a:extLst>
                <a:ext uri="{FF2B5EF4-FFF2-40B4-BE49-F238E27FC236}">
                  <a16:creationId xmlns:a16="http://schemas.microsoft.com/office/drawing/2014/main" id="{D4B7D3D7-2EED-4E91-9F34-C084011CC677}"/>
                </a:ext>
              </a:extLst>
            </p:cNvPr>
            <p:cNvSpPr>
              <a:spLocks noChangeAspect="1"/>
            </p:cNvSpPr>
            <p:nvPr/>
          </p:nvSpPr>
          <p:spPr>
            <a:xfrm rot="2649125">
              <a:off x="6399984" y="310443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ödesschema: Begränsare 5">
              <a:extLst>
                <a:ext uri="{FF2B5EF4-FFF2-40B4-BE49-F238E27FC236}">
                  <a16:creationId xmlns:a16="http://schemas.microsoft.com/office/drawing/2014/main" id="{D79CFD03-7A39-4F27-BB62-4BA762D2BB8E}"/>
                </a:ext>
              </a:extLst>
            </p:cNvPr>
            <p:cNvSpPr>
              <a:spLocks noChangeAspect="1"/>
            </p:cNvSpPr>
            <p:nvPr/>
          </p:nvSpPr>
          <p:spPr>
            <a:xfrm rot="2649125">
              <a:off x="6101002" y="3527011"/>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ödesschema: Begränsare 5">
              <a:extLst>
                <a:ext uri="{FF2B5EF4-FFF2-40B4-BE49-F238E27FC236}">
                  <a16:creationId xmlns:a16="http://schemas.microsoft.com/office/drawing/2014/main" id="{39BF713B-287A-429B-925A-773AA67B9324}"/>
                </a:ext>
              </a:extLst>
            </p:cNvPr>
            <p:cNvSpPr>
              <a:spLocks noChangeAspect="1"/>
            </p:cNvSpPr>
            <p:nvPr/>
          </p:nvSpPr>
          <p:spPr>
            <a:xfrm rot="2649125">
              <a:off x="5694841" y="3675035"/>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ödesschema: Begränsare 5">
              <a:extLst>
                <a:ext uri="{FF2B5EF4-FFF2-40B4-BE49-F238E27FC236}">
                  <a16:creationId xmlns:a16="http://schemas.microsoft.com/office/drawing/2014/main" id="{3F351AAE-39DE-4B14-86A7-B042F1009D25}"/>
                </a:ext>
              </a:extLst>
            </p:cNvPr>
            <p:cNvSpPr>
              <a:spLocks noChangeAspect="1"/>
            </p:cNvSpPr>
            <p:nvPr/>
          </p:nvSpPr>
          <p:spPr>
            <a:xfrm rot="20520647">
              <a:off x="5963158" y="3247994"/>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ödesschema: Begränsare 5">
              <a:extLst>
                <a:ext uri="{FF2B5EF4-FFF2-40B4-BE49-F238E27FC236}">
                  <a16:creationId xmlns:a16="http://schemas.microsoft.com/office/drawing/2014/main" id="{7C40E5C2-DFBE-4AD5-A599-2DC3D91CE4AF}"/>
                </a:ext>
              </a:extLst>
            </p:cNvPr>
            <p:cNvSpPr>
              <a:spLocks noChangeAspect="1"/>
            </p:cNvSpPr>
            <p:nvPr/>
          </p:nvSpPr>
          <p:spPr>
            <a:xfrm rot="20520647">
              <a:off x="6468038" y="3513459"/>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ödesschema: Begränsare 5">
              <a:extLst>
                <a:ext uri="{FF2B5EF4-FFF2-40B4-BE49-F238E27FC236}">
                  <a16:creationId xmlns:a16="http://schemas.microsoft.com/office/drawing/2014/main" id="{0DB7DB4A-78AE-483F-ADC6-609105122B65}"/>
                </a:ext>
              </a:extLst>
            </p:cNvPr>
            <p:cNvSpPr>
              <a:spLocks noChangeAspect="1"/>
            </p:cNvSpPr>
            <p:nvPr/>
          </p:nvSpPr>
          <p:spPr>
            <a:xfrm rot="20520647">
              <a:off x="5414976" y="3719623"/>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lödesschema: Begränsare 5">
              <a:extLst>
                <a:ext uri="{FF2B5EF4-FFF2-40B4-BE49-F238E27FC236}">
                  <a16:creationId xmlns:a16="http://schemas.microsoft.com/office/drawing/2014/main" id="{F7DDAC86-6D15-4B15-A54E-48DF996FB3B6}"/>
                </a:ext>
              </a:extLst>
            </p:cNvPr>
            <p:cNvSpPr>
              <a:spLocks noChangeAspect="1"/>
            </p:cNvSpPr>
            <p:nvPr/>
          </p:nvSpPr>
          <p:spPr>
            <a:xfrm rot="20520647">
              <a:off x="6019617" y="3923585"/>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lödesschema: Begränsare 5">
              <a:extLst>
                <a:ext uri="{FF2B5EF4-FFF2-40B4-BE49-F238E27FC236}">
                  <a16:creationId xmlns:a16="http://schemas.microsoft.com/office/drawing/2014/main" id="{2DC7826C-5A7A-4017-9D60-AE16635DCF31}"/>
                </a:ext>
              </a:extLst>
            </p:cNvPr>
            <p:cNvSpPr>
              <a:spLocks noChangeAspect="1"/>
            </p:cNvSpPr>
            <p:nvPr/>
          </p:nvSpPr>
          <p:spPr>
            <a:xfrm rot="20520647">
              <a:off x="6881754" y="3247540"/>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ödesschema: Begränsare 5">
              <a:extLst>
                <a:ext uri="{FF2B5EF4-FFF2-40B4-BE49-F238E27FC236}">
                  <a16:creationId xmlns:a16="http://schemas.microsoft.com/office/drawing/2014/main" id="{5C25CE06-0B66-4492-9307-5360AB4480EA}"/>
                </a:ext>
              </a:extLst>
            </p:cNvPr>
            <p:cNvSpPr>
              <a:spLocks noChangeAspect="1"/>
            </p:cNvSpPr>
            <p:nvPr/>
          </p:nvSpPr>
          <p:spPr>
            <a:xfrm rot="230544">
              <a:off x="6437632" y="387290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lödesschema: Begränsare 5">
              <a:extLst>
                <a:ext uri="{FF2B5EF4-FFF2-40B4-BE49-F238E27FC236}">
                  <a16:creationId xmlns:a16="http://schemas.microsoft.com/office/drawing/2014/main" id="{533832FE-3749-424E-9EBE-574F7056AD1D}"/>
                </a:ext>
              </a:extLst>
            </p:cNvPr>
            <p:cNvSpPr>
              <a:spLocks noChangeAspect="1"/>
            </p:cNvSpPr>
            <p:nvPr/>
          </p:nvSpPr>
          <p:spPr>
            <a:xfrm rot="230544">
              <a:off x="5617187" y="3329804"/>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lödesschema: Begränsare 5">
              <a:extLst>
                <a:ext uri="{FF2B5EF4-FFF2-40B4-BE49-F238E27FC236}">
                  <a16:creationId xmlns:a16="http://schemas.microsoft.com/office/drawing/2014/main" id="{9638B56E-33FF-425D-AB07-157231CB481C}"/>
                </a:ext>
              </a:extLst>
            </p:cNvPr>
            <p:cNvSpPr>
              <a:spLocks noChangeAspect="1"/>
            </p:cNvSpPr>
            <p:nvPr/>
          </p:nvSpPr>
          <p:spPr>
            <a:xfrm rot="230544">
              <a:off x="6658868" y="291675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ödesschema: Begränsare 5">
              <a:extLst>
                <a:ext uri="{FF2B5EF4-FFF2-40B4-BE49-F238E27FC236}">
                  <a16:creationId xmlns:a16="http://schemas.microsoft.com/office/drawing/2014/main" id="{0D536D0A-EB95-4073-BEA5-867497749E74}"/>
                </a:ext>
              </a:extLst>
            </p:cNvPr>
            <p:cNvSpPr>
              <a:spLocks noChangeAspect="1"/>
            </p:cNvSpPr>
            <p:nvPr/>
          </p:nvSpPr>
          <p:spPr>
            <a:xfrm rot="230544">
              <a:off x="6861741" y="3986868"/>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lödesschema: Begränsare 5">
              <a:extLst>
                <a:ext uri="{FF2B5EF4-FFF2-40B4-BE49-F238E27FC236}">
                  <a16:creationId xmlns:a16="http://schemas.microsoft.com/office/drawing/2014/main" id="{469CED93-03CC-4A80-89A0-3E85F76EBCE2}"/>
                </a:ext>
              </a:extLst>
            </p:cNvPr>
            <p:cNvSpPr>
              <a:spLocks noChangeAspect="1"/>
            </p:cNvSpPr>
            <p:nvPr/>
          </p:nvSpPr>
          <p:spPr>
            <a:xfrm rot="230544">
              <a:off x="6932089" y="353868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ödesschema: Begränsare 5">
              <a:extLst>
                <a:ext uri="{FF2B5EF4-FFF2-40B4-BE49-F238E27FC236}">
                  <a16:creationId xmlns:a16="http://schemas.microsoft.com/office/drawing/2014/main" id="{68265394-1BD5-4EDA-93CE-DBE7CA9B3D57}"/>
                </a:ext>
              </a:extLst>
            </p:cNvPr>
            <p:cNvSpPr>
              <a:spLocks noChangeAspect="1"/>
            </p:cNvSpPr>
            <p:nvPr/>
          </p:nvSpPr>
          <p:spPr>
            <a:xfrm rot="230544">
              <a:off x="6050180" y="2933730"/>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lödesschema: Begränsare 5">
              <a:extLst>
                <a:ext uri="{FF2B5EF4-FFF2-40B4-BE49-F238E27FC236}">
                  <a16:creationId xmlns:a16="http://schemas.microsoft.com/office/drawing/2014/main" id="{1DEAC726-1E9A-4BBE-8C1A-A3D213E8CB0E}"/>
                </a:ext>
              </a:extLst>
            </p:cNvPr>
            <p:cNvSpPr>
              <a:spLocks noChangeAspect="1"/>
            </p:cNvSpPr>
            <p:nvPr/>
          </p:nvSpPr>
          <p:spPr>
            <a:xfrm rot="230544">
              <a:off x="6274557" y="3326301"/>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lödesschema: Begränsare 5">
              <a:extLst>
                <a:ext uri="{FF2B5EF4-FFF2-40B4-BE49-F238E27FC236}">
                  <a16:creationId xmlns:a16="http://schemas.microsoft.com/office/drawing/2014/main" id="{BDF03E1B-4BE2-4279-A6F9-B5191340CA0C}"/>
                </a:ext>
              </a:extLst>
            </p:cNvPr>
            <p:cNvSpPr>
              <a:spLocks noChangeAspect="1"/>
            </p:cNvSpPr>
            <p:nvPr/>
          </p:nvSpPr>
          <p:spPr>
            <a:xfrm rot="20520647">
              <a:off x="6693918" y="3149906"/>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lödesschema: Begränsare 5">
              <a:extLst>
                <a:ext uri="{FF2B5EF4-FFF2-40B4-BE49-F238E27FC236}">
                  <a16:creationId xmlns:a16="http://schemas.microsoft.com/office/drawing/2014/main" id="{6F767E76-2147-4285-9732-C55A3C203792}"/>
                </a:ext>
              </a:extLst>
            </p:cNvPr>
            <p:cNvSpPr>
              <a:spLocks noChangeAspect="1"/>
            </p:cNvSpPr>
            <p:nvPr/>
          </p:nvSpPr>
          <p:spPr>
            <a:xfrm rot="230544">
              <a:off x="6008048" y="371241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Flödesschema: Begränsare 5">
            <a:extLst>
              <a:ext uri="{FF2B5EF4-FFF2-40B4-BE49-F238E27FC236}">
                <a16:creationId xmlns:a16="http://schemas.microsoft.com/office/drawing/2014/main" id="{E50DAA3C-F39A-469A-828A-6ECEDD8BD20D}"/>
              </a:ext>
            </a:extLst>
          </p:cNvPr>
          <p:cNvSpPr>
            <a:spLocks noChangeAspect="1"/>
          </p:cNvSpPr>
          <p:nvPr/>
        </p:nvSpPr>
        <p:spPr>
          <a:xfrm rot="230544">
            <a:off x="5555099" y="2712121"/>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lödesschema: Begränsare 5">
            <a:extLst>
              <a:ext uri="{FF2B5EF4-FFF2-40B4-BE49-F238E27FC236}">
                <a16:creationId xmlns:a16="http://schemas.microsoft.com/office/drawing/2014/main" id="{CC6B7054-64D3-4C56-A971-B60DECE5C69E}"/>
              </a:ext>
            </a:extLst>
          </p:cNvPr>
          <p:cNvSpPr>
            <a:spLocks noChangeAspect="1"/>
          </p:cNvSpPr>
          <p:nvPr/>
        </p:nvSpPr>
        <p:spPr>
          <a:xfrm rot="230544">
            <a:off x="5489378" y="4235226"/>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lödesschema: Begränsare 5">
            <a:extLst>
              <a:ext uri="{FF2B5EF4-FFF2-40B4-BE49-F238E27FC236}">
                <a16:creationId xmlns:a16="http://schemas.microsoft.com/office/drawing/2014/main" id="{8D70B2A4-EACA-422A-98C3-11C18E3DB52A}"/>
              </a:ext>
            </a:extLst>
          </p:cNvPr>
          <p:cNvSpPr>
            <a:spLocks noChangeAspect="1"/>
          </p:cNvSpPr>
          <p:nvPr/>
        </p:nvSpPr>
        <p:spPr>
          <a:xfrm rot="230544">
            <a:off x="6685138" y="368292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lödesschema: Begränsare 5">
            <a:extLst>
              <a:ext uri="{FF2B5EF4-FFF2-40B4-BE49-F238E27FC236}">
                <a16:creationId xmlns:a16="http://schemas.microsoft.com/office/drawing/2014/main" id="{B8D96035-C695-4B21-AD7F-18FE006C96F0}"/>
              </a:ext>
            </a:extLst>
          </p:cNvPr>
          <p:cNvSpPr>
            <a:spLocks noChangeAspect="1"/>
          </p:cNvSpPr>
          <p:nvPr/>
        </p:nvSpPr>
        <p:spPr>
          <a:xfrm rot="20876558">
            <a:off x="5634453" y="4038823"/>
            <a:ext cx="275768" cy="76074"/>
          </a:xfrm>
          <a:prstGeom prst="flowChartTerminator">
            <a:avLst/>
          </a:prstGeom>
          <a:solidFill>
            <a:srgbClr val="FFC00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lödesschema: Begränsare 5">
            <a:extLst>
              <a:ext uri="{FF2B5EF4-FFF2-40B4-BE49-F238E27FC236}">
                <a16:creationId xmlns:a16="http://schemas.microsoft.com/office/drawing/2014/main" id="{8F805A99-47A8-4B48-AFA1-DD60835EFAD0}"/>
              </a:ext>
            </a:extLst>
          </p:cNvPr>
          <p:cNvSpPr>
            <a:spLocks noChangeAspect="1"/>
          </p:cNvSpPr>
          <p:nvPr/>
        </p:nvSpPr>
        <p:spPr>
          <a:xfrm rot="20592175">
            <a:off x="5172307" y="2624612"/>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lödesschema: Begränsare 5">
            <a:extLst>
              <a:ext uri="{FF2B5EF4-FFF2-40B4-BE49-F238E27FC236}">
                <a16:creationId xmlns:a16="http://schemas.microsoft.com/office/drawing/2014/main" id="{5D97E7BC-D8C0-44F6-BB38-FBED14EC7C34}"/>
              </a:ext>
            </a:extLst>
          </p:cNvPr>
          <p:cNvSpPr>
            <a:spLocks noChangeAspect="1"/>
          </p:cNvSpPr>
          <p:nvPr/>
        </p:nvSpPr>
        <p:spPr>
          <a:xfrm rot="230544">
            <a:off x="6157385" y="4179740"/>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lödesschema: Begränsare 5">
            <a:extLst>
              <a:ext uri="{FF2B5EF4-FFF2-40B4-BE49-F238E27FC236}">
                <a16:creationId xmlns:a16="http://schemas.microsoft.com/office/drawing/2014/main" id="{ECAEFB39-8271-443B-A503-C6FDB861C6C2}"/>
              </a:ext>
            </a:extLst>
          </p:cNvPr>
          <p:cNvSpPr>
            <a:spLocks noChangeAspect="1"/>
          </p:cNvSpPr>
          <p:nvPr/>
        </p:nvSpPr>
        <p:spPr>
          <a:xfrm rot="20753695">
            <a:off x="6080888" y="2661595"/>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lödesschema: Begränsare 5">
            <a:extLst>
              <a:ext uri="{FF2B5EF4-FFF2-40B4-BE49-F238E27FC236}">
                <a16:creationId xmlns:a16="http://schemas.microsoft.com/office/drawing/2014/main" id="{0F762100-B251-4C25-BF7C-33F0F2433007}"/>
              </a:ext>
            </a:extLst>
          </p:cNvPr>
          <p:cNvSpPr>
            <a:spLocks noChangeAspect="1"/>
          </p:cNvSpPr>
          <p:nvPr/>
        </p:nvSpPr>
        <p:spPr>
          <a:xfrm rot="230544">
            <a:off x="4438788" y="4054733"/>
            <a:ext cx="275768" cy="76074"/>
          </a:xfrm>
          <a:prstGeom prst="flowChartTerminator">
            <a:avLst/>
          </a:prstGeom>
          <a:solidFill>
            <a:srgbClr val="00B05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lödesschema: Begränsare 5">
            <a:extLst>
              <a:ext uri="{FF2B5EF4-FFF2-40B4-BE49-F238E27FC236}">
                <a16:creationId xmlns:a16="http://schemas.microsoft.com/office/drawing/2014/main" id="{5B42EEC5-3B7F-4313-9DD3-95D0612E67B9}"/>
              </a:ext>
            </a:extLst>
          </p:cNvPr>
          <p:cNvSpPr>
            <a:spLocks noChangeAspect="1"/>
          </p:cNvSpPr>
          <p:nvPr/>
        </p:nvSpPr>
        <p:spPr>
          <a:xfrm rot="1546452">
            <a:off x="4738100" y="2646755"/>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lödesschema: Begränsare 5">
            <a:extLst>
              <a:ext uri="{FF2B5EF4-FFF2-40B4-BE49-F238E27FC236}">
                <a16:creationId xmlns:a16="http://schemas.microsoft.com/office/drawing/2014/main" id="{0540B339-B2A4-460C-8681-9C254C40CF72}"/>
              </a:ext>
            </a:extLst>
          </p:cNvPr>
          <p:cNvSpPr>
            <a:spLocks noChangeAspect="1"/>
          </p:cNvSpPr>
          <p:nvPr/>
        </p:nvSpPr>
        <p:spPr>
          <a:xfrm rot="20520647">
            <a:off x="7268238" y="3690511"/>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lödesschema: Begränsare 5">
            <a:extLst>
              <a:ext uri="{FF2B5EF4-FFF2-40B4-BE49-F238E27FC236}">
                <a16:creationId xmlns:a16="http://schemas.microsoft.com/office/drawing/2014/main" id="{D4DD8AEB-51EB-43BC-956E-806F3437E162}"/>
              </a:ext>
            </a:extLst>
          </p:cNvPr>
          <p:cNvSpPr>
            <a:spLocks noChangeAspect="1"/>
          </p:cNvSpPr>
          <p:nvPr/>
        </p:nvSpPr>
        <p:spPr>
          <a:xfrm rot="20825320">
            <a:off x="3995373" y="2986265"/>
            <a:ext cx="275768" cy="76074"/>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lödesschema: Begränsare 5">
            <a:extLst>
              <a:ext uri="{FF2B5EF4-FFF2-40B4-BE49-F238E27FC236}">
                <a16:creationId xmlns:a16="http://schemas.microsoft.com/office/drawing/2014/main" id="{F7DEC7A6-EAF0-4181-9EFE-FCDFCA0E6E81}"/>
              </a:ext>
            </a:extLst>
          </p:cNvPr>
          <p:cNvSpPr>
            <a:spLocks noChangeAspect="1"/>
          </p:cNvSpPr>
          <p:nvPr/>
        </p:nvSpPr>
        <p:spPr>
          <a:xfrm rot="751547">
            <a:off x="4989206" y="4145784"/>
            <a:ext cx="275768" cy="76775"/>
          </a:xfrm>
          <a:prstGeom prst="flowChartTerminator">
            <a:avLst/>
          </a:prstGeom>
          <a:solidFill>
            <a:srgbClr val="0070C0"/>
          </a:solid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ruta 52">
            <a:extLst>
              <a:ext uri="{FF2B5EF4-FFF2-40B4-BE49-F238E27FC236}">
                <a16:creationId xmlns:a16="http://schemas.microsoft.com/office/drawing/2014/main" id="{0C8A9A71-B0B9-4ECD-BC8A-3DF98BD9CD4C}"/>
              </a:ext>
            </a:extLst>
          </p:cNvPr>
          <p:cNvSpPr txBox="1"/>
          <p:nvPr/>
        </p:nvSpPr>
        <p:spPr>
          <a:xfrm>
            <a:off x="5034237" y="4722605"/>
            <a:ext cx="1534972" cy="1200329"/>
          </a:xfrm>
          <a:prstGeom prst="rect">
            <a:avLst/>
          </a:prstGeom>
          <a:noFill/>
        </p:spPr>
        <p:txBody>
          <a:bodyPr wrap="none" rtlCol="0">
            <a:spAutoFit/>
          </a:bodyPr>
          <a:lstStyle/>
          <a:p>
            <a:r>
              <a:rPr lang="sv-SE" sz="2400" dirty="0">
                <a:latin typeface="+mj-lt"/>
              </a:rPr>
              <a:t>Population</a:t>
            </a:r>
          </a:p>
          <a:p>
            <a:r>
              <a:rPr lang="sv-SE" sz="2400" dirty="0">
                <a:latin typeface="+mj-lt"/>
              </a:rPr>
              <a:t>Variation</a:t>
            </a:r>
          </a:p>
          <a:p>
            <a:r>
              <a:rPr lang="sv-SE" sz="2400" dirty="0">
                <a:latin typeface="+mj-lt"/>
              </a:rPr>
              <a:t>Selektion</a:t>
            </a:r>
          </a:p>
        </p:txBody>
      </p:sp>
      <p:grpSp>
        <p:nvGrpSpPr>
          <p:cNvPr id="58" name="Grupp 57">
            <a:extLst>
              <a:ext uri="{FF2B5EF4-FFF2-40B4-BE49-F238E27FC236}">
                <a16:creationId xmlns:a16="http://schemas.microsoft.com/office/drawing/2014/main" id="{13130D22-F40E-4BB7-B26F-33F7250405A4}"/>
              </a:ext>
            </a:extLst>
          </p:cNvPr>
          <p:cNvGrpSpPr/>
          <p:nvPr/>
        </p:nvGrpSpPr>
        <p:grpSpPr>
          <a:xfrm>
            <a:off x="5151277" y="1697544"/>
            <a:ext cx="598072" cy="573072"/>
            <a:chOff x="2139333" y="1532857"/>
            <a:chExt cx="2701377" cy="2588456"/>
          </a:xfrm>
          <a:effectLst/>
        </p:grpSpPr>
        <p:grpSp>
          <p:nvGrpSpPr>
            <p:cNvPr id="59" name="Grupp 58">
              <a:extLst>
                <a:ext uri="{FF2B5EF4-FFF2-40B4-BE49-F238E27FC236}">
                  <a16:creationId xmlns:a16="http://schemas.microsoft.com/office/drawing/2014/main" id="{F158C041-B3A0-451A-B681-8C565F1305BA}"/>
                </a:ext>
              </a:extLst>
            </p:cNvPr>
            <p:cNvGrpSpPr/>
            <p:nvPr/>
          </p:nvGrpSpPr>
          <p:grpSpPr>
            <a:xfrm>
              <a:off x="2139333" y="2416908"/>
              <a:ext cx="2588456" cy="1413901"/>
              <a:chOff x="2139333" y="2416908"/>
              <a:chExt cx="2588456" cy="1413901"/>
            </a:xfrm>
          </p:grpSpPr>
          <p:sp>
            <p:nvSpPr>
              <p:cNvPr id="73" name="Flödesschema: Begränsare 72">
                <a:extLst>
                  <a:ext uri="{FF2B5EF4-FFF2-40B4-BE49-F238E27FC236}">
                    <a16:creationId xmlns:a16="http://schemas.microsoft.com/office/drawing/2014/main" id="{43819D53-CB77-4FCB-AB46-82A8E3CE39F8}"/>
                  </a:ext>
                </a:extLst>
              </p:cNvPr>
              <p:cNvSpPr/>
              <p:nvPr/>
            </p:nvSpPr>
            <p:spPr>
              <a:xfrm rot="2476148">
                <a:off x="2139333" y="2416908"/>
                <a:ext cx="2588456" cy="872197"/>
              </a:xfrm>
              <a:prstGeom prst="flowChartTerminator">
                <a:avLst/>
              </a:prstGeom>
              <a:gradFill>
                <a:gsLst>
                  <a:gs pos="75000">
                    <a:srgbClr val="FF0000"/>
                  </a:gs>
                  <a:gs pos="0">
                    <a:schemeClr val="accent2">
                      <a:lumMod val="20000"/>
                      <a:lumOff val="80000"/>
                    </a:schemeClr>
                  </a:gs>
                </a:gsLst>
                <a:lin ang="5400000" scaled="1"/>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ktangel 73">
                <a:extLst>
                  <a:ext uri="{FF2B5EF4-FFF2-40B4-BE49-F238E27FC236}">
                    <a16:creationId xmlns:a16="http://schemas.microsoft.com/office/drawing/2014/main" id="{15865F23-48CC-4285-BC66-1C43192DD7C5}"/>
                  </a:ext>
                </a:extLst>
              </p:cNvPr>
              <p:cNvSpPr/>
              <p:nvPr/>
            </p:nvSpPr>
            <p:spPr>
              <a:xfrm rot="2496550">
                <a:off x="3370667" y="287139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upp 59">
              <a:extLst>
                <a:ext uri="{FF2B5EF4-FFF2-40B4-BE49-F238E27FC236}">
                  <a16:creationId xmlns:a16="http://schemas.microsoft.com/office/drawing/2014/main" id="{36FCCB17-30C0-439D-B143-E86666E25D4C}"/>
                </a:ext>
              </a:extLst>
            </p:cNvPr>
            <p:cNvGrpSpPr/>
            <p:nvPr/>
          </p:nvGrpSpPr>
          <p:grpSpPr>
            <a:xfrm>
              <a:off x="3415737" y="1532857"/>
              <a:ext cx="1424973" cy="2588456"/>
              <a:chOff x="6345728" y="1701668"/>
              <a:chExt cx="1424973" cy="2588456"/>
            </a:xfrm>
          </p:grpSpPr>
          <p:sp>
            <p:nvSpPr>
              <p:cNvPr id="71" name="Flödesschema: Begränsare 70">
                <a:extLst>
                  <a:ext uri="{FF2B5EF4-FFF2-40B4-BE49-F238E27FC236}">
                    <a16:creationId xmlns:a16="http://schemas.microsoft.com/office/drawing/2014/main" id="{CDCA0135-B9DE-425F-888F-B4CA72E88AD0}"/>
                  </a:ext>
                </a:extLst>
              </p:cNvPr>
              <p:cNvSpPr/>
              <p:nvPr/>
            </p:nvSpPr>
            <p:spPr>
              <a:xfrm rot="7979166">
                <a:off x="6040375" y="2559797"/>
                <a:ext cx="2588456" cy="872197"/>
              </a:xfrm>
              <a:prstGeom prst="flowChartTerminator">
                <a:avLst/>
              </a:prstGeom>
              <a:gradFill>
                <a:gsLst>
                  <a:gs pos="61000">
                    <a:schemeClr val="accent2">
                      <a:lumMod val="20000"/>
                      <a:lumOff val="80000"/>
                    </a:schemeClr>
                  </a:gs>
                  <a:gs pos="89000">
                    <a:schemeClr val="bg1"/>
                  </a:gs>
                  <a:gs pos="97000">
                    <a:schemeClr val="accent2">
                      <a:lumMod val="20000"/>
                      <a:lumOff val="80000"/>
                    </a:schemeClr>
                  </a:gs>
                </a:gsLst>
                <a:lin ang="5400000" scaled="1"/>
              </a:gradFill>
              <a:ln>
                <a:solidFill>
                  <a:schemeClr val="bg1"/>
                </a:solidFill>
              </a:ln>
              <a:effectLst>
                <a:innerShdw blurRad="63500" dist="50800" dir="13500000">
                  <a:prstClr val="black">
                    <a:alpha val="50000"/>
                  </a:prstClr>
                </a:inn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ktangel 71">
                <a:extLst>
                  <a:ext uri="{FF2B5EF4-FFF2-40B4-BE49-F238E27FC236}">
                    <a16:creationId xmlns:a16="http://schemas.microsoft.com/office/drawing/2014/main" id="{94C6E01B-02FE-4FFC-98A9-4A520B2CBA32}"/>
                  </a:ext>
                </a:extLst>
              </p:cNvPr>
              <p:cNvSpPr/>
              <p:nvPr/>
            </p:nvSpPr>
            <p:spPr>
              <a:xfrm rot="8014491">
                <a:off x="6205694" y="304861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Flödesschema: Koppling 60">
              <a:extLst>
                <a:ext uri="{FF2B5EF4-FFF2-40B4-BE49-F238E27FC236}">
                  <a16:creationId xmlns:a16="http://schemas.microsoft.com/office/drawing/2014/main" id="{DBEAB1D8-9F72-493A-9BF2-7ABB547606AD}"/>
                </a:ext>
              </a:extLst>
            </p:cNvPr>
            <p:cNvSpPr/>
            <p:nvPr/>
          </p:nvSpPr>
          <p:spPr>
            <a:xfrm>
              <a:off x="3750021" y="2855219"/>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lödesschema: Koppling 61">
              <a:extLst>
                <a:ext uri="{FF2B5EF4-FFF2-40B4-BE49-F238E27FC236}">
                  <a16:creationId xmlns:a16="http://schemas.microsoft.com/office/drawing/2014/main" id="{5BE0A2FC-8146-4F4A-93A5-F60866A0EA37}"/>
                </a:ext>
              </a:extLst>
            </p:cNvPr>
            <p:cNvSpPr/>
            <p:nvPr/>
          </p:nvSpPr>
          <p:spPr>
            <a:xfrm>
              <a:off x="4002259" y="2907057"/>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lödesschema: Koppling 62">
              <a:extLst>
                <a:ext uri="{FF2B5EF4-FFF2-40B4-BE49-F238E27FC236}">
                  <a16:creationId xmlns:a16="http://schemas.microsoft.com/office/drawing/2014/main" id="{22DE8187-F494-42D3-BBDD-593A0641C473}"/>
                </a:ext>
              </a:extLst>
            </p:cNvPr>
            <p:cNvSpPr/>
            <p:nvPr/>
          </p:nvSpPr>
          <p:spPr>
            <a:xfrm>
              <a:off x="3588243" y="305711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lödesschema: Koppling 63">
              <a:extLst>
                <a:ext uri="{FF2B5EF4-FFF2-40B4-BE49-F238E27FC236}">
                  <a16:creationId xmlns:a16="http://schemas.microsoft.com/office/drawing/2014/main" id="{37DE627C-CB18-4623-B0F8-CED4FE8F16C0}"/>
                </a:ext>
              </a:extLst>
            </p:cNvPr>
            <p:cNvSpPr/>
            <p:nvPr/>
          </p:nvSpPr>
          <p:spPr>
            <a:xfrm>
              <a:off x="3861582" y="3181388"/>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lödesschema: Koppling 64">
              <a:extLst>
                <a:ext uri="{FF2B5EF4-FFF2-40B4-BE49-F238E27FC236}">
                  <a16:creationId xmlns:a16="http://schemas.microsoft.com/office/drawing/2014/main" id="{5EC374CE-B961-4F54-8202-F49BD34DD325}"/>
                </a:ext>
              </a:extLst>
            </p:cNvPr>
            <p:cNvSpPr/>
            <p:nvPr/>
          </p:nvSpPr>
          <p:spPr>
            <a:xfrm>
              <a:off x="3733610" y="3366880"/>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lödesschema: Koppling 65">
              <a:extLst>
                <a:ext uri="{FF2B5EF4-FFF2-40B4-BE49-F238E27FC236}">
                  <a16:creationId xmlns:a16="http://schemas.microsoft.com/office/drawing/2014/main" id="{60EE3BCF-B149-4559-831D-9A92E6749C94}"/>
                </a:ext>
              </a:extLst>
            </p:cNvPr>
            <p:cNvSpPr/>
            <p:nvPr/>
          </p:nvSpPr>
          <p:spPr>
            <a:xfrm>
              <a:off x="4128224" y="325172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lödesschema: Koppling 66">
              <a:extLst>
                <a:ext uri="{FF2B5EF4-FFF2-40B4-BE49-F238E27FC236}">
                  <a16:creationId xmlns:a16="http://schemas.microsoft.com/office/drawing/2014/main" id="{8A76C12C-5843-4A79-9B9F-00B1AB6ECEA7}"/>
                </a:ext>
              </a:extLst>
            </p:cNvPr>
            <p:cNvSpPr/>
            <p:nvPr/>
          </p:nvSpPr>
          <p:spPr>
            <a:xfrm>
              <a:off x="4280624" y="3418194"/>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lödesschema: Koppling 67">
              <a:extLst>
                <a:ext uri="{FF2B5EF4-FFF2-40B4-BE49-F238E27FC236}">
                  <a16:creationId xmlns:a16="http://schemas.microsoft.com/office/drawing/2014/main" id="{5A19739B-605C-4A61-9D85-5C58651A7602}"/>
                </a:ext>
              </a:extLst>
            </p:cNvPr>
            <p:cNvSpPr/>
            <p:nvPr/>
          </p:nvSpPr>
          <p:spPr>
            <a:xfrm>
              <a:off x="3956733" y="348853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lödesschema: Koppling 68">
              <a:extLst>
                <a:ext uri="{FF2B5EF4-FFF2-40B4-BE49-F238E27FC236}">
                  <a16:creationId xmlns:a16="http://schemas.microsoft.com/office/drawing/2014/main" id="{0712D394-EBF2-49D6-92B4-13FE78270309}"/>
                </a:ext>
              </a:extLst>
            </p:cNvPr>
            <p:cNvSpPr/>
            <p:nvPr/>
          </p:nvSpPr>
          <p:spPr>
            <a:xfrm>
              <a:off x="3699804" y="3674743"/>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lödesschema: Koppling 69">
              <a:extLst>
                <a:ext uri="{FF2B5EF4-FFF2-40B4-BE49-F238E27FC236}">
                  <a16:creationId xmlns:a16="http://schemas.microsoft.com/office/drawing/2014/main" id="{4E1C308E-B74F-4729-8F4B-421BA1F72A0D}"/>
                </a:ext>
              </a:extLst>
            </p:cNvPr>
            <p:cNvSpPr/>
            <p:nvPr/>
          </p:nvSpPr>
          <p:spPr>
            <a:xfrm>
              <a:off x="4034105" y="379567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5" name="textruta 74">
            <a:extLst>
              <a:ext uri="{FF2B5EF4-FFF2-40B4-BE49-F238E27FC236}">
                <a16:creationId xmlns:a16="http://schemas.microsoft.com/office/drawing/2014/main" id="{206B4DD8-E52F-4173-88DF-DBAC81539752}"/>
              </a:ext>
            </a:extLst>
          </p:cNvPr>
          <p:cNvSpPr txBox="1"/>
          <p:nvPr/>
        </p:nvSpPr>
        <p:spPr>
          <a:xfrm>
            <a:off x="8617268" y="2449279"/>
            <a:ext cx="20674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Vid användning av antibiotika…</a:t>
            </a:r>
          </a:p>
        </p:txBody>
      </p:sp>
      <p:sp>
        <p:nvSpPr>
          <p:cNvPr id="76" name="Rubrik 1">
            <a:extLst>
              <a:ext uri="{FF2B5EF4-FFF2-40B4-BE49-F238E27FC236}">
                <a16:creationId xmlns:a16="http://schemas.microsoft.com/office/drawing/2014/main" id="{F2788865-2F00-4C08-AC3A-65616FB4B30F}"/>
              </a:ext>
            </a:extLst>
          </p:cNvPr>
          <p:cNvSpPr txBox="1">
            <a:spLocks/>
          </p:cNvSpPr>
          <p:nvPr/>
        </p:nvSpPr>
        <p:spPr>
          <a:xfrm>
            <a:off x="660994" y="3681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Antibiotikaanvändning driver resistensutveckling</a:t>
            </a:r>
          </a:p>
        </p:txBody>
      </p:sp>
    </p:spTree>
    <p:extLst>
      <p:ext uri="{BB962C8B-B14F-4D97-AF65-F5344CB8AC3E}">
        <p14:creationId xmlns:p14="http://schemas.microsoft.com/office/powerpoint/2010/main" val="413349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tshållare för innehåll 39">
            <a:extLst>
              <a:ext uri="{FF2B5EF4-FFF2-40B4-BE49-F238E27FC236}">
                <a16:creationId xmlns:a16="http://schemas.microsoft.com/office/drawing/2014/main" id="{570609B3-F723-4FFE-9A9A-5BB1B725361D}"/>
              </a:ext>
            </a:extLst>
          </p:cNvPr>
          <p:cNvPicPr>
            <a:picLocks noGrp="1" noChangeAspect="1"/>
          </p:cNvPicPr>
          <p:nvPr>
            <p:ph idx="1"/>
          </p:nvPr>
        </p:nvPicPr>
        <p:blipFill>
          <a:blip r:embed="rId2"/>
          <a:stretch>
            <a:fillRect/>
          </a:stretch>
        </p:blipFill>
        <p:spPr>
          <a:xfrm rot="19940344">
            <a:off x="5588153" y="2924575"/>
            <a:ext cx="329213" cy="134124"/>
          </a:xfrm>
          <a:prstGeom prst="rect">
            <a:avLst/>
          </a:prstGeom>
        </p:spPr>
      </p:pic>
      <p:sp>
        <p:nvSpPr>
          <p:cNvPr id="19" name="Flödesschema: Begränsare 5">
            <a:extLst>
              <a:ext uri="{FF2B5EF4-FFF2-40B4-BE49-F238E27FC236}">
                <a16:creationId xmlns:a16="http://schemas.microsoft.com/office/drawing/2014/main" id="{9C7F74CB-AFDD-430F-B72F-1EAA8ABDA699}"/>
              </a:ext>
            </a:extLst>
          </p:cNvPr>
          <p:cNvSpPr>
            <a:spLocks noChangeAspect="1"/>
          </p:cNvSpPr>
          <p:nvPr/>
        </p:nvSpPr>
        <p:spPr>
          <a:xfrm rot="230544">
            <a:off x="4597394" y="3269859"/>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lödesschema: Begränsare 5">
            <a:extLst>
              <a:ext uri="{FF2B5EF4-FFF2-40B4-BE49-F238E27FC236}">
                <a16:creationId xmlns:a16="http://schemas.microsoft.com/office/drawing/2014/main" id="{1DEAC726-1E9A-4BBE-8C1A-A3D213E8CB0E}"/>
              </a:ext>
            </a:extLst>
          </p:cNvPr>
          <p:cNvSpPr>
            <a:spLocks noChangeAspect="1"/>
          </p:cNvSpPr>
          <p:nvPr/>
        </p:nvSpPr>
        <p:spPr>
          <a:xfrm rot="230544">
            <a:off x="6274557" y="3326301"/>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ruta 52">
            <a:extLst>
              <a:ext uri="{FF2B5EF4-FFF2-40B4-BE49-F238E27FC236}">
                <a16:creationId xmlns:a16="http://schemas.microsoft.com/office/drawing/2014/main" id="{0C8A9A71-B0B9-4ECD-BC8A-3DF98BD9CD4C}"/>
              </a:ext>
            </a:extLst>
          </p:cNvPr>
          <p:cNvSpPr txBox="1"/>
          <p:nvPr/>
        </p:nvSpPr>
        <p:spPr>
          <a:xfrm>
            <a:off x="5034237" y="4722605"/>
            <a:ext cx="1534972" cy="1200329"/>
          </a:xfrm>
          <a:prstGeom prst="rect">
            <a:avLst/>
          </a:prstGeom>
          <a:noFill/>
        </p:spPr>
        <p:txBody>
          <a:bodyPr wrap="none" rtlCol="0">
            <a:spAutoFit/>
          </a:bodyPr>
          <a:lstStyle/>
          <a:p>
            <a:r>
              <a:rPr lang="sv-SE" sz="2400" dirty="0">
                <a:solidFill>
                  <a:schemeClr val="bg2">
                    <a:lumMod val="65000"/>
                  </a:schemeClr>
                </a:solidFill>
                <a:latin typeface="+mj-lt"/>
              </a:rPr>
              <a:t>Population</a:t>
            </a:r>
          </a:p>
          <a:p>
            <a:r>
              <a:rPr lang="sv-SE" sz="2400" dirty="0">
                <a:solidFill>
                  <a:schemeClr val="bg2">
                    <a:lumMod val="65000"/>
                  </a:schemeClr>
                </a:solidFill>
                <a:latin typeface="+mj-lt"/>
              </a:rPr>
              <a:t>Variation</a:t>
            </a:r>
          </a:p>
          <a:p>
            <a:r>
              <a:rPr lang="sv-SE" sz="2400" dirty="0">
                <a:latin typeface="+mj-lt"/>
              </a:rPr>
              <a:t>Selektion</a:t>
            </a:r>
          </a:p>
        </p:txBody>
      </p:sp>
      <p:grpSp>
        <p:nvGrpSpPr>
          <p:cNvPr id="58" name="Grupp 57">
            <a:extLst>
              <a:ext uri="{FF2B5EF4-FFF2-40B4-BE49-F238E27FC236}">
                <a16:creationId xmlns:a16="http://schemas.microsoft.com/office/drawing/2014/main" id="{13130D22-F40E-4BB7-B26F-33F7250405A4}"/>
              </a:ext>
            </a:extLst>
          </p:cNvPr>
          <p:cNvGrpSpPr/>
          <p:nvPr/>
        </p:nvGrpSpPr>
        <p:grpSpPr>
          <a:xfrm>
            <a:off x="5151277" y="1697544"/>
            <a:ext cx="598072" cy="573072"/>
            <a:chOff x="2139333" y="1532857"/>
            <a:chExt cx="2701377" cy="2588456"/>
          </a:xfrm>
          <a:effectLst/>
        </p:grpSpPr>
        <p:grpSp>
          <p:nvGrpSpPr>
            <p:cNvPr id="59" name="Grupp 58">
              <a:extLst>
                <a:ext uri="{FF2B5EF4-FFF2-40B4-BE49-F238E27FC236}">
                  <a16:creationId xmlns:a16="http://schemas.microsoft.com/office/drawing/2014/main" id="{F158C041-B3A0-451A-B681-8C565F1305BA}"/>
                </a:ext>
              </a:extLst>
            </p:cNvPr>
            <p:cNvGrpSpPr/>
            <p:nvPr/>
          </p:nvGrpSpPr>
          <p:grpSpPr>
            <a:xfrm>
              <a:off x="2139333" y="2416908"/>
              <a:ext cx="2588456" cy="1413901"/>
              <a:chOff x="2139333" y="2416908"/>
              <a:chExt cx="2588456" cy="1413901"/>
            </a:xfrm>
          </p:grpSpPr>
          <p:sp>
            <p:nvSpPr>
              <p:cNvPr id="73" name="Flödesschema: Begränsare 72">
                <a:extLst>
                  <a:ext uri="{FF2B5EF4-FFF2-40B4-BE49-F238E27FC236}">
                    <a16:creationId xmlns:a16="http://schemas.microsoft.com/office/drawing/2014/main" id="{43819D53-CB77-4FCB-AB46-82A8E3CE39F8}"/>
                  </a:ext>
                </a:extLst>
              </p:cNvPr>
              <p:cNvSpPr/>
              <p:nvPr/>
            </p:nvSpPr>
            <p:spPr>
              <a:xfrm rot="2476148">
                <a:off x="2139333" y="2416908"/>
                <a:ext cx="2588456" cy="872197"/>
              </a:xfrm>
              <a:prstGeom prst="flowChartTerminator">
                <a:avLst/>
              </a:prstGeom>
              <a:gradFill>
                <a:gsLst>
                  <a:gs pos="75000">
                    <a:srgbClr val="FF0000"/>
                  </a:gs>
                  <a:gs pos="0">
                    <a:schemeClr val="accent2">
                      <a:lumMod val="20000"/>
                      <a:lumOff val="80000"/>
                    </a:schemeClr>
                  </a:gs>
                </a:gsLst>
                <a:lin ang="5400000" scaled="1"/>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ktangel 73">
                <a:extLst>
                  <a:ext uri="{FF2B5EF4-FFF2-40B4-BE49-F238E27FC236}">
                    <a16:creationId xmlns:a16="http://schemas.microsoft.com/office/drawing/2014/main" id="{15865F23-48CC-4285-BC66-1C43192DD7C5}"/>
                  </a:ext>
                </a:extLst>
              </p:cNvPr>
              <p:cNvSpPr/>
              <p:nvPr/>
            </p:nvSpPr>
            <p:spPr>
              <a:xfrm rot="2496550">
                <a:off x="3370667" y="287139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upp 59">
              <a:extLst>
                <a:ext uri="{FF2B5EF4-FFF2-40B4-BE49-F238E27FC236}">
                  <a16:creationId xmlns:a16="http://schemas.microsoft.com/office/drawing/2014/main" id="{36FCCB17-30C0-439D-B143-E86666E25D4C}"/>
                </a:ext>
              </a:extLst>
            </p:cNvPr>
            <p:cNvGrpSpPr/>
            <p:nvPr/>
          </p:nvGrpSpPr>
          <p:grpSpPr>
            <a:xfrm>
              <a:off x="3415737" y="1532857"/>
              <a:ext cx="1424973" cy="2588456"/>
              <a:chOff x="6345728" y="1701668"/>
              <a:chExt cx="1424973" cy="2588456"/>
            </a:xfrm>
          </p:grpSpPr>
          <p:sp>
            <p:nvSpPr>
              <p:cNvPr id="71" name="Flödesschema: Begränsare 70">
                <a:extLst>
                  <a:ext uri="{FF2B5EF4-FFF2-40B4-BE49-F238E27FC236}">
                    <a16:creationId xmlns:a16="http://schemas.microsoft.com/office/drawing/2014/main" id="{CDCA0135-B9DE-425F-888F-B4CA72E88AD0}"/>
                  </a:ext>
                </a:extLst>
              </p:cNvPr>
              <p:cNvSpPr/>
              <p:nvPr/>
            </p:nvSpPr>
            <p:spPr>
              <a:xfrm rot="7979166">
                <a:off x="6040375" y="2559797"/>
                <a:ext cx="2588456" cy="872197"/>
              </a:xfrm>
              <a:prstGeom prst="flowChartTerminator">
                <a:avLst/>
              </a:prstGeom>
              <a:gradFill>
                <a:gsLst>
                  <a:gs pos="61000">
                    <a:schemeClr val="accent2">
                      <a:lumMod val="20000"/>
                      <a:lumOff val="80000"/>
                    </a:schemeClr>
                  </a:gs>
                  <a:gs pos="89000">
                    <a:schemeClr val="bg1"/>
                  </a:gs>
                  <a:gs pos="97000">
                    <a:schemeClr val="accent2">
                      <a:lumMod val="20000"/>
                      <a:lumOff val="80000"/>
                    </a:schemeClr>
                  </a:gs>
                </a:gsLst>
                <a:lin ang="5400000" scaled="1"/>
              </a:gradFill>
              <a:ln>
                <a:solidFill>
                  <a:schemeClr val="bg1"/>
                </a:solidFill>
              </a:ln>
              <a:effectLst>
                <a:innerShdw blurRad="63500" dist="50800" dir="13500000">
                  <a:prstClr val="black">
                    <a:alpha val="50000"/>
                  </a:prstClr>
                </a:inn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ktangel 71">
                <a:extLst>
                  <a:ext uri="{FF2B5EF4-FFF2-40B4-BE49-F238E27FC236}">
                    <a16:creationId xmlns:a16="http://schemas.microsoft.com/office/drawing/2014/main" id="{94C6E01B-02FE-4FFC-98A9-4A520B2CBA32}"/>
                  </a:ext>
                </a:extLst>
              </p:cNvPr>
              <p:cNvSpPr/>
              <p:nvPr/>
            </p:nvSpPr>
            <p:spPr>
              <a:xfrm rot="8014491">
                <a:off x="6205694" y="304861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Flödesschema: Koppling 60">
              <a:extLst>
                <a:ext uri="{FF2B5EF4-FFF2-40B4-BE49-F238E27FC236}">
                  <a16:creationId xmlns:a16="http://schemas.microsoft.com/office/drawing/2014/main" id="{DBEAB1D8-9F72-493A-9BF2-7ABB547606AD}"/>
                </a:ext>
              </a:extLst>
            </p:cNvPr>
            <p:cNvSpPr/>
            <p:nvPr/>
          </p:nvSpPr>
          <p:spPr>
            <a:xfrm>
              <a:off x="3750021" y="2855219"/>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lödesschema: Koppling 61">
              <a:extLst>
                <a:ext uri="{FF2B5EF4-FFF2-40B4-BE49-F238E27FC236}">
                  <a16:creationId xmlns:a16="http://schemas.microsoft.com/office/drawing/2014/main" id="{5BE0A2FC-8146-4F4A-93A5-F60866A0EA37}"/>
                </a:ext>
              </a:extLst>
            </p:cNvPr>
            <p:cNvSpPr/>
            <p:nvPr/>
          </p:nvSpPr>
          <p:spPr>
            <a:xfrm>
              <a:off x="4002259" y="2907057"/>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lödesschema: Koppling 62">
              <a:extLst>
                <a:ext uri="{FF2B5EF4-FFF2-40B4-BE49-F238E27FC236}">
                  <a16:creationId xmlns:a16="http://schemas.microsoft.com/office/drawing/2014/main" id="{22DE8187-F494-42D3-BBDD-593A0641C473}"/>
                </a:ext>
              </a:extLst>
            </p:cNvPr>
            <p:cNvSpPr/>
            <p:nvPr/>
          </p:nvSpPr>
          <p:spPr>
            <a:xfrm>
              <a:off x="3588243" y="305711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lödesschema: Koppling 63">
              <a:extLst>
                <a:ext uri="{FF2B5EF4-FFF2-40B4-BE49-F238E27FC236}">
                  <a16:creationId xmlns:a16="http://schemas.microsoft.com/office/drawing/2014/main" id="{37DE627C-CB18-4623-B0F8-CED4FE8F16C0}"/>
                </a:ext>
              </a:extLst>
            </p:cNvPr>
            <p:cNvSpPr/>
            <p:nvPr/>
          </p:nvSpPr>
          <p:spPr>
            <a:xfrm>
              <a:off x="3861582" y="3181388"/>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lödesschema: Koppling 64">
              <a:extLst>
                <a:ext uri="{FF2B5EF4-FFF2-40B4-BE49-F238E27FC236}">
                  <a16:creationId xmlns:a16="http://schemas.microsoft.com/office/drawing/2014/main" id="{5EC374CE-B961-4F54-8202-F49BD34DD325}"/>
                </a:ext>
              </a:extLst>
            </p:cNvPr>
            <p:cNvSpPr/>
            <p:nvPr/>
          </p:nvSpPr>
          <p:spPr>
            <a:xfrm>
              <a:off x="3733610" y="3366880"/>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lödesschema: Koppling 65">
              <a:extLst>
                <a:ext uri="{FF2B5EF4-FFF2-40B4-BE49-F238E27FC236}">
                  <a16:creationId xmlns:a16="http://schemas.microsoft.com/office/drawing/2014/main" id="{60EE3BCF-B149-4559-831D-9A92E6749C94}"/>
                </a:ext>
              </a:extLst>
            </p:cNvPr>
            <p:cNvSpPr/>
            <p:nvPr/>
          </p:nvSpPr>
          <p:spPr>
            <a:xfrm>
              <a:off x="4128224" y="325172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lödesschema: Koppling 66">
              <a:extLst>
                <a:ext uri="{FF2B5EF4-FFF2-40B4-BE49-F238E27FC236}">
                  <a16:creationId xmlns:a16="http://schemas.microsoft.com/office/drawing/2014/main" id="{8A76C12C-5843-4A79-9B9F-00B1AB6ECEA7}"/>
                </a:ext>
              </a:extLst>
            </p:cNvPr>
            <p:cNvSpPr/>
            <p:nvPr/>
          </p:nvSpPr>
          <p:spPr>
            <a:xfrm>
              <a:off x="4280624" y="3418194"/>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lödesschema: Koppling 67">
              <a:extLst>
                <a:ext uri="{FF2B5EF4-FFF2-40B4-BE49-F238E27FC236}">
                  <a16:creationId xmlns:a16="http://schemas.microsoft.com/office/drawing/2014/main" id="{5A19739B-605C-4A61-9D85-5C58651A7602}"/>
                </a:ext>
              </a:extLst>
            </p:cNvPr>
            <p:cNvSpPr/>
            <p:nvPr/>
          </p:nvSpPr>
          <p:spPr>
            <a:xfrm>
              <a:off x="3956733" y="348853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lödesschema: Koppling 68">
              <a:extLst>
                <a:ext uri="{FF2B5EF4-FFF2-40B4-BE49-F238E27FC236}">
                  <a16:creationId xmlns:a16="http://schemas.microsoft.com/office/drawing/2014/main" id="{0712D394-EBF2-49D6-92B4-13FE78270309}"/>
                </a:ext>
              </a:extLst>
            </p:cNvPr>
            <p:cNvSpPr/>
            <p:nvPr/>
          </p:nvSpPr>
          <p:spPr>
            <a:xfrm>
              <a:off x="3699804" y="3674743"/>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lödesschema: Koppling 69">
              <a:extLst>
                <a:ext uri="{FF2B5EF4-FFF2-40B4-BE49-F238E27FC236}">
                  <a16:creationId xmlns:a16="http://schemas.microsoft.com/office/drawing/2014/main" id="{4E1C308E-B74F-4729-8F4B-421BA1F72A0D}"/>
                </a:ext>
              </a:extLst>
            </p:cNvPr>
            <p:cNvSpPr/>
            <p:nvPr/>
          </p:nvSpPr>
          <p:spPr>
            <a:xfrm>
              <a:off x="4034105" y="379567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textruta 24">
            <a:extLst>
              <a:ext uri="{FF2B5EF4-FFF2-40B4-BE49-F238E27FC236}">
                <a16:creationId xmlns:a16="http://schemas.microsoft.com/office/drawing/2014/main" id="{F076F09B-3EBA-4429-B0C1-29104A2B00DD}"/>
              </a:ext>
            </a:extLst>
          </p:cNvPr>
          <p:cNvSpPr txBox="1"/>
          <p:nvPr/>
        </p:nvSpPr>
        <p:spPr>
          <a:xfrm>
            <a:off x="7949480" y="2660539"/>
            <a:ext cx="229591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 dödar eller hämmar antibiotikan känsliga bakterier, men de resistenta överlever. Variationen av bakterier minskar.</a:t>
            </a:r>
            <a:endParaRPr lang="sv-SE" dirty="0">
              <a:cs typeface="Calibri"/>
            </a:endParaRPr>
          </a:p>
        </p:txBody>
      </p:sp>
      <p:sp>
        <p:nvSpPr>
          <p:cNvPr id="26" name="Rubrik 1">
            <a:extLst>
              <a:ext uri="{FF2B5EF4-FFF2-40B4-BE49-F238E27FC236}">
                <a16:creationId xmlns:a16="http://schemas.microsoft.com/office/drawing/2014/main" id="{0B0784B1-97DE-4F24-81B2-5DC215DBB02B}"/>
              </a:ext>
            </a:extLst>
          </p:cNvPr>
          <p:cNvSpPr txBox="1">
            <a:spLocks/>
          </p:cNvSpPr>
          <p:nvPr/>
        </p:nvSpPr>
        <p:spPr>
          <a:xfrm>
            <a:off x="660994" y="3681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Antibiotikaanvändning driver resistensutveckling</a:t>
            </a:r>
          </a:p>
        </p:txBody>
      </p:sp>
    </p:spTree>
    <p:extLst>
      <p:ext uri="{BB962C8B-B14F-4D97-AF65-F5344CB8AC3E}">
        <p14:creationId xmlns:p14="http://schemas.microsoft.com/office/powerpoint/2010/main" val="149158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tshållare för innehåll 39">
            <a:extLst>
              <a:ext uri="{FF2B5EF4-FFF2-40B4-BE49-F238E27FC236}">
                <a16:creationId xmlns:a16="http://schemas.microsoft.com/office/drawing/2014/main" id="{570609B3-F723-4FFE-9A9A-5BB1B725361D}"/>
              </a:ext>
            </a:extLst>
          </p:cNvPr>
          <p:cNvPicPr>
            <a:picLocks noGrp="1" noChangeAspect="1"/>
          </p:cNvPicPr>
          <p:nvPr>
            <p:ph idx="1"/>
          </p:nvPr>
        </p:nvPicPr>
        <p:blipFill>
          <a:blip r:embed="rId2"/>
          <a:stretch>
            <a:fillRect/>
          </a:stretch>
        </p:blipFill>
        <p:spPr>
          <a:xfrm rot="19940344">
            <a:off x="5588153" y="2924575"/>
            <a:ext cx="329213" cy="134124"/>
          </a:xfrm>
          <a:prstGeom prst="rect">
            <a:avLst/>
          </a:prstGeom>
        </p:spPr>
      </p:pic>
      <p:sp>
        <p:nvSpPr>
          <p:cNvPr id="19" name="Flödesschema: Begränsare 5">
            <a:extLst>
              <a:ext uri="{FF2B5EF4-FFF2-40B4-BE49-F238E27FC236}">
                <a16:creationId xmlns:a16="http://schemas.microsoft.com/office/drawing/2014/main" id="{9C7F74CB-AFDD-430F-B72F-1EAA8ABDA699}"/>
              </a:ext>
            </a:extLst>
          </p:cNvPr>
          <p:cNvSpPr>
            <a:spLocks noChangeAspect="1"/>
          </p:cNvSpPr>
          <p:nvPr/>
        </p:nvSpPr>
        <p:spPr>
          <a:xfrm rot="230544">
            <a:off x="4597394" y="3269859"/>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lödesschema: Begränsare 5">
            <a:extLst>
              <a:ext uri="{FF2B5EF4-FFF2-40B4-BE49-F238E27FC236}">
                <a16:creationId xmlns:a16="http://schemas.microsoft.com/office/drawing/2014/main" id="{1DEAC726-1E9A-4BBE-8C1A-A3D213E8CB0E}"/>
              </a:ext>
            </a:extLst>
          </p:cNvPr>
          <p:cNvSpPr>
            <a:spLocks noChangeAspect="1"/>
          </p:cNvSpPr>
          <p:nvPr/>
        </p:nvSpPr>
        <p:spPr>
          <a:xfrm rot="230544">
            <a:off x="6541525" y="3267451"/>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ruta 52">
            <a:extLst>
              <a:ext uri="{FF2B5EF4-FFF2-40B4-BE49-F238E27FC236}">
                <a16:creationId xmlns:a16="http://schemas.microsoft.com/office/drawing/2014/main" id="{0C8A9A71-B0B9-4ECD-BC8A-3DF98BD9CD4C}"/>
              </a:ext>
            </a:extLst>
          </p:cNvPr>
          <p:cNvSpPr txBox="1"/>
          <p:nvPr/>
        </p:nvSpPr>
        <p:spPr>
          <a:xfrm>
            <a:off x="5034237" y="4722605"/>
            <a:ext cx="1534972" cy="1200329"/>
          </a:xfrm>
          <a:prstGeom prst="rect">
            <a:avLst/>
          </a:prstGeom>
          <a:noFill/>
        </p:spPr>
        <p:txBody>
          <a:bodyPr wrap="none" rtlCol="0">
            <a:spAutoFit/>
          </a:bodyPr>
          <a:lstStyle/>
          <a:p>
            <a:r>
              <a:rPr lang="sv-SE" sz="2400" dirty="0">
                <a:latin typeface="+mj-lt"/>
              </a:rPr>
              <a:t>Population</a:t>
            </a:r>
          </a:p>
          <a:p>
            <a:r>
              <a:rPr lang="sv-SE" sz="2400" dirty="0">
                <a:solidFill>
                  <a:schemeClr val="bg2">
                    <a:lumMod val="65000"/>
                  </a:schemeClr>
                </a:solidFill>
                <a:latin typeface="+mj-lt"/>
              </a:rPr>
              <a:t>Variation</a:t>
            </a:r>
          </a:p>
          <a:p>
            <a:r>
              <a:rPr lang="sv-SE" sz="2400" dirty="0">
                <a:latin typeface="+mj-lt"/>
              </a:rPr>
              <a:t>Selektion</a:t>
            </a:r>
          </a:p>
        </p:txBody>
      </p:sp>
      <p:grpSp>
        <p:nvGrpSpPr>
          <p:cNvPr id="58" name="Grupp 57">
            <a:extLst>
              <a:ext uri="{FF2B5EF4-FFF2-40B4-BE49-F238E27FC236}">
                <a16:creationId xmlns:a16="http://schemas.microsoft.com/office/drawing/2014/main" id="{13130D22-F40E-4BB7-B26F-33F7250405A4}"/>
              </a:ext>
            </a:extLst>
          </p:cNvPr>
          <p:cNvGrpSpPr/>
          <p:nvPr/>
        </p:nvGrpSpPr>
        <p:grpSpPr>
          <a:xfrm>
            <a:off x="5151277" y="1697544"/>
            <a:ext cx="598072" cy="573072"/>
            <a:chOff x="2139333" y="1532857"/>
            <a:chExt cx="2701377" cy="2588456"/>
          </a:xfrm>
          <a:effectLst/>
        </p:grpSpPr>
        <p:grpSp>
          <p:nvGrpSpPr>
            <p:cNvPr id="59" name="Grupp 58">
              <a:extLst>
                <a:ext uri="{FF2B5EF4-FFF2-40B4-BE49-F238E27FC236}">
                  <a16:creationId xmlns:a16="http://schemas.microsoft.com/office/drawing/2014/main" id="{F158C041-B3A0-451A-B681-8C565F1305BA}"/>
                </a:ext>
              </a:extLst>
            </p:cNvPr>
            <p:cNvGrpSpPr/>
            <p:nvPr/>
          </p:nvGrpSpPr>
          <p:grpSpPr>
            <a:xfrm>
              <a:off x="2139333" y="2416908"/>
              <a:ext cx="2588456" cy="1413901"/>
              <a:chOff x="2139333" y="2416908"/>
              <a:chExt cx="2588456" cy="1413901"/>
            </a:xfrm>
          </p:grpSpPr>
          <p:sp>
            <p:nvSpPr>
              <p:cNvPr id="73" name="Flödesschema: Begränsare 72">
                <a:extLst>
                  <a:ext uri="{FF2B5EF4-FFF2-40B4-BE49-F238E27FC236}">
                    <a16:creationId xmlns:a16="http://schemas.microsoft.com/office/drawing/2014/main" id="{43819D53-CB77-4FCB-AB46-82A8E3CE39F8}"/>
                  </a:ext>
                </a:extLst>
              </p:cNvPr>
              <p:cNvSpPr/>
              <p:nvPr/>
            </p:nvSpPr>
            <p:spPr>
              <a:xfrm rot="2476148">
                <a:off x="2139333" y="2416908"/>
                <a:ext cx="2588456" cy="872197"/>
              </a:xfrm>
              <a:prstGeom prst="flowChartTerminator">
                <a:avLst/>
              </a:prstGeom>
              <a:gradFill>
                <a:gsLst>
                  <a:gs pos="75000">
                    <a:srgbClr val="FF0000"/>
                  </a:gs>
                  <a:gs pos="0">
                    <a:schemeClr val="accent2">
                      <a:lumMod val="20000"/>
                      <a:lumOff val="80000"/>
                    </a:schemeClr>
                  </a:gs>
                </a:gsLst>
                <a:lin ang="5400000" scaled="1"/>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ktangel 73">
                <a:extLst>
                  <a:ext uri="{FF2B5EF4-FFF2-40B4-BE49-F238E27FC236}">
                    <a16:creationId xmlns:a16="http://schemas.microsoft.com/office/drawing/2014/main" id="{15865F23-48CC-4285-BC66-1C43192DD7C5}"/>
                  </a:ext>
                </a:extLst>
              </p:cNvPr>
              <p:cNvSpPr/>
              <p:nvPr/>
            </p:nvSpPr>
            <p:spPr>
              <a:xfrm rot="2496550">
                <a:off x="3370667" y="287139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upp 59">
              <a:extLst>
                <a:ext uri="{FF2B5EF4-FFF2-40B4-BE49-F238E27FC236}">
                  <a16:creationId xmlns:a16="http://schemas.microsoft.com/office/drawing/2014/main" id="{36FCCB17-30C0-439D-B143-E86666E25D4C}"/>
                </a:ext>
              </a:extLst>
            </p:cNvPr>
            <p:cNvGrpSpPr/>
            <p:nvPr/>
          </p:nvGrpSpPr>
          <p:grpSpPr>
            <a:xfrm>
              <a:off x="3415737" y="1532857"/>
              <a:ext cx="1424973" cy="2588456"/>
              <a:chOff x="6345728" y="1701668"/>
              <a:chExt cx="1424973" cy="2588456"/>
            </a:xfrm>
          </p:grpSpPr>
          <p:sp>
            <p:nvSpPr>
              <p:cNvPr id="71" name="Flödesschema: Begränsare 70">
                <a:extLst>
                  <a:ext uri="{FF2B5EF4-FFF2-40B4-BE49-F238E27FC236}">
                    <a16:creationId xmlns:a16="http://schemas.microsoft.com/office/drawing/2014/main" id="{CDCA0135-B9DE-425F-888F-B4CA72E88AD0}"/>
                  </a:ext>
                </a:extLst>
              </p:cNvPr>
              <p:cNvSpPr/>
              <p:nvPr/>
            </p:nvSpPr>
            <p:spPr>
              <a:xfrm rot="7979166">
                <a:off x="6040375" y="2559797"/>
                <a:ext cx="2588456" cy="872197"/>
              </a:xfrm>
              <a:prstGeom prst="flowChartTerminator">
                <a:avLst/>
              </a:prstGeom>
              <a:gradFill>
                <a:gsLst>
                  <a:gs pos="61000">
                    <a:schemeClr val="accent2">
                      <a:lumMod val="20000"/>
                      <a:lumOff val="80000"/>
                    </a:schemeClr>
                  </a:gs>
                  <a:gs pos="89000">
                    <a:schemeClr val="bg1"/>
                  </a:gs>
                  <a:gs pos="97000">
                    <a:schemeClr val="accent2">
                      <a:lumMod val="20000"/>
                      <a:lumOff val="80000"/>
                    </a:schemeClr>
                  </a:gs>
                </a:gsLst>
                <a:lin ang="5400000" scaled="1"/>
              </a:gradFill>
              <a:ln>
                <a:solidFill>
                  <a:schemeClr val="bg1"/>
                </a:solidFill>
              </a:ln>
              <a:effectLst>
                <a:innerShdw blurRad="63500" dist="50800" dir="13500000">
                  <a:prstClr val="black">
                    <a:alpha val="50000"/>
                  </a:prstClr>
                </a:inn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ktangel 71">
                <a:extLst>
                  <a:ext uri="{FF2B5EF4-FFF2-40B4-BE49-F238E27FC236}">
                    <a16:creationId xmlns:a16="http://schemas.microsoft.com/office/drawing/2014/main" id="{94C6E01B-02FE-4FFC-98A9-4A520B2CBA32}"/>
                  </a:ext>
                </a:extLst>
              </p:cNvPr>
              <p:cNvSpPr/>
              <p:nvPr/>
            </p:nvSpPr>
            <p:spPr>
              <a:xfrm rot="8014491">
                <a:off x="6205694" y="304861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Flödesschema: Koppling 60">
              <a:extLst>
                <a:ext uri="{FF2B5EF4-FFF2-40B4-BE49-F238E27FC236}">
                  <a16:creationId xmlns:a16="http://schemas.microsoft.com/office/drawing/2014/main" id="{DBEAB1D8-9F72-493A-9BF2-7ABB547606AD}"/>
                </a:ext>
              </a:extLst>
            </p:cNvPr>
            <p:cNvSpPr/>
            <p:nvPr/>
          </p:nvSpPr>
          <p:spPr>
            <a:xfrm>
              <a:off x="3750021" y="2855219"/>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lödesschema: Koppling 61">
              <a:extLst>
                <a:ext uri="{FF2B5EF4-FFF2-40B4-BE49-F238E27FC236}">
                  <a16:creationId xmlns:a16="http://schemas.microsoft.com/office/drawing/2014/main" id="{5BE0A2FC-8146-4F4A-93A5-F60866A0EA37}"/>
                </a:ext>
              </a:extLst>
            </p:cNvPr>
            <p:cNvSpPr/>
            <p:nvPr/>
          </p:nvSpPr>
          <p:spPr>
            <a:xfrm>
              <a:off x="4002259" y="2907057"/>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lödesschema: Koppling 62">
              <a:extLst>
                <a:ext uri="{FF2B5EF4-FFF2-40B4-BE49-F238E27FC236}">
                  <a16:creationId xmlns:a16="http://schemas.microsoft.com/office/drawing/2014/main" id="{22DE8187-F494-42D3-BBDD-593A0641C473}"/>
                </a:ext>
              </a:extLst>
            </p:cNvPr>
            <p:cNvSpPr/>
            <p:nvPr/>
          </p:nvSpPr>
          <p:spPr>
            <a:xfrm>
              <a:off x="3588243" y="305711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lödesschema: Koppling 63">
              <a:extLst>
                <a:ext uri="{FF2B5EF4-FFF2-40B4-BE49-F238E27FC236}">
                  <a16:creationId xmlns:a16="http://schemas.microsoft.com/office/drawing/2014/main" id="{37DE627C-CB18-4623-B0F8-CED4FE8F16C0}"/>
                </a:ext>
              </a:extLst>
            </p:cNvPr>
            <p:cNvSpPr/>
            <p:nvPr/>
          </p:nvSpPr>
          <p:spPr>
            <a:xfrm>
              <a:off x="3861582" y="3181388"/>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lödesschema: Koppling 64">
              <a:extLst>
                <a:ext uri="{FF2B5EF4-FFF2-40B4-BE49-F238E27FC236}">
                  <a16:creationId xmlns:a16="http://schemas.microsoft.com/office/drawing/2014/main" id="{5EC374CE-B961-4F54-8202-F49BD34DD325}"/>
                </a:ext>
              </a:extLst>
            </p:cNvPr>
            <p:cNvSpPr/>
            <p:nvPr/>
          </p:nvSpPr>
          <p:spPr>
            <a:xfrm>
              <a:off x="3733610" y="3366880"/>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lödesschema: Koppling 65">
              <a:extLst>
                <a:ext uri="{FF2B5EF4-FFF2-40B4-BE49-F238E27FC236}">
                  <a16:creationId xmlns:a16="http://schemas.microsoft.com/office/drawing/2014/main" id="{60EE3BCF-B149-4559-831D-9A92E6749C94}"/>
                </a:ext>
              </a:extLst>
            </p:cNvPr>
            <p:cNvSpPr/>
            <p:nvPr/>
          </p:nvSpPr>
          <p:spPr>
            <a:xfrm>
              <a:off x="4128224" y="325172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lödesschema: Koppling 66">
              <a:extLst>
                <a:ext uri="{FF2B5EF4-FFF2-40B4-BE49-F238E27FC236}">
                  <a16:creationId xmlns:a16="http://schemas.microsoft.com/office/drawing/2014/main" id="{8A76C12C-5843-4A79-9B9F-00B1AB6ECEA7}"/>
                </a:ext>
              </a:extLst>
            </p:cNvPr>
            <p:cNvSpPr/>
            <p:nvPr/>
          </p:nvSpPr>
          <p:spPr>
            <a:xfrm>
              <a:off x="4280624" y="3418194"/>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lödesschema: Koppling 67">
              <a:extLst>
                <a:ext uri="{FF2B5EF4-FFF2-40B4-BE49-F238E27FC236}">
                  <a16:creationId xmlns:a16="http://schemas.microsoft.com/office/drawing/2014/main" id="{5A19739B-605C-4A61-9D85-5C58651A7602}"/>
                </a:ext>
              </a:extLst>
            </p:cNvPr>
            <p:cNvSpPr/>
            <p:nvPr/>
          </p:nvSpPr>
          <p:spPr>
            <a:xfrm>
              <a:off x="3956733" y="348853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lödesschema: Koppling 68">
              <a:extLst>
                <a:ext uri="{FF2B5EF4-FFF2-40B4-BE49-F238E27FC236}">
                  <a16:creationId xmlns:a16="http://schemas.microsoft.com/office/drawing/2014/main" id="{0712D394-EBF2-49D6-92B4-13FE78270309}"/>
                </a:ext>
              </a:extLst>
            </p:cNvPr>
            <p:cNvSpPr/>
            <p:nvPr/>
          </p:nvSpPr>
          <p:spPr>
            <a:xfrm>
              <a:off x="3699804" y="3674743"/>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lödesschema: Koppling 69">
              <a:extLst>
                <a:ext uri="{FF2B5EF4-FFF2-40B4-BE49-F238E27FC236}">
                  <a16:creationId xmlns:a16="http://schemas.microsoft.com/office/drawing/2014/main" id="{4E1C308E-B74F-4729-8F4B-421BA1F72A0D}"/>
                </a:ext>
              </a:extLst>
            </p:cNvPr>
            <p:cNvSpPr/>
            <p:nvPr/>
          </p:nvSpPr>
          <p:spPr>
            <a:xfrm>
              <a:off x="4034105" y="379567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Flödesschema: Begränsare 5">
            <a:extLst>
              <a:ext uri="{FF2B5EF4-FFF2-40B4-BE49-F238E27FC236}">
                <a16:creationId xmlns:a16="http://schemas.microsoft.com/office/drawing/2014/main" id="{815D8580-4019-4BAD-8E92-65356D5A5BBA}"/>
              </a:ext>
            </a:extLst>
          </p:cNvPr>
          <p:cNvSpPr>
            <a:spLocks noChangeAspect="1"/>
          </p:cNvSpPr>
          <p:nvPr/>
        </p:nvSpPr>
        <p:spPr>
          <a:xfrm rot="19925907">
            <a:off x="4259455" y="3457766"/>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ödesschema: Begränsare 5">
            <a:extLst>
              <a:ext uri="{FF2B5EF4-FFF2-40B4-BE49-F238E27FC236}">
                <a16:creationId xmlns:a16="http://schemas.microsoft.com/office/drawing/2014/main" id="{351D9888-7214-4206-8127-9C5810243A7A}"/>
              </a:ext>
            </a:extLst>
          </p:cNvPr>
          <p:cNvSpPr>
            <a:spLocks noChangeAspect="1"/>
          </p:cNvSpPr>
          <p:nvPr/>
        </p:nvSpPr>
        <p:spPr>
          <a:xfrm rot="230544">
            <a:off x="4389519" y="3792022"/>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ödesschema: Begränsare 5">
            <a:extLst>
              <a:ext uri="{FF2B5EF4-FFF2-40B4-BE49-F238E27FC236}">
                <a16:creationId xmlns:a16="http://schemas.microsoft.com/office/drawing/2014/main" id="{826ED918-C630-4C6B-B676-07B4922D6107}"/>
              </a:ext>
            </a:extLst>
          </p:cNvPr>
          <p:cNvSpPr>
            <a:spLocks noChangeAspect="1"/>
          </p:cNvSpPr>
          <p:nvPr/>
        </p:nvSpPr>
        <p:spPr>
          <a:xfrm rot="230544">
            <a:off x="5048539" y="3500519"/>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408A4700-306F-443C-8D83-56077C3237BE}"/>
              </a:ext>
            </a:extLst>
          </p:cNvPr>
          <p:cNvPicPr>
            <a:picLocks noChangeAspect="1"/>
          </p:cNvPicPr>
          <p:nvPr/>
        </p:nvPicPr>
        <p:blipFill>
          <a:blip r:embed="rId3"/>
          <a:stretch>
            <a:fillRect/>
          </a:stretch>
        </p:blipFill>
        <p:spPr>
          <a:xfrm>
            <a:off x="5388477" y="3274361"/>
            <a:ext cx="323116" cy="140220"/>
          </a:xfrm>
          <a:prstGeom prst="rect">
            <a:avLst/>
          </a:prstGeom>
        </p:spPr>
      </p:pic>
      <p:sp>
        <p:nvSpPr>
          <p:cNvPr id="28" name="Flödesschema: Begränsare 5">
            <a:extLst>
              <a:ext uri="{FF2B5EF4-FFF2-40B4-BE49-F238E27FC236}">
                <a16:creationId xmlns:a16="http://schemas.microsoft.com/office/drawing/2014/main" id="{1AED23C7-A7CF-4F48-8E52-91406ECB9BF3}"/>
              </a:ext>
            </a:extLst>
          </p:cNvPr>
          <p:cNvSpPr>
            <a:spLocks noChangeAspect="1"/>
          </p:cNvSpPr>
          <p:nvPr/>
        </p:nvSpPr>
        <p:spPr>
          <a:xfrm rot="21053312">
            <a:off x="4941094" y="3851415"/>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lödesschema: Begränsare 5">
            <a:extLst>
              <a:ext uri="{FF2B5EF4-FFF2-40B4-BE49-F238E27FC236}">
                <a16:creationId xmlns:a16="http://schemas.microsoft.com/office/drawing/2014/main" id="{FC71AEBE-B3B4-4731-AD71-35C4C8A66E5C}"/>
              </a:ext>
            </a:extLst>
          </p:cNvPr>
          <p:cNvSpPr>
            <a:spLocks noChangeAspect="1"/>
          </p:cNvSpPr>
          <p:nvPr/>
        </p:nvSpPr>
        <p:spPr>
          <a:xfrm rot="230544">
            <a:off x="5464031" y="3916000"/>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lödesschema: Begränsare 5">
            <a:extLst>
              <a:ext uri="{FF2B5EF4-FFF2-40B4-BE49-F238E27FC236}">
                <a16:creationId xmlns:a16="http://schemas.microsoft.com/office/drawing/2014/main" id="{324F927D-449B-40EE-BDB3-34228EBAFD63}"/>
              </a:ext>
            </a:extLst>
          </p:cNvPr>
          <p:cNvSpPr>
            <a:spLocks noChangeAspect="1"/>
          </p:cNvSpPr>
          <p:nvPr/>
        </p:nvSpPr>
        <p:spPr>
          <a:xfrm rot="230544">
            <a:off x="4788694" y="4167292"/>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latshållare för innehåll 39">
            <a:extLst>
              <a:ext uri="{FF2B5EF4-FFF2-40B4-BE49-F238E27FC236}">
                <a16:creationId xmlns:a16="http://schemas.microsoft.com/office/drawing/2014/main" id="{32E5A015-AB64-44AE-9002-545EE08D3872}"/>
              </a:ext>
            </a:extLst>
          </p:cNvPr>
          <p:cNvPicPr>
            <a:picLocks noChangeAspect="1"/>
          </p:cNvPicPr>
          <p:nvPr/>
        </p:nvPicPr>
        <p:blipFill>
          <a:blip r:embed="rId2"/>
          <a:stretch>
            <a:fillRect/>
          </a:stretch>
        </p:blipFill>
        <p:spPr>
          <a:xfrm rot="21025274">
            <a:off x="4887722" y="2983982"/>
            <a:ext cx="329213" cy="134124"/>
          </a:xfrm>
          <a:prstGeom prst="rect">
            <a:avLst/>
          </a:prstGeom>
        </p:spPr>
      </p:pic>
      <p:pic>
        <p:nvPicPr>
          <p:cNvPr id="32" name="Platshållare för innehåll 39">
            <a:extLst>
              <a:ext uri="{FF2B5EF4-FFF2-40B4-BE49-F238E27FC236}">
                <a16:creationId xmlns:a16="http://schemas.microsoft.com/office/drawing/2014/main" id="{549DE023-B1DA-4454-B1D5-14C1F7457C20}"/>
              </a:ext>
            </a:extLst>
          </p:cNvPr>
          <p:cNvPicPr>
            <a:picLocks noChangeAspect="1"/>
          </p:cNvPicPr>
          <p:nvPr/>
        </p:nvPicPr>
        <p:blipFill>
          <a:blip r:embed="rId2"/>
          <a:stretch>
            <a:fillRect/>
          </a:stretch>
        </p:blipFill>
        <p:spPr>
          <a:xfrm rot="19940344">
            <a:off x="6148700" y="3002737"/>
            <a:ext cx="329213" cy="134124"/>
          </a:xfrm>
          <a:prstGeom prst="rect">
            <a:avLst/>
          </a:prstGeom>
        </p:spPr>
      </p:pic>
      <p:pic>
        <p:nvPicPr>
          <p:cNvPr id="33" name="Platshållare för innehåll 39">
            <a:extLst>
              <a:ext uri="{FF2B5EF4-FFF2-40B4-BE49-F238E27FC236}">
                <a16:creationId xmlns:a16="http://schemas.microsoft.com/office/drawing/2014/main" id="{AFEEA454-1B49-4713-8714-6468C46A772A}"/>
              </a:ext>
            </a:extLst>
          </p:cNvPr>
          <p:cNvPicPr>
            <a:picLocks noChangeAspect="1"/>
          </p:cNvPicPr>
          <p:nvPr/>
        </p:nvPicPr>
        <p:blipFill>
          <a:blip r:embed="rId2"/>
          <a:stretch>
            <a:fillRect/>
          </a:stretch>
        </p:blipFill>
        <p:spPr>
          <a:xfrm rot="1057981">
            <a:off x="5746791" y="3552653"/>
            <a:ext cx="329213" cy="134124"/>
          </a:xfrm>
          <a:prstGeom prst="rect">
            <a:avLst/>
          </a:prstGeom>
        </p:spPr>
      </p:pic>
      <p:pic>
        <p:nvPicPr>
          <p:cNvPr id="34" name="Platshållare för innehåll 39">
            <a:extLst>
              <a:ext uri="{FF2B5EF4-FFF2-40B4-BE49-F238E27FC236}">
                <a16:creationId xmlns:a16="http://schemas.microsoft.com/office/drawing/2014/main" id="{B55821F2-245D-4043-830B-4D7F5DFF150A}"/>
              </a:ext>
            </a:extLst>
          </p:cNvPr>
          <p:cNvPicPr>
            <a:picLocks noChangeAspect="1"/>
          </p:cNvPicPr>
          <p:nvPr/>
        </p:nvPicPr>
        <p:blipFill>
          <a:blip r:embed="rId2"/>
          <a:stretch>
            <a:fillRect/>
          </a:stretch>
        </p:blipFill>
        <p:spPr>
          <a:xfrm rot="19940344">
            <a:off x="6197753" y="3534175"/>
            <a:ext cx="329213" cy="134124"/>
          </a:xfrm>
          <a:prstGeom prst="rect">
            <a:avLst/>
          </a:prstGeom>
        </p:spPr>
      </p:pic>
      <p:pic>
        <p:nvPicPr>
          <p:cNvPr id="35" name="Platshållare för innehåll 39">
            <a:extLst>
              <a:ext uri="{FF2B5EF4-FFF2-40B4-BE49-F238E27FC236}">
                <a16:creationId xmlns:a16="http://schemas.microsoft.com/office/drawing/2014/main" id="{C2F6D4C6-4ED9-4739-9CC4-A36D23A04C30}"/>
              </a:ext>
            </a:extLst>
          </p:cNvPr>
          <p:cNvPicPr>
            <a:picLocks noChangeAspect="1"/>
          </p:cNvPicPr>
          <p:nvPr/>
        </p:nvPicPr>
        <p:blipFill>
          <a:blip r:embed="rId2"/>
          <a:stretch>
            <a:fillRect/>
          </a:stretch>
        </p:blipFill>
        <p:spPr>
          <a:xfrm rot="19940344">
            <a:off x="5942006" y="3958204"/>
            <a:ext cx="329213" cy="134124"/>
          </a:xfrm>
          <a:prstGeom prst="rect">
            <a:avLst/>
          </a:prstGeom>
        </p:spPr>
      </p:pic>
      <p:pic>
        <p:nvPicPr>
          <p:cNvPr id="36" name="Platshållare för innehåll 39">
            <a:extLst>
              <a:ext uri="{FF2B5EF4-FFF2-40B4-BE49-F238E27FC236}">
                <a16:creationId xmlns:a16="http://schemas.microsoft.com/office/drawing/2014/main" id="{A5792DBA-0787-4142-8FB4-E6F9AEFADA80}"/>
              </a:ext>
            </a:extLst>
          </p:cNvPr>
          <p:cNvPicPr>
            <a:picLocks noChangeAspect="1"/>
          </p:cNvPicPr>
          <p:nvPr/>
        </p:nvPicPr>
        <p:blipFill>
          <a:blip r:embed="rId2"/>
          <a:stretch>
            <a:fillRect/>
          </a:stretch>
        </p:blipFill>
        <p:spPr>
          <a:xfrm rot="19940344">
            <a:off x="6564885" y="3585323"/>
            <a:ext cx="329213" cy="134124"/>
          </a:xfrm>
          <a:prstGeom prst="rect">
            <a:avLst/>
          </a:prstGeom>
        </p:spPr>
      </p:pic>
      <p:pic>
        <p:nvPicPr>
          <p:cNvPr id="38" name="Platshållare för innehåll 39">
            <a:extLst>
              <a:ext uri="{FF2B5EF4-FFF2-40B4-BE49-F238E27FC236}">
                <a16:creationId xmlns:a16="http://schemas.microsoft.com/office/drawing/2014/main" id="{F3A73F80-77B7-47A8-9820-1DFED685B2FD}"/>
              </a:ext>
            </a:extLst>
          </p:cNvPr>
          <p:cNvPicPr>
            <a:picLocks noChangeAspect="1"/>
          </p:cNvPicPr>
          <p:nvPr/>
        </p:nvPicPr>
        <p:blipFill>
          <a:blip r:embed="rId2"/>
          <a:stretch>
            <a:fillRect/>
          </a:stretch>
        </p:blipFill>
        <p:spPr>
          <a:xfrm rot="2073772">
            <a:off x="5206613" y="2816730"/>
            <a:ext cx="329213" cy="134124"/>
          </a:xfrm>
          <a:prstGeom prst="rect">
            <a:avLst/>
          </a:prstGeom>
        </p:spPr>
      </p:pic>
      <p:pic>
        <p:nvPicPr>
          <p:cNvPr id="39" name="Platshållare för innehåll 39">
            <a:extLst>
              <a:ext uri="{FF2B5EF4-FFF2-40B4-BE49-F238E27FC236}">
                <a16:creationId xmlns:a16="http://schemas.microsoft.com/office/drawing/2014/main" id="{90448843-DC14-4879-9600-9A006B2D9F0C}"/>
              </a:ext>
            </a:extLst>
          </p:cNvPr>
          <p:cNvPicPr>
            <a:picLocks noChangeAspect="1"/>
          </p:cNvPicPr>
          <p:nvPr/>
        </p:nvPicPr>
        <p:blipFill>
          <a:blip r:embed="rId2"/>
          <a:stretch>
            <a:fillRect/>
          </a:stretch>
        </p:blipFill>
        <p:spPr>
          <a:xfrm rot="21299185">
            <a:off x="5892953" y="3229375"/>
            <a:ext cx="329213" cy="134124"/>
          </a:xfrm>
          <a:prstGeom prst="rect">
            <a:avLst/>
          </a:prstGeom>
        </p:spPr>
      </p:pic>
      <p:pic>
        <p:nvPicPr>
          <p:cNvPr id="41" name="Platshållare för innehåll 39">
            <a:extLst>
              <a:ext uri="{FF2B5EF4-FFF2-40B4-BE49-F238E27FC236}">
                <a16:creationId xmlns:a16="http://schemas.microsoft.com/office/drawing/2014/main" id="{E706BC50-F1C2-4C6A-85BD-84377B838E43}"/>
              </a:ext>
            </a:extLst>
          </p:cNvPr>
          <p:cNvPicPr>
            <a:picLocks noChangeAspect="1"/>
          </p:cNvPicPr>
          <p:nvPr/>
        </p:nvPicPr>
        <p:blipFill>
          <a:blip r:embed="rId2"/>
          <a:stretch>
            <a:fillRect/>
          </a:stretch>
        </p:blipFill>
        <p:spPr>
          <a:xfrm rot="21235877">
            <a:off x="4646162" y="3521759"/>
            <a:ext cx="329213" cy="134124"/>
          </a:xfrm>
          <a:prstGeom prst="rect">
            <a:avLst/>
          </a:prstGeom>
        </p:spPr>
      </p:pic>
      <p:pic>
        <p:nvPicPr>
          <p:cNvPr id="42" name="Platshållare för innehåll 39">
            <a:extLst>
              <a:ext uri="{FF2B5EF4-FFF2-40B4-BE49-F238E27FC236}">
                <a16:creationId xmlns:a16="http://schemas.microsoft.com/office/drawing/2014/main" id="{54A3B0A7-17F4-4058-8F5E-FBCF29BC82A2}"/>
              </a:ext>
            </a:extLst>
          </p:cNvPr>
          <p:cNvPicPr>
            <a:picLocks noChangeAspect="1"/>
          </p:cNvPicPr>
          <p:nvPr/>
        </p:nvPicPr>
        <p:blipFill>
          <a:blip r:embed="rId2"/>
          <a:stretch>
            <a:fillRect/>
          </a:stretch>
        </p:blipFill>
        <p:spPr>
          <a:xfrm rot="599168">
            <a:off x="5942006" y="2692751"/>
            <a:ext cx="329213" cy="134124"/>
          </a:xfrm>
          <a:prstGeom prst="rect">
            <a:avLst/>
          </a:prstGeom>
        </p:spPr>
      </p:pic>
      <p:pic>
        <p:nvPicPr>
          <p:cNvPr id="43" name="Platshållare för innehåll 39">
            <a:extLst>
              <a:ext uri="{FF2B5EF4-FFF2-40B4-BE49-F238E27FC236}">
                <a16:creationId xmlns:a16="http://schemas.microsoft.com/office/drawing/2014/main" id="{BA819900-0337-4AB5-81F3-C50C0FC7E512}"/>
              </a:ext>
            </a:extLst>
          </p:cNvPr>
          <p:cNvPicPr>
            <a:picLocks noChangeAspect="1"/>
          </p:cNvPicPr>
          <p:nvPr/>
        </p:nvPicPr>
        <p:blipFill>
          <a:blip r:embed="rId2"/>
          <a:stretch>
            <a:fillRect/>
          </a:stretch>
        </p:blipFill>
        <p:spPr>
          <a:xfrm rot="21041536">
            <a:off x="6454299" y="3898933"/>
            <a:ext cx="329213" cy="134124"/>
          </a:xfrm>
          <a:prstGeom prst="rect">
            <a:avLst/>
          </a:prstGeom>
        </p:spPr>
      </p:pic>
      <p:pic>
        <p:nvPicPr>
          <p:cNvPr id="44" name="Platshållare för innehåll 39">
            <a:extLst>
              <a:ext uri="{FF2B5EF4-FFF2-40B4-BE49-F238E27FC236}">
                <a16:creationId xmlns:a16="http://schemas.microsoft.com/office/drawing/2014/main" id="{4875C3C8-57D6-4A84-B4A2-CF4AD215ACAA}"/>
              </a:ext>
            </a:extLst>
          </p:cNvPr>
          <p:cNvPicPr>
            <a:picLocks noChangeAspect="1"/>
          </p:cNvPicPr>
          <p:nvPr/>
        </p:nvPicPr>
        <p:blipFill>
          <a:blip r:embed="rId2"/>
          <a:stretch>
            <a:fillRect/>
          </a:stretch>
        </p:blipFill>
        <p:spPr>
          <a:xfrm rot="20815373">
            <a:off x="4481087" y="2938878"/>
            <a:ext cx="329213" cy="134124"/>
          </a:xfrm>
          <a:prstGeom prst="rect">
            <a:avLst/>
          </a:prstGeom>
        </p:spPr>
      </p:pic>
      <p:sp>
        <p:nvSpPr>
          <p:cNvPr id="45" name="textruta 44">
            <a:extLst>
              <a:ext uri="{FF2B5EF4-FFF2-40B4-BE49-F238E27FC236}">
                <a16:creationId xmlns:a16="http://schemas.microsoft.com/office/drawing/2014/main" id="{024EC23C-05D0-44D0-8600-0406C3443B2C}"/>
              </a:ext>
            </a:extLst>
          </p:cNvPr>
          <p:cNvSpPr txBox="1"/>
          <p:nvPr/>
        </p:nvSpPr>
        <p:spPr>
          <a:xfrm>
            <a:off x="8211449" y="2170989"/>
            <a:ext cx="314235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dirty="0"/>
              <a:t>Via naturligt urval selekteras resistenta bakterier eftersom de kan tillväxa i närvaro av antibiotika och konkurrensen minskar. </a:t>
            </a:r>
            <a:endParaRPr lang="sv-SE" sz="2000" b="1" dirty="0"/>
          </a:p>
        </p:txBody>
      </p:sp>
      <p:sp>
        <p:nvSpPr>
          <p:cNvPr id="47" name="Rubrik 1">
            <a:extLst>
              <a:ext uri="{FF2B5EF4-FFF2-40B4-BE49-F238E27FC236}">
                <a16:creationId xmlns:a16="http://schemas.microsoft.com/office/drawing/2014/main" id="{A5F49C71-B141-4CA7-A988-FA6E4F7B5808}"/>
              </a:ext>
            </a:extLst>
          </p:cNvPr>
          <p:cNvSpPr txBox="1">
            <a:spLocks/>
          </p:cNvSpPr>
          <p:nvPr/>
        </p:nvSpPr>
        <p:spPr>
          <a:xfrm>
            <a:off x="660994" y="3681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Antibiotikaanvändning driver resistensutveckling</a:t>
            </a:r>
          </a:p>
        </p:txBody>
      </p:sp>
    </p:spTree>
    <p:extLst>
      <p:ext uri="{BB962C8B-B14F-4D97-AF65-F5344CB8AC3E}">
        <p14:creationId xmlns:p14="http://schemas.microsoft.com/office/powerpoint/2010/main" val="39364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tshållare för innehåll 39">
            <a:extLst>
              <a:ext uri="{FF2B5EF4-FFF2-40B4-BE49-F238E27FC236}">
                <a16:creationId xmlns:a16="http://schemas.microsoft.com/office/drawing/2014/main" id="{570609B3-F723-4FFE-9A9A-5BB1B725361D}"/>
              </a:ext>
            </a:extLst>
          </p:cNvPr>
          <p:cNvPicPr>
            <a:picLocks noGrp="1" noChangeAspect="1"/>
          </p:cNvPicPr>
          <p:nvPr>
            <p:ph idx="1"/>
          </p:nvPr>
        </p:nvPicPr>
        <p:blipFill>
          <a:blip r:embed="rId3"/>
          <a:stretch>
            <a:fillRect/>
          </a:stretch>
        </p:blipFill>
        <p:spPr>
          <a:xfrm rot="19940344">
            <a:off x="5588153" y="2924575"/>
            <a:ext cx="329213" cy="134124"/>
          </a:xfrm>
          <a:prstGeom prst="rect">
            <a:avLst/>
          </a:prstGeom>
        </p:spPr>
      </p:pic>
      <p:sp>
        <p:nvSpPr>
          <p:cNvPr id="19" name="Flödesschema: Begränsare 5">
            <a:extLst>
              <a:ext uri="{FF2B5EF4-FFF2-40B4-BE49-F238E27FC236}">
                <a16:creationId xmlns:a16="http://schemas.microsoft.com/office/drawing/2014/main" id="{9C7F74CB-AFDD-430F-B72F-1EAA8ABDA699}"/>
              </a:ext>
            </a:extLst>
          </p:cNvPr>
          <p:cNvSpPr>
            <a:spLocks noChangeAspect="1"/>
          </p:cNvSpPr>
          <p:nvPr/>
        </p:nvSpPr>
        <p:spPr>
          <a:xfrm rot="230544">
            <a:off x="4597394" y="3269859"/>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lödesschema: Begränsare 5">
            <a:extLst>
              <a:ext uri="{FF2B5EF4-FFF2-40B4-BE49-F238E27FC236}">
                <a16:creationId xmlns:a16="http://schemas.microsoft.com/office/drawing/2014/main" id="{1DEAC726-1E9A-4BBE-8C1A-A3D213E8CB0E}"/>
              </a:ext>
            </a:extLst>
          </p:cNvPr>
          <p:cNvSpPr>
            <a:spLocks noChangeAspect="1"/>
          </p:cNvSpPr>
          <p:nvPr/>
        </p:nvSpPr>
        <p:spPr>
          <a:xfrm rot="230544">
            <a:off x="6541525" y="3267451"/>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ruta 52">
            <a:extLst>
              <a:ext uri="{FF2B5EF4-FFF2-40B4-BE49-F238E27FC236}">
                <a16:creationId xmlns:a16="http://schemas.microsoft.com/office/drawing/2014/main" id="{0C8A9A71-B0B9-4ECD-BC8A-3DF98BD9CD4C}"/>
              </a:ext>
            </a:extLst>
          </p:cNvPr>
          <p:cNvSpPr txBox="1"/>
          <p:nvPr/>
        </p:nvSpPr>
        <p:spPr>
          <a:xfrm>
            <a:off x="5034237" y="4722605"/>
            <a:ext cx="1534972" cy="1200329"/>
          </a:xfrm>
          <a:prstGeom prst="rect">
            <a:avLst/>
          </a:prstGeom>
          <a:noFill/>
        </p:spPr>
        <p:txBody>
          <a:bodyPr wrap="none" rtlCol="0">
            <a:spAutoFit/>
          </a:bodyPr>
          <a:lstStyle/>
          <a:p>
            <a:r>
              <a:rPr lang="sv-SE" sz="2400" dirty="0">
                <a:latin typeface="+mj-lt"/>
              </a:rPr>
              <a:t>Population</a:t>
            </a:r>
          </a:p>
          <a:p>
            <a:r>
              <a:rPr lang="sv-SE" sz="2400" dirty="0">
                <a:solidFill>
                  <a:schemeClr val="bg2">
                    <a:lumMod val="65000"/>
                  </a:schemeClr>
                </a:solidFill>
                <a:latin typeface="+mj-lt"/>
              </a:rPr>
              <a:t>Variation</a:t>
            </a:r>
          </a:p>
          <a:p>
            <a:r>
              <a:rPr lang="sv-SE" sz="2400" dirty="0">
                <a:latin typeface="+mj-lt"/>
              </a:rPr>
              <a:t>Selektion</a:t>
            </a:r>
          </a:p>
        </p:txBody>
      </p:sp>
      <p:grpSp>
        <p:nvGrpSpPr>
          <p:cNvPr id="58" name="Grupp 57">
            <a:extLst>
              <a:ext uri="{FF2B5EF4-FFF2-40B4-BE49-F238E27FC236}">
                <a16:creationId xmlns:a16="http://schemas.microsoft.com/office/drawing/2014/main" id="{13130D22-F40E-4BB7-B26F-33F7250405A4}"/>
              </a:ext>
            </a:extLst>
          </p:cNvPr>
          <p:cNvGrpSpPr/>
          <p:nvPr/>
        </p:nvGrpSpPr>
        <p:grpSpPr>
          <a:xfrm>
            <a:off x="5151277" y="1697544"/>
            <a:ext cx="598072" cy="573072"/>
            <a:chOff x="2139333" y="1532857"/>
            <a:chExt cx="2701377" cy="2588456"/>
          </a:xfrm>
          <a:effectLst/>
        </p:grpSpPr>
        <p:grpSp>
          <p:nvGrpSpPr>
            <p:cNvPr id="59" name="Grupp 58">
              <a:extLst>
                <a:ext uri="{FF2B5EF4-FFF2-40B4-BE49-F238E27FC236}">
                  <a16:creationId xmlns:a16="http://schemas.microsoft.com/office/drawing/2014/main" id="{F158C041-B3A0-451A-B681-8C565F1305BA}"/>
                </a:ext>
              </a:extLst>
            </p:cNvPr>
            <p:cNvGrpSpPr/>
            <p:nvPr/>
          </p:nvGrpSpPr>
          <p:grpSpPr>
            <a:xfrm>
              <a:off x="2139333" y="2416908"/>
              <a:ext cx="2588456" cy="1413901"/>
              <a:chOff x="2139333" y="2416908"/>
              <a:chExt cx="2588456" cy="1413901"/>
            </a:xfrm>
          </p:grpSpPr>
          <p:sp>
            <p:nvSpPr>
              <p:cNvPr id="73" name="Flödesschema: Begränsare 72">
                <a:extLst>
                  <a:ext uri="{FF2B5EF4-FFF2-40B4-BE49-F238E27FC236}">
                    <a16:creationId xmlns:a16="http://schemas.microsoft.com/office/drawing/2014/main" id="{43819D53-CB77-4FCB-AB46-82A8E3CE39F8}"/>
                  </a:ext>
                </a:extLst>
              </p:cNvPr>
              <p:cNvSpPr/>
              <p:nvPr/>
            </p:nvSpPr>
            <p:spPr>
              <a:xfrm rot="2476148">
                <a:off x="2139333" y="2416908"/>
                <a:ext cx="2588456" cy="872197"/>
              </a:xfrm>
              <a:prstGeom prst="flowChartTerminator">
                <a:avLst/>
              </a:prstGeom>
              <a:gradFill>
                <a:gsLst>
                  <a:gs pos="75000">
                    <a:srgbClr val="FF0000"/>
                  </a:gs>
                  <a:gs pos="0">
                    <a:schemeClr val="accent2">
                      <a:lumMod val="20000"/>
                      <a:lumOff val="80000"/>
                    </a:schemeClr>
                  </a:gs>
                </a:gsLst>
                <a:lin ang="5400000" scaled="1"/>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ktangel 73">
                <a:extLst>
                  <a:ext uri="{FF2B5EF4-FFF2-40B4-BE49-F238E27FC236}">
                    <a16:creationId xmlns:a16="http://schemas.microsoft.com/office/drawing/2014/main" id="{15865F23-48CC-4285-BC66-1C43192DD7C5}"/>
                  </a:ext>
                </a:extLst>
              </p:cNvPr>
              <p:cNvSpPr/>
              <p:nvPr/>
            </p:nvSpPr>
            <p:spPr>
              <a:xfrm rot="2496550">
                <a:off x="3370667" y="287139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upp 59">
              <a:extLst>
                <a:ext uri="{FF2B5EF4-FFF2-40B4-BE49-F238E27FC236}">
                  <a16:creationId xmlns:a16="http://schemas.microsoft.com/office/drawing/2014/main" id="{36FCCB17-30C0-439D-B143-E86666E25D4C}"/>
                </a:ext>
              </a:extLst>
            </p:cNvPr>
            <p:cNvGrpSpPr/>
            <p:nvPr/>
          </p:nvGrpSpPr>
          <p:grpSpPr>
            <a:xfrm>
              <a:off x="3415737" y="1532857"/>
              <a:ext cx="1424973" cy="2588456"/>
              <a:chOff x="6345728" y="1701668"/>
              <a:chExt cx="1424973" cy="2588456"/>
            </a:xfrm>
          </p:grpSpPr>
          <p:sp>
            <p:nvSpPr>
              <p:cNvPr id="71" name="Flödesschema: Begränsare 70">
                <a:extLst>
                  <a:ext uri="{FF2B5EF4-FFF2-40B4-BE49-F238E27FC236}">
                    <a16:creationId xmlns:a16="http://schemas.microsoft.com/office/drawing/2014/main" id="{CDCA0135-B9DE-425F-888F-B4CA72E88AD0}"/>
                  </a:ext>
                </a:extLst>
              </p:cNvPr>
              <p:cNvSpPr/>
              <p:nvPr/>
            </p:nvSpPr>
            <p:spPr>
              <a:xfrm rot="7979166">
                <a:off x="6040375" y="2559797"/>
                <a:ext cx="2588456" cy="872197"/>
              </a:xfrm>
              <a:prstGeom prst="flowChartTerminator">
                <a:avLst/>
              </a:prstGeom>
              <a:gradFill>
                <a:gsLst>
                  <a:gs pos="61000">
                    <a:schemeClr val="accent2">
                      <a:lumMod val="20000"/>
                      <a:lumOff val="80000"/>
                    </a:schemeClr>
                  </a:gs>
                  <a:gs pos="89000">
                    <a:schemeClr val="bg1"/>
                  </a:gs>
                  <a:gs pos="97000">
                    <a:schemeClr val="accent2">
                      <a:lumMod val="20000"/>
                      <a:lumOff val="80000"/>
                    </a:schemeClr>
                  </a:gs>
                </a:gsLst>
                <a:lin ang="5400000" scaled="1"/>
              </a:gradFill>
              <a:ln>
                <a:solidFill>
                  <a:schemeClr val="bg1"/>
                </a:solidFill>
              </a:ln>
              <a:effectLst>
                <a:innerShdw blurRad="63500" dist="50800" dir="13500000">
                  <a:prstClr val="black">
                    <a:alpha val="50000"/>
                  </a:prstClr>
                </a:inn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ktangel 71">
                <a:extLst>
                  <a:ext uri="{FF2B5EF4-FFF2-40B4-BE49-F238E27FC236}">
                    <a16:creationId xmlns:a16="http://schemas.microsoft.com/office/drawing/2014/main" id="{94C6E01B-02FE-4FFC-98A9-4A520B2CBA32}"/>
                  </a:ext>
                </a:extLst>
              </p:cNvPr>
              <p:cNvSpPr/>
              <p:nvPr/>
            </p:nvSpPr>
            <p:spPr>
              <a:xfrm rot="8014491">
                <a:off x="6205694" y="304861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1" name="Flödesschema: Koppling 60">
              <a:extLst>
                <a:ext uri="{FF2B5EF4-FFF2-40B4-BE49-F238E27FC236}">
                  <a16:creationId xmlns:a16="http://schemas.microsoft.com/office/drawing/2014/main" id="{DBEAB1D8-9F72-493A-9BF2-7ABB547606AD}"/>
                </a:ext>
              </a:extLst>
            </p:cNvPr>
            <p:cNvSpPr/>
            <p:nvPr/>
          </p:nvSpPr>
          <p:spPr>
            <a:xfrm>
              <a:off x="3750021" y="2855219"/>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lödesschema: Koppling 61">
              <a:extLst>
                <a:ext uri="{FF2B5EF4-FFF2-40B4-BE49-F238E27FC236}">
                  <a16:creationId xmlns:a16="http://schemas.microsoft.com/office/drawing/2014/main" id="{5BE0A2FC-8146-4F4A-93A5-F60866A0EA37}"/>
                </a:ext>
              </a:extLst>
            </p:cNvPr>
            <p:cNvSpPr/>
            <p:nvPr/>
          </p:nvSpPr>
          <p:spPr>
            <a:xfrm>
              <a:off x="4002259" y="2907057"/>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lödesschema: Koppling 62">
              <a:extLst>
                <a:ext uri="{FF2B5EF4-FFF2-40B4-BE49-F238E27FC236}">
                  <a16:creationId xmlns:a16="http://schemas.microsoft.com/office/drawing/2014/main" id="{22DE8187-F494-42D3-BBDD-593A0641C473}"/>
                </a:ext>
              </a:extLst>
            </p:cNvPr>
            <p:cNvSpPr/>
            <p:nvPr/>
          </p:nvSpPr>
          <p:spPr>
            <a:xfrm>
              <a:off x="3588243" y="305711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lödesschema: Koppling 63">
              <a:extLst>
                <a:ext uri="{FF2B5EF4-FFF2-40B4-BE49-F238E27FC236}">
                  <a16:creationId xmlns:a16="http://schemas.microsoft.com/office/drawing/2014/main" id="{37DE627C-CB18-4623-B0F8-CED4FE8F16C0}"/>
                </a:ext>
              </a:extLst>
            </p:cNvPr>
            <p:cNvSpPr/>
            <p:nvPr/>
          </p:nvSpPr>
          <p:spPr>
            <a:xfrm>
              <a:off x="3861582" y="3181388"/>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lödesschema: Koppling 64">
              <a:extLst>
                <a:ext uri="{FF2B5EF4-FFF2-40B4-BE49-F238E27FC236}">
                  <a16:creationId xmlns:a16="http://schemas.microsoft.com/office/drawing/2014/main" id="{5EC374CE-B961-4F54-8202-F49BD34DD325}"/>
                </a:ext>
              </a:extLst>
            </p:cNvPr>
            <p:cNvSpPr/>
            <p:nvPr/>
          </p:nvSpPr>
          <p:spPr>
            <a:xfrm>
              <a:off x="3733610" y="3366880"/>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lödesschema: Koppling 65">
              <a:extLst>
                <a:ext uri="{FF2B5EF4-FFF2-40B4-BE49-F238E27FC236}">
                  <a16:creationId xmlns:a16="http://schemas.microsoft.com/office/drawing/2014/main" id="{60EE3BCF-B149-4559-831D-9A92E6749C94}"/>
                </a:ext>
              </a:extLst>
            </p:cNvPr>
            <p:cNvSpPr/>
            <p:nvPr/>
          </p:nvSpPr>
          <p:spPr>
            <a:xfrm>
              <a:off x="4128224" y="325172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lödesschema: Koppling 66">
              <a:extLst>
                <a:ext uri="{FF2B5EF4-FFF2-40B4-BE49-F238E27FC236}">
                  <a16:creationId xmlns:a16="http://schemas.microsoft.com/office/drawing/2014/main" id="{8A76C12C-5843-4A79-9B9F-00B1AB6ECEA7}"/>
                </a:ext>
              </a:extLst>
            </p:cNvPr>
            <p:cNvSpPr/>
            <p:nvPr/>
          </p:nvSpPr>
          <p:spPr>
            <a:xfrm>
              <a:off x="4280624" y="3418194"/>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lödesschema: Koppling 67">
              <a:extLst>
                <a:ext uri="{FF2B5EF4-FFF2-40B4-BE49-F238E27FC236}">
                  <a16:creationId xmlns:a16="http://schemas.microsoft.com/office/drawing/2014/main" id="{5A19739B-605C-4A61-9D85-5C58651A7602}"/>
                </a:ext>
              </a:extLst>
            </p:cNvPr>
            <p:cNvSpPr/>
            <p:nvPr/>
          </p:nvSpPr>
          <p:spPr>
            <a:xfrm>
              <a:off x="3956733" y="348853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lödesschema: Koppling 68">
              <a:extLst>
                <a:ext uri="{FF2B5EF4-FFF2-40B4-BE49-F238E27FC236}">
                  <a16:creationId xmlns:a16="http://schemas.microsoft.com/office/drawing/2014/main" id="{0712D394-EBF2-49D6-92B4-13FE78270309}"/>
                </a:ext>
              </a:extLst>
            </p:cNvPr>
            <p:cNvSpPr/>
            <p:nvPr/>
          </p:nvSpPr>
          <p:spPr>
            <a:xfrm>
              <a:off x="3699804" y="3674743"/>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lödesschema: Koppling 69">
              <a:extLst>
                <a:ext uri="{FF2B5EF4-FFF2-40B4-BE49-F238E27FC236}">
                  <a16:creationId xmlns:a16="http://schemas.microsoft.com/office/drawing/2014/main" id="{4E1C308E-B74F-4729-8F4B-421BA1F72A0D}"/>
                </a:ext>
              </a:extLst>
            </p:cNvPr>
            <p:cNvSpPr/>
            <p:nvPr/>
          </p:nvSpPr>
          <p:spPr>
            <a:xfrm>
              <a:off x="4034105" y="379567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Flödesschema: Begränsare 5">
            <a:extLst>
              <a:ext uri="{FF2B5EF4-FFF2-40B4-BE49-F238E27FC236}">
                <a16:creationId xmlns:a16="http://schemas.microsoft.com/office/drawing/2014/main" id="{815D8580-4019-4BAD-8E92-65356D5A5BBA}"/>
              </a:ext>
            </a:extLst>
          </p:cNvPr>
          <p:cNvSpPr>
            <a:spLocks noChangeAspect="1"/>
          </p:cNvSpPr>
          <p:nvPr/>
        </p:nvSpPr>
        <p:spPr>
          <a:xfrm rot="19925907">
            <a:off x="4259455" y="3457766"/>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ödesschema: Begränsare 5">
            <a:extLst>
              <a:ext uri="{FF2B5EF4-FFF2-40B4-BE49-F238E27FC236}">
                <a16:creationId xmlns:a16="http://schemas.microsoft.com/office/drawing/2014/main" id="{351D9888-7214-4206-8127-9C5810243A7A}"/>
              </a:ext>
            </a:extLst>
          </p:cNvPr>
          <p:cNvSpPr>
            <a:spLocks noChangeAspect="1"/>
          </p:cNvSpPr>
          <p:nvPr/>
        </p:nvSpPr>
        <p:spPr>
          <a:xfrm rot="230544">
            <a:off x="4389519" y="3792022"/>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ödesschema: Begränsare 5">
            <a:extLst>
              <a:ext uri="{FF2B5EF4-FFF2-40B4-BE49-F238E27FC236}">
                <a16:creationId xmlns:a16="http://schemas.microsoft.com/office/drawing/2014/main" id="{826ED918-C630-4C6B-B676-07B4922D6107}"/>
              </a:ext>
            </a:extLst>
          </p:cNvPr>
          <p:cNvSpPr>
            <a:spLocks noChangeAspect="1"/>
          </p:cNvSpPr>
          <p:nvPr/>
        </p:nvSpPr>
        <p:spPr>
          <a:xfrm rot="230544">
            <a:off x="5048539" y="3500519"/>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408A4700-306F-443C-8D83-56077C3237BE}"/>
              </a:ext>
            </a:extLst>
          </p:cNvPr>
          <p:cNvPicPr>
            <a:picLocks noChangeAspect="1"/>
          </p:cNvPicPr>
          <p:nvPr/>
        </p:nvPicPr>
        <p:blipFill>
          <a:blip r:embed="rId4"/>
          <a:stretch>
            <a:fillRect/>
          </a:stretch>
        </p:blipFill>
        <p:spPr>
          <a:xfrm>
            <a:off x="5388477" y="3274361"/>
            <a:ext cx="323116" cy="140220"/>
          </a:xfrm>
          <a:prstGeom prst="rect">
            <a:avLst/>
          </a:prstGeom>
        </p:spPr>
      </p:pic>
      <p:sp>
        <p:nvSpPr>
          <p:cNvPr id="28" name="Flödesschema: Begränsare 5">
            <a:extLst>
              <a:ext uri="{FF2B5EF4-FFF2-40B4-BE49-F238E27FC236}">
                <a16:creationId xmlns:a16="http://schemas.microsoft.com/office/drawing/2014/main" id="{1AED23C7-A7CF-4F48-8E52-91406ECB9BF3}"/>
              </a:ext>
            </a:extLst>
          </p:cNvPr>
          <p:cNvSpPr>
            <a:spLocks noChangeAspect="1"/>
          </p:cNvSpPr>
          <p:nvPr/>
        </p:nvSpPr>
        <p:spPr>
          <a:xfrm rot="21053312">
            <a:off x="4941094" y="3851415"/>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lödesschema: Begränsare 5">
            <a:extLst>
              <a:ext uri="{FF2B5EF4-FFF2-40B4-BE49-F238E27FC236}">
                <a16:creationId xmlns:a16="http://schemas.microsoft.com/office/drawing/2014/main" id="{FC71AEBE-B3B4-4731-AD71-35C4C8A66E5C}"/>
              </a:ext>
            </a:extLst>
          </p:cNvPr>
          <p:cNvSpPr>
            <a:spLocks noChangeAspect="1"/>
          </p:cNvSpPr>
          <p:nvPr/>
        </p:nvSpPr>
        <p:spPr>
          <a:xfrm rot="230544">
            <a:off x="5464031" y="3916000"/>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lödesschema: Begränsare 5">
            <a:extLst>
              <a:ext uri="{FF2B5EF4-FFF2-40B4-BE49-F238E27FC236}">
                <a16:creationId xmlns:a16="http://schemas.microsoft.com/office/drawing/2014/main" id="{324F927D-449B-40EE-BDB3-34228EBAFD63}"/>
              </a:ext>
            </a:extLst>
          </p:cNvPr>
          <p:cNvSpPr>
            <a:spLocks noChangeAspect="1"/>
          </p:cNvSpPr>
          <p:nvPr/>
        </p:nvSpPr>
        <p:spPr>
          <a:xfrm rot="230544">
            <a:off x="4788694" y="4167292"/>
            <a:ext cx="275768" cy="76074"/>
          </a:xfrm>
          <a:prstGeom prst="flowChartTerminator">
            <a:avLst/>
          </a:prstGeom>
          <a:pattFill prst="lgCheck">
            <a:fgClr>
              <a:srgbClr val="0070C0"/>
            </a:fgClr>
            <a:bgClr>
              <a:schemeClr val="bg1"/>
            </a:bgClr>
          </a:pattFill>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latshållare för innehåll 39">
            <a:extLst>
              <a:ext uri="{FF2B5EF4-FFF2-40B4-BE49-F238E27FC236}">
                <a16:creationId xmlns:a16="http://schemas.microsoft.com/office/drawing/2014/main" id="{32E5A015-AB64-44AE-9002-545EE08D3872}"/>
              </a:ext>
            </a:extLst>
          </p:cNvPr>
          <p:cNvPicPr>
            <a:picLocks noChangeAspect="1"/>
          </p:cNvPicPr>
          <p:nvPr/>
        </p:nvPicPr>
        <p:blipFill>
          <a:blip r:embed="rId3"/>
          <a:stretch>
            <a:fillRect/>
          </a:stretch>
        </p:blipFill>
        <p:spPr>
          <a:xfrm rot="21025274">
            <a:off x="4887722" y="2983982"/>
            <a:ext cx="329213" cy="134124"/>
          </a:xfrm>
          <a:prstGeom prst="rect">
            <a:avLst/>
          </a:prstGeom>
        </p:spPr>
      </p:pic>
      <p:pic>
        <p:nvPicPr>
          <p:cNvPr id="32" name="Platshållare för innehåll 39">
            <a:extLst>
              <a:ext uri="{FF2B5EF4-FFF2-40B4-BE49-F238E27FC236}">
                <a16:creationId xmlns:a16="http://schemas.microsoft.com/office/drawing/2014/main" id="{549DE023-B1DA-4454-B1D5-14C1F7457C20}"/>
              </a:ext>
            </a:extLst>
          </p:cNvPr>
          <p:cNvPicPr>
            <a:picLocks noChangeAspect="1"/>
          </p:cNvPicPr>
          <p:nvPr/>
        </p:nvPicPr>
        <p:blipFill>
          <a:blip r:embed="rId3"/>
          <a:stretch>
            <a:fillRect/>
          </a:stretch>
        </p:blipFill>
        <p:spPr>
          <a:xfrm rot="19940344">
            <a:off x="6148700" y="3002737"/>
            <a:ext cx="329213" cy="134124"/>
          </a:xfrm>
          <a:prstGeom prst="rect">
            <a:avLst/>
          </a:prstGeom>
        </p:spPr>
      </p:pic>
      <p:pic>
        <p:nvPicPr>
          <p:cNvPr id="33" name="Platshållare för innehåll 39">
            <a:extLst>
              <a:ext uri="{FF2B5EF4-FFF2-40B4-BE49-F238E27FC236}">
                <a16:creationId xmlns:a16="http://schemas.microsoft.com/office/drawing/2014/main" id="{AFEEA454-1B49-4713-8714-6468C46A772A}"/>
              </a:ext>
            </a:extLst>
          </p:cNvPr>
          <p:cNvPicPr>
            <a:picLocks noChangeAspect="1"/>
          </p:cNvPicPr>
          <p:nvPr/>
        </p:nvPicPr>
        <p:blipFill>
          <a:blip r:embed="rId3"/>
          <a:stretch>
            <a:fillRect/>
          </a:stretch>
        </p:blipFill>
        <p:spPr>
          <a:xfrm rot="1057981">
            <a:off x="5746791" y="3552653"/>
            <a:ext cx="329213" cy="134124"/>
          </a:xfrm>
          <a:prstGeom prst="rect">
            <a:avLst/>
          </a:prstGeom>
        </p:spPr>
      </p:pic>
      <p:pic>
        <p:nvPicPr>
          <p:cNvPr id="34" name="Platshållare för innehåll 39">
            <a:extLst>
              <a:ext uri="{FF2B5EF4-FFF2-40B4-BE49-F238E27FC236}">
                <a16:creationId xmlns:a16="http://schemas.microsoft.com/office/drawing/2014/main" id="{B55821F2-245D-4043-830B-4D7F5DFF150A}"/>
              </a:ext>
            </a:extLst>
          </p:cNvPr>
          <p:cNvPicPr>
            <a:picLocks noChangeAspect="1"/>
          </p:cNvPicPr>
          <p:nvPr/>
        </p:nvPicPr>
        <p:blipFill>
          <a:blip r:embed="rId3"/>
          <a:stretch>
            <a:fillRect/>
          </a:stretch>
        </p:blipFill>
        <p:spPr>
          <a:xfrm rot="19940344">
            <a:off x="6197753" y="3534175"/>
            <a:ext cx="329213" cy="134124"/>
          </a:xfrm>
          <a:prstGeom prst="rect">
            <a:avLst/>
          </a:prstGeom>
        </p:spPr>
      </p:pic>
      <p:pic>
        <p:nvPicPr>
          <p:cNvPr id="35" name="Platshållare för innehåll 39">
            <a:extLst>
              <a:ext uri="{FF2B5EF4-FFF2-40B4-BE49-F238E27FC236}">
                <a16:creationId xmlns:a16="http://schemas.microsoft.com/office/drawing/2014/main" id="{C2F6D4C6-4ED9-4739-9CC4-A36D23A04C30}"/>
              </a:ext>
            </a:extLst>
          </p:cNvPr>
          <p:cNvPicPr>
            <a:picLocks noChangeAspect="1"/>
          </p:cNvPicPr>
          <p:nvPr/>
        </p:nvPicPr>
        <p:blipFill>
          <a:blip r:embed="rId3"/>
          <a:stretch>
            <a:fillRect/>
          </a:stretch>
        </p:blipFill>
        <p:spPr>
          <a:xfrm rot="19940344">
            <a:off x="5942006" y="3958204"/>
            <a:ext cx="329213" cy="134124"/>
          </a:xfrm>
          <a:prstGeom prst="rect">
            <a:avLst/>
          </a:prstGeom>
        </p:spPr>
      </p:pic>
      <p:pic>
        <p:nvPicPr>
          <p:cNvPr id="36" name="Platshållare för innehåll 39">
            <a:extLst>
              <a:ext uri="{FF2B5EF4-FFF2-40B4-BE49-F238E27FC236}">
                <a16:creationId xmlns:a16="http://schemas.microsoft.com/office/drawing/2014/main" id="{A5792DBA-0787-4142-8FB4-E6F9AEFADA80}"/>
              </a:ext>
            </a:extLst>
          </p:cNvPr>
          <p:cNvPicPr>
            <a:picLocks noChangeAspect="1"/>
          </p:cNvPicPr>
          <p:nvPr/>
        </p:nvPicPr>
        <p:blipFill>
          <a:blip r:embed="rId3"/>
          <a:stretch>
            <a:fillRect/>
          </a:stretch>
        </p:blipFill>
        <p:spPr>
          <a:xfrm rot="19940344">
            <a:off x="6564885" y="3585323"/>
            <a:ext cx="329213" cy="134124"/>
          </a:xfrm>
          <a:prstGeom prst="rect">
            <a:avLst/>
          </a:prstGeom>
        </p:spPr>
      </p:pic>
      <p:pic>
        <p:nvPicPr>
          <p:cNvPr id="38" name="Platshållare för innehåll 39">
            <a:extLst>
              <a:ext uri="{FF2B5EF4-FFF2-40B4-BE49-F238E27FC236}">
                <a16:creationId xmlns:a16="http://schemas.microsoft.com/office/drawing/2014/main" id="{F3A73F80-77B7-47A8-9820-1DFED685B2FD}"/>
              </a:ext>
            </a:extLst>
          </p:cNvPr>
          <p:cNvPicPr>
            <a:picLocks noChangeAspect="1"/>
          </p:cNvPicPr>
          <p:nvPr/>
        </p:nvPicPr>
        <p:blipFill>
          <a:blip r:embed="rId3"/>
          <a:stretch>
            <a:fillRect/>
          </a:stretch>
        </p:blipFill>
        <p:spPr>
          <a:xfrm rot="2073772">
            <a:off x="5206613" y="2816730"/>
            <a:ext cx="329213" cy="134124"/>
          </a:xfrm>
          <a:prstGeom prst="rect">
            <a:avLst/>
          </a:prstGeom>
        </p:spPr>
      </p:pic>
      <p:pic>
        <p:nvPicPr>
          <p:cNvPr id="39" name="Platshållare för innehåll 39">
            <a:extLst>
              <a:ext uri="{FF2B5EF4-FFF2-40B4-BE49-F238E27FC236}">
                <a16:creationId xmlns:a16="http://schemas.microsoft.com/office/drawing/2014/main" id="{90448843-DC14-4879-9600-9A006B2D9F0C}"/>
              </a:ext>
            </a:extLst>
          </p:cNvPr>
          <p:cNvPicPr>
            <a:picLocks noChangeAspect="1"/>
          </p:cNvPicPr>
          <p:nvPr/>
        </p:nvPicPr>
        <p:blipFill>
          <a:blip r:embed="rId3"/>
          <a:stretch>
            <a:fillRect/>
          </a:stretch>
        </p:blipFill>
        <p:spPr>
          <a:xfrm rot="21299185">
            <a:off x="5892953" y="3229375"/>
            <a:ext cx="329213" cy="134124"/>
          </a:xfrm>
          <a:prstGeom prst="rect">
            <a:avLst/>
          </a:prstGeom>
        </p:spPr>
      </p:pic>
      <p:pic>
        <p:nvPicPr>
          <p:cNvPr id="41" name="Platshållare för innehåll 39">
            <a:extLst>
              <a:ext uri="{FF2B5EF4-FFF2-40B4-BE49-F238E27FC236}">
                <a16:creationId xmlns:a16="http://schemas.microsoft.com/office/drawing/2014/main" id="{E706BC50-F1C2-4C6A-85BD-84377B838E43}"/>
              </a:ext>
            </a:extLst>
          </p:cNvPr>
          <p:cNvPicPr>
            <a:picLocks noChangeAspect="1"/>
          </p:cNvPicPr>
          <p:nvPr/>
        </p:nvPicPr>
        <p:blipFill>
          <a:blip r:embed="rId3"/>
          <a:stretch>
            <a:fillRect/>
          </a:stretch>
        </p:blipFill>
        <p:spPr>
          <a:xfrm rot="21235877">
            <a:off x="4646162" y="3521759"/>
            <a:ext cx="329213" cy="134124"/>
          </a:xfrm>
          <a:prstGeom prst="rect">
            <a:avLst/>
          </a:prstGeom>
        </p:spPr>
      </p:pic>
      <p:pic>
        <p:nvPicPr>
          <p:cNvPr id="42" name="Platshållare för innehåll 39">
            <a:extLst>
              <a:ext uri="{FF2B5EF4-FFF2-40B4-BE49-F238E27FC236}">
                <a16:creationId xmlns:a16="http://schemas.microsoft.com/office/drawing/2014/main" id="{54A3B0A7-17F4-4058-8F5E-FBCF29BC82A2}"/>
              </a:ext>
            </a:extLst>
          </p:cNvPr>
          <p:cNvPicPr>
            <a:picLocks noChangeAspect="1"/>
          </p:cNvPicPr>
          <p:nvPr/>
        </p:nvPicPr>
        <p:blipFill>
          <a:blip r:embed="rId3"/>
          <a:stretch>
            <a:fillRect/>
          </a:stretch>
        </p:blipFill>
        <p:spPr>
          <a:xfrm rot="599168">
            <a:off x="5942006" y="2692751"/>
            <a:ext cx="329213" cy="134124"/>
          </a:xfrm>
          <a:prstGeom prst="rect">
            <a:avLst/>
          </a:prstGeom>
        </p:spPr>
      </p:pic>
      <p:pic>
        <p:nvPicPr>
          <p:cNvPr id="43" name="Platshållare för innehåll 39">
            <a:extLst>
              <a:ext uri="{FF2B5EF4-FFF2-40B4-BE49-F238E27FC236}">
                <a16:creationId xmlns:a16="http://schemas.microsoft.com/office/drawing/2014/main" id="{BA819900-0337-4AB5-81F3-C50C0FC7E512}"/>
              </a:ext>
            </a:extLst>
          </p:cNvPr>
          <p:cNvPicPr>
            <a:picLocks noChangeAspect="1"/>
          </p:cNvPicPr>
          <p:nvPr/>
        </p:nvPicPr>
        <p:blipFill>
          <a:blip r:embed="rId3"/>
          <a:stretch>
            <a:fillRect/>
          </a:stretch>
        </p:blipFill>
        <p:spPr>
          <a:xfrm rot="21041536">
            <a:off x="6454299" y="3898933"/>
            <a:ext cx="329213" cy="134124"/>
          </a:xfrm>
          <a:prstGeom prst="rect">
            <a:avLst/>
          </a:prstGeom>
        </p:spPr>
      </p:pic>
      <p:pic>
        <p:nvPicPr>
          <p:cNvPr id="44" name="Platshållare för innehåll 39">
            <a:extLst>
              <a:ext uri="{FF2B5EF4-FFF2-40B4-BE49-F238E27FC236}">
                <a16:creationId xmlns:a16="http://schemas.microsoft.com/office/drawing/2014/main" id="{4875C3C8-57D6-4A84-B4A2-CF4AD215ACAA}"/>
              </a:ext>
            </a:extLst>
          </p:cNvPr>
          <p:cNvPicPr>
            <a:picLocks noChangeAspect="1"/>
          </p:cNvPicPr>
          <p:nvPr/>
        </p:nvPicPr>
        <p:blipFill>
          <a:blip r:embed="rId3"/>
          <a:stretch>
            <a:fillRect/>
          </a:stretch>
        </p:blipFill>
        <p:spPr>
          <a:xfrm rot="20815373">
            <a:off x="4481087" y="2938878"/>
            <a:ext cx="329213" cy="134124"/>
          </a:xfrm>
          <a:prstGeom prst="rect">
            <a:avLst/>
          </a:prstGeom>
        </p:spPr>
      </p:pic>
      <p:grpSp>
        <p:nvGrpSpPr>
          <p:cNvPr id="11" name="Grupp 10">
            <a:extLst>
              <a:ext uri="{FF2B5EF4-FFF2-40B4-BE49-F238E27FC236}">
                <a16:creationId xmlns:a16="http://schemas.microsoft.com/office/drawing/2014/main" id="{ED8B6424-358C-4331-A3F4-17BD5992C2F4}"/>
              </a:ext>
            </a:extLst>
          </p:cNvPr>
          <p:cNvGrpSpPr/>
          <p:nvPr/>
        </p:nvGrpSpPr>
        <p:grpSpPr>
          <a:xfrm>
            <a:off x="5289323" y="1795857"/>
            <a:ext cx="528506" cy="595618"/>
            <a:chOff x="7667538" y="822121"/>
            <a:chExt cx="528506" cy="595618"/>
          </a:xfrm>
        </p:grpSpPr>
        <p:cxnSp>
          <p:nvCxnSpPr>
            <p:cNvPr id="7" name="Rak koppling 6">
              <a:extLst>
                <a:ext uri="{FF2B5EF4-FFF2-40B4-BE49-F238E27FC236}">
                  <a16:creationId xmlns:a16="http://schemas.microsoft.com/office/drawing/2014/main" id="{1DD26844-FBE3-4068-A3FC-23C2877CB585}"/>
                </a:ext>
              </a:extLst>
            </p:cNvPr>
            <p:cNvCxnSpPr/>
            <p:nvPr/>
          </p:nvCxnSpPr>
          <p:spPr>
            <a:xfrm>
              <a:off x="7667538" y="822121"/>
              <a:ext cx="528506" cy="59561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7" name="Rak koppling 46">
              <a:extLst>
                <a:ext uri="{FF2B5EF4-FFF2-40B4-BE49-F238E27FC236}">
                  <a16:creationId xmlns:a16="http://schemas.microsoft.com/office/drawing/2014/main" id="{88FF4D5D-9F4C-4EF0-A499-8B0A5A93260E}"/>
                </a:ext>
              </a:extLst>
            </p:cNvPr>
            <p:cNvCxnSpPr>
              <a:cxnSpLocks/>
            </p:cNvCxnSpPr>
            <p:nvPr/>
          </p:nvCxnSpPr>
          <p:spPr>
            <a:xfrm flipV="1">
              <a:off x="7667538" y="846710"/>
              <a:ext cx="528506" cy="54644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46" name="Grupp 45">
            <a:extLst>
              <a:ext uri="{FF2B5EF4-FFF2-40B4-BE49-F238E27FC236}">
                <a16:creationId xmlns:a16="http://schemas.microsoft.com/office/drawing/2014/main" id="{28071141-CF4A-4383-95E9-24017F61ADAE}"/>
              </a:ext>
            </a:extLst>
          </p:cNvPr>
          <p:cNvGrpSpPr/>
          <p:nvPr/>
        </p:nvGrpSpPr>
        <p:grpSpPr>
          <a:xfrm>
            <a:off x="6205880" y="2104939"/>
            <a:ext cx="598072" cy="573072"/>
            <a:chOff x="2139333" y="1532857"/>
            <a:chExt cx="2701377" cy="2588456"/>
          </a:xfrm>
          <a:effectLst/>
        </p:grpSpPr>
        <p:grpSp>
          <p:nvGrpSpPr>
            <p:cNvPr id="48" name="Grupp 47">
              <a:extLst>
                <a:ext uri="{FF2B5EF4-FFF2-40B4-BE49-F238E27FC236}">
                  <a16:creationId xmlns:a16="http://schemas.microsoft.com/office/drawing/2014/main" id="{27D54C22-F93A-4A53-AA5A-7C962B54FF63}"/>
                </a:ext>
              </a:extLst>
            </p:cNvPr>
            <p:cNvGrpSpPr/>
            <p:nvPr/>
          </p:nvGrpSpPr>
          <p:grpSpPr>
            <a:xfrm>
              <a:off x="2139333" y="2416908"/>
              <a:ext cx="2588456" cy="1413901"/>
              <a:chOff x="2139333" y="2416908"/>
              <a:chExt cx="2588456" cy="1413901"/>
            </a:xfrm>
          </p:grpSpPr>
          <p:sp>
            <p:nvSpPr>
              <p:cNvPr id="80" name="Flödesschema: Begränsare 79">
                <a:extLst>
                  <a:ext uri="{FF2B5EF4-FFF2-40B4-BE49-F238E27FC236}">
                    <a16:creationId xmlns:a16="http://schemas.microsoft.com/office/drawing/2014/main" id="{ABB2B85A-0D50-43E2-9B26-711D127482EC}"/>
                  </a:ext>
                </a:extLst>
              </p:cNvPr>
              <p:cNvSpPr/>
              <p:nvPr/>
            </p:nvSpPr>
            <p:spPr>
              <a:xfrm rot="2476148">
                <a:off x="2139333" y="2416908"/>
                <a:ext cx="2588456" cy="872197"/>
              </a:xfrm>
              <a:prstGeom prst="flowChartTerminator">
                <a:avLst/>
              </a:prstGeom>
              <a:gradFill>
                <a:gsLst>
                  <a:gs pos="75000">
                    <a:schemeClr val="accent6">
                      <a:lumMod val="75000"/>
                    </a:schemeClr>
                  </a:gs>
                  <a:gs pos="0">
                    <a:schemeClr val="accent2">
                      <a:lumMod val="20000"/>
                      <a:lumOff val="80000"/>
                    </a:schemeClr>
                  </a:gs>
                </a:gsLst>
                <a:lin ang="5400000" scaled="1"/>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ktangel 80">
                <a:extLst>
                  <a:ext uri="{FF2B5EF4-FFF2-40B4-BE49-F238E27FC236}">
                    <a16:creationId xmlns:a16="http://schemas.microsoft.com/office/drawing/2014/main" id="{7CAD50BF-8C10-4529-BA26-37B91AFE561D}"/>
                  </a:ext>
                </a:extLst>
              </p:cNvPr>
              <p:cNvSpPr/>
              <p:nvPr/>
            </p:nvSpPr>
            <p:spPr>
              <a:xfrm rot="2496550">
                <a:off x="3370667" y="287139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upp 48">
              <a:extLst>
                <a:ext uri="{FF2B5EF4-FFF2-40B4-BE49-F238E27FC236}">
                  <a16:creationId xmlns:a16="http://schemas.microsoft.com/office/drawing/2014/main" id="{CBACF2F5-360C-4973-9BC3-6E93F33550C0}"/>
                </a:ext>
              </a:extLst>
            </p:cNvPr>
            <p:cNvGrpSpPr/>
            <p:nvPr/>
          </p:nvGrpSpPr>
          <p:grpSpPr>
            <a:xfrm>
              <a:off x="3415737" y="1532857"/>
              <a:ext cx="1424973" cy="2588456"/>
              <a:chOff x="6345728" y="1701668"/>
              <a:chExt cx="1424973" cy="2588456"/>
            </a:xfrm>
          </p:grpSpPr>
          <p:sp>
            <p:nvSpPr>
              <p:cNvPr id="78" name="Flödesschema: Begränsare 77">
                <a:extLst>
                  <a:ext uri="{FF2B5EF4-FFF2-40B4-BE49-F238E27FC236}">
                    <a16:creationId xmlns:a16="http://schemas.microsoft.com/office/drawing/2014/main" id="{F1904BAB-C6B1-4B10-A508-0D5609139744}"/>
                  </a:ext>
                </a:extLst>
              </p:cNvPr>
              <p:cNvSpPr/>
              <p:nvPr/>
            </p:nvSpPr>
            <p:spPr>
              <a:xfrm rot="7979166">
                <a:off x="6040375" y="2559797"/>
                <a:ext cx="2588456" cy="872197"/>
              </a:xfrm>
              <a:prstGeom prst="flowChartTerminator">
                <a:avLst/>
              </a:prstGeom>
              <a:gradFill>
                <a:gsLst>
                  <a:gs pos="61000">
                    <a:schemeClr val="accent2">
                      <a:lumMod val="20000"/>
                      <a:lumOff val="80000"/>
                    </a:schemeClr>
                  </a:gs>
                  <a:gs pos="89000">
                    <a:schemeClr val="bg1"/>
                  </a:gs>
                  <a:gs pos="97000">
                    <a:schemeClr val="accent2">
                      <a:lumMod val="20000"/>
                      <a:lumOff val="80000"/>
                    </a:schemeClr>
                  </a:gs>
                </a:gsLst>
                <a:lin ang="5400000" scaled="1"/>
              </a:gradFill>
              <a:ln>
                <a:solidFill>
                  <a:schemeClr val="bg1"/>
                </a:solidFill>
              </a:ln>
              <a:effectLst>
                <a:innerShdw blurRad="63500" dist="50800" dir="13500000">
                  <a:prstClr val="black">
                    <a:alpha val="50000"/>
                  </a:prstClr>
                </a:inn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ktangel 78">
                <a:extLst>
                  <a:ext uri="{FF2B5EF4-FFF2-40B4-BE49-F238E27FC236}">
                    <a16:creationId xmlns:a16="http://schemas.microsoft.com/office/drawing/2014/main" id="{5C2E0017-93DA-4801-A5A4-AAA69EB7DD7C}"/>
                  </a:ext>
                </a:extLst>
              </p:cNvPr>
              <p:cNvSpPr/>
              <p:nvPr/>
            </p:nvSpPr>
            <p:spPr>
              <a:xfrm rot="8014491">
                <a:off x="6205694" y="3048612"/>
                <a:ext cx="1239486" cy="9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lödesschema: Koppling 49">
              <a:extLst>
                <a:ext uri="{FF2B5EF4-FFF2-40B4-BE49-F238E27FC236}">
                  <a16:creationId xmlns:a16="http://schemas.microsoft.com/office/drawing/2014/main" id="{194361D2-4D4D-4177-90EE-DF3BC92D89AB}"/>
                </a:ext>
              </a:extLst>
            </p:cNvPr>
            <p:cNvSpPr/>
            <p:nvPr/>
          </p:nvSpPr>
          <p:spPr>
            <a:xfrm>
              <a:off x="3750021" y="2855219"/>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lödesschema: Koppling 50">
              <a:extLst>
                <a:ext uri="{FF2B5EF4-FFF2-40B4-BE49-F238E27FC236}">
                  <a16:creationId xmlns:a16="http://schemas.microsoft.com/office/drawing/2014/main" id="{2B47682A-6709-4DD9-B8A3-00362F2B8631}"/>
                </a:ext>
              </a:extLst>
            </p:cNvPr>
            <p:cNvSpPr/>
            <p:nvPr/>
          </p:nvSpPr>
          <p:spPr>
            <a:xfrm>
              <a:off x="4002259" y="2907057"/>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lödesschema: Koppling 51">
              <a:extLst>
                <a:ext uri="{FF2B5EF4-FFF2-40B4-BE49-F238E27FC236}">
                  <a16:creationId xmlns:a16="http://schemas.microsoft.com/office/drawing/2014/main" id="{AE4AB320-8149-4CC1-901F-65DAC49495F5}"/>
                </a:ext>
              </a:extLst>
            </p:cNvPr>
            <p:cNvSpPr/>
            <p:nvPr/>
          </p:nvSpPr>
          <p:spPr>
            <a:xfrm>
              <a:off x="3588243" y="305711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lödesschema: Koppling 53">
              <a:extLst>
                <a:ext uri="{FF2B5EF4-FFF2-40B4-BE49-F238E27FC236}">
                  <a16:creationId xmlns:a16="http://schemas.microsoft.com/office/drawing/2014/main" id="{BB0BC7DE-C2DF-4D70-835E-B1DFA4707036}"/>
                </a:ext>
              </a:extLst>
            </p:cNvPr>
            <p:cNvSpPr/>
            <p:nvPr/>
          </p:nvSpPr>
          <p:spPr>
            <a:xfrm>
              <a:off x="3861582" y="3181388"/>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lödesschema: Koppling 54">
              <a:extLst>
                <a:ext uri="{FF2B5EF4-FFF2-40B4-BE49-F238E27FC236}">
                  <a16:creationId xmlns:a16="http://schemas.microsoft.com/office/drawing/2014/main" id="{486BA581-932B-4384-8ECB-60BFA1826680}"/>
                </a:ext>
              </a:extLst>
            </p:cNvPr>
            <p:cNvSpPr/>
            <p:nvPr/>
          </p:nvSpPr>
          <p:spPr>
            <a:xfrm>
              <a:off x="3733610" y="3366880"/>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lödesschema: Koppling 55">
              <a:extLst>
                <a:ext uri="{FF2B5EF4-FFF2-40B4-BE49-F238E27FC236}">
                  <a16:creationId xmlns:a16="http://schemas.microsoft.com/office/drawing/2014/main" id="{961C97FC-A680-47FA-983A-80C705A0552B}"/>
                </a:ext>
              </a:extLst>
            </p:cNvPr>
            <p:cNvSpPr/>
            <p:nvPr/>
          </p:nvSpPr>
          <p:spPr>
            <a:xfrm>
              <a:off x="4128224" y="325172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lödesschema: Koppling 56">
              <a:extLst>
                <a:ext uri="{FF2B5EF4-FFF2-40B4-BE49-F238E27FC236}">
                  <a16:creationId xmlns:a16="http://schemas.microsoft.com/office/drawing/2014/main" id="{A01D3B91-99DA-4EAB-9D30-EFCFB40A28A6}"/>
                </a:ext>
              </a:extLst>
            </p:cNvPr>
            <p:cNvSpPr/>
            <p:nvPr/>
          </p:nvSpPr>
          <p:spPr>
            <a:xfrm>
              <a:off x="4280624" y="3418194"/>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lödesschema: Koppling 74">
              <a:extLst>
                <a:ext uri="{FF2B5EF4-FFF2-40B4-BE49-F238E27FC236}">
                  <a16:creationId xmlns:a16="http://schemas.microsoft.com/office/drawing/2014/main" id="{542D5850-A1F1-4B1E-8D5C-987FEBE1C84D}"/>
                </a:ext>
              </a:extLst>
            </p:cNvPr>
            <p:cNvSpPr/>
            <p:nvPr/>
          </p:nvSpPr>
          <p:spPr>
            <a:xfrm>
              <a:off x="3956733" y="3488532"/>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lödesschema: Koppling 75">
              <a:extLst>
                <a:ext uri="{FF2B5EF4-FFF2-40B4-BE49-F238E27FC236}">
                  <a16:creationId xmlns:a16="http://schemas.microsoft.com/office/drawing/2014/main" id="{8BF8C7E4-F6FA-4BD1-A777-69CB9BC5A742}"/>
                </a:ext>
              </a:extLst>
            </p:cNvPr>
            <p:cNvSpPr/>
            <p:nvPr/>
          </p:nvSpPr>
          <p:spPr>
            <a:xfrm>
              <a:off x="3699804" y="3674743"/>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lödesschema: Koppling 76">
              <a:extLst>
                <a:ext uri="{FF2B5EF4-FFF2-40B4-BE49-F238E27FC236}">
                  <a16:creationId xmlns:a16="http://schemas.microsoft.com/office/drawing/2014/main" id="{389D9EA0-BE91-4BD9-8D8F-3BDDD1144D9D}"/>
                </a:ext>
              </a:extLst>
            </p:cNvPr>
            <p:cNvSpPr/>
            <p:nvPr/>
          </p:nvSpPr>
          <p:spPr>
            <a:xfrm>
              <a:off x="4034105" y="3795676"/>
              <a:ext cx="140677" cy="140677"/>
            </a:xfrm>
            <a:prstGeom prst="flowChartConnector">
              <a:avLst/>
            </a:prstGeom>
            <a:solidFill>
              <a:schemeClr val="accent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2" name="textruta 81">
            <a:extLst>
              <a:ext uri="{FF2B5EF4-FFF2-40B4-BE49-F238E27FC236}">
                <a16:creationId xmlns:a16="http://schemas.microsoft.com/office/drawing/2014/main" id="{F763D3F0-F4FE-43D5-AC9D-09BCCC11FEA2}"/>
              </a:ext>
            </a:extLst>
          </p:cNvPr>
          <p:cNvSpPr txBox="1"/>
          <p:nvPr/>
        </p:nvSpPr>
        <p:spPr>
          <a:xfrm>
            <a:off x="8211449" y="2170989"/>
            <a:ext cx="314235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dirty="0"/>
              <a:t>Om behandlingen misslyckas på grund av resistenta bakterier behöver en annan sorts antibiotika ges för att behandla infektionen.  </a:t>
            </a:r>
            <a:endParaRPr lang="sv-SE" sz="2000" b="1" dirty="0"/>
          </a:p>
        </p:txBody>
      </p:sp>
      <p:sp>
        <p:nvSpPr>
          <p:cNvPr id="84" name="Rubrik 1">
            <a:extLst>
              <a:ext uri="{FF2B5EF4-FFF2-40B4-BE49-F238E27FC236}">
                <a16:creationId xmlns:a16="http://schemas.microsoft.com/office/drawing/2014/main" id="{39FC3A28-A972-46D9-81F6-01FAB2AB1D47}"/>
              </a:ext>
            </a:extLst>
          </p:cNvPr>
          <p:cNvSpPr txBox="1">
            <a:spLocks/>
          </p:cNvSpPr>
          <p:nvPr/>
        </p:nvSpPr>
        <p:spPr>
          <a:xfrm>
            <a:off x="660994" y="3681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Antibiotikaanvändning driver resistensutveckling</a:t>
            </a:r>
          </a:p>
        </p:txBody>
      </p:sp>
    </p:spTree>
    <p:extLst>
      <p:ext uri="{BB962C8B-B14F-4D97-AF65-F5344CB8AC3E}">
        <p14:creationId xmlns:p14="http://schemas.microsoft.com/office/powerpoint/2010/main" val="16996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11BC3A34-D067-4571-995B-5963AD699A21}"/>
              </a:ext>
            </a:extLst>
          </p:cNvPr>
          <p:cNvSpPr/>
          <p:nvPr/>
        </p:nvSpPr>
        <p:spPr>
          <a:xfrm>
            <a:off x="2109284" y="955431"/>
            <a:ext cx="2110153" cy="2110153"/>
          </a:xfrm>
          <a:prstGeom prst="ellipse">
            <a:avLst/>
          </a:prstGeom>
          <a:solidFill>
            <a:schemeClr val="accent3"/>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BREDARE/NYA ANTIBIOTIKA</a:t>
            </a:r>
          </a:p>
        </p:txBody>
      </p:sp>
      <p:sp>
        <p:nvSpPr>
          <p:cNvPr id="6" name="Pil: höger 5">
            <a:extLst>
              <a:ext uri="{FF2B5EF4-FFF2-40B4-BE49-F238E27FC236}">
                <a16:creationId xmlns:a16="http://schemas.microsoft.com/office/drawing/2014/main" id="{313E5D72-C54A-4BF5-ADC3-5026E8227BBC}"/>
              </a:ext>
            </a:extLst>
          </p:cNvPr>
          <p:cNvSpPr/>
          <p:nvPr/>
        </p:nvSpPr>
        <p:spPr>
          <a:xfrm rot="16200000">
            <a:off x="2906452" y="3141784"/>
            <a:ext cx="515815" cy="57443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282AAD46-856C-45A2-A6BC-0B1FB53170C9}"/>
              </a:ext>
            </a:extLst>
          </p:cNvPr>
          <p:cNvSpPr/>
          <p:nvPr/>
        </p:nvSpPr>
        <p:spPr>
          <a:xfrm>
            <a:off x="5040923" y="392722"/>
            <a:ext cx="2110153" cy="2110153"/>
          </a:xfrm>
          <a:prstGeom prst="ellipse">
            <a:avLst/>
          </a:prstGeom>
          <a:solidFill>
            <a:schemeClr val="accent3"/>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RESISTENS</a:t>
            </a:r>
          </a:p>
        </p:txBody>
      </p:sp>
      <p:sp>
        <p:nvSpPr>
          <p:cNvPr id="8" name="Pil: höger 7">
            <a:extLst>
              <a:ext uri="{FF2B5EF4-FFF2-40B4-BE49-F238E27FC236}">
                <a16:creationId xmlns:a16="http://schemas.microsoft.com/office/drawing/2014/main" id="{D2BE67F6-8C36-445D-8444-7A5F73D71BC8}"/>
              </a:ext>
            </a:extLst>
          </p:cNvPr>
          <p:cNvSpPr/>
          <p:nvPr/>
        </p:nvSpPr>
        <p:spPr>
          <a:xfrm rot="5228254">
            <a:off x="8828353" y="3126494"/>
            <a:ext cx="515815" cy="57443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75DC9B93-AFBA-4637-920B-C49930281E4A}"/>
              </a:ext>
            </a:extLst>
          </p:cNvPr>
          <p:cNvSpPr/>
          <p:nvPr/>
        </p:nvSpPr>
        <p:spPr>
          <a:xfrm>
            <a:off x="7972563" y="871361"/>
            <a:ext cx="2110153" cy="2110153"/>
          </a:xfrm>
          <a:prstGeom prst="ellipse">
            <a:avLst/>
          </a:prstGeom>
          <a:solidFill>
            <a:schemeClr val="accent3"/>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MISSLYCKAD BEHANDLING</a:t>
            </a:r>
          </a:p>
        </p:txBody>
      </p:sp>
      <p:sp>
        <p:nvSpPr>
          <p:cNvPr id="10" name="Ellips 9">
            <a:extLst>
              <a:ext uri="{FF2B5EF4-FFF2-40B4-BE49-F238E27FC236}">
                <a16:creationId xmlns:a16="http://schemas.microsoft.com/office/drawing/2014/main" id="{5CD013D4-DA9A-499C-BD10-8933DFF34B27}"/>
              </a:ext>
            </a:extLst>
          </p:cNvPr>
          <p:cNvSpPr/>
          <p:nvPr/>
        </p:nvSpPr>
        <p:spPr>
          <a:xfrm>
            <a:off x="5040923" y="4355125"/>
            <a:ext cx="2110153" cy="2110153"/>
          </a:xfrm>
          <a:prstGeom prst="ellipse">
            <a:avLst/>
          </a:prstGeom>
          <a:solidFill>
            <a:schemeClr val="accent3"/>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RESISTENS</a:t>
            </a:r>
          </a:p>
        </p:txBody>
      </p:sp>
      <p:sp>
        <p:nvSpPr>
          <p:cNvPr id="11" name="Ellips 10">
            <a:extLst>
              <a:ext uri="{FF2B5EF4-FFF2-40B4-BE49-F238E27FC236}">
                <a16:creationId xmlns:a16="http://schemas.microsoft.com/office/drawing/2014/main" id="{0D81B8B8-2A5D-47F1-AB78-A49CD6159AE9}"/>
              </a:ext>
            </a:extLst>
          </p:cNvPr>
          <p:cNvSpPr/>
          <p:nvPr/>
        </p:nvSpPr>
        <p:spPr>
          <a:xfrm>
            <a:off x="2108875" y="3792416"/>
            <a:ext cx="2110153" cy="2110153"/>
          </a:xfrm>
          <a:prstGeom prst="ellipse">
            <a:avLst/>
          </a:prstGeom>
          <a:solidFill>
            <a:schemeClr val="accent3"/>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MISSLYCKAD </a:t>
            </a:r>
          </a:p>
          <a:p>
            <a:pPr algn="ctr"/>
            <a:r>
              <a:rPr lang="sv-SE" sz="1600" dirty="0">
                <a:solidFill>
                  <a:schemeClr val="tx1"/>
                </a:solidFill>
              </a:rPr>
              <a:t>BEHANDLING</a:t>
            </a:r>
          </a:p>
        </p:txBody>
      </p:sp>
      <p:sp>
        <p:nvSpPr>
          <p:cNvPr id="12" name="Ellips 11">
            <a:extLst>
              <a:ext uri="{FF2B5EF4-FFF2-40B4-BE49-F238E27FC236}">
                <a16:creationId xmlns:a16="http://schemas.microsoft.com/office/drawing/2014/main" id="{31DBD70A-F4D9-4706-9F03-226E33F5BA10}"/>
              </a:ext>
            </a:extLst>
          </p:cNvPr>
          <p:cNvSpPr/>
          <p:nvPr/>
        </p:nvSpPr>
        <p:spPr>
          <a:xfrm>
            <a:off x="7972562" y="3792416"/>
            <a:ext cx="2110153" cy="2110153"/>
          </a:xfrm>
          <a:prstGeom prst="ellipse">
            <a:avLst/>
          </a:prstGeom>
          <a:solidFill>
            <a:schemeClr val="accent3"/>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BREDARE/NYA ANTIBIOTIKA</a:t>
            </a:r>
          </a:p>
        </p:txBody>
      </p:sp>
      <p:sp>
        <p:nvSpPr>
          <p:cNvPr id="13" name="Pil: höger 12">
            <a:extLst>
              <a:ext uri="{FF2B5EF4-FFF2-40B4-BE49-F238E27FC236}">
                <a16:creationId xmlns:a16="http://schemas.microsoft.com/office/drawing/2014/main" id="{8458BDFF-6443-4261-9650-506B68DB1DED}"/>
              </a:ext>
            </a:extLst>
          </p:cNvPr>
          <p:cNvSpPr/>
          <p:nvPr/>
        </p:nvSpPr>
        <p:spPr>
          <a:xfrm rot="9646148">
            <a:off x="7344947" y="5122985"/>
            <a:ext cx="515815" cy="57443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höger 13">
            <a:extLst>
              <a:ext uri="{FF2B5EF4-FFF2-40B4-BE49-F238E27FC236}">
                <a16:creationId xmlns:a16="http://schemas.microsoft.com/office/drawing/2014/main" id="{0E1562F7-4C82-4C82-801C-D65AD0296628}"/>
              </a:ext>
            </a:extLst>
          </p:cNvPr>
          <p:cNvSpPr/>
          <p:nvPr/>
        </p:nvSpPr>
        <p:spPr>
          <a:xfrm rot="11573303">
            <a:off x="4319908" y="5122986"/>
            <a:ext cx="515815" cy="57443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l: höger 14">
            <a:extLst>
              <a:ext uri="{FF2B5EF4-FFF2-40B4-BE49-F238E27FC236}">
                <a16:creationId xmlns:a16="http://schemas.microsoft.com/office/drawing/2014/main" id="{41C6B991-9E75-4D83-BFE0-17419940E9E2}"/>
              </a:ext>
            </a:extLst>
          </p:cNvPr>
          <p:cNvSpPr/>
          <p:nvPr/>
        </p:nvSpPr>
        <p:spPr>
          <a:xfrm rot="1345673">
            <a:off x="7359612" y="1275334"/>
            <a:ext cx="515815" cy="57443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C3E92C8D-02DF-4A1C-BD93-306373AED6FA}"/>
              </a:ext>
            </a:extLst>
          </p:cNvPr>
          <p:cNvSpPr/>
          <p:nvPr/>
        </p:nvSpPr>
        <p:spPr>
          <a:xfrm rot="20486826">
            <a:off x="4369332" y="1275334"/>
            <a:ext cx="515815" cy="57443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7444338"/>
      </p:ext>
    </p:extLst>
  </p:cSld>
  <p:clrMapOvr>
    <a:masterClrMapping/>
  </p:clrMapOvr>
</p:sld>
</file>

<file path=ppt/theme/theme1.xml><?xml version="1.0" encoding="utf-8"?>
<a:theme xmlns:a="http://schemas.openxmlformats.org/drawingml/2006/main" name="Office Theme">
  <a:themeElements>
    <a:clrScheme name="Humla">
      <a:dk1>
        <a:sysClr val="windowText" lastClr="000000"/>
      </a:dk1>
      <a:lt1>
        <a:sysClr val="window" lastClr="FFFFFF"/>
      </a:lt1>
      <a:dk2>
        <a:srgbClr val="000000"/>
      </a:dk2>
      <a:lt2>
        <a:srgbClr val="FFFFFF"/>
      </a:lt2>
      <a:accent1>
        <a:srgbClr val="828282"/>
      </a:accent1>
      <a:accent2>
        <a:srgbClr val="BEBEBE"/>
      </a:accent2>
      <a:accent3>
        <a:srgbClr val="E6E6E6"/>
      </a:accent3>
      <a:accent4>
        <a:srgbClr val="990000"/>
      </a:accent4>
      <a:accent5>
        <a:srgbClr val="FFFFFF"/>
      </a:accent5>
      <a:accent6>
        <a:srgbClr val="FFFFFF"/>
      </a:accent6>
      <a:hlink>
        <a:srgbClr val="FFFFFF"/>
      </a:hlink>
      <a:folHlink>
        <a:srgbClr val="FFFFFF"/>
      </a:folHlink>
    </a:clrScheme>
    <a:fontScheme name="Humla">
      <a:majorFont>
        <a:latin typeface="Gill Alt One MT"/>
        <a:ea typeface=""/>
        <a:cs typeface=""/>
      </a:majorFont>
      <a:minorFont>
        <a:latin typeface="Gill Alt One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5810</TotalTime>
  <Words>2310</Words>
  <Application>Microsoft Office PowerPoint</Application>
  <PresentationFormat>Bredbild</PresentationFormat>
  <Paragraphs>215</Paragraphs>
  <Slides>19</Slides>
  <Notes>15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Gill Alt One MT</vt:lpstr>
      <vt:lpstr>Roboto</vt:lpstr>
      <vt:lpstr>Office Theme</vt:lpstr>
      <vt:lpstr>Rädda antibiotikan  med kunskap och handling</vt:lpstr>
      <vt:lpstr>PowerPoint-presentation</vt:lpstr>
      <vt:lpstr>Antibiotikaanvändning driver resistensutveckling </vt:lpstr>
      <vt:lpstr>PowerPoint-presentation</vt:lpstr>
      <vt:lpstr>PowerPoint-presentation</vt:lpstr>
      <vt:lpstr>PowerPoint-presentation</vt:lpstr>
      <vt:lpstr>PowerPoint-presentation</vt:lpstr>
      <vt:lpstr>PowerPoint-presentation</vt:lpstr>
      <vt:lpstr>PowerPoint-presentation</vt:lpstr>
      <vt:lpstr>PowerPoint-presentation</vt:lpstr>
      <vt:lpstr>Antibiotikaanvändning i djurhållning</vt:lpstr>
      <vt:lpstr>Två kategorier av antibiotika</vt:lpstr>
      <vt:lpstr>PowerPoint-presentation</vt:lpstr>
      <vt:lpstr>PowerPoint-presentation</vt:lpstr>
      <vt:lpstr>Tillgång och behov i världen </vt:lpstr>
      <vt:lpstr>Utveckling av ny antibiotika</vt:lpstr>
      <vt:lpstr>En läkares dilemma</vt:lpstr>
      <vt:lpstr>Vad kan vi göra?</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Diskussionsgrupper</dc:title>
  <dc:creator>Solum Ida</dc:creator>
  <cp:lastModifiedBy>Solum Ida</cp:lastModifiedBy>
  <cp:revision>268</cp:revision>
  <cp:lastPrinted>2021-01-28T11:21:13Z</cp:lastPrinted>
  <dcterms:created xsi:type="dcterms:W3CDTF">2021-01-28T10:00:14Z</dcterms:created>
  <dcterms:modified xsi:type="dcterms:W3CDTF">2022-04-07T17:36:52Z</dcterms:modified>
</cp:coreProperties>
</file>